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06" r:id="rId3"/>
    <p:sldId id="2563" r:id="rId4"/>
    <p:sldId id="2578" r:id="rId5"/>
    <p:sldId id="2590" r:id="rId6"/>
    <p:sldId id="2572" r:id="rId7"/>
    <p:sldId id="2573" r:id="rId8"/>
    <p:sldId id="2577" r:id="rId9"/>
    <p:sldId id="2569" r:id="rId10"/>
    <p:sldId id="450" r:id="rId11"/>
    <p:sldId id="2591" r:id="rId12"/>
    <p:sldId id="2594" r:id="rId13"/>
    <p:sldId id="2593" r:id="rId14"/>
    <p:sldId id="2595" r:id="rId15"/>
    <p:sldId id="2607" r:id="rId16"/>
    <p:sldId id="2598" r:id="rId17"/>
    <p:sldId id="2608" r:id="rId18"/>
    <p:sldId id="2582" r:id="rId19"/>
    <p:sldId id="2600" r:id="rId20"/>
    <p:sldId id="2583" r:id="rId21"/>
    <p:sldId id="2601" r:id="rId22"/>
    <p:sldId id="2584" r:id="rId23"/>
    <p:sldId id="2602" r:id="rId24"/>
    <p:sldId id="2585" r:id="rId25"/>
    <p:sldId id="2603" r:id="rId26"/>
    <p:sldId id="2586" r:id="rId27"/>
    <p:sldId id="2604" r:id="rId28"/>
    <p:sldId id="2587" r:id="rId29"/>
    <p:sldId id="2605" r:id="rId30"/>
    <p:sldId id="2588" r:id="rId31"/>
    <p:sldId id="2597" r:id="rId32"/>
    <p:sldId id="257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8EC20E35-A176-4012-BC5E-935CFFF8708E}" styleName="">
    <a:wholeTbl>
      <a:tcTxStyle>
        <a:font>
          <a:latin typeface="+mn-lt"/>
          <a:ea typeface="+mn-ea"/>
          <a:cs typeface="+mn-cs"/>
        </a:font>
        <a:srgbClr val="000000"/>
      </a:tcTxStyle>
      <a:tcStyle>
        <a:tcBdr>
          <a:top>
            <a:ln w="25402" cap="flat" cmpd="sng" algn="ctr">
              <a:solidFill>
                <a:srgbClr val="000000"/>
              </a:solidFill>
              <a:prstDash val="solid"/>
              <a:round/>
              <a:headEnd type="none" w="med" len="med"/>
              <a:tailEnd type="none" w="med" len="med"/>
            </a:ln>
          </a:top>
          <a:bottom>
            <a:ln w="25402" cap="flat" cmpd="sng" algn="ctr">
              <a:solidFill>
                <a:srgbClr val="000000"/>
              </a:solidFill>
              <a:prstDash val="solid"/>
              <a:round/>
              <a:headEnd type="none" w="med" len="med"/>
              <a:tailEnd type="none" w="med" len="med"/>
            </a:ln>
          </a:bottom>
        </a:tcBdr>
        <a:fill>
          <a:solidFill>
            <a:srgbClr val="FFFFFF"/>
          </a:solidFill>
        </a:fill>
      </a:tcStyle>
    </a:wholeTbl>
    <a:band1H>
      <a:tcStyle>
        <a:tcBdr/>
        <a:fill>
          <a:solidFill>
            <a:srgbClr val="E7E7E7"/>
          </a:solidFill>
        </a:fill>
      </a:tcStyle>
    </a:band1H>
    <a:band1V>
      <a:tcStyle>
        <a:tcBdr/>
        <a:fill>
          <a:solidFill>
            <a:srgbClr val="E7E7E7"/>
          </a:solidFill>
        </a:fill>
      </a:tcStyle>
    </a:band1V>
    <a:lastCol>
      <a:tcTxStyle b="on">
        <a:font>
          <a:latin typeface="+mn-lt"/>
          <a:ea typeface="+mn-ea"/>
          <a:cs typeface="+mn-cs"/>
        </a:font>
        <a:srgbClr val="FFFFFF"/>
      </a:tcTxStyle>
      <a:tcStyle>
        <a:tcBdr/>
        <a:fill>
          <a:solidFill>
            <a:srgbClr val="000000"/>
          </a:solidFill>
        </a:fill>
      </a:tcStyle>
    </a:lastCol>
    <a:firstCol>
      <a:tcTxStyle b="on">
        <a:font>
          <a:latin typeface="+mn-lt"/>
          <a:ea typeface="+mn-ea"/>
          <a:cs typeface="+mn-cs"/>
        </a:font>
        <a:srgbClr val="FFFFFF"/>
      </a:tcTxStyle>
      <a:tcStyle>
        <a:tcBdr/>
        <a:fill>
          <a:solidFill>
            <a:srgbClr val="000000"/>
          </a:solidFill>
        </a:fill>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bottom>
            <a:ln w="25402" cap="flat" cmpd="sng" algn="ctr">
              <a:solidFill>
                <a:srgbClr val="000000"/>
              </a:solidFill>
              <a:prstDash val="solid"/>
              <a:round/>
              <a:headEnd type="none" w="med" len="med"/>
              <a:tailEnd type="none" w="med" len="med"/>
            </a:ln>
          </a:bottom>
        </a:tcBdr>
        <a:fill>
          <a:solidFill>
            <a:srgbClr val="000000"/>
          </a:solidFill>
        </a:fill>
      </a:tcStyle>
    </a:firstRow>
  </a:tblStyle>
  <a:tblStyle styleId="{9D7B26C5-4107-4FEC-AEDC-1716B250A1EF}" styleName="">
    <a:wholeTbl>
      <a:tcTxStyle>
        <a:font>
          <a:latin typeface="+mn-lt"/>
          <a:ea typeface="+mn-ea"/>
          <a:cs typeface="+mn-cs"/>
        </a:font>
        <a:srgbClr val="000000"/>
      </a:tcTxStyle>
      <a:tcStyle>
        <a:tcBdr>
          <a:top>
            <a:ln w="12701" cap="flat" cmpd="sng" algn="ctr">
              <a:solidFill>
                <a:srgbClr val="000000"/>
              </a:solidFill>
              <a:prstDash val="solid"/>
              <a:round/>
              <a:headEnd type="none" w="med" len="med"/>
              <a:tailEnd type="none" w="med" len="med"/>
            </a:ln>
          </a:top>
          <a:bottom>
            <a:ln w="12701" cap="flat" cmpd="sng" algn="ctr">
              <a:solidFill>
                <a:srgbClr val="000000"/>
              </a:solidFill>
              <a:prstDash val="solid"/>
              <a:round/>
              <a:headEnd type="none" w="med" len="med"/>
              <a:tailEnd type="none" w="med" len="med"/>
            </a:ln>
          </a:bottom>
        </a:tcBdr>
      </a:tcStyle>
    </a:wholeTbl>
    <a:band1H>
      <a:tcStyle>
        <a:tcBdr/>
        <a:fill>
          <a:solidFill>
            <a:srgbClr val="000000"/>
          </a:solidFill>
        </a:fill>
      </a:tcStyle>
    </a:band1H>
    <a:band2H>
      <a:tcStyle>
        <a:tcBdr/>
      </a:tcStyle>
    </a:band2H>
    <a:band1V>
      <a:tcStyle>
        <a:tcBdr/>
        <a:fill>
          <a:solidFill>
            <a:srgbClr val="000000"/>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12701" cap="flat" cmpd="sng" algn="ctr">
              <a:solidFill>
                <a:srgbClr val="000000"/>
              </a:solidFill>
              <a:prstDash val="solid"/>
              <a:round/>
              <a:headEnd type="none" w="med" len="med"/>
              <a:tailEnd type="none" w="med" len="med"/>
            </a:ln>
          </a:top>
        </a:tcBdr>
      </a:tcStyle>
    </a:lastRow>
    <a:firstRow>
      <a:tcTxStyle b="on">
        <a:font>
          <a:latin typeface=""/>
          <a:ea typeface=""/>
          <a:cs typeface=""/>
        </a:font>
      </a:tcTxStyle>
      <a:tcStyle>
        <a:tcBdr>
          <a:bottom>
            <a:ln w="12701" cap="flat" cmpd="sng" algn="ctr">
              <a:solidFill>
                <a:srgbClr val="000000"/>
              </a:solidFill>
              <a:prstDash val="solid"/>
              <a:round/>
              <a:headEnd type="none" w="med" len="med"/>
              <a:tailEnd type="none" w="med" len="med"/>
            </a:ln>
          </a:bottom>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A0AD91-FCB8-9A9B-BB07-862DA3EC9ECD}"/>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1pPr>
          </a:lstStyle>
          <a:p>
            <a:pPr lvl="0"/>
            <a:endParaRPr lang="en-GB"/>
          </a:p>
        </p:txBody>
      </p:sp>
      <p:sp>
        <p:nvSpPr>
          <p:cNvPr id="3" name="Date Placeholder 2">
            <a:extLst>
              <a:ext uri="{FF2B5EF4-FFF2-40B4-BE49-F238E27FC236}">
                <a16:creationId xmlns:a16="http://schemas.microsoft.com/office/drawing/2014/main" id="{58BF0064-22E3-0D1E-4502-08588E0B75A4}"/>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1pPr>
          </a:lstStyle>
          <a:p>
            <a:pPr lvl="0"/>
            <a:fld id="{B7020511-7FB3-478A-A45C-0E06595412BF}" type="datetime1">
              <a:rPr lang="en-GB"/>
              <a:pPr lvl="0"/>
              <a:t>11/12/2025</a:t>
            </a:fld>
            <a:endParaRPr lang="en-GB"/>
          </a:p>
        </p:txBody>
      </p:sp>
      <p:sp>
        <p:nvSpPr>
          <p:cNvPr id="4" name="Slide Image Placeholder 3">
            <a:extLst>
              <a:ext uri="{FF2B5EF4-FFF2-40B4-BE49-F238E27FC236}">
                <a16:creationId xmlns:a16="http://schemas.microsoft.com/office/drawing/2014/main" id="{FC3271C6-3B0C-ABA9-448F-440017754B38}"/>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8F94E78C-4DCE-9922-ADD8-EFDB5916A351}"/>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a:extLst>
              <a:ext uri="{FF2B5EF4-FFF2-40B4-BE49-F238E27FC236}">
                <a16:creationId xmlns:a16="http://schemas.microsoft.com/office/drawing/2014/main" id="{2A6A2E57-5D48-7BE2-FC70-41B72A5B5E88}"/>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1pPr>
          </a:lstStyle>
          <a:p>
            <a:pPr lvl="0"/>
            <a:endParaRPr lang="en-GB"/>
          </a:p>
        </p:txBody>
      </p:sp>
      <p:sp>
        <p:nvSpPr>
          <p:cNvPr id="7" name="Slide Number Placeholder 6">
            <a:extLst>
              <a:ext uri="{FF2B5EF4-FFF2-40B4-BE49-F238E27FC236}">
                <a16:creationId xmlns:a16="http://schemas.microsoft.com/office/drawing/2014/main" id="{177878AD-8698-A689-4320-3B560129E5C0}"/>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1pPr>
          </a:lstStyle>
          <a:p>
            <a:pPr lvl="0"/>
            <a:fld id="{7D5591FA-8EFF-4D2D-839A-7E941DB9EB00}" type="slidenum">
              <a:t>‹#›</a:t>
            </a:fld>
            <a:endParaRPr lang="en-GB"/>
          </a:p>
        </p:txBody>
      </p:sp>
    </p:spTree>
    <p:extLst>
      <p:ext uri="{BB962C8B-B14F-4D97-AF65-F5344CB8AC3E}">
        <p14:creationId xmlns:p14="http://schemas.microsoft.com/office/powerpoint/2010/main" val="44807155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1pPr>
    <a:lvl2pPr marL="457200" marR="0" lvl="1"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2pPr>
    <a:lvl3pPr marL="914400" marR="0" lvl="2"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3pPr>
    <a:lvl4pPr marL="1371600" marR="0" lvl="3"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4pPr>
    <a:lvl5pPr marL="1828800" marR="0" lvl="4"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pitchFamily="34"/>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C3813-2F4C-84A6-ADD7-F1BFEFC8EC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E6E13C-2C43-80F2-8759-65A32D3FECE6}"/>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AAAE1E64-CC5E-60B9-95F9-4633AF25D85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5BE63F1-EC64-4E1D-98F3-B0A3AA89AABD}" type="slidenum">
              <a:t>1</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0C78B5-8728-2FA4-3618-2A21B7178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ABDDE8-C3B9-29E7-46A5-30710F28BDDA}"/>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96324DE0-07A4-545B-B7E9-DC68652923E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6C8A53D-1519-4113-908C-998A482EE50C}" type="slidenum">
              <a:t>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7E0DB3-2183-F991-3FDB-5A116C9A0B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183316-EA46-6062-56EF-915CD77C1293}"/>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83DE5FB8-6EEB-C975-132C-2E2C4B5EAA6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6295DC4-73D8-47B3-B4BA-D942120B0D6E}" type="slidenum">
              <a:t>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28881-38B0-20F4-0385-D0F3093B1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5E7807-8EFD-B865-18BB-B9439EF7A744}"/>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C788B844-B116-1205-F9B1-6A35B3F2194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4A38B13-B018-4851-8E95-713687AD81E1}" type="slidenum">
              <a:t>4</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360CB-D27B-4D28-4F41-7DF13148F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D256CA-8D98-ACA6-E005-4C032F2D6C00}"/>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737E0C44-A897-4C77-631D-47F33CFA544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278EE80-92F9-469D-81D7-4079E35D5888}" type="slidenum">
              <a:t>5</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D0BE7B-36F8-C098-0099-16B087C65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B3A58-3FCB-835F-2091-34E0518FDA51}"/>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14EDC6EB-8CE6-CBBD-D61F-A83F30DCDBF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CC9C170-3EEF-4DF9-B922-41800D4C2685}" type="slidenum">
              <a:t>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ED7D8-3DA5-E2FA-D470-BAFDE88AA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6AEE9-CD29-2F21-AC5F-5CFFD60364A8}"/>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96216166-7A2E-7F90-C3D1-33B49F8EC67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61D2FD8-F997-4BCB-9C7A-8D88C4C1EAF0}" type="slidenum">
              <a:t>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8356A-AD2B-D245-6D59-E4C808766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0F5B2B-D496-BDB1-4E9B-B7656B803838}"/>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E3740480-5B7A-9871-CD2B-9DCFEB50582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19E7F89-B630-4B4F-8BF3-30AB27E4A414}" type="slidenum">
              <a:t>8</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019DA-111B-EB07-D0C5-E5A9B570A5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69EDDB-B730-9BC3-061C-37DAC4F386D9}"/>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E71F45FD-AC4B-53E3-D404-BC33D0FCDBE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51184F8-44D6-4450-842B-B593361336DC}" type="slidenum">
              <a:t>9</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0F785-BA62-17C2-8E41-A5720F6CFB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4BB9F8-CD9C-9D82-47BD-3D3C72B5F2F7}"/>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5471F917-1188-D678-D504-3B8BBBAF3C5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767F082-5E3E-4565-A2B8-30AE39FB50A9}" type="slidenum">
              <a:t>10</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F57BCF-3FE8-DC24-BDDC-B5A10FBF5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DAED9E-EE6F-930D-080A-9898F1B8C7FC}"/>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9974ACC2-4385-C705-700C-C158FF071E8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DB9B5DE-F318-40AA-A4E7-10BACF6A03CC}" type="slidenum">
              <a:t>11</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A0F36-1D39-B2CA-1CD8-D47F9D63F8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0B1332-D0B2-D20F-CC3D-91B22B4EECD6}"/>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B8461692-B2B7-5DD3-CDD6-9BACCA40067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033EFF6-724F-4A60-9BA1-91C88C964926}" type="slidenum">
              <a:t>12</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EF1AF-1B08-CC10-7DBE-1234FF8295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BCA74-0120-7461-BF82-FF4CC2186294}"/>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83CCEFE2-442C-B697-AB87-EAD1A041DA0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803E09F-A1EF-4C1A-9514-79F755B16C51}" type="slidenum">
              <a:t>13</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53D856-DE39-8A6F-C417-8D8B4B68CA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1A687-7F87-16AF-C91A-ACBAE5886C1C}"/>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672A0476-8B8B-8CBE-945B-0D666BAFF35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E21A1A1-06A4-4E99-98F3-8DDE3BFBD1B2}" type="slidenum">
              <a:t>14</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00CEA-2588-B98F-37A4-7D2F01D82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32A9C-6942-157B-B5D5-C82EA1D51DC3}"/>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1FD538AB-0845-1D80-95D6-C2F8D271CE4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884D476-77BE-4CC3-81AC-9FEEED91FC00}" type="slidenum">
              <a:t>15</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6761A-B860-5A32-C524-F5BC8C8D02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F46663-4EAF-01A8-D18B-8FF46E727B85}"/>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D33345F8-D5DC-D7BF-C759-8EA70B9A5B5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E61A060-AFA4-47AC-836C-A3518685B4FF}" type="slidenum">
              <a:t>16</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3BE8E-14F4-17B6-ECE9-F32989908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CD5AC-F95C-D2C9-3FAD-1952098CBB57}"/>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44EAE496-4C6E-2A17-6DB2-1EE4CA59947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9C8FAC9-6334-4C6B-9523-479D74E6D249}" type="slidenum">
              <a:t>17</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83726-96FA-F011-30F5-32251D177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E535F-F731-5D70-6D13-59440088B1AD}"/>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7499F899-6F25-6EEF-48C2-BB131FF76F0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CD27438-F38D-47C2-BDD0-457ABCA4D318}" type="slidenum">
              <a:t>18</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D122F-FB47-6972-49AB-6780438F79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D03D0-8A46-E6EC-896F-D1DA7C12830E}"/>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070DDBA8-2CDC-B687-989F-D6EFF4ABAFA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1E6A1FF-5E50-48F1-8BED-D1DE80C58073}" type="slidenum">
              <a:t>19</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956C9-528F-0BCA-5BF8-A56D22F94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C80280-70A2-61C9-F410-ADECC4109710}"/>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681DCC6B-F4BB-6502-09C7-97F0C520202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BD6BF5C-142A-4152-9A23-08B48F4C38F4}" type="slidenum">
              <a:t>20</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AE52A-8C1B-9C16-BF09-7AD23C6DA7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EB3E4B-4209-0853-C1F4-542289C4258C}"/>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1D44F739-7DCE-C992-611D-746FA7C0F2A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81CC7F1-F179-43E8-AC2B-84F95981F56E}" type="slidenum">
              <a:t>21</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15BCD-CE9B-B1AA-7AC8-BC756FD745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0211E1-1014-7ED3-C15B-D1E8B2A374DA}"/>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E332825A-D529-17A2-F4E5-1707C3EFF5F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299F249-F931-4814-8DFE-1FDD1445964D}" type="slidenum">
              <a:t>22</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C36A0-1752-5EED-BF35-8D39833CF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524F4-0D62-B55B-C0D9-ED5220A2063B}"/>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24E999D7-1801-1258-D42A-1B24CEA0D30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D11E7BF-4764-48C0-BB0A-75DC3FDBE291}" type="slidenum">
              <a:t>23</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6353A-0B1F-654A-85E0-6B43644B66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0C77E4-2459-1208-F924-CD553F9FFD62}"/>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25519B62-5EC9-74FE-D4D5-AF947ABC210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49ABCA5-B504-4DAE-8D0F-E832ECF4E267}" type="slidenum">
              <a:t>24</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690D3-0E6F-EC7A-7166-4C1C07A8DF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46ADE-FF7A-875A-69CD-33F7D090E7BE}"/>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F1C20249-998B-4CF7-755F-4ABBD1ECD9F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240C0D8-4556-4F69-8AC5-CD608E206AFB}" type="slidenum">
              <a:t>25</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3C917-E34D-B65B-1D02-E67B078A0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FCF84-376E-BE9E-B10E-5A1BBC685525}"/>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4C1D963B-CE1E-D2A1-E984-7BA7219004C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7D667ED-F320-4750-84B5-15C4BE98BC76}" type="slidenum">
              <a:t>26</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988CE-B955-5374-BE00-9F39C3283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EB395-CF7E-1964-4EF3-EC39B90B7430}"/>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C09D3C73-04F0-2057-35DC-852CB394DE2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F2746E-65E7-466C-93CF-F181347D60A8}" type="slidenum">
              <a:t>27</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D9830-3D17-13A4-C1CF-4A80F104BE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EF8565-967E-4CC8-BDC4-5459323A3173}"/>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1638B859-AE4B-DD67-5079-A70B0A728D6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C27F32B-298C-4A7F-9740-CE2A2CBF4820}" type="slidenum">
              <a:t>28</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AC23C3-F77C-9534-DCFF-5DFFDED97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481B9-36B7-FC7C-4E8D-BEC6BFA0B62B}"/>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2EDC4C7B-C531-B8BE-94E7-8BB2BCEFAEF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9F252C4-66ED-465F-895B-D962231DFF82}" type="slidenum">
              <a:t>29</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C3008-BEBD-2958-116B-81777BEBA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80A1CE-7E77-EB43-8926-1222313909EB}"/>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3C29DA60-6CC0-8206-BE29-FC51B6AACD9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BE1E886-3ECB-46E7-816E-CE0AF32D80E2}" type="slidenum">
              <a:t>30</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42E09-B1D5-8678-A1FE-2FEE206279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FBDB9-8566-809F-4D18-F931D930A426}"/>
              </a:ext>
            </a:extLst>
          </p:cNvPr>
          <p:cNvSpPr txBox="1">
            <a:spLocks noGrp="1"/>
          </p:cNvSpPr>
          <p:nvPr>
            <p:ph type="body" sz="quarter" idx="1"/>
          </p:nvPr>
        </p:nvSpPr>
        <p:spPr/>
        <p:txBody>
          <a:bodyPr/>
          <a:lstStyle/>
          <a:p>
            <a:pPr marL="342900" lvl="0" indent="-342900">
              <a:spcAft>
                <a:spcPts val="1200"/>
              </a:spcAft>
              <a:buSzPct val="100000"/>
              <a:buAutoNum type="arabicParenR"/>
            </a:pPr>
            <a:endParaRPr lang="en-GB">
              <a:cs typeface="Calibri" pitchFamily="34"/>
            </a:endParaRPr>
          </a:p>
          <a:p>
            <a:pPr lvl="0"/>
            <a:endParaRPr lang="en-GB"/>
          </a:p>
        </p:txBody>
      </p:sp>
      <p:sp>
        <p:nvSpPr>
          <p:cNvPr id="4" name="Slide Number Placeholder 3">
            <a:extLst>
              <a:ext uri="{FF2B5EF4-FFF2-40B4-BE49-F238E27FC236}">
                <a16:creationId xmlns:a16="http://schemas.microsoft.com/office/drawing/2014/main" id="{671E23CD-49CB-E284-11B9-30825E13EA1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74A7D91-E57F-4860-AD7A-C961494F32BD}" type="slidenum">
              <a:t>31</a:t>
            </a:fld>
            <a:endParaRPr lang="en-GB"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7B871-A0CE-5179-D9EA-80B601066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F5BA4-89DC-C32B-4E92-A10543A58C62}"/>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A128D3B0-AA47-F4EF-F5FF-98D5E4531D1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90F6DE7-BFF5-4988-A9DF-7004E3CE2E06}" type="slidenum">
              <a:t>32</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C42CA-A217-5682-A4CC-7A21EF7D5FB7}"/>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GB"/>
              <a:t>Click to edit Master title style</a:t>
            </a:r>
            <a:endParaRPr lang="en-US"/>
          </a:p>
        </p:txBody>
      </p:sp>
      <p:sp>
        <p:nvSpPr>
          <p:cNvPr id="3" name="Subtitle 2">
            <a:extLst>
              <a:ext uri="{FF2B5EF4-FFF2-40B4-BE49-F238E27FC236}">
                <a16:creationId xmlns:a16="http://schemas.microsoft.com/office/drawing/2014/main" id="{A79884BF-8955-F083-5EDB-7BADFC36E0CF}"/>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GB"/>
              <a:t>Click to edit Master subtitle style</a:t>
            </a:r>
            <a:endParaRPr lang="en-US"/>
          </a:p>
        </p:txBody>
      </p:sp>
      <p:sp>
        <p:nvSpPr>
          <p:cNvPr id="4" name="Date Placeholder 3">
            <a:extLst>
              <a:ext uri="{FF2B5EF4-FFF2-40B4-BE49-F238E27FC236}">
                <a16:creationId xmlns:a16="http://schemas.microsoft.com/office/drawing/2014/main" id="{3EDDA13B-029A-0A50-E7FE-57BD9FC84373}"/>
              </a:ext>
            </a:extLst>
          </p:cNvPr>
          <p:cNvSpPr txBox="1">
            <a:spLocks noGrp="1"/>
          </p:cNvSpPr>
          <p:nvPr>
            <p:ph type="dt" sz="half" idx="7"/>
          </p:nvPr>
        </p:nvSpPr>
        <p:spPr/>
        <p:txBody>
          <a:bodyPr/>
          <a:lstStyle>
            <a:lvl1pPr>
              <a:defRPr/>
            </a:lvl1pPr>
          </a:lstStyle>
          <a:p>
            <a:pPr lvl="0"/>
            <a:fld id="{D23BD71B-E417-4F1A-81EB-8D8E41301E0A}" type="datetime4">
              <a:rPr lang="en-US"/>
              <a:pPr lvl="0"/>
              <a:t>December 11, 2025</a:t>
            </a:fld>
            <a:endParaRPr lang="en-US"/>
          </a:p>
        </p:txBody>
      </p:sp>
      <p:sp>
        <p:nvSpPr>
          <p:cNvPr id="5" name="Footer Placeholder 4">
            <a:extLst>
              <a:ext uri="{FF2B5EF4-FFF2-40B4-BE49-F238E27FC236}">
                <a16:creationId xmlns:a16="http://schemas.microsoft.com/office/drawing/2014/main" id="{B8A45E85-F81E-0633-5D52-3AD6504782AD}"/>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813F640F-F034-4CB0-BDE7-795F5C866665}"/>
              </a:ext>
            </a:extLst>
          </p:cNvPr>
          <p:cNvSpPr txBox="1">
            <a:spLocks noGrp="1"/>
          </p:cNvSpPr>
          <p:nvPr>
            <p:ph type="sldNum" sz="quarter" idx="8"/>
          </p:nvPr>
        </p:nvSpPr>
        <p:spPr/>
        <p:txBody>
          <a:bodyPr/>
          <a:lstStyle>
            <a:lvl1pPr>
              <a:defRPr/>
            </a:lvl1pPr>
          </a:lstStyle>
          <a:p>
            <a:pPr lvl="0"/>
            <a:fld id="{90D541CA-6B63-45BA-9C7A-E94B0C2CCB6A}" type="slidenum">
              <a:t>‹#›</a:t>
            </a:fld>
            <a:endParaRPr lang="en-GB"/>
          </a:p>
        </p:txBody>
      </p:sp>
    </p:spTree>
    <p:extLst>
      <p:ext uri="{BB962C8B-B14F-4D97-AF65-F5344CB8AC3E}">
        <p14:creationId xmlns:p14="http://schemas.microsoft.com/office/powerpoint/2010/main" val="23551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857E-5E23-5BF4-BDC9-7F0043719BFE}"/>
              </a:ext>
            </a:extLst>
          </p:cNvPr>
          <p:cNvSpPr txBox="1">
            <a:spLocks noGrp="1"/>
          </p:cNvSpPr>
          <p:nvPr>
            <p:ph type="title"/>
          </p:nvPr>
        </p:nvSpPr>
        <p:spPr/>
        <p:txBody>
          <a:bodyPr/>
          <a:lstStyle>
            <a:lvl1pPr>
              <a:defRPr/>
            </a:lvl1pPr>
          </a:lstStyle>
          <a:p>
            <a:pPr lvl="0"/>
            <a:r>
              <a:rPr lang="en-GB"/>
              <a:t>Click to edit Master title style</a:t>
            </a:r>
            <a:endParaRPr lang="en-US"/>
          </a:p>
        </p:txBody>
      </p:sp>
      <p:sp>
        <p:nvSpPr>
          <p:cNvPr id="3" name="Content Placeholder 2">
            <a:extLst>
              <a:ext uri="{FF2B5EF4-FFF2-40B4-BE49-F238E27FC236}">
                <a16:creationId xmlns:a16="http://schemas.microsoft.com/office/drawing/2014/main" id="{BA8A2295-56AB-0846-7991-27BA560545EE}"/>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9937FAB-10F7-05CB-7F29-7600504561C8}"/>
              </a:ext>
            </a:extLst>
          </p:cNvPr>
          <p:cNvSpPr txBox="1">
            <a:spLocks noGrp="1"/>
          </p:cNvSpPr>
          <p:nvPr>
            <p:ph type="dt" sz="half" idx="7"/>
          </p:nvPr>
        </p:nvSpPr>
        <p:spPr/>
        <p:txBody>
          <a:bodyPr/>
          <a:lstStyle>
            <a:lvl1pPr>
              <a:defRPr/>
            </a:lvl1pPr>
          </a:lstStyle>
          <a:p>
            <a:pPr lvl="0"/>
            <a:fld id="{039EAF46-7684-4BA2-ABB7-20459C62DC3C}" type="datetime4">
              <a:rPr lang="en-US"/>
              <a:pPr lvl="0"/>
              <a:t>December 11, 2025</a:t>
            </a:fld>
            <a:endParaRPr lang="en-US"/>
          </a:p>
        </p:txBody>
      </p:sp>
      <p:sp>
        <p:nvSpPr>
          <p:cNvPr id="5" name="Footer Placeholder 4">
            <a:extLst>
              <a:ext uri="{FF2B5EF4-FFF2-40B4-BE49-F238E27FC236}">
                <a16:creationId xmlns:a16="http://schemas.microsoft.com/office/drawing/2014/main" id="{CCB6B826-34D7-AE99-E8EB-3D93B12EEB79}"/>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E55F5494-5511-42CF-FFF9-7A2DDC0B9B78}"/>
              </a:ext>
            </a:extLst>
          </p:cNvPr>
          <p:cNvSpPr txBox="1">
            <a:spLocks noGrp="1"/>
          </p:cNvSpPr>
          <p:nvPr>
            <p:ph type="sldNum" sz="quarter" idx="8"/>
          </p:nvPr>
        </p:nvSpPr>
        <p:spPr/>
        <p:txBody>
          <a:bodyPr/>
          <a:lstStyle>
            <a:lvl1pPr>
              <a:defRPr/>
            </a:lvl1pPr>
          </a:lstStyle>
          <a:p>
            <a:pPr lvl="0"/>
            <a:fld id="{258AD210-F765-4AE0-8E80-8D1AB38169D4}" type="slidenum">
              <a:t>‹#›</a:t>
            </a:fld>
            <a:endParaRPr lang="en-GB"/>
          </a:p>
        </p:txBody>
      </p:sp>
    </p:spTree>
    <p:extLst>
      <p:ext uri="{BB962C8B-B14F-4D97-AF65-F5344CB8AC3E}">
        <p14:creationId xmlns:p14="http://schemas.microsoft.com/office/powerpoint/2010/main" val="1696699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3BAB1-0162-492B-544D-FB9176B26E02}"/>
              </a:ext>
            </a:extLst>
          </p:cNvPr>
          <p:cNvSpPr txBox="1">
            <a:spLocks noGrp="1"/>
          </p:cNvSpPr>
          <p:nvPr>
            <p:ph type="title"/>
          </p:nvPr>
        </p:nvSpPr>
        <p:spPr>
          <a:xfrm>
            <a:off x="831847" y="1709735"/>
            <a:ext cx="10515600" cy="2852735"/>
          </a:xfrm>
        </p:spPr>
        <p:txBody>
          <a:bodyPr anchor="b"/>
          <a:lstStyle>
            <a:lvl1pPr>
              <a:defRPr sz="6000"/>
            </a:lvl1pPr>
          </a:lstStyle>
          <a:p>
            <a:pPr lvl="0"/>
            <a:r>
              <a:rPr lang="en-GB"/>
              <a:t>Click to edit Master title style</a:t>
            </a:r>
            <a:endParaRPr lang="en-US"/>
          </a:p>
        </p:txBody>
      </p:sp>
      <p:sp>
        <p:nvSpPr>
          <p:cNvPr id="3" name="Text Placeholder 2">
            <a:extLst>
              <a:ext uri="{FF2B5EF4-FFF2-40B4-BE49-F238E27FC236}">
                <a16:creationId xmlns:a16="http://schemas.microsoft.com/office/drawing/2014/main" id="{3C2FE971-941C-38C0-EDA8-78A9258F2AC3}"/>
              </a:ext>
            </a:extLst>
          </p:cNvPr>
          <p:cNvSpPr txBox="1">
            <a:spLocks noGrp="1"/>
          </p:cNvSpPr>
          <p:nvPr>
            <p:ph type="body" idx="1"/>
          </p:nvPr>
        </p:nvSpPr>
        <p:spPr>
          <a:xfrm>
            <a:off x="831847" y="4589465"/>
            <a:ext cx="10515600" cy="1500182"/>
          </a:xfrm>
        </p:spPr>
        <p:txBody>
          <a:bodyPr/>
          <a:lstStyle>
            <a:lvl1pPr marL="0" indent="0">
              <a:buNone/>
              <a:defRPr sz="2400">
                <a:solidFill>
                  <a:srgbClr val="767676"/>
                </a:solidFill>
              </a:defRPr>
            </a:lvl1pPr>
          </a:lstStyle>
          <a:p>
            <a:pPr lvl="0"/>
            <a:r>
              <a:rPr lang="en-GB"/>
              <a:t>Click to edit Master text styles</a:t>
            </a:r>
          </a:p>
        </p:txBody>
      </p:sp>
      <p:sp>
        <p:nvSpPr>
          <p:cNvPr id="4" name="Date Placeholder 3">
            <a:extLst>
              <a:ext uri="{FF2B5EF4-FFF2-40B4-BE49-F238E27FC236}">
                <a16:creationId xmlns:a16="http://schemas.microsoft.com/office/drawing/2014/main" id="{4F1931E2-F7F5-96B5-05AF-BB8FDD2867FD}"/>
              </a:ext>
            </a:extLst>
          </p:cNvPr>
          <p:cNvSpPr txBox="1">
            <a:spLocks noGrp="1"/>
          </p:cNvSpPr>
          <p:nvPr>
            <p:ph type="dt" sz="half" idx="7"/>
          </p:nvPr>
        </p:nvSpPr>
        <p:spPr/>
        <p:txBody>
          <a:bodyPr/>
          <a:lstStyle>
            <a:lvl1pPr>
              <a:defRPr/>
            </a:lvl1pPr>
          </a:lstStyle>
          <a:p>
            <a:pPr lvl="0"/>
            <a:fld id="{B47722BE-88D1-4F66-BD46-AC036A2DCEAD}" type="datetime4">
              <a:rPr lang="en-US"/>
              <a:pPr lvl="0"/>
              <a:t>December 11, 2025</a:t>
            </a:fld>
            <a:endParaRPr lang="en-US"/>
          </a:p>
        </p:txBody>
      </p:sp>
      <p:sp>
        <p:nvSpPr>
          <p:cNvPr id="5" name="Footer Placeholder 4">
            <a:extLst>
              <a:ext uri="{FF2B5EF4-FFF2-40B4-BE49-F238E27FC236}">
                <a16:creationId xmlns:a16="http://schemas.microsoft.com/office/drawing/2014/main" id="{9EA53B15-7A95-78B8-8756-2D06CA9FB2DB}"/>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CA5F7B4D-4426-CA56-3142-754B7F02DCC5}"/>
              </a:ext>
            </a:extLst>
          </p:cNvPr>
          <p:cNvSpPr txBox="1">
            <a:spLocks noGrp="1"/>
          </p:cNvSpPr>
          <p:nvPr>
            <p:ph type="sldNum" sz="quarter" idx="8"/>
          </p:nvPr>
        </p:nvSpPr>
        <p:spPr/>
        <p:txBody>
          <a:bodyPr/>
          <a:lstStyle>
            <a:lvl1pPr>
              <a:defRPr/>
            </a:lvl1pPr>
          </a:lstStyle>
          <a:p>
            <a:pPr lvl="0"/>
            <a:fld id="{C9071C92-8CF2-408B-AAF7-26893D35FE9F}" type="slidenum">
              <a:t>‹#›</a:t>
            </a:fld>
            <a:endParaRPr lang="en-GB"/>
          </a:p>
        </p:txBody>
      </p:sp>
    </p:spTree>
    <p:extLst>
      <p:ext uri="{BB962C8B-B14F-4D97-AF65-F5344CB8AC3E}">
        <p14:creationId xmlns:p14="http://schemas.microsoft.com/office/powerpoint/2010/main" val="387949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2340D-446C-CBD4-F755-A4FD0D558D7B}"/>
              </a:ext>
            </a:extLst>
          </p:cNvPr>
          <p:cNvSpPr txBox="1">
            <a:spLocks noGrp="1"/>
          </p:cNvSpPr>
          <p:nvPr>
            <p:ph type="title"/>
          </p:nvPr>
        </p:nvSpPr>
        <p:spPr/>
        <p:txBody>
          <a:bodyPr/>
          <a:lstStyle>
            <a:lvl1pPr>
              <a:defRPr/>
            </a:lvl1pPr>
          </a:lstStyle>
          <a:p>
            <a:pPr lvl="0"/>
            <a:r>
              <a:rPr lang="en-GB"/>
              <a:t>Click to edit Master title style</a:t>
            </a:r>
            <a:endParaRPr lang="en-US"/>
          </a:p>
        </p:txBody>
      </p:sp>
      <p:sp>
        <p:nvSpPr>
          <p:cNvPr id="3" name="Content Placeholder 2">
            <a:extLst>
              <a:ext uri="{FF2B5EF4-FFF2-40B4-BE49-F238E27FC236}">
                <a16:creationId xmlns:a16="http://schemas.microsoft.com/office/drawing/2014/main" id="{E8882DB6-4D5F-25D8-0025-7A18438BE4BA}"/>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6E0BA9D-6BDA-FBD3-65C4-ED9A965014E6}"/>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EC1B46D-DC5F-4CB7-4981-0CCC0D61370B}"/>
              </a:ext>
            </a:extLst>
          </p:cNvPr>
          <p:cNvSpPr txBox="1">
            <a:spLocks noGrp="1"/>
          </p:cNvSpPr>
          <p:nvPr>
            <p:ph type="dt" sz="half" idx="7"/>
          </p:nvPr>
        </p:nvSpPr>
        <p:spPr/>
        <p:txBody>
          <a:bodyPr/>
          <a:lstStyle>
            <a:lvl1pPr>
              <a:defRPr/>
            </a:lvl1pPr>
          </a:lstStyle>
          <a:p>
            <a:pPr lvl="0"/>
            <a:fld id="{AEEACE71-3A79-4770-BCDB-800B9832C6A3}" type="datetime4">
              <a:rPr lang="en-US"/>
              <a:pPr lvl="0"/>
              <a:t>December 11, 2025</a:t>
            </a:fld>
            <a:endParaRPr lang="en-US"/>
          </a:p>
        </p:txBody>
      </p:sp>
      <p:sp>
        <p:nvSpPr>
          <p:cNvPr id="6" name="Footer Placeholder 5">
            <a:extLst>
              <a:ext uri="{FF2B5EF4-FFF2-40B4-BE49-F238E27FC236}">
                <a16:creationId xmlns:a16="http://schemas.microsoft.com/office/drawing/2014/main" id="{13DF3918-5CB4-801A-4290-6B303939536B}"/>
              </a:ext>
            </a:extLst>
          </p:cNvPr>
          <p:cNvSpPr txBox="1">
            <a:spLocks noGrp="1"/>
          </p:cNvSpPr>
          <p:nvPr>
            <p:ph type="ftr" sz="quarter" idx="9"/>
          </p:nvPr>
        </p:nvSpPr>
        <p:spPr/>
        <p:txBody>
          <a:bodyPr/>
          <a:lstStyle>
            <a:lvl1pPr>
              <a:defRPr/>
            </a:lvl1pPr>
          </a:lstStyle>
          <a:p>
            <a:pPr lvl="0"/>
            <a:r>
              <a:rPr lang="en-US"/>
              <a:t>Sample Footer Text</a:t>
            </a:r>
          </a:p>
        </p:txBody>
      </p:sp>
      <p:sp>
        <p:nvSpPr>
          <p:cNvPr id="7" name="Slide Number Placeholder 6">
            <a:extLst>
              <a:ext uri="{FF2B5EF4-FFF2-40B4-BE49-F238E27FC236}">
                <a16:creationId xmlns:a16="http://schemas.microsoft.com/office/drawing/2014/main" id="{87315644-8C3F-8221-C3F9-6B694040D87E}"/>
              </a:ext>
            </a:extLst>
          </p:cNvPr>
          <p:cNvSpPr txBox="1">
            <a:spLocks noGrp="1"/>
          </p:cNvSpPr>
          <p:nvPr>
            <p:ph type="sldNum" sz="quarter" idx="8"/>
          </p:nvPr>
        </p:nvSpPr>
        <p:spPr/>
        <p:txBody>
          <a:bodyPr/>
          <a:lstStyle>
            <a:lvl1pPr>
              <a:defRPr/>
            </a:lvl1pPr>
          </a:lstStyle>
          <a:p>
            <a:pPr lvl="0"/>
            <a:fld id="{64353957-8344-4FCE-BC97-BF553C3D36F1}" type="slidenum">
              <a:t>‹#›</a:t>
            </a:fld>
            <a:endParaRPr lang="en-GB"/>
          </a:p>
        </p:txBody>
      </p:sp>
    </p:spTree>
    <p:extLst>
      <p:ext uri="{BB962C8B-B14F-4D97-AF65-F5344CB8AC3E}">
        <p14:creationId xmlns:p14="http://schemas.microsoft.com/office/powerpoint/2010/main" val="218817284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370F2-FC1A-56AE-CD87-848E7A8EC68F}"/>
              </a:ext>
            </a:extLst>
          </p:cNvPr>
          <p:cNvSpPr txBox="1">
            <a:spLocks noGrp="1"/>
          </p:cNvSpPr>
          <p:nvPr>
            <p:ph type="title"/>
          </p:nvPr>
        </p:nvSpPr>
        <p:spPr>
          <a:xfrm>
            <a:off x="839784" y="365129"/>
            <a:ext cx="10515600" cy="1325559"/>
          </a:xfrm>
        </p:spPr>
        <p:txBody>
          <a:bodyPr/>
          <a:lstStyle>
            <a:lvl1pPr>
              <a:defRPr/>
            </a:lvl1pPr>
          </a:lstStyle>
          <a:p>
            <a:pPr lvl="0"/>
            <a:r>
              <a:rPr lang="en-GB"/>
              <a:t>Click to edit Master title style</a:t>
            </a:r>
            <a:endParaRPr lang="en-US"/>
          </a:p>
        </p:txBody>
      </p:sp>
      <p:sp>
        <p:nvSpPr>
          <p:cNvPr id="3" name="Text Placeholder 2">
            <a:extLst>
              <a:ext uri="{FF2B5EF4-FFF2-40B4-BE49-F238E27FC236}">
                <a16:creationId xmlns:a16="http://schemas.microsoft.com/office/drawing/2014/main" id="{F66311CA-90F9-3693-34A1-DF996B8B093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GB"/>
              <a:t>Click to edit Master text styles</a:t>
            </a:r>
          </a:p>
        </p:txBody>
      </p:sp>
      <p:sp>
        <p:nvSpPr>
          <p:cNvPr id="4" name="Content Placeholder 3">
            <a:extLst>
              <a:ext uri="{FF2B5EF4-FFF2-40B4-BE49-F238E27FC236}">
                <a16:creationId xmlns:a16="http://schemas.microsoft.com/office/drawing/2014/main" id="{D9E970CE-2F31-38DF-E5D5-026CCC12F7B6}"/>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4F7196B-85DB-F439-9F58-1348C6B23733}"/>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GB"/>
              <a:t>Click to edit Master text styles</a:t>
            </a:r>
          </a:p>
        </p:txBody>
      </p:sp>
      <p:sp>
        <p:nvSpPr>
          <p:cNvPr id="6" name="Content Placeholder 5">
            <a:extLst>
              <a:ext uri="{FF2B5EF4-FFF2-40B4-BE49-F238E27FC236}">
                <a16:creationId xmlns:a16="http://schemas.microsoft.com/office/drawing/2014/main" id="{D002AC25-28D6-4E0E-9F28-A80283858CBC}"/>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E3EAA7B-EF15-77DA-E550-E9F575C118D2}"/>
              </a:ext>
            </a:extLst>
          </p:cNvPr>
          <p:cNvSpPr txBox="1">
            <a:spLocks noGrp="1"/>
          </p:cNvSpPr>
          <p:nvPr>
            <p:ph type="dt" sz="half" idx="7"/>
          </p:nvPr>
        </p:nvSpPr>
        <p:spPr/>
        <p:txBody>
          <a:bodyPr/>
          <a:lstStyle>
            <a:lvl1pPr>
              <a:defRPr/>
            </a:lvl1pPr>
          </a:lstStyle>
          <a:p>
            <a:pPr lvl="0"/>
            <a:fld id="{94684620-5E0F-45AB-A489-E01ADF8A0557}" type="datetime4">
              <a:rPr lang="en-US"/>
              <a:pPr lvl="0"/>
              <a:t>December 11, 2025</a:t>
            </a:fld>
            <a:endParaRPr lang="en-US"/>
          </a:p>
        </p:txBody>
      </p:sp>
      <p:sp>
        <p:nvSpPr>
          <p:cNvPr id="8" name="Footer Placeholder 7">
            <a:extLst>
              <a:ext uri="{FF2B5EF4-FFF2-40B4-BE49-F238E27FC236}">
                <a16:creationId xmlns:a16="http://schemas.microsoft.com/office/drawing/2014/main" id="{3115B5D0-18ED-134D-544C-5173651F077A}"/>
              </a:ext>
            </a:extLst>
          </p:cNvPr>
          <p:cNvSpPr txBox="1">
            <a:spLocks noGrp="1"/>
          </p:cNvSpPr>
          <p:nvPr>
            <p:ph type="ftr" sz="quarter" idx="9"/>
          </p:nvPr>
        </p:nvSpPr>
        <p:spPr/>
        <p:txBody>
          <a:bodyPr/>
          <a:lstStyle>
            <a:lvl1pPr>
              <a:defRPr/>
            </a:lvl1pPr>
          </a:lstStyle>
          <a:p>
            <a:pPr lvl="0"/>
            <a:r>
              <a:rPr lang="en-US"/>
              <a:t>Sample Footer Text</a:t>
            </a:r>
          </a:p>
        </p:txBody>
      </p:sp>
      <p:sp>
        <p:nvSpPr>
          <p:cNvPr id="9" name="Slide Number Placeholder 8">
            <a:extLst>
              <a:ext uri="{FF2B5EF4-FFF2-40B4-BE49-F238E27FC236}">
                <a16:creationId xmlns:a16="http://schemas.microsoft.com/office/drawing/2014/main" id="{3B2CB056-1DB9-8B25-7872-A19BB640E0D5}"/>
              </a:ext>
            </a:extLst>
          </p:cNvPr>
          <p:cNvSpPr txBox="1">
            <a:spLocks noGrp="1"/>
          </p:cNvSpPr>
          <p:nvPr>
            <p:ph type="sldNum" sz="quarter" idx="8"/>
          </p:nvPr>
        </p:nvSpPr>
        <p:spPr/>
        <p:txBody>
          <a:bodyPr/>
          <a:lstStyle>
            <a:lvl1pPr>
              <a:defRPr/>
            </a:lvl1pPr>
          </a:lstStyle>
          <a:p>
            <a:pPr lvl="0"/>
            <a:fld id="{DE0CAFF1-98F1-4B5D-BED3-3CC921058D26}" type="slidenum">
              <a:t>‹#›</a:t>
            </a:fld>
            <a:endParaRPr lang="en-GB"/>
          </a:p>
        </p:txBody>
      </p:sp>
    </p:spTree>
    <p:extLst>
      <p:ext uri="{BB962C8B-B14F-4D97-AF65-F5344CB8AC3E}">
        <p14:creationId xmlns:p14="http://schemas.microsoft.com/office/powerpoint/2010/main" val="788985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85DB1-6798-E7D5-1B72-4EF5929D92A2}"/>
              </a:ext>
            </a:extLst>
          </p:cNvPr>
          <p:cNvSpPr txBox="1">
            <a:spLocks noGrp="1"/>
          </p:cNvSpPr>
          <p:nvPr>
            <p:ph type="title"/>
          </p:nvPr>
        </p:nvSpPr>
        <p:spPr/>
        <p:txBody>
          <a:bodyPr/>
          <a:lstStyle>
            <a:lvl1pPr>
              <a:defRPr/>
            </a:lvl1pPr>
          </a:lstStyle>
          <a:p>
            <a:pPr lvl="0"/>
            <a:r>
              <a:rPr lang="en-GB"/>
              <a:t>Click to edit Master title style</a:t>
            </a:r>
            <a:endParaRPr lang="en-US"/>
          </a:p>
        </p:txBody>
      </p:sp>
      <p:sp>
        <p:nvSpPr>
          <p:cNvPr id="3" name="Date Placeholder 2">
            <a:extLst>
              <a:ext uri="{FF2B5EF4-FFF2-40B4-BE49-F238E27FC236}">
                <a16:creationId xmlns:a16="http://schemas.microsoft.com/office/drawing/2014/main" id="{903C0ADA-CB03-31BA-141C-224F43A3D487}"/>
              </a:ext>
            </a:extLst>
          </p:cNvPr>
          <p:cNvSpPr txBox="1">
            <a:spLocks noGrp="1"/>
          </p:cNvSpPr>
          <p:nvPr>
            <p:ph type="dt" sz="half" idx="7"/>
          </p:nvPr>
        </p:nvSpPr>
        <p:spPr/>
        <p:txBody>
          <a:bodyPr/>
          <a:lstStyle>
            <a:lvl1pPr>
              <a:defRPr/>
            </a:lvl1pPr>
          </a:lstStyle>
          <a:p>
            <a:pPr lvl="0"/>
            <a:fld id="{D2828445-E967-4F58-8AF3-1074AF7B9756}" type="datetime4">
              <a:rPr lang="en-US"/>
              <a:pPr lvl="0"/>
              <a:t>December 11, 2025</a:t>
            </a:fld>
            <a:endParaRPr lang="en-US"/>
          </a:p>
        </p:txBody>
      </p:sp>
      <p:sp>
        <p:nvSpPr>
          <p:cNvPr id="4" name="Footer Placeholder 3">
            <a:extLst>
              <a:ext uri="{FF2B5EF4-FFF2-40B4-BE49-F238E27FC236}">
                <a16:creationId xmlns:a16="http://schemas.microsoft.com/office/drawing/2014/main" id="{088A93B0-FF61-E008-C068-5DD2DF0C6819}"/>
              </a:ext>
            </a:extLst>
          </p:cNvPr>
          <p:cNvSpPr txBox="1">
            <a:spLocks noGrp="1"/>
          </p:cNvSpPr>
          <p:nvPr>
            <p:ph type="ftr" sz="quarter" idx="9"/>
          </p:nvPr>
        </p:nvSpPr>
        <p:spPr/>
        <p:txBody>
          <a:bodyPr/>
          <a:lstStyle>
            <a:lvl1pPr>
              <a:defRPr/>
            </a:lvl1pPr>
          </a:lstStyle>
          <a:p>
            <a:pPr lvl="0"/>
            <a:r>
              <a:rPr lang="en-US"/>
              <a:t>Sample Footer Text</a:t>
            </a:r>
          </a:p>
        </p:txBody>
      </p:sp>
      <p:sp>
        <p:nvSpPr>
          <p:cNvPr id="5" name="Slide Number Placeholder 4">
            <a:extLst>
              <a:ext uri="{FF2B5EF4-FFF2-40B4-BE49-F238E27FC236}">
                <a16:creationId xmlns:a16="http://schemas.microsoft.com/office/drawing/2014/main" id="{724AAAE1-26A0-4F96-07E9-048F319C8379}"/>
              </a:ext>
            </a:extLst>
          </p:cNvPr>
          <p:cNvSpPr txBox="1">
            <a:spLocks noGrp="1"/>
          </p:cNvSpPr>
          <p:nvPr>
            <p:ph type="sldNum" sz="quarter" idx="8"/>
          </p:nvPr>
        </p:nvSpPr>
        <p:spPr/>
        <p:txBody>
          <a:bodyPr/>
          <a:lstStyle>
            <a:lvl1pPr>
              <a:defRPr/>
            </a:lvl1pPr>
          </a:lstStyle>
          <a:p>
            <a:pPr lvl="0"/>
            <a:fld id="{B8FFE75A-D4C4-4FF8-B435-E21B3F4B0ED8}" type="slidenum">
              <a:t>‹#›</a:t>
            </a:fld>
            <a:endParaRPr lang="en-GB"/>
          </a:p>
        </p:txBody>
      </p:sp>
    </p:spTree>
    <p:extLst>
      <p:ext uri="{BB962C8B-B14F-4D97-AF65-F5344CB8AC3E}">
        <p14:creationId xmlns:p14="http://schemas.microsoft.com/office/powerpoint/2010/main" val="3004278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50DE6F-59A4-300D-BFD9-C621A87D25B5}"/>
              </a:ext>
            </a:extLst>
          </p:cNvPr>
          <p:cNvSpPr txBox="1">
            <a:spLocks noGrp="1"/>
          </p:cNvSpPr>
          <p:nvPr>
            <p:ph type="dt" sz="half" idx="7"/>
          </p:nvPr>
        </p:nvSpPr>
        <p:spPr/>
        <p:txBody>
          <a:bodyPr/>
          <a:lstStyle>
            <a:lvl1pPr>
              <a:defRPr/>
            </a:lvl1pPr>
          </a:lstStyle>
          <a:p>
            <a:pPr lvl="0"/>
            <a:fld id="{C8A69E1A-2305-4186-B1BA-C2721476B4FE}" type="datetime4">
              <a:rPr lang="en-US"/>
              <a:pPr lvl="0"/>
              <a:t>December 11, 2025</a:t>
            </a:fld>
            <a:endParaRPr lang="en-US"/>
          </a:p>
        </p:txBody>
      </p:sp>
      <p:sp>
        <p:nvSpPr>
          <p:cNvPr id="3" name="Footer Placeholder 2">
            <a:extLst>
              <a:ext uri="{FF2B5EF4-FFF2-40B4-BE49-F238E27FC236}">
                <a16:creationId xmlns:a16="http://schemas.microsoft.com/office/drawing/2014/main" id="{4B56BD07-B184-EB56-A1F6-00E08E322660}"/>
              </a:ext>
            </a:extLst>
          </p:cNvPr>
          <p:cNvSpPr txBox="1">
            <a:spLocks noGrp="1"/>
          </p:cNvSpPr>
          <p:nvPr>
            <p:ph type="ftr" sz="quarter" idx="9"/>
          </p:nvPr>
        </p:nvSpPr>
        <p:spPr/>
        <p:txBody>
          <a:bodyPr/>
          <a:lstStyle>
            <a:lvl1pPr>
              <a:defRPr/>
            </a:lvl1pPr>
          </a:lstStyle>
          <a:p>
            <a:pPr lvl="0"/>
            <a:r>
              <a:rPr lang="en-US"/>
              <a:t>Sample Footer Text</a:t>
            </a:r>
          </a:p>
        </p:txBody>
      </p:sp>
      <p:sp>
        <p:nvSpPr>
          <p:cNvPr id="4" name="Slide Number Placeholder 3">
            <a:extLst>
              <a:ext uri="{FF2B5EF4-FFF2-40B4-BE49-F238E27FC236}">
                <a16:creationId xmlns:a16="http://schemas.microsoft.com/office/drawing/2014/main" id="{A3975A97-68B1-F942-F7B4-9A62169AC015}"/>
              </a:ext>
            </a:extLst>
          </p:cNvPr>
          <p:cNvSpPr txBox="1">
            <a:spLocks noGrp="1"/>
          </p:cNvSpPr>
          <p:nvPr>
            <p:ph type="sldNum" sz="quarter" idx="8"/>
          </p:nvPr>
        </p:nvSpPr>
        <p:spPr/>
        <p:txBody>
          <a:bodyPr/>
          <a:lstStyle>
            <a:lvl1pPr>
              <a:defRPr/>
            </a:lvl1pPr>
          </a:lstStyle>
          <a:p>
            <a:pPr lvl="0"/>
            <a:fld id="{1D6D8584-B010-475B-81B5-C3E87B443947}" type="slidenum">
              <a:t>‹#›</a:t>
            </a:fld>
            <a:endParaRPr lang="en-GB"/>
          </a:p>
        </p:txBody>
      </p:sp>
    </p:spTree>
    <p:extLst>
      <p:ext uri="{BB962C8B-B14F-4D97-AF65-F5344CB8AC3E}">
        <p14:creationId xmlns:p14="http://schemas.microsoft.com/office/powerpoint/2010/main" val="391655842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4CDC-887A-1271-E758-8E0842C612D3}"/>
              </a:ext>
            </a:extLst>
          </p:cNvPr>
          <p:cNvSpPr txBox="1">
            <a:spLocks noGrp="1"/>
          </p:cNvSpPr>
          <p:nvPr>
            <p:ph type="title"/>
          </p:nvPr>
        </p:nvSpPr>
        <p:spPr>
          <a:xfrm>
            <a:off x="839784" y="457200"/>
            <a:ext cx="3932240" cy="1600200"/>
          </a:xfrm>
        </p:spPr>
        <p:txBody>
          <a:bodyPr anchor="b"/>
          <a:lstStyle>
            <a:lvl1pPr>
              <a:defRPr sz="3200"/>
            </a:lvl1pPr>
          </a:lstStyle>
          <a:p>
            <a:pPr lvl="0"/>
            <a:r>
              <a:rPr lang="en-GB"/>
              <a:t>Click to edit Master title style</a:t>
            </a:r>
            <a:endParaRPr lang="en-US"/>
          </a:p>
        </p:txBody>
      </p:sp>
      <p:sp>
        <p:nvSpPr>
          <p:cNvPr id="3" name="Content Placeholder 2">
            <a:extLst>
              <a:ext uri="{FF2B5EF4-FFF2-40B4-BE49-F238E27FC236}">
                <a16:creationId xmlns:a16="http://schemas.microsoft.com/office/drawing/2014/main" id="{5341A718-9E50-7016-563E-252A0BDFCA07}"/>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022706E-F140-DCA5-019F-AB19D0C42326}"/>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GB"/>
              <a:t>Click to edit Master text styles</a:t>
            </a:r>
          </a:p>
        </p:txBody>
      </p:sp>
      <p:sp>
        <p:nvSpPr>
          <p:cNvPr id="5" name="Date Placeholder 4">
            <a:extLst>
              <a:ext uri="{FF2B5EF4-FFF2-40B4-BE49-F238E27FC236}">
                <a16:creationId xmlns:a16="http://schemas.microsoft.com/office/drawing/2014/main" id="{3C3EABA2-B707-85DD-B41B-8D3500CF0545}"/>
              </a:ext>
            </a:extLst>
          </p:cNvPr>
          <p:cNvSpPr txBox="1">
            <a:spLocks noGrp="1"/>
          </p:cNvSpPr>
          <p:nvPr>
            <p:ph type="dt" sz="half" idx="7"/>
          </p:nvPr>
        </p:nvSpPr>
        <p:spPr/>
        <p:txBody>
          <a:bodyPr/>
          <a:lstStyle>
            <a:lvl1pPr>
              <a:defRPr/>
            </a:lvl1pPr>
          </a:lstStyle>
          <a:p>
            <a:pPr lvl="0"/>
            <a:fld id="{498B341D-4F1A-4EB5-A540-0DF64CED21F3}" type="datetime4">
              <a:rPr lang="en-US"/>
              <a:pPr lvl="0"/>
              <a:t>December 11, 2025</a:t>
            </a:fld>
            <a:endParaRPr lang="en-US"/>
          </a:p>
        </p:txBody>
      </p:sp>
      <p:sp>
        <p:nvSpPr>
          <p:cNvPr id="6" name="Footer Placeholder 5">
            <a:extLst>
              <a:ext uri="{FF2B5EF4-FFF2-40B4-BE49-F238E27FC236}">
                <a16:creationId xmlns:a16="http://schemas.microsoft.com/office/drawing/2014/main" id="{9C345A86-BE0C-7E78-5E8F-6CFD9D9C7598}"/>
              </a:ext>
            </a:extLst>
          </p:cNvPr>
          <p:cNvSpPr txBox="1">
            <a:spLocks noGrp="1"/>
          </p:cNvSpPr>
          <p:nvPr>
            <p:ph type="ftr" sz="quarter" idx="9"/>
          </p:nvPr>
        </p:nvSpPr>
        <p:spPr/>
        <p:txBody>
          <a:bodyPr/>
          <a:lstStyle>
            <a:lvl1pPr>
              <a:defRPr/>
            </a:lvl1pPr>
          </a:lstStyle>
          <a:p>
            <a:pPr lvl="0"/>
            <a:r>
              <a:rPr lang="en-US"/>
              <a:t>Sample Footer Text</a:t>
            </a:r>
          </a:p>
        </p:txBody>
      </p:sp>
      <p:sp>
        <p:nvSpPr>
          <p:cNvPr id="7" name="Slide Number Placeholder 6">
            <a:extLst>
              <a:ext uri="{FF2B5EF4-FFF2-40B4-BE49-F238E27FC236}">
                <a16:creationId xmlns:a16="http://schemas.microsoft.com/office/drawing/2014/main" id="{7A1E70C9-49BA-1F91-6FBD-095D11732990}"/>
              </a:ext>
            </a:extLst>
          </p:cNvPr>
          <p:cNvSpPr txBox="1">
            <a:spLocks noGrp="1"/>
          </p:cNvSpPr>
          <p:nvPr>
            <p:ph type="sldNum" sz="quarter" idx="8"/>
          </p:nvPr>
        </p:nvSpPr>
        <p:spPr/>
        <p:txBody>
          <a:bodyPr/>
          <a:lstStyle>
            <a:lvl1pPr>
              <a:defRPr/>
            </a:lvl1pPr>
          </a:lstStyle>
          <a:p>
            <a:pPr lvl="0"/>
            <a:fld id="{B5D5A1B0-E280-4D16-944D-91EC1DE3CC4A}" type="slidenum">
              <a:t>‹#›</a:t>
            </a:fld>
            <a:endParaRPr lang="en-GB"/>
          </a:p>
        </p:txBody>
      </p:sp>
    </p:spTree>
    <p:extLst>
      <p:ext uri="{BB962C8B-B14F-4D97-AF65-F5344CB8AC3E}">
        <p14:creationId xmlns:p14="http://schemas.microsoft.com/office/powerpoint/2010/main" val="356104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46336-103D-0AA0-7718-65BDC813D539}"/>
              </a:ext>
            </a:extLst>
          </p:cNvPr>
          <p:cNvSpPr txBox="1">
            <a:spLocks noGrp="1"/>
          </p:cNvSpPr>
          <p:nvPr>
            <p:ph type="title"/>
          </p:nvPr>
        </p:nvSpPr>
        <p:spPr>
          <a:xfrm>
            <a:off x="839784" y="457200"/>
            <a:ext cx="3932240" cy="1600200"/>
          </a:xfrm>
        </p:spPr>
        <p:txBody>
          <a:bodyPr anchor="b"/>
          <a:lstStyle>
            <a:lvl1pPr>
              <a:defRPr sz="3200"/>
            </a:lvl1pPr>
          </a:lstStyle>
          <a:p>
            <a:pPr lvl="0"/>
            <a:r>
              <a:rPr lang="en-GB"/>
              <a:t>Click to edit Master title style</a:t>
            </a:r>
            <a:endParaRPr lang="en-US"/>
          </a:p>
        </p:txBody>
      </p:sp>
      <p:sp>
        <p:nvSpPr>
          <p:cNvPr id="3" name="Picture Placeholder 2">
            <a:extLst>
              <a:ext uri="{FF2B5EF4-FFF2-40B4-BE49-F238E27FC236}">
                <a16:creationId xmlns:a16="http://schemas.microsoft.com/office/drawing/2014/main" id="{E28D69F1-490A-07DB-3885-0B739CAAA344}"/>
              </a:ext>
            </a:extLst>
          </p:cNvPr>
          <p:cNvSpPr txBox="1">
            <a:spLocks noGrp="1"/>
          </p:cNvSpPr>
          <p:nvPr>
            <p:ph type="pic" idx="1"/>
          </p:nvPr>
        </p:nvSpPr>
        <p:spPr>
          <a:xfrm>
            <a:off x="5183184" y="987423"/>
            <a:ext cx="6172200" cy="4873623"/>
          </a:xfrm>
        </p:spPr>
        <p:txBody>
          <a:bodyPr/>
          <a:lstStyle>
            <a:lvl1pPr marL="0" indent="0">
              <a:buNone/>
              <a:defRPr sz="3200"/>
            </a:lvl1pPr>
          </a:lstStyle>
          <a:p>
            <a:pPr lvl="0"/>
            <a:r>
              <a:rPr lang="en-GB"/>
              <a:t>Click icon to add picture</a:t>
            </a:r>
            <a:endParaRPr lang="en-US"/>
          </a:p>
        </p:txBody>
      </p:sp>
      <p:sp>
        <p:nvSpPr>
          <p:cNvPr id="4" name="Text Placeholder 3">
            <a:extLst>
              <a:ext uri="{FF2B5EF4-FFF2-40B4-BE49-F238E27FC236}">
                <a16:creationId xmlns:a16="http://schemas.microsoft.com/office/drawing/2014/main" id="{5C7EE552-ACA3-5D17-D4E2-B1A02DECDB38}"/>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GB"/>
              <a:t>Click to edit Master text styles</a:t>
            </a:r>
          </a:p>
        </p:txBody>
      </p:sp>
      <p:sp>
        <p:nvSpPr>
          <p:cNvPr id="5" name="Date Placeholder 4">
            <a:extLst>
              <a:ext uri="{FF2B5EF4-FFF2-40B4-BE49-F238E27FC236}">
                <a16:creationId xmlns:a16="http://schemas.microsoft.com/office/drawing/2014/main" id="{6E5CBC92-DF81-9B13-5D00-D10C9867FDDC}"/>
              </a:ext>
            </a:extLst>
          </p:cNvPr>
          <p:cNvSpPr txBox="1">
            <a:spLocks noGrp="1"/>
          </p:cNvSpPr>
          <p:nvPr>
            <p:ph type="dt" sz="half" idx="7"/>
          </p:nvPr>
        </p:nvSpPr>
        <p:spPr/>
        <p:txBody>
          <a:bodyPr/>
          <a:lstStyle>
            <a:lvl1pPr>
              <a:defRPr/>
            </a:lvl1pPr>
          </a:lstStyle>
          <a:p>
            <a:pPr lvl="0"/>
            <a:fld id="{37F06719-60C3-4026-AED9-DBB8DECD589D}" type="datetime4">
              <a:rPr lang="en-US"/>
              <a:pPr lvl="0"/>
              <a:t>December 11, 2025</a:t>
            </a:fld>
            <a:endParaRPr lang="en-US"/>
          </a:p>
        </p:txBody>
      </p:sp>
      <p:sp>
        <p:nvSpPr>
          <p:cNvPr id="6" name="Footer Placeholder 5">
            <a:extLst>
              <a:ext uri="{FF2B5EF4-FFF2-40B4-BE49-F238E27FC236}">
                <a16:creationId xmlns:a16="http://schemas.microsoft.com/office/drawing/2014/main" id="{F5190EB8-4F1B-A31C-4784-10607CBADCC7}"/>
              </a:ext>
            </a:extLst>
          </p:cNvPr>
          <p:cNvSpPr txBox="1">
            <a:spLocks noGrp="1"/>
          </p:cNvSpPr>
          <p:nvPr>
            <p:ph type="ftr" sz="quarter" idx="9"/>
          </p:nvPr>
        </p:nvSpPr>
        <p:spPr/>
        <p:txBody>
          <a:bodyPr/>
          <a:lstStyle>
            <a:lvl1pPr>
              <a:defRPr/>
            </a:lvl1pPr>
          </a:lstStyle>
          <a:p>
            <a:pPr lvl="0"/>
            <a:r>
              <a:rPr lang="en-US"/>
              <a:t>Sample Footer Text</a:t>
            </a:r>
          </a:p>
        </p:txBody>
      </p:sp>
      <p:sp>
        <p:nvSpPr>
          <p:cNvPr id="7" name="Slide Number Placeholder 6">
            <a:extLst>
              <a:ext uri="{FF2B5EF4-FFF2-40B4-BE49-F238E27FC236}">
                <a16:creationId xmlns:a16="http://schemas.microsoft.com/office/drawing/2014/main" id="{8A379190-4F29-A986-1007-22BECFD533EE}"/>
              </a:ext>
            </a:extLst>
          </p:cNvPr>
          <p:cNvSpPr txBox="1">
            <a:spLocks noGrp="1"/>
          </p:cNvSpPr>
          <p:nvPr>
            <p:ph type="sldNum" sz="quarter" idx="8"/>
          </p:nvPr>
        </p:nvSpPr>
        <p:spPr/>
        <p:txBody>
          <a:bodyPr/>
          <a:lstStyle>
            <a:lvl1pPr>
              <a:defRPr/>
            </a:lvl1pPr>
          </a:lstStyle>
          <a:p>
            <a:pPr lvl="0"/>
            <a:fld id="{385F878A-2E9E-4890-ABAC-29D0E4B94472}" type="slidenum">
              <a:t>‹#›</a:t>
            </a:fld>
            <a:endParaRPr lang="en-GB"/>
          </a:p>
        </p:txBody>
      </p:sp>
    </p:spTree>
    <p:extLst>
      <p:ext uri="{BB962C8B-B14F-4D97-AF65-F5344CB8AC3E}">
        <p14:creationId xmlns:p14="http://schemas.microsoft.com/office/powerpoint/2010/main" val="10852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DF0BB-A1D5-2F02-4265-DC5FE7F18521}"/>
              </a:ext>
            </a:extLst>
          </p:cNvPr>
          <p:cNvSpPr txBox="1">
            <a:spLocks noGrp="1"/>
          </p:cNvSpPr>
          <p:nvPr>
            <p:ph type="title"/>
          </p:nvPr>
        </p:nvSpPr>
        <p:spPr/>
        <p:txBody>
          <a:bodyPr/>
          <a:lstStyle>
            <a:lvl1pPr>
              <a:defRPr/>
            </a:lvl1pPr>
          </a:lstStyle>
          <a:p>
            <a:pPr lvl="0"/>
            <a:r>
              <a:rPr lang="en-GB"/>
              <a:t>Click to edit Master title style</a:t>
            </a:r>
            <a:endParaRPr lang="en-US"/>
          </a:p>
        </p:txBody>
      </p:sp>
      <p:sp>
        <p:nvSpPr>
          <p:cNvPr id="3" name="Vertical Text Placeholder 2">
            <a:extLst>
              <a:ext uri="{FF2B5EF4-FFF2-40B4-BE49-F238E27FC236}">
                <a16:creationId xmlns:a16="http://schemas.microsoft.com/office/drawing/2014/main" id="{D3FA1883-116B-290D-6073-AA1FC6923E27}"/>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26383B6-0F79-299F-A20A-FE2C264A9A16}"/>
              </a:ext>
            </a:extLst>
          </p:cNvPr>
          <p:cNvSpPr txBox="1">
            <a:spLocks noGrp="1"/>
          </p:cNvSpPr>
          <p:nvPr>
            <p:ph type="dt" sz="half" idx="7"/>
          </p:nvPr>
        </p:nvSpPr>
        <p:spPr/>
        <p:txBody>
          <a:bodyPr/>
          <a:lstStyle>
            <a:lvl1pPr>
              <a:defRPr/>
            </a:lvl1pPr>
          </a:lstStyle>
          <a:p>
            <a:pPr lvl="0"/>
            <a:fld id="{4CA27F5C-7676-4CA9-98EA-33C37A6D6B08}" type="datetime4">
              <a:rPr lang="en-US"/>
              <a:pPr lvl="0"/>
              <a:t>December 11, 2025</a:t>
            </a:fld>
            <a:endParaRPr lang="en-US"/>
          </a:p>
        </p:txBody>
      </p:sp>
      <p:sp>
        <p:nvSpPr>
          <p:cNvPr id="5" name="Footer Placeholder 4">
            <a:extLst>
              <a:ext uri="{FF2B5EF4-FFF2-40B4-BE49-F238E27FC236}">
                <a16:creationId xmlns:a16="http://schemas.microsoft.com/office/drawing/2014/main" id="{792B53CB-4E49-F31A-CE37-976D1D7754BC}"/>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E673D07B-4D40-A949-048F-A6FB660AE174}"/>
              </a:ext>
            </a:extLst>
          </p:cNvPr>
          <p:cNvSpPr txBox="1">
            <a:spLocks noGrp="1"/>
          </p:cNvSpPr>
          <p:nvPr>
            <p:ph type="sldNum" sz="quarter" idx="8"/>
          </p:nvPr>
        </p:nvSpPr>
        <p:spPr/>
        <p:txBody>
          <a:bodyPr/>
          <a:lstStyle>
            <a:lvl1pPr>
              <a:defRPr/>
            </a:lvl1pPr>
          </a:lstStyle>
          <a:p>
            <a:pPr lvl="0"/>
            <a:fld id="{57A470BF-14B8-4A24-BCB4-657B9044999B}" type="slidenum">
              <a:t>‹#›</a:t>
            </a:fld>
            <a:endParaRPr lang="en-GB"/>
          </a:p>
        </p:txBody>
      </p:sp>
    </p:spTree>
    <p:extLst>
      <p:ext uri="{BB962C8B-B14F-4D97-AF65-F5344CB8AC3E}">
        <p14:creationId xmlns:p14="http://schemas.microsoft.com/office/powerpoint/2010/main" val="2148082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3C4EA-C19F-D7FD-92DF-854351A34069}"/>
              </a:ext>
            </a:extLst>
          </p:cNvPr>
          <p:cNvSpPr txBox="1">
            <a:spLocks noGrp="1"/>
          </p:cNvSpPr>
          <p:nvPr>
            <p:ph type="title" orient="vert"/>
          </p:nvPr>
        </p:nvSpPr>
        <p:spPr>
          <a:xfrm>
            <a:off x="8724903" y="365129"/>
            <a:ext cx="2628899" cy="5811834"/>
          </a:xfrm>
        </p:spPr>
        <p:txBody>
          <a:bodyPr vert="eaVert"/>
          <a:lstStyle>
            <a:lvl1pPr>
              <a:defRPr/>
            </a:lvl1pPr>
          </a:lstStyle>
          <a:p>
            <a:pPr lvl="0"/>
            <a:r>
              <a:rPr lang="en-GB"/>
              <a:t>Click to edit Master title style</a:t>
            </a:r>
            <a:endParaRPr lang="en-US"/>
          </a:p>
        </p:txBody>
      </p:sp>
      <p:sp>
        <p:nvSpPr>
          <p:cNvPr id="3" name="Vertical Text Placeholder 2">
            <a:extLst>
              <a:ext uri="{FF2B5EF4-FFF2-40B4-BE49-F238E27FC236}">
                <a16:creationId xmlns:a16="http://schemas.microsoft.com/office/drawing/2014/main" id="{BEEB3269-6DC2-EA8F-8703-6FCA73D90C34}"/>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B72B28-DCFD-E12D-1F9A-6C73257322E4}"/>
              </a:ext>
            </a:extLst>
          </p:cNvPr>
          <p:cNvSpPr txBox="1">
            <a:spLocks noGrp="1"/>
          </p:cNvSpPr>
          <p:nvPr>
            <p:ph type="dt" sz="half" idx="7"/>
          </p:nvPr>
        </p:nvSpPr>
        <p:spPr/>
        <p:txBody>
          <a:bodyPr/>
          <a:lstStyle>
            <a:lvl1pPr>
              <a:defRPr/>
            </a:lvl1pPr>
          </a:lstStyle>
          <a:p>
            <a:pPr lvl="0"/>
            <a:fld id="{503ABE71-FE5F-4B98-91C2-59F32B59B445}" type="datetime4">
              <a:rPr lang="en-US"/>
              <a:pPr lvl="0"/>
              <a:t>December 11, 2025</a:t>
            </a:fld>
            <a:endParaRPr lang="en-US"/>
          </a:p>
        </p:txBody>
      </p:sp>
      <p:sp>
        <p:nvSpPr>
          <p:cNvPr id="5" name="Footer Placeholder 4">
            <a:extLst>
              <a:ext uri="{FF2B5EF4-FFF2-40B4-BE49-F238E27FC236}">
                <a16:creationId xmlns:a16="http://schemas.microsoft.com/office/drawing/2014/main" id="{B5D7D9DF-A82D-1BF1-51D1-BCB45466AFC1}"/>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AE0E9817-858C-CC45-8980-A33091D93A22}"/>
              </a:ext>
            </a:extLst>
          </p:cNvPr>
          <p:cNvSpPr txBox="1">
            <a:spLocks noGrp="1"/>
          </p:cNvSpPr>
          <p:nvPr>
            <p:ph type="sldNum" sz="quarter" idx="8"/>
          </p:nvPr>
        </p:nvSpPr>
        <p:spPr/>
        <p:txBody>
          <a:bodyPr/>
          <a:lstStyle>
            <a:lvl1pPr>
              <a:defRPr/>
            </a:lvl1pPr>
          </a:lstStyle>
          <a:p>
            <a:pPr lvl="0"/>
            <a:fld id="{DA28528F-571D-48B0-BF56-12DB28A54470}" type="slidenum">
              <a:t>‹#›</a:t>
            </a:fld>
            <a:endParaRPr lang="en-GB"/>
          </a:p>
        </p:txBody>
      </p:sp>
    </p:spTree>
    <p:extLst>
      <p:ext uri="{BB962C8B-B14F-4D97-AF65-F5344CB8AC3E}">
        <p14:creationId xmlns:p14="http://schemas.microsoft.com/office/powerpoint/2010/main" val="3058643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BD2C9174-5ED1-2E20-FDA6-890F545EE4A2}"/>
              </a:ext>
            </a:extLst>
          </p:cNvPr>
          <p:cNvSpPr txBox="1">
            <a:spLocks noGrp="1"/>
          </p:cNvSpPr>
          <p:nvPr>
            <p:ph type="title"/>
          </p:nvPr>
        </p:nvSpPr>
        <p:spPr>
          <a:xfrm>
            <a:off x="7569586" y="758952"/>
            <a:ext cx="3842125" cy="1143000"/>
          </a:xfrm>
        </p:spPr>
        <p:txBody>
          <a:bodyPr/>
          <a:lstStyle>
            <a:lvl1pPr>
              <a:defRPr lang="en-US"/>
            </a:lvl1pPr>
          </a:lstStyle>
          <a:p>
            <a:pPr lvl="0"/>
            <a:r>
              <a:rPr lang="en-US"/>
              <a:t>Click to edit Master title style</a:t>
            </a:r>
          </a:p>
        </p:txBody>
      </p:sp>
      <p:sp>
        <p:nvSpPr>
          <p:cNvPr id="3" name="Picture Placeholder 5">
            <a:extLst>
              <a:ext uri="{FF2B5EF4-FFF2-40B4-BE49-F238E27FC236}">
                <a16:creationId xmlns:a16="http://schemas.microsoft.com/office/drawing/2014/main" id="{371F275C-189F-468A-E575-EEA348C681C8}"/>
              </a:ext>
            </a:extLst>
          </p:cNvPr>
          <p:cNvSpPr txBox="1">
            <a:spLocks noGrp="1"/>
          </p:cNvSpPr>
          <p:nvPr>
            <p:ph type="pic" idx="4294967295"/>
          </p:nvPr>
        </p:nvSpPr>
        <p:spPr>
          <a:xfrm>
            <a:off x="0" y="0"/>
            <a:ext cx="6835149" cy="6858000"/>
          </a:xfrm>
          <a:blipFill>
            <a:blip r:embed="rId2">
              <a:alphaModFix amt="70000"/>
            </a:blip>
            <a:stretch>
              <a:fillRect/>
            </a:stretch>
          </a:blipFill>
        </p:spPr>
        <p:txBody>
          <a:bodyPr/>
          <a:lstStyle>
            <a:lvl1pPr marL="0" indent="0">
              <a:buNone/>
              <a:defRPr lang="en-US"/>
            </a:lvl1pPr>
          </a:lstStyle>
          <a:p>
            <a:pPr lvl="0"/>
            <a:r>
              <a:rPr lang="en-US"/>
              <a:t> </a:t>
            </a:r>
          </a:p>
        </p:txBody>
      </p:sp>
      <p:sp>
        <p:nvSpPr>
          <p:cNvPr id="4" name="Content Placeholder 7">
            <a:extLst>
              <a:ext uri="{FF2B5EF4-FFF2-40B4-BE49-F238E27FC236}">
                <a16:creationId xmlns:a16="http://schemas.microsoft.com/office/drawing/2014/main" id="{8F6D20EF-5E02-E745-A5FE-BF6EB0B6CCDA}"/>
              </a:ext>
            </a:extLst>
          </p:cNvPr>
          <p:cNvSpPr txBox="1">
            <a:spLocks noGrp="1"/>
          </p:cNvSpPr>
          <p:nvPr>
            <p:ph idx="4294967295"/>
          </p:nvPr>
        </p:nvSpPr>
        <p:spPr>
          <a:xfrm>
            <a:off x="7569586" y="2258568"/>
            <a:ext cx="3700393" cy="3840480"/>
          </a:xfrm>
        </p:spPr>
        <p:txBody>
          <a:bodyPr/>
          <a:lstStyle>
            <a:lvl1pPr>
              <a:lnSpc>
                <a:spcPct val="130000"/>
              </a:lnSpc>
              <a:defRPr lang="en-US"/>
            </a:lvl1pPr>
            <a:lvl2pPr>
              <a:lnSpc>
                <a:spcPct val="130000"/>
              </a:lnSpc>
              <a:defRPr lang="en-US"/>
            </a:lvl2pPr>
            <a:lvl3pPr>
              <a:lnSpc>
                <a:spcPct val="130000"/>
              </a:lnSpc>
              <a:defRPr lang="en-US"/>
            </a:lvl3pPr>
            <a:lvl4pPr>
              <a:lnSpc>
                <a:spcPct val="130000"/>
              </a:lnSpc>
              <a:defRPr lang="en-US"/>
            </a:lvl4pPr>
            <a:lvl5pPr>
              <a:lnSpc>
                <a:spcPct val="130000"/>
              </a:lnSpc>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a:extLst>
              <a:ext uri="{FF2B5EF4-FFF2-40B4-BE49-F238E27FC236}">
                <a16:creationId xmlns:a16="http://schemas.microsoft.com/office/drawing/2014/main" id="{C7769819-DD77-9D1B-D70A-55D6FA441D91}"/>
              </a:ext>
            </a:extLst>
          </p:cNvPr>
          <p:cNvSpPr txBox="1">
            <a:spLocks noGrp="1"/>
          </p:cNvSpPr>
          <p:nvPr>
            <p:ph type="ftr" sz="quarter" idx="9"/>
          </p:nvPr>
        </p:nvSpPr>
        <p:spPr>
          <a:xfrm rot="5400013">
            <a:off x="10469880" y="1609344"/>
            <a:ext cx="2670048" cy="365760"/>
          </a:xfrm>
        </p:spPr>
        <p:txBody>
          <a:bodyPr/>
          <a:lstStyle>
            <a:lvl1pPr>
              <a:defRPr>
                <a:solidFill>
                  <a:srgbClr val="000000"/>
                </a:solidFill>
              </a:defRPr>
            </a:lvl1pPr>
          </a:lstStyle>
          <a:p>
            <a:pPr lvl="0"/>
            <a:r>
              <a:rPr lang="en-US"/>
              <a:t>Sample Footer Text</a:t>
            </a:r>
          </a:p>
        </p:txBody>
      </p:sp>
      <p:sp>
        <p:nvSpPr>
          <p:cNvPr id="6" name="Slide Number Placeholder 9">
            <a:extLst>
              <a:ext uri="{FF2B5EF4-FFF2-40B4-BE49-F238E27FC236}">
                <a16:creationId xmlns:a16="http://schemas.microsoft.com/office/drawing/2014/main" id="{EAEFE292-0560-E2E8-8C9E-7DF59FD1E6BA}"/>
              </a:ext>
            </a:extLst>
          </p:cNvPr>
          <p:cNvSpPr txBox="1">
            <a:spLocks noGrp="1"/>
          </p:cNvSpPr>
          <p:nvPr>
            <p:ph type="sldNum" sz="quarter" idx="8"/>
          </p:nvPr>
        </p:nvSpPr>
        <p:spPr>
          <a:xfrm>
            <a:off x="11494008" y="3218688"/>
            <a:ext cx="630936" cy="429768"/>
          </a:xfrm>
        </p:spPr>
        <p:txBody>
          <a:bodyPr/>
          <a:lstStyle>
            <a:lvl1pPr>
              <a:defRPr>
                <a:solidFill>
                  <a:srgbClr val="000000"/>
                </a:solidFill>
              </a:defRPr>
            </a:lvl1pPr>
          </a:lstStyle>
          <a:p>
            <a:pPr lvl="0"/>
            <a:fld id="{AF40FE49-84BF-4447-93A2-F11A013C6094}" type="slidenum">
              <a:t>‹#›</a:t>
            </a:fld>
            <a:endParaRPr lang="en-GB"/>
          </a:p>
        </p:txBody>
      </p:sp>
      <p:sp>
        <p:nvSpPr>
          <p:cNvPr id="7" name="Date Placeholder 2">
            <a:extLst>
              <a:ext uri="{FF2B5EF4-FFF2-40B4-BE49-F238E27FC236}">
                <a16:creationId xmlns:a16="http://schemas.microsoft.com/office/drawing/2014/main" id="{83117410-721C-237E-5043-6DD6DD3ECD1B}"/>
              </a:ext>
            </a:extLst>
          </p:cNvPr>
          <p:cNvSpPr txBox="1">
            <a:spLocks noGrp="1"/>
          </p:cNvSpPr>
          <p:nvPr>
            <p:ph type="dt" sz="half" idx="7"/>
          </p:nvPr>
        </p:nvSpPr>
        <p:spPr>
          <a:xfrm rot="5400013">
            <a:off x="10469880" y="4892040"/>
            <a:ext cx="2670048" cy="365760"/>
          </a:xfrm>
        </p:spPr>
        <p:txBody>
          <a:bodyPr/>
          <a:lstStyle>
            <a:lvl1pPr>
              <a:defRPr>
                <a:solidFill>
                  <a:srgbClr val="000000"/>
                </a:solidFill>
              </a:defRPr>
            </a:lvl1pPr>
          </a:lstStyle>
          <a:p>
            <a:pPr lvl="0"/>
            <a:fld id="{10D84B31-82E5-4047-9BF1-DAC98A2DED95}" type="datetime4">
              <a:rPr lang="en-US"/>
              <a:pPr lvl="0"/>
              <a:t>December 11, 2025</a:t>
            </a:fld>
            <a:endParaRPr lang="en-US"/>
          </a:p>
        </p:txBody>
      </p:sp>
    </p:spTree>
    <p:extLst>
      <p:ext uri="{BB962C8B-B14F-4D97-AF65-F5344CB8AC3E}">
        <p14:creationId xmlns:p14="http://schemas.microsoft.com/office/powerpoint/2010/main" val="265565936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9BB48-1FF1-0CFA-854C-C54070082D0A}"/>
              </a:ext>
            </a:extLst>
          </p:cNvPr>
          <p:cNvSpPr txBox="1">
            <a:spLocks noGrp="1"/>
          </p:cNvSpPr>
          <p:nvPr>
            <p:ph type="title"/>
          </p:nvPr>
        </p:nvSpPr>
        <p:spPr>
          <a:xfrm>
            <a:off x="612648" y="819476"/>
            <a:ext cx="4617720" cy="1197864"/>
          </a:xfrm>
        </p:spPr>
        <p:txBody>
          <a:bodyPr anchor="t"/>
          <a:lstStyle>
            <a:lvl1pPr>
              <a:defRPr lang="en-US"/>
            </a:lvl1pPr>
          </a:lstStyle>
          <a:p>
            <a:pPr lvl="0"/>
            <a:r>
              <a:rPr lang="en-US"/>
              <a:t>Click to edit Master title style</a:t>
            </a:r>
          </a:p>
        </p:txBody>
      </p:sp>
      <p:sp>
        <p:nvSpPr>
          <p:cNvPr id="3" name="Picture Placeholder 13">
            <a:extLst>
              <a:ext uri="{FF2B5EF4-FFF2-40B4-BE49-F238E27FC236}">
                <a16:creationId xmlns:a16="http://schemas.microsoft.com/office/drawing/2014/main" id="{42B02C19-9E3A-83D9-10DA-53365B58E4D9}"/>
              </a:ext>
            </a:extLst>
          </p:cNvPr>
          <p:cNvSpPr txBox="1">
            <a:spLocks noGrp="1"/>
          </p:cNvSpPr>
          <p:nvPr>
            <p:ph type="pic" idx="4294967295"/>
          </p:nvPr>
        </p:nvSpPr>
        <p:spPr>
          <a:xfrm>
            <a:off x="950976" y="2148839"/>
            <a:ext cx="3877056" cy="3877056"/>
          </a:xfrm>
          <a:blipFill>
            <a:blip r:embed="rId2">
              <a:alphaModFix amt="70000"/>
            </a:blip>
            <a:stretch>
              <a:fillRect/>
            </a:stretch>
          </a:blipFill>
        </p:spPr>
        <p:txBody>
          <a:bodyPr>
            <a:noAutofit/>
          </a:bodyPr>
          <a:lstStyle>
            <a:lvl1pPr marL="0" indent="0">
              <a:buNone/>
              <a:defRPr lang="en-US"/>
            </a:lvl1pPr>
          </a:lstStyle>
          <a:p>
            <a:pPr lvl="0"/>
            <a:r>
              <a:rPr lang="en-US"/>
              <a:t> </a:t>
            </a:r>
          </a:p>
        </p:txBody>
      </p:sp>
      <p:sp>
        <p:nvSpPr>
          <p:cNvPr id="4" name="Content Placeholder 7">
            <a:extLst>
              <a:ext uri="{FF2B5EF4-FFF2-40B4-BE49-F238E27FC236}">
                <a16:creationId xmlns:a16="http://schemas.microsoft.com/office/drawing/2014/main" id="{316295D9-8DD6-C29E-3176-646C5E7ED7CF}"/>
              </a:ext>
            </a:extLst>
          </p:cNvPr>
          <p:cNvSpPr txBox="1">
            <a:spLocks noGrp="1"/>
          </p:cNvSpPr>
          <p:nvPr>
            <p:ph idx="4294967295"/>
          </p:nvPr>
        </p:nvSpPr>
        <p:spPr>
          <a:xfrm>
            <a:off x="5843016" y="950976"/>
            <a:ext cx="5586983" cy="5330952"/>
          </a:xfrm>
        </p:spPr>
        <p:txBody>
          <a:bodyPr anchor="ctr"/>
          <a:lstStyle>
            <a:lvl1pPr>
              <a:lnSpc>
                <a:spcPct val="130000"/>
              </a:lnSpc>
              <a:defRPr lang="en-US"/>
            </a:lvl1pPr>
            <a:lvl2pPr>
              <a:lnSpc>
                <a:spcPct val="130000"/>
              </a:lnSpc>
              <a:defRPr lang="en-US"/>
            </a:lvl2pPr>
            <a:lvl3pPr>
              <a:lnSpc>
                <a:spcPct val="130000"/>
              </a:lnSpc>
              <a:defRPr lang="en-US"/>
            </a:lvl3pPr>
            <a:lvl4pPr>
              <a:lnSpc>
                <a:spcPct val="130000"/>
              </a:lnSpc>
              <a:defRPr lang="en-US"/>
            </a:lvl4pPr>
            <a:lvl5pPr>
              <a:lnSpc>
                <a:spcPct val="130000"/>
              </a:lnSpc>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a:extLst>
              <a:ext uri="{FF2B5EF4-FFF2-40B4-BE49-F238E27FC236}">
                <a16:creationId xmlns:a16="http://schemas.microsoft.com/office/drawing/2014/main" id="{FDCA476D-A78B-2400-3E82-C5E0E7EFE6C6}"/>
              </a:ext>
            </a:extLst>
          </p:cNvPr>
          <p:cNvSpPr txBox="1">
            <a:spLocks noGrp="1"/>
          </p:cNvSpPr>
          <p:nvPr>
            <p:ph type="ftr" sz="quarter" idx="9"/>
          </p:nvPr>
        </p:nvSpPr>
        <p:spPr>
          <a:xfrm rot="5400013">
            <a:off x="10469880" y="1609344"/>
            <a:ext cx="2670048" cy="365760"/>
          </a:xfrm>
        </p:spPr>
        <p:txBody>
          <a:bodyPr/>
          <a:lstStyle>
            <a:lvl1pPr>
              <a:defRPr>
                <a:solidFill>
                  <a:srgbClr val="000000"/>
                </a:solidFill>
              </a:defRPr>
            </a:lvl1pPr>
          </a:lstStyle>
          <a:p>
            <a:pPr lvl="0"/>
            <a:r>
              <a:rPr lang="en-US"/>
              <a:t>Sample Footer Text</a:t>
            </a:r>
          </a:p>
        </p:txBody>
      </p:sp>
      <p:sp>
        <p:nvSpPr>
          <p:cNvPr id="6" name="Slide Number Placeholder 9">
            <a:extLst>
              <a:ext uri="{FF2B5EF4-FFF2-40B4-BE49-F238E27FC236}">
                <a16:creationId xmlns:a16="http://schemas.microsoft.com/office/drawing/2014/main" id="{42314721-07CE-2927-DAD7-11BEFFE1111A}"/>
              </a:ext>
            </a:extLst>
          </p:cNvPr>
          <p:cNvSpPr txBox="1">
            <a:spLocks noGrp="1"/>
          </p:cNvSpPr>
          <p:nvPr>
            <p:ph type="sldNum" sz="quarter" idx="8"/>
          </p:nvPr>
        </p:nvSpPr>
        <p:spPr>
          <a:xfrm>
            <a:off x="11494008" y="3218688"/>
            <a:ext cx="630936" cy="429768"/>
          </a:xfrm>
        </p:spPr>
        <p:txBody>
          <a:bodyPr/>
          <a:lstStyle>
            <a:lvl1pPr>
              <a:defRPr>
                <a:solidFill>
                  <a:srgbClr val="000000"/>
                </a:solidFill>
              </a:defRPr>
            </a:lvl1pPr>
          </a:lstStyle>
          <a:p>
            <a:pPr lvl="0"/>
            <a:fld id="{52A91CAF-BF66-443D-A324-B2624BD8C888}" type="slidenum">
              <a:t>‹#›</a:t>
            </a:fld>
            <a:endParaRPr lang="en-GB"/>
          </a:p>
        </p:txBody>
      </p:sp>
      <p:sp>
        <p:nvSpPr>
          <p:cNvPr id="7" name="Date Placeholder 2">
            <a:extLst>
              <a:ext uri="{FF2B5EF4-FFF2-40B4-BE49-F238E27FC236}">
                <a16:creationId xmlns:a16="http://schemas.microsoft.com/office/drawing/2014/main" id="{A677E16D-9C18-2555-D9E0-56EA3B1BB932}"/>
              </a:ext>
            </a:extLst>
          </p:cNvPr>
          <p:cNvSpPr txBox="1">
            <a:spLocks noGrp="1"/>
          </p:cNvSpPr>
          <p:nvPr>
            <p:ph type="dt" sz="half" idx="7"/>
          </p:nvPr>
        </p:nvSpPr>
        <p:spPr>
          <a:xfrm rot="5400013">
            <a:off x="10469880" y="4892040"/>
            <a:ext cx="2670048" cy="365760"/>
          </a:xfrm>
        </p:spPr>
        <p:txBody>
          <a:bodyPr/>
          <a:lstStyle>
            <a:lvl1pPr>
              <a:defRPr>
                <a:solidFill>
                  <a:srgbClr val="000000"/>
                </a:solidFill>
              </a:defRPr>
            </a:lvl1pPr>
          </a:lstStyle>
          <a:p>
            <a:pPr lvl="0"/>
            <a:fld id="{8B7A386D-DFCE-42F2-974E-69A49347B080}" type="datetime4">
              <a:rPr lang="en-US"/>
              <a:pPr lvl="0"/>
              <a:t>December 11, 2025</a:t>
            </a:fld>
            <a:endParaRPr lang="en-US"/>
          </a:p>
        </p:txBody>
      </p:sp>
    </p:spTree>
    <p:extLst>
      <p:ext uri="{BB962C8B-B14F-4D97-AF65-F5344CB8AC3E}">
        <p14:creationId xmlns:p14="http://schemas.microsoft.com/office/powerpoint/2010/main" val="317076526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Slide">
    <p:bg>
      <p:bgPr>
        <a:solidFill>
          <a:srgbClr val="E8E9EB"/>
        </a:solidFill>
        <a:effectLst/>
      </p:bgPr>
    </p:bg>
    <p:spTree>
      <p:nvGrpSpPr>
        <p:cNvPr id="1" name=""/>
        <p:cNvGrpSpPr/>
        <p:nvPr/>
      </p:nvGrpSpPr>
      <p:grpSpPr>
        <a:xfrm>
          <a:off x="0" y="0"/>
          <a:ext cx="0" cy="0"/>
          <a:chOff x="0" y="0"/>
          <a:chExt cx="0" cy="0"/>
        </a:xfrm>
      </p:grpSpPr>
      <p:pic>
        <p:nvPicPr>
          <p:cNvPr id="2" name="Picture 14" descr="A logo for a company&#10;&#10;AI-generated content may be incorrect.">
            <a:extLst>
              <a:ext uri="{FF2B5EF4-FFF2-40B4-BE49-F238E27FC236}">
                <a16:creationId xmlns:a16="http://schemas.microsoft.com/office/drawing/2014/main" id="{8754DFE1-4BF3-5942-F823-559AD6C3BB04}"/>
              </a:ext>
            </a:extLst>
          </p:cNvPr>
          <p:cNvPicPr>
            <a:picLocks noChangeAspect="1"/>
          </p:cNvPicPr>
          <p:nvPr/>
        </p:nvPicPr>
        <p:blipFill>
          <a:blip r:embed="rId2"/>
          <a:stretch>
            <a:fillRect/>
          </a:stretch>
        </p:blipFill>
        <p:spPr>
          <a:xfrm>
            <a:off x="623392" y="332658"/>
            <a:ext cx="2695952" cy="1238426"/>
          </a:xfrm>
          <a:prstGeom prst="rect">
            <a:avLst/>
          </a:prstGeom>
          <a:noFill/>
          <a:ln cap="flat">
            <a:noFill/>
          </a:ln>
        </p:spPr>
      </p:pic>
      <p:pic>
        <p:nvPicPr>
          <p:cNvPr id="3" name="Picture 16" descr="A blue sign with white text&#10;&#10;AI-generated content may be incorrect.">
            <a:extLst>
              <a:ext uri="{FF2B5EF4-FFF2-40B4-BE49-F238E27FC236}">
                <a16:creationId xmlns:a16="http://schemas.microsoft.com/office/drawing/2014/main" id="{304F78E1-8E16-ABDF-4B9E-35F4AA28C006}"/>
              </a:ext>
            </a:extLst>
          </p:cNvPr>
          <p:cNvPicPr>
            <a:picLocks noChangeAspect="1"/>
          </p:cNvPicPr>
          <p:nvPr/>
        </p:nvPicPr>
        <p:blipFill>
          <a:blip r:embed="rId3"/>
          <a:stretch>
            <a:fillRect/>
          </a:stretch>
        </p:blipFill>
        <p:spPr>
          <a:xfrm>
            <a:off x="10200461" y="-17154"/>
            <a:ext cx="1495638" cy="1762368"/>
          </a:xfrm>
          <a:prstGeom prst="rect">
            <a:avLst/>
          </a:prstGeom>
          <a:noFill/>
          <a:ln cap="flat">
            <a:noFill/>
          </a:ln>
        </p:spPr>
      </p:pic>
    </p:spTree>
    <p:extLst>
      <p:ext uri="{BB962C8B-B14F-4D97-AF65-F5344CB8AC3E}">
        <p14:creationId xmlns:p14="http://schemas.microsoft.com/office/powerpoint/2010/main" val="308585118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A57686-886A-3444-11C2-F872B4F42807}"/>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GB"/>
              <a:t>Click to edit Master title style</a:t>
            </a:r>
            <a:endParaRPr lang="en-US"/>
          </a:p>
        </p:txBody>
      </p:sp>
      <p:sp>
        <p:nvSpPr>
          <p:cNvPr id="3" name="Text Placeholder 2">
            <a:extLst>
              <a:ext uri="{FF2B5EF4-FFF2-40B4-BE49-F238E27FC236}">
                <a16:creationId xmlns:a16="http://schemas.microsoft.com/office/drawing/2014/main" id="{C790771A-961F-F835-1F1C-C5A0CBF8F98C}"/>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4B3B229-FD3C-6B96-45D8-489C552B66DD}"/>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Calibri" pitchFamily="34"/>
              </a:defRPr>
            </a:lvl1pPr>
          </a:lstStyle>
          <a:p>
            <a:pPr lvl="0"/>
            <a:fld id="{F05AB260-C38B-4458-B8F5-F253AAE75ADF}" type="datetime4">
              <a:rPr lang="en-US"/>
              <a:pPr lvl="0"/>
              <a:t>December 11, 2025</a:t>
            </a:fld>
            <a:endParaRPr lang="en-US"/>
          </a:p>
        </p:txBody>
      </p:sp>
      <p:sp>
        <p:nvSpPr>
          <p:cNvPr id="5" name="Footer Placeholder 4">
            <a:extLst>
              <a:ext uri="{FF2B5EF4-FFF2-40B4-BE49-F238E27FC236}">
                <a16:creationId xmlns:a16="http://schemas.microsoft.com/office/drawing/2014/main" id="{26B56AEB-91C1-76D0-056D-931FB770B030}"/>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Calibri" pitchFamily="34"/>
              </a:defRPr>
            </a:lvl1pPr>
          </a:lstStyle>
          <a:p>
            <a:pPr lvl="0"/>
            <a:r>
              <a:rPr lang="en-US"/>
              <a:t>Sample Footer Text</a:t>
            </a:r>
          </a:p>
        </p:txBody>
      </p:sp>
      <p:sp>
        <p:nvSpPr>
          <p:cNvPr id="6" name="Slide Number Placeholder 5">
            <a:extLst>
              <a:ext uri="{FF2B5EF4-FFF2-40B4-BE49-F238E27FC236}">
                <a16:creationId xmlns:a16="http://schemas.microsoft.com/office/drawing/2014/main" id="{A8F0ACDF-EF5A-7A65-3EEB-A18380242E2B}"/>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767676"/>
                </a:solidFill>
                <a:uFillTx/>
                <a:latin typeface="Calibri" pitchFamily="34"/>
              </a:defRPr>
            </a:lvl1pPr>
          </a:lstStyle>
          <a:p>
            <a:pPr lvl="0"/>
            <a:fld id="{E384D679-890C-41FA-8B09-37D75F2A31A3}"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marL="0" marR="0" lvl="0" indent="0" algn="l" defTabSz="914400" rtl="0" fontAlgn="auto" hangingPunct="1">
        <a:lnSpc>
          <a:spcPct val="90000"/>
        </a:lnSpc>
        <a:spcBef>
          <a:spcPts val="0"/>
        </a:spcBef>
        <a:spcAft>
          <a:spcPts val="0"/>
        </a:spcAft>
        <a:buNone/>
        <a:tabLst/>
        <a:defRPr lang="en-GB" sz="4400" b="0" i="0" u="none" strike="noStrike" kern="1200" cap="none" spc="0" baseline="0">
          <a:solidFill>
            <a:srgbClr val="000000"/>
          </a:solidFill>
          <a:uFillTx/>
          <a:latin typeface="Calibri" pitchFamily="34"/>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GB" sz="2800" b="0" i="0" u="none" strike="noStrike" kern="1200" cap="none" spc="0" baseline="0">
          <a:solidFill>
            <a:srgbClr val="000000"/>
          </a:solidFill>
          <a:uFillTx/>
          <a:latin typeface="Calibri" pitchFamily="34"/>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GB" sz="2400" b="0" i="0" u="none" strike="noStrike" kern="1200" cap="none" spc="0" baseline="0">
          <a:solidFill>
            <a:srgbClr val="000000"/>
          </a:solidFill>
          <a:uFillTx/>
          <a:latin typeface="Calibri" pitchFamily="34"/>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GB" sz="2000" b="0" i="0" u="none" strike="noStrike" kern="1200" cap="none" spc="0" baseline="0">
          <a:solidFill>
            <a:srgbClr val="000000"/>
          </a:solidFill>
          <a:uFillTx/>
          <a:latin typeface="Calibri" pitchFamily="34"/>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pitchFamily="34"/>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pitchFamily="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s://www.nomisweb.co.uk/sources/census_2021/report?compare=W01001884" TargetMode="External"/><Relationship Id="rId3" Type="http://schemas.openxmlformats.org/officeDocument/2006/relationships/hyperlink" Target="https://www.nomisweb.co.uk/sources/census_2021/report?compare=W01000240" TargetMode="External"/><Relationship Id="rId7" Type="http://schemas.openxmlformats.org/officeDocument/2006/relationships/hyperlink" Target="https://www.nomisweb.co.uk/sources/census_2021/report?compare=W01000237,W06000004,W92000004" TargetMode="External"/><Relationship Id="rId12" Type="http://schemas.openxmlformats.org/officeDocument/2006/relationships/hyperlink" Target="https://www.nomisweb.co.uk/sources/census_2021/report?compare=W01000241,W06000004,W92000004"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ww.nomisweb.co.uk/sources/census_2021/report?compare=W01000991" TargetMode="External"/><Relationship Id="rId11" Type="http://schemas.openxmlformats.org/officeDocument/2006/relationships/hyperlink" Target="https://www.nomisweb.co.uk/sources/census_2021/report?compare=W01000239,W06000004,W92000004" TargetMode="External"/><Relationship Id="rId5" Type="http://schemas.openxmlformats.org/officeDocument/2006/relationships/hyperlink" Target="https://www.nomisweb.co.uk/sources/census_2021/report?compare=W01001741" TargetMode="External"/><Relationship Id="rId10" Type="http://schemas.openxmlformats.org/officeDocument/2006/relationships/hyperlink" Target="https://www.nomisweb.co.uk/sources/census_2021/report?compare=W01001738,W06000015,W92000004" TargetMode="External"/><Relationship Id="rId4" Type="http://schemas.openxmlformats.org/officeDocument/2006/relationships/hyperlink" Target="https://www.nomisweb.co.uk/sources/census_2021/report?compare=W01001421" TargetMode="External"/><Relationship Id="rId9" Type="http://schemas.openxmlformats.org/officeDocument/2006/relationships/hyperlink" Target="https://www.nomisweb.co.uk/sources/census_2021/report?compare=W01000413,W06000006,W9200000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datamap.gov.wales/maps/welsh-index-of-multiple-deprivation-wimd-2025/" TargetMode="External"/><Relationship Id="rId3" Type="http://schemas.openxmlformats.org/officeDocument/2006/relationships/image" Target="../media/image39.png"/><Relationship Id="rId7" Type="http://schemas.openxmlformats.org/officeDocument/2006/relationships/hyperlink" Target="https://stats.gov.wales/en-GB/topic/88/deprivation"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hyperlink" Target="https://www.gov.wales/welsh-index-multiple-deprivation-2025-series" TargetMode="External"/><Relationship Id="rId11" Type="http://schemas.openxmlformats.org/officeDocument/2006/relationships/hyperlink" Target="https://mapdata.llyw.cymru/maps/welsh-index-of-multiple-deprivation-wimd-2025/" TargetMode="External"/><Relationship Id="rId5" Type="http://schemas.openxmlformats.org/officeDocument/2006/relationships/image" Target="../media/image41.png"/><Relationship Id="rId10" Type="http://schemas.openxmlformats.org/officeDocument/2006/relationships/hyperlink" Target="https://stats.llyw.cymru/cy-GB/topic/88/deprivation" TargetMode="External"/><Relationship Id="rId4" Type="http://schemas.openxmlformats.org/officeDocument/2006/relationships/image" Target="../media/image40.png"/><Relationship Id="rId9" Type="http://schemas.openxmlformats.org/officeDocument/2006/relationships/hyperlink" Target="https://www.llyw.cymru/mynegai-amddifadedd-lluosog-cymru-2025-cyfres"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llyw.cymru/ystadegau-ac-ymchwil" TargetMode="External"/><Relationship Id="rId3" Type="http://schemas.openxmlformats.org/officeDocument/2006/relationships/hyperlink" Target="https://www.gov.wales/statistics-and-research" TargetMode="External"/><Relationship Id="rId7" Type="http://schemas.openxmlformats.org/officeDocument/2006/relationships/hyperlink" Target="mailto:ystadegau.cynhwysiant@llyw.cymru"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hyperlink" Target="mailto:stats.inclusion@gov.wales" TargetMode="External"/><Relationship Id="rId5" Type="http://schemas.openxmlformats.org/officeDocument/2006/relationships/image" Target="../media/image42.png"/><Relationship Id="rId4" Type="http://schemas.openxmlformats.org/officeDocument/2006/relationships/hyperlink" Target="https://www.gov.wales/wellbeing-wales" TargetMode="External"/><Relationship Id="rId9" Type="http://schemas.openxmlformats.org/officeDocument/2006/relationships/hyperlink" Target="https://www.llyw.cymru/llesiant-cym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1E03-5D96-B125-D2E3-E2AAB894DF32}"/>
              </a:ext>
            </a:extLst>
          </p:cNvPr>
          <p:cNvSpPr txBox="1">
            <a:spLocks noGrp="1"/>
          </p:cNvSpPr>
          <p:nvPr>
            <p:ph type="title"/>
          </p:nvPr>
        </p:nvSpPr>
        <p:spPr>
          <a:xfrm>
            <a:off x="6447580" y="2464746"/>
            <a:ext cx="4082969" cy="1948412"/>
          </a:xfrm>
          <a:prstGeom prst="rect">
            <a:avLst/>
          </a:prstGeom>
          <a:noFill/>
          <a:ln>
            <a:noFill/>
          </a:ln>
        </p:spPr>
        <p:txBody>
          <a:bodyPr vert="horz" wrap="square" lIns="91440" tIns="45720" rIns="91440" bIns="45720" anchor="t" anchorCtr="1" compatLnSpc="1">
            <a:normAutofit/>
          </a:bodyPr>
          <a:lstStyle/>
          <a:p>
            <a:pPr lvl="0" algn="ctr"/>
            <a:r>
              <a:rPr lang="en-GB" sz="3600">
                <a:cs typeface="Calibri" pitchFamily="34"/>
              </a:rPr>
              <a:t>Welsh Index of Multiple Deprivation</a:t>
            </a:r>
            <a:br>
              <a:rPr lang="en-GB" sz="3600">
                <a:cs typeface="Calibri" pitchFamily="34"/>
              </a:rPr>
            </a:br>
            <a:r>
              <a:rPr lang="en-GB" sz="3600">
                <a:cs typeface="Calibri" pitchFamily="34"/>
              </a:rPr>
              <a:t>WIMD 2025 </a:t>
            </a:r>
          </a:p>
        </p:txBody>
      </p:sp>
      <p:sp>
        <p:nvSpPr>
          <p:cNvPr id="3" name="TextBox 4">
            <a:extLst>
              <a:ext uri="{FF2B5EF4-FFF2-40B4-BE49-F238E27FC236}">
                <a16:creationId xmlns:a16="http://schemas.microsoft.com/office/drawing/2014/main" id="{66FCB589-254F-3889-04E2-EA5C9BAF9618}"/>
              </a:ext>
            </a:extLst>
          </p:cNvPr>
          <p:cNvSpPr txBox="1"/>
          <p:nvPr/>
        </p:nvSpPr>
        <p:spPr>
          <a:xfrm>
            <a:off x="1152445" y="2432660"/>
            <a:ext cx="4591970" cy="1754322"/>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600" b="0" i="0" u="none" strike="noStrike" kern="1200" cap="none" spc="0" baseline="0">
                <a:solidFill>
                  <a:srgbClr val="0E2841"/>
                </a:solidFill>
                <a:uFillTx/>
                <a:latin typeface="Calibri" pitchFamily="34"/>
                <a:cs typeface="Calibri" pitchFamily="34"/>
              </a:rPr>
              <a:t>Mynegai Amddifadedd Lluosog Cymru</a:t>
            </a:r>
            <a:br>
              <a:rPr lang="cy-GB" sz="3600" b="0" i="0" u="none" strike="noStrike" kern="1200" cap="none" spc="0" baseline="0">
                <a:solidFill>
                  <a:srgbClr val="0E2841"/>
                </a:solidFill>
                <a:uFillTx/>
                <a:latin typeface="Calibri" pitchFamily="34"/>
                <a:cs typeface="Calibri" pitchFamily="34"/>
              </a:rPr>
            </a:br>
            <a:r>
              <a:rPr lang="cy-GB" sz="3600" b="0" i="0" u="none" strike="noStrike" kern="1200" cap="none" spc="0" baseline="0">
                <a:solidFill>
                  <a:srgbClr val="0E2841"/>
                </a:solidFill>
                <a:uFillTx/>
                <a:latin typeface="Calibri" pitchFamily="34"/>
                <a:cs typeface="Calibri" pitchFamily="34"/>
              </a:rPr>
              <a:t>MALlC 2025</a:t>
            </a:r>
            <a:endParaRPr lang="en-GB" sz="3600" b="0" i="0" u="none" strike="noStrike" kern="1200" cap="none" spc="0" baseline="0">
              <a:solidFill>
                <a:srgbClr val="0E2841"/>
              </a:solidFill>
              <a:uFillTx/>
              <a:latin typeface="Calibri" pitchFamily="34"/>
              <a:cs typeface="Calibri" pitchFamily="3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35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9B150-D6AB-6BB6-31C0-2B73D1A881AF}"/>
              </a:ext>
            </a:extLst>
          </p:cNvPr>
          <p:cNvSpPr txBox="1">
            <a:spLocks noGrp="1"/>
          </p:cNvSpPr>
          <p:nvPr>
            <p:ph type="title"/>
          </p:nvPr>
        </p:nvSpPr>
        <p:spPr>
          <a:xfrm>
            <a:off x="6208227" y="2295043"/>
            <a:ext cx="4800600" cy="662309"/>
          </a:xfrm>
        </p:spPr>
        <p:txBody>
          <a:bodyPr anchor="b">
            <a:noAutofit/>
          </a:bodyPr>
          <a:lstStyle/>
          <a:p>
            <a:pPr lvl="0"/>
            <a:r>
              <a:rPr lang="en-US" sz="3200">
                <a:cs typeface="Calibri" pitchFamily="34"/>
              </a:rPr>
              <a:t>Outline</a:t>
            </a:r>
          </a:p>
        </p:txBody>
      </p:sp>
      <p:sp>
        <p:nvSpPr>
          <p:cNvPr id="3" name="Content Placeholder 3">
            <a:extLst>
              <a:ext uri="{FF2B5EF4-FFF2-40B4-BE49-F238E27FC236}">
                <a16:creationId xmlns:a16="http://schemas.microsoft.com/office/drawing/2014/main" id="{F8254218-7D09-0831-799F-9C29432D51FD}"/>
              </a:ext>
            </a:extLst>
          </p:cNvPr>
          <p:cNvSpPr txBox="1">
            <a:spLocks noGrp="1"/>
          </p:cNvSpPr>
          <p:nvPr>
            <p:ph type="body" idx="4294967295"/>
          </p:nvPr>
        </p:nvSpPr>
        <p:spPr>
          <a:xfrm>
            <a:off x="6096003" y="3203051"/>
            <a:ext cx="3424757" cy="3113047"/>
          </a:xfrm>
        </p:spPr>
        <p:txBody>
          <a:bodyPr>
            <a:noAutofit/>
          </a:bodyPr>
          <a:lstStyle/>
          <a:p>
            <a:pPr marL="342900" lvl="0" indent="-342900">
              <a:lnSpc>
                <a:spcPct val="100000"/>
              </a:lnSpc>
              <a:spcBef>
                <a:spcPts val="0"/>
              </a:spcBef>
            </a:pPr>
            <a:r>
              <a:rPr lang="en-GB" sz="2400" kern="0">
                <a:cs typeface="Calibri" pitchFamily="34"/>
              </a:rPr>
              <a:t>What is WIMD?</a:t>
            </a:r>
          </a:p>
          <a:p>
            <a:pPr marL="342900" lvl="0" indent="-342900">
              <a:lnSpc>
                <a:spcPct val="100000"/>
              </a:lnSpc>
              <a:spcBef>
                <a:spcPts val="0"/>
              </a:spcBef>
            </a:pPr>
            <a:endParaRPr lang="en-GB" sz="2400" kern="0">
              <a:cs typeface="Calibri" pitchFamily="34"/>
            </a:endParaRPr>
          </a:p>
          <a:p>
            <a:pPr marL="342900" lvl="0" indent="-342900">
              <a:lnSpc>
                <a:spcPct val="100000"/>
              </a:lnSpc>
              <a:spcBef>
                <a:spcPts val="0"/>
              </a:spcBef>
            </a:pPr>
            <a:r>
              <a:rPr lang="en-GB" sz="2400" kern="0">
                <a:cs typeface="Calibri" pitchFamily="34"/>
              </a:rPr>
              <a:t>WIMD background</a:t>
            </a:r>
          </a:p>
          <a:p>
            <a:pPr marL="342900" lvl="0" indent="-342900">
              <a:lnSpc>
                <a:spcPct val="100000"/>
              </a:lnSpc>
              <a:spcBef>
                <a:spcPts val="0"/>
              </a:spcBef>
            </a:pPr>
            <a:endParaRPr lang="en-GB" sz="2400" kern="0">
              <a:cs typeface="Calibri" pitchFamily="34"/>
            </a:endParaRPr>
          </a:p>
          <a:p>
            <a:pPr marL="342900" lvl="0" indent="-342900">
              <a:lnSpc>
                <a:spcPct val="100000"/>
              </a:lnSpc>
              <a:spcBef>
                <a:spcPts val="0"/>
              </a:spcBef>
            </a:pPr>
            <a:r>
              <a:rPr lang="en-GB" sz="2400" kern="0">
                <a:cs typeface="Calibri" pitchFamily="34"/>
              </a:rPr>
              <a:t>WIMD results</a:t>
            </a:r>
          </a:p>
          <a:p>
            <a:pPr marL="342900" lvl="0" indent="-342900">
              <a:lnSpc>
                <a:spcPct val="100000"/>
              </a:lnSpc>
              <a:spcBef>
                <a:spcPts val="0"/>
              </a:spcBef>
            </a:pPr>
            <a:endParaRPr lang="en-GB" sz="2400" kern="0">
              <a:cs typeface="Calibri" pitchFamily="34"/>
            </a:endParaRPr>
          </a:p>
          <a:p>
            <a:pPr marL="342900" lvl="0" indent="-342900">
              <a:lnSpc>
                <a:spcPct val="100000"/>
              </a:lnSpc>
              <a:spcBef>
                <a:spcPts val="0"/>
              </a:spcBef>
            </a:pPr>
            <a:r>
              <a:rPr lang="en-GB" sz="2400" kern="0">
                <a:cs typeface="Calibri" pitchFamily="34"/>
              </a:rPr>
              <a:t>Find out more</a:t>
            </a:r>
          </a:p>
        </p:txBody>
      </p:sp>
      <p:sp>
        <p:nvSpPr>
          <p:cNvPr id="4" name="TextBox 6">
            <a:extLst>
              <a:ext uri="{FF2B5EF4-FFF2-40B4-BE49-F238E27FC236}">
                <a16:creationId xmlns:a16="http://schemas.microsoft.com/office/drawing/2014/main" id="{C99170A1-5D01-52D5-28C8-47255BCBB35F}"/>
              </a:ext>
              <a:ext uri="{C183D7F6-B498-43B3-948B-1728B52AA6E4}">
                <adec:decorative xmlns:adec="http://schemas.microsoft.com/office/drawing/2017/decorative" val="1"/>
              </a:ext>
            </a:extLst>
          </p:cNvPr>
          <p:cNvSpPr txBox="1"/>
          <p:nvPr/>
        </p:nvSpPr>
        <p:spPr>
          <a:xfrm>
            <a:off x="1623206" y="2295043"/>
            <a:ext cx="3268449"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cs typeface="Calibri" pitchFamily="34"/>
              </a:rPr>
              <a:t>Braslun</a:t>
            </a:r>
            <a:endParaRPr lang="en-GB" sz="3200" b="0" i="0" u="none" strike="noStrike" kern="1200" cap="none" spc="0" baseline="0">
              <a:solidFill>
                <a:srgbClr val="0E2841"/>
              </a:solidFill>
              <a:uFillTx/>
              <a:latin typeface="Calibri" pitchFamily="34"/>
              <a:cs typeface="Calibri" pitchFamily="34"/>
            </a:endParaRPr>
          </a:p>
        </p:txBody>
      </p:sp>
      <p:sp>
        <p:nvSpPr>
          <p:cNvPr id="5" name="TextBox 4">
            <a:extLst>
              <a:ext uri="{FF2B5EF4-FFF2-40B4-BE49-F238E27FC236}">
                <a16:creationId xmlns:a16="http://schemas.microsoft.com/office/drawing/2014/main" id="{0A34CCF4-12A3-06BC-D3BB-8A29B28388FA}"/>
              </a:ext>
              <a:ext uri="{C183D7F6-B498-43B3-948B-1728B52AA6E4}">
                <adec:decorative xmlns:adec="http://schemas.microsoft.com/office/drawing/2017/decorative" val="1"/>
              </a:ext>
            </a:extLst>
          </p:cNvPr>
          <p:cNvSpPr txBox="1"/>
          <p:nvPr/>
        </p:nvSpPr>
        <p:spPr>
          <a:xfrm>
            <a:off x="1397660" y="3125519"/>
            <a:ext cx="3911766" cy="2677655"/>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400" b="0" i="0" u="none" strike="noStrike" kern="0" cap="none" spc="0" baseline="0">
                <a:solidFill>
                  <a:srgbClr val="0E2841"/>
                </a:solidFill>
                <a:uFillTx/>
                <a:latin typeface="Calibri" pitchFamily="34"/>
                <a:cs typeface="Calibri" pitchFamily="34"/>
              </a:rPr>
              <a:t>Beth yw MALlC?</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2400" b="0" i="0" u="none" strike="noStrike" kern="0" cap="none" spc="0" baseline="0">
              <a:solidFill>
                <a:srgbClr val="0E2841"/>
              </a:solidFill>
              <a:uFillTx/>
              <a:latin typeface="Calibri" pitchFamily="34"/>
              <a:cs typeface="Calibri" pitchFamily="34"/>
            </a:endParaRP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400" b="0" i="0" u="none" strike="noStrike" kern="0" cap="none" spc="0" baseline="0">
                <a:solidFill>
                  <a:srgbClr val="0E2841"/>
                </a:solidFill>
                <a:uFillTx/>
                <a:latin typeface="Calibri" pitchFamily="34"/>
                <a:cs typeface="Calibri" pitchFamily="34"/>
              </a:rPr>
              <a:t>Cefndir MALlC</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2400" b="0" i="0" u="none" strike="noStrike" kern="0" cap="none" spc="0" baseline="0">
              <a:solidFill>
                <a:srgbClr val="0E2841"/>
              </a:solidFill>
              <a:uFillTx/>
              <a:latin typeface="Calibri" pitchFamily="34"/>
              <a:cs typeface="Calibri" pitchFamily="34"/>
            </a:endParaRP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400" b="0" i="0" u="none" strike="noStrike" kern="0" cap="none" spc="0" baseline="0">
                <a:solidFill>
                  <a:srgbClr val="0E2841"/>
                </a:solidFill>
                <a:uFillTx/>
                <a:latin typeface="Calibri" pitchFamily="34"/>
                <a:cs typeface="Calibri" pitchFamily="34"/>
              </a:rPr>
              <a:t>Canlyniadau MALlC</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2400" b="0" i="0" u="none" strike="noStrike" kern="0" cap="none" spc="0" baseline="0">
              <a:solidFill>
                <a:srgbClr val="0E2841"/>
              </a:solidFill>
              <a:uFillTx/>
              <a:latin typeface="Calibri" pitchFamily="34"/>
              <a:cs typeface="Calibri" pitchFamily="34"/>
            </a:endParaRP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400" b="0" i="0" u="none" strike="noStrike" kern="0" cap="none" spc="0" baseline="0">
                <a:solidFill>
                  <a:srgbClr val="0E2841"/>
                </a:solidFill>
                <a:uFillTx/>
                <a:latin typeface="Calibri" pitchFamily="34"/>
                <a:cs typeface="Calibri" pitchFamily="34"/>
              </a:rPr>
              <a:t>Dysgu mwy</a:t>
            </a:r>
          </a:p>
        </p:txBody>
      </p:sp>
      <p:pic>
        <p:nvPicPr>
          <p:cNvPr id="6" name="Picture 3">
            <a:extLst>
              <a:ext uri="{FF2B5EF4-FFF2-40B4-BE49-F238E27FC236}">
                <a16:creationId xmlns:a16="http://schemas.microsoft.com/office/drawing/2014/main" id="{B4CD54D5-F783-1A10-F063-F80218AB4C8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44000"/>
            <a:ext cx="12191996" cy="1739389"/>
          </a:xfrm>
          <a:prstGeom prst="rect">
            <a:avLst/>
          </a:prstGeom>
          <a:noFill/>
          <a:ln cap="flat">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230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D91C-87A3-9717-E377-71F80F000092}"/>
              </a:ext>
            </a:extLst>
          </p:cNvPr>
          <p:cNvSpPr txBox="1">
            <a:spLocks noGrp="1"/>
          </p:cNvSpPr>
          <p:nvPr>
            <p:ph type="title"/>
          </p:nvPr>
        </p:nvSpPr>
        <p:spPr>
          <a:xfrm>
            <a:off x="6657380" y="124843"/>
            <a:ext cx="4800600" cy="662309"/>
          </a:xfrm>
        </p:spPr>
        <p:txBody>
          <a:bodyPr anchor="b">
            <a:noAutofit/>
          </a:bodyPr>
          <a:lstStyle/>
          <a:p>
            <a:pPr lvl="0"/>
            <a:r>
              <a:rPr lang="en-US" sz="3200">
                <a:cs typeface="Calibri" pitchFamily="34"/>
              </a:rPr>
              <a:t>What is WIMD?</a:t>
            </a:r>
          </a:p>
        </p:txBody>
      </p:sp>
      <p:sp>
        <p:nvSpPr>
          <p:cNvPr id="3" name="Content Placeholder 3">
            <a:extLst>
              <a:ext uri="{FF2B5EF4-FFF2-40B4-BE49-F238E27FC236}">
                <a16:creationId xmlns:a16="http://schemas.microsoft.com/office/drawing/2014/main" id="{1602EF22-C820-4ED2-ACCE-58C558B53A3D}"/>
              </a:ext>
            </a:extLst>
          </p:cNvPr>
          <p:cNvSpPr txBox="1">
            <a:spLocks noGrp="1"/>
          </p:cNvSpPr>
          <p:nvPr>
            <p:ph type="body" idx="4294967295"/>
          </p:nvPr>
        </p:nvSpPr>
        <p:spPr>
          <a:xfrm>
            <a:off x="6320698" y="1098139"/>
            <a:ext cx="4386623" cy="3721507"/>
          </a:xfrm>
        </p:spPr>
        <p:txBody>
          <a:bodyPr>
            <a:noAutofit/>
          </a:bodyPr>
          <a:lstStyle/>
          <a:p>
            <a:pPr marL="342900" lvl="0" indent="-342900">
              <a:lnSpc>
                <a:spcPct val="100000"/>
              </a:lnSpc>
              <a:spcBef>
                <a:spcPts val="0"/>
              </a:spcBef>
              <a:spcAft>
                <a:spcPts val="1200"/>
              </a:spcAft>
            </a:pPr>
            <a:r>
              <a:rPr lang="en-GB" sz="2000" kern="0">
                <a:cs typeface="Calibri" pitchFamily="34"/>
              </a:rPr>
              <a:t>accredited official statistic designed to identify the small areas of Wales that are the most deprived</a:t>
            </a:r>
          </a:p>
          <a:p>
            <a:pPr marL="342900" lvl="0" indent="-342900">
              <a:spcAft>
                <a:spcPts val="1200"/>
              </a:spcAft>
            </a:pPr>
            <a:r>
              <a:rPr lang="en-GB" sz="2000" kern="0">
                <a:cs typeface="Calibri" pitchFamily="34"/>
              </a:rPr>
              <a:t>ranks areas from 1 to 1,917 according to their relative deprivation levels, across eight types of deprivation (domains) to produce an overall index </a:t>
            </a:r>
            <a:endParaRPr lang="en-GB" sz="2000" b="1" kern="0">
              <a:cs typeface="Calibri" pitchFamily="34"/>
            </a:endParaRPr>
          </a:p>
          <a:p>
            <a:pPr marL="342900" lvl="0" indent="-342900">
              <a:spcAft>
                <a:spcPts val="1200"/>
              </a:spcAft>
            </a:pPr>
            <a:r>
              <a:rPr lang="en-GB" sz="2000" kern="0">
                <a:cs typeface="Calibri" pitchFamily="34"/>
              </a:rPr>
              <a:t>used to inform policymaking, allocation of resources, and services for local areas</a:t>
            </a:r>
          </a:p>
        </p:txBody>
      </p:sp>
      <p:sp>
        <p:nvSpPr>
          <p:cNvPr id="4" name="TextBox 6">
            <a:extLst>
              <a:ext uri="{FF2B5EF4-FFF2-40B4-BE49-F238E27FC236}">
                <a16:creationId xmlns:a16="http://schemas.microsoft.com/office/drawing/2014/main" id="{BAC284BB-19DF-7035-A2DE-10C1760663F1}"/>
              </a:ext>
              <a:ext uri="{C183D7F6-B498-43B3-948B-1728B52AA6E4}">
                <adec:decorative xmlns:adec="http://schemas.microsoft.com/office/drawing/2017/decorative" val="1"/>
              </a:ext>
            </a:extLst>
          </p:cNvPr>
          <p:cNvSpPr txBox="1"/>
          <p:nvPr/>
        </p:nvSpPr>
        <p:spPr>
          <a:xfrm>
            <a:off x="734016" y="202375"/>
            <a:ext cx="4800600"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cs typeface="Calibri" pitchFamily="34"/>
              </a:rPr>
              <a:t>Beth yw MALIC?</a:t>
            </a:r>
            <a:endParaRPr lang="en-GB" sz="3200" b="0" i="0" u="none" strike="noStrike" kern="1200" cap="none" spc="0" baseline="0">
              <a:solidFill>
                <a:srgbClr val="0E2841"/>
              </a:solidFill>
              <a:uFillTx/>
              <a:latin typeface="Calibri" pitchFamily="34"/>
              <a:cs typeface="Calibri" pitchFamily="34"/>
            </a:endParaRPr>
          </a:p>
        </p:txBody>
      </p:sp>
      <p:sp>
        <p:nvSpPr>
          <p:cNvPr id="5" name="TextBox 4">
            <a:extLst>
              <a:ext uri="{FF2B5EF4-FFF2-40B4-BE49-F238E27FC236}">
                <a16:creationId xmlns:a16="http://schemas.microsoft.com/office/drawing/2014/main" id="{A08053FB-C5D7-88DD-A0FC-B92BC3AFFFE5}"/>
              </a:ext>
              <a:ext uri="{C183D7F6-B498-43B3-948B-1728B52AA6E4}">
                <adec:decorative xmlns:adec="http://schemas.microsoft.com/office/drawing/2017/decorative" val="1"/>
              </a:ext>
            </a:extLst>
          </p:cNvPr>
          <p:cNvSpPr txBox="1"/>
          <p:nvPr/>
        </p:nvSpPr>
        <p:spPr>
          <a:xfrm>
            <a:off x="766916" y="1098139"/>
            <a:ext cx="4800600" cy="3477874"/>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2000" b="0" i="0" u="none" strike="noStrike" kern="0" cap="none" spc="0" baseline="0">
                <a:solidFill>
                  <a:srgbClr val="0E2841"/>
                </a:solidFill>
                <a:uFillTx/>
                <a:latin typeface="Calibri" pitchFamily="34"/>
                <a:cs typeface="Calibri" pitchFamily="34"/>
              </a:rPr>
              <a:t>y</a:t>
            </a:r>
            <a:r>
              <a:rPr lang="cy-GB" sz="2000" b="0" i="0" u="none" strike="noStrike" kern="0" cap="none" spc="0" baseline="0">
                <a:solidFill>
                  <a:srgbClr val="0E2841"/>
                </a:solidFill>
                <a:uFillTx/>
                <a:latin typeface="Calibri" pitchFamily="34"/>
                <a:cs typeface="Calibri" pitchFamily="34"/>
              </a:rPr>
              <a:t>stadegyn swyddogol achrededig a ddyluniwyd i nodi'r ardaloedd bach mwyaf difreintiedig yng Nghymru</a:t>
            </a:r>
          </a:p>
          <a:p>
            <a:pPr marL="342900" marR="0" lvl="0" indent="-34290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2000" b="0" i="0" u="none" strike="noStrike" kern="0" cap="none" spc="0" baseline="0">
                <a:solidFill>
                  <a:srgbClr val="0E2841"/>
                </a:solidFill>
                <a:uFillTx/>
                <a:latin typeface="Calibri" pitchFamily="34"/>
                <a:cs typeface="Calibri" pitchFamily="34"/>
              </a:rPr>
              <a:t>yn gosod ardaloedd yn nhrefn eu lefelau o amddifadedd cymharol, o 1 i 1,917, ar draws 8 math o amddifadedd (meysydd) i lunio mynegai cyffredinol</a:t>
            </a:r>
            <a:endParaRPr lang="cy-GB" sz="2000" b="1" i="0" u="none" strike="noStrike" kern="0" cap="none" spc="0" baseline="0">
              <a:solidFill>
                <a:srgbClr val="0E2841"/>
              </a:solidFill>
              <a:uFillTx/>
              <a:latin typeface="Calibri" pitchFamily="34"/>
              <a:cs typeface="Calibri" pitchFamily="34"/>
            </a:endParaRPr>
          </a:p>
          <a:p>
            <a:pPr marL="342900" marR="0" lvl="0" indent="-34290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2000" b="0" i="0" u="none" strike="noStrike" kern="0" cap="none" spc="0" baseline="0">
                <a:solidFill>
                  <a:srgbClr val="0E2841"/>
                </a:solidFill>
                <a:uFillTx/>
                <a:latin typeface="Calibri" pitchFamily="34"/>
                <a:cs typeface="Calibri" pitchFamily="34"/>
              </a:rPr>
              <a:t>defnyddir i lywio'r gwaith o lunio polisïau, dyrannu adnoddau, a gwasanaethau ar gyfer ardaloedd lleol</a:t>
            </a:r>
          </a:p>
        </p:txBody>
      </p:sp>
      <p:pic>
        <p:nvPicPr>
          <p:cNvPr id="6" name="Picture 7" descr="Baner lorweddol tebyg i reolyn ar gefndir glas golau gyda’r teitl “Graddfeydd MALIC” a marcwyr ar hyd y brig. Mae’n dangos yr ystod 1 – Ardal Mwyaf Difreintiedig ar y chwith i 1917 – Ardal Lleiaf Difreintiedig ar y dde.">
            <a:extLst>
              <a:ext uri="{FF2B5EF4-FFF2-40B4-BE49-F238E27FC236}">
                <a16:creationId xmlns:a16="http://schemas.microsoft.com/office/drawing/2014/main" id="{EA4AC5CF-15AB-7A81-AFCC-E9D6F9A4EEA3}"/>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51048" y="5734943"/>
            <a:ext cx="5770275" cy="774377"/>
          </a:xfrm>
          <a:prstGeom prst="rect">
            <a:avLst/>
          </a:prstGeom>
          <a:noFill/>
          <a:ln cap="flat">
            <a:noFill/>
          </a:ln>
        </p:spPr>
      </p:pic>
      <p:pic>
        <p:nvPicPr>
          <p:cNvPr id="7" name="Picture 9" descr="A horizontal, ruler‑style banner on a pale blue background labeled “WIMD Ranks” with tick marks along the top. It shows the range 1 – Most Deprived Area on the left to 1917 – Least Deprived Area on the right.">
            <a:extLst>
              <a:ext uri="{FF2B5EF4-FFF2-40B4-BE49-F238E27FC236}">
                <a16:creationId xmlns:a16="http://schemas.microsoft.com/office/drawing/2014/main" id="{8A260509-BCA6-CCED-C35C-D35EC35A5967}"/>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172547" y="5734943"/>
            <a:ext cx="5770275" cy="777066"/>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23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0562-C226-FFD2-79ED-A630C40D9CF3}"/>
              </a:ext>
            </a:extLst>
          </p:cNvPr>
          <p:cNvSpPr txBox="1">
            <a:spLocks noGrp="1"/>
          </p:cNvSpPr>
          <p:nvPr>
            <p:ph type="title" idx="4294967295"/>
          </p:nvPr>
        </p:nvSpPr>
        <p:spPr>
          <a:xfrm>
            <a:off x="838203" y="-1325559"/>
            <a:ext cx="10515600" cy="1325559"/>
          </a:xfrm>
        </p:spPr>
        <p:txBody>
          <a:bodyPr anchor="b"/>
          <a:lstStyle/>
          <a:p>
            <a:pPr lvl="0"/>
            <a:r>
              <a:rPr lang="en-GB"/>
              <a:t>Small areas in Wales- Lower Super Output Areas (LSOAs)</a:t>
            </a:r>
          </a:p>
        </p:txBody>
      </p:sp>
      <p:pic>
        <p:nvPicPr>
          <p:cNvPr id="3" name="Picture 5" descr="A map of Wales with the land in pale green and the surrounding sea in light blue, divided into many small area boundaries.">
            <a:extLst>
              <a:ext uri="{FF2B5EF4-FFF2-40B4-BE49-F238E27FC236}">
                <a16:creationId xmlns:a16="http://schemas.microsoft.com/office/drawing/2014/main" id="{C5CEA1CB-0AC5-34A4-B17F-FF72BB736A6A}"/>
              </a:ext>
            </a:extLst>
          </p:cNvPr>
          <p:cNvPicPr>
            <a:picLocks noChangeAspect="1"/>
          </p:cNvPicPr>
          <p:nvPr/>
        </p:nvPicPr>
        <p:blipFill>
          <a:blip r:embed="rId3"/>
          <a:stretch>
            <a:fillRect/>
          </a:stretch>
        </p:blipFill>
        <p:spPr>
          <a:xfrm>
            <a:off x="4209888" y="1315839"/>
            <a:ext cx="3772229" cy="4816254"/>
          </a:xfrm>
          <a:prstGeom prst="rect">
            <a:avLst/>
          </a:prstGeom>
          <a:noFill/>
          <a:ln cap="flat">
            <a:noFill/>
          </a:ln>
        </p:spPr>
      </p:pic>
      <p:pic>
        <p:nvPicPr>
          <p:cNvPr id="4" name="Picture 9" descr="Blue text on a white background reads: “1917 Lower Super Output Areas in Wales with an Average Population of 1600 People.” ">
            <a:extLst>
              <a:ext uri="{FF2B5EF4-FFF2-40B4-BE49-F238E27FC236}">
                <a16:creationId xmlns:a16="http://schemas.microsoft.com/office/drawing/2014/main" id="{BF2A034A-AFEC-849C-3D5C-CCC164A74B03}"/>
              </a:ext>
            </a:extLst>
          </p:cNvPr>
          <p:cNvPicPr>
            <a:picLocks noChangeAspect="1"/>
          </p:cNvPicPr>
          <p:nvPr/>
        </p:nvPicPr>
        <p:blipFill>
          <a:blip r:embed="rId4"/>
          <a:stretch>
            <a:fillRect/>
          </a:stretch>
        </p:blipFill>
        <p:spPr>
          <a:xfrm>
            <a:off x="8574310" y="1281540"/>
            <a:ext cx="2225228" cy="4884843"/>
          </a:xfrm>
          <a:prstGeom prst="rect">
            <a:avLst/>
          </a:prstGeom>
          <a:noFill/>
          <a:ln cap="flat">
            <a:noFill/>
          </a:ln>
        </p:spPr>
      </p:pic>
      <p:pic>
        <p:nvPicPr>
          <p:cNvPr id="5" name="Picture 12">
            <a:extLst>
              <a:ext uri="{FF2B5EF4-FFF2-40B4-BE49-F238E27FC236}">
                <a16:creationId xmlns:a16="http://schemas.microsoft.com/office/drawing/2014/main" id="{F4BCA303-0CEF-68C5-EDCC-E366F77AC1F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35220" y="1281540"/>
            <a:ext cx="2682474" cy="4709571"/>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2335">
    <p:bg>
      <p:bgPr>
        <a:solidFill>
          <a:srgbClr val="FFFFFF"/>
        </a:solidFill>
        <a:effectLst/>
      </p:bgPr>
    </p:bg>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AEC00F7A-A156-3DC6-E9A2-D93CB2E166ED}"/>
              </a:ext>
              <a:ext uri="{C183D7F6-B498-43B3-948B-1728B52AA6E4}">
                <adec:decorative xmlns:adec="http://schemas.microsoft.com/office/drawing/2017/decorative" val="1"/>
              </a:ext>
            </a:extLst>
          </p:cNvPr>
          <p:cNvSpPr>
            <a:spLocks noMove="1" noResize="1"/>
          </p:cNvSpPr>
          <p:nvPr/>
        </p:nvSpPr>
        <p:spPr>
          <a:xfrm>
            <a:off x="0" y="0"/>
            <a:ext cx="12188952"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TextBox 11">
            <a:extLst>
              <a:ext uri="{FF2B5EF4-FFF2-40B4-BE49-F238E27FC236}">
                <a16:creationId xmlns:a16="http://schemas.microsoft.com/office/drawing/2014/main" id="{12CE892E-63D9-0003-91BC-44C76792A510}"/>
              </a:ext>
            </a:extLst>
          </p:cNvPr>
          <p:cNvSpPr txBox="1">
            <a:spLocks noGrp="1"/>
          </p:cNvSpPr>
          <p:nvPr>
            <p:ph type="title"/>
          </p:nvPr>
        </p:nvSpPr>
        <p:spPr>
          <a:xfrm>
            <a:off x="6109837" y="328671"/>
            <a:ext cx="5254480" cy="3614732"/>
          </a:xfrm>
        </p:spPr>
        <p:txBody>
          <a:bodyPr>
            <a:spAutoFit/>
          </a:bodyPr>
          <a:lstStyle/>
          <a:p>
            <a:pPr lvl="0">
              <a:lnSpc>
                <a:spcPct val="100000"/>
              </a:lnSpc>
              <a:spcAft>
                <a:spcPts val="1200"/>
              </a:spcAft>
            </a:pPr>
            <a:r>
              <a:rPr lang="en-GB" sz="3600" kern="0">
                <a:cs typeface="Calibri" pitchFamily="34"/>
              </a:rPr>
              <a:t>How WIMD is constructed</a:t>
            </a:r>
            <a:endParaRPr lang="en-GB" sz="1800" b="1" kern="0">
              <a:cs typeface="Calibri" pitchFamily="34"/>
            </a:endParaRPr>
          </a:p>
          <a:p>
            <a:pPr marL="285750" lvl="0" indent="-285750">
              <a:lnSpc>
                <a:spcPct val="100000"/>
              </a:lnSpc>
              <a:spcAft>
                <a:spcPts val="1200"/>
              </a:spcAft>
              <a:buSzPct val="100000"/>
              <a:buFont typeface="Arial" pitchFamily="34"/>
              <a:buChar char="•"/>
            </a:pPr>
            <a:r>
              <a:rPr lang="en-GB" sz="1800">
                <a:cs typeface="Calibri" pitchFamily="34"/>
              </a:rPr>
              <a:t>54 underlying indicator datasets</a:t>
            </a:r>
          </a:p>
          <a:p>
            <a:pPr marL="285750" lvl="0" indent="-285750">
              <a:lnSpc>
                <a:spcPct val="100000"/>
              </a:lnSpc>
              <a:spcAft>
                <a:spcPts val="1200"/>
              </a:spcAft>
              <a:buSzPct val="100000"/>
              <a:buFont typeface="Arial" pitchFamily="34"/>
              <a:buChar char="•"/>
            </a:pPr>
            <a:r>
              <a:rPr lang="en-GB" sz="1800">
                <a:cs typeface="Calibri" pitchFamily="34"/>
              </a:rPr>
              <a:t>ranks for the 8 separate domains, created by combining relevant indicators within each domain</a:t>
            </a:r>
          </a:p>
          <a:p>
            <a:pPr marL="285750" lvl="0" indent="-285750">
              <a:lnSpc>
                <a:spcPct val="100000"/>
              </a:lnSpc>
              <a:spcAft>
                <a:spcPts val="1200"/>
              </a:spcAft>
              <a:buSzPct val="100000"/>
              <a:buFont typeface="Arial" pitchFamily="34"/>
              <a:buChar char="•"/>
            </a:pPr>
            <a:r>
              <a:rPr lang="en-GB" sz="1800">
                <a:cs typeface="Calibri" pitchFamily="34"/>
              </a:rPr>
              <a:t>overall WIMD ranks, created by combining the domain ranks </a:t>
            </a:r>
          </a:p>
          <a:p>
            <a:pPr marL="285750" lvl="0" indent="-285750">
              <a:lnSpc>
                <a:spcPct val="100000"/>
              </a:lnSpc>
              <a:spcAft>
                <a:spcPts val="1200"/>
              </a:spcAft>
              <a:buSzPct val="100000"/>
              <a:buFont typeface="Arial" pitchFamily="34"/>
              <a:buChar char="•"/>
            </a:pPr>
            <a:r>
              <a:rPr lang="en-GB" sz="1800">
                <a:cs typeface="Calibri" pitchFamily="34"/>
              </a:rPr>
              <a:t>domain weights control the relative contribution of each domain to the overall index</a:t>
            </a:r>
            <a:br>
              <a:rPr lang="en-GB" sz="4000">
                <a:cs typeface="Calibri" pitchFamily="34"/>
              </a:rPr>
            </a:br>
            <a:endParaRPr lang="en-GB" sz="2400">
              <a:cs typeface="Calibri" pitchFamily="34"/>
            </a:endParaRPr>
          </a:p>
        </p:txBody>
      </p:sp>
      <p:sp>
        <p:nvSpPr>
          <p:cNvPr id="4" name="TextBox 9">
            <a:extLst>
              <a:ext uri="{FF2B5EF4-FFF2-40B4-BE49-F238E27FC236}">
                <a16:creationId xmlns:a16="http://schemas.microsoft.com/office/drawing/2014/main" id="{01BAAF02-C740-F916-3688-F75E1C57FD14}"/>
              </a:ext>
            </a:extLst>
          </p:cNvPr>
          <p:cNvSpPr txBox="1"/>
          <p:nvPr/>
        </p:nvSpPr>
        <p:spPr>
          <a:xfrm>
            <a:off x="604509" y="328671"/>
            <a:ext cx="5254480" cy="377641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1200"/>
              </a:spcAft>
              <a:buNone/>
              <a:tabLst/>
              <a:defRPr sz="1800" b="0" i="0" u="none" strike="noStrike" kern="0" cap="none" spc="0" baseline="0">
                <a:solidFill>
                  <a:srgbClr val="000000"/>
                </a:solidFill>
                <a:uFillTx/>
              </a:defRPr>
            </a:pPr>
            <a:r>
              <a:rPr lang="cy-GB" sz="3600" b="0" i="0" u="none" strike="noStrike" kern="1200" cap="none" spc="0" baseline="0">
                <a:solidFill>
                  <a:srgbClr val="000000"/>
                </a:solidFill>
                <a:uFillTx/>
                <a:latin typeface="Calibri" pitchFamily="34"/>
                <a:cs typeface="Calibri" pitchFamily="34"/>
              </a:rPr>
              <a:t>Sut y caiff MALlC ei lunio</a:t>
            </a:r>
            <a:endParaRPr lang="en-GB" sz="1800" b="1" i="0" u="none" strike="noStrike" kern="1200" cap="none" spc="0" baseline="0">
              <a:solidFill>
                <a:srgbClr val="000000"/>
              </a:solidFill>
              <a:uFillTx/>
              <a:latin typeface="Calibri" pitchFamily="34"/>
              <a:cs typeface="Calibri" pitchFamily="34"/>
            </a:endParaRPr>
          </a:p>
          <a:p>
            <a:pPr marL="285750" marR="0" lvl="0" indent="-285750" algn="l" defTabSz="9144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00000"/>
                </a:solidFill>
                <a:uFillTx/>
                <a:latin typeface="Calibri" pitchFamily="34"/>
                <a:cs typeface="Calibri" pitchFamily="34"/>
              </a:rPr>
              <a:t>54 o setiau data dangosyddion sylfaenol</a:t>
            </a:r>
            <a:endParaRPr lang="en-GB" sz="1800" b="0" i="0" u="none" strike="noStrike" kern="1200" cap="none" spc="0" baseline="0">
              <a:solidFill>
                <a:srgbClr val="000000"/>
              </a:solidFill>
              <a:uFillTx/>
              <a:latin typeface="Calibri" pitchFamily="34"/>
              <a:cs typeface="Calibri" pitchFamily="34"/>
            </a:endParaRPr>
          </a:p>
          <a:p>
            <a:pPr marL="285750" marR="0" lvl="0" indent="-285750" algn="l" defTabSz="9144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00000"/>
                </a:solidFill>
                <a:uFillTx/>
                <a:latin typeface="Calibri" pitchFamily="34"/>
                <a:cs typeface="Calibri" pitchFamily="34"/>
              </a:rPr>
              <a:t>safleoedd ar gyfer yr wyth maes, a grëwyd drwy gyfuno dangosyddion perthnasol o fewn pob maes</a:t>
            </a:r>
            <a:endParaRPr lang="en-GB" sz="1800" b="0" i="0" u="none" strike="noStrike" kern="1200" cap="none" spc="0" baseline="0">
              <a:solidFill>
                <a:srgbClr val="000000"/>
              </a:solidFill>
              <a:uFillTx/>
              <a:latin typeface="Calibri" pitchFamily="34"/>
              <a:cs typeface="Calibri" pitchFamily="34"/>
            </a:endParaRPr>
          </a:p>
          <a:p>
            <a:pPr marL="285750" marR="0" lvl="0" indent="-285750" algn="l" defTabSz="9144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00000"/>
                </a:solidFill>
                <a:uFillTx/>
                <a:latin typeface="Calibri" pitchFamily="34"/>
                <a:cs typeface="Calibri" pitchFamily="34"/>
              </a:rPr>
              <a:t>safleoedd cyffredinol MALlC, a grëwyd drwy gyfuno safleoedd y meysydd </a:t>
            </a:r>
          </a:p>
          <a:p>
            <a:pPr marL="285750" marR="0" lvl="0" indent="-285750" algn="l" defTabSz="9144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00000"/>
                </a:solidFill>
                <a:uFillTx/>
                <a:latin typeface="Calibri" pitchFamily="34"/>
                <a:cs typeface="Calibri" pitchFamily="34"/>
              </a:rPr>
              <a:t>mae pwysau maes yn rheoli cyfraniad cymharol bob maes at amddifadedd cyffredinol</a:t>
            </a:r>
          </a:p>
          <a:p>
            <a:pPr marL="285750" marR="0" lvl="0" indent="-285750" algn="l" defTabSz="9144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pitchFamily="34"/>
              <a:cs typeface="Calibri" pitchFamily="34"/>
            </a:endParaRPr>
          </a:p>
        </p:txBody>
      </p:sp>
      <p:grpSp>
        <p:nvGrpSpPr>
          <p:cNvPr id="5" name="Group 19" descr="A row of eight blue circular icons shows the WIMD domains with their weights: Income (22%), Employment (20%), Health (15%), Education (14%), Access to Services (10%), Housing (9%), Community Safety (5%), and Physical Environment (5%).">
            <a:extLst>
              <a:ext uri="{FF2B5EF4-FFF2-40B4-BE49-F238E27FC236}">
                <a16:creationId xmlns:a16="http://schemas.microsoft.com/office/drawing/2014/main" id="{969486E8-1876-A7D2-126C-22A8AC7AD7EA}"/>
              </a:ext>
            </a:extLst>
          </p:cNvPr>
          <p:cNvGrpSpPr/>
          <p:nvPr/>
        </p:nvGrpSpPr>
        <p:grpSpPr>
          <a:xfrm>
            <a:off x="281315" y="4105089"/>
            <a:ext cx="11657045" cy="2752910"/>
            <a:chOff x="281315" y="4105089"/>
            <a:chExt cx="11657045" cy="2752910"/>
          </a:xfrm>
        </p:grpSpPr>
        <p:sp>
          <p:nvSpPr>
            <p:cNvPr id="6" name="TextBox 11">
              <a:extLst>
                <a:ext uri="{FF2B5EF4-FFF2-40B4-BE49-F238E27FC236}">
                  <a16:creationId xmlns:a16="http://schemas.microsoft.com/office/drawing/2014/main" id="{D966DD03-035F-23AC-FFC8-097B028F465C}"/>
                </a:ext>
              </a:extLst>
            </p:cNvPr>
            <p:cNvSpPr txBox="1"/>
            <p:nvPr/>
          </p:nvSpPr>
          <p:spPr>
            <a:xfrm>
              <a:off x="757571" y="6488664"/>
              <a:ext cx="11180789" cy="369335"/>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215F9A"/>
                  </a:solidFill>
                  <a:uFillTx/>
                  <a:latin typeface="Aptos"/>
                </a:rPr>
                <a:t>22%			      20%			   15%	       	    14%	  	     10%      	    9%       		   5%       		  5%     </a:t>
              </a:r>
              <a:r>
                <a:rPr lang="en-GB" sz="1800" b="0" i="0" u="none" strike="noStrike" kern="1200" cap="none" spc="0" baseline="0">
                  <a:solidFill>
                    <a:srgbClr val="000000"/>
                  </a:solidFill>
                  <a:uFillTx/>
                  <a:latin typeface="Aptos"/>
                </a:rPr>
                <a:t>	</a:t>
              </a:r>
            </a:p>
          </p:txBody>
        </p:sp>
        <p:grpSp>
          <p:nvGrpSpPr>
            <p:cNvPr id="7" name="Group 18">
              <a:extLst>
                <a:ext uri="{FF2B5EF4-FFF2-40B4-BE49-F238E27FC236}">
                  <a16:creationId xmlns:a16="http://schemas.microsoft.com/office/drawing/2014/main" id="{6B2D6AFC-8559-B4CF-9C67-9149CD741AB6}"/>
                </a:ext>
              </a:extLst>
            </p:cNvPr>
            <p:cNvGrpSpPr/>
            <p:nvPr/>
          </p:nvGrpSpPr>
          <p:grpSpPr>
            <a:xfrm>
              <a:off x="281315" y="4105089"/>
              <a:ext cx="11306171" cy="2221890"/>
              <a:chOff x="281315" y="4105089"/>
              <a:chExt cx="11306171" cy="2221890"/>
            </a:xfrm>
          </p:grpSpPr>
          <p:pic>
            <p:nvPicPr>
              <p:cNvPr id="8" name="Picture 2">
                <a:extLst>
                  <a:ext uri="{FF2B5EF4-FFF2-40B4-BE49-F238E27FC236}">
                    <a16:creationId xmlns:a16="http://schemas.microsoft.com/office/drawing/2014/main" id="{9EC9D607-DF22-3F59-AD5A-917081AF5BCC}"/>
                  </a:ext>
                </a:extLst>
              </p:cNvPr>
              <p:cNvPicPr>
                <a:picLocks noChangeAspect="1"/>
              </p:cNvPicPr>
              <p:nvPr/>
            </p:nvPicPr>
            <p:blipFill>
              <a:blip r:embed="rId3"/>
              <a:stretch>
                <a:fillRect/>
              </a:stretch>
            </p:blipFill>
            <p:spPr>
              <a:xfrm>
                <a:off x="281315" y="4105089"/>
                <a:ext cx="11306171" cy="1686976"/>
              </a:xfrm>
              <a:prstGeom prst="rect">
                <a:avLst/>
              </a:prstGeom>
              <a:noFill/>
              <a:ln cap="flat">
                <a:noFill/>
              </a:ln>
            </p:spPr>
          </p:pic>
          <p:pic>
            <p:nvPicPr>
              <p:cNvPr id="9" name="Picture 4">
                <a:extLst>
                  <a:ext uri="{FF2B5EF4-FFF2-40B4-BE49-F238E27FC236}">
                    <a16:creationId xmlns:a16="http://schemas.microsoft.com/office/drawing/2014/main" id="{33D1CBCA-2633-7158-775E-E3FC95469435}"/>
                  </a:ext>
                </a:extLst>
              </p:cNvPr>
              <p:cNvPicPr>
                <a:picLocks noChangeAspect="1"/>
              </p:cNvPicPr>
              <p:nvPr/>
            </p:nvPicPr>
            <p:blipFill>
              <a:blip r:embed="rId4"/>
              <a:stretch>
                <a:fillRect/>
              </a:stretch>
            </p:blipFill>
            <p:spPr>
              <a:xfrm>
                <a:off x="366427" y="5833295"/>
                <a:ext cx="3582957" cy="318567"/>
              </a:xfrm>
              <a:prstGeom prst="rect">
                <a:avLst/>
              </a:prstGeom>
              <a:noFill/>
              <a:ln cap="flat">
                <a:noFill/>
              </a:ln>
            </p:spPr>
          </p:pic>
          <p:pic>
            <p:nvPicPr>
              <p:cNvPr id="10" name="Picture 17">
                <a:extLst>
                  <a:ext uri="{FF2B5EF4-FFF2-40B4-BE49-F238E27FC236}">
                    <a16:creationId xmlns:a16="http://schemas.microsoft.com/office/drawing/2014/main" id="{99BF9112-05D4-A051-C8B5-609F86C5B535}"/>
                  </a:ext>
                </a:extLst>
              </p:cNvPr>
              <p:cNvPicPr>
                <a:picLocks noChangeAspect="1"/>
              </p:cNvPicPr>
              <p:nvPr/>
            </p:nvPicPr>
            <p:blipFill>
              <a:blip r:embed="rId5"/>
              <a:stretch>
                <a:fillRect/>
              </a:stretch>
            </p:blipFill>
            <p:spPr>
              <a:xfrm>
                <a:off x="3949375" y="5833295"/>
                <a:ext cx="7638111" cy="493684"/>
              </a:xfrm>
              <a:prstGeom prst="rect">
                <a:avLst/>
              </a:prstGeom>
              <a:noFill/>
              <a:ln cap="flat">
                <a:noFill/>
              </a:ln>
            </p:spPr>
          </p:pic>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23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83B53-7D54-D884-8E92-50487FFD44F9}"/>
              </a:ext>
            </a:extLst>
          </p:cNvPr>
          <p:cNvSpPr txBox="1">
            <a:spLocks noGrp="1"/>
          </p:cNvSpPr>
          <p:nvPr>
            <p:ph type="title"/>
          </p:nvPr>
        </p:nvSpPr>
        <p:spPr>
          <a:xfrm>
            <a:off x="7226969" y="527928"/>
            <a:ext cx="3337742" cy="1143000"/>
          </a:xfrm>
        </p:spPr>
        <p:txBody>
          <a:bodyPr/>
          <a:lstStyle/>
          <a:p>
            <a:pPr lvl="0"/>
            <a:r>
              <a:rPr lang="en-GB" sz="3200">
                <a:cs typeface="Calibri" pitchFamily="34"/>
              </a:rPr>
              <a:t>What WIMD can be used for</a:t>
            </a:r>
          </a:p>
        </p:txBody>
      </p:sp>
      <p:sp>
        <p:nvSpPr>
          <p:cNvPr id="3" name="TextBox 2">
            <a:extLst>
              <a:ext uri="{FF2B5EF4-FFF2-40B4-BE49-F238E27FC236}">
                <a16:creationId xmlns:a16="http://schemas.microsoft.com/office/drawing/2014/main" id="{35644033-0CC1-1DA3-79F9-B389E5E9A60C}"/>
              </a:ext>
            </a:extLst>
          </p:cNvPr>
          <p:cNvSpPr txBox="1"/>
          <p:nvPr/>
        </p:nvSpPr>
        <p:spPr>
          <a:xfrm>
            <a:off x="7226969" y="1872800"/>
            <a:ext cx="3685672" cy="4739636"/>
          </a:xfrm>
          <a:prstGeom prst="rect">
            <a:avLst/>
          </a:prstGeom>
          <a:noFill/>
          <a:ln cap="flat">
            <a:noFill/>
          </a:ln>
        </p:spPr>
        <p:txBody>
          <a:bodyPr vert="horz" wrap="square" lIns="91440" tIns="45720" rIns="91440" bIns="45720" anchor="t" anchorCtr="0" compatLnSpc="1">
            <a:normAutofit/>
          </a:bodyPr>
          <a:lstStyle/>
          <a:p>
            <a:pPr marL="342900" marR="0" lvl="0" indent="-342900" algn="l" defTabSz="457200" rtl="0" fontAlgn="auto" hangingPunct="1">
              <a:lnSpc>
                <a:spcPct val="90000"/>
              </a:lnSpc>
              <a:spcBef>
                <a:spcPts val="500"/>
              </a:spcBef>
              <a:spcAft>
                <a:spcPts val="18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Identifying the most deprived small areas</a:t>
            </a:r>
          </a:p>
          <a:p>
            <a:pPr marL="342900" marR="0" lvl="0" indent="-342900" algn="l" defTabSz="457200" rtl="0" fontAlgn="auto" hangingPunct="1">
              <a:lnSpc>
                <a:spcPct val="90000"/>
              </a:lnSpc>
              <a:spcBef>
                <a:spcPts val="500"/>
              </a:spcBef>
              <a:spcAft>
                <a:spcPts val="18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Comparing relative deprivation of small areas</a:t>
            </a:r>
          </a:p>
          <a:p>
            <a:pPr marL="342900" marR="0" lvl="0" indent="-342900" algn="l" defTabSz="457200" rtl="0" fontAlgn="auto" hangingPunct="1">
              <a:lnSpc>
                <a:spcPct val="90000"/>
              </a:lnSpc>
              <a:spcBef>
                <a:spcPts val="500"/>
              </a:spcBef>
              <a:spcAft>
                <a:spcPts val="18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Exploring the 8 types of deprivation for small areas</a:t>
            </a:r>
          </a:p>
          <a:p>
            <a:pPr marL="342900" marR="0" lvl="0" indent="-342900" algn="l" defTabSz="457200" rtl="0" fontAlgn="auto" hangingPunct="1">
              <a:lnSpc>
                <a:spcPct val="90000"/>
              </a:lnSpc>
              <a:spcBef>
                <a:spcPts val="500"/>
              </a:spcBef>
              <a:spcAft>
                <a:spcPts val="18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Comparing the proportion of small areas within a larger area that are very deprived</a:t>
            </a:r>
          </a:p>
          <a:p>
            <a:pPr marL="342900" marR="0" lvl="0" indent="-342900" algn="l" defTabSz="457200" rtl="0" fontAlgn="auto" hangingPunct="1">
              <a:lnSpc>
                <a:spcPct val="90000"/>
              </a:lnSpc>
              <a:spcBef>
                <a:spcPts val="500"/>
              </a:spcBef>
              <a:spcAft>
                <a:spcPts val="18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Using some indicator data (but not ranks) to compare absolute change over time </a:t>
            </a:r>
          </a:p>
        </p:txBody>
      </p:sp>
      <p:pic>
        <p:nvPicPr>
          <p:cNvPr id="4" name="Picture 4">
            <a:extLst>
              <a:ext uri="{FF2B5EF4-FFF2-40B4-BE49-F238E27FC236}">
                <a16:creationId xmlns:a16="http://schemas.microsoft.com/office/drawing/2014/main" id="{AC9E9770-A40A-5E1D-B6E6-F33FF658DC6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65715" y="2289209"/>
            <a:ext cx="2279571" cy="2279571"/>
          </a:xfrm>
          <a:prstGeom prst="rect">
            <a:avLst/>
          </a:prstGeom>
          <a:noFill/>
          <a:ln cap="flat">
            <a:noFill/>
          </a:ln>
        </p:spPr>
      </p:pic>
      <p:sp>
        <p:nvSpPr>
          <p:cNvPr id="5" name="TextBox 7">
            <a:extLst>
              <a:ext uri="{FF2B5EF4-FFF2-40B4-BE49-F238E27FC236}">
                <a16:creationId xmlns:a16="http://schemas.microsoft.com/office/drawing/2014/main" id="{79EBCA4D-A08F-C8EC-31C0-588ABF9F9D03}"/>
              </a:ext>
              <a:ext uri="{C183D7F6-B498-43B3-948B-1728B52AA6E4}">
                <adec:decorative xmlns:adec="http://schemas.microsoft.com/office/drawing/2017/decorative" val="1"/>
              </a:ext>
            </a:extLst>
          </p:cNvPr>
          <p:cNvSpPr txBox="1"/>
          <p:nvPr/>
        </p:nvSpPr>
        <p:spPr>
          <a:xfrm>
            <a:off x="733934" y="527928"/>
            <a:ext cx="4231093" cy="1077218"/>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cs typeface="Calibri" pitchFamily="34"/>
              </a:rPr>
              <a:t>Beth y gellir defnyddio MALIC ar ei gyfer</a:t>
            </a:r>
            <a:endParaRPr lang="en-GB" sz="3200" b="0" i="0" u="none" strike="noStrike" kern="1200" cap="none" spc="0" baseline="0">
              <a:solidFill>
                <a:srgbClr val="0E2841"/>
              </a:solidFill>
              <a:uFillTx/>
              <a:latin typeface="Calibri" pitchFamily="34"/>
              <a:cs typeface="Calibri" pitchFamily="34"/>
            </a:endParaRPr>
          </a:p>
        </p:txBody>
      </p:sp>
      <p:sp>
        <p:nvSpPr>
          <p:cNvPr id="6" name="TextBox 5">
            <a:extLst>
              <a:ext uri="{FF2B5EF4-FFF2-40B4-BE49-F238E27FC236}">
                <a16:creationId xmlns:a16="http://schemas.microsoft.com/office/drawing/2014/main" id="{2D97A09B-92A5-B11C-0EBC-2CD9B3309943}"/>
              </a:ext>
              <a:ext uri="{C183D7F6-B498-43B3-948B-1728B52AA6E4}">
                <adec:decorative xmlns:adec="http://schemas.microsoft.com/office/drawing/2017/decorative" val="1"/>
              </a:ext>
            </a:extLst>
          </p:cNvPr>
          <p:cNvSpPr txBox="1"/>
          <p:nvPr/>
        </p:nvSpPr>
        <p:spPr>
          <a:xfrm>
            <a:off x="733934" y="1807018"/>
            <a:ext cx="3850099" cy="4339650"/>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auto" hangingPunct="0">
              <a:lnSpc>
                <a:spcPct val="100000"/>
              </a:lnSpc>
              <a:spcBef>
                <a:spcPts val="0"/>
              </a:spcBef>
              <a:spcAft>
                <a:spcPts val="18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Nodi’r ardaloedd bach sydd mwyaf difreintiedig </a:t>
            </a:r>
          </a:p>
          <a:p>
            <a:pPr marL="285750" marR="0" lvl="0" indent="-285750" algn="l" defTabSz="457200" rtl="0" fontAlgn="auto" hangingPunct="0">
              <a:lnSpc>
                <a:spcPct val="100000"/>
              </a:lnSpc>
              <a:spcBef>
                <a:spcPts val="0"/>
              </a:spcBef>
              <a:spcAft>
                <a:spcPts val="18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Cymharu amddifadedd cymharol ardaloedd bach </a:t>
            </a:r>
          </a:p>
          <a:p>
            <a:pPr marL="285750" marR="0" lvl="0" indent="-285750" algn="l" defTabSz="457200" rtl="0" fontAlgn="auto" hangingPunct="0">
              <a:lnSpc>
                <a:spcPct val="100000"/>
              </a:lnSpc>
              <a:spcBef>
                <a:spcPts val="0"/>
              </a:spcBef>
              <a:spcAft>
                <a:spcPts val="18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Archwilio’r 8 math o amddifadedd ar gyfer ardaloedd bach </a:t>
            </a:r>
          </a:p>
          <a:p>
            <a:pPr marL="285750" marR="0" lvl="0" indent="-285750" algn="l" defTabSz="457200" rtl="0" fontAlgn="auto" hangingPunct="0">
              <a:lnSpc>
                <a:spcPct val="100000"/>
              </a:lnSpc>
              <a:spcBef>
                <a:spcPts val="0"/>
              </a:spcBef>
              <a:spcAft>
                <a:spcPts val="18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Cymharu cyfran yr ardaloedd bach o fewn ardal fwy sydd yn ddifreintiedig iawn </a:t>
            </a:r>
          </a:p>
          <a:p>
            <a:pPr marL="285750" marR="0" lvl="0" indent="-285750" algn="l" defTabSz="457200" rtl="0" fontAlgn="auto" hangingPunct="0">
              <a:lnSpc>
                <a:spcPct val="100000"/>
              </a:lnSpc>
              <a:spcBef>
                <a:spcPts val="0"/>
              </a:spcBef>
              <a:spcAft>
                <a:spcPts val="18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Defnyddio peth data dangosyddion (ond nid safleoedd) i gymharu newid absoliwt dros amser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23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E273-A656-EF67-305D-E37C3F24573E}"/>
              </a:ext>
            </a:extLst>
          </p:cNvPr>
          <p:cNvSpPr txBox="1">
            <a:spLocks noGrp="1"/>
          </p:cNvSpPr>
          <p:nvPr>
            <p:ph type="title"/>
          </p:nvPr>
        </p:nvSpPr>
        <p:spPr>
          <a:xfrm>
            <a:off x="6923123" y="248369"/>
            <a:ext cx="3465658" cy="914400"/>
          </a:xfrm>
        </p:spPr>
        <p:txBody>
          <a:bodyPr>
            <a:noAutofit/>
          </a:bodyPr>
          <a:lstStyle/>
          <a:p>
            <a:pPr lvl="0"/>
            <a:r>
              <a:rPr lang="en-US" sz="3200">
                <a:cs typeface="Calibri" pitchFamily="34"/>
              </a:rPr>
              <a:t>What WIMD can’t be used for</a:t>
            </a:r>
          </a:p>
        </p:txBody>
      </p:sp>
      <p:sp>
        <p:nvSpPr>
          <p:cNvPr id="3" name="TextBox 5">
            <a:extLst>
              <a:ext uri="{FF2B5EF4-FFF2-40B4-BE49-F238E27FC236}">
                <a16:creationId xmlns:a16="http://schemas.microsoft.com/office/drawing/2014/main" id="{BEF98F1F-0750-0213-1E45-D01329C8BAE4}"/>
              </a:ext>
            </a:extLst>
          </p:cNvPr>
          <p:cNvSpPr txBox="1"/>
          <p:nvPr/>
        </p:nvSpPr>
        <p:spPr>
          <a:xfrm>
            <a:off x="6923123" y="1244178"/>
            <a:ext cx="4185281" cy="5139869"/>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ea typeface="Times New Roman" pitchFamily="18"/>
                <a:cs typeface="Calibri" pitchFamily="34"/>
              </a:rPr>
              <a:t>Quantifying how deprived a small area is, or how much more than another (the difference between two ranks can be tiny or large)</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ea typeface="Times New Roman" pitchFamily="18"/>
                <a:cs typeface="Calibri" pitchFamily="34"/>
              </a:rPr>
              <a:t>Using ranks to infer absolute change over time (as they are relative measures)</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ea typeface="Times New Roman" pitchFamily="18"/>
                <a:cs typeface="Calibri" pitchFamily="34"/>
              </a:rPr>
              <a:t>Identifying deprived people (not everyone who is deprived lives in a deprived area)</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ea typeface="Times New Roman" pitchFamily="18"/>
                <a:cs typeface="Calibri" pitchFamily="34"/>
              </a:rPr>
              <a:t>Comparing with other UK countries (each country measures deprivation slightly differently)</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ea typeface="Times New Roman" pitchFamily="18"/>
                <a:cs typeface="Calibri" pitchFamily="34"/>
              </a:rPr>
              <a:t>Measuring affluence (lack of deprivation is not the same as being affluent)</a:t>
            </a:r>
          </a:p>
        </p:txBody>
      </p:sp>
      <p:pic>
        <p:nvPicPr>
          <p:cNvPr id="4" name="Picture 3">
            <a:extLst>
              <a:ext uri="{FF2B5EF4-FFF2-40B4-BE49-F238E27FC236}">
                <a16:creationId xmlns:a16="http://schemas.microsoft.com/office/drawing/2014/main" id="{38110A83-94D0-E6E1-C11F-3048F61BBC9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83450" y="2619097"/>
            <a:ext cx="1619804" cy="1619804"/>
          </a:xfrm>
          <a:prstGeom prst="rect">
            <a:avLst/>
          </a:prstGeom>
          <a:noFill/>
          <a:ln cap="flat">
            <a:noFill/>
          </a:ln>
        </p:spPr>
      </p:pic>
      <p:sp>
        <p:nvSpPr>
          <p:cNvPr id="5" name="TextBox 5">
            <a:extLst>
              <a:ext uri="{FF2B5EF4-FFF2-40B4-BE49-F238E27FC236}">
                <a16:creationId xmlns:a16="http://schemas.microsoft.com/office/drawing/2014/main" id="{6C3882B6-87A7-C185-FE12-4210CB9E6ECA}"/>
              </a:ext>
              <a:ext uri="{C183D7F6-B498-43B3-948B-1728B52AA6E4}">
                <adec:decorative xmlns:adec="http://schemas.microsoft.com/office/drawing/2017/decorative" val="1"/>
              </a:ext>
            </a:extLst>
          </p:cNvPr>
          <p:cNvSpPr txBox="1"/>
          <p:nvPr/>
        </p:nvSpPr>
        <p:spPr>
          <a:xfrm>
            <a:off x="902366" y="1244178"/>
            <a:ext cx="4185281" cy="5139869"/>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Meintioli pa mor ddifreintiedig yw ardal fach, neu faint yn fwy na’i gilydd (gall y gwahaniaeth rhwng dau safle fod yn fach iawn neu’n fawr)</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Defnyddio safleoedd i ddehongli newid absoliwt dros amser (gan eu bod yn fesurau cymharol)</a:t>
            </a:r>
          </a:p>
          <a:p>
            <a:pPr marL="342900" marR="0" lvl="0" indent="-34290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Adnabod pobl ddifreintiedig (nid yw pawb sy’n ddifreintiedig yn byw mewn ardal ddifreintiedig)</a:t>
            </a:r>
          </a:p>
          <a:p>
            <a:pPr marL="342900" marR="0" lvl="0" indent="-34290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Cymharu â gwledydd eraill yn y DU (mae pob gwlad yn mesur amddifadedd ychydig yn wahanol)</a:t>
            </a:r>
          </a:p>
          <a:p>
            <a:pPr marL="342900" marR="0" lvl="0" indent="-34290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Mesur golud (nid yw diffyg amddifadedd yr un peth â bod yn oludog)</a:t>
            </a:r>
          </a:p>
        </p:txBody>
      </p:sp>
      <p:sp>
        <p:nvSpPr>
          <p:cNvPr id="6" name="TextBox 7">
            <a:extLst>
              <a:ext uri="{FF2B5EF4-FFF2-40B4-BE49-F238E27FC236}">
                <a16:creationId xmlns:a16="http://schemas.microsoft.com/office/drawing/2014/main" id="{82BD9B97-0BDE-2590-8BA4-9E57C5C7AAA9}"/>
              </a:ext>
              <a:ext uri="{C183D7F6-B498-43B3-948B-1728B52AA6E4}">
                <adec:decorative xmlns:adec="http://schemas.microsoft.com/office/drawing/2017/decorative" val="1"/>
              </a:ext>
            </a:extLst>
          </p:cNvPr>
          <p:cNvSpPr txBox="1"/>
          <p:nvPr/>
        </p:nvSpPr>
        <p:spPr>
          <a:xfrm>
            <a:off x="902366" y="166960"/>
            <a:ext cx="4281092" cy="1077218"/>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cs typeface="Calibri" pitchFamily="34"/>
              </a:rPr>
              <a:t>Beth na ellir defnyddio MALIC ar ei gyfer</a:t>
            </a:r>
            <a:endParaRPr lang="en-GB" sz="3200" b="0" i="0" u="none" strike="noStrike" kern="1200" cap="none" spc="0" baseline="0">
              <a:solidFill>
                <a:srgbClr val="0E2841"/>
              </a:solidFill>
              <a:uFillTx/>
              <a:latin typeface="Calibri" pitchFamily="34"/>
              <a:cs typeface="Calibri" pitchFamily="3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2322">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58B5C00E-32DE-B312-68C4-A127728DE199}"/>
              </a:ext>
            </a:extLst>
          </p:cNvPr>
          <p:cNvSpPr txBox="1">
            <a:spLocks noGrp="1"/>
          </p:cNvSpPr>
          <p:nvPr>
            <p:ph type="title" idx="4294967295"/>
          </p:nvPr>
        </p:nvSpPr>
        <p:spPr>
          <a:xfrm>
            <a:off x="7291498" y="649269"/>
            <a:ext cx="3184974" cy="584777"/>
          </a:xfrm>
        </p:spPr>
        <p:txBody>
          <a:bodyPr anchor="t" anchorCtr="1">
            <a:spAutoFit/>
          </a:bodyPr>
          <a:lstStyle/>
          <a:p>
            <a:pPr lvl="0" defTabSz="457200">
              <a:lnSpc>
                <a:spcPct val="100000"/>
              </a:lnSpc>
            </a:pPr>
            <a:r>
              <a:rPr lang="en-GB" sz="3200" kern="0">
                <a:cs typeface="Calibri" pitchFamily="34"/>
              </a:rPr>
              <a:t>Who uses WIMD</a:t>
            </a:r>
          </a:p>
        </p:txBody>
      </p:sp>
      <p:sp>
        <p:nvSpPr>
          <p:cNvPr id="3" name="TextBox 2">
            <a:extLst>
              <a:ext uri="{FF2B5EF4-FFF2-40B4-BE49-F238E27FC236}">
                <a16:creationId xmlns:a16="http://schemas.microsoft.com/office/drawing/2014/main" id="{C59B8725-D51C-E121-2514-FD1509295CFD}"/>
              </a:ext>
            </a:extLst>
          </p:cNvPr>
          <p:cNvSpPr txBox="1"/>
          <p:nvPr/>
        </p:nvSpPr>
        <p:spPr>
          <a:xfrm>
            <a:off x="7591934" y="1610386"/>
            <a:ext cx="3425964" cy="4801313"/>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Welsh Government</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Target policy and resources  </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Assess project applications</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0" cap="none" spc="0" baseline="0">
              <a:solidFill>
                <a:srgbClr val="000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Local Government</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Build area profiles</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Funding bids</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Local Wellbeing Assessments</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0" cap="none" spc="0" baseline="0">
              <a:solidFill>
                <a:srgbClr val="000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Academics and students </a:t>
            </a: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How deprivation effects various outcomes </a:t>
            </a:r>
            <a:br>
              <a:rPr lang="en-GB" sz="1800" b="0" i="0" u="none" strike="noStrike" kern="0" cap="none" spc="0" baseline="0">
                <a:solidFill>
                  <a:srgbClr val="000000"/>
                </a:solidFill>
                <a:uFillTx/>
                <a:latin typeface="Calibri" pitchFamily="34"/>
                <a:cs typeface="Calibri" pitchFamily="34"/>
              </a:rPr>
            </a:br>
            <a:r>
              <a:rPr lang="en-GB" sz="1800" b="0" i="0" u="none" strike="noStrike" kern="0" cap="none" spc="0" baseline="0">
                <a:solidFill>
                  <a:srgbClr val="000000"/>
                </a:solidFill>
                <a:uFillTx/>
                <a:latin typeface="Calibri" pitchFamily="34"/>
                <a:cs typeface="Calibri" pitchFamily="34"/>
              </a:rPr>
              <a:t>e.g. health inequalities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000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Voluntary sector</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Private sector</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0" baseline="0">
                <a:solidFill>
                  <a:srgbClr val="000000"/>
                </a:solidFill>
                <a:uFillTx/>
                <a:latin typeface="Calibri" pitchFamily="34"/>
                <a:cs typeface="Calibri" pitchFamily="34"/>
              </a:rPr>
              <a:t>Other Government Bodies</a:t>
            </a:r>
          </a:p>
        </p:txBody>
      </p:sp>
      <p:pic>
        <p:nvPicPr>
          <p:cNvPr id="4" name="Picture 5">
            <a:extLst>
              <a:ext uri="{FF2B5EF4-FFF2-40B4-BE49-F238E27FC236}">
                <a16:creationId xmlns:a16="http://schemas.microsoft.com/office/drawing/2014/main" id="{13C48AD2-6BD2-323B-3C95-89BB73D285E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3584" y="576117"/>
            <a:ext cx="2152680" cy="2098959"/>
          </a:xfrm>
          <a:prstGeom prst="rect">
            <a:avLst/>
          </a:prstGeom>
          <a:noFill/>
          <a:ln cap="flat">
            <a:noFill/>
          </a:ln>
        </p:spPr>
      </p:pic>
      <p:pic>
        <p:nvPicPr>
          <p:cNvPr id="5" name="Picture 9">
            <a:extLst>
              <a:ext uri="{FF2B5EF4-FFF2-40B4-BE49-F238E27FC236}">
                <a16:creationId xmlns:a16="http://schemas.microsoft.com/office/drawing/2014/main" id="{2888101D-D8F6-81AB-000E-CF9567EB0D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089358" y="2502996"/>
            <a:ext cx="1995952" cy="1918008"/>
          </a:xfrm>
          <a:prstGeom prst="rect">
            <a:avLst/>
          </a:prstGeom>
          <a:noFill/>
          <a:ln cap="flat">
            <a:noFill/>
          </a:ln>
        </p:spPr>
      </p:pic>
      <p:pic>
        <p:nvPicPr>
          <p:cNvPr id="6" name="Picture 11">
            <a:extLst>
              <a:ext uri="{FF2B5EF4-FFF2-40B4-BE49-F238E27FC236}">
                <a16:creationId xmlns:a16="http://schemas.microsoft.com/office/drawing/2014/main" id="{0F4169D3-6EC3-9241-8211-16FDD99C3F5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089358" y="4278797"/>
            <a:ext cx="1995952" cy="1995952"/>
          </a:xfrm>
          <a:prstGeom prst="rect">
            <a:avLst/>
          </a:prstGeom>
          <a:noFill/>
          <a:ln cap="flat">
            <a:noFill/>
          </a:ln>
        </p:spPr>
      </p:pic>
      <p:sp>
        <p:nvSpPr>
          <p:cNvPr id="7" name="TextBox 7">
            <a:extLst>
              <a:ext uri="{FF2B5EF4-FFF2-40B4-BE49-F238E27FC236}">
                <a16:creationId xmlns:a16="http://schemas.microsoft.com/office/drawing/2014/main" id="{124A4979-4FCC-6852-95C3-EF8EA8D520CA}"/>
              </a:ext>
              <a:ext uri="{C183D7F6-B498-43B3-948B-1728B52AA6E4}">
                <adec:decorative xmlns:adec="http://schemas.microsoft.com/office/drawing/2017/decorative" val="1"/>
              </a:ext>
            </a:extLst>
          </p:cNvPr>
          <p:cNvSpPr txBox="1"/>
          <p:nvPr/>
        </p:nvSpPr>
        <p:spPr>
          <a:xfrm>
            <a:off x="1018650" y="403049"/>
            <a:ext cx="3184974" cy="1077218"/>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0" cap="none" spc="0" baseline="0">
                <a:solidFill>
                  <a:srgbClr val="0E2841"/>
                </a:solidFill>
                <a:uFillTx/>
                <a:latin typeface="Calibri" pitchFamily="34"/>
                <a:cs typeface="Calibri" pitchFamily="34"/>
              </a:rPr>
              <a:t>Pwy sy’n defnyddio MALIC</a:t>
            </a:r>
          </a:p>
        </p:txBody>
      </p:sp>
      <p:sp>
        <p:nvSpPr>
          <p:cNvPr id="8" name="TextBox 9">
            <a:extLst>
              <a:ext uri="{FF2B5EF4-FFF2-40B4-BE49-F238E27FC236}">
                <a16:creationId xmlns:a16="http://schemas.microsoft.com/office/drawing/2014/main" id="{9C520CC1-C815-EE26-641F-6D7A68720F90}"/>
              </a:ext>
              <a:ext uri="{C183D7F6-B498-43B3-948B-1728B52AA6E4}">
                <adec:decorative xmlns:adec="http://schemas.microsoft.com/office/drawing/2017/decorative" val="1"/>
              </a:ext>
            </a:extLst>
          </p:cNvPr>
          <p:cNvSpPr txBox="1"/>
          <p:nvPr/>
        </p:nvSpPr>
        <p:spPr>
          <a:xfrm>
            <a:off x="1018650" y="1610386"/>
            <a:ext cx="3669962" cy="4801313"/>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Llywodraeth Cymru</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Targedu Polisi ac Adnoddau</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Asesu ceisiadau prosiect</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cy-GB" sz="1800" b="0" i="0" u="none" strike="noStrike" kern="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Llywodraeth Leol</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Adeiladu proffiliau ardaloedd</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Ceisiadau am gyllid</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Asesiadau Lles Lleol</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cy-GB" sz="1800" b="0" i="0" u="none" strike="noStrike" kern="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Academyddion a myfyrwyr</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Sut mae amddifadedd yn effeithio ar ganlyniadau amrywiol e.e. anghydraddoldebau iechyd</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cy-GB" sz="1800" b="0" i="0" u="none" strike="noStrike" kern="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Sector Gwirfoddol</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Sector Preifat</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Corfforaethau Llywodraethol Eraill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23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6A8B-8721-94F0-83FB-6C10905837E6}"/>
              </a:ext>
            </a:extLst>
          </p:cNvPr>
          <p:cNvSpPr txBox="1">
            <a:spLocks noGrp="1"/>
          </p:cNvSpPr>
          <p:nvPr>
            <p:ph type="title"/>
          </p:nvPr>
        </p:nvSpPr>
        <p:spPr>
          <a:xfrm>
            <a:off x="6453323" y="180950"/>
            <a:ext cx="4776386" cy="688689"/>
          </a:xfrm>
        </p:spPr>
        <p:txBody>
          <a:bodyPr>
            <a:noAutofit/>
          </a:bodyPr>
          <a:lstStyle/>
          <a:p>
            <a:pPr lvl="0"/>
            <a:r>
              <a:rPr lang="en-US" sz="3200">
                <a:cs typeface="Calibri" pitchFamily="34"/>
              </a:rPr>
              <a:t>Changes for WIMD 2025</a:t>
            </a:r>
          </a:p>
        </p:txBody>
      </p:sp>
      <p:sp>
        <p:nvSpPr>
          <p:cNvPr id="3" name="TextBox 4">
            <a:extLst>
              <a:ext uri="{FF2B5EF4-FFF2-40B4-BE49-F238E27FC236}">
                <a16:creationId xmlns:a16="http://schemas.microsoft.com/office/drawing/2014/main" id="{A73F39D7-DE46-B59C-F356-0C3487301EAF}"/>
              </a:ext>
              <a:ext uri="{C183D7F6-B498-43B3-948B-1728B52AA6E4}">
                <adec:decorative xmlns:adec="http://schemas.microsoft.com/office/drawing/2017/decorative" val="1"/>
              </a:ext>
            </a:extLst>
          </p:cNvPr>
          <p:cNvSpPr txBox="1"/>
          <p:nvPr/>
        </p:nvSpPr>
        <p:spPr>
          <a:xfrm>
            <a:off x="401668" y="943834"/>
            <a:ext cx="5541931" cy="6124751"/>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cy-GB" sz="1800" b="1" i="0" u="none" strike="noStrike" kern="1200" cap="none" spc="0" baseline="0">
                <a:solidFill>
                  <a:srgbClr val="0E2841"/>
                </a:solidFill>
                <a:uFillTx/>
                <a:latin typeface="Calibri" pitchFamily="34"/>
                <a:cs typeface="Calibri" pitchFamily="34"/>
              </a:rPr>
              <a:t>Dangosyddion newydd</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cs typeface="Calibri" pitchFamily="34"/>
              </a:rPr>
              <a:t>Tai: anallu i fforddio dod yn berchen-feddiannydd neu ddod yn rhan o’r farchnad rhentu breifat.</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cs typeface="Calibri" pitchFamily="34"/>
              </a:rPr>
              <a:t>Tai: anheddau â pherfformiad ynni gwael.</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cs typeface="Calibri" pitchFamily="34"/>
              </a:rPr>
              <a:t>Mynediad at wasanaethau: amseroedd teithio i wasanaethau gofal plant.</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cs typeface="Calibri" pitchFamily="34"/>
              </a:rPr>
              <a:t>Amgylchedd ffisegol: llygredd sŵn.</a:t>
            </a: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cy-GB" sz="1800" b="1" i="0" u="none" strike="noStrike" kern="1200" cap="none" spc="0" baseline="0">
                <a:solidFill>
                  <a:srgbClr val="0E2841"/>
                </a:solidFill>
                <a:uFillTx/>
                <a:latin typeface="Calibri" pitchFamily="34"/>
                <a:cs typeface="Calibri" pitchFamily="34"/>
              </a:rPr>
              <a:t>Nid yw’r dangosyddion wedi’u cynnwys mwyach</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a:t>
            </a:r>
            <a:r>
              <a:rPr lang="cy-GB" sz="1800" b="0" i="0" u="none" strike="noStrike" kern="1200" cap="none" spc="0" baseline="0">
                <a:solidFill>
                  <a:srgbClr val="0E2841"/>
                </a:solidFill>
                <a:uFillTx/>
                <a:latin typeface="Calibri" pitchFamily="34"/>
                <a:cs typeface="Calibri" pitchFamily="34"/>
              </a:rPr>
              <a:t>ddysg</a:t>
            </a:r>
            <a:r>
              <a:rPr lang="cy-GB" sz="1800" b="0" i="0" u="none" strike="noStrike" kern="0" cap="none" spc="0" baseline="0">
                <a:solidFill>
                  <a:srgbClr val="0E2841"/>
                </a:solidFill>
                <a:uFillTx/>
                <a:latin typeface="Calibri" pitchFamily="34"/>
                <a:cs typeface="Calibri" pitchFamily="34"/>
              </a:rPr>
              <a:t>:</a:t>
            </a:r>
            <a:r>
              <a:rPr lang="cy-GB" sz="1800" b="0" i="0" u="none" strike="noStrike" kern="1200" cap="none" spc="0" baseline="0">
                <a:solidFill>
                  <a:srgbClr val="0E2841"/>
                </a:solidFill>
                <a:uFillTx/>
                <a:latin typeface="Calibri" pitchFamily="34"/>
                <a:cs typeface="Calibri" pitchFamily="34"/>
              </a:rPr>
              <a:t> sgôr pwyntiau cyfartalog y cyfnod sylfaen</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800" b="0" i="0" u="none" strike="noStrike" kern="0" cap="none" spc="0" baseline="0">
                <a:solidFill>
                  <a:srgbClr val="0E2841"/>
                </a:solidFill>
                <a:uFillTx/>
                <a:latin typeface="Calibri" pitchFamily="34"/>
                <a:cs typeface="Calibri" pitchFamily="34"/>
              </a:rPr>
              <a:t>A</a:t>
            </a:r>
            <a:r>
              <a:rPr lang="cy-GB" sz="1800" b="0" i="0" u="none" strike="noStrike" kern="1200" cap="none" spc="0" baseline="0">
                <a:solidFill>
                  <a:srgbClr val="0E2841"/>
                </a:solidFill>
                <a:uFillTx/>
                <a:latin typeface="Calibri" pitchFamily="34"/>
                <a:cs typeface="Calibri" pitchFamily="34"/>
              </a:rPr>
              <a:t>ddysg</a:t>
            </a:r>
            <a:r>
              <a:rPr lang="cy-GB" sz="1800" b="0" i="0" u="none" strike="noStrike" kern="0" cap="none" spc="0" baseline="0">
                <a:solidFill>
                  <a:srgbClr val="0E2841"/>
                </a:solidFill>
                <a:uFillTx/>
                <a:latin typeface="Calibri" pitchFamily="34"/>
                <a:cs typeface="Calibri" pitchFamily="34"/>
              </a:rPr>
              <a:t>:</a:t>
            </a:r>
            <a:r>
              <a:rPr lang="cy-GB" sz="1800" b="0" i="0" u="none" strike="noStrike" kern="1200" cap="none" spc="0" baseline="0">
                <a:solidFill>
                  <a:srgbClr val="0E2841"/>
                </a:solidFill>
                <a:uFillTx/>
                <a:latin typeface="Calibri" pitchFamily="34"/>
                <a:cs typeface="Calibri" pitchFamily="34"/>
              </a:rPr>
              <a:t> sgôr pwyntiau cyfartalog Cyfnod Allweddol 2</a:t>
            </a: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cy-GB" sz="1800" b="1" i="0" u="none" strike="noStrike" kern="1200" cap="none" spc="0" baseline="0">
                <a:solidFill>
                  <a:srgbClr val="0E2841"/>
                </a:solidFill>
                <a:uFillTx/>
                <a:latin typeface="Calibri" pitchFamily="34"/>
                <a:cs typeface="Calibri" pitchFamily="34"/>
              </a:rPr>
              <a:t>Newidiadau i bwysoliad meysydd: </a:t>
            </a:r>
            <a:r>
              <a:rPr lang="cy-GB" sz="1800" b="0" i="0" u="none" strike="noStrike" kern="1200" cap="none" spc="0" baseline="0">
                <a:solidFill>
                  <a:srgbClr val="0E2841"/>
                </a:solidFill>
                <a:uFillTx/>
                <a:latin typeface="Calibri" pitchFamily="34"/>
                <a:cs typeface="Calibri" pitchFamily="34"/>
              </a:rPr>
              <a:t>cynnydd bach i’r maes tai o 7% i 9%, a gostyngiad bach i’r maes cyflogaeth o 22% i 20%.</a:t>
            </a: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cy-GB" sz="1800" b="1" i="0" u="none" strike="noStrike" kern="1200" cap="none" spc="0" baseline="0">
                <a:solidFill>
                  <a:srgbClr val="0E2841"/>
                </a:solidFill>
                <a:uFillTx/>
                <a:latin typeface="Calibri" pitchFamily="34"/>
                <a:cs typeface="Calibri" pitchFamily="34"/>
              </a:rPr>
              <a:t>Newidiadau i ddaearyddiaethau: a</a:t>
            </a:r>
            <a:r>
              <a:rPr lang="cy-GB" sz="1800" b="0" i="0" u="none" strike="noStrike" kern="1200" cap="none" spc="0" baseline="0">
                <a:solidFill>
                  <a:srgbClr val="0E2841"/>
                </a:solidFill>
                <a:uFillTx/>
                <a:latin typeface="Calibri" pitchFamily="34"/>
                <a:cs typeface="Calibri" pitchFamily="34"/>
              </a:rPr>
              <a:t>dolygwyd ffiniau ACEHIau ar ôl Cyfrifiad 2021 – nawr mae 1,917 yn lle’r 1,909 ar gyfer MALlC 2019.</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E2841"/>
              </a:solidFill>
              <a:uFillTx/>
              <a:latin typeface="Calibri" pitchFamily="34"/>
              <a:cs typeface="Calibri" pitchFamily="34"/>
            </a:endParaRPr>
          </a:p>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0E2841"/>
              </a:solidFill>
              <a:uFillTx/>
              <a:latin typeface="Calibri" pitchFamily="34"/>
              <a:cs typeface="Calibri" pitchFamily="34"/>
            </a:endParaRPr>
          </a:p>
        </p:txBody>
      </p:sp>
      <p:sp>
        <p:nvSpPr>
          <p:cNvPr id="4" name="Content Placeholder 3">
            <a:extLst>
              <a:ext uri="{FF2B5EF4-FFF2-40B4-BE49-F238E27FC236}">
                <a16:creationId xmlns:a16="http://schemas.microsoft.com/office/drawing/2014/main" id="{AE7BF878-AB38-69B3-04AC-E1E6AC149089}"/>
              </a:ext>
            </a:extLst>
          </p:cNvPr>
          <p:cNvSpPr txBox="1">
            <a:spLocks noGrp="1"/>
          </p:cNvSpPr>
          <p:nvPr>
            <p:ph type="body" idx="4294967295"/>
          </p:nvPr>
        </p:nvSpPr>
        <p:spPr>
          <a:xfrm>
            <a:off x="6453323" y="1229932"/>
            <a:ext cx="5337014" cy="5018464"/>
          </a:xfrm>
        </p:spPr>
        <p:txBody>
          <a:bodyPr anchor="ctr">
            <a:noAutofit/>
          </a:bodyPr>
          <a:lstStyle/>
          <a:p>
            <a:pPr marL="0" lvl="1" indent="0">
              <a:lnSpc>
                <a:spcPct val="80000"/>
              </a:lnSpc>
              <a:spcBef>
                <a:spcPts val="600"/>
              </a:spcBef>
              <a:buNone/>
            </a:pPr>
            <a:r>
              <a:rPr lang="en-GB" sz="1800" b="1"/>
              <a:t>New indicators</a:t>
            </a:r>
            <a:endParaRPr lang="en-GB" sz="1800"/>
          </a:p>
          <a:p>
            <a:pPr lvl="0"/>
            <a:r>
              <a:rPr lang="en-GB" sz="1800"/>
              <a:t>Housing: inability to afford to enter owner occupation or the private rental market.</a:t>
            </a:r>
          </a:p>
          <a:p>
            <a:pPr lvl="0"/>
            <a:r>
              <a:rPr lang="en-GB" sz="1800"/>
              <a:t>Housing: dwellings with poor energy performance.</a:t>
            </a:r>
          </a:p>
          <a:p>
            <a:pPr lvl="0"/>
            <a:r>
              <a:rPr lang="en-GB" sz="1800"/>
              <a:t>Access to services: travel times to childcare services.</a:t>
            </a:r>
          </a:p>
          <a:p>
            <a:pPr lvl="0"/>
            <a:r>
              <a:rPr lang="en-GB" sz="1800"/>
              <a:t>Physical environment: noise pollution.</a:t>
            </a:r>
            <a:endParaRPr lang="en-GB" sz="1800">
              <a:cs typeface="Calibri" pitchFamily="34"/>
            </a:endParaRPr>
          </a:p>
          <a:p>
            <a:pPr marL="0" lvl="0" indent="0">
              <a:buNone/>
            </a:pPr>
            <a:r>
              <a:rPr lang="en-GB" sz="1800" b="1"/>
              <a:t>Indicators no longer included</a:t>
            </a:r>
            <a:endParaRPr lang="en-GB" sz="1800"/>
          </a:p>
          <a:p>
            <a:pPr lvl="0"/>
            <a:r>
              <a:rPr lang="en-GB" sz="1800"/>
              <a:t>Education: Foundation Phase average point score</a:t>
            </a:r>
          </a:p>
          <a:p>
            <a:pPr lvl="0"/>
            <a:r>
              <a:rPr lang="en-GB" sz="1800"/>
              <a:t>Education: Key Stage 2 average point score</a:t>
            </a:r>
          </a:p>
          <a:p>
            <a:pPr marL="0" lvl="0" indent="0">
              <a:buNone/>
            </a:pPr>
            <a:r>
              <a:rPr lang="en-GB" sz="1800" b="1"/>
              <a:t>Changes to domain weighting: </a:t>
            </a:r>
            <a:r>
              <a:rPr lang="en-GB" sz="1800"/>
              <a:t>small increase in housing weight from 7% to 9%, with employment reducing slightly from 22% to 20%</a:t>
            </a:r>
          </a:p>
          <a:p>
            <a:pPr marL="0" lvl="0" indent="0">
              <a:buNone/>
            </a:pPr>
            <a:r>
              <a:rPr lang="en-GB" sz="1800" b="1"/>
              <a:t>Changes to geographies: </a:t>
            </a:r>
            <a:r>
              <a:rPr lang="en-GB" sz="1800"/>
              <a:t>LSOA boundaries reviewed after Census 2021 - now 1,917 instead of 1,909 for WIMD 2019. </a:t>
            </a:r>
          </a:p>
        </p:txBody>
      </p:sp>
      <p:sp>
        <p:nvSpPr>
          <p:cNvPr id="5" name="TextBox 6">
            <a:extLst>
              <a:ext uri="{FF2B5EF4-FFF2-40B4-BE49-F238E27FC236}">
                <a16:creationId xmlns:a16="http://schemas.microsoft.com/office/drawing/2014/main" id="{648B7CA7-5FFF-BCC4-A671-B65A7749798C}"/>
              </a:ext>
              <a:ext uri="{C183D7F6-B498-43B3-948B-1728B52AA6E4}">
                <adec:decorative xmlns:adec="http://schemas.microsoft.com/office/drawing/2017/decorative" val="1"/>
              </a:ext>
            </a:extLst>
          </p:cNvPr>
          <p:cNvSpPr txBox="1"/>
          <p:nvPr/>
        </p:nvSpPr>
        <p:spPr>
          <a:xfrm>
            <a:off x="401668" y="134782"/>
            <a:ext cx="5694334"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cs typeface="Calibri" pitchFamily="34"/>
              </a:rPr>
              <a:t>Newidiadau ar gyfer MALIC 2025</a:t>
            </a:r>
            <a:endParaRPr lang="en-GB" sz="3200" b="0" i="0" u="none" strike="noStrike" kern="1200" cap="none" spc="0" baseline="0">
              <a:solidFill>
                <a:srgbClr val="0E2841"/>
              </a:solidFill>
              <a:uFillTx/>
              <a:latin typeface="Calibri" pitchFamily="34"/>
              <a:cs typeface="Calibri" pitchFamily="3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95">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85B590ED-8E9F-A67F-A46B-6192182591B3}"/>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146304" y="0"/>
            <a:ext cx="12338300" cy="1761189"/>
          </a:xfrm>
          <a:prstGeom prst="rect">
            <a:avLst/>
          </a:prstGeom>
          <a:noFill/>
          <a:ln cap="flat">
            <a:noFill/>
          </a:ln>
        </p:spPr>
      </p:pic>
      <p:sp>
        <p:nvSpPr>
          <p:cNvPr id="3" name="Title 5">
            <a:extLst>
              <a:ext uri="{FF2B5EF4-FFF2-40B4-BE49-F238E27FC236}">
                <a16:creationId xmlns:a16="http://schemas.microsoft.com/office/drawing/2014/main" id="{B8F57277-4DDB-17FE-0C40-47B9530424A1}"/>
              </a:ext>
            </a:extLst>
          </p:cNvPr>
          <p:cNvSpPr txBox="1">
            <a:spLocks noGrp="1"/>
          </p:cNvSpPr>
          <p:nvPr>
            <p:ph type="title"/>
          </p:nvPr>
        </p:nvSpPr>
        <p:spPr>
          <a:xfrm>
            <a:off x="3960906" y="3280382"/>
            <a:ext cx="4585487" cy="769440"/>
          </a:xfrm>
        </p:spPr>
        <p:txBody>
          <a:bodyPr wrap="none" anchor="t" anchorCtr="1">
            <a:spAutoFit/>
          </a:bodyPr>
          <a:lstStyle/>
          <a:p>
            <a:pPr lvl="0" algn="ctr" defTabSz="457200">
              <a:lnSpc>
                <a:spcPct val="100000"/>
              </a:lnSpc>
            </a:pPr>
            <a:r>
              <a:rPr lang="en-GB">
                <a:cs typeface="Calibri" pitchFamily="34"/>
              </a:rPr>
              <a:t>WIMD 2025 results</a:t>
            </a:r>
          </a:p>
        </p:txBody>
      </p:sp>
      <p:sp>
        <p:nvSpPr>
          <p:cNvPr id="4" name="Rectangle 3">
            <a:extLst>
              <a:ext uri="{FF2B5EF4-FFF2-40B4-BE49-F238E27FC236}">
                <a16:creationId xmlns:a16="http://schemas.microsoft.com/office/drawing/2014/main" id="{6AC33A84-E362-3F85-DDD6-4DDBF2C2ED30}"/>
              </a:ext>
            </a:extLst>
          </p:cNvPr>
          <p:cNvSpPr/>
          <p:nvPr/>
        </p:nvSpPr>
        <p:spPr>
          <a:xfrm>
            <a:off x="3243852" y="2372328"/>
            <a:ext cx="6019595" cy="769440"/>
          </a:xfrm>
          <a:prstGeom prst="rect">
            <a:avLst/>
          </a:prstGeom>
          <a:noFill/>
          <a:ln cap="flat">
            <a:noFill/>
            <a:prstDash val="solid"/>
          </a:ln>
        </p:spPr>
        <p:txBody>
          <a:bodyPr vert="horz" wrap="non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400" b="0" i="0" u="none" strike="noStrike" kern="1200" cap="none" spc="0" baseline="0">
                <a:solidFill>
                  <a:srgbClr val="000000"/>
                </a:solidFill>
                <a:uFillTx/>
                <a:latin typeface="Calibri" pitchFamily="34"/>
                <a:cs typeface="Calibri" pitchFamily="34"/>
              </a:rPr>
              <a:t>Canlyniadau MALlC 2025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2336">
    <p:spTree>
      <p:nvGrpSpPr>
        <p:cNvPr id="1" name=""/>
        <p:cNvGrpSpPr/>
        <p:nvPr/>
      </p:nvGrpSpPr>
      <p:grpSpPr>
        <a:xfrm>
          <a:off x="0" y="0"/>
          <a:ext cx="0" cy="0"/>
          <a:chOff x="0" y="0"/>
          <a:chExt cx="0" cy="0"/>
        </a:xfrm>
      </p:grpSpPr>
      <p:pic>
        <p:nvPicPr>
          <p:cNvPr id="2" name="Picture 3" descr="Map showing that in WIMD 2025 there were pockets of high relative deprivation in the South Wales cities and valleys, various coastal towns, and some towns in North East Wales. ">
            <a:extLst>
              <a:ext uri="{FF2B5EF4-FFF2-40B4-BE49-F238E27FC236}">
                <a16:creationId xmlns:a16="http://schemas.microsoft.com/office/drawing/2014/main" id="{CE2BD730-7217-14F0-0F4E-0D8538F8C705}"/>
              </a:ext>
            </a:extLst>
          </p:cNvPr>
          <p:cNvPicPr>
            <a:picLocks noChangeAspect="1"/>
          </p:cNvPicPr>
          <p:nvPr/>
        </p:nvPicPr>
        <p:blipFill>
          <a:blip r:embed="rId3"/>
          <a:stretch>
            <a:fillRect/>
          </a:stretch>
        </p:blipFill>
        <p:spPr>
          <a:xfrm>
            <a:off x="3449830" y="247573"/>
            <a:ext cx="5292346" cy="6217087"/>
          </a:xfrm>
          <a:prstGeom prst="rect">
            <a:avLst/>
          </a:prstGeom>
          <a:noFill/>
          <a:ln cap="flat">
            <a:noFill/>
          </a:ln>
        </p:spPr>
      </p:pic>
      <p:sp>
        <p:nvSpPr>
          <p:cNvPr id="3" name="Title 1">
            <a:extLst>
              <a:ext uri="{FF2B5EF4-FFF2-40B4-BE49-F238E27FC236}">
                <a16:creationId xmlns:a16="http://schemas.microsoft.com/office/drawing/2014/main" id="{F5AA11A4-83D7-A9C2-C473-57A3BBA30742}"/>
              </a:ext>
            </a:extLst>
          </p:cNvPr>
          <p:cNvSpPr txBox="1">
            <a:spLocks noGrp="1"/>
          </p:cNvSpPr>
          <p:nvPr>
            <p:ph type="title"/>
          </p:nvPr>
        </p:nvSpPr>
        <p:spPr>
          <a:xfrm>
            <a:off x="8419338" y="225125"/>
            <a:ext cx="3261875" cy="808155"/>
          </a:xfrm>
        </p:spPr>
        <p:txBody>
          <a:bodyPr/>
          <a:lstStyle/>
          <a:p>
            <a:pPr lvl="0"/>
            <a:r>
              <a:rPr lang="en-GB" sz="3200">
                <a:cs typeface="Calibri" pitchFamily="34"/>
              </a:rPr>
              <a:t>Overall index</a:t>
            </a:r>
          </a:p>
        </p:txBody>
      </p:sp>
      <p:sp>
        <p:nvSpPr>
          <p:cNvPr id="4" name="TextBox 5">
            <a:extLst>
              <a:ext uri="{FF2B5EF4-FFF2-40B4-BE49-F238E27FC236}">
                <a16:creationId xmlns:a16="http://schemas.microsoft.com/office/drawing/2014/main" id="{23FFF3FE-9EFC-D558-850D-A2A8039DD94A}"/>
              </a:ext>
            </a:extLst>
          </p:cNvPr>
          <p:cNvSpPr txBox="1"/>
          <p:nvPr/>
        </p:nvSpPr>
        <p:spPr>
          <a:xfrm>
            <a:off x="8267703" y="1087029"/>
            <a:ext cx="3686303" cy="4893649"/>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Pockets of high relative deprivation in the South Wales cities and valleys, various coastal towns, and some towns in North East Wales. </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Five of the 10 most deprived areas from WIMD 2019 remained in the 10 most deprived areas in WIMD 2025. </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The most deprived small area in Wales in WIMD 2025 was Rhyl West 2 (the area around Rhyl High Street) in Denbighshire, the same as in WIMD 2019. </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Deprivation is dispersed across Wales: all but one of the 22 local authorities contain at least one of the most deprived 10% of areas in Wales.</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600" b="0" i="0" u="none" strike="noStrike" kern="1200" cap="none" spc="0" baseline="0">
              <a:solidFill>
                <a:srgbClr val="000000"/>
              </a:solidFill>
              <a:uFillTx/>
              <a:latin typeface="Calibri" pitchFamily="34"/>
              <a:cs typeface="Calibri" pitchFamily="34"/>
            </a:endParaRPr>
          </a:p>
        </p:txBody>
      </p:sp>
      <p:sp>
        <p:nvSpPr>
          <p:cNvPr id="5" name="TextBox 6">
            <a:extLst>
              <a:ext uri="{FF2B5EF4-FFF2-40B4-BE49-F238E27FC236}">
                <a16:creationId xmlns:a16="http://schemas.microsoft.com/office/drawing/2014/main" id="{5753498C-9CA9-BEC5-F836-C6453FE83F25}"/>
              </a:ext>
              <a:ext uri="{C183D7F6-B498-43B3-948B-1728B52AA6E4}">
                <adec:decorative xmlns:adec="http://schemas.microsoft.com/office/drawing/2017/decorative" val="1"/>
              </a:ext>
            </a:extLst>
          </p:cNvPr>
          <p:cNvSpPr txBox="1"/>
          <p:nvPr/>
        </p:nvSpPr>
        <p:spPr>
          <a:xfrm>
            <a:off x="279138" y="225125"/>
            <a:ext cx="5075816"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E2841"/>
                </a:solidFill>
                <a:uFillTx/>
                <a:latin typeface="Calibri" pitchFamily="34"/>
                <a:cs typeface="Calibri" pitchFamily="34"/>
              </a:rPr>
              <a:t>Mynegai cyffredinol</a:t>
            </a:r>
          </a:p>
        </p:txBody>
      </p:sp>
      <p:sp>
        <p:nvSpPr>
          <p:cNvPr id="6" name="TextBox 7">
            <a:extLst>
              <a:ext uri="{FF2B5EF4-FFF2-40B4-BE49-F238E27FC236}">
                <a16:creationId xmlns:a16="http://schemas.microsoft.com/office/drawing/2014/main" id="{A2E182D1-B969-4CED-BC0D-A949DFEED16C}"/>
              </a:ext>
              <a:ext uri="{C183D7F6-B498-43B3-948B-1728B52AA6E4}">
                <adec:decorative xmlns:adec="http://schemas.microsoft.com/office/drawing/2017/decorative" val="1"/>
              </a:ext>
            </a:extLst>
          </p:cNvPr>
          <p:cNvSpPr txBox="1"/>
          <p:nvPr/>
        </p:nvSpPr>
        <p:spPr>
          <a:xfrm>
            <a:off x="238000" y="990011"/>
            <a:ext cx="3686303" cy="5693868"/>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Pocedi o amddifadedd cymharol uchel yn ninasoedd a chymoedd de Cymru, amrywiol drefi arfordirol, a rhai trefi yn y gogledd-ddwyrain. </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Roedd 5 o’r 10 ardal fwyaf difreintiedig o MALlC 2019 yn dal i fod ymhlith y 10 ardal fwyaf difreintiedig ym MALlC 2025. </a:t>
            </a:r>
            <a:endParaRPr lang="en-GB" sz="1600" b="0" i="0" u="none" strike="noStrike" kern="1200" cap="none" spc="0" baseline="0">
              <a:solidFill>
                <a:srgbClr val="0E2841"/>
              </a:solidFill>
              <a:uFillTx/>
              <a:latin typeface="Calibri" pitchFamily="34"/>
              <a:cs typeface="Calibri" pitchFamily="34"/>
            </a:endParaRP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Yr ardal fach fwyaf difreintiedig yng Nghymru ym MALlC 2025 oedd Gorllewin y Rhyl 2 (yr ardal o amgylch Stryd Fawr y Rhyl) yn Sir Ddinbych, sef yr ardal fwyaf difreintiedig ym MALlC 2019. </a:t>
            </a:r>
            <a:endParaRPr lang="en-GB" sz="1600" b="0" i="0" u="none" strike="noStrike" kern="1200" cap="none" spc="0" baseline="0">
              <a:solidFill>
                <a:srgbClr val="0E2841"/>
              </a:solidFill>
              <a:uFillTx/>
              <a:latin typeface="Calibri" pitchFamily="34"/>
              <a:cs typeface="Calibri" pitchFamily="34"/>
            </a:endParaRP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Mae amddifadedd yn wasgaredig ledled Cymru: mae pob un ond un o'r 22 o awdurdodau lleol yn cynnwys o leiaf un o’r 10% o ardaloedd mwyaf difreintiedig yng Nghymru. </a:t>
            </a:r>
            <a:endParaRPr lang="en-GB" sz="1600" b="0" i="0" u="none" strike="noStrike" kern="120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0" u="none" strike="noStrike" kern="1200" cap="none" spc="0" baseline="0">
              <a:solidFill>
                <a:srgbClr val="0E2841"/>
              </a:solidFill>
              <a:uFillTx/>
              <a:latin typeface="Calibri" pitchFamily="34"/>
              <a:cs typeface="Calibri" pitchFamily="3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2339">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B461CFE-8074-610B-F1DB-03CD8829E8C0}"/>
              </a:ext>
            </a:extLst>
          </p:cNvPr>
          <p:cNvSpPr txBox="1">
            <a:spLocks noGrp="1"/>
          </p:cNvSpPr>
          <p:nvPr>
            <p:ph type="title" idx="4294967295"/>
          </p:nvPr>
        </p:nvSpPr>
        <p:spPr>
          <a:xfrm>
            <a:off x="8084457" y="141988"/>
            <a:ext cx="6096003" cy="584777"/>
          </a:xfrm>
        </p:spPr>
        <p:txBody>
          <a:bodyPr anchor="t">
            <a:spAutoFit/>
          </a:bodyPr>
          <a:lstStyle/>
          <a:p>
            <a:pPr lvl="0" defTabSz="457200">
              <a:lnSpc>
                <a:spcPct val="100000"/>
              </a:lnSpc>
            </a:pPr>
            <a:r>
              <a:rPr lang="en-GB" sz="3200">
                <a:solidFill>
                  <a:srgbClr val="1F1F1F"/>
                </a:solidFill>
                <a:ea typeface="Calibri" pitchFamily="34"/>
                <a:cs typeface="Calibri" pitchFamily="34"/>
              </a:rPr>
              <a:t>Local authority analysis</a:t>
            </a:r>
            <a:endParaRPr lang="en-GB" sz="3200">
              <a:latin typeface="Aptos"/>
            </a:endParaRPr>
          </a:p>
        </p:txBody>
      </p:sp>
      <p:pic>
        <p:nvPicPr>
          <p:cNvPr id="3" name="Picture 1" descr="the chart shows the spread of ranks for each local authority in Wales. The blue boxes contain half the total number of small areas (LSOAs) in each local authority, centred on the median (middle) rank for each local authority and the ‘whiskers’ show the full range of ranks within the local authority. Deprivation increases with decreasing rank (that is, towards the left-hand side of the plot). ">
            <a:extLst>
              <a:ext uri="{FF2B5EF4-FFF2-40B4-BE49-F238E27FC236}">
                <a16:creationId xmlns:a16="http://schemas.microsoft.com/office/drawing/2014/main" id="{B6EAE005-6E07-39BB-1645-278279EE5868}"/>
              </a:ext>
            </a:extLst>
          </p:cNvPr>
          <p:cNvPicPr>
            <a:picLocks noChangeAspect="1"/>
          </p:cNvPicPr>
          <p:nvPr/>
        </p:nvPicPr>
        <p:blipFill>
          <a:blip r:embed="rId3"/>
          <a:stretch>
            <a:fillRect/>
          </a:stretch>
        </p:blipFill>
        <p:spPr>
          <a:xfrm>
            <a:off x="3563380" y="1027200"/>
            <a:ext cx="4901183" cy="4803599"/>
          </a:xfrm>
          <a:prstGeom prst="rect">
            <a:avLst/>
          </a:prstGeom>
          <a:noFill/>
          <a:ln cap="flat">
            <a:noFill/>
          </a:ln>
        </p:spPr>
      </p:pic>
      <p:sp>
        <p:nvSpPr>
          <p:cNvPr id="4" name="TextBox 7">
            <a:extLst>
              <a:ext uri="{FF2B5EF4-FFF2-40B4-BE49-F238E27FC236}">
                <a16:creationId xmlns:a16="http://schemas.microsoft.com/office/drawing/2014/main" id="{24359F90-9C3F-AF5D-44CC-8EDE77061184}"/>
              </a:ext>
              <a:ext uri="{C183D7F6-B498-43B3-948B-1728B52AA6E4}">
                <adec:decorative xmlns:adec="http://schemas.microsoft.com/office/drawing/2017/decorative" val="0"/>
              </a:ext>
            </a:extLst>
          </p:cNvPr>
          <p:cNvSpPr txBox="1"/>
          <p:nvPr/>
        </p:nvSpPr>
        <p:spPr>
          <a:xfrm>
            <a:off x="8628616" y="750896"/>
            <a:ext cx="3352803" cy="5363010"/>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Blaenau Gwent had the highest proportion of areas in the most deprived 10% (20%) followed by Newport (18%)</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Monmouthshire had no small areas in the most deprived 10% and Powys and Ceredigion each had one area</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Monmouthshire had the lowest concentration of areas in the most deprived half of Wales, at 19%, followed by Powys (29%) and Flintshire (29%)</a:t>
            </a:r>
          </a:p>
          <a:p>
            <a:pPr marL="285750" marR="0" lvl="0" indent="-285750" algn="l" defTabSz="457200" rtl="0" fontAlgn="auto" hangingPunct="1">
              <a:lnSpc>
                <a:spcPct val="100000"/>
              </a:lnSpc>
              <a:spcBef>
                <a:spcPts val="0"/>
              </a:spcBef>
              <a:spcAft>
                <a:spcPts val="12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cs typeface="Calibri" pitchFamily="34"/>
              </a:rPr>
              <a:t>Blaenau Gwent (76%), Merthyr Tydfil (72%) and Neath Port Talbot (72%) had the highest percentage of areas in the most deprived 50%</a:t>
            </a:r>
          </a:p>
          <a:p>
            <a:pPr marL="0" marR="0" lvl="0" indent="0" algn="l" defTabSz="457200" rtl="0" fontAlgn="auto" hangingPunct="1">
              <a:lnSpc>
                <a:spcPts val="1800"/>
              </a:lnSpc>
              <a:spcBef>
                <a:spcPts val="0"/>
              </a:spcBef>
              <a:spcAft>
                <a:spcPts val="60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pitchFamily="34"/>
              <a:ea typeface="Times New Roman" pitchFamily="18"/>
              <a:cs typeface="Times New Roman" pitchFamily="18"/>
            </a:endParaRPr>
          </a:p>
          <a:p>
            <a:pPr marL="0" marR="0" lvl="0" indent="0" algn="l" defTabSz="457200" rtl="0" fontAlgn="auto" hangingPunct="1">
              <a:lnSpc>
                <a:spcPct val="100000"/>
              </a:lnSpc>
              <a:spcBef>
                <a:spcPts val="0"/>
              </a:spcBef>
              <a:spcAft>
                <a:spcPts val="1500"/>
              </a:spcAft>
              <a:buNone/>
              <a:tabLst/>
              <a:defRPr sz="1800" b="0" i="0" u="none" strike="noStrike" kern="0" cap="none" spc="0" baseline="0">
                <a:solidFill>
                  <a:srgbClr val="000000"/>
                </a:solidFill>
                <a:uFillTx/>
              </a:defRPr>
            </a:pPr>
            <a:r>
              <a:rPr lang="en-GB" sz="1050" b="0" i="0" u="none" strike="noStrike" kern="1200" cap="none" spc="0" baseline="0">
                <a:solidFill>
                  <a:srgbClr val="1F1F1F"/>
                </a:solidFill>
                <a:uFillTx/>
                <a:latin typeface="Calibri" pitchFamily="34"/>
                <a:ea typeface="Calibri" pitchFamily="34"/>
                <a:cs typeface="Times New Roman" pitchFamily="18"/>
              </a:rPr>
              <a:t> </a:t>
            </a:r>
            <a:endParaRPr lang="en-GB" sz="1200" b="0" i="0" u="none" strike="noStrike" kern="1200" cap="none" spc="0" baseline="0">
              <a:solidFill>
                <a:srgbClr val="1F1F1F"/>
              </a:solidFill>
              <a:uFillTx/>
              <a:latin typeface="Calibri" pitchFamily="34"/>
              <a:ea typeface="Calibri" pitchFamily="34"/>
              <a:cs typeface="Times New Roman" pitchFamily="18"/>
            </a:endParaRPr>
          </a:p>
        </p:txBody>
      </p:sp>
      <p:sp>
        <p:nvSpPr>
          <p:cNvPr id="5" name="TextBox 5">
            <a:extLst>
              <a:ext uri="{FF2B5EF4-FFF2-40B4-BE49-F238E27FC236}">
                <a16:creationId xmlns:a16="http://schemas.microsoft.com/office/drawing/2014/main" id="{628D1729-F063-C7D1-DCBB-242735ACF060}"/>
              </a:ext>
              <a:ext uri="{C183D7F6-B498-43B3-948B-1728B52AA6E4}">
                <adec:decorative xmlns:adec="http://schemas.microsoft.com/office/drawing/2017/decorative" val="1"/>
              </a:ext>
            </a:extLst>
          </p:cNvPr>
          <p:cNvSpPr txBox="1"/>
          <p:nvPr/>
        </p:nvSpPr>
        <p:spPr>
          <a:xfrm>
            <a:off x="0" y="151589"/>
            <a:ext cx="6527919"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cs typeface="Calibri" pitchFamily="34"/>
              </a:rPr>
              <a:t>Dadansoddiad yn ôl </a:t>
            </a:r>
            <a:r>
              <a:rPr lang="cy-GB" sz="3200" b="0" i="0" u="none" strike="noStrike" kern="1200" cap="none" spc="0" baseline="0">
                <a:solidFill>
                  <a:srgbClr val="0E2841"/>
                </a:solidFill>
                <a:uFillTx/>
                <a:latin typeface="Calibri" pitchFamily="34"/>
                <a:ea typeface="Calibri" pitchFamily="34"/>
                <a:cs typeface="Calibri" pitchFamily="34"/>
              </a:rPr>
              <a:t>awdurdod lleol</a:t>
            </a:r>
            <a:endParaRPr lang="en-GB" sz="3200" b="0" i="0" u="none" strike="noStrike" kern="1200" cap="none" spc="0" baseline="0">
              <a:solidFill>
                <a:srgbClr val="0E2841"/>
              </a:solidFill>
              <a:uFillTx/>
              <a:latin typeface="Aptos"/>
            </a:endParaRPr>
          </a:p>
        </p:txBody>
      </p:sp>
      <p:sp>
        <p:nvSpPr>
          <p:cNvPr id="6" name="TextBox 9">
            <a:extLst>
              <a:ext uri="{FF2B5EF4-FFF2-40B4-BE49-F238E27FC236}">
                <a16:creationId xmlns:a16="http://schemas.microsoft.com/office/drawing/2014/main" id="{EB16E547-32E1-E178-5468-3BC0C6D3ABE4}"/>
              </a:ext>
              <a:ext uri="{C183D7F6-B498-43B3-948B-1728B52AA6E4}">
                <adec:decorative xmlns:adec="http://schemas.microsoft.com/office/drawing/2017/decorative" val="1"/>
              </a:ext>
            </a:extLst>
          </p:cNvPr>
          <p:cNvSpPr txBox="1"/>
          <p:nvPr/>
        </p:nvSpPr>
        <p:spPr>
          <a:xfrm>
            <a:off x="210577" y="839574"/>
            <a:ext cx="3352803" cy="4665890"/>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950"/>
              </a:lnSpc>
              <a:spcBef>
                <a:spcPts val="0"/>
              </a:spcBef>
              <a:spcAft>
                <a:spcPts val="6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Blaenau Gwent </a:t>
            </a:r>
            <a:r>
              <a:rPr lang="en-GB" sz="1600" b="0" i="0" u="none" strike="noStrike" kern="1200" cap="none" spc="0" baseline="0">
                <a:solidFill>
                  <a:srgbClr val="0E2841"/>
                </a:solidFill>
                <a:uFillTx/>
                <a:latin typeface="Aptos"/>
              </a:rPr>
              <a:t>oedd â'r gyfran uchaf o ardaloedd </a:t>
            </a:r>
            <a:r>
              <a:rPr lang="cy-GB" sz="1600" b="0" i="0" u="none" strike="noStrike" kern="1200" cap="none" spc="0" baseline="0">
                <a:solidFill>
                  <a:srgbClr val="0E2841"/>
                </a:solidFill>
                <a:uFillTx/>
                <a:latin typeface="Calibri" pitchFamily="34"/>
                <a:ea typeface="Calibri" pitchFamily="34"/>
                <a:cs typeface="Times New Roman" pitchFamily="18"/>
              </a:rPr>
              <a:t>yn y 10% mwyaf difreintiedig (20%) yna Gasnewydd (18%) </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6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Nid oes unrhyw ardaloedd bach yn y 10% mwyaf difreintiedig yn Sir Fynwy a dim ond un sydd ym Mhowys a Cheredigion. </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6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Sir Fynwy oedd â’r crynodiad isaf o ardaloedd yn hanner mwyaf difreintiedig Cymru, sef 19% yna Bowys (29%) a Sir y Fflint (29%) </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6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Blaenau Gwent (76%), Merthyr Tudful (72%) a Chastell-nedd Port Talbot (72%) sydd â’r ganran uchaf o ardaloedd yn y 50% mwyaf difreintiedig</a:t>
            </a:r>
            <a:endParaRPr lang="en-GB" sz="1600" b="0" i="0" u="none" strike="noStrike" kern="1200" cap="none" spc="0" baseline="0">
              <a:solidFill>
                <a:srgbClr val="0E2841"/>
              </a:solidFill>
              <a:uFillTx/>
              <a:latin typeface="Calibri" pitchFamily="34"/>
              <a:ea typeface="Calibri" pitchFamily="34"/>
              <a:cs typeface="Times New Roman" pitchFamily="1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2338">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AC7220C6-9E58-0C2E-B566-DFE8C918414A}"/>
              </a:ext>
            </a:extLst>
          </p:cNvPr>
          <p:cNvSpPr txBox="1">
            <a:spLocks noGrp="1"/>
          </p:cNvSpPr>
          <p:nvPr>
            <p:ph type="title" idx="4294967295"/>
          </p:nvPr>
        </p:nvSpPr>
        <p:spPr>
          <a:xfrm>
            <a:off x="6541727" y="110102"/>
            <a:ext cx="5440725" cy="1077218"/>
          </a:xfrm>
        </p:spPr>
        <p:txBody>
          <a:bodyPr anchor="t">
            <a:spAutoFit/>
          </a:bodyPr>
          <a:lstStyle/>
          <a:p>
            <a:pPr lvl="0" defTabSz="457200">
              <a:lnSpc>
                <a:spcPct val="100000"/>
              </a:lnSpc>
              <a:spcBef>
                <a:spcPts val="2625"/>
              </a:spcBef>
              <a:spcAft>
                <a:spcPts val="600"/>
              </a:spcAft>
            </a:pPr>
            <a:r>
              <a:rPr lang="en-GB" sz="3200">
                <a:solidFill>
                  <a:srgbClr val="1F1F1F"/>
                </a:solidFill>
              </a:rPr>
              <a:t>The most deprived areas in WIMD 2025</a:t>
            </a:r>
          </a:p>
        </p:txBody>
      </p:sp>
      <p:graphicFrame>
        <p:nvGraphicFramePr>
          <p:cNvPr id="3" name="Table 3">
            <a:extLst>
              <a:ext uri="{FF2B5EF4-FFF2-40B4-BE49-F238E27FC236}">
                <a16:creationId xmlns:a16="http://schemas.microsoft.com/office/drawing/2014/main" id="{85724A8D-DFA7-4C58-EDBD-A0AEA6FBF8D4}"/>
              </a:ext>
            </a:extLst>
          </p:cNvPr>
          <p:cNvGraphicFramePr>
            <a:graphicFrameLocks noGrp="1"/>
          </p:cNvGraphicFramePr>
          <p:nvPr/>
        </p:nvGraphicFramePr>
        <p:xfrm>
          <a:off x="960659" y="1418737"/>
          <a:ext cx="10031498" cy="4206916"/>
        </p:xfrm>
        <a:graphic>
          <a:graphicData uri="http://schemas.openxmlformats.org/drawingml/2006/table">
            <a:tbl>
              <a:tblPr firstRow="1">
                <a:effectLst/>
                <a:tableStyleId>{9D7B26C5-4107-4FEC-AEDC-1716B250A1EF}</a:tableStyleId>
              </a:tblPr>
              <a:tblGrid>
                <a:gridCol w="1763950">
                  <a:extLst>
                    <a:ext uri="{9D8B030D-6E8A-4147-A177-3AD203B41FA5}">
                      <a16:colId xmlns:a16="http://schemas.microsoft.com/office/drawing/2014/main" val="2689423302"/>
                    </a:ext>
                  </a:extLst>
                </a:gridCol>
                <a:gridCol w="2132079">
                  <a:extLst>
                    <a:ext uri="{9D8B030D-6E8A-4147-A177-3AD203B41FA5}">
                      <a16:colId xmlns:a16="http://schemas.microsoft.com/office/drawing/2014/main" val="3101945257"/>
                    </a:ext>
                  </a:extLst>
                </a:gridCol>
                <a:gridCol w="1012350">
                  <a:extLst>
                    <a:ext uri="{9D8B030D-6E8A-4147-A177-3AD203B41FA5}">
                      <a16:colId xmlns:a16="http://schemas.microsoft.com/office/drawing/2014/main" val="2534697397"/>
                    </a:ext>
                  </a:extLst>
                </a:gridCol>
                <a:gridCol w="1012350">
                  <a:extLst>
                    <a:ext uri="{9D8B030D-6E8A-4147-A177-3AD203B41FA5}">
                      <a16:colId xmlns:a16="http://schemas.microsoft.com/office/drawing/2014/main" val="607987012"/>
                    </a:ext>
                  </a:extLst>
                </a:gridCol>
                <a:gridCol w="2178091">
                  <a:extLst>
                    <a:ext uri="{9D8B030D-6E8A-4147-A177-3AD203B41FA5}">
                      <a16:colId xmlns:a16="http://schemas.microsoft.com/office/drawing/2014/main" val="1401105238"/>
                    </a:ext>
                  </a:extLst>
                </a:gridCol>
                <a:gridCol w="1932675">
                  <a:extLst>
                    <a:ext uri="{9D8B030D-6E8A-4147-A177-3AD203B41FA5}">
                      <a16:colId xmlns:a16="http://schemas.microsoft.com/office/drawing/2014/main" val="1740485892"/>
                    </a:ext>
                  </a:extLst>
                </a:gridCol>
              </a:tblGrid>
              <a:tr h="681090">
                <a:tc>
                  <a:txBody>
                    <a:bodyPr/>
                    <a:lstStyle/>
                    <a:p>
                      <a:pPr lvl="0">
                        <a:lnSpc>
                          <a:spcPts val="1950"/>
                        </a:lnSpc>
                        <a:spcAft>
                          <a:spcPts val="1500"/>
                        </a:spcAft>
                        <a:buNone/>
                      </a:pPr>
                      <a:r>
                        <a:rPr lang="cy-GB" sz="1400" b="1">
                          <a:solidFill>
                            <a:srgbClr val="000000"/>
                          </a:solidFill>
                        </a:rPr>
                        <a:t>Enw awdurdod lleol</a:t>
                      </a:r>
                      <a:endParaRPr lang="en-GB" sz="1400" b="1">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b="1">
                          <a:solidFill>
                            <a:srgbClr val="000000"/>
                          </a:solidFill>
                        </a:rPr>
                        <a:t>Enw AGEHI</a:t>
                      </a:r>
                      <a:endParaRPr lang="en-GB" sz="1400" b="1">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b="1" u="none" strike="noStrike"/>
                        <a:t>Safle MALIC/ WIMD rank</a:t>
                      </a:r>
                    </a:p>
                    <a:p>
                      <a:pPr lvl="0" algn="ctr" fontAlgn="b">
                        <a:buNone/>
                      </a:pPr>
                      <a:r>
                        <a:rPr lang="en-GB" sz="1400" b="1" u="none" strike="noStrike">
                          <a:solidFill>
                            <a:srgbClr val="000000"/>
                          </a:solidFill>
                        </a:rPr>
                        <a:t>2019</a:t>
                      </a:r>
                      <a:endParaRPr lang="en-GB" sz="1400" b="1"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b="1" u="none" strike="noStrike"/>
                        <a:t>Safle MALIC/ WIMD rank</a:t>
                      </a:r>
                    </a:p>
                    <a:p>
                      <a:pPr lvl="0" algn="ctr" fontAlgn="b">
                        <a:buNone/>
                      </a:pPr>
                      <a:r>
                        <a:rPr lang="en-GB" sz="1400" b="1" u="none" strike="noStrike">
                          <a:solidFill>
                            <a:srgbClr val="000000"/>
                          </a:solidFill>
                        </a:rPr>
                        <a:t>2025</a:t>
                      </a:r>
                      <a:endParaRPr lang="en-GB" sz="1400" b="1"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b="1" u="none" strike="noStrike"/>
                        <a:t>Local authority</a:t>
                      </a:r>
                      <a:endParaRPr lang="en-GB" sz="1400" b="1"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b="1" u="none" strike="noStrike"/>
                        <a:t>LSOA name</a:t>
                      </a:r>
                      <a:endParaRPr lang="en-GB" sz="1400" b="1" i="0" u="none" strike="noStrike">
                        <a:solidFill>
                          <a:srgbClr val="000000"/>
                        </a:solidFill>
                        <a:latin typeface="Calibri" pitchFamily="34"/>
                        <a:cs typeface="Calibri" pitchFamily="34"/>
                      </a:endParaRPr>
                    </a:p>
                  </a:txBody>
                  <a:tcPr marL="6345" marR="6345" marT="6345" marB="0" anchor="b"/>
                </a:tc>
                <a:extLst>
                  <a:ext uri="{0D108BD9-81ED-4DB2-BD59-A6C34878D82A}">
                    <a16:rowId xmlns:a16="http://schemas.microsoft.com/office/drawing/2014/main" val="1150905037"/>
                  </a:ext>
                </a:extLst>
              </a:tr>
              <a:tr h="312596">
                <a:tc>
                  <a:txBody>
                    <a:bodyPr/>
                    <a:lstStyle/>
                    <a:p>
                      <a:pPr lvl="0">
                        <a:lnSpc>
                          <a:spcPts val="1950"/>
                        </a:lnSpc>
                        <a:spcAft>
                          <a:spcPts val="1500"/>
                        </a:spcAft>
                        <a:buNone/>
                      </a:pPr>
                      <a:r>
                        <a:rPr lang="cy-GB" sz="1400">
                          <a:solidFill>
                            <a:srgbClr val="000000"/>
                          </a:solidFill>
                        </a:rPr>
                        <a:t>Sir Ddinbych</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3">
                            <a:extLst>
                              <a:ext uri="{A12FA001-AC4F-418D-AE19-62706E023703}">
                                <ahyp:hlinkClr xmlns:ahyp="http://schemas.microsoft.com/office/drawing/2018/hyperlinkcolor" val="tx"/>
                              </a:ext>
                            </a:extLst>
                          </a:hlinkClick>
                        </a:rPr>
                        <a:t>Gorllewin y Rhyl 2</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1</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1</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Denbighshire</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3"/>
                        </a:rPr>
                        <a:t>Rhyl West 2</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2880640789"/>
                  </a:ext>
                </a:extLst>
              </a:tr>
              <a:tr h="312596">
                <a:tc>
                  <a:txBody>
                    <a:bodyPr/>
                    <a:lstStyle/>
                    <a:p>
                      <a:pPr lvl="0">
                        <a:lnSpc>
                          <a:spcPts val="1950"/>
                        </a:lnSpc>
                        <a:spcAft>
                          <a:spcPts val="1500"/>
                        </a:spcAft>
                        <a:buNone/>
                      </a:pPr>
                      <a:r>
                        <a:rPr lang="cy-GB" sz="1400">
                          <a:solidFill>
                            <a:srgbClr val="000000"/>
                          </a:solidFill>
                        </a:rPr>
                        <a:t>Caerffili</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4">
                            <a:extLst>
                              <a:ext uri="{A12FA001-AC4F-418D-AE19-62706E023703}">
                                <ahyp:hlinkClr xmlns:ahyp="http://schemas.microsoft.com/office/drawing/2018/hyperlinkcolor" val="tx"/>
                              </a:ext>
                            </a:extLst>
                          </a:hlinkClick>
                        </a:rPr>
                        <a:t>Sant Iago 3</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3</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2</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Caerphilly</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4"/>
                        </a:rPr>
                        <a:t>St James 3</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2864876297"/>
                  </a:ext>
                </a:extLst>
              </a:tr>
              <a:tr h="312596">
                <a:tc>
                  <a:txBody>
                    <a:bodyPr/>
                    <a:lstStyle/>
                    <a:p>
                      <a:pPr lvl="0">
                        <a:lnSpc>
                          <a:spcPts val="1950"/>
                        </a:lnSpc>
                        <a:spcAft>
                          <a:spcPts val="1500"/>
                        </a:spcAft>
                        <a:buNone/>
                      </a:pPr>
                      <a:r>
                        <a:rPr lang="cy-GB" sz="1400">
                          <a:solidFill>
                            <a:srgbClr val="000000"/>
                          </a:solidFill>
                        </a:rPr>
                        <a:t>Caerdydd</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5">
                            <a:extLst>
                              <a:ext uri="{A12FA001-AC4F-418D-AE19-62706E023703}">
                                <ahyp:hlinkClr xmlns:ahyp="http://schemas.microsoft.com/office/drawing/2018/hyperlinkcolor" val="tx"/>
                              </a:ext>
                            </a:extLst>
                          </a:hlinkClick>
                        </a:rPr>
                        <a:t>Trelái 5</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14</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3</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Cardiff</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5"/>
                        </a:rPr>
                        <a:t>Ely 5</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160558017"/>
                  </a:ext>
                </a:extLst>
              </a:tr>
              <a:tr h="522991">
                <a:tc>
                  <a:txBody>
                    <a:bodyPr/>
                    <a:lstStyle/>
                    <a:p>
                      <a:pPr lvl="0">
                        <a:lnSpc>
                          <a:spcPts val="1950"/>
                        </a:lnSpc>
                        <a:spcAft>
                          <a:spcPts val="1500"/>
                        </a:spcAft>
                        <a:buNone/>
                      </a:pPr>
                      <a:r>
                        <a:rPr lang="cy-GB" sz="1400">
                          <a:solidFill>
                            <a:srgbClr val="000000"/>
                          </a:solidFill>
                        </a:rPr>
                        <a:t>Pen-y-bont ar Ogwr</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6">
                            <a:extLst>
                              <a:ext uri="{A12FA001-AC4F-418D-AE19-62706E023703}">
                                <ahyp:hlinkClr xmlns:ahyp="http://schemas.microsoft.com/office/drawing/2018/hyperlinkcolor" val="tx"/>
                              </a:ext>
                            </a:extLst>
                          </a:hlinkClick>
                        </a:rPr>
                        <a:t>Caerau (Pen-y-bont ar Ogwr) 1</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5</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4</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Bridgend</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6"/>
                        </a:rPr>
                        <a:t>Caerau (Bridgend) 1</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1858069670"/>
                  </a:ext>
                </a:extLst>
              </a:tr>
              <a:tr h="312596">
                <a:tc>
                  <a:txBody>
                    <a:bodyPr/>
                    <a:lstStyle/>
                    <a:p>
                      <a:pPr lvl="0">
                        <a:lnSpc>
                          <a:spcPts val="1950"/>
                        </a:lnSpc>
                        <a:spcAft>
                          <a:spcPts val="1500"/>
                        </a:spcAft>
                        <a:buNone/>
                      </a:pPr>
                      <a:r>
                        <a:rPr lang="cy-GB" sz="1400">
                          <a:solidFill>
                            <a:srgbClr val="000000"/>
                          </a:solidFill>
                        </a:rPr>
                        <a:t>Sir Ddinbych</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7">
                            <a:extLst>
                              <a:ext uri="{A12FA001-AC4F-418D-AE19-62706E023703}">
                                <ahyp:hlinkClr xmlns:ahyp="http://schemas.microsoft.com/office/drawing/2018/hyperlinkcolor" val="tx"/>
                              </a:ext>
                            </a:extLst>
                          </a:hlinkClick>
                        </a:rPr>
                        <a:t>De-orllewin y Rhyl 2</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19</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5</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Denbighshire</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7"/>
                        </a:rPr>
                        <a:t>Rhyl South West 2</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4291976262"/>
                  </a:ext>
                </a:extLst>
              </a:tr>
              <a:tr h="312596">
                <a:tc>
                  <a:txBody>
                    <a:bodyPr/>
                    <a:lstStyle/>
                    <a:p>
                      <a:pPr lvl="0">
                        <a:lnSpc>
                          <a:spcPts val="1950"/>
                        </a:lnSpc>
                        <a:spcAft>
                          <a:spcPts val="1500"/>
                        </a:spcAft>
                        <a:buNone/>
                      </a:pPr>
                      <a:r>
                        <a:rPr lang="cy-GB" sz="1400">
                          <a:solidFill>
                            <a:srgbClr val="000000"/>
                          </a:solidFill>
                        </a:rPr>
                        <a:t>Caerdydd</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8">
                            <a:extLst>
                              <a:ext uri="{A12FA001-AC4F-418D-AE19-62706E023703}">
                                <ahyp:hlinkClr xmlns:ahyp="http://schemas.microsoft.com/office/drawing/2018/hyperlinkcolor" val="tx"/>
                              </a:ext>
                            </a:extLst>
                          </a:hlinkClick>
                        </a:rPr>
                        <a:t>Trowbridge 8</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13</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6</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Cardiff</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8"/>
                        </a:rPr>
                        <a:t>Trowbridge 8</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1000678903"/>
                  </a:ext>
                </a:extLst>
              </a:tr>
              <a:tr h="312596">
                <a:tc>
                  <a:txBody>
                    <a:bodyPr/>
                    <a:lstStyle/>
                    <a:p>
                      <a:pPr lvl="0">
                        <a:lnSpc>
                          <a:spcPts val="1950"/>
                        </a:lnSpc>
                        <a:spcAft>
                          <a:spcPts val="1500"/>
                        </a:spcAft>
                        <a:buNone/>
                      </a:pPr>
                      <a:r>
                        <a:rPr lang="cy-GB" sz="1400">
                          <a:solidFill>
                            <a:srgbClr val="000000"/>
                          </a:solidFill>
                        </a:rPr>
                        <a:t>Wrecsam</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9">
                            <a:extLst>
                              <a:ext uri="{A12FA001-AC4F-418D-AE19-62706E023703}">
                                <ahyp:hlinkClr xmlns:ahyp="http://schemas.microsoft.com/office/drawing/2018/hyperlinkcolor" val="tx"/>
                              </a:ext>
                            </a:extLst>
                          </a:hlinkClick>
                        </a:rPr>
                        <a:t>Queensway 1</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9</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7</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Wrexham</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9"/>
                        </a:rPr>
                        <a:t>Queensway 1</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3903371349"/>
                  </a:ext>
                </a:extLst>
              </a:tr>
              <a:tr h="312596">
                <a:tc>
                  <a:txBody>
                    <a:bodyPr/>
                    <a:lstStyle/>
                    <a:p>
                      <a:pPr lvl="0">
                        <a:lnSpc>
                          <a:spcPts val="1950"/>
                        </a:lnSpc>
                        <a:spcAft>
                          <a:spcPts val="1500"/>
                        </a:spcAft>
                        <a:buNone/>
                      </a:pPr>
                      <a:r>
                        <a:rPr lang="cy-GB" sz="1400">
                          <a:solidFill>
                            <a:srgbClr val="000000"/>
                          </a:solidFill>
                        </a:rPr>
                        <a:t>Caerdydd</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10">
                            <a:extLst>
                              <a:ext uri="{A12FA001-AC4F-418D-AE19-62706E023703}">
                                <ahyp:hlinkClr xmlns:ahyp="http://schemas.microsoft.com/office/drawing/2018/hyperlinkcolor" val="tx"/>
                              </a:ext>
                            </a:extLst>
                          </a:hlinkClick>
                        </a:rPr>
                        <a:t>Trelái 2</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28</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8</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Cardiff</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10"/>
                        </a:rPr>
                        <a:t>Ely 2</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66930758"/>
                  </a:ext>
                </a:extLst>
              </a:tr>
              <a:tr h="312596">
                <a:tc>
                  <a:txBody>
                    <a:bodyPr/>
                    <a:lstStyle/>
                    <a:p>
                      <a:pPr lvl="0">
                        <a:lnSpc>
                          <a:spcPts val="1950"/>
                        </a:lnSpc>
                        <a:spcAft>
                          <a:spcPts val="1500"/>
                        </a:spcAft>
                        <a:buNone/>
                      </a:pPr>
                      <a:r>
                        <a:rPr lang="cy-GB" sz="1400">
                          <a:solidFill>
                            <a:srgbClr val="000000"/>
                          </a:solidFill>
                        </a:rPr>
                        <a:t>Sir Ddinbych</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11">
                            <a:extLst>
                              <a:ext uri="{A12FA001-AC4F-418D-AE19-62706E023703}">
                                <ahyp:hlinkClr xmlns:ahyp="http://schemas.microsoft.com/office/drawing/2018/hyperlinkcolor" val="tx"/>
                              </a:ext>
                            </a:extLst>
                          </a:hlinkClick>
                        </a:rPr>
                        <a:t>Gorllewin y Rhyl 1</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2</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9</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Denbighshire</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11"/>
                        </a:rPr>
                        <a:t>Rhyl West 1</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4049512098"/>
                  </a:ext>
                </a:extLst>
              </a:tr>
              <a:tr h="323377">
                <a:tc>
                  <a:txBody>
                    <a:bodyPr/>
                    <a:lstStyle/>
                    <a:p>
                      <a:pPr lvl="0">
                        <a:lnSpc>
                          <a:spcPts val="1950"/>
                        </a:lnSpc>
                        <a:spcAft>
                          <a:spcPts val="1500"/>
                        </a:spcAft>
                        <a:buNone/>
                      </a:pPr>
                      <a:r>
                        <a:rPr lang="cy-GB" sz="1400">
                          <a:solidFill>
                            <a:srgbClr val="000000"/>
                          </a:solidFill>
                        </a:rPr>
                        <a:t>Sir Ddinbych</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nSpc>
                          <a:spcPts val="1950"/>
                        </a:lnSpc>
                        <a:spcAft>
                          <a:spcPts val="1500"/>
                        </a:spcAft>
                        <a:buNone/>
                      </a:pPr>
                      <a:r>
                        <a:rPr lang="cy-GB" sz="1400" u="sng">
                          <a:solidFill>
                            <a:srgbClr val="467886"/>
                          </a:solidFill>
                          <a:hlinkClick r:id="rId12">
                            <a:extLst>
                              <a:ext uri="{A12FA001-AC4F-418D-AE19-62706E023703}">
                                <ahyp:hlinkClr xmlns:ahyp="http://schemas.microsoft.com/office/drawing/2018/hyperlinkcolor" val="tx"/>
                              </a:ext>
                            </a:extLst>
                          </a:hlinkClick>
                        </a:rPr>
                        <a:t>Gorllewin y Rhyl 3</a:t>
                      </a:r>
                      <a:endParaRPr lang="en-GB" sz="1400">
                        <a:solidFill>
                          <a:srgbClr val="1F1F1F"/>
                        </a:solidFill>
                        <a:latin typeface="Calibri" pitchFamily="34"/>
                        <a:ea typeface="Calibri" pitchFamily="34"/>
                        <a:cs typeface="Calibri" pitchFamily="34"/>
                      </a:endParaRPr>
                    </a:p>
                  </a:txBody>
                  <a:tcPr marL="68580" marR="68580" marT="0" marB="0" anchor="b"/>
                </a:tc>
                <a:tc>
                  <a:txBody>
                    <a:bodyPr/>
                    <a:lstStyle/>
                    <a:p>
                      <a:pPr lvl="0" algn="ctr" fontAlgn="b">
                        <a:buNone/>
                      </a:pPr>
                      <a:r>
                        <a:rPr lang="en-GB" sz="1400" u="none" strike="noStrike"/>
                        <a:t>11</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ctr" fontAlgn="b">
                        <a:buNone/>
                      </a:pPr>
                      <a:r>
                        <a:rPr lang="en-GB" sz="1400" u="none" strike="noStrike"/>
                        <a:t>10</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none" strike="noStrike"/>
                        <a:t>Denbighshire</a:t>
                      </a:r>
                      <a:endParaRPr lang="en-GB" sz="1400" b="0" i="0" u="none" strike="noStrike">
                        <a:solidFill>
                          <a:srgbClr val="000000"/>
                        </a:solidFill>
                        <a:latin typeface="Calibri" pitchFamily="34"/>
                        <a:cs typeface="Calibri" pitchFamily="34"/>
                      </a:endParaRPr>
                    </a:p>
                  </a:txBody>
                  <a:tcPr marL="6345" marR="6345" marT="6345" marB="0" anchor="b"/>
                </a:tc>
                <a:tc>
                  <a:txBody>
                    <a:bodyPr/>
                    <a:lstStyle/>
                    <a:p>
                      <a:pPr lvl="0" algn="l" fontAlgn="b">
                        <a:buNone/>
                      </a:pPr>
                      <a:r>
                        <a:rPr lang="en-GB" sz="1400" u="sng" strike="noStrike">
                          <a:hlinkClick r:id="rId12"/>
                        </a:rPr>
                        <a:t>Rhyl West 3</a:t>
                      </a:r>
                      <a:endParaRPr lang="en-GB" sz="1400" b="0" i="0" u="sng" strike="noStrike">
                        <a:solidFill>
                          <a:srgbClr val="467886"/>
                        </a:solidFill>
                        <a:latin typeface="Calibri" pitchFamily="34"/>
                        <a:cs typeface="Calibri" pitchFamily="34"/>
                      </a:endParaRPr>
                    </a:p>
                  </a:txBody>
                  <a:tcPr marL="6345" marR="6345" marT="6345" marB="0" anchor="b"/>
                </a:tc>
                <a:extLst>
                  <a:ext uri="{0D108BD9-81ED-4DB2-BD59-A6C34878D82A}">
                    <a16:rowId xmlns:a16="http://schemas.microsoft.com/office/drawing/2014/main" val="3092804441"/>
                  </a:ext>
                </a:extLst>
              </a:tr>
            </a:tbl>
          </a:graphicData>
        </a:graphic>
      </p:graphicFrame>
      <p:sp>
        <p:nvSpPr>
          <p:cNvPr id="4" name="TextBox 7">
            <a:extLst>
              <a:ext uri="{FF2B5EF4-FFF2-40B4-BE49-F238E27FC236}">
                <a16:creationId xmlns:a16="http://schemas.microsoft.com/office/drawing/2014/main" id="{C83C902C-CD72-1DC2-C0F7-C85C1F87711E}"/>
              </a:ext>
              <a:ext uri="{C183D7F6-B498-43B3-948B-1728B52AA6E4}">
                <adec:decorative xmlns:adec="http://schemas.microsoft.com/office/drawing/2017/decorative" val="1"/>
              </a:ext>
            </a:extLst>
          </p:cNvPr>
          <p:cNvSpPr txBox="1"/>
          <p:nvPr/>
        </p:nvSpPr>
        <p:spPr>
          <a:xfrm>
            <a:off x="209553" y="110102"/>
            <a:ext cx="5654219" cy="1077218"/>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2625"/>
              </a:spcBef>
              <a:spcAft>
                <a:spcPts val="600"/>
              </a:spcAft>
              <a:buNone/>
              <a:tabLst/>
              <a:defRPr sz="1800" b="0" i="0" u="none" strike="noStrike" kern="0" cap="none" spc="0" baseline="0">
                <a:solidFill>
                  <a:srgbClr val="000000"/>
                </a:solidFill>
                <a:uFillTx/>
              </a:defRPr>
            </a:pPr>
            <a:r>
              <a:rPr lang="cy-GB" sz="3200" b="0" i="0" u="none" strike="noStrike" kern="1200" cap="none" spc="0" baseline="0">
                <a:solidFill>
                  <a:srgbClr val="1F1F1F"/>
                </a:solidFill>
                <a:uFillTx/>
                <a:latin typeface="Calibri" pitchFamily="34"/>
                <a:ea typeface="Times New Roman" pitchFamily="18"/>
              </a:rPr>
              <a:t>Yr ardaloedd mwyaf difreintiedig ym MALlC 2025</a:t>
            </a:r>
            <a:endParaRPr lang="en-GB" sz="3200" b="0" i="0" u="none" strike="noStrike" kern="1200" cap="none" spc="0" baseline="0">
              <a:solidFill>
                <a:srgbClr val="1F1F1F"/>
              </a:solidFill>
              <a:uFillTx/>
              <a:latin typeface="Calibri" pitchFamily="34"/>
              <a:ea typeface="Times New Roman" pitchFamily="1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2340">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B05E91F5-F4A8-0E29-8820-06DF1EF50BD7}"/>
              </a:ext>
            </a:extLst>
          </p:cNvPr>
          <p:cNvSpPr txBox="1">
            <a:spLocks noGrp="1"/>
          </p:cNvSpPr>
          <p:nvPr>
            <p:ph type="title" idx="4294967295"/>
          </p:nvPr>
        </p:nvSpPr>
        <p:spPr>
          <a:xfrm>
            <a:off x="7504188" y="37938"/>
            <a:ext cx="4827885" cy="1047198"/>
          </a:xfrm>
        </p:spPr>
        <p:txBody>
          <a:bodyPr/>
          <a:lstStyle/>
          <a:p>
            <a:pPr lvl="0"/>
            <a:r>
              <a:rPr lang="en-GB" sz="3200">
                <a:solidFill>
                  <a:srgbClr val="1F1F1F"/>
                </a:solidFill>
                <a:cs typeface="Calibri" pitchFamily="34"/>
              </a:rPr>
              <a:t>Deep-rooted deprivation</a:t>
            </a:r>
            <a:endParaRPr lang="en-GB" sz="3200"/>
          </a:p>
        </p:txBody>
      </p:sp>
      <p:grpSp>
        <p:nvGrpSpPr>
          <p:cNvPr id="3" name="Group 1" descr="The map show that in WIMD 2025 the 22 small areas of deep-rooted deprivation are spread across 10 local authorities; the highest number of which are found in Swansea.">
            <a:extLst>
              <a:ext uri="{FF2B5EF4-FFF2-40B4-BE49-F238E27FC236}">
                <a16:creationId xmlns:a16="http://schemas.microsoft.com/office/drawing/2014/main" id="{C18DB421-5065-20CC-FBE7-72A46D66EB26}"/>
              </a:ext>
            </a:extLst>
          </p:cNvPr>
          <p:cNvGrpSpPr/>
          <p:nvPr/>
        </p:nvGrpSpPr>
        <p:grpSpPr>
          <a:xfrm>
            <a:off x="361946" y="184973"/>
            <a:ext cx="8273811" cy="6543026"/>
            <a:chOff x="361946" y="184973"/>
            <a:chExt cx="8273811" cy="6543026"/>
          </a:xfrm>
        </p:grpSpPr>
        <p:pic>
          <p:nvPicPr>
            <p:cNvPr id="4" name="Picture 7">
              <a:extLst>
                <a:ext uri="{FF2B5EF4-FFF2-40B4-BE49-F238E27FC236}">
                  <a16:creationId xmlns:a16="http://schemas.microsoft.com/office/drawing/2014/main" id="{67DD7230-0B12-B58B-2730-8949DD250F55}"/>
                </a:ext>
              </a:extLst>
            </p:cNvPr>
            <p:cNvPicPr>
              <a:picLocks noChangeAspect="1"/>
            </p:cNvPicPr>
            <p:nvPr/>
          </p:nvPicPr>
          <p:blipFill>
            <a:blip r:embed="rId3"/>
            <a:stretch>
              <a:fillRect/>
            </a:stretch>
          </p:blipFill>
          <p:spPr>
            <a:xfrm>
              <a:off x="3556238" y="684885"/>
              <a:ext cx="5079519" cy="6043114"/>
            </a:xfrm>
            <a:prstGeom prst="rect">
              <a:avLst/>
            </a:prstGeom>
            <a:noFill/>
            <a:ln cap="flat">
              <a:noFill/>
            </a:ln>
          </p:spPr>
        </p:pic>
        <p:sp>
          <p:nvSpPr>
            <p:cNvPr id="5" name="TextBox 5">
              <a:extLst>
                <a:ext uri="{FF2B5EF4-FFF2-40B4-BE49-F238E27FC236}">
                  <a16:creationId xmlns:a16="http://schemas.microsoft.com/office/drawing/2014/main" id="{05BB461F-F952-0D4F-0030-90DB386A6672}"/>
                </a:ext>
              </a:extLst>
            </p:cNvPr>
            <p:cNvSpPr txBox="1"/>
            <p:nvPr/>
          </p:nvSpPr>
          <p:spPr>
            <a:xfrm>
              <a:off x="361946" y="184973"/>
              <a:ext cx="4484674"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E2841"/>
                  </a:solidFill>
                  <a:uFillTx/>
                  <a:latin typeface="Calibri" pitchFamily="34"/>
                  <a:cs typeface="Calibri" pitchFamily="34"/>
                </a:rPr>
                <a:t>Amddifadedd hirsefydlog</a:t>
              </a:r>
            </a:p>
          </p:txBody>
        </p:sp>
      </p:grpSp>
      <p:sp>
        <p:nvSpPr>
          <p:cNvPr id="6" name="TextBox 3">
            <a:extLst>
              <a:ext uri="{FF2B5EF4-FFF2-40B4-BE49-F238E27FC236}">
                <a16:creationId xmlns:a16="http://schemas.microsoft.com/office/drawing/2014/main" id="{1F7A6D9D-6019-524C-F175-1C0811CA99BD}"/>
              </a:ext>
            </a:extLst>
          </p:cNvPr>
          <p:cNvSpPr txBox="1"/>
          <p:nvPr/>
        </p:nvSpPr>
        <p:spPr>
          <a:xfrm>
            <a:off x="8635758" y="1085136"/>
            <a:ext cx="3445925" cy="3988018"/>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3000"/>
              </a:lnSpc>
              <a:spcBef>
                <a:spcPts val="0"/>
              </a:spcBef>
              <a:spcAft>
                <a:spcPts val="600"/>
              </a:spcAft>
              <a:buSzPct val="100000"/>
              <a:buFont typeface="Symbol" pitchFamily="18"/>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Times New Roman" pitchFamily="18"/>
                <a:cs typeface="Times New Roman" pitchFamily="18"/>
              </a:rPr>
              <a:t>Analysis of deep-rooted deprivation looks at areas that have remained in the top 50 most deprived for all WIMD iterations in the past 20 years</a:t>
            </a:r>
          </a:p>
          <a:p>
            <a:pPr marL="342900" marR="0" lvl="0" indent="-342900" algn="l" defTabSz="457200" rtl="0" fontAlgn="auto" hangingPunct="1">
              <a:lnSpc>
                <a:spcPts val="3000"/>
              </a:lnSpc>
              <a:spcBef>
                <a:spcPts val="0"/>
              </a:spcBef>
              <a:spcAft>
                <a:spcPts val="600"/>
              </a:spcAft>
              <a:buSzPct val="100000"/>
              <a:buFont typeface="Symbol" pitchFamily="18"/>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Times New Roman" pitchFamily="18"/>
                <a:cs typeface="Times New Roman" pitchFamily="18"/>
              </a:rPr>
              <a:t>There are 22 small areas in deep-rooted deprivation, spread across 10 local authorities.</a:t>
            </a:r>
          </a:p>
        </p:txBody>
      </p:sp>
      <p:sp>
        <p:nvSpPr>
          <p:cNvPr id="7" name="TextBox 6">
            <a:extLst>
              <a:ext uri="{FF2B5EF4-FFF2-40B4-BE49-F238E27FC236}">
                <a16:creationId xmlns:a16="http://schemas.microsoft.com/office/drawing/2014/main" id="{010782CB-52F6-1CD0-F76E-2FE27043BA8E}"/>
              </a:ext>
              <a:ext uri="{C183D7F6-B498-43B3-948B-1728B52AA6E4}">
                <adec:decorative xmlns:adec="http://schemas.microsoft.com/office/drawing/2017/decorative" val="1"/>
              </a:ext>
            </a:extLst>
          </p:cNvPr>
          <p:cNvSpPr txBox="1"/>
          <p:nvPr/>
        </p:nvSpPr>
        <p:spPr>
          <a:xfrm>
            <a:off x="110322" y="1047198"/>
            <a:ext cx="3445925" cy="4372733"/>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3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ea typeface="Times New Roman" pitchFamily="18"/>
                <a:cs typeface="Times New Roman" pitchFamily="18"/>
              </a:rPr>
              <a:t>Mae amddifadedd hirsefydlog yn edrych ar ardaloedd sydd wedi aros yn y 50 mwyaf difreintiedig ar gyfer pob MALlC yn ystod yr 20 mlynedd diwethaf</a:t>
            </a:r>
          </a:p>
          <a:p>
            <a:pPr marL="342900" marR="0" lvl="0" indent="-342900" algn="l" defTabSz="457200" rtl="0" fontAlgn="auto" hangingPunct="1">
              <a:lnSpc>
                <a:spcPts val="3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ea typeface="Times New Roman" pitchFamily="18"/>
                <a:cs typeface="Times New Roman" pitchFamily="18"/>
              </a:rPr>
              <a:t>Mae 22 o ardaloedd bach mewn amddifadedd hirsefydlog, wedi'u gwasgaru ar draws 10 awdurdod lleol.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2352">
    <p:spTree>
      <p:nvGrpSpPr>
        <p:cNvPr id="1" name=""/>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B922414C-F965-10D8-D741-35092D81A197}"/>
              </a:ext>
            </a:extLst>
          </p:cNvPr>
          <p:cNvGraphicFramePr>
            <a:graphicFrameLocks noGrp="1"/>
          </p:cNvGraphicFramePr>
          <p:nvPr/>
        </p:nvGraphicFramePr>
        <p:xfrm>
          <a:off x="1992569" y="22247"/>
          <a:ext cx="8352431" cy="6622907"/>
        </p:xfrm>
        <a:graphic>
          <a:graphicData uri="http://schemas.openxmlformats.org/drawingml/2006/table">
            <a:tbl>
              <a:tblPr firstRow="1">
                <a:effectLst/>
                <a:tableStyleId>{9D7B26C5-4107-4FEC-AEDC-1716B250A1EF}</a:tableStyleId>
              </a:tblPr>
              <a:tblGrid>
                <a:gridCol w="1931541">
                  <a:extLst>
                    <a:ext uri="{9D8B030D-6E8A-4147-A177-3AD203B41FA5}">
                      <a16:colId xmlns:a16="http://schemas.microsoft.com/office/drawing/2014/main" val="1478802745"/>
                    </a:ext>
                  </a:extLst>
                </a:gridCol>
                <a:gridCol w="1977518">
                  <a:extLst>
                    <a:ext uri="{9D8B030D-6E8A-4147-A177-3AD203B41FA5}">
                      <a16:colId xmlns:a16="http://schemas.microsoft.com/office/drawing/2014/main" val="2011074688"/>
                    </a:ext>
                  </a:extLst>
                </a:gridCol>
                <a:gridCol w="758476">
                  <a:extLst>
                    <a:ext uri="{9D8B030D-6E8A-4147-A177-3AD203B41FA5}">
                      <a16:colId xmlns:a16="http://schemas.microsoft.com/office/drawing/2014/main" val="1102822310"/>
                    </a:ext>
                  </a:extLst>
                </a:gridCol>
                <a:gridCol w="1658264">
                  <a:extLst>
                    <a:ext uri="{9D8B030D-6E8A-4147-A177-3AD203B41FA5}">
                      <a16:colId xmlns:a16="http://schemas.microsoft.com/office/drawing/2014/main" val="1150115747"/>
                    </a:ext>
                  </a:extLst>
                </a:gridCol>
                <a:gridCol w="2026630">
                  <a:extLst>
                    <a:ext uri="{9D8B030D-6E8A-4147-A177-3AD203B41FA5}">
                      <a16:colId xmlns:a16="http://schemas.microsoft.com/office/drawing/2014/main" val="4189338"/>
                    </a:ext>
                  </a:extLst>
                </a:gridCol>
              </a:tblGrid>
              <a:tr h="611889">
                <a:tc>
                  <a:txBody>
                    <a:bodyPr/>
                    <a:lstStyle/>
                    <a:p>
                      <a:pPr lvl="0" algn="l" fontAlgn="ctr">
                        <a:buNone/>
                      </a:pPr>
                      <a:r>
                        <a:rPr lang="cy-GB" sz="1400" b="1" u="none" strike="noStrike"/>
                        <a:t>Enw awdurdod lleol</a:t>
                      </a:r>
                      <a:endParaRPr lang="en-GB" sz="1400" b="1"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b="1" u="none" strike="noStrike"/>
                        <a:t>Enw AGEHI</a:t>
                      </a:r>
                      <a:endParaRPr lang="en-GB" sz="1400" b="1"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b="1" u="none" strike="noStrike"/>
                        <a:t>Safle / rank </a:t>
                      </a:r>
                      <a:br>
                        <a:rPr lang="cy-GB" sz="1400" b="1" u="none" strike="noStrike"/>
                      </a:br>
                      <a:r>
                        <a:rPr lang="cy-GB" sz="1400" b="1" u="none" strike="noStrike"/>
                        <a:t>2025 </a:t>
                      </a:r>
                      <a:endParaRPr lang="en-GB" sz="1400" b="1"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b="1" u="none" strike="noStrike"/>
                        <a:t>Local Authority</a:t>
                      </a:r>
                      <a:endParaRPr lang="en-GB" sz="1400" b="1"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b="1" u="none" strike="noStrike"/>
                        <a:t>LSOA Name</a:t>
                      </a:r>
                      <a:endParaRPr lang="en-GB" sz="1400" b="1"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3867460149"/>
                  </a:ext>
                </a:extLst>
              </a:tr>
              <a:tr h="223360">
                <a:tc>
                  <a:txBody>
                    <a:bodyPr/>
                    <a:lstStyle/>
                    <a:p>
                      <a:pPr lvl="0" algn="l" fontAlgn="ctr">
                        <a:buNone/>
                      </a:pPr>
                      <a:r>
                        <a:rPr lang="cy-GB" sz="1400" u="none" strike="noStrike"/>
                        <a:t>Sir Ddinbych</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Gorllewin y Rhyl 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Denbighshire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Rhyl West 2</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548560632"/>
                  </a:ext>
                </a:extLst>
              </a:tr>
              <a:tr h="223360">
                <a:tc>
                  <a:txBody>
                    <a:bodyPr/>
                    <a:lstStyle/>
                    <a:p>
                      <a:pPr lvl="0" algn="l" fontAlgn="ctr">
                        <a:buNone/>
                      </a:pPr>
                      <a:r>
                        <a:rPr lang="cy-GB" sz="1400" u="none" strike="noStrike"/>
                        <a:t>Caerffili</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Sant Iago 3</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Caerphilly</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St James 3</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212019308"/>
                  </a:ext>
                </a:extLst>
              </a:tr>
              <a:tr h="337102">
                <a:tc>
                  <a:txBody>
                    <a:bodyPr/>
                    <a:lstStyle/>
                    <a:p>
                      <a:pPr lvl="0" algn="l" fontAlgn="ctr">
                        <a:buNone/>
                      </a:pPr>
                      <a:r>
                        <a:rPr lang="cy-GB" sz="1400" u="none" strike="noStrike"/>
                        <a:t>Pen-y-bont ar Ogwr</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Caerau (Pen-y-bont ar Ogwr)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4</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Bridgend</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Caerau (Bridgend)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613835257"/>
                  </a:ext>
                </a:extLst>
              </a:tr>
              <a:tr h="223360">
                <a:tc>
                  <a:txBody>
                    <a:bodyPr/>
                    <a:lstStyle/>
                    <a:p>
                      <a:pPr lvl="0" algn="l" fontAlgn="ctr">
                        <a:buNone/>
                      </a:pPr>
                      <a:r>
                        <a:rPr lang="cy-GB" sz="1400" u="none" strike="noStrike"/>
                        <a:t>Sir Ddinbych</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De-orllewin y Rhyl 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5</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Denbighshire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Rhyl South West 2</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3479306037"/>
                  </a:ext>
                </a:extLst>
              </a:tr>
              <a:tr h="223360">
                <a:tc>
                  <a:txBody>
                    <a:bodyPr/>
                    <a:lstStyle/>
                    <a:p>
                      <a:pPr lvl="0" algn="l" fontAlgn="ctr">
                        <a:buNone/>
                      </a:pPr>
                      <a:r>
                        <a:rPr lang="cy-GB" sz="1400" u="none" strike="noStrike"/>
                        <a:t>Wrecsam</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Queensway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7</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Wrexham</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Queensway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308316465"/>
                  </a:ext>
                </a:extLst>
              </a:tr>
              <a:tr h="223360">
                <a:tc>
                  <a:txBody>
                    <a:bodyPr/>
                    <a:lstStyle/>
                    <a:p>
                      <a:pPr lvl="0" algn="l" fontAlgn="ctr">
                        <a:buNone/>
                      </a:pPr>
                      <a:r>
                        <a:rPr lang="cy-GB" sz="1400" u="none" strike="noStrike"/>
                        <a:t>Sir Ddinbych</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Gorllewin y Rhyl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9</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Denbighshire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Rhyl West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66057674"/>
                  </a:ext>
                </a:extLst>
              </a:tr>
              <a:tr h="223360">
                <a:tc>
                  <a:txBody>
                    <a:bodyPr/>
                    <a:lstStyle/>
                    <a:p>
                      <a:pPr lvl="0" algn="l" fontAlgn="ctr">
                        <a:buNone/>
                      </a:pPr>
                      <a:r>
                        <a:rPr lang="cy-GB" sz="1400" u="none" strike="noStrike"/>
                        <a:t>Abertawe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Penderi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Swansea</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Penderry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19302957"/>
                  </a:ext>
                </a:extLst>
              </a:tr>
              <a:tr h="223360">
                <a:tc>
                  <a:txBody>
                    <a:bodyPr/>
                    <a:lstStyle/>
                    <a:p>
                      <a:pPr lvl="0" algn="l" fontAlgn="ctr">
                        <a:buNone/>
                      </a:pPr>
                      <a:r>
                        <a:rPr lang="cy-GB" sz="1400" u="none" strike="noStrike"/>
                        <a:t>Caerffili</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Twyncarno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Caerphilly</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Twyn Carno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835838508"/>
                  </a:ext>
                </a:extLst>
              </a:tr>
              <a:tr h="223360">
                <a:tc>
                  <a:txBody>
                    <a:bodyPr/>
                    <a:lstStyle/>
                    <a:p>
                      <a:pPr lvl="0" algn="l" fontAlgn="ctr">
                        <a:buNone/>
                      </a:pPr>
                      <a:r>
                        <a:rPr lang="cy-GB" sz="1400" u="none" strike="noStrike"/>
                        <a:t>Abertawe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Penderi 4</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13</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Swansea</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Penderry 4</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2373969794"/>
                  </a:ext>
                </a:extLst>
              </a:tr>
              <a:tr h="337102">
                <a:tc>
                  <a:txBody>
                    <a:bodyPr/>
                    <a:lstStyle/>
                    <a:p>
                      <a:pPr lvl="0" algn="l" fontAlgn="ctr">
                        <a:buNone/>
                      </a:pPr>
                      <a:r>
                        <a:rPr lang="cy-GB" sz="1400" u="none" strike="noStrike"/>
                        <a:t>Rhondda Cynon Taf</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Pen-y-waun 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14</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Rhondda Cynon Taf</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Pen-y-waun 2</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876953112"/>
                  </a:ext>
                </a:extLst>
              </a:tr>
              <a:tr h="337102">
                <a:tc>
                  <a:txBody>
                    <a:bodyPr/>
                    <a:lstStyle/>
                    <a:p>
                      <a:pPr lvl="0" algn="l" fontAlgn="ctr">
                        <a:buNone/>
                      </a:pPr>
                      <a:r>
                        <a:rPr lang="cy-GB" sz="1400" u="none" strike="noStrike"/>
                        <a:t>Castell-nedd Port Talbot</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Cymer (Castell-nedd Port Talbot) 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15</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Neath Port Talbot</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Cymer (Neath Port Talbot) 2</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2398271062"/>
                  </a:ext>
                </a:extLst>
              </a:tr>
              <a:tr h="223360">
                <a:tc>
                  <a:txBody>
                    <a:bodyPr/>
                    <a:lstStyle/>
                    <a:p>
                      <a:pPr lvl="0" algn="l" fontAlgn="ctr">
                        <a:buNone/>
                      </a:pPr>
                      <a:r>
                        <a:rPr lang="cy-GB" sz="1400" u="none" strike="noStrike"/>
                        <a:t>Merthyr Tudful</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Penydarren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16</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Merthyr Tydfil</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Penydarren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446604465"/>
                  </a:ext>
                </a:extLst>
              </a:tr>
              <a:tr h="223360">
                <a:tc>
                  <a:txBody>
                    <a:bodyPr/>
                    <a:lstStyle/>
                    <a:p>
                      <a:pPr lvl="0" algn="l" fontAlgn="ctr">
                        <a:buNone/>
                      </a:pPr>
                      <a:r>
                        <a:rPr lang="cy-GB" sz="1400" u="none" strike="noStrike"/>
                        <a:t>Abertawe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Townhill 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19</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Swansea</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Townhill 2</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2971542144"/>
                  </a:ext>
                </a:extLst>
              </a:tr>
              <a:tr h="223360">
                <a:tc>
                  <a:txBody>
                    <a:bodyPr/>
                    <a:lstStyle/>
                    <a:p>
                      <a:pPr lvl="0" algn="l" fontAlgn="ctr">
                        <a:buNone/>
                      </a:pPr>
                      <a:r>
                        <a:rPr lang="cy-GB" sz="1400" u="none" strike="noStrike"/>
                        <a:t>Abertawe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Townhill 3</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20</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Swansea</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Townhill 3</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033367091"/>
                  </a:ext>
                </a:extLst>
              </a:tr>
              <a:tr h="337102">
                <a:tc>
                  <a:txBody>
                    <a:bodyPr/>
                    <a:lstStyle/>
                    <a:p>
                      <a:pPr lvl="0" algn="l" fontAlgn="ctr">
                        <a:buNone/>
                      </a:pPr>
                      <a:r>
                        <a:rPr lang="cy-GB" sz="1400" u="none" strike="noStrike"/>
                        <a:t>Rhondda Cynon Taf</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Tylorstown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23</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Rhondda Cynon Taf</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Tylorstown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3355947668"/>
                  </a:ext>
                </a:extLst>
              </a:tr>
              <a:tr h="223360">
                <a:tc>
                  <a:txBody>
                    <a:bodyPr/>
                    <a:lstStyle/>
                    <a:p>
                      <a:pPr lvl="0" algn="l" fontAlgn="ctr">
                        <a:buNone/>
                      </a:pPr>
                      <a:r>
                        <a:rPr lang="cy-GB" sz="1400" u="none" strike="noStrike"/>
                        <a:t>Caerdydd</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Trelái 3</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24</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Cardiff</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Ely 3</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846516016"/>
                  </a:ext>
                </a:extLst>
              </a:tr>
              <a:tr h="223360">
                <a:tc>
                  <a:txBody>
                    <a:bodyPr/>
                    <a:lstStyle/>
                    <a:p>
                      <a:pPr lvl="0" algn="l" fontAlgn="ctr">
                        <a:buNone/>
                      </a:pPr>
                      <a:r>
                        <a:rPr lang="cy-GB" sz="1400" u="none" strike="noStrike"/>
                        <a:t>Abertawe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Townhill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26</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Swansea</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Townhill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2411611550"/>
                  </a:ext>
                </a:extLst>
              </a:tr>
              <a:tr h="223360">
                <a:tc>
                  <a:txBody>
                    <a:bodyPr/>
                    <a:lstStyle/>
                    <a:p>
                      <a:pPr lvl="0" algn="l" fontAlgn="ctr">
                        <a:buNone/>
                      </a:pPr>
                      <a:r>
                        <a:rPr lang="cy-GB" sz="1400" u="none" strike="noStrike"/>
                        <a:t>Caerffili</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Bargod 4</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27</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Caerphilly</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Bargoed 4</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219589020"/>
                  </a:ext>
                </a:extLst>
              </a:tr>
              <a:tr h="223360">
                <a:tc>
                  <a:txBody>
                    <a:bodyPr/>
                    <a:lstStyle/>
                    <a:p>
                      <a:pPr lvl="0" algn="l" fontAlgn="ctr">
                        <a:buNone/>
                      </a:pPr>
                      <a:r>
                        <a:rPr lang="cy-GB" sz="1400" u="none" strike="noStrike"/>
                        <a:t>Abertawe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Y Castell 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30</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Swansea</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Castle 1</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129823608"/>
                  </a:ext>
                </a:extLst>
              </a:tr>
              <a:tr h="337102">
                <a:tc>
                  <a:txBody>
                    <a:bodyPr/>
                    <a:lstStyle/>
                    <a:p>
                      <a:pPr lvl="0" algn="l" fontAlgn="ctr">
                        <a:buNone/>
                      </a:pPr>
                      <a:r>
                        <a:rPr lang="cy-GB" sz="1400" u="none" strike="noStrike"/>
                        <a:t>Caerffili</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Bedwas Tretomos a Machen 6</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31</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Caerphilly</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Bedwas Trethomas and Machen 6</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2261697156"/>
                  </a:ext>
                </a:extLst>
              </a:tr>
              <a:tr h="223360">
                <a:tc>
                  <a:txBody>
                    <a:bodyPr/>
                    <a:lstStyle/>
                    <a:p>
                      <a:pPr lvl="0" algn="l" fontAlgn="ctr">
                        <a:buNone/>
                      </a:pPr>
                      <a:r>
                        <a:rPr lang="cy-GB" sz="1400" u="none" strike="noStrike"/>
                        <a:t>Abertawe</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Penderi 3</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36</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Swansea</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Penderry 3</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2300830303"/>
                  </a:ext>
                </a:extLst>
              </a:tr>
              <a:tr h="337102">
                <a:tc>
                  <a:txBody>
                    <a:bodyPr/>
                    <a:lstStyle/>
                    <a:p>
                      <a:pPr lvl="0" algn="l" fontAlgn="ctr">
                        <a:buNone/>
                      </a:pPr>
                      <a:r>
                        <a:rPr lang="cy-GB" sz="1400" u="none" strike="noStrike"/>
                        <a:t>Blaenau Gwent</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cy-GB" sz="1400" u="none" strike="noStrike"/>
                        <a:t>Tredegar Canol a Gorllewin 2</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ctr" fontAlgn="ctr">
                        <a:buNone/>
                      </a:pPr>
                      <a:r>
                        <a:rPr lang="cy-GB" sz="1400" u="none" strike="noStrike"/>
                        <a:t>44</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Blaenau Gwent</a:t>
                      </a:r>
                      <a:endParaRPr lang="en-GB" sz="1400" b="0" i="0" u="none" strike="noStrike">
                        <a:solidFill>
                          <a:srgbClr val="000000"/>
                        </a:solidFill>
                        <a:latin typeface="Calibri" pitchFamily="34"/>
                        <a:cs typeface="Calibri" pitchFamily="34"/>
                      </a:endParaRPr>
                    </a:p>
                  </a:txBody>
                  <a:tcPr marL="5596" marR="5596" marT="5596" marB="0" anchor="ctr"/>
                </a:tc>
                <a:tc>
                  <a:txBody>
                    <a:bodyPr/>
                    <a:lstStyle/>
                    <a:p>
                      <a:pPr lvl="0" algn="l" fontAlgn="ctr">
                        <a:buNone/>
                      </a:pPr>
                      <a:r>
                        <a:rPr lang="en-GB" sz="1400" u="none" strike="noStrike"/>
                        <a:t>Tredegar Central and West 2</a:t>
                      </a:r>
                      <a:endParaRPr lang="en-GB" sz="1400" b="0" i="0" u="none" strike="noStrike">
                        <a:solidFill>
                          <a:srgbClr val="000000"/>
                        </a:solidFill>
                        <a:latin typeface="Calibri" pitchFamily="34"/>
                        <a:cs typeface="Calibri" pitchFamily="34"/>
                      </a:endParaRPr>
                    </a:p>
                  </a:txBody>
                  <a:tcPr marL="5596" marR="5596" marT="5596" marB="0" anchor="ctr"/>
                </a:tc>
                <a:extLst>
                  <a:ext uri="{0D108BD9-81ED-4DB2-BD59-A6C34878D82A}">
                    <a16:rowId xmlns:a16="http://schemas.microsoft.com/office/drawing/2014/main" val="106916804"/>
                  </a:ext>
                </a:extLst>
              </a:tr>
            </a:tbl>
          </a:graphicData>
        </a:graphic>
      </p:graphicFrame>
      <p:sp>
        <p:nvSpPr>
          <p:cNvPr id="3" name="TextBox 5">
            <a:extLst>
              <a:ext uri="{FF2B5EF4-FFF2-40B4-BE49-F238E27FC236}">
                <a16:creationId xmlns:a16="http://schemas.microsoft.com/office/drawing/2014/main" id="{6067FFD5-7244-0304-5EFC-19F5FF44B2DD}"/>
              </a:ext>
              <a:ext uri="{C183D7F6-B498-43B3-948B-1728B52AA6E4}">
                <adec:decorative xmlns:adec="http://schemas.microsoft.com/office/drawing/2017/decorative" val="1"/>
              </a:ext>
            </a:extLst>
          </p:cNvPr>
          <p:cNvSpPr txBox="1"/>
          <p:nvPr/>
        </p:nvSpPr>
        <p:spPr>
          <a:xfrm>
            <a:off x="0" y="73097"/>
            <a:ext cx="2681039" cy="1569659"/>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E2841"/>
                </a:solidFill>
                <a:uFillTx/>
                <a:latin typeface="Calibri" pitchFamily="34"/>
                <a:cs typeface="Calibri" pitchFamily="34"/>
              </a:rPr>
              <a:t>Ardaloedd </a:t>
            </a:r>
            <a:br>
              <a:rPr lang="en-GB" sz="2400" b="0" i="0" u="none" strike="noStrike" kern="1200" cap="none" spc="0" baseline="0">
                <a:solidFill>
                  <a:srgbClr val="0E2841"/>
                </a:solidFill>
                <a:uFillTx/>
                <a:latin typeface="Calibri" pitchFamily="34"/>
                <a:cs typeface="Calibri" pitchFamily="34"/>
              </a:rPr>
            </a:br>
            <a:r>
              <a:rPr lang="en-GB" sz="2400" b="0" i="0" u="none" strike="noStrike" kern="1200" cap="none" spc="0" baseline="0">
                <a:solidFill>
                  <a:srgbClr val="0E2841"/>
                </a:solidFill>
                <a:uFillTx/>
                <a:latin typeface="Calibri" pitchFamily="34"/>
                <a:cs typeface="Calibri" pitchFamily="34"/>
              </a:rPr>
              <a:t>mewn </a:t>
            </a:r>
            <a:br>
              <a:rPr lang="en-GB" sz="2400" b="0" i="0" u="none" strike="noStrike" kern="1200" cap="none" spc="0" baseline="0">
                <a:solidFill>
                  <a:srgbClr val="0E2841"/>
                </a:solidFill>
                <a:uFillTx/>
                <a:latin typeface="Calibri" pitchFamily="34"/>
                <a:cs typeface="Calibri" pitchFamily="34"/>
              </a:rPr>
            </a:br>
            <a:r>
              <a:rPr lang="en-GB" sz="2400" b="0" i="0" u="none" strike="noStrike" kern="1200" cap="none" spc="0" baseline="0">
                <a:solidFill>
                  <a:srgbClr val="0E2841"/>
                </a:solidFill>
                <a:uFillTx/>
                <a:latin typeface="Calibri" pitchFamily="34"/>
                <a:cs typeface="Calibri" pitchFamily="34"/>
              </a:rPr>
              <a:t>amddifadedd </a:t>
            </a:r>
            <a:br>
              <a:rPr lang="en-GB" sz="2400" b="0" i="0" u="none" strike="noStrike" kern="1200" cap="none" spc="0" baseline="0">
                <a:solidFill>
                  <a:srgbClr val="0E2841"/>
                </a:solidFill>
                <a:uFillTx/>
                <a:latin typeface="Calibri" pitchFamily="34"/>
                <a:cs typeface="Calibri" pitchFamily="34"/>
              </a:rPr>
            </a:br>
            <a:r>
              <a:rPr lang="en-GB" sz="2400" b="0" i="0" u="none" strike="noStrike" kern="1200" cap="none" spc="0" baseline="0">
                <a:solidFill>
                  <a:srgbClr val="0E2841"/>
                </a:solidFill>
                <a:uFillTx/>
                <a:latin typeface="Calibri" pitchFamily="34"/>
                <a:cs typeface="Calibri" pitchFamily="34"/>
              </a:rPr>
              <a:t>hirsefydlog</a:t>
            </a:r>
          </a:p>
        </p:txBody>
      </p:sp>
      <p:sp>
        <p:nvSpPr>
          <p:cNvPr id="4" name="Title 2">
            <a:extLst>
              <a:ext uri="{FF2B5EF4-FFF2-40B4-BE49-F238E27FC236}">
                <a16:creationId xmlns:a16="http://schemas.microsoft.com/office/drawing/2014/main" id="{52EBAE62-98E0-68E5-F437-79A009766018}"/>
              </a:ext>
            </a:extLst>
          </p:cNvPr>
          <p:cNvSpPr txBox="1">
            <a:spLocks noGrp="1"/>
          </p:cNvSpPr>
          <p:nvPr>
            <p:ph type="title" idx="4294967295"/>
          </p:nvPr>
        </p:nvSpPr>
        <p:spPr>
          <a:xfrm>
            <a:off x="9446547" y="57918"/>
            <a:ext cx="2569601" cy="1200332"/>
          </a:xfrm>
        </p:spPr>
        <p:txBody>
          <a:bodyPr anchor="t">
            <a:spAutoFit/>
          </a:bodyPr>
          <a:lstStyle/>
          <a:p>
            <a:pPr lvl="0" algn="r" defTabSz="457200">
              <a:lnSpc>
                <a:spcPct val="100000"/>
              </a:lnSpc>
              <a:spcBef>
                <a:spcPts val="2625"/>
              </a:spcBef>
              <a:spcAft>
                <a:spcPts val="600"/>
              </a:spcAft>
            </a:pPr>
            <a:r>
              <a:rPr lang="en-GB" sz="2400">
                <a:solidFill>
                  <a:srgbClr val="1F1F1F"/>
                </a:solidFill>
                <a:cs typeface="Calibri" pitchFamily="34"/>
              </a:rPr>
              <a:t>Areas in </a:t>
            </a:r>
            <a:br>
              <a:rPr lang="en-GB" sz="2400">
                <a:solidFill>
                  <a:srgbClr val="1F1F1F"/>
                </a:solidFill>
                <a:cs typeface="Calibri" pitchFamily="34"/>
              </a:rPr>
            </a:br>
            <a:r>
              <a:rPr lang="en-GB" sz="2400">
                <a:solidFill>
                  <a:srgbClr val="1F1F1F"/>
                </a:solidFill>
                <a:cs typeface="Calibri" pitchFamily="34"/>
              </a:rPr>
              <a:t>deep-rooted </a:t>
            </a:r>
            <a:br>
              <a:rPr lang="en-GB" sz="2400">
                <a:solidFill>
                  <a:srgbClr val="1F1F1F"/>
                </a:solidFill>
                <a:cs typeface="Calibri" pitchFamily="34"/>
              </a:rPr>
            </a:br>
            <a:r>
              <a:rPr lang="en-GB" sz="2400">
                <a:solidFill>
                  <a:srgbClr val="1F1F1F"/>
                </a:solidFill>
                <a:cs typeface="Calibri" pitchFamily="34"/>
              </a:rPr>
              <a:t>deprivation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2343">
    <p:spTree>
      <p:nvGrpSpPr>
        <p:cNvPr id="1" name=""/>
        <p:cNvGrpSpPr/>
        <p:nvPr/>
      </p:nvGrpSpPr>
      <p:grpSpPr>
        <a:xfrm>
          <a:off x="0" y="0"/>
          <a:ext cx="0" cy="0"/>
          <a:chOff x="0" y="0"/>
          <a:chExt cx="0" cy="0"/>
        </a:xfrm>
      </p:grpSpPr>
      <p:sp>
        <p:nvSpPr>
          <p:cNvPr id="2" name="Title 16">
            <a:extLst>
              <a:ext uri="{FF2B5EF4-FFF2-40B4-BE49-F238E27FC236}">
                <a16:creationId xmlns:a16="http://schemas.microsoft.com/office/drawing/2014/main" id="{8C99B228-8335-73E5-6EBC-1AFB6085E8C0}"/>
              </a:ext>
            </a:extLst>
          </p:cNvPr>
          <p:cNvSpPr txBox="1">
            <a:spLocks noGrp="1"/>
          </p:cNvSpPr>
          <p:nvPr>
            <p:ph type="title" idx="4294967295"/>
          </p:nvPr>
        </p:nvSpPr>
        <p:spPr>
          <a:xfrm>
            <a:off x="6941704" y="184900"/>
            <a:ext cx="2348993" cy="584777"/>
          </a:xfrm>
        </p:spPr>
        <p:txBody>
          <a:bodyPr anchor="t">
            <a:spAutoFit/>
          </a:bodyPr>
          <a:lstStyle/>
          <a:p>
            <a:pPr lvl="0" defTabSz="457200">
              <a:lnSpc>
                <a:spcPct val="100000"/>
              </a:lnSpc>
            </a:pPr>
            <a:r>
              <a:rPr lang="en-GB" sz="3200">
                <a:ea typeface="Calibri" pitchFamily="34"/>
                <a:cs typeface="Calibri" pitchFamily="34"/>
              </a:rPr>
              <a:t>Income 22%</a:t>
            </a:r>
          </a:p>
        </p:txBody>
      </p:sp>
      <p:sp>
        <p:nvSpPr>
          <p:cNvPr id="3" name="Rectangle 4">
            <a:extLst>
              <a:ext uri="{FF2B5EF4-FFF2-40B4-BE49-F238E27FC236}">
                <a16:creationId xmlns:a16="http://schemas.microsoft.com/office/drawing/2014/main" id="{62AB5AAD-0F49-539C-45EB-C695437BB8EE}"/>
              </a:ext>
            </a:extLst>
          </p:cNvPr>
          <p:cNvSpPr/>
          <p:nvPr/>
        </p:nvSpPr>
        <p:spPr>
          <a:xfrm>
            <a:off x="6941704" y="783631"/>
            <a:ext cx="4593415" cy="830997"/>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0" cap="none" spc="0" baseline="0">
                <a:solidFill>
                  <a:srgbClr val="000000"/>
                </a:solidFill>
                <a:uFillTx/>
                <a:latin typeface="Calibri" pitchFamily="34"/>
                <a:cs typeface="Calibri" pitchFamily="34"/>
              </a:rPr>
              <a:t>People experiencing deprivation </a:t>
            </a:r>
            <a:br>
              <a:rPr lang="en-GB" sz="2400" b="0" i="0" u="none" strike="noStrike" kern="0" cap="none" spc="0" baseline="0">
                <a:solidFill>
                  <a:srgbClr val="000000"/>
                </a:solidFill>
                <a:uFillTx/>
                <a:latin typeface="Calibri" pitchFamily="34"/>
                <a:cs typeface="Calibri" pitchFamily="34"/>
              </a:rPr>
            </a:br>
            <a:r>
              <a:rPr lang="en-GB" sz="2400" b="0" i="0" u="none" strike="noStrike" kern="0" cap="none" spc="0" baseline="0">
                <a:solidFill>
                  <a:srgbClr val="000000"/>
                </a:solidFill>
                <a:uFillTx/>
                <a:latin typeface="Calibri" pitchFamily="34"/>
                <a:cs typeface="Calibri" pitchFamily="34"/>
              </a:rPr>
              <a:t>relating to low income</a:t>
            </a:r>
          </a:p>
        </p:txBody>
      </p:sp>
      <p:sp>
        <p:nvSpPr>
          <p:cNvPr id="4" name="TextBox 6">
            <a:extLst>
              <a:ext uri="{FF2B5EF4-FFF2-40B4-BE49-F238E27FC236}">
                <a16:creationId xmlns:a16="http://schemas.microsoft.com/office/drawing/2014/main" id="{95D86D3B-C726-7571-E52C-575D43B05BEB}"/>
              </a:ext>
              <a:ext uri="{C183D7F6-B498-43B3-948B-1728B52AA6E4}">
                <adec:decorative xmlns:adec="http://schemas.microsoft.com/office/drawing/2017/decorative" val="1"/>
              </a:ext>
            </a:extLst>
          </p:cNvPr>
          <p:cNvSpPr txBox="1"/>
          <p:nvPr/>
        </p:nvSpPr>
        <p:spPr>
          <a:xfrm>
            <a:off x="779306" y="831299"/>
            <a:ext cx="4316059" cy="83099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400" b="0" i="0" u="none" strike="noStrike" kern="0" cap="none" spc="0" baseline="0">
                <a:solidFill>
                  <a:srgbClr val="0E2841"/>
                </a:solidFill>
                <a:uFillTx/>
                <a:latin typeface="Calibri" pitchFamily="34"/>
              </a:rPr>
              <a:t>Pobl sy'n profi amddifadedd </a:t>
            </a:r>
            <a:br>
              <a:rPr lang="cy-GB" sz="2400" b="0" i="0" u="none" strike="noStrike" kern="0" cap="none" spc="0" baseline="0">
                <a:solidFill>
                  <a:srgbClr val="0E2841"/>
                </a:solidFill>
                <a:uFillTx/>
                <a:latin typeface="Calibri" pitchFamily="34"/>
              </a:rPr>
            </a:br>
            <a:r>
              <a:rPr lang="cy-GB" sz="2400" b="0" i="0" u="none" strike="noStrike" kern="0" cap="none" spc="0" baseline="0">
                <a:solidFill>
                  <a:srgbClr val="0E2841"/>
                </a:solidFill>
                <a:uFillTx/>
                <a:latin typeface="Calibri" pitchFamily="34"/>
              </a:rPr>
              <a:t>sy'n gysylltiedig ag incwm isel</a:t>
            </a:r>
          </a:p>
        </p:txBody>
      </p:sp>
      <p:sp>
        <p:nvSpPr>
          <p:cNvPr id="5" name="TextBox 10">
            <a:extLst>
              <a:ext uri="{FF2B5EF4-FFF2-40B4-BE49-F238E27FC236}">
                <a16:creationId xmlns:a16="http://schemas.microsoft.com/office/drawing/2014/main" id="{4EC35FBB-292E-5E60-8C58-2C2ED15B4D17}"/>
              </a:ext>
            </a:extLst>
          </p:cNvPr>
          <p:cNvSpPr txBox="1"/>
          <p:nvPr/>
        </p:nvSpPr>
        <p:spPr>
          <a:xfrm>
            <a:off x="6941704" y="1639116"/>
            <a:ext cx="3931426" cy="1015660"/>
          </a:xfrm>
          <a:prstGeom prst="rect">
            <a:avLst/>
          </a:prstGeom>
          <a:noFill/>
          <a:ln cap="flat">
            <a:noFill/>
          </a:ln>
        </p:spPr>
        <p:txBody>
          <a:bodyPr vert="horz" wrap="square" lIns="91440" tIns="45720" rIns="91440" bIns="45720" anchor="t" anchorCtr="0" compatLnSpc="1">
            <a:spAutoFit/>
          </a:bodyPr>
          <a:lstStyle/>
          <a:p>
            <a:pPr marL="321749"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Times New Roman" pitchFamily="18"/>
                <a:cs typeface="Calibri" pitchFamily="34"/>
              </a:rPr>
              <a:t>Percentage of population in receipt of income-related benefits and tax credits</a:t>
            </a:r>
          </a:p>
        </p:txBody>
      </p:sp>
      <p:sp>
        <p:nvSpPr>
          <p:cNvPr id="6" name="TextBox 12">
            <a:extLst>
              <a:ext uri="{FF2B5EF4-FFF2-40B4-BE49-F238E27FC236}">
                <a16:creationId xmlns:a16="http://schemas.microsoft.com/office/drawing/2014/main" id="{EADEBCCD-44F2-2798-4603-5C46CD217413}"/>
              </a:ext>
              <a:ext uri="{C183D7F6-B498-43B3-948B-1728B52AA6E4}">
                <adec:decorative xmlns:adec="http://schemas.microsoft.com/office/drawing/2017/decorative" val="1"/>
              </a:ext>
            </a:extLst>
          </p:cNvPr>
          <p:cNvSpPr txBox="1"/>
          <p:nvPr/>
        </p:nvSpPr>
        <p:spPr>
          <a:xfrm>
            <a:off x="779306" y="1675308"/>
            <a:ext cx="3800923" cy="1015660"/>
          </a:xfrm>
          <a:prstGeom prst="rect">
            <a:avLst/>
          </a:prstGeom>
          <a:noFill/>
          <a:ln cap="flat">
            <a:noFill/>
          </a:ln>
        </p:spPr>
        <p:txBody>
          <a:bodyPr vert="horz" wrap="square" lIns="91440" tIns="45720" rIns="91440" bIns="45720" anchor="t" anchorCtr="0" compatLnSpc="1">
            <a:spAutoFit/>
          </a:bodyPr>
          <a:lstStyle/>
          <a:p>
            <a:pPr marL="378899"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E2841"/>
                </a:solidFill>
                <a:uFillTx/>
                <a:latin typeface="Calibri" pitchFamily="34"/>
                <a:ea typeface="Times New Roman" pitchFamily="18"/>
                <a:cs typeface="Calibri" pitchFamily="34"/>
              </a:rPr>
              <a:t>Canran o’r boblogaeth sy’n cael budd-daliadau sy'n gysylltiedig ag incwm a chredydau treth</a:t>
            </a:r>
          </a:p>
        </p:txBody>
      </p:sp>
      <p:sp>
        <p:nvSpPr>
          <p:cNvPr id="7" name="TextBox 15">
            <a:extLst>
              <a:ext uri="{FF2B5EF4-FFF2-40B4-BE49-F238E27FC236}">
                <a16:creationId xmlns:a16="http://schemas.microsoft.com/office/drawing/2014/main" id="{781E5D55-6FDC-D7F9-4A3D-35BF13A080B1}"/>
              </a:ext>
              <a:ext uri="{C183D7F6-B498-43B3-948B-1728B52AA6E4}">
                <adec:decorative xmlns:adec="http://schemas.microsoft.com/office/drawing/2017/decorative" val="1"/>
              </a:ext>
            </a:extLst>
          </p:cNvPr>
          <p:cNvSpPr txBox="1"/>
          <p:nvPr/>
        </p:nvSpPr>
        <p:spPr>
          <a:xfrm>
            <a:off x="889153" y="41330"/>
            <a:ext cx="2342327" cy="754690"/>
          </a:xfrm>
          <a:prstGeom prst="rect">
            <a:avLst/>
          </a:prstGeom>
          <a:noFill/>
          <a:ln cap="flat">
            <a:noFill/>
          </a:ln>
        </p:spPr>
        <p:txBody>
          <a:bodyPr vert="horz" wrap="square" lIns="91440" tIns="45720" rIns="91440" bIns="45720" anchor="t" anchorCtr="0" compatLnSpc="1">
            <a:spAutoFit/>
          </a:bodyPr>
          <a:lstStyle/>
          <a:p>
            <a:pPr marL="35999"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ea typeface="Times New Roman" pitchFamily="18"/>
                <a:cs typeface="Calibri" pitchFamily="34"/>
              </a:rPr>
              <a:t>Incwm 22%</a:t>
            </a:r>
          </a:p>
        </p:txBody>
      </p:sp>
      <p:pic>
        <p:nvPicPr>
          <p:cNvPr id="8" name="Picture 3">
            <a:extLst>
              <a:ext uri="{FF2B5EF4-FFF2-40B4-BE49-F238E27FC236}">
                <a16:creationId xmlns:a16="http://schemas.microsoft.com/office/drawing/2014/main" id="{7F8E7F44-B333-62BA-05B2-AFC872A142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17740" y="1421078"/>
            <a:ext cx="1356475" cy="1234549"/>
          </a:xfrm>
          <a:prstGeom prst="rect">
            <a:avLst/>
          </a:prstGeom>
          <a:noFill/>
          <a:ln cap="flat">
            <a:noFill/>
          </a:ln>
        </p:spPr>
      </p:pic>
      <p:sp>
        <p:nvSpPr>
          <p:cNvPr id="9" name="TextBox 9">
            <a:extLst>
              <a:ext uri="{FF2B5EF4-FFF2-40B4-BE49-F238E27FC236}">
                <a16:creationId xmlns:a16="http://schemas.microsoft.com/office/drawing/2014/main" id="{94DF0230-597F-C697-91D9-9905B617C0EC}"/>
              </a:ext>
            </a:extLst>
          </p:cNvPr>
          <p:cNvSpPr txBox="1"/>
          <p:nvPr/>
        </p:nvSpPr>
        <p:spPr>
          <a:xfrm>
            <a:off x="6986555" y="3155768"/>
            <a:ext cx="3252822" cy="754690"/>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00000"/>
                </a:solidFill>
                <a:uFillTx/>
                <a:latin typeface="Calibri" pitchFamily="34"/>
                <a:ea typeface="Times New Roman" pitchFamily="18"/>
                <a:cs typeface="Calibri" pitchFamily="34"/>
              </a:rPr>
              <a:t>Employment 20%</a:t>
            </a:r>
          </a:p>
        </p:txBody>
      </p:sp>
      <p:sp>
        <p:nvSpPr>
          <p:cNvPr id="10" name="Rectangle 4">
            <a:extLst>
              <a:ext uri="{FF2B5EF4-FFF2-40B4-BE49-F238E27FC236}">
                <a16:creationId xmlns:a16="http://schemas.microsoft.com/office/drawing/2014/main" id="{E2C69859-4085-C4E4-95E2-24362729B1D1}"/>
              </a:ext>
            </a:extLst>
          </p:cNvPr>
          <p:cNvSpPr/>
          <p:nvPr/>
        </p:nvSpPr>
        <p:spPr>
          <a:xfrm>
            <a:off x="6942700" y="3939792"/>
            <a:ext cx="4469989" cy="830997"/>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0" cap="none" spc="0" baseline="0">
                <a:solidFill>
                  <a:srgbClr val="000000"/>
                </a:solidFill>
                <a:uFillTx/>
                <a:latin typeface="Calibri" pitchFamily="34"/>
                <a:cs typeface="Calibri" pitchFamily="34"/>
              </a:rPr>
              <a:t>Working-age people involuntarily excluded from the labour market</a:t>
            </a:r>
          </a:p>
        </p:txBody>
      </p:sp>
      <p:sp>
        <p:nvSpPr>
          <p:cNvPr id="11" name="TextBox 5">
            <a:extLst>
              <a:ext uri="{FF2B5EF4-FFF2-40B4-BE49-F238E27FC236}">
                <a16:creationId xmlns:a16="http://schemas.microsoft.com/office/drawing/2014/main" id="{05FBD5B7-E3FA-57EC-1DE1-565B9ECDE5E2}"/>
              </a:ext>
              <a:ext uri="{C183D7F6-B498-43B3-948B-1728B52AA6E4}">
                <adec:decorative xmlns:adec="http://schemas.microsoft.com/office/drawing/2017/decorative" val="1"/>
              </a:ext>
            </a:extLst>
          </p:cNvPr>
          <p:cNvSpPr txBox="1"/>
          <p:nvPr/>
        </p:nvSpPr>
        <p:spPr>
          <a:xfrm>
            <a:off x="779306" y="3910459"/>
            <a:ext cx="4163418" cy="1200332"/>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400" b="0" i="0" u="none" strike="noStrike" kern="0" cap="none" spc="0" baseline="0">
                <a:solidFill>
                  <a:srgbClr val="0E2841"/>
                </a:solidFill>
                <a:uFillTx/>
                <a:latin typeface="Calibri" pitchFamily="34"/>
              </a:rPr>
              <a:t>Pobl o oedran gweithio wedi'u heithrio o'r farchnad lafur yn anwirfoddol</a:t>
            </a:r>
          </a:p>
        </p:txBody>
      </p:sp>
      <p:sp>
        <p:nvSpPr>
          <p:cNvPr id="12" name="TextBox 7">
            <a:extLst>
              <a:ext uri="{FF2B5EF4-FFF2-40B4-BE49-F238E27FC236}">
                <a16:creationId xmlns:a16="http://schemas.microsoft.com/office/drawing/2014/main" id="{99A1856C-0AA8-549E-946D-A8D623F48F67}"/>
              </a:ext>
              <a:ext uri="{C183D7F6-B498-43B3-948B-1728B52AA6E4}">
                <adec:decorative xmlns:adec="http://schemas.microsoft.com/office/drawing/2017/decorative" val="1"/>
              </a:ext>
            </a:extLst>
          </p:cNvPr>
          <p:cNvSpPr txBox="1"/>
          <p:nvPr/>
        </p:nvSpPr>
        <p:spPr>
          <a:xfrm>
            <a:off x="779306" y="5058707"/>
            <a:ext cx="4362904" cy="1015660"/>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E2841"/>
                </a:solidFill>
                <a:uFillTx/>
                <a:latin typeface="Calibri" pitchFamily="34"/>
                <a:ea typeface="Times New Roman" pitchFamily="18"/>
                <a:cs typeface="Calibri" pitchFamily="34"/>
              </a:rPr>
              <a:t>Canran o’r boblogaeth oedran gweithio sy'n cael budd-daliadau sy’n gysylltiedig â chyflogaeth</a:t>
            </a:r>
          </a:p>
        </p:txBody>
      </p:sp>
      <p:sp>
        <p:nvSpPr>
          <p:cNvPr id="13" name="TextBox 8">
            <a:extLst>
              <a:ext uri="{FF2B5EF4-FFF2-40B4-BE49-F238E27FC236}">
                <a16:creationId xmlns:a16="http://schemas.microsoft.com/office/drawing/2014/main" id="{9865E2D3-D21A-E75F-99CF-1492F0253F30}"/>
              </a:ext>
              <a:ext uri="{C183D7F6-B498-43B3-948B-1728B52AA6E4}">
                <adec:decorative xmlns:adec="http://schemas.microsoft.com/office/drawing/2017/decorative" val="1"/>
              </a:ext>
            </a:extLst>
          </p:cNvPr>
          <p:cNvSpPr txBox="1"/>
          <p:nvPr/>
        </p:nvSpPr>
        <p:spPr>
          <a:xfrm>
            <a:off x="889153" y="3185092"/>
            <a:ext cx="2816068" cy="754690"/>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ea typeface="Times New Roman" pitchFamily="18"/>
                <a:cs typeface="Calibri" pitchFamily="34"/>
              </a:rPr>
              <a:t>Cyflogaeth 20%</a:t>
            </a:r>
          </a:p>
        </p:txBody>
      </p:sp>
      <p:sp>
        <p:nvSpPr>
          <p:cNvPr id="14" name="TextBox 4">
            <a:extLst>
              <a:ext uri="{FF2B5EF4-FFF2-40B4-BE49-F238E27FC236}">
                <a16:creationId xmlns:a16="http://schemas.microsoft.com/office/drawing/2014/main" id="{70D1A928-AE5A-991E-DF15-A86631E59831}"/>
              </a:ext>
            </a:extLst>
          </p:cNvPr>
          <p:cNvSpPr txBox="1"/>
          <p:nvPr/>
        </p:nvSpPr>
        <p:spPr>
          <a:xfrm>
            <a:off x="6941704" y="5058707"/>
            <a:ext cx="4362904" cy="1015660"/>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Times New Roman" pitchFamily="18"/>
                <a:cs typeface="Calibri" pitchFamily="34"/>
              </a:rPr>
              <a:t>Percentage of working age population in receipt of employment-related benefits</a:t>
            </a:r>
          </a:p>
        </p:txBody>
      </p:sp>
      <p:pic>
        <p:nvPicPr>
          <p:cNvPr id="15" name="Picture 11">
            <a:extLst>
              <a:ext uri="{FF2B5EF4-FFF2-40B4-BE49-F238E27FC236}">
                <a16:creationId xmlns:a16="http://schemas.microsoft.com/office/drawing/2014/main" id="{3127E90F-D7EE-61A2-44F8-1375D2B8E06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53932" y="3969968"/>
            <a:ext cx="1303129" cy="1280269"/>
          </a:xfrm>
          <a:prstGeom prst="rect">
            <a:avLst/>
          </a:prstGeom>
          <a:noFill/>
          <a:ln cap="flat">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2353">
    <p:spTree>
      <p:nvGrpSpPr>
        <p:cNvPr id="1" name=""/>
        <p:cNvGrpSpPr/>
        <p:nvPr/>
      </p:nvGrpSpPr>
      <p:grpSpPr>
        <a:xfrm>
          <a:off x="0" y="0"/>
          <a:ext cx="0" cy="0"/>
          <a:chOff x="0" y="0"/>
          <a:chExt cx="0" cy="0"/>
        </a:xfrm>
      </p:grpSpPr>
      <p:sp>
        <p:nvSpPr>
          <p:cNvPr id="2" name="TextBox 15">
            <a:extLst>
              <a:ext uri="{FF2B5EF4-FFF2-40B4-BE49-F238E27FC236}">
                <a16:creationId xmlns:a16="http://schemas.microsoft.com/office/drawing/2014/main" id="{D239F739-EE85-0AF8-3A7D-8B9850E41D40}"/>
              </a:ext>
              <a:ext uri="{C183D7F6-B498-43B3-948B-1728B52AA6E4}">
                <adec:decorative xmlns:adec="http://schemas.microsoft.com/office/drawing/2017/decorative" val="1"/>
              </a:ext>
            </a:extLst>
          </p:cNvPr>
          <p:cNvSpPr txBox="1"/>
          <p:nvPr/>
        </p:nvSpPr>
        <p:spPr>
          <a:xfrm>
            <a:off x="453057" y="37691"/>
            <a:ext cx="1848724" cy="754690"/>
          </a:xfrm>
          <a:prstGeom prst="rect">
            <a:avLst/>
          </a:prstGeom>
          <a:noFill/>
          <a:ln cap="flat">
            <a:noFill/>
          </a:ln>
        </p:spPr>
        <p:txBody>
          <a:bodyPr vert="horz" wrap="square" lIns="91440" tIns="45720" rIns="91440" bIns="45720" anchor="t" anchorCtr="0" compatLnSpc="1">
            <a:spAutoFit/>
          </a:bodyPr>
          <a:lstStyle/>
          <a:p>
            <a:pPr marL="35999"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ea typeface="Times New Roman" pitchFamily="18"/>
                <a:cs typeface="Calibri" pitchFamily="34"/>
              </a:rPr>
              <a:t>Incwm</a:t>
            </a:r>
          </a:p>
        </p:txBody>
      </p:sp>
      <p:sp>
        <p:nvSpPr>
          <p:cNvPr id="3" name="Title 16">
            <a:extLst>
              <a:ext uri="{FF2B5EF4-FFF2-40B4-BE49-F238E27FC236}">
                <a16:creationId xmlns:a16="http://schemas.microsoft.com/office/drawing/2014/main" id="{B3649489-8F81-2FE9-85CA-2CACFF37BDB9}"/>
              </a:ext>
            </a:extLst>
          </p:cNvPr>
          <p:cNvSpPr txBox="1">
            <a:spLocks noGrp="1"/>
          </p:cNvSpPr>
          <p:nvPr>
            <p:ph type="title" idx="4294967295"/>
          </p:nvPr>
        </p:nvSpPr>
        <p:spPr>
          <a:xfrm>
            <a:off x="8315425" y="292388"/>
            <a:ext cx="1967697" cy="584777"/>
          </a:xfrm>
        </p:spPr>
        <p:txBody>
          <a:bodyPr anchor="t">
            <a:spAutoFit/>
          </a:bodyPr>
          <a:lstStyle/>
          <a:p>
            <a:pPr lvl="0" defTabSz="457200">
              <a:lnSpc>
                <a:spcPct val="100000"/>
              </a:lnSpc>
            </a:pPr>
            <a:r>
              <a:rPr lang="en-GB" sz="3200">
                <a:ea typeface="Calibri" pitchFamily="34"/>
                <a:cs typeface="Calibri" pitchFamily="34"/>
              </a:rPr>
              <a:t>Income</a:t>
            </a:r>
          </a:p>
        </p:txBody>
      </p:sp>
      <p:pic>
        <p:nvPicPr>
          <p:cNvPr id="4" name="Picture 4" descr="the map shows that in the WIMD 2025 income domain, there were pockets of high income deprivation in the South Wales valleys and large cities, and in some North Wales coastal towns. ">
            <a:extLst>
              <a:ext uri="{FF2B5EF4-FFF2-40B4-BE49-F238E27FC236}">
                <a16:creationId xmlns:a16="http://schemas.microsoft.com/office/drawing/2014/main" id="{92EE4D9D-DAD5-D7A5-1CB2-007825E8561B}"/>
              </a:ext>
            </a:extLst>
          </p:cNvPr>
          <p:cNvPicPr>
            <a:picLocks noChangeAspect="1"/>
          </p:cNvPicPr>
          <p:nvPr/>
        </p:nvPicPr>
        <p:blipFill>
          <a:blip r:embed="rId3"/>
          <a:stretch>
            <a:fillRect/>
          </a:stretch>
        </p:blipFill>
        <p:spPr>
          <a:xfrm>
            <a:off x="3825803" y="693746"/>
            <a:ext cx="4316461" cy="5470498"/>
          </a:xfrm>
          <a:prstGeom prst="rect">
            <a:avLst/>
          </a:prstGeom>
          <a:noFill/>
          <a:ln cap="flat">
            <a:noFill/>
          </a:ln>
        </p:spPr>
      </p:pic>
      <p:sp>
        <p:nvSpPr>
          <p:cNvPr id="5" name="TextBox 7">
            <a:extLst>
              <a:ext uri="{FF2B5EF4-FFF2-40B4-BE49-F238E27FC236}">
                <a16:creationId xmlns:a16="http://schemas.microsoft.com/office/drawing/2014/main" id="{D9608EF8-0C4F-1FAF-5907-963D45194C2E}"/>
              </a:ext>
            </a:extLst>
          </p:cNvPr>
          <p:cNvSpPr txBox="1"/>
          <p:nvPr/>
        </p:nvSpPr>
        <p:spPr>
          <a:xfrm>
            <a:off x="8315425" y="917600"/>
            <a:ext cx="3740462" cy="4401208"/>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The overall patterns are broadly like those for WIMD 2019.</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The most income deprived area in Wales was Rhyl West 2, Denbighshire </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Six of the 10 most deprived areas in WIMD 2025 were also in the 10 most deprived areas in WIMD 2019.</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22% of people who are income deprived live in the most deprived 10% of small areas for the income domain.</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Half of those who are income deprived live in the most deprived 29% of areas.</a:t>
            </a:r>
          </a:p>
        </p:txBody>
      </p:sp>
      <p:sp>
        <p:nvSpPr>
          <p:cNvPr id="6" name="TextBox 9">
            <a:extLst>
              <a:ext uri="{FF2B5EF4-FFF2-40B4-BE49-F238E27FC236}">
                <a16:creationId xmlns:a16="http://schemas.microsoft.com/office/drawing/2014/main" id="{C1FE5278-9031-EE57-4A8C-B2B322F65617}"/>
              </a:ext>
              <a:ext uri="{C183D7F6-B498-43B3-948B-1728B52AA6E4}">
                <adec:decorative xmlns:adec="http://schemas.microsoft.com/office/drawing/2017/decorative" val="1"/>
              </a:ext>
            </a:extLst>
          </p:cNvPr>
          <p:cNvSpPr txBox="1"/>
          <p:nvPr/>
        </p:nvSpPr>
        <p:spPr>
          <a:xfrm>
            <a:off x="136117" y="917600"/>
            <a:ext cx="3689695" cy="5093701"/>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Arial" pitchFamily="34"/>
                <a:ea typeface="Times New Roman" pitchFamily="18"/>
                <a:cs typeface="Times New Roman" pitchFamily="18"/>
              </a:rPr>
              <a:t>Mae patrymau cyffredinol yn weddol debyg i'r rhai ar gyfer MALlC 2019.</a:t>
            </a:r>
            <a:endParaRPr lang="en-GB" sz="1600" b="0" i="0" u="none" strike="noStrike" kern="1200" cap="none" spc="0" baseline="0">
              <a:solidFill>
                <a:srgbClr val="0E2841"/>
              </a:solidFill>
              <a:uFillTx/>
              <a:latin typeface="Arial"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Arial" pitchFamily="34"/>
                <a:ea typeface="Times New Roman" pitchFamily="18"/>
                <a:cs typeface="Times New Roman" pitchFamily="18"/>
              </a:rPr>
              <a:t>Yr ardal fwyaf difreintiedig o ran incwm yng Nghymru oedd Gorllewin y Rhyl 2, Sir Ddinbych.</a:t>
            </a:r>
            <a:endParaRPr lang="en-GB" sz="1600" b="0" i="0" u="none" strike="noStrike" kern="1200" cap="none" spc="0" baseline="0">
              <a:solidFill>
                <a:srgbClr val="0E2841"/>
              </a:solidFill>
              <a:uFillTx/>
              <a:latin typeface="Arial"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Arial" pitchFamily="34"/>
                <a:ea typeface="Times New Roman" pitchFamily="18"/>
                <a:cs typeface="Times New Roman" pitchFamily="18"/>
              </a:rPr>
              <a:t>Roedd 6 o'r 10 ardal fwyaf difreintiedig ym MALlC 2025 hefyd ymhlith y 10  fwyaf difreintiedig ym MALlC 2019.</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Arial" pitchFamily="34"/>
                <a:ea typeface="Times New Roman" pitchFamily="18"/>
                <a:cs typeface="Times New Roman" pitchFamily="18"/>
              </a:rPr>
              <a:t>Mae 22% o'r bobl fwyaf difreintiedig o ran incwm yn byw yn y 10% mwyaf difreintiedig o ardaloedd bach ar gyfer y maes incwm.</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Arial" pitchFamily="34"/>
                <a:ea typeface="Times New Roman" pitchFamily="18"/>
                <a:cs typeface="Times New Roman" pitchFamily="18"/>
              </a:rPr>
              <a:t>Mae hanner y bobl sy'n ddifreintiedig o ran incwm yn byw yn y 29% o ardaloedd mwyaf difreintiedig.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2327">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B6A6E200-CEEB-115D-0CAD-B1E155CDEB2C}"/>
              </a:ext>
              <a:ext uri="{C183D7F6-B498-43B3-948B-1728B52AA6E4}">
                <adec:decorative xmlns:adec="http://schemas.microsoft.com/office/drawing/2017/decorative" val="1"/>
              </a:ext>
            </a:extLst>
          </p:cNvPr>
          <p:cNvSpPr txBox="1"/>
          <p:nvPr/>
        </p:nvSpPr>
        <p:spPr>
          <a:xfrm>
            <a:off x="366052" y="0"/>
            <a:ext cx="6233812" cy="754690"/>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ea typeface="Times New Roman" pitchFamily="18"/>
                <a:cs typeface="Calibri" pitchFamily="34"/>
              </a:rPr>
              <a:t>Cyflogaeth</a:t>
            </a:r>
            <a:endParaRPr lang="cy-GB" sz="3200" b="0" i="0" u="none" strike="noStrike" kern="1200" cap="none" spc="0" baseline="0">
              <a:solidFill>
                <a:srgbClr val="FF0000"/>
              </a:solidFill>
              <a:uFillTx/>
              <a:latin typeface="Calibri" pitchFamily="34"/>
              <a:ea typeface="Times New Roman" pitchFamily="18"/>
              <a:cs typeface="Calibri" pitchFamily="34"/>
            </a:endParaRPr>
          </a:p>
        </p:txBody>
      </p:sp>
      <p:sp>
        <p:nvSpPr>
          <p:cNvPr id="3" name="Title 9">
            <a:extLst>
              <a:ext uri="{FF2B5EF4-FFF2-40B4-BE49-F238E27FC236}">
                <a16:creationId xmlns:a16="http://schemas.microsoft.com/office/drawing/2014/main" id="{E97F9D5E-B15F-67F6-E532-F8A74F92B4DF}"/>
              </a:ext>
            </a:extLst>
          </p:cNvPr>
          <p:cNvSpPr txBox="1">
            <a:spLocks noGrp="1"/>
          </p:cNvSpPr>
          <p:nvPr>
            <p:ph type="title" idx="4294967295"/>
          </p:nvPr>
        </p:nvSpPr>
        <p:spPr>
          <a:xfrm>
            <a:off x="9085560" y="29690"/>
            <a:ext cx="2448040" cy="754690"/>
          </a:xfrm>
        </p:spPr>
        <p:txBody>
          <a:bodyPr anchor="t">
            <a:spAutoFit/>
          </a:bodyPr>
          <a:lstStyle/>
          <a:p>
            <a:pPr lvl="0" defTabSz="457200">
              <a:lnSpc>
                <a:spcPct val="150000"/>
              </a:lnSpc>
            </a:pPr>
            <a:r>
              <a:rPr lang="en-GB" sz="3200">
                <a:cs typeface="Calibri" pitchFamily="34"/>
              </a:rPr>
              <a:t>Employment</a:t>
            </a:r>
          </a:p>
        </p:txBody>
      </p:sp>
      <p:pic>
        <p:nvPicPr>
          <p:cNvPr id="4" name="Picture 2" descr="The chart shows the spread of employment domain ranks for each local authority in Wales. The blue boxes contain half the total number of small areas (LSOAs) in each local authority, centred on the median (middle) rank for each local authority and the ‘whiskers’ show the full range of ranks within the local authority. Deprivation increases with decreasing rank (that is, towards the left-hand side of the plot). ">
            <a:extLst>
              <a:ext uri="{FF2B5EF4-FFF2-40B4-BE49-F238E27FC236}">
                <a16:creationId xmlns:a16="http://schemas.microsoft.com/office/drawing/2014/main" id="{9BABAEBE-9E06-E82E-C19D-288339B5E4F5}"/>
              </a:ext>
            </a:extLst>
          </p:cNvPr>
          <p:cNvPicPr>
            <a:picLocks noChangeAspect="1"/>
          </p:cNvPicPr>
          <p:nvPr/>
        </p:nvPicPr>
        <p:blipFill>
          <a:blip r:embed="rId3"/>
          <a:stretch>
            <a:fillRect/>
          </a:stretch>
        </p:blipFill>
        <p:spPr>
          <a:xfrm>
            <a:off x="3447095" y="891037"/>
            <a:ext cx="5348398" cy="5348398"/>
          </a:xfrm>
          <a:prstGeom prst="rect">
            <a:avLst/>
          </a:prstGeom>
          <a:noFill/>
          <a:ln cap="flat">
            <a:noFill/>
          </a:ln>
        </p:spPr>
      </p:pic>
      <p:sp>
        <p:nvSpPr>
          <p:cNvPr id="5" name="TextBox 4">
            <a:extLst>
              <a:ext uri="{FF2B5EF4-FFF2-40B4-BE49-F238E27FC236}">
                <a16:creationId xmlns:a16="http://schemas.microsoft.com/office/drawing/2014/main" id="{AC39E41B-B2F4-85C4-C150-A47F9393CE03}"/>
              </a:ext>
            </a:extLst>
          </p:cNvPr>
          <p:cNvSpPr txBox="1"/>
          <p:nvPr/>
        </p:nvSpPr>
        <p:spPr>
          <a:xfrm>
            <a:off x="8834548" y="891037"/>
            <a:ext cx="3332786" cy="5709257"/>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All local authorities except Monmouthshire had at least one area in the most deprived 10% of areas.</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The local authorities with the highest proportion of areas in the most deprived 10% were Blaenau Gwent (at 24%) followed by Neath Port Talbot (at 20%).</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Across Wales, 17% of working age people are in employment deprivation.</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There is a wide range in the percentage in employment deprivation in the most deprived 10% of areas: </a:t>
            </a:r>
          </a:p>
          <a:p>
            <a:pPr marL="800100" marR="0" lvl="1"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from 64% in Rhyl West 2</a:t>
            </a:r>
          </a:p>
          <a:p>
            <a:pPr marL="800100" marR="0" lvl="1"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Arial" pitchFamily="34"/>
                <a:ea typeface="Times New Roman" pitchFamily="18"/>
                <a:cs typeface="Times New Roman" pitchFamily="18"/>
              </a:rPr>
              <a:t>to 32% for ‘Bedwas Trethomas and Machen 2’, the area ranked 191 </a:t>
            </a:r>
          </a:p>
        </p:txBody>
      </p:sp>
      <p:sp>
        <p:nvSpPr>
          <p:cNvPr id="6" name="TextBox 11">
            <a:extLst>
              <a:ext uri="{FF2B5EF4-FFF2-40B4-BE49-F238E27FC236}">
                <a16:creationId xmlns:a16="http://schemas.microsoft.com/office/drawing/2014/main" id="{DDE92FAB-195F-AA99-5716-84CCF1ECC357}"/>
              </a:ext>
              <a:ext uri="{C183D7F6-B498-43B3-948B-1728B52AA6E4}">
                <adec:decorative xmlns:adec="http://schemas.microsoft.com/office/drawing/2017/decorative" val="1"/>
              </a:ext>
            </a:extLst>
          </p:cNvPr>
          <p:cNvSpPr txBox="1"/>
          <p:nvPr/>
        </p:nvSpPr>
        <p:spPr>
          <a:xfrm>
            <a:off x="13304" y="784390"/>
            <a:ext cx="3469645" cy="5940088"/>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Arial" pitchFamily="34"/>
                <a:ea typeface="Times New Roman" pitchFamily="18"/>
                <a:cs typeface="Times New Roman" pitchFamily="18"/>
              </a:rPr>
              <a:t>Roedd gan bob awdurdod lleol, ac eithrio Sir Fynwy, o leiaf un ardal yn y 10% o'r ardaloedd mwyaf difreintiedig.</a:t>
            </a:r>
            <a:endParaRPr lang="en-GB" sz="1600" b="0" i="0" u="none" strike="noStrike" kern="1200" cap="none" spc="0" baseline="0">
              <a:solidFill>
                <a:srgbClr val="0E2841"/>
              </a:solidFill>
              <a:uFillTx/>
              <a:latin typeface="Arial"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Arial" pitchFamily="34"/>
                <a:ea typeface="Times New Roman" pitchFamily="18"/>
                <a:cs typeface="Times New Roman" pitchFamily="18"/>
              </a:rPr>
              <a:t>Yr awdurdodau lleol â'r gyfran uchaf o ardaloedd yn y 10% o'r ardaloedd mwyaf difreintiedig oedd Blaenau Gwent (ar 24%) gyda Chastell-nedd Port Talbot i ddilyn (ar 20%). </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E2841"/>
                </a:solidFill>
                <a:uFillTx/>
                <a:latin typeface="Arial" pitchFamily="34"/>
                <a:ea typeface="Times New Roman" pitchFamily="18"/>
                <a:cs typeface="Times New Roman" pitchFamily="18"/>
              </a:rPr>
              <a:t>Ledled Cymru, mae 17% o bobl o oedran gweithio mewn amddifadedd cyflogaeth.</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E2841"/>
                </a:solidFill>
                <a:uFillTx/>
                <a:latin typeface="Arial" pitchFamily="34"/>
                <a:ea typeface="Times New Roman" pitchFamily="18"/>
                <a:cs typeface="Times New Roman" pitchFamily="18"/>
              </a:rPr>
              <a:t>Mae amrywiaeth yn y ganran sy'n ddifreintiedig o ran cyflogaeth o fewn y 10% o ardaloedd mwyaf difreintiedig: </a:t>
            </a:r>
          </a:p>
          <a:p>
            <a:pPr marL="800100" marR="0" lvl="1"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E2841"/>
                </a:solidFill>
                <a:uFillTx/>
                <a:latin typeface="Arial" pitchFamily="34"/>
                <a:ea typeface="Times New Roman" pitchFamily="18"/>
                <a:cs typeface="Times New Roman" pitchFamily="18"/>
              </a:rPr>
              <a:t>o 64% yng Ngorllewin y Rhyl 2</a:t>
            </a:r>
          </a:p>
          <a:p>
            <a:pPr marL="800100" marR="0" lvl="1"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E2841"/>
                </a:solidFill>
                <a:uFillTx/>
                <a:latin typeface="Arial" pitchFamily="34"/>
                <a:ea typeface="Times New Roman" pitchFamily="18"/>
                <a:cs typeface="Times New Roman" pitchFamily="18"/>
              </a:rPr>
              <a:t>i 32% ar gyfer ‘Bedwas Trethomas a Machen 2’, yr ardal yn safle 191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2345">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29687A3D-A2FC-9526-3955-4898F0A51D5E}"/>
              </a:ext>
            </a:extLst>
          </p:cNvPr>
          <p:cNvSpPr txBox="1">
            <a:spLocks noGrp="1"/>
          </p:cNvSpPr>
          <p:nvPr>
            <p:ph type="title" idx="4294967295"/>
          </p:nvPr>
        </p:nvSpPr>
        <p:spPr>
          <a:xfrm>
            <a:off x="6960604" y="991941"/>
            <a:ext cx="2316751" cy="754690"/>
          </a:xfrm>
        </p:spPr>
        <p:txBody>
          <a:bodyPr anchor="t">
            <a:spAutoFit/>
          </a:bodyPr>
          <a:lstStyle/>
          <a:p>
            <a:pPr marL="35999" lvl="0" defTabSz="457200">
              <a:lnSpc>
                <a:spcPct val="150000"/>
              </a:lnSpc>
            </a:pPr>
            <a:r>
              <a:rPr lang="en-GB" sz="3200">
                <a:cs typeface="Calibri" pitchFamily="34"/>
              </a:rPr>
              <a:t>Health 15%</a:t>
            </a:r>
          </a:p>
        </p:txBody>
      </p:sp>
      <p:sp>
        <p:nvSpPr>
          <p:cNvPr id="3" name="Rectangle 4">
            <a:extLst>
              <a:ext uri="{FF2B5EF4-FFF2-40B4-BE49-F238E27FC236}">
                <a16:creationId xmlns:a16="http://schemas.microsoft.com/office/drawing/2014/main" id="{5E08F6FE-0666-1BFA-4F95-7A5A7FEA9BE6}"/>
              </a:ext>
            </a:extLst>
          </p:cNvPr>
          <p:cNvSpPr/>
          <p:nvPr/>
        </p:nvSpPr>
        <p:spPr>
          <a:xfrm>
            <a:off x="6906170" y="1746632"/>
            <a:ext cx="3977009" cy="1323438"/>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000" b="0" i="0" u="none" strike="noStrike" kern="0" cap="none" spc="0" baseline="0">
                <a:solidFill>
                  <a:srgbClr val="000000"/>
                </a:solidFill>
                <a:uFillTx/>
                <a:latin typeface="Calibri" pitchFamily="34"/>
                <a:cs typeface="Calibri" pitchFamily="34"/>
              </a:rPr>
              <a:t>Lack of good health, and predictors of future health based on deprivation experienced in childhood</a:t>
            </a:r>
          </a:p>
        </p:txBody>
      </p:sp>
      <p:sp>
        <p:nvSpPr>
          <p:cNvPr id="4" name="TextBox 5">
            <a:extLst>
              <a:ext uri="{FF2B5EF4-FFF2-40B4-BE49-F238E27FC236}">
                <a16:creationId xmlns:a16="http://schemas.microsoft.com/office/drawing/2014/main" id="{4CD0077F-2B49-FE95-76E4-F314AF4B394E}"/>
              </a:ext>
              <a:ext uri="{C183D7F6-B498-43B3-948B-1728B52AA6E4}">
                <adec:decorative xmlns:adec="http://schemas.microsoft.com/office/drawing/2017/decorative" val="1"/>
              </a:ext>
            </a:extLst>
          </p:cNvPr>
          <p:cNvSpPr txBox="1"/>
          <p:nvPr/>
        </p:nvSpPr>
        <p:spPr>
          <a:xfrm>
            <a:off x="1305324" y="1771019"/>
            <a:ext cx="4474716" cy="1323438"/>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000" b="0" i="0" u="none" strike="noStrike" kern="0" cap="none" spc="0" baseline="0">
                <a:solidFill>
                  <a:srgbClr val="0E2841"/>
                </a:solidFill>
                <a:uFillTx/>
                <a:latin typeface="Calibri" pitchFamily="34"/>
                <a:cs typeface="Calibri" pitchFamily="34"/>
              </a:rPr>
              <a:t>Diffyg iechyd da, a rhagfynegyddion iechyd yn y dyfodol yn seiliedig ar amddifadedd a brofwyd yn ystod plentyndod</a:t>
            </a:r>
          </a:p>
        </p:txBody>
      </p:sp>
      <p:sp>
        <p:nvSpPr>
          <p:cNvPr id="5" name="TextBox 7">
            <a:extLst>
              <a:ext uri="{FF2B5EF4-FFF2-40B4-BE49-F238E27FC236}">
                <a16:creationId xmlns:a16="http://schemas.microsoft.com/office/drawing/2014/main" id="{3DFDF04F-F2BC-42A1-34CC-C97646964E9A}"/>
              </a:ext>
              <a:ext uri="{C183D7F6-B498-43B3-948B-1728B52AA6E4}">
                <adec:decorative xmlns:adec="http://schemas.microsoft.com/office/drawing/2017/decorative" val="1"/>
              </a:ext>
            </a:extLst>
          </p:cNvPr>
          <p:cNvSpPr txBox="1"/>
          <p:nvPr/>
        </p:nvSpPr>
        <p:spPr>
          <a:xfrm>
            <a:off x="1469568" y="3254367"/>
            <a:ext cx="3977009" cy="2585319"/>
          </a:xfrm>
          <a:prstGeom prst="rect">
            <a:avLst/>
          </a:prstGeom>
          <a:noFill/>
          <a:ln cap="flat">
            <a:noFill/>
          </a:ln>
        </p:spPr>
        <p:txBody>
          <a:bodyPr vert="horz" wrap="square" lIns="91440" tIns="45720" rIns="91440" bIns="45720" anchor="t" anchorCtr="0" compatLnSpc="1">
            <a:spAutoFit/>
          </a:bodyPr>
          <a:lstStyle/>
          <a:p>
            <a:pPr marL="322326"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E2841"/>
                </a:solidFill>
                <a:uFillTx/>
                <a:latin typeface="Calibri" pitchFamily="34"/>
                <a:ea typeface="Calibri" pitchFamily="34"/>
                <a:cs typeface="Calibri" pitchFamily="34"/>
              </a:rPr>
              <a:t>Pwysau geni isel</a:t>
            </a:r>
            <a:endParaRPr lang="en-GB" sz="2000" b="0" i="0" u="none" strike="noStrike" kern="1200" cap="none" spc="0" baseline="0">
              <a:solidFill>
                <a:srgbClr val="0E2841"/>
              </a:solidFill>
              <a:uFillTx/>
              <a:latin typeface="Calibri" pitchFamily="34"/>
              <a:ea typeface="Calibri" pitchFamily="34"/>
              <a:cs typeface="Calibri" pitchFamily="34"/>
            </a:endParaRPr>
          </a:p>
          <a:p>
            <a:pPr marL="322326"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E2841"/>
                </a:solidFill>
                <a:uFillTx/>
                <a:latin typeface="Calibri" pitchFamily="34"/>
                <a:ea typeface="Calibri" pitchFamily="34"/>
                <a:cs typeface="Calibri" pitchFamily="34"/>
              </a:rPr>
              <a:t>Plant sy’n ordew (dosbarth derbyn)</a:t>
            </a:r>
            <a:endParaRPr lang="en-GB" sz="2000" b="0" i="0" u="none" strike="noStrike" kern="1200" cap="none" spc="0" baseline="0">
              <a:solidFill>
                <a:srgbClr val="0E2841"/>
              </a:solidFill>
              <a:uFillTx/>
              <a:latin typeface="Calibri" pitchFamily="34"/>
              <a:ea typeface="Calibri" pitchFamily="34"/>
              <a:cs typeface="Calibri" pitchFamily="34"/>
            </a:endParaRPr>
          </a:p>
          <a:p>
            <a:pPr marL="322326"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Nifer yr achosion o ganser</a:t>
            </a:r>
            <a:endParaRPr lang="en-GB" sz="2000" b="0" i="0" u="none" strike="noStrike" kern="1200" cap="none" spc="0" baseline="0">
              <a:solidFill>
                <a:srgbClr val="0E2841"/>
              </a:solidFill>
              <a:uFillTx/>
              <a:latin typeface="Calibri" pitchFamily="34"/>
              <a:ea typeface="Calibri" pitchFamily="34"/>
              <a:cs typeface="Calibri" pitchFamily="34"/>
            </a:endParaRPr>
          </a:p>
          <a:p>
            <a:pPr marL="322326"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Cyflyrau iechyd meddwl a gofnodwyd gan feddygon teulu </a:t>
            </a:r>
            <a:endParaRPr lang="en-GB" sz="2000" b="0" i="0" u="none" strike="noStrike" kern="1200" cap="none" spc="0" baseline="0">
              <a:solidFill>
                <a:srgbClr val="0E2841"/>
              </a:solidFill>
              <a:uFillTx/>
              <a:latin typeface="Calibri" pitchFamily="34"/>
              <a:ea typeface="Calibri" pitchFamily="34"/>
              <a:cs typeface="Calibri" pitchFamily="34"/>
            </a:endParaRPr>
          </a:p>
          <a:p>
            <a:pPr marL="322326"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Cyflyrau cronig a gofnodwyd gan feddygon teulu </a:t>
            </a:r>
            <a:endParaRPr lang="en-GB" sz="2000" b="0" i="0" u="none" strike="noStrike" kern="1200" cap="none" spc="0" baseline="0">
              <a:solidFill>
                <a:srgbClr val="0E2841"/>
              </a:solidFill>
              <a:uFillTx/>
              <a:latin typeface="Calibri" pitchFamily="34"/>
              <a:ea typeface="Calibri" pitchFamily="34"/>
              <a:cs typeface="Calibri" pitchFamily="34"/>
            </a:endParaRPr>
          </a:p>
          <a:p>
            <a:pPr marL="322326"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Salwch hirdymor cyfyngol</a:t>
            </a:r>
            <a:endParaRPr lang="en-GB" sz="2000" b="0" i="0" u="none" strike="noStrike" kern="1200" cap="none" spc="0" baseline="0">
              <a:solidFill>
                <a:srgbClr val="0E2841"/>
              </a:solidFill>
              <a:uFillTx/>
              <a:latin typeface="Calibri" pitchFamily="34"/>
              <a:ea typeface="Calibri" pitchFamily="34"/>
              <a:cs typeface="Calibri" pitchFamily="34"/>
            </a:endParaRPr>
          </a:p>
          <a:p>
            <a:pPr marL="322326"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Marwolaethau cynamserol</a:t>
            </a:r>
            <a:endParaRPr lang="en-GB" sz="2000" b="0" i="0" u="none" strike="noStrike" kern="1200" cap="none" spc="0" baseline="0">
              <a:solidFill>
                <a:srgbClr val="0E2841"/>
              </a:solidFill>
              <a:uFillTx/>
              <a:latin typeface="Calibri" pitchFamily="34"/>
              <a:ea typeface="Calibri" pitchFamily="34"/>
              <a:cs typeface="Calibri" pitchFamily="34"/>
            </a:endParaRPr>
          </a:p>
        </p:txBody>
      </p:sp>
      <p:sp>
        <p:nvSpPr>
          <p:cNvPr id="6" name="TextBox 8">
            <a:extLst>
              <a:ext uri="{FF2B5EF4-FFF2-40B4-BE49-F238E27FC236}">
                <a16:creationId xmlns:a16="http://schemas.microsoft.com/office/drawing/2014/main" id="{B8180092-004B-6D4C-F55D-D9EFA7BD9505}"/>
              </a:ext>
              <a:ext uri="{C183D7F6-B498-43B3-948B-1728B52AA6E4}">
                <adec:decorative xmlns:adec="http://schemas.microsoft.com/office/drawing/2017/decorative" val="1"/>
              </a:ext>
            </a:extLst>
          </p:cNvPr>
          <p:cNvSpPr txBox="1"/>
          <p:nvPr/>
        </p:nvSpPr>
        <p:spPr>
          <a:xfrm>
            <a:off x="1305324" y="1016319"/>
            <a:ext cx="2866625" cy="754690"/>
          </a:xfrm>
          <a:prstGeom prst="rect">
            <a:avLst/>
          </a:prstGeom>
          <a:noFill/>
          <a:ln cap="flat">
            <a:noFill/>
          </a:ln>
        </p:spPr>
        <p:txBody>
          <a:bodyPr vert="horz" wrap="square" lIns="91440" tIns="45720" rIns="91440" bIns="45720" anchor="t" anchorCtr="0" compatLnSpc="1">
            <a:spAutoFit/>
          </a:bodyPr>
          <a:lstStyle/>
          <a:p>
            <a:pPr marL="35999"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ea typeface="Times New Roman" pitchFamily="18"/>
                <a:cs typeface="Calibri" pitchFamily="34"/>
              </a:rPr>
              <a:t>Iechyd 15%</a:t>
            </a:r>
            <a:endParaRPr lang="cy-GB" sz="3200" b="0" i="0" u="none" strike="noStrike" kern="1200" cap="none" spc="0" baseline="0">
              <a:solidFill>
                <a:srgbClr val="0E2841"/>
              </a:solidFill>
              <a:uFillTx/>
              <a:latin typeface="Calibri" pitchFamily="34"/>
              <a:ea typeface="Times New Roman" pitchFamily="18"/>
              <a:cs typeface="Times New Roman" pitchFamily="18"/>
            </a:endParaRPr>
          </a:p>
        </p:txBody>
      </p:sp>
      <p:sp>
        <p:nvSpPr>
          <p:cNvPr id="7" name="TextBox 10">
            <a:extLst>
              <a:ext uri="{FF2B5EF4-FFF2-40B4-BE49-F238E27FC236}">
                <a16:creationId xmlns:a16="http://schemas.microsoft.com/office/drawing/2014/main" id="{C34C67D6-E392-DE71-8716-DCA37B82AF62}"/>
              </a:ext>
            </a:extLst>
          </p:cNvPr>
          <p:cNvSpPr txBox="1"/>
          <p:nvPr/>
        </p:nvSpPr>
        <p:spPr>
          <a:xfrm>
            <a:off x="7188656" y="3229980"/>
            <a:ext cx="3599727" cy="2585319"/>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Low birth weight</a:t>
            </a:r>
            <a:endParaRPr lang="en-GB" sz="2000" b="0" i="0" u="none" strike="noStrike" kern="1200" cap="none" spc="0" baseline="0">
              <a:solidFill>
                <a:srgbClr val="000000"/>
              </a:solidFill>
              <a:uFillTx/>
              <a:latin typeface="Calibri" pitchFamily="34"/>
              <a:ea typeface="Calibri" pitchFamily="34"/>
              <a:cs typeface="Calibri" pitchFamily="34"/>
            </a:endParaRPr>
          </a:p>
          <a:p>
            <a:pPr marL="285750"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Children living with obesity (Reception Class)</a:t>
            </a:r>
            <a:endParaRPr lang="en-GB" sz="2000" b="0" i="0" u="none" strike="noStrike" kern="1200" cap="none" spc="0" baseline="0">
              <a:solidFill>
                <a:srgbClr val="000000"/>
              </a:solidFill>
              <a:uFillTx/>
              <a:latin typeface="Calibri" pitchFamily="34"/>
              <a:ea typeface="Calibri" pitchFamily="34"/>
              <a:cs typeface="Calibri" pitchFamily="34"/>
            </a:endParaRPr>
          </a:p>
          <a:p>
            <a:pPr marL="285750"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Cancer incidence</a:t>
            </a:r>
            <a:endParaRPr lang="en-GB" sz="2000" b="0" i="0" u="none" strike="noStrike" kern="1200" cap="none" spc="0" baseline="0">
              <a:solidFill>
                <a:srgbClr val="000000"/>
              </a:solidFill>
              <a:uFillTx/>
              <a:latin typeface="Calibri" pitchFamily="34"/>
              <a:ea typeface="Calibri" pitchFamily="34"/>
              <a:cs typeface="Calibri" pitchFamily="34"/>
            </a:endParaRPr>
          </a:p>
          <a:p>
            <a:pPr marL="285750"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Diagnosed mental health conditions</a:t>
            </a:r>
            <a:endParaRPr lang="en-GB" sz="2000" b="0" i="0" u="none" strike="noStrike" kern="1200" cap="none" spc="0" baseline="0">
              <a:solidFill>
                <a:srgbClr val="000000"/>
              </a:solidFill>
              <a:uFillTx/>
              <a:latin typeface="Calibri" pitchFamily="34"/>
              <a:ea typeface="Calibri" pitchFamily="34"/>
              <a:cs typeface="Calibri" pitchFamily="34"/>
            </a:endParaRPr>
          </a:p>
          <a:p>
            <a:pPr marL="285750"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Diagnosed chronic conditions</a:t>
            </a:r>
            <a:endParaRPr lang="en-GB" sz="2000" b="0" i="0" u="none" strike="noStrike" kern="1200" cap="none" spc="0" baseline="0">
              <a:solidFill>
                <a:srgbClr val="000000"/>
              </a:solidFill>
              <a:uFillTx/>
              <a:latin typeface="Calibri" pitchFamily="34"/>
              <a:ea typeface="Calibri" pitchFamily="34"/>
              <a:cs typeface="Calibri" pitchFamily="34"/>
            </a:endParaRPr>
          </a:p>
          <a:p>
            <a:pPr marL="285750"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Limiting long term illness</a:t>
            </a:r>
            <a:endParaRPr lang="en-GB" sz="2000" b="0" i="0" u="none" strike="noStrike" kern="1200" cap="none" spc="0" baseline="0">
              <a:solidFill>
                <a:srgbClr val="000000"/>
              </a:solidFill>
              <a:uFillTx/>
              <a:latin typeface="Calibri" pitchFamily="34"/>
              <a:ea typeface="Calibri" pitchFamily="34"/>
              <a:cs typeface="Calibri" pitchFamily="34"/>
            </a:endParaRPr>
          </a:p>
          <a:p>
            <a:pPr marL="285750" marR="0" lvl="0" indent="-285750" algn="l" defTabSz="457200" rtl="0" fontAlgn="t"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Premature death rate</a:t>
            </a:r>
            <a:endParaRPr lang="en-GB" sz="2000" b="0" i="0" u="none" strike="noStrike" kern="1200" cap="none" spc="0" baseline="0">
              <a:solidFill>
                <a:srgbClr val="000000"/>
              </a:solidFill>
              <a:uFillTx/>
              <a:latin typeface="Calibri" pitchFamily="34"/>
              <a:ea typeface="Calibri" pitchFamily="34"/>
              <a:cs typeface="Calibri" pitchFamily="34"/>
            </a:endParaRPr>
          </a:p>
        </p:txBody>
      </p:sp>
      <p:pic>
        <p:nvPicPr>
          <p:cNvPr id="8" name="Picture 3">
            <a:extLst>
              <a:ext uri="{FF2B5EF4-FFF2-40B4-BE49-F238E27FC236}">
                <a16:creationId xmlns:a16="http://schemas.microsoft.com/office/drawing/2014/main" id="{B55ED935-671F-C052-6671-6EFB08395AB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62551" y="2910791"/>
            <a:ext cx="1066894" cy="1036408"/>
          </a:xfrm>
          <a:prstGeom prst="rect">
            <a:avLst/>
          </a:prstGeom>
          <a:noFill/>
          <a:ln cap="flat">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2328">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1F786DE6-8C9B-B1FF-1431-FA4FE7671D59}"/>
              </a:ext>
            </a:extLst>
          </p:cNvPr>
          <p:cNvSpPr txBox="1">
            <a:spLocks noGrp="1"/>
          </p:cNvSpPr>
          <p:nvPr>
            <p:ph type="title" idx="4294967295"/>
          </p:nvPr>
        </p:nvSpPr>
        <p:spPr>
          <a:xfrm>
            <a:off x="8625379" y="14026"/>
            <a:ext cx="1388964" cy="754690"/>
          </a:xfrm>
        </p:spPr>
        <p:txBody>
          <a:bodyPr anchor="t">
            <a:spAutoFit/>
          </a:bodyPr>
          <a:lstStyle/>
          <a:p>
            <a:pPr marL="35999" lvl="0" defTabSz="457200">
              <a:lnSpc>
                <a:spcPct val="150000"/>
              </a:lnSpc>
            </a:pPr>
            <a:r>
              <a:rPr lang="en-GB" sz="3200">
                <a:cs typeface="Calibri" pitchFamily="34"/>
              </a:rPr>
              <a:t>Health</a:t>
            </a:r>
          </a:p>
        </p:txBody>
      </p:sp>
      <p:pic>
        <p:nvPicPr>
          <p:cNvPr id="3" name="Picture 15" descr="The map shows that for the WIMD 2025 health domain there were pockets of high health deprivation in the South Wales valleys and large cities, and in some North Wales coastal towns.">
            <a:extLst>
              <a:ext uri="{FF2B5EF4-FFF2-40B4-BE49-F238E27FC236}">
                <a16:creationId xmlns:a16="http://schemas.microsoft.com/office/drawing/2014/main" id="{7A478BE0-3160-CEEC-D02C-0D4A2A2748BA}"/>
              </a:ext>
            </a:extLst>
          </p:cNvPr>
          <p:cNvPicPr>
            <a:picLocks noChangeAspect="1"/>
          </p:cNvPicPr>
          <p:nvPr/>
        </p:nvPicPr>
        <p:blipFill>
          <a:blip r:embed="rId3"/>
          <a:stretch>
            <a:fillRect/>
          </a:stretch>
        </p:blipFill>
        <p:spPr>
          <a:xfrm>
            <a:off x="3329165" y="269117"/>
            <a:ext cx="5060253" cy="6319756"/>
          </a:xfrm>
          <a:prstGeom prst="rect">
            <a:avLst/>
          </a:prstGeom>
          <a:noFill/>
          <a:ln cap="flat">
            <a:noFill/>
          </a:ln>
        </p:spPr>
      </p:pic>
      <p:sp>
        <p:nvSpPr>
          <p:cNvPr id="4" name="TextBox 8">
            <a:extLst>
              <a:ext uri="{FF2B5EF4-FFF2-40B4-BE49-F238E27FC236}">
                <a16:creationId xmlns:a16="http://schemas.microsoft.com/office/drawing/2014/main" id="{05C4E1C6-630A-875C-76C3-D7114EB4CAD5}"/>
              </a:ext>
              <a:ext uri="{C183D7F6-B498-43B3-948B-1728B52AA6E4}">
                <adec:decorative xmlns:adec="http://schemas.microsoft.com/office/drawing/2017/decorative" val="1"/>
              </a:ext>
            </a:extLst>
          </p:cNvPr>
          <p:cNvSpPr txBox="1"/>
          <p:nvPr/>
        </p:nvSpPr>
        <p:spPr>
          <a:xfrm>
            <a:off x="482602" y="0"/>
            <a:ext cx="1388964" cy="754690"/>
          </a:xfrm>
          <a:prstGeom prst="rect">
            <a:avLst/>
          </a:prstGeom>
          <a:noFill/>
          <a:ln cap="flat">
            <a:noFill/>
          </a:ln>
        </p:spPr>
        <p:txBody>
          <a:bodyPr vert="horz" wrap="square" lIns="91440" tIns="45720" rIns="91440" bIns="45720" anchor="t" anchorCtr="0" compatLnSpc="1">
            <a:spAutoFit/>
          </a:bodyPr>
          <a:lstStyle/>
          <a:p>
            <a:pPr marL="35999"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ea typeface="Times New Roman" pitchFamily="18"/>
                <a:cs typeface="Calibri" pitchFamily="34"/>
              </a:rPr>
              <a:t>Iechyd</a:t>
            </a:r>
            <a:endParaRPr lang="cy-GB" sz="3200" b="0" i="0" u="none" strike="noStrike" kern="1200" cap="none" spc="0" baseline="0">
              <a:solidFill>
                <a:srgbClr val="0E2841"/>
              </a:solidFill>
              <a:uFillTx/>
              <a:latin typeface="Calibri" pitchFamily="34"/>
              <a:ea typeface="Times New Roman" pitchFamily="18"/>
              <a:cs typeface="Times New Roman" pitchFamily="18"/>
            </a:endParaRPr>
          </a:p>
        </p:txBody>
      </p:sp>
      <p:sp>
        <p:nvSpPr>
          <p:cNvPr id="5" name="TextBox 11">
            <a:extLst>
              <a:ext uri="{FF2B5EF4-FFF2-40B4-BE49-F238E27FC236}">
                <a16:creationId xmlns:a16="http://schemas.microsoft.com/office/drawing/2014/main" id="{3B09E325-1E44-2361-3A6C-13DD860C5A0A}"/>
              </a:ext>
              <a:ext uri="{C183D7F6-B498-43B3-948B-1728B52AA6E4}">
                <adec:decorative xmlns:adec="http://schemas.microsoft.com/office/drawing/2017/decorative" val="1"/>
              </a:ext>
            </a:extLst>
          </p:cNvPr>
          <p:cNvSpPr txBox="1"/>
          <p:nvPr/>
        </p:nvSpPr>
        <p:spPr>
          <a:xfrm>
            <a:off x="122831" y="1023817"/>
            <a:ext cx="3206334" cy="3862599"/>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Yr ardal fach fwyaf difreintiedig oedd Gorllewin y Rhyl 2 wedi'i ddilyn gan Orllewin y Rhyl 1 (yn Sir Ddinbych) yna Bracla 3 (ym Mhen-y-bont ar Ogwr). </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Merthyr Tudful oedd â'r crynodiadau uchaf o ardaloedd bach yn y 10% mwyaf difreintiedig, yna Castell-nedd Port Talbot a Chaerdydd. </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Nid oedd gan Geredigion unrhyw ardaloedd bach yn y 10% mwyaf difreintiedig, ac roedd gan Wynedd, Ynys Môn, Sir Fynwy a Phowys un yr un.</a:t>
            </a:r>
            <a:endParaRPr lang="en-GB" sz="1600" b="0" i="0" u="none" strike="noStrike" kern="1200" cap="none" spc="0" baseline="0">
              <a:solidFill>
                <a:srgbClr val="0E2841"/>
              </a:solidFill>
              <a:uFillTx/>
              <a:latin typeface="Calibri" pitchFamily="34"/>
              <a:ea typeface="Times New Roman" pitchFamily="18"/>
              <a:cs typeface="Times New Roman" pitchFamily="18"/>
            </a:endParaRPr>
          </a:p>
        </p:txBody>
      </p:sp>
      <p:sp>
        <p:nvSpPr>
          <p:cNvPr id="6" name="TextBox 4">
            <a:extLst>
              <a:ext uri="{FF2B5EF4-FFF2-40B4-BE49-F238E27FC236}">
                <a16:creationId xmlns:a16="http://schemas.microsoft.com/office/drawing/2014/main" id="{14600EA2-1760-A39B-1D8D-840D8C878134}"/>
              </a:ext>
            </a:extLst>
          </p:cNvPr>
          <p:cNvSpPr txBox="1"/>
          <p:nvPr/>
        </p:nvSpPr>
        <p:spPr>
          <a:xfrm>
            <a:off x="8625379" y="1162193"/>
            <a:ext cx="3320030" cy="3400927"/>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The most deprived small area was Rhyl West 2 followed by Rhyl West 1 (in Denbighshire) then Brackla 3 (in Bridgend).</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Merthyr Tydfil had the highest concentration of small areas in the most deprived 10%, followed by Neath Port Talbot and Cardiff. </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Ceredigion had no small areas in the most deprived 10%, and Gwynedd, Isle of Anglesey, Monmouthshire and Powys had one each.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2346">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E0179190-CD54-D50D-C4C7-184F11C7C4D6}"/>
              </a:ext>
            </a:extLst>
          </p:cNvPr>
          <p:cNvSpPr txBox="1">
            <a:spLocks noGrp="1"/>
          </p:cNvSpPr>
          <p:nvPr>
            <p:ph type="title" idx="4294967295"/>
          </p:nvPr>
        </p:nvSpPr>
        <p:spPr>
          <a:xfrm>
            <a:off x="6969602" y="1147133"/>
            <a:ext cx="2688747" cy="754690"/>
          </a:xfrm>
        </p:spPr>
        <p:txBody>
          <a:bodyPr anchor="t">
            <a:spAutoFit/>
          </a:bodyPr>
          <a:lstStyle/>
          <a:p>
            <a:pPr marL="35561" lvl="0" defTabSz="457200">
              <a:lnSpc>
                <a:spcPct val="150000"/>
              </a:lnSpc>
            </a:pPr>
            <a:r>
              <a:rPr lang="en-GB" sz="3200">
                <a:cs typeface="Calibri" pitchFamily="34"/>
              </a:rPr>
              <a:t>Education 14%</a:t>
            </a:r>
          </a:p>
        </p:txBody>
      </p:sp>
      <p:sp>
        <p:nvSpPr>
          <p:cNvPr id="3" name="Rectangle 4">
            <a:extLst>
              <a:ext uri="{FF2B5EF4-FFF2-40B4-BE49-F238E27FC236}">
                <a16:creationId xmlns:a16="http://schemas.microsoft.com/office/drawing/2014/main" id="{66DEF720-50DF-5DB7-F9FC-308B88844EC0}"/>
              </a:ext>
            </a:extLst>
          </p:cNvPr>
          <p:cNvSpPr/>
          <p:nvPr/>
        </p:nvSpPr>
        <p:spPr>
          <a:xfrm>
            <a:off x="6969602" y="1901823"/>
            <a:ext cx="3884544" cy="830997"/>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0" cap="none" spc="0" baseline="0">
                <a:solidFill>
                  <a:srgbClr val="000000"/>
                </a:solidFill>
                <a:uFillTx/>
                <a:latin typeface="Calibri" pitchFamily="34"/>
                <a:cs typeface="Calibri" pitchFamily="34"/>
              </a:rPr>
              <a:t>Deprivation relating to education, training and skills</a:t>
            </a:r>
          </a:p>
        </p:txBody>
      </p:sp>
      <p:sp>
        <p:nvSpPr>
          <p:cNvPr id="4" name="TextBox 5">
            <a:extLst>
              <a:ext uri="{FF2B5EF4-FFF2-40B4-BE49-F238E27FC236}">
                <a16:creationId xmlns:a16="http://schemas.microsoft.com/office/drawing/2014/main" id="{55AA3D31-731D-A99A-CCD4-3D14665D9BBE}"/>
              </a:ext>
              <a:ext uri="{C183D7F6-B498-43B3-948B-1728B52AA6E4}">
                <adec:decorative xmlns:adec="http://schemas.microsoft.com/office/drawing/2017/decorative" val="1"/>
              </a:ext>
            </a:extLst>
          </p:cNvPr>
          <p:cNvSpPr txBox="1"/>
          <p:nvPr/>
        </p:nvSpPr>
        <p:spPr>
          <a:xfrm>
            <a:off x="1086590" y="1901823"/>
            <a:ext cx="4155966" cy="83099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400" b="0" i="0" u="none" strike="noStrike" kern="0" cap="none" spc="0" baseline="0">
                <a:solidFill>
                  <a:srgbClr val="0E2841"/>
                </a:solidFill>
                <a:uFillTx/>
                <a:latin typeface="Calibri" pitchFamily="34"/>
              </a:rPr>
              <a:t>Amddifadedd </a:t>
            </a:r>
            <a:r>
              <a:rPr lang="en-GB" sz="2400" b="0" i="0" u="none" strike="noStrike" kern="0" cap="none" spc="0" baseline="0">
                <a:solidFill>
                  <a:srgbClr val="0E2841"/>
                </a:solidFill>
                <a:uFillTx/>
                <a:latin typeface="Calibri" pitchFamily="34"/>
              </a:rPr>
              <a:t>sy'n ymwneud ag </a:t>
            </a:r>
            <a:r>
              <a:rPr lang="cy-GB" sz="2400" b="0" i="0" u="none" strike="noStrike" kern="0" cap="none" spc="0" baseline="0">
                <a:solidFill>
                  <a:srgbClr val="0E2841"/>
                </a:solidFill>
                <a:uFillTx/>
                <a:latin typeface="Calibri" pitchFamily="34"/>
              </a:rPr>
              <a:t>addysg, hyfforddiant a sgiliau </a:t>
            </a:r>
          </a:p>
        </p:txBody>
      </p:sp>
      <p:sp>
        <p:nvSpPr>
          <p:cNvPr id="5" name="TextBox 7">
            <a:extLst>
              <a:ext uri="{FF2B5EF4-FFF2-40B4-BE49-F238E27FC236}">
                <a16:creationId xmlns:a16="http://schemas.microsoft.com/office/drawing/2014/main" id="{FD1884C8-E13C-9956-9AD9-21256CDD1D96}"/>
              </a:ext>
              <a:ext uri="{C183D7F6-B498-43B3-948B-1728B52AA6E4}">
                <adec:decorative xmlns:adec="http://schemas.microsoft.com/office/drawing/2017/decorative" val="1"/>
              </a:ext>
            </a:extLst>
          </p:cNvPr>
          <p:cNvSpPr txBox="1"/>
          <p:nvPr/>
        </p:nvSpPr>
        <p:spPr>
          <a:xfrm>
            <a:off x="1183087" y="2933523"/>
            <a:ext cx="3878134" cy="2636617"/>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Sgôr pwyntiau cyfartalog ar gyfer pynciau craidd Cyfnod Allweddol 4</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Absenoldeb cyson addysg gynradd</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Absenoldeb cyson addysg uwchradd</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Ymadawyr Cyfnod Allweddol 4 nad ydynt yn dechrau Addysg Uwch</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Oedolion 25 i 64 oed heb gymwysterau neu sydd â chymwysterau isel</a:t>
            </a:r>
            <a:endParaRPr lang="en-GB" sz="1800" b="0" i="0" u="none" strike="noStrike" kern="1200" cap="none" spc="0" baseline="0">
              <a:solidFill>
                <a:srgbClr val="0E2841"/>
              </a:solidFill>
              <a:uFillTx/>
              <a:latin typeface="Calibri" pitchFamily="34"/>
              <a:ea typeface="Calibri" pitchFamily="34"/>
              <a:cs typeface="Calibri" pitchFamily="34"/>
            </a:endParaRPr>
          </a:p>
        </p:txBody>
      </p:sp>
      <p:sp>
        <p:nvSpPr>
          <p:cNvPr id="6" name="TextBox 8">
            <a:extLst>
              <a:ext uri="{FF2B5EF4-FFF2-40B4-BE49-F238E27FC236}">
                <a16:creationId xmlns:a16="http://schemas.microsoft.com/office/drawing/2014/main" id="{CDEB4600-30BC-E32E-7DE0-671CD86C5BC5}"/>
              </a:ext>
              <a:ext uri="{C183D7F6-B498-43B3-948B-1728B52AA6E4}">
                <adec:decorative xmlns:adec="http://schemas.microsoft.com/office/drawing/2017/decorative" val="1"/>
              </a:ext>
            </a:extLst>
          </p:cNvPr>
          <p:cNvSpPr txBox="1"/>
          <p:nvPr/>
        </p:nvSpPr>
        <p:spPr>
          <a:xfrm>
            <a:off x="1086590" y="1147133"/>
            <a:ext cx="2932956" cy="754690"/>
          </a:xfrm>
          <a:prstGeom prst="rect">
            <a:avLst/>
          </a:prstGeom>
          <a:noFill/>
          <a:ln cap="flat">
            <a:noFill/>
          </a:ln>
        </p:spPr>
        <p:txBody>
          <a:bodyPr vert="horz" wrap="square" lIns="91440" tIns="45720" rIns="91440" bIns="45720" anchor="t" anchorCtr="0" compatLnSpc="1">
            <a:spAutoFit/>
          </a:bodyPr>
          <a:lstStyle/>
          <a:p>
            <a:pPr marL="35561"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a:ea typeface="Times New Roman" pitchFamily="18"/>
                <a:cs typeface="Calibri" pitchFamily="34"/>
              </a:rPr>
              <a:t>Addysg 14%</a:t>
            </a:r>
          </a:p>
        </p:txBody>
      </p:sp>
      <p:sp>
        <p:nvSpPr>
          <p:cNvPr id="7" name="TextBox 10">
            <a:extLst>
              <a:ext uri="{FF2B5EF4-FFF2-40B4-BE49-F238E27FC236}">
                <a16:creationId xmlns:a16="http://schemas.microsoft.com/office/drawing/2014/main" id="{501E4BB6-64A4-636B-7885-BEC0760A9403}"/>
              </a:ext>
            </a:extLst>
          </p:cNvPr>
          <p:cNvSpPr txBox="1"/>
          <p:nvPr/>
        </p:nvSpPr>
        <p:spPr>
          <a:xfrm>
            <a:off x="7156953" y="2933523"/>
            <a:ext cx="3535683" cy="2359618"/>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Key Stage 4 average point score for core subjects</a:t>
            </a: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Primary repeat absenteeism</a:t>
            </a: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Secondary repeat absenteeism</a:t>
            </a: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Key Stage 4 leavers entering Higher Education</a:t>
            </a: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Adults aged 25 to 64 with no or low qualifications</a:t>
            </a:r>
          </a:p>
        </p:txBody>
      </p:sp>
      <p:pic>
        <p:nvPicPr>
          <p:cNvPr id="8" name="Picture 3">
            <a:extLst>
              <a:ext uri="{FF2B5EF4-FFF2-40B4-BE49-F238E27FC236}">
                <a16:creationId xmlns:a16="http://schemas.microsoft.com/office/drawing/2014/main" id="{1D60CE36-B03C-0CED-40F2-688B52BD444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89949" y="2732821"/>
            <a:ext cx="1250926" cy="1233434"/>
          </a:xfrm>
          <a:prstGeom prst="rect">
            <a:avLst/>
          </a:prstGeom>
          <a:noFill/>
          <a:ln cap="flat">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2329">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35A8456F-B06E-6324-D72D-5796134160D8}"/>
              </a:ext>
            </a:extLst>
          </p:cNvPr>
          <p:cNvSpPr txBox="1">
            <a:spLocks noGrp="1"/>
          </p:cNvSpPr>
          <p:nvPr>
            <p:ph type="title" idx="4294967295"/>
          </p:nvPr>
        </p:nvSpPr>
        <p:spPr>
          <a:xfrm>
            <a:off x="9095555" y="55449"/>
            <a:ext cx="1990840" cy="754690"/>
          </a:xfrm>
        </p:spPr>
        <p:txBody>
          <a:bodyPr anchor="t">
            <a:spAutoFit/>
          </a:bodyPr>
          <a:lstStyle/>
          <a:p>
            <a:pPr marL="35561" lvl="0" defTabSz="457200">
              <a:lnSpc>
                <a:spcPct val="150000"/>
              </a:lnSpc>
            </a:pPr>
            <a:r>
              <a:rPr lang="en-GB" sz="3200">
                <a:cs typeface="Calibri" pitchFamily="34"/>
              </a:rPr>
              <a:t>Education</a:t>
            </a:r>
          </a:p>
        </p:txBody>
      </p:sp>
      <p:pic>
        <p:nvPicPr>
          <p:cNvPr id="3" name="Picture 2" descr="The chart shows the spread of education domain ranks for each local authority. The blue boxes contain half the total number of small areas (LSOAs) in each local authority, centred on the median (middle) rank for each local authority and the ‘whiskers’ show the full range of ranks within the local authority. Deprivation increases with decreasing rank (that is, towards the left-hand side of the plot).">
            <a:extLst>
              <a:ext uri="{FF2B5EF4-FFF2-40B4-BE49-F238E27FC236}">
                <a16:creationId xmlns:a16="http://schemas.microsoft.com/office/drawing/2014/main" id="{EB0AAEC5-8991-356F-A403-E85973A0925F}"/>
              </a:ext>
            </a:extLst>
          </p:cNvPr>
          <p:cNvPicPr>
            <a:picLocks noChangeAspect="1"/>
          </p:cNvPicPr>
          <p:nvPr/>
        </p:nvPicPr>
        <p:blipFill>
          <a:blip r:embed="rId3"/>
          <a:stretch>
            <a:fillRect/>
          </a:stretch>
        </p:blipFill>
        <p:spPr>
          <a:xfrm>
            <a:off x="3288529" y="913064"/>
            <a:ext cx="5614946" cy="5632996"/>
          </a:xfrm>
          <a:prstGeom prst="rect">
            <a:avLst/>
          </a:prstGeom>
          <a:noFill/>
          <a:ln cap="flat">
            <a:noFill/>
          </a:ln>
        </p:spPr>
      </p:pic>
      <p:sp>
        <p:nvSpPr>
          <p:cNvPr id="4" name="TextBox 8">
            <a:extLst>
              <a:ext uri="{FF2B5EF4-FFF2-40B4-BE49-F238E27FC236}">
                <a16:creationId xmlns:a16="http://schemas.microsoft.com/office/drawing/2014/main" id="{482D82EC-3FF4-CF89-43A6-7815E505C010}"/>
              </a:ext>
              <a:ext uri="{C183D7F6-B498-43B3-948B-1728B52AA6E4}">
                <adec:decorative xmlns:adec="http://schemas.microsoft.com/office/drawing/2017/decorative" val="1"/>
              </a:ext>
            </a:extLst>
          </p:cNvPr>
          <p:cNvSpPr txBox="1"/>
          <p:nvPr/>
        </p:nvSpPr>
        <p:spPr>
          <a:xfrm>
            <a:off x="248396" y="0"/>
            <a:ext cx="1632030" cy="754690"/>
          </a:xfrm>
          <a:prstGeom prst="rect">
            <a:avLst/>
          </a:prstGeom>
          <a:noFill/>
          <a:ln cap="flat">
            <a:noFill/>
          </a:ln>
        </p:spPr>
        <p:txBody>
          <a:bodyPr vert="horz" wrap="square" lIns="91440" tIns="45720" rIns="91440" bIns="45720" anchor="t" anchorCtr="0" compatLnSpc="1">
            <a:spAutoFit/>
          </a:bodyPr>
          <a:lstStyle/>
          <a:p>
            <a:pPr marL="35561"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a:ea typeface="Times New Roman" pitchFamily="18"/>
                <a:cs typeface="Calibri" pitchFamily="34"/>
              </a:rPr>
              <a:t>Addysg</a:t>
            </a:r>
          </a:p>
        </p:txBody>
      </p:sp>
      <p:sp>
        <p:nvSpPr>
          <p:cNvPr id="5" name="TextBox 4">
            <a:extLst>
              <a:ext uri="{FF2B5EF4-FFF2-40B4-BE49-F238E27FC236}">
                <a16:creationId xmlns:a16="http://schemas.microsoft.com/office/drawing/2014/main" id="{881AC0D6-42D7-BC7A-7B5D-2878B97E369E}"/>
              </a:ext>
            </a:extLst>
          </p:cNvPr>
          <p:cNvSpPr txBox="1"/>
          <p:nvPr/>
        </p:nvSpPr>
        <p:spPr>
          <a:xfrm>
            <a:off x="9095555" y="913064"/>
            <a:ext cx="3045262" cy="4247314"/>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The most deprived area in Wales was Cymer 2 (Neath Port Talbot). </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Out of the 10 most deprived areas in WIMD 2025, 3 were also in the 10 most deprived areas in WIMD 2019.</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The local authority with the highest proportion of areas in the most deprived 10% was Blaenau Gwent (22%), followed by Neath Port Talbot (21%).</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Ceredigion was the only local authority with no LSOAs in the most deprived 10% of areas.</a:t>
            </a:r>
          </a:p>
        </p:txBody>
      </p:sp>
      <p:sp>
        <p:nvSpPr>
          <p:cNvPr id="6" name="TextBox 11">
            <a:extLst>
              <a:ext uri="{FF2B5EF4-FFF2-40B4-BE49-F238E27FC236}">
                <a16:creationId xmlns:a16="http://schemas.microsoft.com/office/drawing/2014/main" id="{3B19FFBD-B675-2D06-6C16-023F0DB5975A}"/>
              </a:ext>
              <a:ext uri="{C183D7F6-B498-43B3-948B-1728B52AA6E4}">
                <adec:decorative xmlns:adec="http://schemas.microsoft.com/office/drawing/2017/decorative" val="1"/>
              </a:ext>
            </a:extLst>
          </p:cNvPr>
          <p:cNvSpPr txBox="1"/>
          <p:nvPr/>
        </p:nvSpPr>
        <p:spPr>
          <a:xfrm>
            <a:off x="33247" y="913064"/>
            <a:ext cx="3045262" cy="4708977"/>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Ar gyfer y maes addysg, yr ardal fwyaf difreintiedig yng Nghymru oedd Cymer 2 (Castell-nedd Port Talbot). </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Calibri" pitchFamily="34"/>
              </a:rPr>
              <a:t>Roedd 3 o'r 10 ardal fwyaf difreintiedig ym MALlC 2025 hefyd ymhlith y 10 ardal fwyaf difreintiedig ym MALlC 2019.</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Yr awdurdod lleol â'r gyfran uchaf o ardaloedd yn y 10% mwyaf difreintiedig oedd Blaenau Gwent (22%), yna Castell-nedd Port Talbot (21%).</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Ceredigion oedd yr unig awdurdod lleol heb ACEHIau yn y 10% o ardaloedd mwyaf difreintiedig. </a:t>
            </a:r>
            <a:endParaRPr lang="en-GB" sz="1600" b="0" i="0" u="none" strike="noStrike" kern="1200" cap="none" spc="0" baseline="0">
              <a:solidFill>
                <a:srgbClr val="0E2841"/>
              </a:solidFill>
              <a:uFillTx/>
              <a:latin typeface="Calibri" pitchFamily="34"/>
              <a:ea typeface="Times New Roman" pitchFamily="18"/>
              <a:cs typeface="Times New Roman" pitchFamily="1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2347">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9D08EB07-607F-9BCC-CAEA-A50D66733798}"/>
              </a:ext>
            </a:extLst>
          </p:cNvPr>
          <p:cNvSpPr txBox="1">
            <a:spLocks noGrp="1"/>
          </p:cNvSpPr>
          <p:nvPr>
            <p:ph type="title" idx="4294967295"/>
          </p:nvPr>
        </p:nvSpPr>
        <p:spPr>
          <a:xfrm>
            <a:off x="6933236" y="148489"/>
            <a:ext cx="4379509" cy="754690"/>
          </a:xfrm>
        </p:spPr>
        <p:txBody>
          <a:bodyPr anchor="t">
            <a:spAutoFit/>
          </a:bodyPr>
          <a:lstStyle/>
          <a:p>
            <a:pPr lvl="0" defTabSz="457200">
              <a:lnSpc>
                <a:spcPct val="150000"/>
              </a:lnSpc>
            </a:pPr>
            <a:r>
              <a:rPr lang="en-GB" sz="3200">
                <a:cs typeface="Calibri" pitchFamily="34"/>
              </a:rPr>
              <a:t>Access to services 10% </a:t>
            </a:r>
          </a:p>
        </p:txBody>
      </p:sp>
      <p:sp>
        <p:nvSpPr>
          <p:cNvPr id="3" name="Rectangle 4">
            <a:extLst>
              <a:ext uri="{FF2B5EF4-FFF2-40B4-BE49-F238E27FC236}">
                <a16:creationId xmlns:a16="http://schemas.microsoft.com/office/drawing/2014/main" id="{138BF370-1BD7-EFE4-CE21-DE7008E94416}"/>
              </a:ext>
            </a:extLst>
          </p:cNvPr>
          <p:cNvSpPr/>
          <p:nvPr/>
        </p:nvSpPr>
        <p:spPr>
          <a:xfrm>
            <a:off x="6776508" y="1092671"/>
            <a:ext cx="4536246" cy="707882"/>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000" b="0" i="0" u="none" strike="noStrike" kern="0" cap="none" spc="0" baseline="0">
                <a:solidFill>
                  <a:srgbClr val="000000"/>
                </a:solidFill>
                <a:uFillTx/>
                <a:latin typeface="Calibri" pitchFamily="34"/>
                <a:cs typeface="Calibri" pitchFamily="34"/>
              </a:rPr>
              <a:t>Inability to access a range of services considered necessary for day-to-day living</a:t>
            </a:r>
          </a:p>
        </p:txBody>
      </p:sp>
      <p:sp>
        <p:nvSpPr>
          <p:cNvPr id="4" name="TextBox 5">
            <a:extLst>
              <a:ext uri="{FF2B5EF4-FFF2-40B4-BE49-F238E27FC236}">
                <a16:creationId xmlns:a16="http://schemas.microsoft.com/office/drawing/2014/main" id="{ECBAC304-AA2E-4599-39F4-A63950878979}"/>
              </a:ext>
              <a:ext uri="{C183D7F6-B498-43B3-948B-1728B52AA6E4}">
                <adec:decorative xmlns:adec="http://schemas.microsoft.com/office/drawing/2017/decorative" val="1"/>
              </a:ext>
            </a:extLst>
          </p:cNvPr>
          <p:cNvSpPr txBox="1"/>
          <p:nvPr/>
        </p:nvSpPr>
        <p:spPr>
          <a:xfrm>
            <a:off x="598831" y="1129247"/>
            <a:ext cx="4763365" cy="1015660"/>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000" b="0" i="0" u="none" strike="noStrike" kern="0" cap="none" spc="0" baseline="0">
                <a:solidFill>
                  <a:srgbClr val="0E2841"/>
                </a:solidFill>
                <a:uFillTx/>
                <a:latin typeface="Calibri" pitchFamily="34"/>
                <a:cs typeface="Calibri" pitchFamily="34"/>
              </a:rPr>
              <a:t>Anallu i fanteisio ar amrywiaeth o wasanaethau yr ystyrir bod eu hangen i fyw o ddydd i ddydd</a:t>
            </a:r>
          </a:p>
        </p:txBody>
      </p:sp>
      <p:sp>
        <p:nvSpPr>
          <p:cNvPr id="5" name="TextBox 7">
            <a:extLst>
              <a:ext uri="{FF2B5EF4-FFF2-40B4-BE49-F238E27FC236}">
                <a16:creationId xmlns:a16="http://schemas.microsoft.com/office/drawing/2014/main" id="{DD594872-E9F9-788E-D2E8-60A4476FB241}"/>
              </a:ext>
              <a:ext uri="{C183D7F6-B498-43B3-948B-1728B52AA6E4}">
                <adec:decorative xmlns:adec="http://schemas.microsoft.com/office/drawing/2017/decorative" val="1"/>
              </a:ext>
            </a:extLst>
          </p:cNvPr>
          <p:cNvSpPr txBox="1"/>
          <p:nvPr/>
        </p:nvSpPr>
        <p:spPr>
          <a:xfrm>
            <a:off x="598831" y="354979"/>
            <a:ext cx="5497162"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rPr>
              <a:t>Mynediad at wasanaethau 10% </a:t>
            </a:r>
          </a:p>
        </p:txBody>
      </p:sp>
      <p:sp>
        <p:nvSpPr>
          <p:cNvPr id="6" name="TextBox 9">
            <a:extLst>
              <a:ext uri="{FF2B5EF4-FFF2-40B4-BE49-F238E27FC236}">
                <a16:creationId xmlns:a16="http://schemas.microsoft.com/office/drawing/2014/main" id="{EA627C59-41D4-EC78-DA8A-8D1ED8729FB9}"/>
              </a:ext>
              <a:ext uri="{C183D7F6-B498-43B3-948B-1728B52AA6E4}">
                <adec:decorative xmlns:adec="http://schemas.microsoft.com/office/drawing/2017/decorative" val="1"/>
              </a:ext>
            </a:extLst>
          </p:cNvPr>
          <p:cNvSpPr txBox="1"/>
          <p:nvPr/>
        </p:nvSpPr>
        <p:spPr>
          <a:xfrm>
            <a:off x="598831" y="2162830"/>
            <a:ext cx="5155789" cy="4247314"/>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Amser teithio cyfartalog ar drafnidiaeth gyhoeddus a phreifat i:</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Siop bwyd</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Meddygfa</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Cyfleuster chwaraeon </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Ysgol uwchradd</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Ysgol gynradd</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Fferyllfa</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Swyddfa bost</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Llyfrgell gyhoeddus</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E2841"/>
                </a:solidFill>
                <a:uFillTx/>
                <a:latin typeface="Calibri" pitchFamily="34"/>
                <a:ea typeface="Calibri" pitchFamily="34"/>
                <a:cs typeface="Calibri" pitchFamily="34"/>
              </a:rPr>
              <a:t>Gwasanaethau gofal plant</a:t>
            </a:r>
            <a:r>
              <a:rPr lang="cy-GB" sz="1800" b="0" i="0" u="none" strike="noStrike" kern="1200" cap="none" spc="0" baseline="0">
                <a:solidFill>
                  <a:srgbClr val="0E2841"/>
                </a:solidFill>
                <a:uFillTx/>
                <a:latin typeface="Calibri" pitchFamily="34"/>
                <a:ea typeface="Calibri" pitchFamily="34"/>
                <a:cs typeface="Calibri" pitchFamily="34"/>
              </a:rPr>
              <a:t> </a:t>
            </a:r>
            <a:endParaRPr lang="en-GB" sz="1800" b="0" i="0" u="none" strike="noStrike" kern="1200" cap="none" spc="0" baseline="0">
              <a:solidFill>
                <a:srgbClr val="0E2841"/>
              </a:solidFill>
              <a:uFillTx/>
              <a:latin typeface="Calibri" pitchFamily="34"/>
              <a:ea typeface="Calibri" pitchFamily="34"/>
              <a:cs typeface="Calibri" pitchFamily="34"/>
            </a:endParaRP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 Gorsaf betrol (trafnidiaeth breifat yn unig)</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cy-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Mynediad at wasanaethau digidol: diffyg argaeledd band eang ar 30Mb/e</a:t>
            </a:r>
            <a:endParaRPr lang="en-GB" sz="1800" b="0" i="0" u="none" strike="noStrike" kern="1200" cap="none" spc="0" baseline="0">
              <a:solidFill>
                <a:srgbClr val="0E2841"/>
              </a:solidFill>
              <a:uFillTx/>
              <a:latin typeface="Calibri" pitchFamily="34"/>
              <a:ea typeface="Calibri" pitchFamily="34"/>
              <a:cs typeface="Calibri" pitchFamily="34"/>
            </a:endParaRPr>
          </a:p>
        </p:txBody>
      </p:sp>
      <p:sp>
        <p:nvSpPr>
          <p:cNvPr id="7" name="TextBox 10">
            <a:extLst>
              <a:ext uri="{FF2B5EF4-FFF2-40B4-BE49-F238E27FC236}">
                <a16:creationId xmlns:a16="http://schemas.microsoft.com/office/drawing/2014/main" id="{FD7E78C7-9AB3-53B6-ED6E-F21A0ED46E0A}"/>
              </a:ext>
            </a:extLst>
          </p:cNvPr>
          <p:cNvSpPr txBox="1"/>
          <p:nvPr/>
        </p:nvSpPr>
        <p:spPr>
          <a:xfrm>
            <a:off x="6776508" y="2126254"/>
            <a:ext cx="5000963" cy="4247314"/>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Average travel time by public and private transport to a:</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Food shop,</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GP surgery</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Sports facility</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Secondary school</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Primary school</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Pharmacy</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Post office</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Public library</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Childcare provider</a:t>
            </a:r>
          </a:p>
          <a:p>
            <a:pPr marL="800100" marR="0" lvl="1" indent="-342900" algn="l" defTabSz="457200" rtl="0" fontAlgn="ctr" hangingPunct="1">
              <a:lnSpc>
                <a:spcPct val="100000"/>
              </a:lnSpc>
              <a:spcBef>
                <a:spcPts val="0"/>
              </a:spcBef>
              <a:spcAft>
                <a:spcPts val="0"/>
              </a:spcAft>
              <a:buSzPct val="100000"/>
              <a:buFont typeface="Aptos Display"/>
              <a:buAutoNum type="arabicPeriod"/>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Petrol station (private transport only)</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Access to digital services: unavailability of broadband at 30Mb/s</a:t>
            </a:r>
          </a:p>
        </p:txBody>
      </p:sp>
      <p:pic>
        <p:nvPicPr>
          <p:cNvPr id="8" name="Picture 3">
            <a:extLst>
              <a:ext uri="{FF2B5EF4-FFF2-40B4-BE49-F238E27FC236}">
                <a16:creationId xmlns:a16="http://schemas.microsoft.com/office/drawing/2014/main" id="{F77D1B4C-C533-F82E-0EEF-9F37226D9D8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20454" y="2633472"/>
            <a:ext cx="1526910" cy="1487427"/>
          </a:xfrm>
          <a:prstGeom prst="rect">
            <a:avLst/>
          </a:prstGeom>
          <a:noFill/>
          <a:ln cap="flat">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2330">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47AC35EC-3A13-7310-A3A8-79D9296FB094}"/>
              </a:ext>
            </a:extLst>
          </p:cNvPr>
          <p:cNvSpPr txBox="1">
            <a:spLocks noGrp="1"/>
          </p:cNvSpPr>
          <p:nvPr>
            <p:ph type="title" idx="4294967295"/>
          </p:nvPr>
        </p:nvSpPr>
        <p:spPr>
          <a:xfrm>
            <a:off x="7771430" y="-11878"/>
            <a:ext cx="3365504" cy="754690"/>
          </a:xfrm>
        </p:spPr>
        <p:txBody>
          <a:bodyPr anchor="t">
            <a:spAutoFit/>
          </a:bodyPr>
          <a:lstStyle/>
          <a:p>
            <a:pPr lvl="0" defTabSz="457200">
              <a:lnSpc>
                <a:spcPct val="150000"/>
              </a:lnSpc>
            </a:pPr>
            <a:r>
              <a:rPr lang="en-GB" sz="3200">
                <a:cs typeface="Calibri" pitchFamily="34"/>
              </a:rPr>
              <a:t>Access to services </a:t>
            </a:r>
          </a:p>
        </p:txBody>
      </p:sp>
      <p:sp>
        <p:nvSpPr>
          <p:cNvPr id="3" name="TextBox 7">
            <a:extLst>
              <a:ext uri="{FF2B5EF4-FFF2-40B4-BE49-F238E27FC236}">
                <a16:creationId xmlns:a16="http://schemas.microsoft.com/office/drawing/2014/main" id="{8ED602DD-FFDD-42D3-B28E-34C23663212F}"/>
              </a:ext>
              <a:ext uri="{C183D7F6-B498-43B3-948B-1728B52AA6E4}">
                <adec:decorative xmlns:adec="http://schemas.microsoft.com/office/drawing/2017/decorative" val="1"/>
              </a:ext>
            </a:extLst>
          </p:cNvPr>
          <p:cNvSpPr txBox="1"/>
          <p:nvPr/>
        </p:nvSpPr>
        <p:spPr>
          <a:xfrm>
            <a:off x="290166" y="98188"/>
            <a:ext cx="4904997"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rPr>
              <a:t>Mynediad at wasanaethau </a:t>
            </a:r>
          </a:p>
        </p:txBody>
      </p:sp>
      <p:pic>
        <p:nvPicPr>
          <p:cNvPr id="4" name="Picture 4" descr="The map shows that in the WIMD 2025 access to services domain high deprivation was widespread across rural areas. ">
            <a:extLst>
              <a:ext uri="{FF2B5EF4-FFF2-40B4-BE49-F238E27FC236}">
                <a16:creationId xmlns:a16="http://schemas.microsoft.com/office/drawing/2014/main" id="{AA53947E-C40A-6A8C-6144-4CEC1699C59C}"/>
              </a:ext>
            </a:extLst>
          </p:cNvPr>
          <p:cNvPicPr>
            <a:picLocks noChangeAspect="1"/>
          </p:cNvPicPr>
          <p:nvPr/>
        </p:nvPicPr>
        <p:blipFill>
          <a:blip r:embed="rId3"/>
          <a:stretch>
            <a:fillRect/>
          </a:stretch>
        </p:blipFill>
        <p:spPr>
          <a:xfrm>
            <a:off x="3490465" y="791047"/>
            <a:ext cx="4763365" cy="5711973"/>
          </a:xfrm>
          <a:prstGeom prst="rect">
            <a:avLst/>
          </a:prstGeom>
          <a:noFill/>
          <a:ln cap="flat">
            <a:noFill/>
          </a:ln>
        </p:spPr>
      </p:pic>
      <p:sp>
        <p:nvSpPr>
          <p:cNvPr id="5" name="TextBox 11">
            <a:extLst>
              <a:ext uri="{FF2B5EF4-FFF2-40B4-BE49-F238E27FC236}">
                <a16:creationId xmlns:a16="http://schemas.microsoft.com/office/drawing/2014/main" id="{68E055BC-0DEA-9C9A-0794-B859F1B8D1F0}"/>
              </a:ext>
            </a:extLst>
          </p:cNvPr>
          <p:cNvSpPr txBox="1"/>
          <p:nvPr/>
        </p:nvSpPr>
        <p:spPr>
          <a:xfrm>
            <a:off x="8393369" y="885797"/>
            <a:ext cx="3508461" cy="4391204"/>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The local authority with the highest proportion of areas in the 10% most deprived was Powys followed by Ceredigion and Pembrokeshire.</a:t>
            </a: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Blaenau Gwent, Bridgend, Caerphilly, Cardiff and Torfaen had no areas in the 10% most deprived group.</a:t>
            </a: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The most deprived area in Wales was Llanegwad 2, a rural area in Carmarthenshire (ranked 5</a:t>
            </a:r>
            <a:r>
              <a:rPr lang="en-GB" sz="1600" b="0" i="0" u="none" strike="noStrike" kern="1200" cap="none" spc="0" baseline="30000">
                <a:solidFill>
                  <a:srgbClr val="1F1F1F"/>
                </a:solidFill>
                <a:uFillTx/>
                <a:latin typeface="Calibri" pitchFamily="34"/>
                <a:ea typeface="Calibri" pitchFamily="34"/>
                <a:cs typeface="Times New Roman" pitchFamily="18"/>
              </a:rPr>
              <a:t>th</a:t>
            </a:r>
            <a:r>
              <a:rPr lang="en-GB" sz="1600" b="0" i="0" u="none" strike="noStrike" kern="1200" cap="none" spc="0" baseline="0">
                <a:solidFill>
                  <a:srgbClr val="1F1F1F"/>
                </a:solidFill>
                <a:uFillTx/>
                <a:latin typeface="Calibri" pitchFamily="34"/>
                <a:ea typeface="Calibri" pitchFamily="34"/>
                <a:cs typeface="Times New Roman" pitchFamily="18"/>
              </a:rPr>
              <a:t> most deprived in WIMD 2019). </a:t>
            </a: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Of the 10 most deprived areas in Wales in 2025, 4 were also in the top 10 most deprived in 2019.</a:t>
            </a:r>
          </a:p>
        </p:txBody>
      </p:sp>
      <p:sp>
        <p:nvSpPr>
          <p:cNvPr id="6" name="TextBox 2">
            <a:extLst>
              <a:ext uri="{FF2B5EF4-FFF2-40B4-BE49-F238E27FC236}">
                <a16:creationId xmlns:a16="http://schemas.microsoft.com/office/drawing/2014/main" id="{1700088D-F7A1-D914-8656-C5A31876A7E5}"/>
              </a:ext>
              <a:ext uri="{C183D7F6-B498-43B3-948B-1728B52AA6E4}">
                <adec:decorative xmlns:adec="http://schemas.microsoft.com/office/drawing/2017/decorative" val="1"/>
              </a:ext>
            </a:extLst>
          </p:cNvPr>
          <p:cNvSpPr txBox="1"/>
          <p:nvPr/>
        </p:nvSpPr>
        <p:spPr>
          <a:xfrm>
            <a:off x="125730" y="731199"/>
            <a:ext cx="3364735" cy="5153201"/>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Yr awdurdod lleol â’r gyfran uchaf o ardaloedd yn y 10% mwyaf difreintiedig oedd Powys, yna Ceredigion a Sir Benfro. </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Nid oes unrhyw ardaloedd yng ngrŵp y 10% mwyaf difreintiedig ym Mlaenau Gwent, Caerffili, Caerdydd, Pen-y-bont ar Ogwr na Thorfaen. </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Yr ardal fwyaf difreintiedig yng Nghymru oedd Llanegwad 2, sy’n ardal wledig yn Sir Gaerfyrddin a oedd y bumed ardal fwyaf difreintiedig ym MALlC 2019. </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O’r 10 ardal fwyaf difreintiedig yng Nghymru yn 2025, roedd 4 hefyd yn y 10 ardal fwyaf difreintiedig yn 2019. </a:t>
            </a:r>
            <a:endParaRPr lang="en-GB" sz="1600" b="0" i="0" u="none" strike="noStrike" kern="1200" cap="none" spc="0" baseline="0">
              <a:solidFill>
                <a:srgbClr val="0E2841"/>
              </a:solidFill>
              <a:uFillTx/>
              <a:latin typeface="Calibri" pitchFamily="34"/>
              <a:ea typeface="Calibri" pitchFamily="34"/>
              <a:cs typeface="Times New Roman" pitchFamily="1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2348">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2826BBBB-C4FA-58AA-215E-4CD545B0D97A}"/>
              </a:ext>
            </a:extLst>
          </p:cNvPr>
          <p:cNvSpPr txBox="1">
            <a:spLocks noGrp="1"/>
          </p:cNvSpPr>
          <p:nvPr>
            <p:ph type="title" idx="4294967295"/>
          </p:nvPr>
        </p:nvSpPr>
        <p:spPr>
          <a:xfrm>
            <a:off x="7260052" y="1103342"/>
            <a:ext cx="2188744" cy="584777"/>
          </a:xfrm>
        </p:spPr>
        <p:txBody>
          <a:bodyPr anchor="t">
            <a:spAutoFit/>
          </a:bodyPr>
          <a:lstStyle/>
          <a:p>
            <a:pPr lvl="0" defTabSz="457200">
              <a:lnSpc>
                <a:spcPct val="100000"/>
              </a:lnSpc>
            </a:pPr>
            <a:r>
              <a:rPr lang="en-GB" sz="3200">
                <a:ea typeface="Calibri" pitchFamily="34"/>
                <a:cs typeface="Calibri" pitchFamily="34"/>
              </a:rPr>
              <a:t>Housing 9%</a:t>
            </a:r>
          </a:p>
        </p:txBody>
      </p:sp>
      <p:sp>
        <p:nvSpPr>
          <p:cNvPr id="3" name="Rectangle 4">
            <a:extLst>
              <a:ext uri="{FF2B5EF4-FFF2-40B4-BE49-F238E27FC236}">
                <a16:creationId xmlns:a16="http://schemas.microsoft.com/office/drawing/2014/main" id="{58428782-FF9F-7BD3-EE64-FE3AE5D8CA2D}"/>
              </a:ext>
            </a:extLst>
          </p:cNvPr>
          <p:cNvSpPr/>
          <p:nvPr/>
        </p:nvSpPr>
        <p:spPr>
          <a:xfrm>
            <a:off x="7260052" y="1888583"/>
            <a:ext cx="3507757" cy="1015660"/>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000" b="0" i="0" u="none" strike="noStrike" kern="0" cap="none" spc="0" baseline="0">
                <a:solidFill>
                  <a:srgbClr val="000000"/>
                </a:solidFill>
                <a:uFillTx/>
                <a:latin typeface="Calibri" pitchFamily="34"/>
                <a:cs typeface="Calibri" pitchFamily="34"/>
              </a:rPr>
              <a:t>Inadequate housing, in terms of physical and living conditions and availability</a:t>
            </a:r>
          </a:p>
        </p:txBody>
      </p:sp>
      <p:sp>
        <p:nvSpPr>
          <p:cNvPr id="4" name="TextBox 5">
            <a:extLst>
              <a:ext uri="{FF2B5EF4-FFF2-40B4-BE49-F238E27FC236}">
                <a16:creationId xmlns:a16="http://schemas.microsoft.com/office/drawing/2014/main" id="{AFCCFAD4-BC38-71B9-2186-A550C7997181}"/>
              </a:ext>
              <a:ext uri="{C183D7F6-B498-43B3-948B-1728B52AA6E4}">
                <adec:decorative xmlns:adec="http://schemas.microsoft.com/office/drawing/2017/decorative" val="1"/>
              </a:ext>
            </a:extLst>
          </p:cNvPr>
          <p:cNvSpPr txBox="1"/>
          <p:nvPr/>
        </p:nvSpPr>
        <p:spPr>
          <a:xfrm>
            <a:off x="1247205" y="1888583"/>
            <a:ext cx="4572000" cy="707882"/>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000" b="0" i="0" u="none" strike="noStrike" kern="0" cap="none" spc="0" baseline="0">
                <a:solidFill>
                  <a:srgbClr val="0E2841"/>
                </a:solidFill>
                <a:uFillTx/>
                <a:latin typeface="Calibri" pitchFamily="34"/>
                <a:cs typeface="Calibri" pitchFamily="34"/>
              </a:rPr>
              <a:t>Tai annigonol, o ran cyflwr ffisegol, amodau byw ac argaeledd</a:t>
            </a:r>
          </a:p>
        </p:txBody>
      </p:sp>
      <p:sp>
        <p:nvSpPr>
          <p:cNvPr id="5" name="TextBox 7">
            <a:extLst>
              <a:ext uri="{FF2B5EF4-FFF2-40B4-BE49-F238E27FC236}">
                <a16:creationId xmlns:a16="http://schemas.microsoft.com/office/drawing/2014/main" id="{F160B664-C9FD-8169-3905-54CE6083F344}"/>
              </a:ext>
              <a:ext uri="{C183D7F6-B498-43B3-948B-1728B52AA6E4}">
                <adec:decorative xmlns:adec="http://schemas.microsoft.com/office/drawing/2017/decorative" val="1"/>
              </a:ext>
            </a:extLst>
          </p:cNvPr>
          <p:cNvSpPr txBox="1"/>
          <p:nvPr/>
        </p:nvSpPr>
        <p:spPr>
          <a:xfrm>
            <a:off x="1247205" y="1103342"/>
            <a:ext cx="1515051"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E2841"/>
                </a:solidFill>
                <a:uFillTx/>
                <a:latin typeface="Calibri" pitchFamily="34"/>
                <a:ea typeface="Calibri" pitchFamily="34"/>
                <a:cs typeface="Calibri" pitchFamily="34"/>
              </a:rPr>
              <a:t>Tai 9%</a:t>
            </a:r>
          </a:p>
        </p:txBody>
      </p:sp>
      <p:sp>
        <p:nvSpPr>
          <p:cNvPr id="6" name="TextBox 9">
            <a:extLst>
              <a:ext uri="{FF2B5EF4-FFF2-40B4-BE49-F238E27FC236}">
                <a16:creationId xmlns:a16="http://schemas.microsoft.com/office/drawing/2014/main" id="{669E6EE6-74B7-B961-FF29-38846D896E67}"/>
              </a:ext>
            </a:extLst>
          </p:cNvPr>
          <p:cNvSpPr txBox="1"/>
          <p:nvPr/>
        </p:nvSpPr>
        <p:spPr>
          <a:xfrm>
            <a:off x="7260052" y="2935425"/>
            <a:ext cx="3299694" cy="2585319"/>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Housing in disrepair or containing serious hazards</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Overcrowded households (bedroom measure)</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Energy performance for dwellings </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Inability to afford to enter owner occupation or the private rental market</a:t>
            </a:r>
          </a:p>
        </p:txBody>
      </p:sp>
      <p:sp>
        <p:nvSpPr>
          <p:cNvPr id="7" name="TextBox 10">
            <a:extLst>
              <a:ext uri="{FF2B5EF4-FFF2-40B4-BE49-F238E27FC236}">
                <a16:creationId xmlns:a16="http://schemas.microsoft.com/office/drawing/2014/main" id="{44721666-6B2C-C1ED-01C3-07E1D6D91680}"/>
              </a:ext>
              <a:ext uri="{C183D7F6-B498-43B3-948B-1728B52AA6E4}">
                <adec:decorative xmlns:adec="http://schemas.microsoft.com/office/drawing/2017/decorative" val="1"/>
              </a:ext>
            </a:extLst>
          </p:cNvPr>
          <p:cNvSpPr txBox="1"/>
          <p:nvPr/>
        </p:nvSpPr>
        <p:spPr>
          <a:xfrm>
            <a:off x="1247205" y="2935425"/>
            <a:ext cx="3623785" cy="2862318"/>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Tai o ansawdd gwael (mewn cyflwr gwael neu'n cynnwys peryglon difrifol)</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Cartrefi gorlawn (mesur ystafelloedd gwely)</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1" i="0" u="none" strike="noStrike" kern="1200" cap="none" spc="0" baseline="0">
                <a:solidFill>
                  <a:srgbClr val="0E2841"/>
                </a:solidFill>
                <a:uFillTx/>
                <a:latin typeface="Calibri" pitchFamily="34"/>
                <a:ea typeface="Calibri" pitchFamily="34"/>
                <a:cs typeface="Calibri" pitchFamily="34"/>
              </a:rPr>
              <a:t> </a:t>
            </a:r>
            <a:r>
              <a:rPr lang="en-GB" sz="1800" b="0" i="0" u="none" strike="noStrike" kern="1200" cap="none" spc="0" baseline="0">
                <a:solidFill>
                  <a:srgbClr val="0E2841"/>
                </a:solidFill>
                <a:uFillTx/>
                <a:latin typeface="Calibri" pitchFamily="34"/>
                <a:ea typeface="Calibri" pitchFamily="34"/>
                <a:cs typeface="Calibri" pitchFamily="34"/>
              </a:rPr>
              <a:t>Anheddau â pherfformiad ynni gwael</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Anallu i fforddio dod yn berchen-feddiannydd neu ymuno â'r farchnad rhentu preifat </a:t>
            </a:r>
            <a:endParaRPr lang="en-GB" sz="1800" b="0" i="0" u="none" strike="noStrike" kern="1200" cap="none" spc="0" baseline="0">
              <a:solidFill>
                <a:srgbClr val="0E2841"/>
              </a:solidFill>
              <a:uFillTx/>
              <a:latin typeface="Calibri" pitchFamily="34"/>
              <a:ea typeface="Calibri" pitchFamily="34"/>
              <a:cs typeface="Calibri" pitchFamily="34"/>
            </a:endParaRPr>
          </a:p>
        </p:txBody>
      </p:sp>
      <p:pic>
        <p:nvPicPr>
          <p:cNvPr id="8" name="Picture 3">
            <a:extLst>
              <a:ext uri="{FF2B5EF4-FFF2-40B4-BE49-F238E27FC236}">
                <a16:creationId xmlns:a16="http://schemas.microsoft.com/office/drawing/2014/main" id="{162A4F4A-90F7-3A19-0BC5-C18DC66328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31819" y="2716389"/>
            <a:ext cx="1263600" cy="1355744"/>
          </a:xfrm>
          <a:prstGeom prst="rect">
            <a:avLst/>
          </a:prstGeom>
          <a:noFill/>
          <a:ln cap="flat">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2331">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4BB74A9C-83AC-E4A4-96E0-8F61BF9A7D1F}"/>
              </a:ext>
            </a:extLst>
          </p:cNvPr>
          <p:cNvSpPr txBox="1">
            <a:spLocks noGrp="1"/>
          </p:cNvSpPr>
          <p:nvPr>
            <p:ph type="title" idx="4294967295"/>
          </p:nvPr>
        </p:nvSpPr>
        <p:spPr>
          <a:xfrm>
            <a:off x="8975530" y="158776"/>
            <a:ext cx="1794080" cy="584777"/>
          </a:xfrm>
        </p:spPr>
        <p:txBody>
          <a:bodyPr anchor="t">
            <a:spAutoFit/>
          </a:bodyPr>
          <a:lstStyle/>
          <a:p>
            <a:pPr lvl="0" defTabSz="457200">
              <a:lnSpc>
                <a:spcPct val="100000"/>
              </a:lnSpc>
            </a:pPr>
            <a:r>
              <a:rPr lang="en-GB" sz="3200">
                <a:ea typeface="Calibri" pitchFamily="34"/>
                <a:cs typeface="Calibri" pitchFamily="34"/>
              </a:rPr>
              <a:t>Housing</a:t>
            </a:r>
          </a:p>
        </p:txBody>
      </p:sp>
      <p:pic>
        <p:nvPicPr>
          <p:cNvPr id="3" name="Picture 13" descr="The chart shows the spread of housing domain ranks for each local authority. The blue boxes contain half the total number of small areas (LSOAs) in each local authority, centred on the median (middle) rank for each local authority and the ‘whiskers’ show the full range of ranks within the local authority. Deprivation increases with decreasing rank (that is, towards the left-hand side of the plot).">
            <a:extLst>
              <a:ext uri="{FF2B5EF4-FFF2-40B4-BE49-F238E27FC236}">
                <a16:creationId xmlns:a16="http://schemas.microsoft.com/office/drawing/2014/main" id="{F505CD3F-FFCB-63AF-5D27-32057D13E813}"/>
              </a:ext>
            </a:extLst>
          </p:cNvPr>
          <p:cNvPicPr>
            <a:picLocks noChangeAspect="1"/>
          </p:cNvPicPr>
          <p:nvPr/>
        </p:nvPicPr>
        <p:blipFill>
          <a:blip r:embed="rId3"/>
          <a:stretch>
            <a:fillRect/>
          </a:stretch>
        </p:blipFill>
        <p:spPr>
          <a:xfrm>
            <a:off x="3304056" y="996458"/>
            <a:ext cx="5583875" cy="5529843"/>
          </a:xfrm>
          <a:prstGeom prst="rect">
            <a:avLst/>
          </a:prstGeom>
          <a:noFill/>
          <a:ln cap="flat">
            <a:noFill/>
          </a:ln>
        </p:spPr>
      </p:pic>
      <p:sp>
        <p:nvSpPr>
          <p:cNvPr id="4" name="TextBox 7">
            <a:extLst>
              <a:ext uri="{FF2B5EF4-FFF2-40B4-BE49-F238E27FC236}">
                <a16:creationId xmlns:a16="http://schemas.microsoft.com/office/drawing/2014/main" id="{6506AE61-279E-0A37-EDE6-643432169D56}"/>
              </a:ext>
              <a:ext uri="{C183D7F6-B498-43B3-948B-1728B52AA6E4}">
                <adec:decorative xmlns:adec="http://schemas.microsoft.com/office/drawing/2017/decorative" val="1"/>
              </a:ext>
            </a:extLst>
          </p:cNvPr>
          <p:cNvSpPr txBox="1"/>
          <p:nvPr/>
        </p:nvSpPr>
        <p:spPr>
          <a:xfrm>
            <a:off x="726499" y="123599"/>
            <a:ext cx="752350" cy="58477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E2841"/>
                </a:solidFill>
                <a:uFillTx/>
                <a:latin typeface="Calibri" pitchFamily="34"/>
                <a:ea typeface="Calibri" pitchFamily="34"/>
                <a:cs typeface="Calibri" pitchFamily="34"/>
              </a:rPr>
              <a:t>Tai</a:t>
            </a:r>
          </a:p>
        </p:txBody>
      </p:sp>
      <p:sp>
        <p:nvSpPr>
          <p:cNvPr id="5" name="TextBox 4">
            <a:extLst>
              <a:ext uri="{FF2B5EF4-FFF2-40B4-BE49-F238E27FC236}">
                <a16:creationId xmlns:a16="http://schemas.microsoft.com/office/drawing/2014/main" id="{7E010A3A-3B63-3B3B-2851-96BF74F2D483}"/>
              </a:ext>
            </a:extLst>
          </p:cNvPr>
          <p:cNvSpPr txBox="1"/>
          <p:nvPr/>
        </p:nvSpPr>
        <p:spPr>
          <a:xfrm>
            <a:off x="8975530" y="834362"/>
            <a:ext cx="2940975" cy="5691938"/>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The local authorities with the highest proportion of areas in the most deprived 10% in Wales were Gwynedd (38%), followed by Cardiff (33%). </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Six local authorities had no small areas in the most deprived 10% in Wales: Blaenau Gwent, Bridgend, Flintshire, Merthyr Tydfil, Torfaen and the Vale of Glamorgan.</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Five of the 10 most housing deprived areas in Wales were in Gwynedd, and 2 of these border ‘Uwch Conwy’, an area of Conwy also in the top 10 most deprived.</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The other 4 of the 10 most housing deprived areas were in Cardiff, in Grangetown and Riverside. </a:t>
            </a:r>
          </a:p>
        </p:txBody>
      </p:sp>
      <p:sp>
        <p:nvSpPr>
          <p:cNvPr id="6" name="TextBox 11">
            <a:extLst>
              <a:ext uri="{FF2B5EF4-FFF2-40B4-BE49-F238E27FC236}">
                <a16:creationId xmlns:a16="http://schemas.microsoft.com/office/drawing/2014/main" id="{E3CD64FB-A3ED-1312-E21A-6DFC445C936A}"/>
              </a:ext>
              <a:ext uri="{C183D7F6-B498-43B3-948B-1728B52AA6E4}">
                <adec:decorative xmlns:adec="http://schemas.microsoft.com/office/drawing/2017/decorative" val="1"/>
              </a:ext>
            </a:extLst>
          </p:cNvPr>
          <p:cNvSpPr txBox="1"/>
          <p:nvPr/>
        </p:nvSpPr>
        <p:spPr>
          <a:xfrm>
            <a:off x="0" y="708376"/>
            <a:ext cx="3216475" cy="5817924"/>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Yr awdurdodau lleol â'r gyfran uchaf o ardaloedd yn y 10% o'r ardaloedd mwyaf difreintiedig yng Nghymru oedd Gwynedd (38%), yna Caerdydd (33%).</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Nid oedd gan 6 awdurdod lleol unrhyw ardaloedd bach yn y 10% mwyaf difreintiedig yng Nghymru: Blaenau Gwent, Pen-y-bont ar Ogwr, Sir y Fflint, Merthyr Tudful, Torfaen a Bro Morgannwg.</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Roedd 5 o'r 10 ardal fwyaf difreintiedig o ran tai yng Nghymru yng Ngwynedd, ac roedd 2 ar y ffin ag ‘Uwch Conwy’, sef ardal o Gonwy sydd hefyd yn y 10 mwyaf difreintiedig. </a:t>
            </a:r>
            <a:endParaRPr lang="en-GB" sz="1600" b="0" i="0" u="none" strike="noStrike" kern="1200" cap="none" spc="0" baseline="0">
              <a:solidFill>
                <a:srgbClr val="0E2841"/>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Times New Roman" pitchFamily="18"/>
                <a:cs typeface="Times New Roman" pitchFamily="18"/>
              </a:rPr>
              <a:t>Roedd y 4 o'r 10 ardal fwyaf difreintiedig arall yng Nghaerdydd, yn Grangetown a Glan yr Afon. </a:t>
            </a:r>
            <a:endParaRPr lang="en-GB" sz="1600" b="0" i="0" u="none" strike="noStrike" kern="1200" cap="none" spc="0" baseline="0">
              <a:solidFill>
                <a:srgbClr val="0E2841"/>
              </a:solidFill>
              <a:uFillTx/>
              <a:latin typeface="Calibri" pitchFamily="34"/>
              <a:ea typeface="Times New Roman" pitchFamily="18"/>
              <a:cs typeface="Times New Roman" pitchFamily="1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2349">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BA52E654-D21B-2448-CA55-66DE353351E6}"/>
              </a:ext>
            </a:extLst>
          </p:cNvPr>
          <p:cNvSpPr txBox="1">
            <a:spLocks noGrp="1"/>
          </p:cNvSpPr>
          <p:nvPr>
            <p:ph type="title" idx="4294967295"/>
          </p:nvPr>
        </p:nvSpPr>
        <p:spPr>
          <a:xfrm>
            <a:off x="6940954" y="505754"/>
            <a:ext cx="4080555" cy="754690"/>
          </a:xfrm>
        </p:spPr>
        <p:txBody>
          <a:bodyPr anchor="t">
            <a:spAutoFit/>
          </a:bodyPr>
          <a:lstStyle/>
          <a:p>
            <a:pPr lvl="0" defTabSz="457200">
              <a:lnSpc>
                <a:spcPct val="150000"/>
              </a:lnSpc>
            </a:pPr>
            <a:r>
              <a:rPr lang="en-GB" sz="3200">
                <a:cs typeface="Calibri" pitchFamily="34"/>
              </a:rPr>
              <a:t>Community safety 5%</a:t>
            </a:r>
          </a:p>
        </p:txBody>
      </p:sp>
      <p:sp>
        <p:nvSpPr>
          <p:cNvPr id="3" name="Rectangle 4">
            <a:extLst>
              <a:ext uri="{FF2B5EF4-FFF2-40B4-BE49-F238E27FC236}">
                <a16:creationId xmlns:a16="http://schemas.microsoft.com/office/drawing/2014/main" id="{6F3B8A19-4264-39CE-40FC-66D7CEC32909}"/>
              </a:ext>
            </a:extLst>
          </p:cNvPr>
          <p:cNvSpPr/>
          <p:nvPr/>
        </p:nvSpPr>
        <p:spPr>
          <a:xfrm>
            <a:off x="6940954" y="1260454"/>
            <a:ext cx="3473366" cy="830997"/>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0" cap="none" spc="0" baseline="0">
                <a:solidFill>
                  <a:srgbClr val="000000"/>
                </a:solidFill>
                <a:uFillTx/>
                <a:latin typeface="Calibri" pitchFamily="34"/>
                <a:cs typeface="Calibri" pitchFamily="34"/>
              </a:rPr>
              <a:t>Deprivation relating to living in a safe community  </a:t>
            </a:r>
          </a:p>
        </p:txBody>
      </p:sp>
      <p:sp>
        <p:nvSpPr>
          <p:cNvPr id="4" name="TextBox 5">
            <a:extLst>
              <a:ext uri="{FF2B5EF4-FFF2-40B4-BE49-F238E27FC236}">
                <a16:creationId xmlns:a16="http://schemas.microsoft.com/office/drawing/2014/main" id="{7FC8CD01-9B64-C853-DD6D-E716243E64CA}"/>
              </a:ext>
              <a:ext uri="{C183D7F6-B498-43B3-948B-1728B52AA6E4}">
                <adec:decorative xmlns:adec="http://schemas.microsoft.com/office/drawing/2017/decorative" val="1"/>
              </a:ext>
            </a:extLst>
          </p:cNvPr>
          <p:cNvSpPr txBox="1"/>
          <p:nvPr/>
        </p:nvSpPr>
        <p:spPr>
          <a:xfrm>
            <a:off x="841248" y="1356448"/>
            <a:ext cx="4080555" cy="83099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400" b="0" i="0" u="none" strike="noStrike" kern="0" cap="none" spc="0" baseline="0">
                <a:solidFill>
                  <a:srgbClr val="0E2841"/>
                </a:solidFill>
                <a:uFillTx/>
                <a:latin typeface="Calibri" pitchFamily="34"/>
                <a:cs typeface="Calibri" pitchFamily="34"/>
              </a:rPr>
              <a:t>Amddifadedd </a:t>
            </a:r>
            <a:r>
              <a:rPr lang="en-GB" sz="2400" b="0" i="0" u="none" strike="noStrike" kern="0" cap="none" spc="0" baseline="0">
                <a:solidFill>
                  <a:srgbClr val="0E2841"/>
                </a:solidFill>
                <a:uFillTx/>
                <a:latin typeface="Calibri" pitchFamily="34"/>
                <a:cs typeface="Calibri" pitchFamily="34"/>
              </a:rPr>
              <a:t>sy'n ymwneud â </a:t>
            </a:r>
            <a:r>
              <a:rPr lang="cy-GB" sz="2400" b="0" i="0" u="none" strike="noStrike" kern="0" cap="none" spc="0" baseline="0">
                <a:solidFill>
                  <a:srgbClr val="0E2841"/>
                </a:solidFill>
                <a:uFillTx/>
                <a:latin typeface="Calibri" pitchFamily="34"/>
                <a:cs typeface="Calibri" pitchFamily="34"/>
              </a:rPr>
              <a:t>byw mewn cymuned ddiogel </a:t>
            </a:r>
          </a:p>
        </p:txBody>
      </p:sp>
      <p:sp>
        <p:nvSpPr>
          <p:cNvPr id="5" name="TextBox 7">
            <a:extLst>
              <a:ext uri="{FF2B5EF4-FFF2-40B4-BE49-F238E27FC236}">
                <a16:creationId xmlns:a16="http://schemas.microsoft.com/office/drawing/2014/main" id="{07427B45-1A5B-8CE5-D06C-BC9B3A9B4545}"/>
              </a:ext>
              <a:ext uri="{C183D7F6-B498-43B3-948B-1728B52AA6E4}">
                <adec:decorative xmlns:adec="http://schemas.microsoft.com/office/drawing/2017/decorative" val="1"/>
              </a:ext>
            </a:extLst>
          </p:cNvPr>
          <p:cNvSpPr txBox="1"/>
          <p:nvPr/>
        </p:nvSpPr>
        <p:spPr>
          <a:xfrm>
            <a:off x="841248" y="505754"/>
            <a:ext cx="4665991" cy="754690"/>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rPr>
              <a:t>Diogelwch cymunedol 5%</a:t>
            </a:r>
          </a:p>
        </p:txBody>
      </p:sp>
      <p:sp>
        <p:nvSpPr>
          <p:cNvPr id="6" name="TextBox 8">
            <a:extLst>
              <a:ext uri="{FF2B5EF4-FFF2-40B4-BE49-F238E27FC236}">
                <a16:creationId xmlns:a16="http://schemas.microsoft.com/office/drawing/2014/main" id="{8F4E8095-52CC-10C7-3C43-C92FB62D7CD6}"/>
              </a:ext>
              <a:ext uri="{C183D7F6-B498-43B3-948B-1728B52AA6E4}">
                <adec:decorative xmlns:adec="http://schemas.microsoft.com/office/drawing/2017/decorative" val="1"/>
              </a:ext>
            </a:extLst>
          </p:cNvPr>
          <p:cNvSpPr txBox="1"/>
          <p:nvPr/>
        </p:nvSpPr>
        <p:spPr>
          <a:xfrm>
            <a:off x="841248" y="2304333"/>
            <a:ext cx="4665991" cy="3416317"/>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Bwrgleriaeth a gofnodwyd gan yr heddlu</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Difrod troseddol a gofnodwyd gan yr heddlu</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Achosion o ddwyn a gofnodwyd gan yr heddlu</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Trais heb anaf a gofnodwyd gan yr heddlu</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E2841"/>
                </a:solidFill>
                <a:uFillTx/>
                <a:latin typeface="Calibri" pitchFamily="34"/>
                <a:ea typeface="Calibri" pitchFamily="34"/>
                <a:cs typeface="Calibri" pitchFamily="34"/>
              </a:rPr>
              <a:t>Trais gydag anaf </a:t>
            </a:r>
            <a:r>
              <a:rPr lang="cy-GB" sz="1800" b="0" i="0" u="none" strike="noStrike" kern="1200" cap="none" spc="0" baseline="0">
                <a:solidFill>
                  <a:srgbClr val="0E2841"/>
                </a:solidFill>
                <a:uFillTx/>
                <a:latin typeface="Calibri" pitchFamily="34"/>
                <a:ea typeface="Calibri" pitchFamily="34"/>
                <a:cs typeface="Calibri" pitchFamily="34"/>
              </a:rPr>
              <a:t>a gofnodwyd gan yr heddlu</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Troseddau trefn gyhoeddus a gofnodwyd gan yr heddlu</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Stelcian ac aflonyddu a gofnodwyd gan yr heddlu</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1800" b="0" i="0" u="none" strike="noStrike" kern="1200" cap="none" spc="0" baseline="0">
                <a:solidFill>
                  <a:srgbClr val="0E2841"/>
                </a:solidFill>
                <a:uFillTx/>
                <a:latin typeface="Calibri" pitchFamily="34"/>
                <a:ea typeface="Calibri" pitchFamily="34"/>
                <a:cs typeface="Calibri" pitchFamily="34"/>
              </a:rPr>
              <a:t>Ymddygiad gwrthgymdeithasol</a:t>
            </a:r>
            <a:endParaRPr lang="en-GB" sz="18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pt-BR" sz="1800" b="0" i="0" u="none" strike="noStrike" kern="1200" cap="none" spc="0" baseline="0">
                <a:solidFill>
                  <a:srgbClr val="0E2841"/>
                </a:solidFill>
                <a:uFillTx/>
                <a:latin typeface="Calibri" pitchFamily="34"/>
                <a:ea typeface="Calibri" pitchFamily="34"/>
                <a:cs typeface="Calibri" pitchFamily="34"/>
              </a:rPr>
              <a:t>Achosion o dân</a:t>
            </a:r>
            <a:endParaRPr lang="en-GB" sz="1800" b="0" i="0" u="none" strike="noStrike" kern="1200" cap="none" spc="0" baseline="0">
              <a:solidFill>
                <a:srgbClr val="0E2841"/>
              </a:solidFill>
              <a:uFillTx/>
              <a:latin typeface="Calibri" pitchFamily="34"/>
              <a:ea typeface="Calibri" pitchFamily="34"/>
              <a:cs typeface="Calibri" pitchFamily="34"/>
            </a:endParaRPr>
          </a:p>
        </p:txBody>
      </p:sp>
      <p:sp>
        <p:nvSpPr>
          <p:cNvPr id="7" name="TextBox 9">
            <a:extLst>
              <a:ext uri="{FF2B5EF4-FFF2-40B4-BE49-F238E27FC236}">
                <a16:creationId xmlns:a16="http://schemas.microsoft.com/office/drawing/2014/main" id="{BB18EDF5-6851-9BE8-6219-31FB730F366E}"/>
              </a:ext>
            </a:extLst>
          </p:cNvPr>
          <p:cNvSpPr txBox="1"/>
          <p:nvPr/>
        </p:nvSpPr>
        <p:spPr>
          <a:xfrm>
            <a:off x="6940954" y="2304342"/>
            <a:ext cx="4346417" cy="2862318"/>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Police recorded burglary</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Police recorded criminal damage</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Police recorded theft</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Police recorded violent crime without injury</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Police recorded violent crime with injury</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Police recorded public order offences</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Police recorded stalking and harassment </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Anti-Social Behaviour</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pitchFamily="34"/>
                <a:ea typeface="Calibri" pitchFamily="34"/>
                <a:cs typeface="Calibri" pitchFamily="34"/>
              </a:rPr>
              <a:t>Fire incidences</a:t>
            </a:r>
          </a:p>
        </p:txBody>
      </p:sp>
      <p:pic>
        <p:nvPicPr>
          <p:cNvPr id="8" name="Picture 3">
            <a:extLst>
              <a:ext uri="{FF2B5EF4-FFF2-40B4-BE49-F238E27FC236}">
                <a16:creationId xmlns:a16="http://schemas.microsoft.com/office/drawing/2014/main" id="{E3AE1889-3896-DA24-390F-0AC737ED66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59004" y="2499356"/>
            <a:ext cx="1210610" cy="1280187"/>
          </a:xfrm>
          <a:prstGeom prst="rect">
            <a:avLst/>
          </a:prstGeom>
          <a:noFill/>
          <a:ln cap="flat">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2332">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BA0AB4CE-18F9-FD0C-B3F5-0DC86FDE36C5}"/>
              </a:ext>
            </a:extLst>
          </p:cNvPr>
          <p:cNvSpPr txBox="1">
            <a:spLocks noGrp="1"/>
          </p:cNvSpPr>
          <p:nvPr>
            <p:ph type="title" idx="4294967295"/>
          </p:nvPr>
        </p:nvSpPr>
        <p:spPr>
          <a:xfrm>
            <a:off x="8447327" y="-14941"/>
            <a:ext cx="3613708" cy="754690"/>
          </a:xfrm>
        </p:spPr>
        <p:txBody>
          <a:bodyPr anchor="t">
            <a:spAutoFit/>
          </a:bodyPr>
          <a:lstStyle/>
          <a:p>
            <a:pPr lvl="0" defTabSz="457200">
              <a:lnSpc>
                <a:spcPct val="150000"/>
              </a:lnSpc>
            </a:pPr>
            <a:r>
              <a:rPr lang="en-GB" sz="3200">
                <a:cs typeface="Calibri" pitchFamily="34"/>
              </a:rPr>
              <a:t>Community safety</a:t>
            </a:r>
          </a:p>
        </p:txBody>
      </p:sp>
      <p:pic>
        <p:nvPicPr>
          <p:cNvPr id="3" name="Picture 4" descr="The map shows that in the WIMD 2025 community safety domain, there were pockets of high deprivation in the South Wales valleys and large cities, and the coastal and border towns in North Wales. ">
            <a:extLst>
              <a:ext uri="{FF2B5EF4-FFF2-40B4-BE49-F238E27FC236}">
                <a16:creationId xmlns:a16="http://schemas.microsoft.com/office/drawing/2014/main" id="{4122B90E-4B22-C81E-9A46-D0580FDA5391}"/>
              </a:ext>
            </a:extLst>
          </p:cNvPr>
          <p:cNvPicPr>
            <a:picLocks noChangeAspect="1"/>
          </p:cNvPicPr>
          <p:nvPr/>
        </p:nvPicPr>
        <p:blipFill>
          <a:blip r:embed="rId3"/>
          <a:stretch>
            <a:fillRect/>
          </a:stretch>
        </p:blipFill>
        <p:spPr>
          <a:xfrm>
            <a:off x="3624260" y="389945"/>
            <a:ext cx="4823066" cy="5819515"/>
          </a:xfrm>
          <a:prstGeom prst="rect">
            <a:avLst/>
          </a:prstGeom>
          <a:noFill/>
          <a:ln cap="flat">
            <a:noFill/>
          </a:ln>
        </p:spPr>
      </p:pic>
      <p:sp>
        <p:nvSpPr>
          <p:cNvPr id="4" name="TextBox 7">
            <a:extLst>
              <a:ext uri="{FF2B5EF4-FFF2-40B4-BE49-F238E27FC236}">
                <a16:creationId xmlns:a16="http://schemas.microsoft.com/office/drawing/2014/main" id="{FFD8A419-A0A8-0D2D-7393-E4A5BB362821}"/>
              </a:ext>
              <a:ext uri="{C183D7F6-B498-43B3-948B-1728B52AA6E4}">
                <adec:decorative xmlns:adec="http://schemas.microsoft.com/office/drawing/2017/decorative" val="1"/>
              </a:ext>
            </a:extLst>
          </p:cNvPr>
          <p:cNvSpPr txBox="1"/>
          <p:nvPr/>
        </p:nvSpPr>
        <p:spPr>
          <a:xfrm>
            <a:off x="165104" y="0"/>
            <a:ext cx="4034982" cy="758796"/>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rPr>
              <a:t>Diogelwch cymunedol</a:t>
            </a:r>
          </a:p>
        </p:txBody>
      </p:sp>
      <p:sp>
        <p:nvSpPr>
          <p:cNvPr id="5" name="TextBox 11">
            <a:extLst>
              <a:ext uri="{FF2B5EF4-FFF2-40B4-BE49-F238E27FC236}">
                <a16:creationId xmlns:a16="http://schemas.microsoft.com/office/drawing/2014/main" id="{67515970-21CA-016F-7A0B-C2A41AB746FF}"/>
              </a:ext>
            </a:extLst>
          </p:cNvPr>
          <p:cNvSpPr txBox="1"/>
          <p:nvPr/>
        </p:nvSpPr>
        <p:spPr>
          <a:xfrm>
            <a:off x="8584442" y="739749"/>
            <a:ext cx="3442459" cy="3554821"/>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Monmouthshire was the only local authority to have no LSOAs in the most deprived 10% of areas.</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The local authorities with the highest proportion of areas in the most deprived 10% were Blaenau Gwent  followed by Newport </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The most deprived area in Wales was Rhyl West 2 in Denbighshire, (ranked 7</a:t>
            </a:r>
            <a:r>
              <a:rPr lang="en-GB" sz="1600" b="0" i="0" u="none" strike="noStrike" kern="1200" cap="none" spc="0" baseline="30000">
                <a:solidFill>
                  <a:srgbClr val="000000"/>
                </a:solidFill>
                <a:uFillTx/>
                <a:latin typeface="Calibri" pitchFamily="34"/>
                <a:ea typeface="Times New Roman" pitchFamily="18"/>
                <a:cs typeface="Times New Roman" pitchFamily="18"/>
              </a:rPr>
              <a:t>th</a:t>
            </a:r>
            <a:r>
              <a:rPr lang="en-GB" sz="1600" b="0" i="0" u="none" strike="noStrike" kern="1200" cap="none" spc="0" baseline="0">
                <a:solidFill>
                  <a:srgbClr val="000000"/>
                </a:solidFill>
                <a:uFillTx/>
                <a:latin typeface="Calibri" pitchFamily="34"/>
                <a:ea typeface="Times New Roman" pitchFamily="18"/>
                <a:cs typeface="Times New Roman" pitchFamily="18"/>
              </a:rPr>
              <a:t> in WIMD 2019). </a:t>
            </a: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pitchFamily="34"/>
                <a:ea typeface="Times New Roman" pitchFamily="18"/>
                <a:cs typeface="Times New Roman" pitchFamily="18"/>
              </a:rPr>
              <a:t>Of the 10 most deprived areas in Wales, 3 were in Denbighshire and 2 were located in Conwy. </a:t>
            </a:r>
          </a:p>
        </p:txBody>
      </p:sp>
      <p:sp>
        <p:nvSpPr>
          <p:cNvPr id="6" name="TextBox 13">
            <a:extLst>
              <a:ext uri="{FF2B5EF4-FFF2-40B4-BE49-F238E27FC236}">
                <a16:creationId xmlns:a16="http://schemas.microsoft.com/office/drawing/2014/main" id="{EB4BAFD0-5F8E-4007-F0EE-3A28F29D5728}"/>
              </a:ext>
              <a:ext uri="{C183D7F6-B498-43B3-948B-1728B52AA6E4}">
                <adec:decorative xmlns:adec="http://schemas.microsoft.com/office/drawing/2017/decorative" val="1"/>
              </a:ext>
            </a:extLst>
          </p:cNvPr>
          <p:cNvSpPr txBox="1"/>
          <p:nvPr/>
        </p:nvSpPr>
        <p:spPr>
          <a:xfrm>
            <a:off x="165104" y="758796"/>
            <a:ext cx="3322051" cy="4247314"/>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00000"/>
                </a:solidFill>
                <a:uFillTx/>
                <a:latin typeface="Calibri" pitchFamily="34"/>
                <a:ea typeface="Times New Roman" pitchFamily="18"/>
                <a:cs typeface="Times New Roman" pitchFamily="18"/>
              </a:rPr>
              <a:t>Sir Fynwy oedd yr unig awdurdod lleol heb ACEHIau yn 10% o ardaloedd mwyaf difreintiedig. </a:t>
            </a:r>
            <a:endParaRPr lang="en-GB" sz="1600" b="0" i="0" u="none" strike="noStrike" kern="1200" cap="none" spc="0" baseline="0">
              <a:solidFill>
                <a:srgbClr val="000000"/>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00000"/>
                </a:solidFill>
                <a:uFillTx/>
                <a:latin typeface="Calibri" pitchFamily="34"/>
                <a:ea typeface="Times New Roman" pitchFamily="18"/>
                <a:cs typeface="Times New Roman" pitchFamily="18"/>
              </a:rPr>
              <a:t>Yr awdurdodau lleol â'r gyfran uchaf o ardaloedd yn y 10% o'r ardaloedd mwyaf difreintiedig oedd Blaenau Gwent, yna Casnewydd.</a:t>
            </a:r>
            <a:endParaRPr lang="en-GB" sz="1600" b="0" i="0" u="none" strike="noStrike" kern="1200" cap="none" spc="0" baseline="0">
              <a:solidFill>
                <a:srgbClr val="000000"/>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00000"/>
                </a:solidFill>
                <a:uFillTx/>
                <a:latin typeface="Calibri" pitchFamily="34"/>
                <a:ea typeface="Times New Roman" pitchFamily="18"/>
                <a:cs typeface="Calibri" pitchFamily="34"/>
              </a:rPr>
              <a:t>Yr ardal fwyaf difreintiedig yng Nghymru oedd Gorllewin y Rhyl 2 yn Sir Ddinbych (yn 7</a:t>
            </a:r>
            <a:r>
              <a:rPr lang="cy-GB" sz="1600" b="0" i="0" u="none" strike="noStrike" kern="1200" cap="none" spc="0" baseline="30000">
                <a:solidFill>
                  <a:srgbClr val="000000"/>
                </a:solidFill>
                <a:uFillTx/>
                <a:latin typeface="Calibri" pitchFamily="34"/>
                <a:ea typeface="Times New Roman" pitchFamily="18"/>
                <a:cs typeface="Calibri" pitchFamily="34"/>
              </a:rPr>
              <a:t>fed</a:t>
            </a:r>
            <a:r>
              <a:rPr lang="cy-GB" sz="1600" b="0" i="0" u="none" strike="noStrike" kern="1200" cap="none" spc="0" baseline="0">
                <a:solidFill>
                  <a:srgbClr val="000000"/>
                </a:solidFill>
                <a:uFillTx/>
                <a:latin typeface="Calibri" pitchFamily="34"/>
                <a:ea typeface="Times New Roman" pitchFamily="18"/>
                <a:cs typeface="Calibri" pitchFamily="34"/>
              </a:rPr>
              <a:t> ym MALlC 2019).  </a:t>
            </a:r>
            <a:endParaRPr lang="en-GB" sz="1600" b="0" i="0" u="none" strike="noStrike" kern="1200" cap="none" spc="0" baseline="0">
              <a:solidFill>
                <a:srgbClr val="000000"/>
              </a:solidFill>
              <a:uFillTx/>
              <a:latin typeface="Calibri" pitchFamily="34"/>
              <a:ea typeface="Times New Roman" pitchFamily="18"/>
              <a:cs typeface="Times New Roman" pitchFamily="18"/>
            </a:endParaRPr>
          </a:p>
          <a:p>
            <a:pPr marL="342900" marR="0" lvl="0" indent="-342900" algn="l" defTabSz="457200" rtl="0" fontAlgn="auto" hangingPunct="1">
              <a:lnSpc>
                <a:spcPts val="1800"/>
              </a:lnSpc>
              <a:spcBef>
                <a:spcPts val="0"/>
              </a:spcBef>
              <a:spcAft>
                <a:spcPts val="1200"/>
              </a:spcAft>
              <a:buSzPct val="100000"/>
              <a:buFont typeface="Symbol" pitchFamily="18"/>
              <a:buChar char=""/>
              <a:tabLst/>
              <a:defRPr sz="1800" b="0" i="0" u="none" strike="noStrike" kern="0" cap="none" spc="0" baseline="0">
                <a:solidFill>
                  <a:srgbClr val="000000"/>
                </a:solidFill>
                <a:uFillTx/>
              </a:defRPr>
            </a:pPr>
            <a:r>
              <a:rPr lang="cy-GB" sz="1600" b="0" i="0" u="none" strike="noStrike" kern="1200" cap="none" spc="0" baseline="0">
                <a:solidFill>
                  <a:srgbClr val="000000"/>
                </a:solidFill>
                <a:uFillTx/>
                <a:latin typeface="Calibri" pitchFamily="34"/>
                <a:ea typeface="Times New Roman" pitchFamily="18"/>
                <a:cs typeface="Times New Roman" pitchFamily="18"/>
              </a:rPr>
              <a:t>Roedd 3 o'r 10 ardal fwyaf difreintiedig yng Nghymru yn Sir Ddinbych ac roedd 2 ohonynt yng Nghonwy. </a:t>
            </a:r>
            <a:endParaRPr lang="en-GB" sz="1600" b="0" i="0" u="none" strike="noStrike" kern="1200" cap="none" spc="0" baseline="0">
              <a:solidFill>
                <a:srgbClr val="000000"/>
              </a:solidFill>
              <a:uFillTx/>
              <a:latin typeface="Calibri" pitchFamily="34"/>
              <a:ea typeface="Times New Roman" pitchFamily="18"/>
              <a:cs typeface="Times New Roman" pitchFamily="1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2350">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65AD1D19-3F97-96B9-D087-54E369724EFD}"/>
              </a:ext>
            </a:extLst>
          </p:cNvPr>
          <p:cNvSpPr txBox="1">
            <a:spLocks noGrp="1"/>
          </p:cNvSpPr>
          <p:nvPr>
            <p:ph type="title" idx="4294967295"/>
          </p:nvPr>
        </p:nvSpPr>
        <p:spPr>
          <a:xfrm>
            <a:off x="7056881" y="1171035"/>
            <a:ext cx="4434675" cy="754690"/>
          </a:xfrm>
        </p:spPr>
        <p:txBody>
          <a:bodyPr anchor="t">
            <a:spAutoFit/>
          </a:bodyPr>
          <a:lstStyle/>
          <a:p>
            <a:pPr lvl="0" defTabSz="457200">
              <a:lnSpc>
                <a:spcPct val="150000"/>
              </a:lnSpc>
            </a:pPr>
            <a:r>
              <a:rPr lang="en-GB" sz="3200">
                <a:cs typeface="Calibri" pitchFamily="34"/>
              </a:rPr>
              <a:t>Physical environment 5%</a:t>
            </a:r>
          </a:p>
        </p:txBody>
      </p:sp>
      <p:sp>
        <p:nvSpPr>
          <p:cNvPr id="3" name="Rectangle 4">
            <a:extLst>
              <a:ext uri="{FF2B5EF4-FFF2-40B4-BE49-F238E27FC236}">
                <a16:creationId xmlns:a16="http://schemas.microsoft.com/office/drawing/2014/main" id="{E00E0326-7A60-46D7-96BD-D332B1796B02}"/>
              </a:ext>
            </a:extLst>
          </p:cNvPr>
          <p:cNvSpPr/>
          <p:nvPr/>
        </p:nvSpPr>
        <p:spPr>
          <a:xfrm>
            <a:off x="7056881" y="2075614"/>
            <a:ext cx="4718395" cy="830997"/>
          </a:xfrm>
          <a:prstGeom prst="rect">
            <a:avLst/>
          </a:prstGeom>
          <a:noFill/>
          <a:ln cap="flat">
            <a:noFill/>
            <a:prstDash val="solid"/>
          </a:ln>
        </p:spPr>
        <p:txBody>
          <a:bodyPr vert="horz" wrap="square" lIns="91440" tIns="45720" rIns="91440" bIns="45720" anchor="t" anchorCtr="1"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0" cap="none" spc="0" baseline="0">
                <a:solidFill>
                  <a:srgbClr val="000000"/>
                </a:solidFill>
                <a:uFillTx/>
                <a:latin typeface="Calibri" pitchFamily="34"/>
                <a:cs typeface="Calibri" pitchFamily="34"/>
              </a:rPr>
              <a:t>Factors in the local area that may impact on wellbeing or quality of life</a:t>
            </a:r>
          </a:p>
        </p:txBody>
      </p:sp>
      <p:sp>
        <p:nvSpPr>
          <p:cNvPr id="4" name="TextBox 5">
            <a:extLst>
              <a:ext uri="{FF2B5EF4-FFF2-40B4-BE49-F238E27FC236}">
                <a16:creationId xmlns:a16="http://schemas.microsoft.com/office/drawing/2014/main" id="{7CB3B1D9-4C2E-CB70-6567-C8E6B9D5E0E9}"/>
              </a:ext>
              <a:ext uri="{C183D7F6-B498-43B3-948B-1728B52AA6E4}">
                <adec:decorative xmlns:adec="http://schemas.microsoft.com/office/drawing/2017/decorative" val="1"/>
              </a:ext>
            </a:extLst>
          </p:cNvPr>
          <p:cNvSpPr txBox="1"/>
          <p:nvPr/>
        </p:nvSpPr>
        <p:spPr>
          <a:xfrm>
            <a:off x="700439" y="2075614"/>
            <a:ext cx="5151720" cy="83099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400" b="0" i="0" u="none" strike="noStrike" kern="0" cap="none" spc="0" baseline="0">
                <a:solidFill>
                  <a:srgbClr val="0E2841"/>
                </a:solidFill>
                <a:uFillTx/>
                <a:latin typeface="Calibri" pitchFamily="34"/>
                <a:cs typeface="Calibri" pitchFamily="34"/>
              </a:rPr>
              <a:t>Ffactorau yn yr ardal leol a allai effeithio ar lesiant neu ansawdd bywyd</a:t>
            </a:r>
            <a:endParaRPr lang="cy-GB" sz="2400" b="0" i="0" u="none" strike="noStrike" kern="0" cap="none" spc="0" baseline="0">
              <a:solidFill>
                <a:srgbClr val="0E2841"/>
              </a:solidFill>
              <a:uFillTx/>
              <a:latin typeface="Calibri"/>
            </a:endParaRPr>
          </a:p>
        </p:txBody>
      </p:sp>
      <p:sp>
        <p:nvSpPr>
          <p:cNvPr id="5" name="TextBox 7">
            <a:extLst>
              <a:ext uri="{FF2B5EF4-FFF2-40B4-BE49-F238E27FC236}">
                <a16:creationId xmlns:a16="http://schemas.microsoft.com/office/drawing/2014/main" id="{F0365483-1CEB-8E34-89CD-58A2AAB4E165}"/>
              </a:ext>
            </a:extLst>
          </p:cNvPr>
          <p:cNvSpPr txBox="1"/>
          <p:nvPr/>
        </p:nvSpPr>
        <p:spPr>
          <a:xfrm>
            <a:off x="7056881" y="3163092"/>
            <a:ext cx="3287213" cy="2246772"/>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Calibri" pitchFamily="34"/>
                <a:cs typeface="Calibri" pitchFamily="34"/>
              </a:rPr>
              <a:t>Households at risk of flooding</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Calibri" pitchFamily="34"/>
                <a:cs typeface="Calibri" pitchFamily="34"/>
              </a:rPr>
              <a:t>Air quality</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Calibri" pitchFamily="34"/>
                <a:cs typeface="Calibri" pitchFamily="34"/>
              </a:rPr>
              <a:t>Accessible natural green space</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Calibri" pitchFamily="34"/>
                <a:cs typeface="Calibri" pitchFamily="34"/>
              </a:rPr>
              <a:t>Ambient green space</a:t>
            </a:r>
          </a:p>
          <a:p>
            <a:pPr marL="285750" marR="0" lvl="0" indent="-285750" algn="l" defTabSz="457200" rtl="0" fontAlgn="ctr"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000" b="0" i="0" u="none" strike="noStrike" kern="1200" cap="none" spc="0" baseline="0">
                <a:solidFill>
                  <a:srgbClr val="000000"/>
                </a:solidFill>
                <a:uFillTx/>
                <a:latin typeface="Calibri" pitchFamily="34"/>
                <a:ea typeface="Calibri" pitchFamily="34"/>
                <a:cs typeface="Calibri" pitchFamily="34"/>
              </a:rPr>
              <a:t>Noise pollution</a:t>
            </a:r>
          </a:p>
        </p:txBody>
      </p:sp>
      <p:sp>
        <p:nvSpPr>
          <p:cNvPr id="6" name="TextBox 8">
            <a:extLst>
              <a:ext uri="{FF2B5EF4-FFF2-40B4-BE49-F238E27FC236}">
                <a16:creationId xmlns:a16="http://schemas.microsoft.com/office/drawing/2014/main" id="{7465346A-29C0-92D0-1CB7-238BDDDBF2CB}"/>
              </a:ext>
              <a:ext uri="{C183D7F6-B498-43B3-948B-1728B52AA6E4}">
                <adec:decorative xmlns:adec="http://schemas.microsoft.com/office/drawing/2017/decorative" val="1"/>
              </a:ext>
            </a:extLst>
          </p:cNvPr>
          <p:cNvSpPr txBox="1"/>
          <p:nvPr/>
        </p:nvSpPr>
        <p:spPr>
          <a:xfrm>
            <a:off x="700439" y="3163092"/>
            <a:ext cx="3659392" cy="1990292"/>
          </a:xfrm>
          <a:prstGeom prst="rect">
            <a:avLst/>
          </a:prstGeom>
          <a:noFill/>
          <a:ln cap="flat">
            <a:noFill/>
          </a:ln>
        </p:spPr>
        <p:txBody>
          <a:bodyPr vert="horz" wrap="square" lIns="91440" tIns="45720" rIns="91440" bIns="45720" anchor="t" anchorCtr="0" compatLnSpc="1">
            <a:spAutoFit/>
          </a:bodyPr>
          <a:lstStyle/>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E2841"/>
                </a:solidFill>
                <a:uFillTx/>
                <a:latin typeface="Calibri" pitchFamily="34"/>
                <a:ea typeface="Calibri" pitchFamily="34"/>
                <a:cs typeface="Calibri" pitchFamily="34"/>
              </a:rPr>
              <a:t>Perygl llifogydd</a:t>
            </a:r>
            <a:endParaRPr lang="en-GB" sz="20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E2841"/>
                </a:solidFill>
                <a:uFillTx/>
                <a:latin typeface="Calibri" pitchFamily="34"/>
                <a:ea typeface="Calibri" pitchFamily="34"/>
                <a:cs typeface="Calibri" pitchFamily="34"/>
              </a:rPr>
              <a:t>Ansawdd aer</a:t>
            </a:r>
            <a:endParaRPr lang="en-GB" sz="20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E2841"/>
                </a:solidFill>
                <a:uFillTx/>
                <a:latin typeface="Calibri" pitchFamily="34"/>
                <a:ea typeface="Calibri" pitchFamily="34"/>
                <a:cs typeface="Calibri" pitchFamily="34"/>
              </a:rPr>
              <a:t>Agosrwydd at fannau gwyrdd naturiol hygyrch</a:t>
            </a:r>
            <a:endParaRPr lang="en-GB" sz="20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E2841"/>
                </a:solidFill>
                <a:uFillTx/>
                <a:latin typeface="Calibri" pitchFamily="34"/>
                <a:ea typeface="Calibri" pitchFamily="34"/>
                <a:cs typeface="Calibri" pitchFamily="34"/>
              </a:rPr>
              <a:t>Mannau gwyrdd amgylchynol</a:t>
            </a:r>
            <a:endParaRPr lang="en-GB" sz="2000" b="0" i="0" u="none" strike="noStrike" kern="1200" cap="none" spc="0" baseline="0">
              <a:solidFill>
                <a:srgbClr val="0E2841"/>
              </a:solidFill>
              <a:uFillTx/>
              <a:latin typeface="Calibri" pitchFamily="34"/>
              <a:ea typeface="Calibri" pitchFamily="34"/>
              <a:cs typeface="Calibri" pitchFamily="34"/>
            </a:endParaRPr>
          </a:p>
          <a:p>
            <a:pPr marL="285750" marR="0" lvl="0" indent="-285750" algn="l" defTabSz="457200" rtl="0" fontAlgn="ctr" hangingPunct="1">
              <a:lnSpc>
                <a:spcPct val="100000"/>
              </a:lnSpc>
              <a:spcBef>
                <a:spcPts val="100"/>
              </a:spcBef>
              <a:spcAft>
                <a:spcPts val="0"/>
              </a:spcAft>
              <a:buSzPct val="1000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E2841"/>
                </a:solidFill>
                <a:uFillTx/>
                <a:latin typeface="Calibri" pitchFamily="34"/>
                <a:ea typeface="Calibri" pitchFamily="34"/>
                <a:cs typeface="Calibri" pitchFamily="34"/>
              </a:rPr>
              <a:t>Llygredd sŵn</a:t>
            </a:r>
            <a:endParaRPr lang="en-GB" sz="2000" b="0" i="0" u="none" strike="noStrike" kern="1200" cap="none" spc="0" baseline="0">
              <a:solidFill>
                <a:srgbClr val="0E2841"/>
              </a:solidFill>
              <a:uFillTx/>
              <a:latin typeface="Calibri" pitchFamily="34"/>
              <a:ea typeface="Calibri" pitchFamily="34"/>
              <a:cs typeface="Calibri" pitchFamily="34"/>
            </a:endParaRPr>
          </a:p>
        </p:txBody>
      </p:sp>
      <p:sp>
        <p:nvSpPr>
          <p:cNvPr id="7" name="TextBox 9">
            <a:extLst>
              <a:ext uri="{FF2B5EF4-FFF2-40B4-BE49-F238E27FC236}">
                <a16:creationId xmlns:a16="http://schemas.microsoft.com/office/drawing/2014/main" id="{B2BC6E64-7249-65A4-4ED9-E36EA80D3BA0}"/>
              </a:ext>
              <a:ext uri="{C183D7F6-B498-43B3-948B-1728B52AA6E4}">
                <adec:decorative xmlns:adec="http://schemas.microsoft.com/office/drawing/2017/decorative" val="1"/>
              </a:ext>
            </a:extLst>
          </p:cNvPr>
          <p:cNvSpPr txBox="1"/>
          <p:nvPr/>
        </p:nvSpPr>
        <p:spPr>
          <a:xfrm>
            <a:off x="700439" y="1195001"/>
            <a:ext cx="4718395" cy="754690"/>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rPr>
              <a:t>Yr amgylchedd ffisegol 5%</a:t>
            </a:r>
          </a:p>
        </p:txBody>
      </p:sp>
      <p:pic>
        <p:nvPicPr>
          <p:cNvPr id="8" name="Picture 3">
            <a:extLst>
              <a:ext uri="{FF2B5EF4-FFF2-40B4-BE49-F238E27FC236}">
                <a16:creationId xmlns:a16="http://schemas.microsoft.com/office/drawing/2014/main" id="{B12F41BC-0699-6718-410D-C98472B9742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40606" y="2816352"/>
            <a:ext cx="1287091" cy="1203149"/>
          </a:xfrm>
          <a:prstGeom prst="rect">
            <a:avLst/>
          </a:prstGeom>
          <a:noFill/>
          <a:ln cap="flat">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2333">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54D4E5DF-2B5F-23BB-BB4C-65F764348121}"/>
              </a:ext>
            </a:extLst>
          </p:cNvPr>
          <p:cNvSpPr txBox="1">
            <a:spLocks noGrp="1"/>
          </p:cNvSpPr>
          <p:nvPr>
            <p:ph type="title" idx="4294967295"/>
          </p:nvPr>
        </p:nvSpPr>
        <p:spPr>
          <a:xfrm>
            <a:off x="8153403" y="-18562"/>
            <a:ext cx="3742410" cy="754690"/>
          </a:xfrm>
        </p:spPr>
        <p:txBody>
          <a:bodyPr anchor="t">
            <a:spAutoFit/>
          </a:bodyPr>
          <a:lstStyle/>
          <a:p>
            <a:pPr lvl="0" defTabSz="457200">
              <a:lnSpc>
                <a:spcPct val="150000"/>
              </a:lnSpc>
            </a:pPr>
            <a:r>
              <a:rPr lang="en-GB" sz="3200">
                <a:cs typeface="Calibri" pitchFamily="34"/>
              </a:rPr>
              <a:t>Physical environment</a:t>
            </a:r>
          </a:p>
        </p:txBody>
      </p:sp>
      <p:pic>
        <p:nvPicPr>
          <p:cNvPr id="3" name="Picture 15" descr="The chart shows the spread of physical environment domain ranks for each local authority. The blue boxes contain half the total number of small areas (LSOAs) in each local authority, centred on the median (middle) rank for each local authority and the ‘whiskers’ show the full range of ranks within the local authority.  Deprivation increases with decreasing rank (that is, towards the left-hand side of the plot). ">
            <a:extLst>
              <a:ext uri="{FF2B5EF4-FFF2-40B4-BE49-F238E27FC236}">
                <a16:creationId xmlns:a16="http://schemas.microsoft.com/office/drawing/2014/main" id="{AA66B806-F3D5-2AC4-5836-913C4BA0A8D2}"/>
              </a:ext>
            </a:extLst>
          </p:cNvPr>
          <p:cNvPicPr>
            <a:picLocks noChangeAspect="1"/>
          </p:cNvPicPr>
          <p:nvPr/>
        </p:nvPicPr>
        <p:blipFill>
          <a:blip r:embed="rId3"/>
          <a:stretch>
            <a:fillRect/>
          </a:stretch>
        </p:blipFill>
        <p:spPr>
          <a:xfrm>
            <a:off x="3583551" y="853683"/>
            <a:ext cx="5094277" cy="5708480"/>
          </a:xfrm>
          <a:prstGeom prst="rect">
            <a:avLst/>
          </a:prstGeom>
          <a:noFill/>
          <a:ln cap="flat">
            <a:noFill/>
          </a:ln>
        </p:spPr>
      </p:pic>
      <p:sp>
        <p:nvSpPr>
          <p:cNvPr id="4" name="TextBox 9">
            <a:extLst>
              <a:ext uri="{FF2B5EF4-FFF2-40B4-BE49-F238E27FC236}">
                <a16:creationId xmlns:a16="http://schemas.microsoft.com/office/drawing/2014/main" id="{A55BFA9E-F349-9461-895F-73A15DEA0DE4}"/>
              </a:ext>
              <a:ext uri="{C183D7F6-B498-43B3-948B-1728B52AA6E4}">
                <adec:decorative xmlns:adec="http://schemas.microsoft.com/office/drawing/2017/decorative" val="1"/>
              </a:ext>
            </a:extLst>
          </p:cNvPr>
          <p:cNvSpPr txBox="1"/>
          <p:nvPr/>
        </p:nvSpPr>
        <p:spPr>
          <a:xfrm>
            <a:off x="214362" y="0"/>
            <a:ext cx="3913138" cy="758796"/>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rPr>
              <a:t>Yr amgylchedd ffisegol</a:t>
            </a:r>
          </a:p>
        </p:txBody>
      </p:sp>
      <p:sp>
        <p:nvSpPr>
          <p:cNvPr id="5" name="TextBox 4">
            <a:extLst>
              <a:ext uri="{FF2B5EF4-FFF2-40B4-BE49-F238E27FC236}">
                <a16:creationId xmlns:a16="http://schemas.microsoft.com/office/drawing/2014/main" id="{0B94AB0E-5AF7-E6A0-837D-F78B2180C056}"/>
              </a:ext>
            </a:extLst>
          </p:cNvPr>
          <p:cNvSpPr txBox="1"/>
          <p:nvPr/>
        </p:nvSpPr>
        <p:spPr>
          <a:xfrm>
            <a:off x="9017703" y="853683"/>
            <a:ext cx="3174293" cy="4391204"/>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The most deprived area in Wales was Cathays 12, Cardiff. </a:t>
            </a: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Eight of the 10 most deprived areas are in Cardiff, the other 2 are in Newport and Neath Port Talbot.</a:t>
            </a: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The local authority with the highest proportion of areas in the most deprived 10% was Cardiff, followed by Newport and Neath Port Talbot.</a:t>
            </a: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ea typeface="Calibri" pitchFamily="34"/>
                <a:cs typeface="Times New Roman" pitchFamily="18"/>
              </a:rPr>
              <a:t>Isle of Anglesey, Wrexham and Pembrokeshire local authorities had no LSOAs in the most deprived 10% of areas.</a:t>
            </a:r>
          </a:p>
        </p:txBody>
      </p:sp>
      <p:sp>
        <p:nvSpPr>
          <p:cNvPr id="6" name="TextBox 11">
            <a:extLst>
              <a:ext uri="{FF2B5EF4-FFF2-40B4-BE49-F238E27FC236}">
                <a16:creationId xmlns:a16="http://schemas.microsoft.com/office/drawing/2014/main" id="{D059CEC3-1BA7-7DBB-F448-0FE5ADFD5AA5}"/>
              </a:ext>
              <a:ext uri="{C183D7F6-B498-43B3-948B-1728B52AA6E4}">
                <adec:decorative xmlns:adec="http://schemas.microsoft.com/office/drawing/2017/decorative" val="1"/>
              </a:ext>
            </a:extLst>
          </p:cNvPr>
          <p:cNvSpPr txBox="1"/>
          <p:nvPr/>
        </p:nvSpPr>
        <p:spPr>
          <a:xfrm>
            <a:off x="0" y="982687"/>
            <a:ext cx="3174303" cy="5013243"/>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Calibri" pitchFamily="34"/>
              </a:rPr>
              <a:t>Yr ardal fwyaf difreintiedig yng Nghymru oedd Cathays 12, Caerdydd.</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Mae 8 o’r 10 ardal fwyaf difreintiedig yng Nghaerdydd, mae’r 2 arall yng Nghasnewydd a Chastell-nedd Port Talbot. </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Caerdydd oedd yr awdurdod lleol â’r gyfran uchaf o ardaloedd yn y 10% o ardaloedd mwyaf difreintiedig, yna Gasnewydd a Chastell-nedd Port Talbot.</a:t>
            </a:r>
            <a:endParaRPr lang="en-GB" sz="1600" b="0" i="0" u="none" strike="noStrike" kern="1200" cap="none" spc="0" baseline="0">
              <a:solidFill>
                <a:srgbClr val="0E2841"/>
              </a:solidFill>
              <a:uFillTx/>
              <a:latin typeface="Calibri" pitchFamily="34"/>
              <a:ea typeface="Calibri" pitchFamily="34"/>
              <a:cs typeface="Times New Roman" pitchFamily="18"/>
            </a:endParaRPr>
          </a:p>
          <a:p>
            <a:pPr marL="342900" marR="0" lvl="0" indent="-342900" algn="l" defTabSz="457200" rtl="0" fontAlgn="auto" hangingPunct="1">
              <a:lnSpc>
                <a:spcPts val="1950"/>
              </a:lnSpc>
              <a:spcBef>
                <a:spcPts val="0"/>
              </a:spcBef>
              <a:spcAft>
                <a:spcPts val="1200"/>
              </a:spcAft>
              <a:buSzPct val="100000"/>
              <a:buFont typeface="Symbol" pitchFamily="18"/>
              <a:buChar char=""/>
              <a:tabLst>
                <a:tab pos="228600" algn="l"/>
                <a:tab pos="457200" algn="l"/>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ea typeface="Calibri" pitchFamily="34"/>
                <a:cs typeface="Times New Roman" pitchFamily="18"/>
              </a:rPr>
              <a:t>Nid oedd unrhyw ACEHIau yn y 10% o ardaloedd mwyaf difreintiedig yn Ynys Môn, Wrecsam na Sir Benfro.</a:t>
            </a:r>
            <a:endParaRPr lang="en-GB" sz="1600" b="0" i="0" u="none" strike="noStrike" kern="1200" cap="none" spc="0" baseline="0">
              <a:solidFill>
                <a:srgbClr val="0E2841"/>
              </a:solidFill>
              <a:uFillTx/>
              <a:latin typeface="Calibri" pitchFamily="34"/>
              <a:ea typeface="Calibri" pitchFamily="34"/>
              <a:cs typeface="Times New Roman" pitchFamily="1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2342">
    <p:spTree>
      <p:nvGrpSpPr>
        <p:cNvPr id="1" name=""/>
        <p:cNvGrpSpPr/>
        <p:nvPr/>
      </p:nvGrpSpPr>
      <p:grpSpPr>
        <a:xfrm>
          <a:off x="0" y="0"/>
          <a:ext cx="0" cy="0"/>
          <a:chOff x="0" y="0"/>
          <a:chExt cx="0" cy="0"/>
        </a:xfrm>
      </p:grpSpPr>
      <p:sp>
        <p:nvSpPr>
          <p:cNvPr id="2" name="Title 25">
            <a:extLst>
              <a:ext uri="{FF2B5EF4-FFF2-40B4-BE49-F238E27FC236}">
                <a16:creationId xmlns:a16="http://schemas.microsoft.com/office/drawing/2014/main" id="{7B44087C-14A8-8545-2626-1048F0CB9B79}"/>
              </a:ext>
            </a:extLst>
          </p:cNvPr>
          <p:cNvSpPr txBox="1">
            <a:spLocks noGrp="1"/>
          </p:cNvSpPr>
          <p:nvPr>
            <p:ph type="title"/>
          </p:nvPr>
        </p:nvSpPr>
        <p:spPr>
          <a:xfrm>
            <a:off x="6449802" y="19577"/>
            <a:ext cx="6096003" cy="584777"/>
          </a:xfrm>
        </p:spPr>
        <p:txBody>
          <a:bodyPr anchorCtr="1">
            <a:spAutoFit/>
          </a:bodyPr>
          <a:lstStyle/>
          <a:p>
            <a:pPr lvl="0" algn="ctr" defTabSz="457200">
              <a:lnSpc>
                <a:spcPct val="100000"/>
              </a:lnSpc>
            </a:pPr>
            <a:r>
              <a:rPr lang="en-GB" sz="3200">
                <a:ea typeface="Calibri" pitchFamily="34"/>
                <a:cs typeface="Calibri" pitchFamily="34"/>
              </a:rPr>
              <a:t>What have we published?</a:t>
            </a:r>
          </a:p>
        </p:txBody>
      </p:sp>
      <p:pic>
        <p:nvPicPr>
          <p:cNvPr id="3" name="Picture 23">
            <a:extLst>
              <a:ext uri="{FF2B5EF4-FFF2-40B4-BE49-F238E27FC236}">
                <a16:creationId xmlns:a16="http://schemas.microsoft.com/office/drawing/2014/main" id="{5B97F446-E1AD-C7A0-B03B-74434E13C5B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1441674">
            <a:off x="4213994" y="4315739"/>
            <a:ext cx="3324538" cy="2467032"/>
          </a:xfrm>
          <a:prstGeom prst="rect">
            <a:avLst/>
          </a:prstGeom>
          <a:noFill/>
          <a:ln cap="flat">
            <a:noFill/>
          </a:ln>
        </p:spPr>
      </p:pic>
      <p:sp>
        <p:nvSpPr>
          <p:cNvPr id="4" name="TextBox 27">
            <a:extLst>
              <a:ext uri="{FF2B5EF4-FFF2-40B4-BE49-F238E27FC236}">
                <a16:creationId xmlns:a16="http://schemas.microsoft.com/office/drawing/2014/main" id="{C0532B24-2E8D-1B9C-C859-84EC28A867F7}"/>
              </a:ext>
              <a:ext uri="{C183D7F6-B498-43B3-948B-1728B52AA6E4}">
                <adec:decorative xmlns:adec="http://schemas.microsoft.com/office/drawing/2017/decorative" val="1"/>
              </a:ext>
            </a:extLst>
          </p:cNvPr>
          <p:cNvSpPr txBox="1"/>
          <p:nvPr/>
        </p:nvSpPr>
        <p:spPr>
          <a:xfrm>
            <a:off x="0" y="19577"/>
            <a:ext cx="5742194" cy="584777"/>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3200" b="0" i="0" u="none" strike="noStrike" kern="1200" cap="none" spc="0" baseline="0">
                <a:solidFill>
                  <a:srgbClr val="0E2841"/>
                </a:solidFill>
                <a:uFillTx/>
                <a:latin typeface="Calibri" pitchFamily="34"/>
                <a:ea typeface="Calibri" pitchFamily="34"/>
                <a:cs typeface="Calibri" pitchFamily="34"/>
              </a:rPr>
              <a:t>Beth rydyn ni wedi’i gyhoeddi?</a:t>
            </a:r>
          </a:p>
        </p:txBody>
      </p:sp>
      <p:pic>
        <p:nvPicPr>
          <p:cNvPr id="5" name="Picture 16">
            <a:extLst>
              <a:ext uri="{FF2B5EF4-FFF2-40B4-BE49-F238E27FC236}">
                <a16:creationId xmlns:a16="http://schemas.microsoft.com/office/drawing/2014/main" id="{A7C0A4E3-6841-B293-9793-155969D22A5F}"/>
              </a:ex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a:xfrm rot="21386016">
            <a:off x="4123478" y="630094"/>
            <a:ext cx="2947257" cy="2155213"/>
          </a:xfrm>
          <a:prstGeom prst="rect">
            <a:avLst/>
          </a:prstGeom>
          <a:noFill/>
          <a:ln w="9528" cap="flat">
            <a:solidFill>
              <a:srgbClr val="156082"/>
            </a:solidFill>
            <a:prstDash val="solid"/>
            <a:miter/>
          </a:ln>
        </p:spPr>
      </p:pic>
      <p:pic>
        <p:nvPicPr>
          <p:cNvPr id="6" name="Picture 5">
            <a:extLst>
              <a:ext uri="{FF2B5EF4-FFF2-40B4-BE49-F238E27FC236}">
                <a16:creationId xmlns:a16="http://schemas.microsoft.com/office/drawing/2014/main" id="{F09A25EF-1065-99B1-B40B-A8732BDDDED9}"/>
              </a:ext>
              <a:ext uri="{C183D7F6-B498-43B3-948B-1728B52AA6E4}">
                <adec:decorative xmlns:adec="http://schemas.microsoft.com/office/drawing/2017/decorative" val="1"/>
              </a:ext>
            </a:extLst>
          </p:cNvPr>
          <p:cNvPicPr>
            <a:picLocks noChangeAspect="1"/>
          </p:cNvPicPr>
          <p:nvPr/>
        </p:nvPicPr>
        <p:blipFill>
          <a:blip r:embed="rId5"/>
          <a:srcRect/>
          <a:stretch>
            <a:fillRect/>
          </a:stretch>
        </p:blipFill>
        <p:spPr>
          <a:xfrm rot="247655">
            <a:off x="5533637" y="2381637"/>
            <a:ext cx="3115040" cy="2406691"/>
          </a:xfrm>
          <a:prstGeom prst="rect">
            <a:avLst/>
          </a:prstGeom>
          <a:noFill/>
          <a:ln w="9528" cap="flat">
            <a:solidFill>
              <a:srgbClr val="156082"/>
            </a:solidFill>
            <a:prstDash val="solid"/>
            <a:miter/>
          </a:ln>
        </p:spPr>
      </p:pic>
      <p:sp>
        <p:nvSpPr>
          <p:cNvPr id="7" name="TextBox 29">
            <a:extLst>
              <a:ext uri="{FF2B5EF4-FFF2-40B4-BE49-F238E27FC236}">
                <a16:creationId xmlns:a16="http://schemas.microsoft.com/office/drawing/2014/main" id="{A6EBE4C2-3667-B039-96D2-FAD0B0B23C89}"/>
              </a:ext>
            </a:extLst>
          </p:cNvPr>
          <p:cNvSpPr txBox="1"/>
          <p:nvPr/>
        </p:nvSpPr>
        <p:spPr>
          <a:xfrm>
            <a:off x="8819186" y="888997"/>
            <a:ext cx="3113056" cy="5678478"/>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600" b="1" i="0" u="none" strike="noStrike" kern="1200" cap="none" spc="0" baseline="0">
                <a:solidFill>
                  <a:srgbClr val="1F1F1F"/>
                </a:solidFill>
                <a:uFillTx/>
                <a:latin typeface="Calibri" pitchFamily="34"/>
                <a:hlinkClick r:id="rId6">
                  <a:extLst>
                    <a:ext uri="{A12FA001-AC4F-418D-AE19-62706E023703}">
                      <ahyp:hlinkClr xmlns:ahyp="http://schemas.microsoft.com/office/drawing/2018/hyperlinkcolor" val="tx"/>
                    </a:ext>
                  </a:extLst>
                </a:hlinkClick>
              </a:rPr>
              <a:t>WIMD 2025 pages:</a:t>
            </a:r>
            <a:endParaRPr lang="en-GB" sz="1600" b="0" i="0" u="none" strike="noStrike" kern="1200" cap="none" spc="0" baseline="0">
              <a:solidFill>
                <a:srgbClr val="0E2841"/>
              </a:solidFill>
              <a:uFillTx/>
              <a:latin typeface="Calibri" pitchFamily="34"/>
              <a:cs typeface="Calibri" pitchFamily="34"/>
            </a:endParaRP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WIMD 2025 results</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How to use the index</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Guidance infographic</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Results infographic</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Open document spreadsheets</a:t>
            </a: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endParaRPr lang="en-GB" sz="1600" b="0" i="0" u="none" strike="noStrike" kern="1200" cap="none" spc="0" baseline="0">
              <a:solidFill>
                <a:srgbClr val="1F1F1F"/>
              </a:solidFill>
              <a:uFillTx/>
              <a:latin typeface="Calibri" pitchFamily="34"/>
            </a:endParaRP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600" b="1" i="0" u="none" strike="noStrike" kern="1200" cap="none" spc="0" baseline="0">
                <a:solidFill>
                  <a:srgbClr val="1F1F1F"/>
                </a:solidFill>
                <a:uFillTx/>
                <a:latin typeface="Calibri" pitchFamily="34"/>
                <a:hlinkClick r:id="rId7">
                  <a:extLst>
                    <a:ext uri="{A12FA001-AC4F-418D-AE19-62706E023703}">
                      <ahyp:hlinkClr xmlns:ahyp="http://schemas.microsoft.com/office/drawing/2018/hyperlinkcolor" val="tx"/>
                    </a:ext>
                  </a:extLst>
                </a:hlinkClick>
              </a:rPr>
              <a:t>StatsWales: </a:t>
            </a:r>
            <a:endParaRPr lang="en-GB" sz="1600" b="1" i="0" u="none" strike="noStrike" kern="1200" cap="none" spc="0" baseline="0">
              <a:solidFill>
                <a:srgbClr val="1F1F1F"/>
              </a:solidFill>
              <a:uFillTx/>
              <a:latin typeface="Calibri" pitchFamily="34"/>
            </a:endParaRP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Index and domain ranks by small area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Deprivation profiles</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Indicator data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Deep-rooted deprivation data</a:t>
            </a: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 </a:t>
            </a: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600" b="1" i="0" u="none" strike="noStrike" kern="1200" cap="none" spc="0" baseline="0">
                <a:solidFill>
                  <a:srgbClr val="1F1F1F"/>
                </a:solidFill>
                <a:uFillTx/>
                <a:latin typeface="Calibri" pitchFamily="34"/>
                <a:hlinkClick r:id="rId8">
                  <a:extLst>
                    <a:ext uri="{A12FA001-AC4F-418D-AE19-62706E023703}">
                      <ahyp:hlinkClr xmlns:ahyp="http://schemas.microsoft.com/office/drawing/2018/hyperlinkcolor" val="tx"/>
                    </a:ext>
                  </a:extLst>
                </a:hlinkClick>
              </a:rPr>
              <a:t>DataMapWales </a:t>
            </a:r>
            <a:endParaRPr lang="en-GB" sz="1600" b="1" i="0" u="none" strike="noStrike" kern="1200" cap="none" spc="0" baseline="0">
              <a:solidFill>
                <a:srgbClr val="1F1F1F"/>
              </a:solidFill>
              <a:uFillTx/>
              <a:latin typeface="Calibri" pitchFamily="34"/>
            </a:endParaRP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a:solidFill>
                  <a:srgbClr val="1F1F1F"/>
                </a:solidFill>
                <a:uFillTx/>
                <a:latin typeface="Calibri" pitchFamily="34"/>
              </a:rPr>
              <a:t>Mapping tool to explore and compare areas.</a:t>
            </a:r>
          </a:p>
          <a:p>
            <a:pPr marL="0" marR="0" lvl="0" indent="0" algn="l" defTabSz="457200" rtl="0" fontAlgn="auto" hangingPunct="1">
              <a:lnSpc>
                <a:spcPct val="100000"/>
              </a:lnSpc>
              <a:spcBef>
                <a:spcPts val="0"/>
              </a:spcBef>
              <a:spcAft>
                <a:spcPts val="1875"/>
              </a:spcAft>
              <a:buNone/>
              <a:tabLst/>
              <a:defRPr sz="1800" b="0" i="0" u="none" strike="noStrike" kern="0" cap="none" spc="0" baseline="0">
                <a:solidFill>
                  <a:srgbClr val="000000"/>
                </a:solidFill>
                <a:uFillTx/>
              </a:defRPr>
            </a:pPr>
            <a:endParaRPr lang="en-GB" sz="1600" b="0" i="0" u="none" strike="noStrike" kern="1200" cap="none" spc="0" baseline="0">
              <a:solidFill>
                <a:srgbClr val="1F1F1F"/>
              </a:solidFill>
              <a:uFillTx/>
              <a:latin typeface="Calibri" pitchFamily="34"/>
            </a:endParaRPr>
          </a:p>
        </p:txBody>
      </p:sp>
      <p:sp>
        <p:nvSpPr>
          <p:cNvPr id="8" name="TextBox 31">
            <a:extLst>
              <a:ext uri="{FF2B5EF4-FFF2-40B4-BE49-F238E27FC236}">
                <a16:creationId xmlns:a16="http://schemas.microsoft.com/office/drawing/2014/main" id="{4B38915C-05BF-EBF5-4CA1-84E4A1E1753D}"/>
              </a:ext>
              <a:ext uri="{C183D7F6-B498-43B3-948B-1728B52AA6E4}">
                <adec:decorative xmlns:adec="http://schemas.microsoft.com/office/drawing/2017/decorative" val="1"/>
              </a:ext>
            </a:extLst>
          </p:cNvPr>
          <p:cNvSpPr txBox="1"/>
          <p:nvPr/>
        </p:nvSpPr>
        <p:spPr>
          <a:xfrm>
            <a:off x="259753" y="888997"/>
            <a:ext cx="3434596" cy="570925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800" b="1" i="0" u="none" strike="noStrike" kern="1200" cap="none" spc="0" baseline="0">
                <a:solidFill>
                  <a:srgbClr val="000000"/>
                </a:solidFill>
                <a:uFillTx/>
                <a:latin typeface="Calibri" pitchFamily="34"/>
                <a:cs typeface="Calibri" pitchFamily="34"/>
                <a:hlinkClick r:id="rId9">
                  <a:extLst>
                    <a:ext uri="{A12FA001-AC4F-418D-AE19-62706E023703}">
                      <ahyp:hlinkClr xmlns:ahyp="http://schemas.microsoft.com/office/drawing/2018/hyperlinkcolor" val="tx"/>
                    </a:ext>
                  </a:extLst>
                </a:hlinkClick>
              </a:rPr>
              <a:t>Tudalennau MALlC 2025:</a:t>
            </a:r>
            <a:endParaRPr lang="en-GB" sz="1800" b="1" i="0" u="none" strike="noStrike" kern="1200" cap="none" spc="0" baseline="0">
              <a:solidFill>
                <a:srgbClr val="000000"/>
              </a:solidFill>
              <a:uFillTx/>
              <a:latin typeface="Calibri" pitchFamily="34"/>
              <a:cs typeface="Calibri" pitchFamily="34"/>
            </a:endParaRP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Canlyniadau MALlC 2025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Sut i ddefnyddio’r mynegai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Ffeithlun ganllaw</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Ffeithlun canlyniadau</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Taenlenni OpenDocument</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endParaRPr lang="cy-GB" sz="1600" b="0" i="0" u="none" strike="noStrike" kern="120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cy-GB" sz="1600" b="1" i="0" u="none" strike="noStrike" kern="1200" cap="none" spc="0" baseline="0">
                <a:solidFill>
                  <a:srgbClr val="0E2841"/>
                </a:solidFill>
                <a:uFillTx/>
                <a:latin typeface="Calibri" pitchFamily="34"/>
                <a:cs typeface="Calibri" pitchFamily="34"/>
                <a:hlinkClick r:id="rId10">
                  <a:extLst>
                    <a:ext uri="{A12FA001-AC4F-418D-AE19-62706E023703}">
                      <ahyp:hlinkClr xmlns:ahyp="http://schemas.microsoft.com/office/drawing/2018/hyperlinkcolor" val="tx"/>
                    </a:ext>
                  </a:extLst>
                </a:hlinkClick>
              </a:rPr>
              <a:t>StatsCymru:</a:t>
            </a:r>
            <a:endParaRPr lang="cy-GB" sz="1600" b="1" i="0" u="none" strike="noStrike" kern="1200" cap="none" spc="0" baseline="0">
              <a:solidFill>
                <a:srgbClr val="0E2841"/>
              </a:solidFill>
              <a:uFillTx/>
              <a:latin typeface="Calibri" pitchFamily="34"/>
              <a:cs typeface="Calibri" pitchFamily="34"/>
            </a:endParaRP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Safleoedd y mynegai a meysydd yn ôl ardal fach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Proffiliau amddifadedd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Data dangosyddion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Data amddifadedd hirsefydlog </a:t>
            </a: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endParaRPr lang="cy-GB" sz="1600" b="0" i="0" u="none" strike="noStrike" kern="120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cy-GB" sz="1600" b="1" i="0" u="none" strike="noStrike" kern="1200" cap="none" spc="0" baseline="0">
                <a:solidFill>
                  <a:srgbClr val="0E2841"/>
                </a:solidFill>
                <a:uFillTx/>
                <a:latin typeface="Calibri" pitchFamily="34"/>
                <a:cs typeface="Calibri" pitchFamily="34"/>
                <a:hlinkClick r:id="rId11">
                  <a:extLst>
                    <a:ext uri="{A12FA001-AC4F-418D-AE19-62706E023703}">
                      <ahyp:hlinkClr xmlns:ahyp="http://schemas.microsoft.com/office/drawing/2018/hyperlinkcolor" val="tx"/>
                    </a:ext>
                  </a:extLst>
                </a:hlinkClick>
              </a:rPr>
              <a:t>MapDataCymru:</a:t>
            </a:r>
            <a:endParaRPr lang="cy-GB" sz="1600" b="1" i="0" u="none" strike="noStrike" kern="1200" cap="none" spc="0" baseline="0">
              <a:solidFill>
                <a:srgbClr val="0E2841"/>
              </a:solidFill>
              <a:uFillTx/>
              <a:latin typeface="Calibri" pitchFamily="34"/>
              <a:cs typeface="Calibri" pitchFamily="34"/>
            </a:endParaRPr>
          </a:p>
          <a:p>
            <a:pPr marL="285750" marR="0" lvl="0" indent="-285750" algn="l" defTabSz="457200" rtl="0" fontAlgn="auto" hangingPunct="1">
              <a:lnSpc>
                <a:spcPct val="100000"/>
              </a:lnSpc>
              <a:spcBef>
                <a:spcPts val="0"/>
              </a:spcBef>
              <a:spcAft>
                <a:spcPts val="600"/>
              </a:spcAft>
              <a:buSzPct val="100000"/>
              <a:buFont typeface="Arial" pitchFamily="34"/>
              <a:buChar char="•"/>
              <a:tabLst/>
              <a:defRPr sz="1800" b="0" i="0" u="none" strike="noStrike" kern="0" cap="none" spc="0" baseline="0">
                <a:solidFill>
                  <a:srgbClr val="000000"/>
                </a:solidFill>
                <a:uFillTx/>
              </a:defRPr>
            </a:pPr>
            <a:r>
              <a:rPr lang="cy-GB" sz="1600" b="0" i="0" u="none" strike="noStrike" kern="1200" cap="none" spc="0" baseline="0">
                <a:solidFill>
                  <a:srgbClr val="0E2841"/>
                </a:solidFill>
                <a:uFillTx/>
                <a:latin typeface="Calibri" pitchFamily="34"/>
                <a:cs typeface="Calibri" pitchFamily="34"/>
              </a:rPr>
              <a:t>Adnodd mapio i archwilio a chymharu ardaloedd.</a:t>
            </a:r>
          </a:p>
          <a:p>
            <a:pPr marL="0" marR="0" lvl="0" indent="0" algn="l" defTabSz="457200" rtl="0" fontAlgn="auto" hangingPunct="1">
              <a:lnSpc>
                <a:spcPct val="100000"/>
              </a:lnSpc>
              <a:spcBef>
                <a:spcPts val="0"/>
              </a:spcBef>
              <a:spcAft>
                <a:spcPts val="1875"/>
              </a:spcAft>
              <a:buNone/>
              <a:tabLst/>
              <a:defRPr sz="1800" b="0" i="0" u="none" strike="noStrike" kern="0" cap="none" spc="0" baseline="0">
                <a:solidFill>
                  <a:srgbClr val="000000"/>
                </a:solidFill>
                <a:uFillTx/>
              </a:defRPr>
            </a:pPr>
            <a:endParaRPr lang="cy-GB" sz="1600" b="0" i="0" u="none" strike="noStrike" kern="1200" cap="none" spc="0" baseline="0">
              <a:solidFill>
                <a:srgbClr val="0E2841"/>
              </a:solidFill>
              <a:uFillTx/>
              <a:latin typeface="Calibri" pitchFamily="34"/>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2321">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955F2654-3CFC-7DC1-B7A8-A76A757D58D2}"/>
              </a:ext>
            </a:extLst>
          </p:cNvPr>
          <p:cNvSpPr txBox="1">
            <a:spLocks noGrp="1"/>
          </p:cNvSpPr>
          <p:nvPr>
            <p:ph type="title"/>
          </p:nvPr>
        </p:nvSpPr>
        <p:spPr>
          <a:xfrm>
            <a:off x="6712080" y="421538"/>
            <a:ext cx="6096003" cy="646334"/>
          </a:xfrm>
        </p:spPr>
        <p:txBody>
          <a:bodyPr anchor="t">
            <a:spAutoFit/>
          </a:bodyPr>
          <a:lstStyle/>
          <a:p>
            <a:pPr lvl="0" defTabSz="457200">
              <a:lnSpc>
                <a:spcPct val="100000"/>
              </a:lnSpc>
            </a:pPr>
            <a:r>
              <a:rPr lang="en-GB" sz="3600">
                <a:ea typeface="Calibri" pitchFamily="34"/>
                <a:cs typeface="Calibri" pitchFamily="34"/>
              </a:rPr>
              <a:t>And remember…</a:t>
            </a:r>
            <a:endParaRPr lang="en-GB" sz="3600">
              <a:latin typeface="Aptos"/>
            </a:endParaRPr>
          </a:p>
        </p:txBody>
      </p:sp>
      <p:sp>
        <p:nvSpPr>
          <p:cNvPr id="3" name="Title 1">
            <a:extLst>
              <a:ext uri="{FF2B5EF4-FFF2-40B4-BE49-F238E27FC236}">
                <a16:creationId xmlns:a16="http://schemas.microsoft.com/office/drawing/2014/main" id="{8E3C8681-6093-C9FA-719E-B4B472438A34}"/>
              </a:ext>
              <a:ext uri="{C183D7F6-B498-43B3-948B-1728B52AA6E4}">
                <adec:decorative xmlns:adec="http://schemas.microsoft.com/office/drawing/2017/decorative" val="0"/>
              </a:ext>
            </a:extLst>
          </p:cNvPr>
          <p:cNvSpPr txBox="1"/>
          <p:nvPr/>
        </p:nvSpPr>
        <p:spPr>
          <a:xfrm>
            <a:off x="6712080" y="1138711"/>
            <a:ext cx="4989889" cy="3693316"/>
          </a:xfrm>
          <a:prstGeom prst="rect">
            <a:avLst/>
          </a:prstGeom>
          <a:noFill/>
          <a:ln cap="flat">
            <a:noFill/>
          </a:ln>
        </p:spPr>
        <p:txBody>
          <a:bodyPr vert="horz" wrap="square" lIns="91440" tIns="45720" rIns="91440" bIns="45720" anchor="t" anchorCtr="0" compatLnSpc="1">
            <a:spAutoFit/>
          </a:bodyPr>
          <a:lstStyle/>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Calibri" pitchFamily="34"/>
                <a:ea typeface="Calibri" pitchFamily="34"/>
                <a:cs typeface="Calibri" pitchFamily="34"/>
              </a:rPr>
              <a:t>WIMD provides deprivation-related data on a range of topics for all small areas in Wales</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Calibri" pitchFamily="34"/>
                <a:ea typeface="Calibri" pitchFamily="34"/>
                <a:cs typeface="Calibri" pitchFamily="34"/>
              </a:rPr>
              <a:t>Its main purpose is to compare between areas, not over time</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Calibri" pitchFamily="34"/>
                <a:ea typeface="Calibri" pitchFamily="34"/>
                <a:cs typeface="Calibri" pitchFamily="34"/>
              </a:rPr>
              <a:t>A good starting point for other data:</a:t>
            </a:r>
          </a:p>
          <a:p>
            <a:pPr marL="457200" marR="0" lvl="1"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Calibri" pitchFamily="34"/>
                <a:ea typeface="Calibri" pitchFamily="34"/>
                <a:cs typeface="Calibri" pitchFamily="34"/>
                <a:hlinkClick r:id="rId3">
                  <a:extLst>
                    <a:ext uri="{A12FA001-AC4F-418D-AE19-62706E023703}">
                      <ahyp:hlinkClr xmlns:ahyp="http://schemas.microsoft.com/office/drawing/2018/hyperlinkcolor" val="tx"/>
                    </a:ext>
                  </a:extLst>
                </a:hlinkClick>
              </a:rPr>
              <a:t>Statistics and research | GOV.WALES</a:t>
            </a:r>
            <a:endParaRPr lang="en-GB" sz="2400" b="0" i="0" u="none" strike="noStrike" kern="1200" cap="none" spc="0" baseline="0">
              <a:solidFill>
                <a:srgbClr val="000000"/>
              </a:solidFill>
              <a:uFillTx/>
              <a:latin typeface="Calibri" pitchFamily="34"/>
              <a:ea typeface="Calibri" pitchFamily="34"/>
              <a:cs typeface="Calibri" pitchFamily="34"/>
            </a:endParaRPr>
          </a:p>
          <a:p>
            <a:pPr marL="457200" marR="0" lvl="1"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Calibri" pitchFamily="34"/>
                <a:ea typeface="Calibri" pitchFamily="34"/>
                <a:cs typeface="Calibri" pitchFamily="34"/>
                <a:hlinkClick r:id="rId4">
                  <a:extLst>
                    <a:ext uri="{A12FA001-AC4F-418D-AE19-62706E023703}">
                      <ahyp:hlinkClr xmlns:ahyp="http://schemas.microsoft.com/office/drawing/2018/hyperlinkcolor" val="tx"/>
                    </a:ext>
                  </a:extLst>
                </a:hlinkClick>
              </a:rPr>
              <a:t>Wellbeing of Wales | GOV.WALES</a:t>
            </a:r>
            <a:endParaRPr lang="en-GB" sz="2400" b="0" i="0" u="none" strike="noStrike" kern="1200" cap="none" spc="0" baseline="0">
              <a:solidFill>
                <a:srgbClr val="000000"/>
              </a:solidFill>
              <a:uFillTx/>
              <a:latin typeface="Calibri" pitchFamily="34"/>
              <a:ea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Aptos"/>
            </a:endParaRPr>
          </a:p>
        </p:txBody>
      </p:sp>
      <p:pic>
        <p:nvPicPr>
          <p:cNvPr id="4" name="Picture 4">
            <a:extLst>
              <a:ext uri="{FF2B5EF4-FFF2-40B4-BE49-F238E27FC236}">
                <a16:creationId xmlns:a16="http://schemas.microsoft.com/office/drawing/2014/main" id="{75C5E754-16A5-3D83-6CCC-D8B85096F2B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266206" y="5148126"/>
            <a:ext cx="1435763" cy="1409053"/>
          </a:xfrm>
          <a:prstGeom prst="rect">
            <a:avLst/>
          </a:prstGeom>
          <a:noFill/>
          <a:ln cap="flat">
            <a:noFill/>
          </a:ln>
        </p:spPr>
      </p:pic>
      <p:sp>
        <p:nvSpPr>
          <p:cNvPr id="5" name="Content Placeholder 3">
            <a:extLst>
              <a:ext uri="{FF2B5EF4-FFF2-40B4-BE49-F238E27FC236}">
                <a16:creationId xmlns:a16="http://schemas.microsoft.com/office/drawing/2014/main" id="{222B09B3-EF66-3C16-A488-334D7DC1CB10}"/>
              </a:ext>
            </a:extLst>
          </p:cNvPr>
          <p:cNvSpPr txBox="1">
            <a:spLocks noGrp="1"/>
          </p:cNvSpPr>
          <p:nvPr>
            <p:ph type="body" idx="4294967295"/>
          </p:nvPr>
        </p:nvSpPr>
        <p:spPr>
          <a:xfrm>
            <a:off x="6316510" y="5139348"/>
            <a:ext cx="3949695" cy="1297112"/>
          </a:xfrm>
        </p:spPr>
        <p:txBody>
          <a:bodyPr>
            <a:noAutofit/>
          </a:bodyPr>
          <a:lstStyle/>
          <a:p>
            <a:pPr marL="0" lvl="1" indent="0">
              <a:lnSpc>
                <a:spcPct val="120000"/>
              </a:lnSpc>
              <a:spcBef>
                <a:spcPts val="600"/>
              </a:spcBef>
              <a:buNone/>
            </a:pPr>
            <a:r>
              <a:rPr lang="en-US" sz="2800">
                <a:cs typeface="Calibri" pitchFamily="34"/>
                <a:hlinkClick r:id="rId6">
                  <a:extLst>
                    <a:ext uri="{A12FA001-AC4F-418D-AE19-62706E023703}">
                      <ahyp:hlinkClr xmlns:ahyp="http://schemas.microsoft.com/office/drawing/2018/hyperlinkcolor" val="tx"/>
                    </a:ext>
                  </a:extLst>
                </a:hlinkClick>
              </a:rPr>
              <a:t>stats.inclusion@gov.wales</a:t>
            </a:r>
            <a:endParaRPr lang="en-US" sz="2000">
              <a:cs typeface="Calibri" pitchFamily="34"/>
            </a:endParaRPr>
          </a:p>
          <a:p>
            <a:pPr marL="0" lvl="0" indent="0">
              <a:lnSpc>
                <a:spcPct val="120000"/>
              </a:lnSpc>
              <a:spcBef>
                <a:spcPts val="2500"/>
              </a:spcBef>
              <a:buNone/>
            </a:pPr>
            <a:endParaRPr lang="en-US" sz="1600" b="1">
              <a:cs typeface="Calibri" pitchFamily="34"/>
            </a:endParaRPr>
          </a:p>
        </p:txBody>
      </p:sp>
      <p:sp>
        <p:nvSpPr>
          <p:cNvPr id="6" name="TextBox 5">
            <a:extLst>
              <a:ext uri="{FF2B5EF4-FFF2-40B4-BE49-F238E27FC236}">
                <a16:creationId xmlns:a16="http://schemas.microsoft.com/office/drawing/2014/main" id="{043CB0C2-849C-BAF7-34D9-986140D4C57D}"/>
              </a:ext>
              <a:ext uri="{C183D7F6-B498-43B3-948B-1728B52AA6E4}">
                <adec:decorative xmlns:adec="http://schemas.microsoft.com/office/drawing/2017/decorative" val="1"/>
              </a:ext>
            </a:extLst>
          </p:cNvPr>
          <p:cNvSpPr txBox="1"/>
          <p:nvPr/>
        </p:nvSpPr>
        <p:spPr>
          <a:xfrm>
            <a:off x="519452" y="5148126"/>
            <a:ext cx="5576541" cy="2104820"/>
          </a:xfrm>
          <a:prstGeom prst="rect">
            <a:avLst/>
          </a:prstGeom>
          <a:noFill/>
          <a:ln cap="flat">
            <a:noFill/>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cy-GB" sz="2800" b="0" i="0" u="none" strike="noStrike" kern="1200" cap="none" spc="0" baseline="0">
                <a:solidFill>
                  <a:srgbClr val="0E2841"/>
                </a:solidFill>
                <a:uFillTx/>
                <a:latin typeface="Calibri" pitchFamily="34"/>
                <a:cs typeface="Calibri" pitchFamily="34"/>
                <a:hlinkClick r:id="rId7">
                  <a:extLst>
                    <a:ext uri="{A12FA001-AC4F-418D-AE19-62706E023703}">
                      <ahyp:hlinkClr xmlns:ahyp="http://schemas.microsoft.com/office/drawing/2018/hyperlinkcolor" val="tx"/>
                    </a:ext>
                  </a:extLst>
                </a:hlinkClick>
              </a:rPr>
              <a:t>ystadegau.cynhwysiant@llyw.cymru</a:t>
            </a:r>
            <a:endParaRPr lang="cy-GB" sz="2800" b="0" i="0" u="none" strike="noStrike" kern="1200" cap="none" spc="0" baseline="0">
              <a:solidFill>
                <a:srgbClr val="0E2841"/>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cy-GB" sz="2000" b="1" i="0" u="none" strike="noStrike" kern="1200" cap="none" spc="0" baseline="0">
              <a:solidFill>
                <a:srgbClr val="0E2841"/>
              </a:solidFill>
              <a:uFillTx/>
              <a:latin typeface="Calibri" pitchFamily="34"/>
              <a:cs typeface="Calibri" pitchFamily="34"/>
            </a:endParaRPr>
          </a:p>
        </p:txBody>
      </p:sp>
      <p:sp>
        <p:nvSpPr>
          <p:cNvPr id="7" name="TextBox 6">
            <a:extLst>
              <a:ext uri="{FF2B5EF4-FFF2-40B4-BE49-F238E27FC236}">
                <a16:creationId xmlns:a16="http://schemas.microsoft.com/office/drawing/2014/main" id="{20C7465C-C442-1D07-C4C4-46844042EC15}"/>
              </a:ext>
              <a:ext uri="{C183D7F6-B498-43B3-948B-1728B52AA6E4}">
                <adec:decorative xmlns:adec="http://schemas.microsoft.com/office/drawing/2017/decorative" val="1"/>
              </a:ext>
            </a:extLst>
          </p:cNvPr>
          <p:cNvSpPr txBox="1"/>
          <p:nvPr/>
        </p:nvSpPr>
        <p:spPr>
          <a:xfrm>
            <a:off x="739301" y="513874"/>
            <a:ext cx="5356701" cy="3970315"/>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600" b="0" i="0" u="none" strike="noStrike" kern="1200" cap="none" spc="0" baseline="0">
                <a:solidFill>
                  <a:srgbClr val="000000"/>
                </a:solidFill>
                <a:uFillTx/>
                <a:latin typeface="Calibri" pitchFamily="34"/>
                <a:ea typeface="Calibri" pitchFamily="34"/>
                <a:cs typeface="Calibri" pitchFamily="34"/>
              </a:rPr>
              <a:t>A chofiwch...</a:t>
            </a:r>
            <a:endParaRPr lang="cy-GB" sz="2400" b="0" i="0" u="none" strike="noStrike" kern="1200" cap="none" spc="0" baseline="0">
              <a:solidFill>
                <a:srgbClr val="000000"/>
              </a:solidFill>
              <a:uFillTx/>
              <a:latin typeface="Calibri" pitchFamily="34"/>
              <a:ea typeface="Calibri" pitchFamily="34"/>
              <a:cs typeface="Calibri" pitchFamily="34"/>
            </a:endParaRP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2400" b="0" i="0" u="none" strike="noStrike" kern="1200" cap="none" spc="0" baseline="0">
                <a:solidFill>
                  <a:srgbClr val="000000"/>
                </a:solidFill>
                <a:uFillTx/>
                <a:latin typeface="Calibri" pitchFamily="34"/>
                <a:ea typeface="Calibri" pitchFamily="34"/>
                <a:cs typeface="Calibri" pitchFamily="34"/>
              </a:rPr>
              <a:t>Mae MALlC yn darparu data sy’n ymwneud ag amddifadedd ar amrywiaeth o bynciau ar gyfer pob ardal fach yng Nghymru </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2400" b="0" i="0" u="none" strike="noStrike" kern="1200" cap="none" spc="0" baseline="0">
                <a:solidFill>
                  <a:srgbClr val="000000"/>
                </a:solidFill>
                <a:uFillTx/>
                <a:latin typeface="Calibri" pitchFamily="34"/>
                <a:ea typeface="Calibri" pitchFamily="34"/>
                <a:cs typeface="Calibri" pitchFamily="34"/>
              </a:rPr>
              <a:t>Ei brif bwrpas yw cymharu rhwng ardaloedd, nid dros amser </a:t>
            </a:r>
          </a:p>
          <a:p>
            <a:pPr marL="342900" marR="0" lvl="0" indent="-3429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cy-GB" sz="2400" b="0" i="0" u="none" strike="noStrike" kern="1200" cap="none" spc="0" baseline="0">
                <a:solidFill>
                  <a:srgbClr val="000000"/>
                </a:solidFill>
                <a:uFillTx/>
                <a:latin typeface="Calibri" pitchFamily="34"/>
                <a:ea typeface="Calibri" pitchFamily="34"/>
                <a:cs typeface="Calibri" pitchFamily="34"/>
              </a:rPr>
              <a:t>Man cychwyn da ar gyfer data arall:</a:t>
            </a:r>
            <a:endParaRPr lang="en-GB" sz="2400" b="0" i="0" u="none" strike="noStrike" kern="1200" cap="none" spc="0" baseline="0">
              <a:solidFill>
                <a:srgbClr val="000000"/>
              </a:solidFill>
              <a:uFillTx/>
              <a:latin typeface="Calibri" pitchFamily="34"/>
              <a:ea typeface="Calibri" pitchFamily="34"/>
              <a:cs typeface="Calibri" pitchFamily="34"/>
            </a:endParaRPr>
          </a:p>
          <a:p>
            <a:pPr marL="457200" marR="0" lvl="1"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Calibri" pitchFamily="34"/>
                <a:ea typeface="Calibri" pitchFamily="34"/>
                <a:cs typeface="Calibri" pitchFamily="34"/>
                <a:hlinkClick r:id="rId8">
                  <a:extLst>
                    <a:ext uri="{A12FA001-AC4F-418D-AE19-62706E023703}">
                      <ahyp:hlinkClr xmlns:ahyp="http://schemas.microsoft.com/office/drawing/2018/hyperlinkcolor" val="tx"/>
                    </a:ext>
                  </a:extLst>
                </a:hlinkClick>
              </a:rPr>
              <a:t>Ystadegau ac ymchwil | LLYW. CYMRU</a:t>
            </a:r>
            <a:r>
              <a:rPr lang="en-GB" sz="2400" b="0" i="0" u="none" strike="noStrike" kern="1200" cap="none" spc="0" baseline="0">
                <a:solidFill>
                  <a:srgbClr val="000000"/>
                </a:solidFill>
                <a:uFillTx/>
                <a:latin typeface="Calibri" pitchFamily="34"/>
                <a:ea typeface="Calibri" pitchFamily="34"/>
                <a:cs typeface="Calibri" pitchFamily="34"/>
              </a:rPr>
              <a:t> </a:t>
            </a:r>
            <a:r>
              <a:rPr lang="en-GB" sz="2400" b="0" i="0" u="none" strike="noStrike" kern="1200" cap="none" spc="0" baseline="0">
                <a:solidFill>
                  <a:srgbClr val="000000"/>
                </a:solidFill>
                <a:uFillTx/>
                <a:latin typeface="Calibri" pitchFamily="34"/>
                <a:ea typeface="Calibri" pitchFamily="34"/>
                <a:cs typeface="Calibri" pitchFamily="34"/>
                <a:hlinkClick r:id="rId9">
                  <a:extLst>
                    <a:ext uri="{A12FA001-AC4F-418D-AE19-62706E023703}">
                      <ahyp:hlinkClr xmlns:ahyp="http://schemas.microsoft.com/office/drawing/2018/hyperlinkcolor" val="tx"/>
                    </a:ext>
                  </a:extLst>
                </a:hlinkClick>
              </a:rPr>
              <a:t>Llesiant Cymru | LLYW. CYMRU</a:t>
            </a:r>
            <a:endParaRPr lang="en-GB" sz="2400" b="0" i="0" u="none" strike="noStrike" kern="1200" cap="none" spc="0" baseline="0">
              <a:solidFill>
                <a:srgbClr val="000000"/>
              </a:solidFill>
              <a:uFillTx/>
              <a:latin typeface="Aptos"/>
            </a:endParaRPr>
          </a:p>
        </p:txBody>
      </p:sp>
    </p:spTree>
  </p:cSld>
  <p:clrMapOvr>
    <a:masterClrMapping/>
  </p:clrMapOvr>
</p:sld>
</file>

<file path=ppt/theme/theme1.xml><?xml version="1.0" encoding="utf-8"?>
<a:theme xmlns:a="http://schemas.openxmlformats.org/drawingml/2006/main" name="Statistical services powerpoint template (4 to 3 scal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Office%20Theme</Template>
  <TotalTime>3495</TotalTime>
  <Words>4331</Words>
  <Application>Microsoft Office PowerPoint</Application>
  <PresentationFormat>Widescreen</PresentationFormat>
  <Paragraphs>617</Paragraphs>
  <Slides>32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Aptos Display</vt:lpstr>
      <vt:lpstr>Arial</vt:lpstr>
      <vt:lpstr>Calibri</vt:lpstr>
      <vt:lpstr>Symbol</vt:lpstr>
      <vt:lpstr>Statistical services powerpoint template (4 to 3 scale)</vt:lpstr>
      <vt:lpstr>Welsh Index of Multiple Deprivation WIMD 2025 </vt:lpstr>
      <vt:lpstr>Outline</vt:lpstr>
      <vt:lpstr>What is WIMD?</vt:lpstr>
      <vt:lpstr>Small areas in Wales- Lower Super Output Areas (LSOAs)</vt:lpstr>
      <vt:lpstr>How WIMD is constructed 54 underlying indicator datasets ranks for the 8 separate domains, created by combining relevant indicators within each domain overall WIMD ranks, created by combining the domain ranks  domain weights control the relative contribution of each domain to the overall index </vt:lpstr>
      <vt:lpstr>What WIMD can be used for</vt:lpstr>
      <vt:lpstr>What WIMD can’t be used for</vt:lpstr>
      <vt:lpstr>Who uses WIMD</vt:lpstr>
      <vt:lpstr>Changes for WIMD 2025</vt:lpstr>
      <vt:lpstr>WIMD 2025 results</vt:lpstr>
      <vt:lpstr>Overall index</vt:lpstr>
      <vt:lpstr>Local authority analysis</vt:lpstr>
      <vt:lpstr>The most deprived areas in WIMD 2025</vt:lpstr>
      <vt:lpstr>Deep-rooted deprivation</vt:lpstr>
      <vt:lpstr>Areas in  deep-rooted  deprivation</vt:lpstr>
      <vt:lpstr>Income 22%</vt:lpstr>
      <vt:lpstr>Income</vt:lpstr>
      <vt:lpstr>Employment</vt:lpstr>
      <vt:lpstr>Health 15%</vt:lpstr>
      <vt:lpstr>Health</vt:lpstr>
      <vt:lpstr>Education 14%</vt:lpstr>
      <vt:lpstr>Education</vt:lpstr>
      <vt:lpstr>Access to services 10% </vt:lpstr>
      <vt:lpstr>Access to services </vt:lpstr>
      <vt:lpstr>Housing 9%</vt:lpstr>
      <vt:lpstr>Housing</vt:lpstr>
      <vt:lpstr>Community safety 5%</vt:lpstr>
      <vt:lpstr>Community safety</vt:lpstr>
      <vt:lpstr>Physical environment 5%</vt:lpstr>
      <vt:lpstr>Physical environment</vt:lpstr>
      <vt:lpstr>What have we published?</vt:lpstr>
      <vt:lpstr>And remember…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Sears, Jasmine (CSI - Statistical Services Division)</dc:creator>
  <cp:lastModifiedBy>Morris, Jo (CSI - Statistical Services Division)</cp:lastModifiedBy>
  <cp:revision>27</cp:revision>
  <dcterms:created xsi:type="dcterms:W3CDTF">2025-11-11T10:36:26Z</dcterms:created>
  <dcterms:modified xsi:type="dcterms:W3CDTF">2025-12-11T15:54:03Z</dcterms:modified>
</cp:coreProperties>
</file>