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0.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2.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3.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4.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5.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6.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7.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8.xml" ContentType="application/vnd.openxmlformats-officedocument.presentationml.notesSlide+xml"/>
  <Override PartName="/ppt/charts/chart13.xml" ContentType="application/vnd.openxmlformats-officedocument.drawingml.chart+xml"/>
  <Override PartName="/ppt/theme/themeOverride3.xml" ContentType="application/vnd.openxmlformats-officedocument.themeOverride+xml"/>
  <Override PartName="/ppt/notesSlides/notesSlide19.xml" ContentType="application/vnd.openxmlformats-officedocument.presentationml.notesSlid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4.xml" ContentType="application/vnd.openxmlformats-officedocument.themeOverrid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5.xml" ContentType="application/vnd.openxmlformats-officedocument.themeOverride+xml"/>
  <Override PartName="/ppt/notesSlides/notesSlide20.xml" ContentType="application/vnd.openxmlformats-officedocument.presentationml.notesSlid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21.xml" ContentType="application/vnd.openxmlformats-officedocument.presentationml.notesSlid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6.xml" ContentType="application/vnd.openxmlformats-officedocument.themeOverride+xml"/>
  <Override PartName="/ppt/notesSlides/notesSlide22.xml" ContentType="application/vnd.openxmlformats-officedocument.presentationml.notesSlide+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9.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7.xml" ContentType="application/vnd.openxmlformats-officedocument.themeOverride+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23.xml" ContentType="application/vnd.openxmlformats-officedocument.presentationml.notesSlid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drawings/drawing1.xml" ContentType="application/vnd.openxmlformats-officedocument.drawingml.chartshapes+xml"/>
  <Override PartName="/ppt/notesSlides/notesSlide24.xml" ContentType="application/vnd.openxmlformats-officedocument.presentationml.notesSlide+xml"/>
  <Override PartName="/ppt/charts/chart22.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8.xml" ContentType="application/vnd.openxmlformats-officedocument.themeOverride+xml"/>
  <Override PartName="/ppt/notesSlides/notesSlide25.xml" ContentType="application/vnd.openxmlformats-officedocument.presentationml.notesSlide+xml"/>
  <Override PartName="/ppt/charts/chart23.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26.xml" ContentType="application/vnd.openxmlformats-officedocument.presentationml.notesSlide+xml"/>
  <Override PartName="/ppt/charts/chart24.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9.xml" ContentType="application/vnd.openxmlformats-officedocument.themeOverride+xml"/>
  <Override PartName="/ppt/charts/chart25.xml" ContentType="application/vnd.openxmlformats-officedocument.drawingml.chart+xml"/>
  <Override PartName="/ppt/charts/style24.xml" ContentType="application/vnd.ms-office.chartstyle+xml"/>
  <Override PartName="/ppt/charts/colors24.xml" ContentType="application/vnd.ms-office.chartcolorstyle+xml"/>
  <Override PartName="/ppt/theme/themeOverride10.xml" ContentType="application/vnd.openxmlformats-officedocument.themeOverride+xml"/>
  <Override PartName="/ppt/charts/chart26.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11.xml" ContentType="application/vnd.openxmlformats-officedocument.themeOverride+xml"/>
  <Override PartName="/ppt/notesSlides/notesSlide27.xml" ContentType="application/vnd.openxmlformats-officedocument.presentationml.notesSlide+xml"/>
  <Override PartName="/ppt/charts/chart27.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28.xml" ContentType="application/vnd.openxmlformats-officedocument.presentationml.notesSlide+xml"/>
  <Override PartName="/ppt/charts/chart28.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29.xml" ContentType="application/vnd.openxmlformats-officedocument.presentationml.notesSlide+xml"/>
  <Override PartName="/ppt/charts/chart29.xml" ContentType="application/vnd.openxmlformats-officedocument.drawingml.chart+xml"/>
  <Override PartName="/ppt/charts/style28.xml" ContentType="application/vnd.ms-office.chartstyle+xml"/>
  <Override PartName="/ppt/charts/colors28.xml" ContentType="application/vnd.ms-office.chartcolorstyle+xml"/>
  <Override PartName="/ppt/theme/themeOverride12.xml" ContentType="application/vnd.openxmlformats-officedocument.themeOverr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76" r:id="rId2"/>
    <p:sldMasterId id="2147483806" r:id="rId3"/>
    <p:sldMasterId id="2147483841" r:id="rId4"/>
  </p:sldMasterIdLst>
  <p:notesMasterIdLst>
    <p:notesMasterId r:id="rId51"/>
  </p:notesMasterIdLst>
  <p:sldIdLst>
    <p:sldId id="763" r:id="rId5"/>
    <p:sldId id="765" r:id="rId6"/>
    <p:sldId id="766" r:id="rId7"/>
    <p:sldId id="1962" r:id="rId8"/>
    <p:sldId id="1951" r:id="rId9"/>
    <p:sldId id="296" r:id="rId10"/>
    <p:sldId id="767" r:id="rId11"/>
    <p:sldId id="769" r:id="rId12"/>
    <p:sldId id="1984" r:id="rId13"/>
    <p:sldId id="1985" r:id="rId14"/>
    <p:sldId id="1980" r:id="rId15"/>
    <p:sldId id="1965" r:id="rId16"/>
    <p:sldId id="1982" r:id="rId17"/>
    <p:sldId id="1979" r:id="rId18"/>
    <p:sldId id="1981" r:id="rId19"/>
    <p:sldId id="795" r:id="rId20"/>
    <p:sldId id="676" r:id="rId21"/>
    <p:sldId id="796" r:id="rId22"/>
    <p:sldId id="675" r:id="rId23"/>
    <p:sldId id="871" r:id="rId24"/>
    <p:sldId id="1978" r:id="rId25"/>
    <p:sldId id="1968" r:id="rId26"/>
    <p:sldId id="1959" r:id="rId27"/>
    <p:sldId id="841" r:id="rId28"/>
    <p:sldId id="893" r:id="rId29"/>
    <p:sldId id="498" r:id="rId30"/>
    <p:sldId id="1974" r:id="rId31"/>
    <p:sldId id="921" r:id="rId32"/>
    <p:sldId id="1947" r:id="rId33"/>
    <p:sldId id="1975" r:id="rId34"/>
    <p:sldId id="891" r:id="rId35"/>
    <p:sldId id="1950" r:id="rId36"/>
    <p:sldId id="1976" r:id="rId37"/>
    <p:sldId id="870" r:id="rId38"/>
    <p:sldId id="1942" r:id="rId39"/>
    <p:sldId id="920" r:id="rId40"/>
    <p:sldId id="1977" r:id="rId41"/>
    <p:sldId id="1960" r:id="rId42"/>
    <p:sldId id="1983" r:id="rId43"/>
    <p:sldId id="442" r:id="rId44"/>
    <p:sldId id="1970" r:id="rId45"/>
    <p:sldId id="1952" r:id="rId46"/>
    <p:sldId id="1969" r:id="rId47"/>
    <p:sldId id="1963" r:id="rId48"/>
    <p:sldId id="1957" r:id="rId49"/>
    <p:sldId id="1971" r:id="rId50"/>
  </p:sldIdLst>
  <p:sldSz cx="12192000" cy="6858000"/>
  <p:notesSz cx="6858000" cy="9144000"/>
  <p:embeddedFontLst>
    <p:embeddedFont>
      <p:font typeface="Arial Black" panose="020B0A04020102020204" pitchFamily="34" charset="0"/>
      <p:bold r:id="rId52"/>
    </p:embeddedFont>
    <p:embeddedFont>
      <p:font typeface="Dreaming Outloud Pro" panose="03050502040302030504" pitchFamily="66" charset="0"/>
      <p:regular r:id="rId53"/>
      <p:italic r:id="rId54"/>
    </p:embeddedFont>
    <p:embeddedFont>
      <p:font typeface="Tenorite" panose="00000500000000000000" pitchFamily="2" charset="0"/>
      <p:regular r:id="rId55"/>
      <p:bold r:id="rId56"/>
      <p:italic r:id="rId57"/>
      <p:boldItalic r:id="rId58"/>
    </p:embeddedFont>
    <p:embeddedFont>
      <p:font typeface="Verdana" panose="020B0604030504040204" pitchFamily="34" charset="0"/>
      <p:regular r:id="rId59"/>
      <p:bold r:id="rId60"/>
      <p:italic r:id="rId61"/>
      <p:boldItalic r:id="rId62"/>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1541"/>
    <a:srgbClr val="000000"/>
    <a:srgbClr val="404040"/>
    <a:srgbClr val="6C6C6C"/>
    <a:srgbClr val="00B050"/>
    <a:srgbClr val="FFC000"/>
    <a:srgbClr val="0E0433"/>
    <a:srgbClr val="7F7F7F"/>
    <a:srgbClr val="117EAC"/>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04" autoAdjust="0"/>
  </p:normalViewPr>
  <p:slideViewPr>
    <p:cSldViewPr snapToGrid="0">
      <p:cViewPr varScale="1">
        <p:scale>
          <a:sx n="101" d="100"/>
          <a:sy n="101" d="100"/>
        </p:scale>
        <p:origin x="954" y="10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font" Target="fonts/font4.fntdata"/><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1.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2.fntdata"/><Relationship Id="rId58" Type="http://schemas.openxmlformats.org/officeDocument/2006/relationships/font" Target="fonts/font7.fntdata"/><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font" Target="fonts/font10.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5.fntdata"/><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slideMaster" Target="slideMasters/slideMaster2.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8.fntdata"/><Relationship Id="rId67"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3.fntdata"/><Relationship Id="rId62"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6.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theme" Target="theme/theme1.xml"/><Relationship Id="rId4" Type="http://schemas.openxmlformats.org/officeDocument/2006/relationships/slideMaster" Target="slideMasters/slideMaster3.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3.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5.xml"/><Relationship Id="rId1" Type="http://schemas.microsoft.com/office/2011/relationships/chartStyle" Target="style15.xm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7.xml"/><Relationship Id="rId1" Type="http://schemas.microsoft.com/office/2011/relationships/chartStyle" Target="style17.xml"/></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9.xml"/><Relationship Id="rId1" Type="http://schemas.microsoft.com/office/2011/relationships/chartStyle" Target="style19.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chartUserShapes" Target="../drawings/drawing1.xml"/></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2.xml"/><Relationship Id="rId1" Type="http://schemas.microsoft.com/office/2011/relationships/chartStyle" Target="style22.xml"/></Relationships>
</file>

<file path=ppt/charts/_rels/chart24.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24.xml"/><Relationship Id="rId1" Type="http://schemas.microsoft.com/office/2011/relationships/chartStyle" Target="style24.xml"/><Relationship Id="rId4"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6.xml"/><Relationship Id="rId1" Type="http://schemas.microsoft.com/office/2011/relationships/chartStyle" Target="style26.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7.xml"/><Relationship Id="rId1" Type="http://schemas.microsoft.com/office/2011/relationships/chartStyle" Target="style27.xml"/></Relationships>
</file>

<file path=ppt/charts/_rels/chart29.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28.xml"/><Relationship Id="rId1" Type="http://schemas.microsoft.com/office/2011/relationships/chartStyle" Target="style28.xml"/><Relationship Id="rId4" Type="http://schemas.openxmlformats.org/officeDocument/2006/relationships/package" Target="../embeddings/Microsoft_Excel_Worksheet28.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chemeClr val="tx1">
                    <a:lumMod val="65000"/>
                    <a:lumOff val="35000"/>
                  </a:schemeClr>
                </a:solidFill>
                <a:latin typeface="+mn-lt"/>
                <a:ea typeface="+mn-ea"/>
                <a:cs typeface="+mn-cs"/>
              </a:defRPr>
            </a:pPr>
            <a:r>
              <a:rPr lang="cy-GB" sz="1400" b="1" i="0" u="none" strike="noStrike" kern="1200" spc="0" baseline="0">
                <a:solidFill>
                  <a:srgbClr val="C00000"/>
                </a:solidFill>
                <a:latin typeface="Arial" panose="020B0604020202020204" pitchFamily="34" charset="0"/>
                <a:cs typeface="Arial" panose="020B0604020202020204" pitchFamily="34" charset="0"/>
              </a:rPr>
              <a:t>Ffigur 1. Nifer y bobl sy'n oedolion yn y DU sy'n cael seibiannau byr neu wyliau arfaethedig o fewn y 3 mis nesaf, ac a gymerwyd yn ystod y 3 mis diwethaf, Canran, Hydref 2025, y DU</a:t>
            </a:r>
          </a:p>
        </c:rich>
      </c:tx>
      <c:layout>
        <c:manualLayout>
          <c:xMode val="edge"/>
          <c:yMode val="edge"/>
          <c:x val="0"/>
          <c:y val="6.3750811630657912E-3"/>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365768471633831E-3"/>
          <c:y val="0.32930004871666352"/>
          <c:w val="0.99063423152836616"/>
          <c:h val="0.51318775894061208"/>
        </c:manualLayout>
      </c:layout>
      <c:lineChart>
        <c:grouping val="standard"/>
        <c:varyColors val="0"/>
        <c:ser>
          <c:idx val="1"/>
          <c:order val="0"/>
          <c:tx>
            <c:strRef>
              <c:f>Sheet1!$A$2</c:f>
              <c:strCache>
                <c:ptCount val="1"/>
                <c:pt idx="0">
                  <c:v>Bwriadau Taith Dramor</c:v>
                </c:pt>
              </c:strCache>
            </c:strRef>
          </c:tx>
          <c:spPr>
            <a:ln w="28575" cap="rnd">
              <a:solidFill>
                <a:schemeClr val="accent2"/>
              </a:solidFill>
              <a:round/>
            </a:ln>
            <a:effectLst/>
          </c:spPr>
          <c:marker>
            <c:symbol val="square"/>
            <c:size val="5"/>
            <c:spPr>
              <a:solidFill>
                <a:srgbClr val="31275A"/>
              </a:solidFill>
              <a:ln w="9525">
                <a:solidFill>
                  <a:srgbClr val="31275A"/>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Sheet1!$B$1:$BQ$1</c:f>
              <c:strCache>
                <c:ptCount val="22"/>
                <c:pt idx="0">
                  <c:v>I-M</c:v>
                </c:pt>
                <c:pt idx="1">
                  <c:v>Ch-E</c:v>
                </c:pt>
                <c:pt idx="2">
                  <c:v>M-M</c:v>
                </c:pt>
                <c:pt idx="3">
                  <c:v>E-M</c:v>
                </c:pt>
                <c:pt idx="4">
                  <c:v>M-G</c:v>
                </c:pt>
                <c:pt idx="5">
                  <c:v>G-A</c:v>
                </c:pt>
                <c:pt idx="6">
                  <c:v>G-M</c:v>
                </c:pt>
                <c:pt idx="7">
                  <c:v>A-H</c:v>
                </c:pt>
                <c:pt idx="8">
                  <c:v>M-T</c:v>
                </c:pt>
                <c:pt idx="9">
                  <c:v>H-Rh</c:v>
                </c:pt>
                <c:pt idx="10">
                  <c:v>T-I</c:v>
                </c:pt>
                <c:pt idx="11">
                  <c:v>Rh-Ch</c:v>
                </c:pt>
                <c:pt idx="12">
                  <c:v>I-M</c:v>
                </c:pt>
                <c:pt idx="13">
                  <c:v>Ch-E</c:v>
                </c:pt>
                <c:pt idx="14">
                  <c:v>M-M</c:v>
                </c:pt>
                <c:pt idx="15">
                  <c:v>E-M</c:v>
                </c:pt>
                <c:pt idx="16">
                  <c:v>M-G</c:v>
                </c:pt>
                <c:pt idx="17">
                  <c:v>G-A</c:v>
                </c:pt>
                <c:pt idx="18">
                  <c:v>G-M</c:v>
                </c:pt>
                <c:pt idx="19">
                  <c:v>A-H</c:v>
                </c:pt>
                <c:pt idx="20">
                  <c:v>M-T</c:v>
                </c:pt>
                <c:pt idx="21">
                  <c:v>H-Rh</c:v>
                </c:pt>
              </c:strCache>
            </c:strRef>
          </c:cat>
          <c:val>
            <c:numRef>
              <c:f>Sheet1!$B$2:$BQ$2</c:f>
            </c:numRef>
          </c:val>
          <c:smooth val="0"/>
          <c:extLst>
            <c:ext xmlns:c16="http://schemas.microsoft.com/office/drawing/2014/chart" uri="{C3380CC4-5D6E-409C-BE32-E72D297353CC}">
              <c16:uniqueId val="{00000006-EC6A-4D3D-BA30-91CC9B1F528D}"/>
            </c:ext>
          </c:extLst>
        </c:ser>
        <c:ser>
          <c:idx val="2"/>
          <c:order val="1"/>
          <c:tx>
            <c:strRef>
              <c:f>Sheet1!$A$3</c:f>
              <c:strCache>
                <c:ptCount val="1"/>
                <c:pt idx="0">
                  <c:v>Teithiau a gymerwyd dramor </c:v>
                </c:pt>
              </c:strCache>
            </c:strRef>
          </c:tx>
          <c:spPr>
            <a:ln w="28575" cap="rnd">
              <a:solidFill>
                <a:schemeClr val="accent3"/>
              </a:solidFill>
              <a:round/>
            </a:ln>
            <a:effectLst/>
          </c:spPr>
          <c:marker>
            <c:symbol val="square"/>
            <c:size val="5"/>
            <c:spPr>
              <a:solidFill>
                <a:srgbClr val="31275A"/>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Sheet1!$B$1:$BQ$1</c:f>
              <c:strCache>
                <c:ptCount val="22"/>
                <c:pt idx="0">
                  <c:v>I-M</c:v>
                </c:pt>
                <c:pt idx="1">
                  <c:v>Ch-E</c:v>
                </c:pt>
                <c:pt idx="2">
                  <c:v>M-M</c:v>
                </c:pt>
                <c:pt idx="3">
                  <c:v>E-M</c:v>
                </c:pt>
                <c:pt idx="4">
                  <c:v>M-G</c:v>
                </c:pt>
                <c:pt idx="5">
                  <c:v>G-A</c:v>
                </c:pt>
                <c:pt idx="6">
                  <c:v>G-M</c:v>
                </c:pt>
                <c:pt idx="7">
                  <c:v>A-H</c:v>
                </c:pt>
                <c:pt idx="8">
                  <c:v>M-T</c:v>
                </c:pt>
                <c:pt idx="9">
                  <c:v>H-Rh</c:v>
                </c:pt>
                <c:pt idx="10">
                  <c:v>T-I</c:v>
                </c:pt>
                <c:pt idx="11">
                  <c:v>Rh-Ch</c:v>
                </c:pt>
                <c:pt idx="12">
                  <c:v>I-M</c:v>
                </c:pt>
                <c:pt idx="13">
                  <c:v>Ch-E</c:v>
                </c:pt>
                <c:pt idx="14">
                  <c:v>M-M</c:v>
                </c:pt>
                <c:pt idx="15">
                  <c:v>E-M</c:v>
                </c:pt>
                <c:pt idx="16">
                  <c:v>M-G</c:v>
                </c:pt>
                <c:pt idx="17">
                  <c:v>G-A</c:v>
                </c:pt>
                <c:pt idx="18">
                  <c:v>G-M</c:v>
                </c:pt>
                <c:pt idx="19">
                  <c:v>A-H</c:v>
                </c:pt>
                <c:pt idx="20">
                  <c:v>M-T</c:v>
                </c:pt>
                <c:pt idx="21">
                  <c:v>H-Rh</c:v>
                </c:pt>
              </c:strCache>
            </c:strRef>
          </c:cat>
          <c:val>
            <c:numRef>
              <c:f>Sheet1!$B$3:$BQ$3</c:f>
            </c:numRef>
          </c:val>
          <c:smooth val="0"/>
          <c:extLst>
            <c:ext xmlns:c16="http://schemas.microsoft.com/office/drawing/2014/chart" uri="{C3380CC4-5D6E-409C-BE32-E72D297353CC}">
              <c16:uniqueId val="{00000014-EC6A-4D3D-BA30-91CC9B1F528D}"/>
            </c:ext>
          </c:extLst>
        </c:ser>
        <c:ser>
          <c:idx val="0"/>
          <c:order val="2"/>
          <c:tx>
            <c:strRef>
              <c:f>Sheet1!$A$4</c:f>
              <c:strCache>
                <c:ptCount val="1"/>
                <c:pt idx="0">
                  <c:v>Teithiau arfaethedig yn y DU</c:v>
                </c:pt>
              </c:strCache>
            </c:strRef>
          </c:tx>
          <c:spPr>
            <a:ln w="28575" cap="rnd">
              <a:solidFill>
                <a:srgbClr val="31275A"/>
              </a:solidFill>
              <a:prstDash val="sysDash"/>
              <a:round/>
            </a:ln>
            <a:effectLst/>
          </c:spPr>
          <c:marker>
            <c:symbol val="square"/>
            <c:size val="5"/>
            <c:spPr>
              <a:solidFill>
                <a:srgbClr val="31275A"/>
              </a:solidFill>
              <a:ln w="9525">
                <a:solidFill>
                  <a:srgbClr val="31275A"/>
                </a:solidFill>
              </a:ln>
              <a:effectLst/>
            </c:spPr>
          </c:marker>
          <c:dLbls>
            <c:dLbl>
              <c:idx val="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2340-4EE5-B4CA-E37D3BF52AD1}"/>
                </c:ext>
              </c:extLst>
            </c:dLbl>
            <c:dLbl>
              <c:idx val="1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2340-4EE5-B4CA-E37D3BF52AD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Sheet1!$B$1:$BQ$1</c:f>
              <c:strCache>
                <c:ptCount val="22"/>
                <c:pt idx="0">
                  <c:v>I-M</c:v>
                </c:pt>
                <c:pt idx="1">
                  <c:v>Ch-E</c:v>
                </c:pt>
                <c:pt idx="2">
                  <c:v>M-M</c:v>
                </c:pt>
                <c:pt idx="3">
                  <c:v>E-M</c:v>
                </c:pt>
                <c:pt idx="4">
                  <c:v>M-G</c:v>
                </c:pt>
                <c:pt idx="5">
                  <c:v>G-A</c:v>
                </c:pt>
                <c:pt idx="6">
                  <c:v>G-M</c:v>
                </c:pt>
                <c:pt idx="7">
                  <c:v>A-H</c:v>
                </c:pt>
                <c:pt idx="8">
                  <c:v>M-T</c:v>
                </c:pt>
                <c:pt idx="9">
                  <c:v>H-Rh</c:v>
                </c:pt>
                <c:pt idx="10">
                  <c:v>T-I</c:v>
                </c:pt>
                <c:pt idx="11">
                  <c:v>Rh-Ch</c:v>
                </c:pt>
                <c:pt idx="12">
                  <c:v>I-M</c:v>
                </c:pt>
                <c:pt idx="13">
                  <c:v>Ch-E</c:v>
                </c:pt>
                <c:pt idx="14">
                  <c:v>M-M</c:v>
                </c:pt>
                <c:pt idx="15">
                  <c:v>E-M</c:v>
                </c:pt>
                <c:pt idx="16">
                  <c:v>M-G</c:v>
                </c:pt>
                <c:pt idx="17">
                  <c:v>G-A</c:v>
                </c:pt>
                <c:pt idx="18">
                  <c:v>G-M</c:v>
                </c:pt>
                <c:pt idx="19">
                  <c:v>A-H</c:v>
                </c:pt>
                <c:pt idx="20">
                  <c:v>M-T</c:v>
                </c:pt>
                <c:pt idx="21">
                  <c:v>H-Rh</c:v>
                </c:pt>
              </c:strCache>
            </c:strRef>
          </c:cat>
          <c:val>
            <c:numRef>
              <c:f>Sheet1!$B$4:$BQ$4</c:f>
              <c:numCache>
                <c:formatCode>0%</c:formatCode>
                <c:ptCount val="22"/>
                <c:pt idx="0">
                  <c:v>0.23</c:v>
                </c:pt>
                <c:pt idx="1">
                  <c:v>0.28999999999999998</c:v>
                </c:pt>
                <c:pt idx="2">
                  <c:v>0.28999999999999998</c:v>
                </c:pt>
                <c:pt idx="3">
                  <c:v>0.33</c:v>
                </c:pt>
                <c:pt idx="4">
                  <c:v>0.38</c:v>
                </c:pt>
                <c:pt idx="5">
                  <c:v>0.45</c:v>
                </c:pt>
                <c:pt idx="6">
                  <c:v>0.51</c:v>
                </c:pt>
                <c:pt idx="7">
                  <c:v>0.45</c:v>
                </c:pt>
                <c:pt idx="8">
                  <c:v>0.33</c:v>
                </c:pt>
                <c:pt idx="9">
                  <c:v>0.32</c:v>
                </c:pt>
                <c:pt idx="10">
                  <c:v>0.25</c:v>
                </c:pt>
                <c:pt idx="11">
                  <c:v>0.23</c:v>
                </c:pt>
                <c:pt idx="12">
                  <c:v>0.23</c:v>
                </c:pt>
                <c:pt idx="13">
                  <c:v>0.28000000000000003</c:v>
                </c:pt>
                <c:pt idx="14">
                  <c:v>0.31</c:v>
                </c:pt>
                <c:pt idx="15">
                  <c:v>0.33</c:v>
                </c:pt>
                <c:pt idx="16">
                  <c:v>0.37</c:v>
                </c:pt>
                <c:pt idx="17">
                  <c:v>0.44</c:v>
                </c:pt>
                <c:pt idx="18">
                  <c:v>0.48</c:v>
                </c:pt>
                <c:pt idx="19">
                  <c:v>0.43</c:v>
                </c:pt>
                <c:pt idx="20">
                  <c:v>0.3</c:v>
                </c:pt>
                <c:pt idx="21">
                  <c:v>0.31</c:v>
                </c:pt>
              </c:numCache>
            </c:numRef>
          </c:val>
          <c:smooth val="1"/>
          <c:extLst>
            <c:ext xmlns:c16="http://schemas.microsoft.com/office/drawing/2014/chart" uri="{C3380CC4-5D6E-409C-BE32-E72D297353CC}">
              <c16:uniqueId val="{0000000E-2340-4EE5-B4CA-E37D3BF52AD1}"/>
            </c:ext>
          </c:extLst>
        </c:ser>
        <c:ser>
          <c:idx val="3"/>
          <c:order val="3"/>
          <c:tx>
            <c:strRef>
              <c:f>Sheet1!$A$5</c:f>
              <c:strCache>
                <c:ptCount val="1"/>
                <c:pt idx="0">
                  <c:v>Teithiau a gymerwyd yn y DU</c:v>
                </c:pt>
              </c:strCache>
            </c:strRef>
          </c:tx>
          <c:spPr>
            <a:ln w="28575" cap="rnd">
              <a:solidFill>
                <a:srgbClr val="31275A"/>
              </a:solidFill>
              <a:round/>
            </a:ln>
            <a:effectLst/>
          </c:spPr>
          <c:marker>
            <c:symbol val="square"/>
            <c:size val="5"/>
            <c:spPr>
              <a:solidFill>
                <a:srgbClr val="31275A"/>
              </a:solidFill>
              <a:ln w="9525">
                <a:noFill/>
              </a:ln>
              <a:effectLst/>
            </c:spPr>
          </c:marker>
          <c:dLbls>
            <c:dLbl>
              <c:idx val="6"/>
              <c:layout>
                <c:manualLayout>
                  <c:x val="-2.2493545749648385E-2"/>
                  <c:y val="-3.786798210861080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2340-4EE5-B4CA-E37D3BF52AD1}"/>
                </c:ext>
              </c:extLst>
            </c:dLbl>
            <c:dLbl>
              <c:idx val="18"/>
              <c:layout>
                <c:manualLayout>
                  <c:x val="-1.6476728761302021E-2"/>
                  <c:y val="-4.462556814146054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2340-4EE5-B4CA-E37D3BF52AD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Sheet1!$B$1:$BQ$1</c:f>
              <c:strCache>
                <c:ptCount val="22"/>
                <c:pt idx="0">
                  <c:v>I-M</c:v>
                </c:pt>
                <c:pt idx="1">
                  <c:v>Ch-E</c:v>
                </c:pt>
                <c:pt idx="2">
                  <c:v>M-M</c:v>
                </c:pt>
                <c:pt idx="3">
                  <c:v>E-M</c:v>
                </c:pt>
                <c:pt idx="4">
                  <c:v>M-G</c:v>
                </c:pt>
                <c:pt idx="5">
                  <c:v>G-A</c:v>
                </c:pt>
                <c:pt idx="6">
                  <c:v>G-M</c:v>
                </c:pt>
                <c:pt idx="7">
                  <c:v>A-H</c:v>
                </c:pt>
                <c:pt idx="8">
                  <c:v>M-T</c:v>
                </c:pt>
                <c:pt idx="9">
                  <c:v>H-Rh</c:v>
                </c:pt>
                <c:pt idx="10">
                  <c:v>T-I</c:v>
                </c:pt>
                <c:pt idx="11">
                  <c:v>Rh-Ch</c:v>
                </c:pt>
                <c:pt idx="12">
                  <c:v>I-M</c:v>
                </c:pt>
                <c:pt idx="13">
                  <c:v>Ch-E</c:v>
                </c:pt>
                <c:pt idx="14">
                  <c:v>M-M</c:v>
                </c:pt>
                <c:pt idx="15">
                  <c:v>E-M</c:v>
                </c:pt>
                <c:pt idx="16">
                  <c:v>M-G</c:v>
                </c:pt>
                <c:pt idx="17">
                  <c:v>G-A</c:v>
                </c:pt>
                <c:pt idx="18">
                  <c:v>G-M</c:v>
                </c:pt>
                <c:pt idx="19">
                  <c:v>A-H</c:v>
                </c:pt>
                <c:pt idx="20">
                  <c:v>M-T</c:v>
                </c:pt>
                <c:pt idx="21">
                  <c:v>H-Rh</c:v>
                </c:pt>
              </c:strCache>
            </c:strRef>
          </c:cat>
          <c:val>
            <c:numRef>
              <c:f>Sheet1!$B$5:$BQ$5</c:f>
              <c:numCache>
                <c:formatCode>0%</c:formatCode>
                <c:ptCount val="22"/>
                <c:pt idx="0">
                  <c:v>0.14000000000000001</c:v>
                </c:pt>
                <c:pt idx="1">
                  <c:v>0.18</c:v>
                </c:pt>
                <c:pt idx="2">
                  <c:v>0.21</c:v>
                </c:pt>
                <c:pt idx="3">
                  <c:v>0.22</c:v>
                </c:pt>
                <c:pt idx="4">
                  <c:v>0.23</c:v>
                </c:pt>
                <c:pt idx="5">
                  <c:v>0.25</c:v>
                </c:pt>
                <c:pt idx="6">
                  <c:v>0.25</c:v>
                </c:pt>
                <c:pt idx="7">
                  <c:v>0.24</c:v>
                </c:pt>
                <c:pt idx="8">
                  <c:v>0.25</c:v>
                </c:pt>
                <c:pt idx="9">
                  <c:v>0.24</c:v>
                </c:pt>
                <c:pt idx="10">
                  <c:v>0.17</c:v>
                </c:pt>
                <c:pt idx="11">
                  <c:v>0.16</c:v>
                </c:pt>
                <c:pt idx="12">
                  <c:v>0.14000000000000001</c:v>
                </c:pt>
                <c:pt idx="13">
                  <c:v>0.17</c:v>
                </c:pt>
                <c:pt idx="14">
                  <c:v>0.21</c:v>
                </c:pt>
                <c:pt idx="15">
                  <c:v>0.22</c:v>
                </c:pt>
                <c:pt idx="16">
                  <c:v>0.24</c:v>
                </c:pt>
                <c:pt idx="17">
                  <c:v>0.24</c:v>
                </c:pt>
                <c:pt idx="18">
                  <c:v>0.25</c:v>
                </c:pt>
              </c:numCache>
            </c:numRef>
          </c:val>
          <c:smooth val="1"/>
          <c:extLst>
            <c:ext xmlns:c16="http://schemas.microsoft.com/office/drawing/2014/chart" uri="{C3380CC4-5D6E-409C-BE32-E72D297353CC}">
              <c16:uniqueId val="{0000000F-2340-4EE5-B4CA-E37D3BF52AD1}"/>
            </c:ext>
          </c:extLst>
        </c:ser>
        <c:ser>
          <c:idx val="4"/>
          <c:order val="4"/>
          <c:tx>
            <c:strRef>
              <c:f>Sheet1!#REF!</c:f>
              <c:strCache>
                <c:ptCount val="1"/>
                <c:pt idx="0">
                  <c:v>#REF!</c:v>
                </c:pt>
              </c:strCache>
              <c:extLst xmlns:c15="http://schemas.microsoft.com/office/drawing/2012/chart"/>
            </c:strRef>
          </c:tx>
          <c:spPr>
            <a:ln w="28575" cap="rnd">
              <a:solidFill>
                <a:schemeClr val="accent5"/>
              </a:solidFill>
              <a:round/>
            </a:ln>
            <a:effectLst/>
          </c:spPr>
          <c:marker>
            <c:symbol val="square"/>
            <c:size val="6"/>
            <c:spPr>
              <a:solidFill>
                <a:srgbClr val="FF0000"/>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Sheet1!$B$1:$BQ$1</c:f>
              <c:strCache>
                <c:ptCount val="22"/>
                <c:pt idx="0">
                  <c:v>I-M</c:v>
                </c:pt>
                <c:pt idx="1">
                  <c:v>Ch-E</c:v>
                </c:pt>
                <c:pt idx="2">
                  <c:v>M-M</c:v>
                </c:pt>
                <c:pt idx="3">
                  <c:v>E-M</c:v>
                </c:pt>
                <c:pt idx="4">
                  <c:v>M-G</c:v>
                </c:pt>
                <c:pt idx="5">
                  <c:v>G-A</c:v>
                </c:pt>
                <c:pt idx="6">
                  <c:v>G-M</c:v>
                </c:pt>
                <c:pt idx="7">
                  <c:v>A-H</c:v>
                </c:pt>
                <c:pt idx="8">
                  <c:v>M-T</c:v>
                </c:pt>
                <c:pt idx="9">
                  <c:v>H-Rh</c:v>
                </c:pt>
                <c:pt idx="10">
                  <c:v>T-I</c:v>
                </c:pt>
                <c:pt idx="11">
                  <c:v>Rh-Ch</c:v>
                </c:pt>
                <c:pt idx="12">
                  <c:v>I-M</c:v>
                </c:pt>
                <c:pt idx="13">
                  <c:v>Ch-E</c:v>
                </c:pt>
                <c:pt idx="14">
                  <c:v>M-M</c:v>
                </c:pt>
                <c:pt idx="15">
                  <c:v>E-M</c:v>
                </c:pt>
                <c:pt idx="16">
                  <c:v>M-G</c:v>
                </c:pt>
                <c:pt idx="17">
                  <c:v>G-A</c:v>
                </c:pt>
                <c:pt idx="18">
                  <c:v>G-M</c:v>
                </c:pt>
                <c:pt idx="19">
                  <c:v>A-H</c:v>
                </c:pt>
                <c:pt idx="20">
                  <c:v>M-T</c:v>
                </c:pt>
                <c:pt idx="21">
                  <c:v>H-Rh</c:v>
                </c:pt>
              </c:strCache>
              <c:extLst xmlns:c15="http://schemas.microsoft.com/office/drawing/2012/chart"/>
            </c:strRef>
          </c:cat>
          <c:val>
            <c:numRef>
              <c:f>Sheet1!#REF!</c:f>
              <c:numCache>
                <c:formatCode>General</c:formatCode>
                <c:ptCount val="1"/>
                <c:pt idx="0">
                  <c:v>1</c:v>
                </c:pt>
              </c:numCache>
              <c:extLst xmlns:c15="http://schemas.microsoft.com/office/drawing/2012/chart"/>
            </c:numRef>
          </c:val>
          <c:smooth val="1"/>
          <c:extLst xmlns:c15="http://schemas.microsoft.com/office/drawing/2012/chart">
            <c:ext xmlns:c16="http://schemas.microsoft.com/office/drawing/2014/chart" uri="{C3380CC4-5D6E-409C-BE32-E72D297353CC}">
              <c16:uniqueId val="{00000010-2340-4EE5-B4CA-E37D3BF52AD1}"/>
            </c:ext>
          </c:extLst>
        </c:ser>
        <c:ser>
          <c:idx val="5"/>
          <c:order val="5"/>
          <c:tx>
            <c:strRef>
              <c:f>Sheet1!#REF!</c:f>
              <c:strCache>
                <c:ptCount val="1"/>
                <c:pt idx="0">
                  <c:v>#REF!</c:v>
                </c:pt>
              </c:strCache>
              <c:extLst xmlns:c15="http://schemas.microsoft.com/office/drawing/2012/chart"/>
            </c:strRef>
          </c:tx>
          <c:spPr>
            <a:ln w="28575" cap="rnd">
              <a:solidFill>
                <a:schemeClr val="accent6"/>
              </a:solidFill>
              <a:round/>
            </a:ln>
            <a:effectLst/>
          </c:spPr>
          <c:marker>
            <c:symbol val="square"/>
            <c:size val="7"/>
            <c:spPr>
              <a:solidFill>
                <a:srgbClr val="FF0000"/>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Sheet1!$B$1:$BQ$1</c:f>
              <c:strCache>
                <c:ptCount val="22"/>
                <c:pt idx="0">
                  <c:v>I-M</c:v>
                </c:pt>
                <c:pt idx="1">
                  <c:v>Ch-E</c:v>
                </c:pt>
                <c:pt idx="2">
                  <c:v>M-M</c:v>
                </c:pt>
                <c:pt idx="3">
                  <c:v>E-M</c:v>
                </c:pt>
                <c:pt idx="4">
                  <c:v>M-G</c:v>
                </c:pt>
                <c:pt idx="5">
                  <c:v>G-A</c:v>
                </c:pt>
                <c:pt idx="6">
                  <c:v>G-M</c:v>
                </c:pt>
                <c:pt idx="7">
                  <c:v>A-H</c:v>
                </c:pt>
                <c:pt idx="8">
                  <c:v>M-T</c:v>
                </c:pt>
                <c:pt idx="9">
                  <c:v>H-Rh</c:v>
                </c:pt>
                <c:pt idx="10">
                  <c:v>T-I</c:v>
                </c:pt>
                <c:pt idx="11">
                  <c:v>Rh-Ch</c:v>
                </c:pt>
                <c:pt idx="12">
                  <c:v>I-M</c:v>
                </c:pt>
                <c:pt idx="13">
                  <c:v>Ch-E</c:v>
                </c:pt>
                <c:pt idx="14">
                  <c:v>M-M</c:v>
                </c:pt>
                <c:pt idx="15">
                  <c:v>E-M</c:v>
                </c:pt>
                <c:pt idx="16">
                  <c:v>M-G</c:v>
                </c:pt>
                <c:pt idx="17">
                  <c:v>G-A</c:v>
                </c:pt>
                <c:pt idx="18">
                  <c:v>G-M</c:v>
                </c:pt>
                <c:pt idx="19">
                  <c:v>A-H</c:v>
                </c:pt>
                <c:pt idx="20">
                  <c:v>M-T</c:v>
                </c:pt>
                <c:pt idx="21">
                  <c:v>H-Rh</c:v>
                </c:pt>
              </c:strCache>
              <c:extLst xmlns:c15="http://schemas.microsoft.com/office/drawing/2012/chart"/>
            </c:strRef>
          </c:cat>
          <c:val>
            <c:numRef>
              <c:f>Sheet1!#REF!</c:f>
              <c:numCache>
                <c:formatCode>General</c:formatCode>
                <c:ptCount val="1"/>
                <c:pt idx="0">
                  <c:v>1</c:v>
                </c:pt>
              </c:numCache>
              <c:extLst xmlns:c15="http://schemas.microsoft.com/office/drawing/2012/chart"/>
            </c:numRef>
          </c:val>
          <c:smooth val="1"/>
          <c:extLst xmlns:c15="http://schemas.microsoft.com/office/drawing/2012/chart">
            <c:ext xmlns:c16="http://schemas.microsoft.com/office/drawing/2014/chart" uri="{C3380CC4-5D6E-409C-BE32-E72D297353CC}">
              <c16:uniqueId val="{00000011-2340-4EE5-B4CA-E37D3BF52AD1}"/>
            </c:ext>
          </c:extLst>
        </c:ser>
        <c:dLbls>
          <c:showLegendKey val="0"/>
          <c:showVal val="1"/>
          <c:showCatName val="0"/>
          <c:showSerName val="0"/>
          <c:showPercent val="0"/>
          <c:showBubbleSize val="0"/>
        </c:dLbls>
        <c:marker val="1"/>
        <c:smooth val="0"/>
        <c:axId val="-614278784"/>
        <c:axId val="-614279328"/>
        <c:extLst/>
      </c:lineChart>
      <c:catAx>
        <c:axId val="-6142787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14279328"/>
        <c:crosses val="autoZero"/>
        <c:auto val="1"/>
        <c:lblAlgn val="ctr"/>
        <c:lblOffset val="100"/>
        <c:noMultiLvlLbl val="0"/>
      </c:catAx>
      <c:valAx>
        <c:axId val="-614279328"/>
        <c:scaling>
          <c:orientation val="minMax"/>
          <c:max val="0.8"/>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42787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r>
              <a:rPr lang="cy-GB" sz="1400" b="1">
                <a:solidFill>
                  <a:srgbClr val="C00000"/>
                </a:solidFill>
                <a:latin typeface="Arial" panose="020B0604020202020204" pitchFamily="34" charset="0"/>
                <a:cs typeface="Arial" panose="020B0604020202020204" pitchFamily="34" charset="0"/>
              </a:rPr>
              <a:t>Ffigur 3. Prif fath o gyrchfan ar gyfer teithiau arfaethedig i Gymru yn </a:t>
            </a:r>
            <a:r>
              <a:rPr lang="cy-GB" sz="1400" b="1" i="0" u="sng" strike="noStrike" kern="1200" spc="0" baseline="0">
                <a:solidFill>
                  <a:srgbClr val="C00000"/>
                </a:solidFill>
                <a:latin typeface="Arial" panose="020B0604020202020204" pitchFamily="34" charset="0"/>
                <a:cs typeface="Arial" panose="020B0604020202020204" pitchFamily="34" charset="0"/>
              </a:rPr>
              <a:t> yr haf,</a:t>
            </a:r>
            <a:r>
              <a:rPr lang="cy-GB" sz="1400" b="1">
                <a:solidFill>
                  <a:srgbClr val="C00000"/>
                </a:solidFill>
                <a:latin typeface="Arial" panose="020B0604020202020204" pitchFamily="34" charset="0"/>
                <a:cs typeface="Arial" panose="020B0604020202020204" pitchFamily="34" charset="0"/>
              </a:rPr>
              <a:t>, Canran, </a:t>
            </a:r>
            <a:r>
              <a:rPr lang="cy-GB" sz="1400" b="1" i="0" u="none" strike="noStrike" kern="1200" spc="0" baseline="0">
                <a:solidFill>
                  <a:srgbClr val="C00000"/>
                </a:solidFill>
                <a:latin typeface="Arial" panose="020B0604020202020204" pitchFamily="34" charset="0"/>
                <a:cs typeface="Arial" panose="020B0604020202020204" pitchFamily="34" charset="0"/>
              </a:rPr>
              <a:t>gwaith maes Ebrill i Fehefin 2025 a 2024</a:t>
            </a:r>
            <a:r>
              <a:rPr lang="cy-GB" sz="1400" b="1">
                <a:solidFill>
                  <a:srgbClr val="C00000"/>
                </a:solidFill>
                <a:latin typeface="Arial" panose="020B0604020202020204" pitchFamily="34" charset="0"/>
                <a:cs typeface="Arial" panose="020B0604020202020204" pitchFamily="34" charset="0"/>
              </a:rPr>
              <a:t>, y DU</a:t>
            </a:r>
          </a:p>
        </c:rich>
      </c:tx>
      <c:layout>
        <c:manualLayout>
          <c:xMode val="edge"/>
          <c:yMode val="edge"/>
          <c:x val="3.2314804156256208E-4"/>
          <c:y val="0"/>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2.1719160104986878E-2"/>
          <c:y val="5.9173915116508748E-2"/>
          <c:w val="0.95667582774169158"/>
          <c:h val="0.74120246180564631"/>
        </c:manualLayout>
      </c:layout>
      <c:barChart>
        <c:barDir val="col"/>
        <c:grouping val="clustered"/>
        <c:varyColors val="0"/>
        <c:ser>
          <c:idx val="2"/>
          <c:order val="0"/>
          <c:tx>
            <c:strRef>
              <c:f>Sheet1!$B$1</c:f>
              <c:strCache>
                <c:ptCount val="1"/>
                <c:pt idx="0">
                  <c:v>Teithiau Haf Cymru 2024</c:v>
                </c:pt>
              </c:strCache>
            </c:strRef>
          </c:tx>
          <c:spPr>
            <a:noFill/>
            <a:ln>
              <a:solidFill>
                <a:srgbClr val="002060"/>
              </a:solid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Tref arfordirol/lan môr draddodiadol </c:v>
                </c:pt>
                <c:pt idx="1">
                  <c:v>Cefn gwlad neu bentref</c:v>
                </c:pt>
                <c:pt idx="2">
                  <c:v>Arfordir gwledig</c:v>
                </c:pt>
                <c:pt idx="3">
                  <c:v>Dinas Fawr</c:v>
                </c:pt>
                <c:pt idx="4">
                  <c:v>Mynyddoedd neu fryniau</c:v>
                </c:pt>
                <c:pt idx="5">
                  <c:v>Dinas neu dref Lai</c:v>
                </c:pt>
              </c:strCache>
            </c:strRef>
          </c:cat>
          <c:val>
            <c:numRef>
              <c:f>Sheet1!$B$2:$B$7</c:f>
              <c:numCache>
                <c:formatCode>0</c:formatCode>
                <c:ptCount val="6"/>
                <c:pt idx="0">
                  <c:v>37.04019934243</c:v>
                </c:pt>
                <c:pt idx="1">
                  <c:v>32.937697348859999</c:v>
                </c:pt>
                <c:pt idx="2">
                  <c:v>28.645593197189999</c:v>
                </c:pt>
                <c:pt idx="3">
                  <c:v>15.83027798903</c:v>
                </c:pt>
                <c:pt idx="4">
                  <c:v>25.91892879505</c:v>
                </c:pt>
                <c:pt idx="5">
                  <c:v>6.179127463306</c:v>
                </c:pt>
              </c:numCache>
            </c:numRef>
          </c:val>
          <c:extLst>
            <c:ext xmlns:c16="http://schemas.microsoft.com/office/drawing/2014/chart" uri="{C3380CC4-5D6E-409C-BE32-E72D297353CC}">
              <c16:uniqueId val="{00000000-E84A-4C15-AD7F-12BCB7F06DC9}"/>
            </c:ext>
          </c:extLst>
        </c:ser>
        <c:ser>
          <c:idx val="0"/>
          <c:order val="1"/>
          <c:tx>
            <c:strRef>
              <c:f>Sheet1!$C$1</c:f>
              <c:strCache>
                <c:ptCount val="1"/>
                <c:pt idx="0">
                  <c:v>Teithiau Haf Cymru 2025</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Tref arfordirol/lan môr draddodiadol </c:v>
                </c:pt>
                <c:pt idx="1">
                  <c:v>Cefn gwlad neu bentref</c:v>
                </c:pt>
                <c:pt idx="2">
                  <c:v>Arfordir gwledig</c:v>
                </c:pt>
                <c:pt idx="3">
                  <c:v>Dinas Fawr</c:v>
                </c:pt>
                <c:pt idx="4">
                  <c:v>Mynyddoedd neu fryniau</c:v>
                </c:pt>
                <c:pt idx="5">
                  <c:v>Dinas neu dref Lai</c:v>
                </c:pt>
              </c:strCache>
            </c:strRef>
          </c:cat>
          <c:val>
            <c:numRef>
              <c:f>Sheet1!$C$2:$C$7</c:f>
              <c:numCache>
                <c:formatCode>0</c:formatCode>
                <c:ptCount val="6"/>
                <c:pt idx="0">
                  <c:v>38.752627890340001</c:v>
                </c:pt>
                <c:pt idx="1">
                  <c:v>38.260460563149998</c:v>
                </c:pt>
                <c:pt idx="2">
                  <c:v>28.25708427012</c:v>
                </c:pt>
                <c:pt idx="3">
                  <c:v>18.648118457580001</c:v>
                </c:pt>
                <c:pt idx="4">
                  <c:v>18.46788643851</c:v>
                </c:pt>
                <c:pt idx="5">
                  <c:v>6.9861387902840004</c:v>
                </c:pt>
              </c:numCache>
            </c:numRef>
          </c:val>
          <c:extLst>
            <c:ext xmlns:c16="http://schemas.microsoft.com/office/drawing/2014/chart" uri="{C3380CC4-5D6E-409C-BE32-E72D297353CC}">
              <c16:uniqueId val="{0000000A-942D-4143-A376-D3E38EB6FE2E}"/>
            </c:ext>
          </c:extLst>
        </c:ser>
        <c:dLbls>
          <c:showLegendKey val="0"/>
          <c:showVal val="0"/>
          <c:showCatName val="0"/>
          <c:showSerName val="0"/>
          <c:showPercent val="0"/>
          <c:showBubbleSize val="0"/>
        </c:dLbls>
        <c:gapWidth val="219"/>
        <c:axId val="1018683760"/>
        <c:axId val="1018709328"/>
      </c:barChart>
      <c:catAx>
        <c:axId val="10186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709328"/>
        <c:crosses val="autoZero"/>
        <c:auto val="1"/>
        <c:lblAlgn val="ctr"/>
        <c:lblOffset val="100"/>
        <c:noMultiLvlLbl val="0"/>
      </c:catAx>
      <c:valAx>
        <c:axId val="1018709328"/>
        <c:scaling>
          <c:orientation val="minMax"/>
          <c:max val="100"/>
        </c:scaling>
        <c:delete val="1"/>
        <c:axPos val="l"/>
        <c:numFmt formatCode="0" sourceLinked="1"/>
        <c:majorTickMark val="none"/>
        <c:minorTickMark val="none"/>
        <c:tickLblPos val="nextTo"/>
        <c:crossAx val="1018683760"/>
        <c:crosses val="autoZero"/>
        <c:crossBetween val="between"/>
      </c:valAx>
      <c:spPr>
        <a:noFill/>
        <a:ln>
          <a:noFill/>
        </a:ln>
        <a:effectLst/>
      </c:spPr>
    </c:plotArea>
    <c:legend>
      <c:legendPos val="t"/>
      <c:layout>
        <c:manualLayout>
          <c:xMode val="edge"/>
          <c:yMode val="edge"/>
          <c:x val="0.25776902887139108"/>
          <c:y val="0.17599191966419286"/>
          <c:w val="0.44033464566929131"/>
          <c:h val="5.7572392625892324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lang="en-GB" sz="1100" b="1" i="0" u="none" strike="noStrike" kern="1200" spc="0" baseline="0" dirty="0">
                <a:solidFill>
                  <a:srgbClr val="C00000"/>
                </a:solidFill>
                <a:latin typeface="Arial" panose="020B0604020202020204" pitchFamily="34" charset="0"/>
                <a:ea typeface="+mn-ea"/>
                <a:cs typeface="Arial" panose="020B0604020202020204" pitchFamily="34" charset="0"/>
              </a:defRPr>
            </a:pPr>
            <a:r>
              <a:rPr lang="cy-GB" sz="1400" b="1" i="0" u="none" strike="noStrike" kern="1200" spc="0" baseline="0">
                <a:solidFill>
                  <a:srgbClr val="C00000"/>
                </a:solidFill>
                <a:latin typeface="Arial" panose="020B0604020202020204" pitchFamily="34" charset="0"/>
                <a:ea typeface="+mn-ea"/>
                <a:cs typeface="Arial" panose="020B0604020202020204" pitchFamily="34" charset="0"/>
              </a:rPr>
              <a:t>Ffigur 4. Cymhellion dros wyliau a seibiannau byr arfaethedig yng Nghymru a'r DU </a:t>
            </a:r>
            <a:r>
              <a:rPr lang="cy-GB" sz="1400" b="1" i="0" u="sng" strike="noStrike" kern="1200" spc="0" baseline="0">
                <a:solidFill>
                  <a:srgbClr val="C00000"/>
                </a:solidFill>
                <a:latin typeface="Arial" panose="020B0604020202020204" pitchFamily="34" charset="0"/>
                <a:ea typeface="+mn-ea"/>
                <a:cs typeface="Arial" panose="020B0604020202020204" pitchFamily="34" charset="0"/>
              </a:rPr>
              <a:t>yn yr haf</a:t>
            </a:r>
            <a:r>
              <a:rPr lang="cy-GB" sz="1400" b="1" i="0" u="none" strike="noStrike" kern="1200" spc="0" baseline="0">
                <a:solidFill>
                  <a:srgbClr val="C00000"/>
                </a:solidFill>
                <a:latin typeface="Arial" panose="020B0604020202020204" pitchFamily="34" charset="0"/>
                <a:ea typeface="+mn-ea"/>
                <a:cs typeface="Arial" panose="020B0604020202020204" pitchFamily="34" charset="0"/>
              </a:rPr>
              <a:t>, Canran, </a:t>
            </a:r>
            <a:r>
              <a:rPr lang="cy-GB" sz="1400" b="1" i="0" u="none" strike="noStrike" kern="1200" spc="0" baseline="0">
                <a:solidFill>
                  <a:srgbClr val="C00000"/>
                </a:solidFill>
                <a:latin typeface="Arial" panose="020B0604020202020204" pitchFamily="34" charset="0"/>
                <a:cs typeface="Arial" panose="020B0604020202020204" pitchFamily="34" charset="0"/>
              </a:rPr>
              <a:t>gwaith maes Ebrill i Fehefin 2025 a 2024, </a:t>
            </a:r>
            <a:r>
              <a:rPr lang="cy-GB" sz="1400" b="1" i="0" u="none" strike="noStrike" kern="1200" spc="0" baseline="0">
                <a:solidFill>
                  <a:srgbClr val="C00000"/>
                </a:solidFill>
                <a:latin typeface="Arial" panose="020B0604020202020204" pitchFamily="34" charset="0"/>
                <a:ea typeface="+mn-ea"/>
                <a:cs typeface="Arial" panose="020B0604020202020204" pitchFamily="34" charset="0"/>
              </a:rPr>
              <a:t>y DU, y 10 Uchaf</a:t>
            </a:r>
          </a:p>
        </c:rich>
      </c:tx>
      <c:layout>
        <c:manualLayout>
          <c:xMode val="edge"/>
          <c:yMode val="edge"/>
          <c:x val="6.1792598911983049E-4"/>
          <c:y val="5.5949202117599852E-3"/>
        </c:manualLayout>
      </c:layout>
      <c:overlay val="0"/>
      <c:spPr>
        <a:noFill/>
        <a:ln>
          <a:noFill/>
        </a:ln>
        <a:effectLst/>
      </c:spPr>
      <c:txPr>
        <a:bodyPr rot="0" spcFirstLastPara="1" vertOverflow="ellipsis" vert="horz" wrap="square" anchor="ctr" anchorCtr="1"/>
        <a:lstStyle/>
        <a:p>
          <a:pPr algn="l" rtl="0">
            <a:defRPr lang="en-GB" sz="1100" b="1" i="0" u="none" strike="noStrike" kern="1200" spc="0" baseline="0" dirty="0">
              <a:solidFill>
                <a:srgbClr val="C0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6.3673402011254143E-4"/>
          <c:y val="0.2491976056330949"/>
          <c:w val="0.97516460556734263"/>
          <c:h val="0.49857815617665241"/>
        </c:manualLayout>
      </c:layout>
      <c:barChart>
        <c:barDir val="col"/>
        <c:grouping val="clustered"/>
        <c:varyColors val="0"/>
        <c:ser>
          <c:idx val="1"/>
          <c:order val="0"/>
          <c:tx>
            <c:strRef>
              <c:f>Sheet1!$B$1</c:f>
              <c:strCache>
                <c:ptCount val="1"/>
                <c:pt idx="0">
                  <c:v>Teithiau Haf Cymru 2024</c:v>
                </c:pt>
              </c:strCache>
            </c:strRef>
          </c:tx>
          <c:spPr>
            <a:noFill/>
            <a:ln>
              <a:solidFill>
                <a:srgbClr val="F90307"/>
              </a:solid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Amser teuluol neu amser gyda fy mhartner</c:v>
                </c:pt>
                <c:pt idx="1">
                  <c:v>I ddianc rhag popeth a chael gorffwys</c:v>
                </c:pt>
                <c:pt idx="2">
                  <c:v>I gysylltu â natur / bod yn yr awyr agored</c:v>
                </c:pt>
                <c:pt idx="3">
                  <c:v>I brofi cyffro neu hwyl</c:v>
                </c:pt>
                <c:pt idx="4">
                  <c:v>I deithio i rywle newydd</c:v>
                </c:pt>
                <c:pt idx="5">
                  <c:v>I gael antur neu her</c:v>
                </c:pt>
                <c:pt idx="6">
                  <c:v>I dreulio amser gyda ffrindiau</c:v>
                </c:pt>
                <c:pt idx="7">
                  <c:v>I gael gwyliau egnïol, gydag ymarfer corff neu chwaraeon</c:v>
                </c:pt>
                <c:pt idx="8">
                  <c:v>I fynd i rywle lle mae bwyd gwych</c:v>
                </c:pt>
                <c:pt idx="9">
                  <c:v>I ddysgu rhywbeth newydd</c:v>
                </c:pt>
              </c:strCache>
            </c:strRef>
          </c:cat>
          <c:val>
            <c:numRef>
              <c:f>Sheet1!$B$2:$B$11</c:f>
              <c:numCache>
                <c:formatCode>0</c:formatCode>
                <c:ptCount val="10"/>
                <c:pt idx="0">
                  <c:v>47.979294770560003</c:v>
                </c:pt>
                <c:pt idx="1">
                  <c:v>43.207429802889997</c:v>
                </c:pt>
                <c:pt idx="2">
                  <c:v>36.663896704210003</c:v>
                </c:pt>
                <c:pt idx="3">
                  <c:v>17.935993401729998</c:v>
                </c:pt>
                <c:pt idx="4">
                  <c:v>23.97720358402</c:v>
                </c:pt>
                <c:pt idx="5">
                  <c:v>19.019409704659999</c:v>
                </c:pt>
                <c:pt idx="6">
                  <c:v>12.00926379883</c:v>
                </c:pt>
                <c:pt idx="7">
                  <c:v>13.691760533009999</c:v>
                </c:pt>
                <c:pt idx="8">
                  <c:v>10.800410829800001</c:v>
                </c:pt>
                <c:pt idx="9">
                  <c:v>8.0731855873710003</c:v>
                </c:pt>
              </c:numCache>
            </c:numRef>
          </c:val>
          <c:extLst>
            <c:ext xmlns:c16="http://schemas.microsoft.com/office/drawing/2014/chart" uri="{C3380CC4-5D6E-409C-BE32-E72D297353CC}">
              <c16:uniqueId val="{0000000E-4128-450B-896B-722EAFB5A76D}"/>
            </c:ext>
          </c:extLst>
        </c:ser>
        <c:ser>
          <c:idx val="0"/>
          <c:order val="1"/>
          <c:tx>
            <c:strRef>
              <c:f>Sheet1!$C$1</c:f>
              <c:strCache>
                <c:ptCount val="1"/>
                <c:pt idx="0">
                  <c:v>Teithiau Haf Cymru 2025</c:v>
                </c:pt>
              </c:strCache>
            </c:strRef>
          </c:tx>
          <c:spPr>
            <a:solidFill>
              <a:srgbClr val="F9030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Amser teuluol neu amser gyda fy mhartner</c:v>
                </c:pt>
                <c:pt idx="1">
                  <c:v>I ddianc rhag popeth a chael gorffwys</c:v>
                </c:pt>
                <c:pt idx="2">
                  <c:v>I gysylltu â natur / bod yn yr awyr agored</c:v>
                </c:pt>
                <c:pt idx="3">
                  <c:v>I brofi cyffro neu hwyl</c:v>
                </c:pt>
                <c:pt idx="4">
                  <c:v>I deithio i rywle newydd</c:v>
                </c:pt>
                <c:pt idx="5">
                  <c:v>I gael antur neu her</c:v>
                </c:pt>
                <c:pt idx="6">
                  <c:v>I dreulio amser gyda ffrindiau</c:v>
                </c:pt>
                <c:pt idx="7">
                  <c:v>I gael gwyliau egnïol, gydag ymarfer corff neu chwaraeon</c:v>
                </c:pt>
                <c:pt idx="8">
                  <c:v>I fynd i rywle lle mae bwyd gwych</c:v>
                </c:pt>
                <c:pt idx="9">
                  <c:v>I ddysgu rhywbeth newydd</c:v>
                </c:pt>
              </c:strCache>
            </c:strRef>
          </c:cat>
          <c:val>
            <c:numRef>
              <c:f>Sheet1!$C$2:$C$11</c:f>
              <c:numCache>
                <c:formatCode>0</c:formatCode>
                <c:ptCount val="10"/>
                <c:pt idx="0">
                  <c:v>53.260634719869998</c:v>
                </c:pt>
                <c:pt idx="1">
                  <c:v>49.345377541879998</c:v>
                </c:pt>
                <c:pt idx="2">
                  <c:v>39.076383373029998</c:v>
                </c:pt>
                <c:pt idx="3">
                  <c:v>23.64281600248</c:v>
                </c:pt>
                <c:pt idx="4">
                  <c:v>22.763149509209999</c:v>
                </c:pt>
                <c:pt idx="5">
                  <c:v>15.457630120499999</c:v>
                </c:pt>
                <c:pt idx="6">
                  <c:v>15.16108159188</c:v>
                </c:pt>
                <c:pt idx="7">
                  <c:v>14.06784812203</c:v>
                </c:pt>
                <c:pt idx="8">
                  <c:v>12.724949131100001</c:v>
                </c:pt>
                <c:pt idx="9">
                  <c:v>10.046007963599999</c:v>
                </c:pt>
              </c:numCache>
            </c:numRef>
          </c:val>
          <c:extLst>
            <c:ext xmlns:c16="http://schemas.microsoft.com/office/drawing/2014/chart" uri="{C3380CC4-5D6E-409C-BE32-E72D297353CC}">
              <c16:uniqueId val="{00000009-838B-4634-A2E2-884AD96E5FCA}"/>
            </c:ext>
          </c:extLst>
        </c:ser>
        <c:dLbls>
          <c:showLegendKey val="0"/>
          <c:showVal val="0"/>
          <c:showCatName val="0"/>
          <c:showSerName val="0"/>
          <c:showPercent val="0"/>
          <c:showBubbleSize val="0"/>
        </c:dLbls>
        <c:gapWidth val="100"/>
        <c:axId val="-1326353056"/>
        <c:axId val="-1326348704"/>
      </c:barChart>
      <c:catAx>
        <c:axId val="-1326353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100"/>
          <c:min val="0"/>
        </c:scaling>
        <c:delete val="1"/>
        <c:axPos val="l"/>
        <c:numFmt formatCode="0" sourceLinked="1"/>
        <c:majorTickMark val="out"/>
        <c:minorTickMark val="none"/>
        <c:tickLblPos val="nextTo"/>
        <c:crossAx val="-1326353056"/>
        <c:crosses val="autoZero"/>
        <c:crossBetween val="between"/>
      </c:valAx>
      <c:spPr>
        <a:noFill/>
        <a:ln w="25400">
          <a:noFill/>
        </a:ln>
        <a:effectLst/>
      </c:spPr>
    </c:plotArea>
    <c:legend>
      <c:legendPos val="t"/>
      <c:layout>
        <c:manualLayout>
          <c:xMode val="edge"/>
          <c:yMode val="edge"/>
          <c:x val="0.2951624648673285"/>
          <c:y val="0.2336166298933994"/>
          <c:w val="0.41663221571022047"/>
          <c:h val="6.1392592741509891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rgbClr val="C00000"/>
                </a:solidFill>
                <a:latin typeface="Arial" panose="020B0604020202020204" pitchFamily="34" charset="0"/>
                <a:ea typeface="+mn-ea"/>
                <a:cs typeface="Arial" panose="020B0604020202020204" pitchFamily="34" charset="0"/>
              </a:defRPr>
            </a:pPr>
            <a:r>
              <a:rPr lang="cy-GB" sz="1400" b="1">
                <a:solidFill>
                  <a:srgbClr val="C00000"/>
                </a:solidFill>
                <a:latin typeface="Arial" panose="020B0604020202020204" pitchFamily="34" charset="0"/>
                <a:cs typeface="Arial" panose="020B0604020202020204" pitchFamily="34" charset="0"/>
              </a:rPr>
              <a:t>Ffigur 5. Dewis llety ar deithiau a gymerwyd yng Nghymru </a:t>
            </a:r>
            <a:r>
              <a:rPr lang="cy-GB" sz="1400" b="1" i="0" u="none" strike="noStrike" kern="1200" spc="0" baseline="0">
                <a:solidFill>
                  <a:srgbClr val="C00000"/>
                </a:solidFill>
                <a:latin typeface="Arial" panose="020B0604020202020204" pitchFamily="34" charset="0"/>
                <a:cs typeface="Arial" panose="020B0604020202020204" pitchFamily="34" charset="0"/>
              </a:rPr>
              <a:t>yn</a:t>
            </a:r>
            <a:r>
              <a:rPr lang="cy-GB" sz="1400" b="1" i="0" u="sng" strike="noStrike" kern="1200" spc="0" baseline="0">
                <a:solidFill>
                  <a:srgbClr val="C00000"/>
                </a:solidFill>
                <a:latin typeface="Arial" panose="020B0604020202020204" pitchFamily="34" charset="0"/>
                <a:cs typeface="Arial" panose="020B0604020202020204" pitchFamily="34" charset="0"/>
              </a:rPr>
              <a:t>yr haf, </a:t>
            </a:r>
            <a:r>
              <a:rPr lang="cy-GB" sz="1400" b="1" i="0" u="none" strike="noStrike" kern="1200" spc="0" baseline="0">
                <a:solidFill>
                  <a:srgbClr val="C00000"/>
                </a:solidFill>
                <a:latin typeface="Arial" panose="020B0604020202020204" pitchFamily="34" charset="0"/>
                <a:cs typeface="Arial" panose="020B0604020202020204" pitchFamily="34" charset="0"/>
              </a:rPr>
              <a:t>gwaith maes Ebrill i Fehefin 2025 a 2024, </a:t>
            </a:r>
            <a:r>
              <a:rPr lang="cy-GB" sz="1400" b="1">
                <a:solidFill>
                  <a:srgbClr val="C00000"/>
                </a:solidFill>
                <a:latin typeface="Arial" panose="020B0604020202020204" pitchFamily="34" charset="0"/>
                <a:cs typeface="Arial" panose="020B0604020202020204" pitchFamily="34" charset="0"/>
              </a:rPr>
              <a:t>y DU, y 10 Uchaf</a:t>
            </a:r>
          </a:p>
        </c:rich>
      </c:tx>
      <c:layout>
        <c:manualLayout>
          <c:xMode val="edge"/>
          <c:yMode val="edge"/>
          <c:x val="1.4667680110404255E-3"/>
          <c:y val="6.8129246007733475E-3"/>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C0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3.1088521155170173E-2"/>
          <c:y val="0.15726840643456935"/>
          <c:w val="0.95667582774169158"/>
          <c:h val="0.5848255827493436"/>
        </c:manualLayout>
      </c:layout>
      <c:barChart>
        <c:barDir val="col"/>
        <c:grouping val="clustered"/>
        <c:varyColors val="0"/>
        <c:ser>
          <c:idx val="2"/>
          <c:order val="0"/>
          <c:tx>
            <c:strRef>
              <c:f>Sheet1!$B$1</c:f>
              <c:strCache>
                <c:ptCount val="1"/>
                <c:pt idx="0">
                  <c:v>Teithiau Haf Cymru 2024</c:v>
                </c:pt>
              </c:strCache>
            </c:strRef>
          </c:tx>
          <c:spPr>
            <a:solidFill>
              <a:schemeClr val="bg2"/>
            </a:solidFill>
            <a:ln>
              <a:solidFill>
                <a:srgbClr val="000000"/>
              </a:solidFill>
              <a:prstDash val="dash"/>
            </a:ln>
            <a:effectLst/>
          </c:spPr>
          <c:invertIfNegative val="0"/>
          <c:dPt>
            <c:idx val="6"/>
            <c:invertIfNegative val="0"/>
            <c:bubble3D val="0"/>
            <c:spPr>
              <a:solidFill>
                <a:schemeClr val="bg2"/>
              </a:solidFill>
              <a:ln>
                <a:solidFill>
                  <a:srgbClr val="000000"/>
                </a:solidFill>
                <a:prstDash val="dash"/>
              </a:ln>
              <a:effectLst/>
            </c:spPr>
            <c:extLst>
              <c:ext xmlns:c16="http://schemas.microsoft.com/office/drawing/2014/chart" uri="{C3380CC4-5D6E-409C-BE32-E72D297353CC}">
                <c16:uniqueId val="{00000001-DA7E-4BBE-BAC5-D5E88A8FB52B}"/>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Gwesty / Motel / Tafarn</c:v>
                </c:pt>
                <c:pt idx="1">
                  <c:v>Aros mewn tŷ/bwthyn/fflat/rhandy neu debyg wedi'i rentu</c:v>
                </c:pt>
                <c:pt idx="2">
                  <c:v>Gwesty preifat / Gwely a brecwast</c:v>
                </c:pt>
                <c:pt idx="3">
                  <c:v>Carafán statig - nad yw'n eiddo i chi</c:v>
                </c:pt>
                <c:pt idx="4">
                  <c:v>Yng nghartref rhywun arall ar sail fasnachol - rhentu ystafell yn unig</c:v>
                </c:pt>
                <c:pt idx="5">
                  <c:v>Cartref ffrindiau neu berthnasau</c:v>
                </c:pt>
                <c:pt idx="6">
                  <c:v>Fflat â gwasanaeth</c:v>
                </c:pt>
                <c:pt idx="7">
                  <c:v>Carafán deithiol</c:v>
                </c:pt>
                <c:pt idx="8">
                  <c:v>Pabell</c:v>
                </c:pt>
                <c:pt idx="9">
                  <c:v>Fan gwersylla / Cartref modur</c:v>
                </c:pt>
              </c:strCache>
            </c:strRef>
          </c:cat>
          <c:val>
            <c:numRef>
              <c:f>Sheet1!$B$2:$B$16</c:f>
              <c:numCache>
                <c:formatCode>General</c:formatCode>
                <c:ptCount val="10"/>
                <c:pt idx="0" formatCode="0">
                  <c:v>36.122262718519998</c:v>
                </c:pt>
                <c:pt idx="2" formatCode="0">
                  <c:v>16.808756097940002</c:v>
                </c:pt>
                <c:pt idx="3" formatCode="0">
                  <c:v>17.841449516019999</c:v>
                </c:pt>
                <c:pt idx="4" formatCode="0">
                  <c:v>12.747704656370001</c:v>
                </c:pt>
                <c:pt idx="5" formatCode="0">
                  <c:v>11.76544989254</c:v>
                </c:pt>
                <c:pt idx="6" formatCode="0">
                  <c:v>11.96732264111</c:v>
                </c:pt>
                <c:pt idx="7" formatCode="0">
                  <c:v>8.5215608396379992</c:v>
                </c:pt>
                <c:pt idx="8" formatCode="0">
                  <c:v>4.0126887937960003</c:v>
                </c:pt>
                <c:pt idx="9" formatCode="0">
                  <c:v>5.7237571608540003</c:v>
                </c:pt>
              </c:numCache>
            </c:numRef>
          </c:val>
          <c:extLst>
            <c:ext xmlns:c16="http://schemas.microsoft.com/office/drawing/2014/chart" uri="{C3380CC4-5D6E-409C-BE32-E72D297353CC}">
              <c16:uniqueId val="{00000000-2397-4B98-8AD5-D090A8090E90}"/>
            </c:ext>
          </c:extLst>
        </c:ser>
        <c:ser>
          <c:idx val="0"/>
          <c:order val="1"/>
          <c:tx>
            <c:strRef>
              <c:f>Sheet1!$C$1</c:f>
              <c:strCache>
                <c:ptCount val="1"/>
                <c:pt idx="0">
                  <c:v>Teithiau Haf Cymru 2025</c:v>
                </c:pt>
              </c:strCache>
            </c:strRef>
          </c:tx>
          <c:spPr>
            <a:solidFill>
              <a:srgbClr val="000000"/>
            </a:solidFill>
            <a:ln>
              <a:noFill/>
            </a:ln>
            <a:effectLst/>
          </c:spPr>
          <c:invertIfNegative val="0"/>
          <c:dPt>
            <c:idx val="0"/>
            <c:invertIfNegative val="0"/>
            <c:bubble3D val="0"/>
            <c:spPr>
              <a:solidFill>
                <a:srgbClr val="000000"/>
              </a:solidFill>
              <a:ln>
                <a:noFill/>
              </a:ln>
              <a:effectLst/>
            </c:spPr>
            <c:extLst>
              <c:ext xmlns:c16="http://schemas.microsoft.com/office/drawing/2014/chart" uri="{C3380CC4-5D6E-409C-BE32-E72D297353CC}">
                <c16:uniqueId val="{00000003-97D5-457F-AAEB-AADACC5789ED}"/>
              </c:ext>
            </c:extLst>
          </c:dPt>
          <c:dPt>
            <c:idx val="1"/>
            <c:invertIfNegative val="0"/>
            <c:bubble3D val="0"/>
            <c:spPr>
              <a:solidFill>
                <a:srgbClr val="000000"/>
              </a:solidFill>
              <a:ln>
                <a:noFill/>
              </a:ln>
              <a:effectLst/>
            </c:spPr>
            <c:extLst>
              <c:ext xmlns:c16="http://schemas.microsoft.com/office/drawing/2014/chart" uri="{C3380CC4-5D6E-409C-BE32-E72D297353CC}">
                <c16:uniqueId val="{00000005-97D5-457F-AAEB-AADACC5789ED}"/>
              </c:ext>
            </c:extLst>
          </c:dPt>
          <c:dPt>
            <c:idx val="2"/>
            <c:invertIfNegative val="0"/>
            <c:bubble3D val="0"/>
            <c:spPr>
              <a:solidFill>
                <a:srgbClr val="000000"/>
              </a:solidFill>
              <a:ln>
                <a:noFill/>
              </a:ln>
              <a:effectLst/>
            </c:spPr>
            <c:extLst>
              <c:ext xmlns:c16="http://schemas.microsoft.com/office/drawing/2014/chart" uri="{C3380CC4-5D6E-409C-BE32-E72D297353CC}">
                <c16:uniqueId val="{00000007-97D5-457F-AAEB-AADACC5789ED}"/>
              </c:ext>
            </c:extLst>
          </c:dPt>
          <c:dPt>
            <c:idx val="4"/>
            <c:invertIfNegative val="0"/>
            <c:bubble3D val="0"/>
            <c:spPr>
              <a:solidFill>
                <a:srgbClr val="000000"/>
              </a:solidFill>
              <a:ln>
                <a:noFill/>
              </a:ln>
              <a:effectLst/>
            </c:spPr>
            <c:extLst>
              <c:ext xmlns:c16="http://schemas.microsoft.com/office/drawing/2014/chart" uri="{C3380CC4-5D6E-409C-BE32-E72D297353CC}">
                <c16:uniqueId val="{0000000B-97D5-457F-AAEB-AADACC5789ED}"/>
              </c:ext>
            </c:extLst>
          </c:dPt>
          <c:dPt>
            <c:idx val="5"/>
            <c:invertIfNegative val="0"/>
            <c:bubble3D val="0"/>
            <c:spPr>
              <a:solidFill>
                <a:srgbClr val="000000"/>
              </a:solidFill>
              <a:ln>
                <a:noFill/>
              </a:ln>
              <a:effectLst/>
            </c:spPr>
            <c:extLst>
              <c:ext xmlns:c16="http://schemas.microsoft.com/office/drawing/2014/chart" uri="{C3380CC4-5D6E-409C-BE32-E72D297353CC}">
                <c16:uniqueId val="{0000000B-DA7E-4BBE-BAC5-D5E88A8FB52B}"/>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Gwesty / Motel / Tafarn</c:v>
                </c:pt>
                <c:pt idx="1">
                  <c:v>Aros mewn tŷ/bwthyn/fflat/rhandy neu debyg wedi'i rentu</c:v>
                </c:pt>
                <c:pt idx="2">
                  <c:v>Gwesty preifat / Gwely a brecwast</c:v>
                </c:pt>
                <c:pt idx="3">
                  <c:v>Carafán statig - nad yw'n eiddo i chi</c:v>
                </c:pt>
                <c:pt idx="4">
                  <c:v>Yng nghartref rhywun arall ar sail fasnachol - rhentu ystafell yn unig</c:v>
                </c:pt>
                <c:pt idx="5">
                  <c:v>Cartref ffrindiau neu berthnasau</c:v>
                </c:pt>
                <c:pt idx="6">
                  <c:v>Fflat â gwasanaeth</c:v>
                </c:pt>
                <c:pt idx="7">
                  <c:v>Carafán deithiol</c:v>
                </c:pt>
                <c:pt idx="8">
                  <c:v>Pabell</c:v>
                </c:pt>
                <c:pt idx="9">
                  <c:v>Fan gwersylla / Cartref modur</c:v>
                </c:pt>
              </c:strCache>
            </c:strRef>
          </c:cat>
          <c:val>
            <c:numRef>
              <c:f>Sheet1!$C$2:$C$16</c:f>
              <c:numCache>
                <c:formatCode>0</c:formatCode>
                <c:ptCount val="10"/>
                <c:pt idx="0">
                  <c:v>41.137207129099998</c:v>
                </c:pt>
                <c:pt idx="1">
                  <c:v>37.527939829879998</c:v>
                </c:pt>
                <c:pt idx="2">
                  <c:v>15.53255854108</c:v>
                </c:pt>
                <c:pt idx="3">
                  <c:v>13.934232157689999</c:v>
                </c:pt>
                <c:pt idx="4">
                  <c:v>11.268405038659999</c:v>
                </c:pt>
                <c:pt idx="5">
                  <c:v>10.94678824627</c:v>
                </c:pt>
                <c:pt idx="6">
                  <c:v>9.1841732124799993</c:v>
                </c:pt>
                <c:pt idx="7">
                  <c:v>7.8202437019689999</c:v>
                </c:pt>
                <c:pt idx="8">
                  <c:v>7.5308572339859996</c:v>
                </c:pt>
                <c:pt idx="9">
                  <c:v>5.1850067156830004</c:v>
                </c:pt>
              </c:numCache>
            </c:numRef>
          </c:val>
          <c:extLst>
            <c:ext xmlns:c16="http://schemas.microsoft.com/office/drawing/2014/chart" uri="{C3380CC4-5D6E-409C-BE32-E72D297353CC}">
              <c16:uniqueId val="{0000000C-0FD9-4484-9934-09DF78D799F8}"/>
            </c:ext>
          </c:extLst>
        </c:ser>
        <c:dLbls>
          <c:showLegendKey val="0"/>
          <c:showVal val="0"/>
          <c:showCatName val="0"/>
          <c:showSerName val="0"/>
          <c:showPercent val="0"/>
          <c:showBubbleSize val="0"/>
        </c:dLbls>
        <c:gapWidth val="219"/>
        <c:axId val="1018698448"/>
        <c:axId val="1018712048"/>
      </c:barChart>
      <c:catAx>
        <c:axId val="1018698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712048"/>
        <c:crosses val="autoZero"/>
        <c:auto val="1"/>
        <c:lblAlgn val="ctr"/>
        <c:lblOffset val="100"/>
        <c:noMultiLvlLbl val="0"/>
      </c:catAx>
      <c:valAx>
        <c:axId val="1018712048"/>
        <c:scaling>
          <c:orientation val="minMax"/>
          <c:max val="100"/>
        </c:scaling>
        <c:delete val="1"/>
        <c:axPos val="l"/>
        <c:numFmt formatCode="0" sourceLinked="1"/>
        <c:majorTickMark val="none"/>
        <c:minorTickMark val="none"/>
        <c:tickLblPos val="nextTo"/>
        <c:crossAx val="101869844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chemeClr val="accent1">
                    <a:lumMod val="75000"/>
                  </a:schemeClr>
                </a:solidFill>
                <a:latin typeface="Arial" panose="020B0604020202020204" pitchFamily="34" charset="0"/>
                <a:ea typeface="+mn-ea"/>
                <a:cs typeface="Arial" panose="020B0604020202020204" pitchFamily="34" charset="0"/>
              </a:defRPr>
            </a:pPr>
            <a:r>
              <a:rPr lang="cy-GB" sz="1400" b="1">
                <a:solidFill>
                  <a:srgbClr val="C00000"/>
                </a:solidFill>
                <a:latin typeface="Arial" panose="020B0604020202020204" pitchFamily="34" charset="0"/>
                <a:cs typeface="Arial" panose="020B0604020202020204" pitchFamily="34" charset="0"/>
              </a:rPr>
              <a:t>Ffigur 6. Prif ddull trafnidiaeth ar gyfer taith </a:t>
            </a:r>
            <a:r>
              <a:rPr lang="cy-GB" sz="1400" b="1" baseline="0">
                <a:solidFill>
                  <a:srgbClr val="C00000"/>
                </a:solidFill>
                <a:latin typeface="Arial" panose="020B0604020202020204" pitchFamily="34" charset="0"/>
                <a:cs typeface="Arial" panose="020B0604020202020204" pitchFamily="34" charset="0"/>
              </a:rPr>
              <a:t>arfaethedig</a:t>
            </a:r>
            <a:r>
              <a:rPr lang="cy-GB" sz="1400" b="1">
                <a:solidFill>
                  <a:srgbClr val="C00000"/>
                </a:solidFill>
                <a:latin typeface="Arial" panose="020B0604020202020204" pitchFamily="34" charset="0"/>
                <a:cs typeface="Arial" panose="020B0604020202020204" pitchFamily="34" charset="0"/>
              </a:rPr>
              <a:t> Cymru yn </a:t>
            </a:r>
            <a:r>
              <a:rPr lang="cy-GB" sz="1400" b="1" u="sng">
                <a:solidFill>
                  <a:srgbClr val="C00000"/>
                </a:solidFill>
                <a:latin typeface="Arial" panose="020B0604020202020204" pitchFamily="34" charset="0"/>
                <a:cs typeface="Arial" panose="020B0604020202020204" pitchFamily="34" charset="0"/>
              </a:rPr>
              <a:t>yr haf, </a:t>
            </a:r>
            <a:r>
              <a:rPr lang="cy-GB" sz="1400" b="1">
                <a:solidFill>
                  <a:srgbClr val="C00000"/>
                </a:solidFill>
                <a:latin typeface="Arial" panose="020B0604020202020204" pitchFamily="34" charset="0"/>
                <a:cs typeface="Arial" panose="020B0604020202020204" pitchFamily="34" charset="0"/>
              </a:rPr>
              <a:t>Canran, </a:t>
            </a:r>
            <a:r>
              <a:rPr lang="cy-GB" sz="1400" b="1" i="0" u="none" strike="noStrike" kern="1200" spc="0" baseline="0">
                <a:solidFill>
                  <a:srgbClr val="C00000"/>
                </a:solidFill>
                <a:latin typeface="Arial" panose="020B0604020202020204" pitchFamily="34" charset="0"/>
                <a:cs typeface="Arial" panose="020B0604020202020204" pitchFamily="34" charset="0"/>
              </a:rPr>
              <a:t>gwaith maes Ebrill i Fehefin 2025 a 2024, </a:t>
            </a:r>
            <a:r>
              <a:rPr lang="cy-GB" sz="1400" b="1">
                <a:solidFill>
                  <a:srgbClr val="C00000"/>
                </a:solidFill>
                <a:latin typeface="Arial" panose="020B0604020202020204" pitchFamily="34" charset="0"/>
                <a:cs typeface="Arial" panose="020B0604020202020204" pitchFamily="34" charset="0"/>
              </a:rPr>
              <a:t>y DU, y 5 Uchaf</a:t>
            </a:r>
          </a:p>
        </c:rich>
      </c:tx>
      <c:layout>
        <c:manualLayout>
          <c:xMode val="edge"/>
          <c:yMode val="edge"/>
          <c:x val="1.4667680110404255E-3"/>
          <c:y val="6.8129246007733475E-3"/>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accent1">
                  <a:lumMod val="7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7.8254761351354545E-3"/>
          <c:y val="0.2660647780489977"/>
          <c:w val="0.99217454854619447"/>
          <c:h val="0.57145164458074571"/>
        </c:manualLayout>
      </c:layout>
      <c:barChart>
        <c:barDir val="col"/>
        <c:grouping val="clustered"/>
        <c:varyColors val="0"/>
        <c:ser>
          <c:idx val="1"/>
          <c:order val="0"/>
          <c:tx>
            <c:strRef>
              <c:f>Sheet1!$B$1</c:f>
              <c:strCache>
                <c:ptCount val="1"/>
                <c:pt idx="0">
                  <c:v>Teithiau Haf Cymru 2024</c:v>
                </c:pt>
              </c:strCache>
            </c:strRef>
          </c:tx>
          <c:spPr>
            <a:noFill/>
            <a:ln>
              <a:solidFill>
                <a:srgbClr val="F90307"/>
              </a:solid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Car - eich hun</c:v>
                </c:pt>
                <c:pt idx="1">
                  <c:v>Trên</c:v>
                </c:pt>
                <c:pt idx="2">
                  <c:v>Awyren</c:v>
                </c:pt>
                <c:pt idx="3">
                  <c:v>Car - wedi'i logi</c:v>
                </c:pt>
                <c:pt idx="4">
                  <c:v>Bws/Coets preifat</c:v>
                </c:pt>
              </c:strCache>
            </c:strRef>
          </c:cat>
          <c:val>
            <c:numRef>
              <c:f>Sheet1!$B$2:$B$6</c:f>
              <c:numCache>
                <c:formatCode>0</c:formatCode>
                <c:ptCount val="5"/>
                <c:pt idx="0">
                  <c:v>61.228163115779999</c:v>
                </c:pt>
                <c:pt idx="1">
                  <c:v>16.769659529039998</c:v>
                </c:pt>
                <c:pt idx="2">
                  <c:v>4.2541314581340002</c:v>
                </c:pt>
                <c:pt idx="3">
                  <c:v>4.5788799030899998</c:v>
                </c:pt>
                <c:pt idx="4">
                  <c:v>0.59367511325949995</c:v>
                </c:pt>
              </c:numCache>
            </c:numRef>
          </c:val>
          <c:extLst>
            <c:ext xmlns:c16="http://schemas.microsoft.com/office/drawing/2014/chart" uri="{C3380CC4-5D6E-409C-BE32-E72D297353CC}">
              <c16:uniqueId val="{00000001-0889-4C51-ADE9-D18CC5C1C0E8}"/>
            </c:ext>
          </c:extLst>
        </c:ser>
        <c:ser>
          <c:idx val="2"/>
          <c:order val="1"/>
          <c:tx>
            <c:strRef>
              <c:f>Sheet1!$C$1</c:f>
              <c:strCache>
                <c:ptCount val="1"/>
                <c:pt idx="0">
                  <c:v>Teithiau Haf Cymru 2025</c:v>
                </c:pt>
              </c:strCache>
            </c:strRef>
          </c:tx>
          <c:spPr>
            <a:solidFill>
              <a:srgbClr val="F9030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Car - eich hun</c:v>
                </c:pt>
                <c:pt idx="1">
                  <c:v>Trên</c:v>
                </c:pt>
                <c:pt idx="2">
                  <c:v>Awyren</c:v>
                </c:pt>
                <c:pt idx="3">
                  <c:v>Car - wedi'i logi</c:v>
                </c:pt>
                <c:pt idx="4">
                  <c:v>Bws/Coets preifat</c:v>
                </c:pt>
              </c:strCache>
            </c:strRef>
          </c:cat>
          <c:val>
            <c:numRef>
              <c:f>Sheet1!$C$2:$C$6</c:f>
              <c:numCache>
                <c:formatCode>0</c:formatCode>
                <c:ptCount val="5"/>
                <c:pt idx="0">
                  <c:v>63.817508009740003</c:v>
                </c:pt>
                <c:pt idx="1">
                  <c:v>16.190850250859999</c:v>
                </c:pt>
                <c:pt idx="2">
                  <c:v>5.9744670298809996</c:v>
                </c:pt>
                <c:pt idx="3">
                  <c:v>3.8073599141250001</c:v>
                </c:pt>
                <c:pt idx="4">
                  <c:v>3.13683444706</c:v>
                </c:pt>
              </c:numCache>
            </c:numRef>
          </c:val>
          <c:extLst>
            <c:ext xmlns:c16="http://schemas.microsoft.com/office/drawing/2014/chart" uri="{C3380CC4-5D6E-409C-BE32-E72D297353CC}">
              <c16:uniqueId val="{00000000-A419-444C-AC73-4BB0B9556EC0}"/>
            </c:ext>
          </c:extLst>
        </c:ser>
        <c:dLbls>
          <c:showLegendKey val="0"/>
          <c:showVal val="0"/>
          <c:showCatName val="0"/>
          <c:showSerName val="0"/>
          <c:showPercent val="0"/>
          <c:showBubbleSize val="0"/>
        </c:dLbls>
        <c:gapWidth val="219"/>
        <c:axId val="1018698448"/>
        <c:axId val="1018712048"/>
      </c:barChart>
      <c:catAx>
        <c:axId val="1018698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712048"/>
        <c:crosses val="autoZero"/>
        <c:auto val="1"/>
        <c:lblAlgn val="ctr"/>
        <c:lblOffset val="100"/>
        <c:noMultiLvlLbl val="0"/>
      </c:catAx>
      <c:valAx>
        <c:axId val="1018712048"/>
        <c:scaling>
          <c:orientation val="minMax"/>
          <c:max val="100"/>
        </c:scaling>
        <c:delete val="1"/>
        <c:axPos val="l"/>
        <c:numFmt formatCode="0" sourceLinked="1"/>
        <c:majorTickMark val="none"/>
        <c:minorTickMark val="none"/>
        <c:tickLblPos val="nextTo"/>
        <c:crossAx val="1018698448"/>
        <c:crosses val="autoZero"/>
        <c:crossBetween val="between"/>
      </c:valAx>
      <c:spPr>
        <a:noFill/>
        <a:ln>
          <a:noFill/>
        </a:ln>
        <a:effectLst/>
      </c:spPr>
    </c:plotArea>
    <c:legend>
      <c:legendPos val="t"/>
      <c:layout>
        <c:manualLayout>
          <c:xMode val="edge"/>
          <c:yMode val="edge"/>
          <c:x val="0.16763202099322591"/>
          <c:y val="0.19551499049103815"/>
          <c:w val="0.69795146718220091"/>
          <c:h val="5.9603807488353193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r>
              <a:rPr lang="cy-GB" sz="1400" b="1">
                <a:solidFill>
                  <a:srgbClr val="C00000"/>
                </a:solidFill>
                <a:latin typeface="Arial" panose="020B0604020202020204" pitchFamily="34" charset="0"/>
                <a:cs typeface="Arial" panose="020B0604020202020204" pitchFamily="34" charset="0"/>
              </a:rPr>
              <a:t>Ffigur 7. Cyfansoddiad partïon ymwelwyr ar gyfer bwriadwyr Cymru </a:t>
            </a:r>
            <a:r>
              <a:rPr lang="cy-GB" sz="1400" b="1" i="0" u="none" strike="noStrike" kern="1200" spc="0" baseline="0">
                <a:solidFill>
                  <a:srgbClr val="C00000"/>
                </a:solidFill>
                <a:latin typeface="Arial" panose="020B0604020202020204" pitchFamily="34" charset="0"/>
                <a:cs typeface="Arial" panose="020B0604020202020204" pitchFamily="34" charset="0"/>
              </a:rPr>
              <a:t>yn </a:t>
            </a:r>
            <a:r>
              <a:rPr lang="cy-GB" sz="1400" b="1" i="0" u="sng" strike="noStrike" kern="1200" spc="0" baseline="0">
                <a:solidFill>
                  <a:srgbClr val="C00000"/>
                </a:solidFill>
                <a:latin typeface="Arial" panose="020B0604020202020204" pitchFamily="34" charset="0"/>
                <a:cs typeface="Arial" panose="020B0604020202020204" pitchFamily="34" charset="0"/>
              </a:rPr>
              <a:t>yr haf</a:t>
            </a:r>
            <a:r>
              <a:rPr lang="cy-GB" sz="1400" b="1">
                <a:solidFill>
                  <a:srgbClr val="C00000"/>
                </a:solidFill>
                <a:latin typeface="Arial" panose="020B0604020202020204" pitchFamily="34" charset="0"/>
                <a:cs typeface="Arial" panose="020B0604020202020204" pitchFamily="34" charset="0"/>
              </a:rPr>
              <a:t>, Canran, </a:t>
            </a:r>
            <a:r>
              <a:rPr lang="cy-GB" sz="1400" b="1" i="0" u="none" strike="noStrike" kern="1200" spc="0" baseline="0">
                <a:solidFill>
                  <a:srgbClr val="C00000"/>
                </a:solidFill>
                <a:latin typeface="Arial" panose="020B0604020202020204" pitchFamily="34" charset="0"/>
                <a:cs typeface="Arial" panose="020B0604020202020204" pitchFamily="34" charset="0"/>
              </a:rPr>
              <a:t>gwaith maes Ebrill i Fehefin 2025 a 2024</a:t>
            </a:r>
            <a:r>
              <a:rPr lang="cy-GB" sz="1400" b="1">
                <a:solidFill>
                  <a:srgbClr val="C00000"/>
                </a:solidFill>
                <a:latin typeface="Arial" panose="020B0604020202020204" pitchFamily="34" charset="0"/>
                <a:cs typeface="Arial" panose="020B0604020202020204" pitchFamily="34" charset="0"/>
              </a:rPr>
              <a:t>, y DU</a:t>
            </a:r>
          </a:p>
        </c:rich>
      </c:tx>
      <c:layout>
        <c:manualLayout>
          <c:xMode val="edge"/>
          <c:yMode val="edge"/>
          <c:x val="0"/>
          <c:y val="8.868886999042206E-3"/>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3.2545738767948126E-2"/>
          <c:y val="0.1557778831443177"/>
          <c:w val="0.95667582774169158"/>
          <c:h val="0.57621206950503234"/>
        </c:manualLayout>
      </c:layout>
      <c:barChart>
        <c:barDir val="col"/>
        <c:grouping val="clustered"/>
        <c:varyColors val="0"/>
        <c:ser>
          <c:idx val="1"/>
          <c:order val="0"/>
          <c:tx>
            <c:strRef>
              <c:f>Sheet1!$B$1</c:f>
              <c:strCache>
                <c:ptCount val="1"/>
                <c:pt idx="0">
                  <c:v>Teithiau Haf Cymru 2024</c:v>
                </c:pt>
              </c:strCache>
            </c:strRef>
          </c:tx>
          <c:spPr>
            <a:solidFill>
              <a:schemeClr val="bg1"/>
            </a:solidFill>
            <a:ln>
              <a:solidFill>
                <a:srgbClr val="1E1541"/>
              </a:solid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Eich partner</c:v>
                </c:pt>
                <c:pt idx="1">
                  <c:v>Plant neu oedolion ifanc gyda rhieni</c:v>
                </c:pt>
                <c:pt idx="2">
                  <c:v>Ffrind/iau</c:v>
                </c:pt>
                <c:pt idx="3">
                  <c:v>Aelodau eraill o'ch teulu</c:v>
                </c:pt>
                <c:pt idx="4">
                  <c:v>Oedolion hŷn gyda rhieni</c:v>
                </c:pt>
                <c:pt idx="5">
                  <c:v>Anifeiliaid anwes</c:v>
                </c:pt>
                <c:pt idx="6">
                  <c:v>Rwy'n bwriadu teithio ar fy mhen fy hun</c:v>
                </c:pt>
                <c:pt idx="7">
                  <c:v>Arall</c:v>
                </c:pt>
              </c:strCache>
            </c:strRef>
          </c:cat>
          <c:val>
            <c:numRef>
              <c:f>Sheet1!$B$2:$B$9</c:f>
              <c:numCache>
                <c:formatCode>0</c:formatCode>
                <c:ptCount val="8"/>
                <c:pt idx="0">
                  <c:v>62.014402664499997</c:v>
                </c:pt>
                <c:pt idx="1">
                  <c:v>38.190484926419998</c:v>
                </c:pt>
                <c:pt idx="2">
                  <c:v>18.876930667570001</c:v>
                </c:pt>
                <c:pt idx="3">
                  <c:v>9.480014248202</c:v>
                </c:pt>
                <c:pt idx="4">
                  <c:v>8.5831605693669992</c:v>
                </c:pt>
                <c:pt idx="5">
                  <c:v>11.39898438034</c:v>
                </c:pt>
                <c:pt idx="6">
                  <c:v>4.2490263503449999</c:v>
                </c:pt>
                <c:pt idx="7">
                  <c:v>2.6863703228690001</c:v>
                </c:pt>
              </c:numCache>
            </c:numRef>
          </c:val>
          <c:extLst>
            <c:ext xmlns:c16="http://schemas.microsoft.com/office/drawing/2014/chart" uri="{C3380CC4-5D6E-409C-BE32-E72D297353CC}">
              <c16:uniqueId val="{00000001-4CDD-43CC-AB06-4811D93384E7}"/>
            </c:ext>
          </c:extLst>
        </c:ser>
        <c:ser>
          <c:idx val="2"/>
          <c:order val="1"/>
          <c:tx>
            <c:strRef>
              <c:f>Sheet1!$C$1</c:f>
              <c:strCache>
                <c:ptCount val="1"/>
                <c:pt idx="0">
                  <c:v>Teithiau Haf Cymru 2025</c:v>
                </c:pt>
              </c:strCache>
            </c:strRef>
          </c:tx>
          <c:spPr>
            <a:solidFill>
              <a:srgbClr val="002060"/>
            </a:solidFill>
            <a:ln>
              <a:no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Eich partner</c:v>
                </c:pt>
                <c:pt idx="1">
                  <c:v>Plant neu oedolion ifanc gyda rhieni</c:v>
                </c:pt>
                <c:pt idx="2">
                  <c:v>Ffrind/iau</c:v>
                </c:pt>
                <c:pt idx="3">
                  <c:v>Aelodau eraill o'ch teulu</c:v>
                </c:pt>
                <c:pt idx="4">
                  <c:v>Oedolion hŷn gyda rhieni</c:v>
                </c:pt>
                <c:pt idx="5">
                  <c:v>Anifeiliaid anwes</c:v>
                </c:pt>
                <c:pt idx="6">
                  <c:v>Rwy'n bwriadu teithio ar fy mhen fy hun</c:v>
                </c:pt>
                <c:pt idx="7">
                  <c:v>Arall</c:v>
                </c:pt>
              </c:strCache>
            </c:strRef>
          </c:cat>
          <c:val>
            <c:numRef>
              <c:f>Sheet1!$C$2:$C$9</c:f>
              <c:numCache>
                <c:formatCode>0</c:formatCode>
                <c:ptCount val="8"/>
                <c:pt idx="0">
                  <c:v>70.763271104780003</c:v>
                </c:pt>
                <c:pt idx="1">
                  <c:v>45.25623069585</c:v>
                </c:pt>
                <c:pt idx="2">
                  <c:v>13.694617619440001</c:v>
                </c:pt>
                <c:pt idx="3">
                  <c:v>13.961155504220001</c:v>
                </c:pt>
                <c:pt idx="4">
                  <c:v>6.6257460142440001</c:v>
                </c:pt>
                <c:pt idx="5">
                  <c:v>9.6551740254819993</c:v>
                </c:pt>
                <c:pt idx="6">
                  <c:v>5.0536722013890003</c:v>
                </c:pt>
                <c:pt idx="7">
                  <c:v>0.86066480616200003</c:v>
                </c:pt>
              </c:numCache>
            </c:numRef>
          </c:val>
          <c:extLst>
            <c:ext xmlns:c16="http://schemas.microsoft.com/office/drawing/2014/chart" uri="{C3380CC4-5D6E-409C-BE32-E72D297353CC}">
              <c16:uniqueId val="{00000000-6A5A-441C-A821-5BA3BC3FE2B8}"/>
            </c:ext>
          </c:extLst>
        </c:ser>
        <c:dLbls>
          <c:showLegendKey val="0"/>
          <c:showVal val="0"/>
          <c:showCatName val="0"/>
          <c:showSerName val="0"/>
          <c:showPercent val="0"/>
          <c:showBubbleSize val="0"/>
        </c:dLbls>
        <c:gapWidth val="219"/>
        <c:axId val="1018702256"/>
        <c:axId val="1018697360"/>
      </c:barChart>
      <c:catAx>
        <c:axId val="1018702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697360"/>
        <c:crosses val="autoZero"/>
        <c:auto val="1"/>
        <c:lblAlgn val="ctr"/>
        <c:lblOffset val="100"/>
        <c:noMultiLvlLbl val="0"/>
      </c:catAx>
      <c:valAx>
        <c:axId val="1018697360"/>
        <c:scaling>
          <c:orientation val="minMax"/>
          <c:max val="100"/>
        </c:scaling>
        <c:delete val="1"/>
        <c:axPos val="l"/>
        <c:numFmt formatCode="0" sourceLinked="1"/>
        <c:majorTickMark val="none"/>
        <c:minorTickMark val="none"/>
        <c:tickLblPos val="nextTo"/>
        <c:crossAx val="1018702256"/>
        <c:crosses val="autoZero"/>
        <c:crossBetween val="between"/>
      </c:valAx>
      <c:spPr>
        <a:noFill/>
        <a:ln>
          <a:noFill/>
        </a:ln>
        <a:effectLst/>
      </c:spPr>
    </c:plotArea>
    <c:legend>
      <c:legendPos val="t"/>
      <c:layout>
        <c:manualLayout>
          <c:xMode val="edge"/>
          <c:yMode val="edge"/>
          <c:x val="5.1795706282193335E-2"/>
          <c:y val="0.16339374009862936"/>
          <c:w val="0.85507615796887304"/>
          <c:h val="6.659118092482208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r>
              <a:rPr lang="cy-GB" sz="1400" b="1">
                <a:solidFill>
                  <a:srgbClr val="C00000"/>
                </a:solidFill>
                <a:latin typeface="Arial" panose="020B0604020202020204" pitchFamily="34" charset="0"/>
                <a:cs typeface="Arial" panose="020B0604020202020204" pitchFamily="34" charset="0"/>
              </a:rPr>
              <a:t>Ffigur 8. Hyd y daith nesaf i Gymru yn </a:t>
            </a:r>
            <a:r>
              <a:rPr lang="cy-GB" sz="1400" b="1" u="sng">
                <a:solidFill>
                  <a:srgbClr val="C00000"/>
                </a:solidFill>
                <a:latin typeface="Arial" panose="020B0604020202020204" pitchFamily="34" charset="0"/>
                <a:cs typeface="Arial" panose="020B0604020202020204" pitchFamily="34" charset="0"/>
              </a:rPr>
              <a:t>yr haf,</a:t>
            </a:r>
            <a:r>
              <a:rPr lang="cy-GB" sz="1400" b="1">
                <a:solidFill>
                  <a:srgbClr val="C00000"/>
                </a:solidFill>
                <a:latin typeface="Arial" panose="020B0604020202020204" pitchFamily="34" charset="0"/>
                <a:cs typeface="Arial" panose="020B0604020202020204" pitchFamily="34" charset="0"/>
              </a:rPr>
              <a:t> Canran, </a:t>
            </a:r>
            <a:r>
              <a:rPr lang="cy-GB" sz="1400" b="1" i="0" u="none" strike="noStrike" kern="1200" spc="0" baseline="0">
                <a:solidFill>
                  <a:srgbClr val="C00000"/>
                </a:solidFill>
                <a:latin typeface="Arial" panose="020B0604020202020204" pitchFamily="34" charset="0"/>
                <a:cs typeface="Arial" panose="020B0604020202020204" pitchFamily="34" charset="0"/>
              </a:rPr>
              <a:t>gwaith maes Ebrill i Fehefin 2025 a 2024</a:t>
            </a:r>
            <a:r>
              <a:rPr lang="cy-GB" sz="1400" b="1">
                <a:solidFill>
                  <a:srgbClr val="C00000"/>
                </a:solidFill>
                <a:latin typeface="Arial" panose="020B0604020202020204" pitchFamily="34" charset="0"/>
                <a:cs typeface="Arial" panose="020B0604020202020204" pitchFamily="34" charset="0"/>
              </a:rPr>
              <a:t>, y DU</a:t>
            </a:r>
          </a:p>
        </c:rich>
      </c:tx>
      <c:layout>
        <c:manualLayout>
          <c:xMode val="edge"/>
          <c:yMode val="edge"/>
          <c:x val="3.231883369971211E-4"/>
          <c:y val="0"/>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0.21207793751763593"/>
          <c:y val="0.20923528300240507"/>
          <c:w val="0.76056740753048413"/>
          <c:h val="0.62168342732097537"/>
        </c:manualLayout>
      </c:layout>
      <c:barChart>
        <c:barDir val="col"/>
        <c:grouping val="percentStacked"/>
        <c:varyColors val="0"/>
        <c:ser>
          <c:idx val="0"/>
          <c:order val="0"/>
          <c:tx>
            <c:strRef>
              <c:f>Sheet1!$B$1</c:f>
              <c:strCache>
                <c:ptCount val="1"/>
                <c:pt idx="0">
                  <c:v>Seibiant byr (1-3 noson)</c:v>
                </c:pt>
              </c:strCache>
            </c:strRef>
          </c:tx>
          <c:spPr>
            <a:solidFill>
              <a:srgbClr val="0070C0"/>
            </a:solidFill>
            <a:ln w="15875">
              <a:noFill/>
              <a:prstDash val="dash"/>
            </a:ln>
            <a:effectLst/>
          </c:spPr>
          <c:invertIfNegative val="0"/>
          <c:dPt>
            <c:idx val="1"/>
            <c:invertIfNegative val="0"/>
            <c:bubble3D val="0"/>
            <c:spPr>
              <a:solidFill>
                <a:srgbClr val="0070C0"/>
              </a:solidFill>
              <a:ln w="15875">
                <a:noFill/>
                <a:prstDash val="dash"/>
              </a:ln>
              <a:effectLst/>
            </c:spPr>
            <c:extLst>
              <c:ext xmlns:c16="http://schemas.microsoft.com/office/drawing/2014/chart" uri="{C3380CC4-5D6E-409C-BE32-E72D297353CC}">
                <c16:uniqueId val="{00000001-27C4-4A86-BBF0-D047602489B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2"/>
                <c:pt idx="0">
                  <c:v>Teithiau Haf Cymru 2024</c:v>
                </c:pt>
                <c:pt idx="1">
                  <c:v>Teithiau Haf Cymru 2025</c:v>
                </c:pt>
              </c:strCache>
            </c:strRef>
          </c:cat>
          <c:val>
            <c:numRef>
              <c:f>Sheet1!$B$2:$B$5</c:f>
              <c:numCache>
                <c:formatCode>0</c:formatCode>
                <c:ptCount val="2"/>
                <c:pt idx="0">
                  <c:v>51</c:v>
                </c:pt>
                <c:pt idx="1">
                  <c:v>40.675304970379997</c:v>
                </c:pt>
              </c:numCache>
            </c:numRef>
          </c:val>
          <c:extLst>
            <c:ext xmlns:c16="http://schemas.microsoft.com/office/drawing/2014/chart" uri="{C3380CC4-5D6E-409C-BE32-E72D297353CC}">
              <c16:uniqueId val="{00000002-D9A7-4677-9C1B-A74A5F45F00A}"/>
            </c:ext>
          </c:extLst>
        </c:ser>
        <c:ser>
          <c:idx val="1"/>
          <c:order val="1"/>
          <c:tx>
            <c:strRef>
              <c:f>Sheet1!$C$1</c:f>
              <c:strCache>
                <c:ptCount val="1"/>
                <c:pt idx="0">
                  <c:v>Teithiau hirach o 4+ noson</c:v>
                </c:pt>
              </c:strCache>
            </c:strRef>
          </c:tx>
          <c:spPr>
            <a:solidFill>
              <a:srgbClr val="CAE9F8"/>
            </a:solidFill>
            <a:ln>
              <a:noFill/>
              <a:prstDash val="dash"/>
            </a:ln>
            <a:effectLst/>
          </c:spPr>
          <c:invertIfNegative val="0"/>
          <c:dPt>
            <c:idx val="0"/>
            <c:invertIfNegative val="0"/>
            <c:bubble3D val="0"/>
            <c:spPr>
              <a:solidFill>
                <a:srgbClr val="CAE9F8"/>
              </a:solidFill>
              <a:ln w="15875">
                <a:noFill/>
                <a:prstDash val="dash"/>
              </a:ln>
              <a:effectLst/>
            </c:spPr>
            <c:extLst>
              <c:ext xmlns:c16="http://schemas.microsoft.com/office/drawing/2014/chart" uri="{C3380CC4-5D6E-409C-BE32-E72D297353CC}">
                <c16:uniqueId val="{00000008-CFB2-4375-BC8B-90A7060449C7}"/>
              </c:ext>
            </c:extLst>
          </c:dPt>
          <c:dPt>
            <c:idx val="1"/>
            <c:invertIfNegative val="0"/>
            <c:bubble3D val="0"/>
            <c:spPr>
              <a:solidFill>
                <a:srgbClr val="CAE9F8"/>
              </a:solidFill>
              <a:ln>
                <a:noFill/>
                <a:prstDash val="dash"/>
              </a:ln>
              <a:effectLst/>
            </c:spPr>
            <c:extLst>
              <c:ext xmlns:c16="http://schemas.microsoft.com/office/drawing/2014/chart" uri="{C3380CC4-5D6E-409C-BE32-E72D297353CC}">
                <c16:uniqueId val="{00000003-27C4-4A86-BBF0-D047602489B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2"/>
                <c:pt idx="0">
                  <c:v>Teithiau Haf Cymru 2024</c:v>
                </c:pt>
                <c:pt idx="1">
                  <c:v>Teithiau Haf Cymru 2025</c:v>
                </c:pt>
              </c:strCache>
            </c:strRef>
          </c:cat>
          <c:val>
            <c:numRef>
              <c:f>Sheet1!$C$2:$C$5</c:f>
              <c:numCache>
                <c:formatCode>0</c:formatCode>
                <c:ptCount val="2"/>
                <c:pt idx="0">
                  <c:v>46</c:v>
                </c:pt>
                <c:pt idx="1">
                  <c:v>55.643536635179998</c:v>
                </c:pt>
              </c:numCache>
            </c:numRef>
          </c:val>
          <c:extLst>
            <c:ext xmlns:c16="http://schemas.microsoft.com/office/drawing/2014/chart" uri="{C3380CC4-5D6E-409C-BE32-E72D297353CC}">
              <c16:uniqueId val="{00000005-D9A7-4677-9C1B-A74A5F45F00A}"/>
            </c:ext>
          </c:extLst>
        </c:ser>
        <c:ser>
          <c:idx val="2"/>
          <c:order val="2"/>
          <c:tx>
            <c:strRef>
              <c:f>Sheet1!$D$1</c:f>
              <c:strCache>
                <c:ptCount val="1"/>
                <c:pt idx="0">
                  <c:v>Ansicr</c:v>
                </c:pt>
              </c:strCache>
            </c:strRef>
          </c:tx>
          <c:spPr>
            <a:solidFill>
              <a:schemeClr val="bg1">
                <a:lumMod val="75000"/>
              </a:schemeClr>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9-CFB2-4375-BC8B-90A7060449C7}"/>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2"/>
                <c:pt idx="0">
                  <c:v>Teithiau Haf Cymru 2024</c:v>
                </c:pt>
                <c:pt idx="1">
                  <c:v>Teithiau Haf Cymru 2025</c:v>
                </c:pt>
              </c:strCache>
            </c:strRef>
          </c:cat>
          <c:val>
            <c:numRef>
              <c:f>Sheet1!$D$2:$D$5</c:f>
              <c:numCache>
                <c:formatCode>0</c:formatCode>
                <c:ptCount val="2"/>
                <c:pt idx="0">
                  <c:v>3</c:v>
                </c:pt>
                <c:pt idx="1">
                  <c:v>4</c:v>
                </c:pt>
              </c:numCache>
            </c:numRef>
          </c:val>
          <c:extLst>
            <c:ext xmlns:c16="http://schemas.microsoft.com/office/drawing/2014/chart" uri="{C3380CC4-5D6E-409C-BE32-E72D297353CC}">
              <c16:uniqueId val="{00000008-D9A7-4677-9C1B-A74A5F45F00A}"/>
            </c:ext>
          </c:extLst>
        </c:ser>
        <c:dLbls>
          <c:showLegendKey val="0"/>
          <c:showVal val="0"/>
          <c:showCatName val="0"/>
          <c:showSerName val="0"/>
          <c:showPercent val="0"/>
          <c:showBubbleSize val="0"/>
        </c:dLbls>
        <c:gapWidth val="219"/>
        <c:overlap val="100"/>
        <c:axId val="1018716400"/>
        <c:axId val="1018719664"/>
      </c:barChart>
      <c:catAx>
        <c:axId val="1018716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719664"/>
        <c:crosses val="autoZero"/>
        <c:auto val="1"/>
        <c:lblAlgn val="ctr"/>
        <c:lblOffset val="100"/>
        <c:noMultiLvlLbl val="0"/>
      </c:catAx>
      <c:valAx>
        <c:axId val="1018719664"/>
        <c:scaling>
          <c:orientation val="minMax"/>
          <c:max val="1"/>
        </c:scaling>
        <c:delete val="1"/>
        <c:axPos val="l"/>
        <c:numFmt formatCode="0%" sourceLinked="1"/>
        <c:majorTickMark val="out"/>
        <c:minorTickMark val="none"/>
        <c:tickLblPos val="nextTo"/>
        <c:crossAx val="1018716400"/>
        <c:crosses val="autoZero"/>
        <c:crossBetween val="between"/>
      </c:valAx>
      <c:spPr>
        <a:noFill/>
        <a:ln>
          <a:noFill/>
        </a:ln>
        <a:effectLst/>
      </c:spPr>
    </c:plotArea>
    <c:legend>
      <c:legendPos val="r"/>
      <c:layout>
        <c:manualLayout>
          <c:xMode val="edge"/>
          <c:yMode val="edge"/>
          <c:x val="0.10095284101244863"/>
          <c:y val="0.37999543928711554"/>
          <c:w val="0.1668610497186131"/>
          <c:h val="0.19616043645808184"/>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r>
              <a:rPr lang="cy-GB" sz="1400" b="1" i="0" u="none" strike="noStrike" baseline="0">
                <a:solidFill>
                  <a:srgbClr val="C00000"/>
                </a:solidFill>
                <a:effectLst/>
                <a:latin typeface="Arial" panose="020B0604020202020204" pitchFamily="34" charset="0"/>
                <a:cs typeface="Arial" panose="020B0604020202020204" pitchFamily="34" charset="0"/>
              </a:rPr>
              <a:t>Ffigur 9. Dadansoddiad o'r boblogaeth a'r rhai sy'n cymryd teithiau yn ôl oedran, Canran, gwaith maes Awst i Hydref 2025 a 2024, y DU </a:t>
            </a:r>
          </a:p>
        </c:rich>
      </c:tx>
      <c:layout>
        <c:manualLayout>
          <c:xMode val="edge"/>
          <c:yMode val="edge"/>
          <c:x val="3.7409719103106975E-3"/>
          <c:y val="0"/>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0.12277902481883465"/>
          <c:y val="0.23638093532263521"/>
          <c:w val="0.86486524015415123"/>
          <c:h val="0.61815325426849832"/>
        </c:manualLayout>
      </c:layout>
      <c:barChart>
        <c:barDir val="col"/>
        <c:grouping val="percentStacked"/>
        <c:varyColors val="0"/>
        <c:ser>
          <c:idx val="1"/>
          <c:order val="0"/>
          <c:tx>
            <c:strRef>
              <c:f>Sheet1!$B$1</c:f>
              <c:strCache>
                <c:ptCount val="1"/>
                <c:pt idx="0">
                  <c:v>16-24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9"/>
                <c:pt idx="0">
                  <c:v>Poblogaeth y DU </c:v>
                </c:pt>
                <c:pt idx="1">
                  <c:v>Wedi cymryd taith yn y DU </c:v>
                </c:pt>
                <c:pt idx="2">
                  <c:v>Wedi cymryd taith i Gymru</c:v>
                </c:pt>
                <c:pt idx="3">
                  <c:v>Wedi cymryd taith i Loegr</c:v>
                </c:pt>
                <c:pt idx="4">
                  <c:v>Wedi cymryd taith i'r Alban</c:v>
                </c:pt>
                <c:pt idx="5">
                  <c:v>Wedi cymryd taith yn y DU </c:v>
                </c:pt>
                <c:pt idx="6">
                  <c:v>Wedi cymryd taith i Gymru</c:v>
                </c:pt>
                <c:pt idx="7">
                  <c:v>Wedi cymryd taith i Loegr</c:v>
                </c:pt>
                <c:pt idx="8">
                  <c:v>Wedi cymryd taith i'r Alban</c:v>
                </c:pt>
              </c:strCache>
            </c:strRef>
          </c:cat>
          <c:val>
            <c:numRef>
              <c:f>Sheet1!$B$2:$B$11</c:f>
              <c:numCache>
                <c:formatCode>0</c:formatCode>
                <c:ptCount val="9"/>
                <c:pt idx="0">
                  <c:v>14.01</c:v>
                </c:pt>
                <c:pt idx="1">
                  <c:v>9.0156648678660005</c:v>
                </c:pt>
                <c:pt idx="2">
                  <c:v>9.0664881994210003</c:v>
                </c:pt>
                <c:pt idx="3">
                  <c:v>8.5317059492449996</c:v>
                </c:pt>
                <c:pt idx="4">
                  <c:v>8.2683188995150001</c:v>
                </c:pt>
                <c:pt idx="5">
                  <c:v>10.82043397677</c:v>
                </c:pt>
                <c:pt idx="6">
                  <c:v>13.29126923065</c:v>
                </c:pt>
                <c:pt idx="7">
                  <c:v>10.87543441489</c:v>
                </c:pt>
                <c:pt idx="8">
                  <c:v>14.5917199057</c:v>
                </c:pt>
              </c:numCache>
            </c:numRef>
          </c:val>
          <c:extLst>
            <c:ext xmlns:c16="http://schemas.microsoft.com/office/drawing/2014/chart" uri="{C3380CC4-5D6E-409C-BE32-E72D297353CC}">
              <c16:uniqueId val="{00000001-9A17-48C4-A399-18E03137425F}"/>
            </c:ext>
          </c:extLst>
        </c:ser>
        <c:ser>
          <c:idx val="3"/>
          <c:order val="1"/>
          <c:tx>
            <c:strRef>
              <c:f>Sheet1!$C$1</c:f>
              <c:strCache>
                <c:ptCount val="1"/>
                <c:pt idx="0">
                  <c:v>25-34</c:v>
                </c:pt>
              </c:strCache>
            </c:strRef>
          </c:tx>
          <c:spPr>
            <a:solidFill>
              <a:srgbClr val="7BC9E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9"/>
                <c:pt idx="0">
                  <c:v>Poblogaeth y DU </c:v>
                </c:pt>
                <c:pt idx="1">
                  <c:v>Wedi cymryd taith yn y DU </c:v>
                </c:pt>
                <c:pt idx="2">
                  <c:v>Wedi cymryd taith i Gymru</c:v>
                </c:pt>
                <c:pt idx="3">
                  <c:v>Wedi cymryd taith i Loegr</c:v>
                </c:pt>
                <c:pt idx="4">
                  <c:v>Wedi cymryd taith i'r Alban</c:v>
                </c:pt>
                <c:pt idx="5">
                  <c:v>Wedi cymryd taith yn y DU </c:v>
                </c:pt>
                <c:pt idx="6">
                  <c:v>Wedi cymryd taith i Gymru</c:v>
                </c:pt>
                <c:pt idx="7">
                  <c:v>Wedi cymryd taith i Loegr</c:v>
                </c:pt>
                <c:pt idx="8">
                  <c:v>Wedi cymryd taith i'r Alban</c:v>
                </c:pt>
              </c:strCache>
            </c:strRef>
          </c:cat>
          <c:val>
            <c:numRef>
              <c:f>Sheet1!$C$2:$C$11</c:f>
              <c:numCache>
                <c:formatCode>0</c:formatCode>
                <c:ptCount val="9"/>
                <c:pt idx="0">
                  <c:v>16.989999999999998</c:v>
                </c:pt>
                <c:pt idx="1">
                  <c:v>13.289649991119999</c:v>
                </c:pt>
                <c:pt idx="2">
                  <c:v>11.87743918712</c:v>
                </c:pt>
                <c:pt idx="3">
                  <c:v>13.73391226209</c:v>
                </c:pt>
                <c:pt idx="4">
                  <c:v>14.5255591081</c:v>
                </c:pt>
                <c:pt idx="5">
                  <c:v>12.905682290290001</c:v>
                </c:pt>
                <c:pt idx="6">
                  <c:v>9.5274560739080005</c:v>
                </c:pt>
                <c:pt idx="7">
                  <c:v>12.991344500729999</c:v>
                </c:pt>
                <c:pt idx="8">
                  <c:v>12.16281238971</c:v>
                </c:pt>
              </c:numCache>
            </c:numRef>
          </c:val>
          <c:extLst>
            <c:ext xmlns:c16="http://schemas.microsoft.com/office/drawing/2014/chart" uri="{C3380CC4-5D6E-409C-BE32-E72D297353CC}">
              <c16:uniqueId val="{00000004-9A17-48C4-A399-18E03137425F}"/>
            </c:ext>
          </c:extLst>
        </c:ser>
        <c:ser>
          <c:idx val="4"/>
          <c:order val="2"/>
          <c:tx>
            <c:strRef>
              <c:f>Sheet1!$D$1</c:f>
              <c:strCache>
                <c:ptCount val="1"/>
                <c:pt idx="0">
                  <c:v>35-44</c:v>
                </c:pt>
              </c:strCache>
            </c:strRef>
          </c:tx>
          <c:spPr>
            <a:solidFill>
              <a:srgbClr val="AFD52C"/>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9"/>
                <c:pt idx="0">
                  <c:v>Poblogaeth y DU </c:v>
                </c:pt>
                <c:pt idx="1">
                  <c:v>Wedi cymryd taith yn y DU </c:v>
                </c:pt>
                <c:pt idx="2">
                  <c:v>Wedi cymryd taith i Gymru</c:v>
                </c:pt>
                <c:pt idx="3">
                  <c:v>Wedi cymryd taith i Loegr</c:v>
                </c:pt>
                <c:pt idx="4">
                  <c:v>Wedi cymryd taith i'r Alban</c:v>
                </c:pt>
                <c:pt idx="5">
                  <c:v>Wedi cymryd taith yn y DU </c:v>
                </c:pt>
                <c:pt idx="6">
                  <c:v>Wedi cymryd taith i Gymru</c:v>
                </c:pt>
                <c:pt idx="7">
                  <c:v>Wedi cymryd taith i Loegr</c:v>
                </c:pt>
                <c:pt idx="8">
                  <c:v>Wedi cymryd taith i'r Alban</c:v>
                </c:pt>
              </c:strCache>
            </c:strRef>
          </c:cat>
          <c:val>
            <c:numRef>
              <c:f>Sheet1!$D$2:$D$11</c:f>
              <c:numCache>
                <c:formatCode>0</c:formatCode>
                <c:ptCount val="9"/>
                <c:pt idx="0">
                  <c:v>15.98</c:v>
                </c:pt>
                <c:pt idx="1">
                  <c:v>17.799070850980002</c:v>
                </c:pt>
                <c:pt idx="2">
                  <c:v>22.913375622099998</c:v>
                </c:pt>
                <c:pt idx="3">
                  <c:v>18.052909362000001</c:v>
                </c:pt>
                <c:pt idx="4">
                  <c:v>15.785885459099999</c:v>
                </c:pt>
                <c:pt idx="5">
                  <c:v>17.732787441629998</c:v>
                </c:pt>
                <c:pt idx="6">
                  <c:v>18.451978200629998</c:v>
                </c:pt>
                <c:pt idx="7">
                  <c:v>18.02855256114</c:v>
                </c:pt>
                <c:pt idx="8">
                  <c:v>17.292857040809999</c:v>
                </c:pt>
              </c:numCache>
            </c:numRef>
          </c:val>
          <c:extLst>
            <c:ext xmlns:c16="http://schemas.microsoft.com/office/drawing/2014/chart" uri="{C3380CC4-5D6E-409C-BE32-E72D297353CC}">
              <c16:uniqueId val="{00000005-9A17-48C4-A399-18E03137425F}"/>
            </c:ext>
          </c:extLst>
        </c:ser>
        <c:ser>
          <c:idx val="6"/>
          <c:order val="3"/>
          <c:tx>
            <c:strRef>
              <c:f>Sheet1!$E$1</c:f>
              <c:strCache>
                <c:ptCount val="1"/>
                <c:pt idx="0">
                  <c:v>45-54</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9"/>
                <c:pt idx="0">
                  <c:v>Poblogaeth y DU </c:v>
                </c:pt>
                <c:pt idx="1">
                  <c:v>Wedi cymryd taith yn y DU </c:v>
                </c:pt>
                <c:pt idx="2">
                  <c:v>Wedi cymryd taith i Gymru</c:v>
                </c:pt>
                <c:pt idx="3">
                  <c:v>Wedi cymryd taith i Loegr</c:v>
                </c:pt>
                <c:pt idx="4">
                  <c:v>Wedi cymryd taith i'r Alban</c:v>
                </c:pt>
                <c:pt idx="5">
                  <c:v>Wedi cymryd taith yn y DU </c:v>
                </c:pt>
                <c:pt idx="6">
                  <c:v>Wedi cymryd taith i Gymru</c:v>
                </c:pt>
                <c:pt idx="7">
                  <c:v>Wedi cymryd taith i Loegr</c:v>
                </c:pt>
                <c:pt idx="8">
                  <c:v>Wedi cymryd taith i'r Alban</c:v>
                </c:pt>
              </c:strCache>
            </c:strRef>
          </c:cat>
          <c:val>
            <c:numRef>
              <c:f>Sheet1!$E$2:$E$11</c:f>
              <c:numCache>
                <c:formatCode>0</c:formatCode>
                <c:ptCount val="9"/>
                <c:pt idx="0">
                  <c:v>17</c:v>
                </c:pt>
                <c:pt idx="1">
                  <c:v>17.935112956680001</c:v>
                </c:pt>
                <c:pt idx="2">
                  <c:v>19.598940451970002</c:v>
                </c:pt>
                <c:pt idx="3">
                  <c:v>17.133192449079999</c:v>
                </c:pt>
                <c:pt idx="4">
                  <c:v>20.935691276789999</c:v>
                </c:pt>
                <c:pt idx="5">
                  <c:v>17.96315159661</c:v>
                </c:pt>
                <c:pt idx="6">
                  <c:v>19.746015910259999</c:v>
                </c:pt>
                <c:pt idx="7">
                  <c:v>18.150231717690001</c:v>
                </c:pt>
                <c:pt idx="8">
                  <c:v>14.38184503293</c:v>
                </c:pt>
              </c:numCache>
            </c:numRef>
          </c:val>
          <c:extLst>
            <c:ext xmlns:c16="http://schemas.microsoft.com/office/drawing/2014/chart" uri="{C3380CC4-5D6E-409C-BE32-E72D297353CC}">
              <c16:uniqueId val="{00000007-9A17-48C4-A399-18E03137425F}"/>
            </c:ext>
          </c:extLst>
        </c:ser>
        <c:ser>
          <c:idx val="0"/>
          <c:order val="4"/>
          <c:tx>
            <c:strRef>
              <c:f>Sheet1!$F$1</c:f>
              <c:strCache>
                <c:ptCount val="1"/>
                <c:pt idx="0">
                  <c:v>55-64</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9"/>
                <c:pt idx="0">
                  <c:v>Poblogaeth y DU </c:v>
                </c:pt>
                <c:pt idx="1">
                  <c:v>Wedi cymryd taith yn y DU </c:v>
                </c:pt>
                <c:pt idx="2">
                  <c:v>Wedi cymryd taith i Gymru</c:v>
                </c:pt>
                <c:pt idx="3">
                  <c:v>Wedi cymryd taith i Loegr</c:v>
                </c:pt>
                <c:pt idx="4">
                  <c:v>Wedi cymryd taith i'r Alban</c:v>
                </c:pt>
                <c:pt idx="5">
                  <c:v>Wedi cymryd taith yn y DU </c:v>
                </c:pt>
                <c:pt idx="6">
                  <c:v>Wedi cymryd taith i Gymru</c:v>
                </c:pt>
                <c:pt idx="7">
                  <c:v>Wedi cymryd taith i Loegr</c:v>
                </c:pt>
                <c:pt idx="8">
                  <c:v>Wedi cymryd taith i'r Alban</c:v>
                </c:pt>
              </c:strCache>
            </c:strRef>
          </c:cat>
          <c:val>
            <c:numRef>
              <c:f>Sheet1!$F$2:$F$11</c:f>
              <c:numCache>
                <c:formatCode>0</c:formatCode>
                <c:ptCount val="9"/>
                <c:pt idx="0">
                  <c:v>14.01</c:v>
                </c:pt>
                <c:pt idx="1">
                  <c:v>16.231639370010001</c:v>
                </c:pt>
                <c:pt idx="2">
                  <c:v>16.469610361739999</c:v>
                </c:pt>
                <c:pt idx="3">
                  <c:v>16.379767348750001</c:v>
                </c:pt>
                <c:pt idx="4">
                  <c:v>13.30836765886</c:v>
                </c:pt>
                <c:pt idx="5">
                  <c:v>15.734054992900001</c:v>
                </c:pt>
                <c:pt idx="6">
                  <c:v>11.226260057799999</c:v>
                </c:pt>
                <c:pt idx="7">
                  <c:v>15.023455028660001</c:v>
                </c:pt>
                <c:pt idx="8">
                  <c:v>23.878330295840001</c:v>
                </c:pt>
              </c:numCache>
            </c:numRef>
          </c:val>
          <c:extLst>
            <c:ext xmlns:c16="http://schemas.microsoft.com/office/drawing/2014/chart" uri="{C3380CC4-5D6E-409C-BE32-E72D297353CC}">
              <c16:uniqueId val="{00000000-C2D4-47C6-A185-2AFECFB3ACA1}"/>
            </c:ext>
          </c:extLst>
        </c:ser>
        <c:ser>
          <c:idx val="2"/>
          <c:order val="5"/>
          <c:tx>
            <c:strRef>
              <c:f>Sheet1!$G$1</c:f>
              <c:strCache>
                <c:ptCount val="1"/>
                <c:pt idx="0">
                  <c:v>65 +</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9"/>
                <c:pt idx="0">
                  <c:v>Poblogaeth y DU </c:v>
                </c:pt>
                <c:pt idx="1">
                  <c:v>Wedi cymryd taith yn y DU </c:v>
                </c:pt>
                <c:pt idx="2">
                  <c:v>Wedi cymryd taith i Gymru</c:v>
                </c:pt>
                <c:pt idx="3">
                  <c:v>Wedi cymryd taith i Loegr</c:v>
                </c:pt>
                <c:pt idx="4">
                  <c:v>Wedi cymryd taith i'r Alban</c:v>
                </c:pt>
                <c:pt idx="5">
                  <c:v>Wedi cymryd taith yn y DU </c:v>
                </c:pt>
                <c:pt idx="6">
                  <c:v>Wedi cymryd taith i Gymru</c:v>
                </c:pt>
                <c:pt idx="7">
                  <c:v>Wedi cymryd taith i Loegr</c:v>
                </c:pt>
                <c:pt idx="8">
                  <c:v>Wedi cymryd taith i'r Alban</c:v>
                </c:pt>
              </c:strCache>
            </c:strRef>
          </c:cat>
          <c:val>
            <c:numRef>
              <c:f>Sheet1!$G$2:$G$11</c:f>
              <c:numCache>
                <c:formatCode>0</c:formatCode>
                <c:ptCount val="9"/>
                <c:pt idx="0">
                  <c:v>22.01</c:v>
                </c:pt>
                <c:pt idx="1">
                  <c:v>25.728861963349999</c:v>
                </c:pt>
                <c:pt idx="2">
                  <c:v>20.074146177639999</c:v>
                </c:pt>
                <c:pt idx="3">
                  <c:v>26.168512628849999</c:v>
                </c:pt>
                <c:pt idx="4">
                  <c:v>27.176177597639999</c:v>
                </c:pt>
                <c:pt idx="5">
                  <c:v>24.843889701790001</c:v>
                </c:pt>
                <c:pt idx="6">
                  <c:v>27.757020526750001</c:v>
                </c:pt>
                <c:pt idx="7">
                  <c:v>24.93098177689</c:v>
                </c:pt>
                <c:pt idx="8">
                  <c:v>17.69243533501</c:v>
                </c:pt>
              </c:numCache>
            </c:numRef>
          </c:val>
          <c:extLst>
            <c:ext xmlns:c16="http://schemas.microsoft.com/office/drawing/2014/chart" uri="{C3380CC4-5D6E-409C-BE32-E72D297353CC}">
              <c16:uniqueId val="{00000001-C2D4-47C6-A185-2AFECFB3ACA1}"/>
            </c:ext>
          </c:extLst>
        </c:ser>
        <c:dLbls>
          <c:showLegendKey val="0"/>
          <c:showVal val="0"/>
          <c:showCatName val="0"/>
          <c:showSerName val="0"/>
          <c:showPercent val="0"/>
          <c:showBubbleSize val="0"/>
        </c:dLbls>
        <c:gapWidth val="150"/>
        <c:overlap val="100"/>
        <c:axId val="1018736528"/>
        <c:axId val="1018718576"/>
      </c:barChart>
      <c:catAx>
        <c:axId val="101873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718576"/>
        <c:crosses val="autoZero"/>
        <c:auto val="1"/>
        <c:lblAlgn val="ctr"/>
        <c:lblOffset val="100"/>
        <c:noMultiLvlLbl val="0"/>
      </c:catAx>
      <c:valAx>
        <c:axId val="1018718576"/>
        <c:scaling>
          <c:orientation val="minMax"/>
          <c:max val="1"/>
        </c:scaling>
        <c:delete val="1"/>
        <c:axPos val="l"/>
        <c:majorGridlines>
          <c:spPr>
            <a:ln w="9525" cap="flat" cmpd="sng" algn="ctr">
              <a:solidFill>
                <a:schemeClr val="bg1"/>
              </a:solidFill>
              <a:round/>
            </a:ln>
            <a:effectLst/>
          </c:spPr>
        </c:majorGridlines>
        <c:numFmt formatCode="0%" sourceLinked="1"/>
        <c:majorTickMark val="out"/>
        <c:minorTickMark val="none"/>
        <c:tickLblPos val="nextTo"/>
        <c:crossAx val="1018736528"/>
        <c:crosses val="autoZero"/>
        <c:crossBetween val="between"/>
      </c:valAx>
      <c:spPr>
        <a:noFill/>
        <a:ln>
          <a:noFill/>
        </a:ln>
        <a:effectLst/>
      </c:spPr>
    </c:plotArea>
    <c:legend>
      <c:legendPos val="l"/>
      <c:layout>
        <c:manualLayout>
          <c:xMode val="edge"/>
          <c:yMode val="edge"/>
          <c:x val="2.7196103435604413E-2"/>
          <c:y val="0.28408606469469033"/>
          <c:w val="5.6205879424718025E-2"/>
          <c:h val="0.58465876050851306"/>
        </c:manualLayout>
      </c:layout>
      <c:overlay val="0"/>
      <c:spPr>
        <a:noFill/>
        <a:ln>
          <a:noFill/>
        </a:ln>
        <a:effectLst/>
      </c:spPr>
      <c:txPr>
        <a:bodyPr rot="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chemeClr val="accent1">
                    <a:lumMod val="75000"/>
                  </a:schemeClr>
                </a:solidFill>
                <a:latin typeface="Arial" panose="020B0604020202020204" pitchFamily="34" charset="0"/>
                <a:ea typeface="+mn-ea"/>
                <a:cs typeface="Arial" panose="020B0604020202020204" pitchFamily="34" charset="0"/>
              </a:defRPr>
            </a:pPr>
            <a:r>
              <a:rPr lang="cy-GB" sz="1400" b="1" i="0" u="none" strike="noStrike" baseline="0">
                <a:solidFill>
                  <a:srgbClr val="C00000"/>
                </a:solidFill>
                <a:effectLst/>
                <a:latin typeface="Arial" panose="020B0604020202020204" pitchFamily="34" charset="0"/>
                <a:cs typeface="Arial" panose="020B0604020202020204" pitchFamily="34" charset="0"/>
              </a:rPr>
              <a:t>Ffigur 10. Dadansoddiad o'r boblogaeth a'r rhai sy'n cymryd teithiau yn ôl rhywedd, Canran, gwaith maes Awst i Hydref 2025 a 2024, y DU </a:t>
            </a:r>
          </a:p>
        </c:rich>
      </c:tx>
      <c:layout>
        <c:manualLayout>
          <c:xMode val="edge"/>
          <c:yMode val="edge"/>
          <c:x val="2.8315944590415746E-4"/>
          <c:y val="0"/>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accent1">
                  <a:lumMod val="7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2277902481883465"/>
          <c:y val="0.23638093532263521"/>
          <c:w val="0.86486524015415123"/>
          <c:h val="0.61815325426849832"/>
        </c:manualLayout>
      </c:layout>
      <c:barChart>
        <c:barDir val="col"/>
        <c:grouping val="percentStacked"/>
        <c:varyColors val="0"/>
        <c:ser>
          <c:idx val="1"/>
          <c:order val="0"/>
          <c:tx>
            <c:strRef>
              <c:f>Sheet1!$B$1</c:f>
              <c:strCache>
                <c:ptCount val="1"/>
                <c:pt idx="0">
                  <c:v>Gwryw</c:v>
                </c:pt>
              </c:strCache>
            </c:strRef>
          </c:tx>
          <c:spPr>
            <a:solidFill>
              <a:srgbClr val="7BC9E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Poblogaeth y DU </c:v>
                </c:pt>
                <c:pt idx="1">
                  <c:v>Wedi cymryd taith yn y DU </c:v>
                </c:pt>
                <c:pt idx="2">
                  <c:v>Wedi cymryd taith i Gymru</c:v>
                </c:pt>
                <c:pt idx="3">
                  <c:v>Wedi cymryd taith i Loegr</c:v>
                </c:pt>
                <c:pt idx="4">
                  <c:v>Wedi cymryd taith i'r Alban</c:v>
                </c:pt>
                <c:pt idx="5">
                  <c:v>Wedi cymryd taith yn y DU </c:v>
                </c:pt>
                <c:pt idx="6">
                  <c:v>Wedi cymryd taith i Gymru</c:v>
                </c:pt>
                <c:pt idx="7">
                  <c:v>Wedi cymryd taith i Loegr</c:v>
                </c:pt>
                <c:pt idx="8">
                  <c:v>Wedi cymryd taith i'r Alban</c:v>
                </c:pt>
              </c:strCache>
            </c:strRef>
          </c:cat>
          <c:val>
            <c:numRef>
              <c:f>Sheet1!$B$2:$B$10</c:f>
              <c:numCache>
                <c:formatCode>0</c:formatCode>
                <c:ptCount val="9"/>
                <c:pt idx="0" formatCode="General">
                  <c:v>49</c:v>
                </c:pt>
                <c:pt idx="1">
                  <c:v>41.447234359479999</c:v>
                </c:pt>
                <c:pt idx="2">
                  <c:v>44.93706243367</c:v>
                </c:pt>
                <c:pt idx="3">
                  <c:v>40.319309840469998</c:v>
                </c:pt>
                <c:pt idx="4">
                  <c:v>50.372891241460003</c:v>
                </c:pt>
                <c:pt idx="5">
                  <c:v>41.237103693160002</c:v>
                </c:pt>
                <c:pt idx="6">
                  <c:v>34.314462907729997</c:v>
                </c:pt>
                <c:pt idx="7">
                  <c:v>42.825763941760002</c:v>
                </c:pt>
                <c:pt idx="8">
                  <c:v>39.56312952695</c:v>
                </c:pt>
              </c:numCache>
            </c:numRef>
          </c:val>
          <c:extLst>
            <c:ext xmlns:c16="http://schemas.microsoft.com/office/drawing/2014/chart" uri="{C3380CC4-5D6E-409C-BE32-E72D297353CC}">
              <c16:uniqueId val="{00000001-9A17-48C4-A399-18E03137425F}"/>
            </c:ext>
          </c:extLst>
        </c:ser>
        <c:ser>
          <c:idx val="3"/>
          <c:order val="1"/>
          <c:tx>
            <c:strRef>
              <c:f>Sheet1!$C$1</c:f>
              <c:strCache>
                <c:ptCount val="1"/>
                <c:pt idx="0">
                  <c:v>Benyw</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Poblogaeth y DU </c:v>
                </c:pt>
                <c:pt idx="1">
                  <c:v>Wedi cymryd taith yn y DU </c:v>
                </c:pt>
                <c:pt idx="2">
                  <c:v>Wedi cymryd taith i Gymru</c:v>
                </c:pt>
                <c:pt idx="3">
                  <c:v>Wedi cymryd taith i Loegr</c:v>
                </c:pt>
                <c:pt idx="4">
                  <c:v>Wedi cymryd taith i'r Alban</c:v>
                </c:pt>
                <c:pt idx="5">
                  <c:v>Wedi cymryd taith yn y DU </c:v>
                </c:pt>
                <c:pt idx="6">
                  <c:v>Wedi cymryd taith i Gymru</c:v>
                </c:pt>
                <c:pt idx="7">
                  <c:v>Wedi cymryd taith i Loegr</c:v>
                </c:pt>
                <c:pt idx="8">
                  <c:v>Wedi cymryd taith i'r Alban</c:v>
                </c:pt>
              </c:strCache>
            </c:strRef>
          </c:cat>
          <c:val>
            <c:numRef>
              <c:f>Sheet1!$C$2:$C$10</c:f>
              <c:numCache>
                <c:formatCode>0</c:formatCode>
                <c:ptCount val="9"/>
                <c:pt idx="0" formatCode="General">
                  <c:v>51</c:v>
                </c:pt>
                <c:pt idx="1">
                  <c:v>58.552765640520001</c:v>
                </c:pt>
                <c:pt idx="2">
                  <c:v>55.06293756633</c:v>
                </c:pt>
                <c:pt idx="3">
                  <c:v>59.680690159530002</c:v>
                </c:pt>
                <c:pt idx="4">
                  <c:v>49.627108758539997</c:v>
                </c:pt>
                <c:pt idx="5">
                  <c:v>58.762896306839998</c:v>
                </c:pt>
                <c:pt idx="6">
                  <c:v>65.685537092269996</c:v>
                </c:pt>
                <c:pt idx="7">
                  <c:v>57.174236058239998</c:v>
                </c:pt>
                <c:pt idx="8">
                  <c:v>60.43687047305</c:v>
                </c:pt>
              </c:numCache>
            </c:numRef>
          </c:val>
          <c:extLst>
            <c:ext xmlns:c16="http://schemas.microsoft.com/office/drawing/2014/chart" uri="{C3380CC4-5D6E-409C-BE32-E72D297353CC}">
              <c16:uniqueId val="{00000004-9A17-48C4-A399-18E03137425F}"/>
            </c:ext>
          </c:extLst>
        </c:ser>
        <c:dLbls>
          <c:showLegendKey val="0"/>
          <c:showVal val="0"/>
          <c:showCatName val="0"/>
          <c:showSerName val="0"/>
          <c:showPercent val="0"/>
          <c:showBubbleSize val="0"/>
        </c:dLbls>
        <c:gapWidth val="150"/>
        <c:overlap val="100"/>
        <c:axId val="1018736528"/>
        <c:axId val="1018718576"/>
      </c:barChart>
      <c:catAx>
        <c:axId val="101873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018718576"/>
        <c:crosses val="autoZero"/>
        <c:auto val="1"/>
        <c:lblAlgn val="ctr"/>
        <c:lblOffset val="100"/>
        <c:noMultiLvlLbl val="0"/>
      </c:catAx>
      <c:valAx>
        <c:axId val="1018718576"/>
        <c:scaling>
          <c:orientation val="minMax"/>
          <c:max val="1"/>
        </c:scaling>
        <c:delete val="1"/>
        <c:axPos val="l"/>
        <c:majorGridlines>
          <c:spPr>
            <a:ln w="9525" cap="flat" cmpd="sng" algn="ctr">
              <a:solidFill>
                <a:schemeClr val="bg1"/>
              </a:solidFill>
              <a:round/>
            </a:ln>
            <a:effectLst/>
          </c:spPr>
        </c:majorGridlines>
        <c:numFmt formatCode="0%" sourceLinked="1"/>
        <c:majorTickMark val="out"/>
        <c:minorTickMark val="none"/>
        <c:tickLblPos val="nextTo"/>
        <c:crossAx val="1018736528"/>
        <c:crosses val="autoZero"/>
        <c:crossBetween val="between"/>
      </c:valAx>
      <c:spPr>
        <a:noFill/>
        <a:ln>
          <a:noFill/>
        </a:ln>
        <a:effectLst/>
      </c:spPr>
    </c:plotArea>
    <c:legend>
      <c:legendPos val="l"/>
      <c:layout>
        <c:manualLayout>
          <c:xMode val="edge"/>
          <c:yMode val="edge"/>
          <c:x val="2.7196103435604413E-2"/>
          <c:y val="0.28408606469469033"/>
          <c:w val="7.2342337591948538E-2"/>
          <c:h val="0.58465876050851306"/>
        </c:manualLayout>
      </c:layout>
      <c:overlay val="0"/>
      <c:spPr>
        <a:noFill/>
        <a:ln>
          <a:noFill/>
        </a:ln>
        <a:effectLst/>
      </c:spPr>
      <c:txPr>
        <a:bodyPr rot="0" spcFirstLastPara="1" vertOverflow="ellipsis" vert="horz" wrap="square" anchor="ctr" anchorCtr="1"/>
        <a:lstStyle/>
        <a:p>
          <a:pPr>
            <a:defRPr sz="12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r>
              <a:rPr lang="cy-GB" sz="1400" b="1" i="0" u="none" strike="noStrike" baseline="0">
                <a:solidFill>
                  <a:srgbClr val="C00000"/>
                </a:solidFill>
                <a:effectLst/>
                <a:latin typeface="Arial" panose="020B0604020202020204" pitchFamily="34" charset="0"/>
                <a:cs typeface="Arial" panose="020B0604020202020204" pitchFamily="34" charset="0"/>
              </a:rPr>
              <a:t>Ffigur 11. Dadansoddiad o'r boblogaeth a'r rhai sydd wedi cymryd teithiau yn yr haf yn ôl cyfnod bywyd, Canran, gwaith maes Awst i Hydref 2025 a 2024, y DU </a:t>
            </a:r>
          </a:p>
        </c:rich>
      </c:tx>
      <c:layout>
        <c:manualLayout>
          <c:xMode val="edge"/>
          <c:yMode val="edge"/>
          <c:x val="1.4357636007063376E-3"/>
          <c:y val="0"/>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0.15274673284369136"/>
          <c:y val="0.23638093532263521"/>
          <c:w val="0.83489753212929463"/>
          <c:h val="0.58096426367384768"/>
        </c:manualLayout>
      </c:layout>
      <c:barChart>
        <c:barDir val="col"/>
        <c:grouping val="percentStacked"/>
        <c:varyColors val="0"/>
        <c:ser>
          <c:idx val="1"/>
          <c:order val="0"/>
          <c:tx>
            <c:strRef>
              <c:f>Sheet1!$B$1</c:f>
              <c:strCache>
                <c:ptCount val="1"/>
                <c:pt idx="0">
                  <c:v>Pobl Annibynnol Iau </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Poblogaeth y DU 2025</c:v>
                </c:pt>
                <c:pt idx="1">
                  <c:v>Wedi cymryd taith yn y DU</c:v>
                </c:pt>
                <c:pt idx="2">
                  <c:v>Wedi cymryd taith i Gymru</c:v>
                </c:pt>
                <c:pt idx="3">
                  <c:v>Wedi cymryd taith i Loegr</c:v>
                </c:pt>
                <c:pt idx="4">
                  <c:v>Wedi cymryd taith i'r Alban</c:v>
                </c:pt>
                <c:pt idx="5">
                  <c:v>Wedi cymryd taith yn y DU</c:v>
                </c:pt>
                <c:pt idx="6">
                  <c:v>Wedi cymryd taith i Gymru</c:v>
                </c:pt>
                <c:pt idx="7">
                  <c:v>Wedi cymryd taith i Loegr</c:v>
                </c:pt>
                <c:pt idx="8">
                  <c:v>Wedi cymryd taith i'r Alban </c:v>
                </c:pt>
              </c:strCache>
            </c:strRef>
          </c:cat>
          <c:val>
            <c:numRef>
              <c:f>Sheet1!$B$2:$B$10</c:f>
              <c:numCache>
                <c:formatCode>0</c:formatCode>
                <c:ptCount val="9"/>
                <c:pt idx="0">
                  <c:v>15.089595924299999</c:v>
                </c:pt>
                <c:pt idx="1">
                  <c:v>12.05435399135</c:v>
                </c:pt>
                <c:pt idx="2">
                  <c:v>4.9865974537930002</c:v>
                </c:pt>
                <c:pt idx="3">
                  <c:v>11.815687565159999</c:v>
                </c:pt>
                <c:pt idx="4">
                  <c:v>11.180136739110001</c:v>
                </c:pt>
                <c:pt idx="5">
                  <c:v>15.57176082726</c:v>
                </c:pt>
                <c:pt idx="6">
                  <c:v>15.22836802009</c:v>
                </c:pt>
                <c:pt idx="7">
                  <c:v>15.47200832707</c:v>
                </c:pt>
                <c:pt idx="8">
                  <c:v>17.108668618429999</c:v>
                </c:pt>
              </c:numCache>
            </c:numRef>
          </c:val>
          <c:extLst>
            <c:ext xmlns:c16="http://schemas.microsoft.com/office/drawing/2014/chart" uri="{C3380CC4-5D6E-409C-BE32-E72D297353CC}">
              <c16:uniqueId val="{00000001-9A17-48C4-A399-18E03137425F}"/>
            </c:ext>
          </c:extLst>
        </c:ser>
        <c:ser>
          <c:idx val="3"/>
          <c:order val="1"/>
          <c:tx>
            <c:strRef>
              <c:f>Sheet1!$C$1</c:f>
              <c:strCache>
                <c:ptCount val="1"/>
                <c:pt idx="0">
                  <c:v>Teuluoedd</c:v>
                </c:pt>
              </c:strCache>
            </c:strRef>
          </c:tx>
          <c:spPr>
            <a:solidFill>
              <a:srgbClr val="7BC9E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Poblogaeth y DU 2025</c:v>
                </c:pt>
                <c:pt idx="1">
                  <c:v>Wedi cymryd taith yn y DU</c:v>
                </c:pt>
                <c:pt idx="2">
                  <c:v>Wedi cymryd taith i Gymru</c:v>
                </c:pt>
                <c:pt idx="3">
                  <c:v>Wedi cymryd taith i Loegr</c:v>
                </c:pt>
                <c:pt idx="4">
                  <c:v>Wedi cymryd taith i'r Alban</c:v>
                </c:pt>
                <c:pt idx="5">
                  <c:v>Wedi cymryd taith yn y DU</c:v>
                </c:pt>
                <c:pt idx="6">
                  <c:v>Wedi cymryd taith i Gymru</c:v>
                </c:pt>
                <c:pt idx="7">
                  <c:v>Wedi cymryd taith i Loegr</c:v>
                </c:pt>
                <c:pt idx="8">
                  <c:v>Wedi cymryd taith i'r Alban </c:v>
                </c:pt>
              </c:strCache>
            </c:strRef>
          </c:cat>
          <c:val>
            <c:numRef>
              <c:f>Sheet1!$C$2:$C$10</c:f>
              <c:numCache>
                <c:formatCode>0</c:formatCode>
                <c:ptCount val="9"/>
                <c:pt idx="0">
                  <c:v>34.988554446969999</c:v>
                </c:pt>
                <c:pt idx="1">
                  <c:v>33.184468970289998</c:v>
                </c:pt>
                <c:pt idx="2">
                  <c:v>52.415181596750003</c:v>
                </c:pt>
                <c:pt idx="3">
                  <c:v>32.735941226960001</c:v>
                </c:pt>
                <c:pt idx="4">
                  <c:v>30.252708179580001</c:v>
                </c:pt>
                <c:pt idx="5">
                  <c:v>29.507329228210001</c:v>
                </c:pt>
                <c:pt idx="6">
                  <c:v>34.785251411799997</c:v>
                </c:pt>
                <c:pt idx="7">
                  <c:v>28.947262973609998</c:v>
                </c:pt>
                <c:pt idx="8">
                  <c:v>35.486041228570002</c:v>
                </c:pt>
              </c:numCache>
            </c:numRef>
          </c:val>
          <c:extLst>
            <c:ext xmlns:c16="http://schemas.microsoft.com/office/drawing/2014/chart" uri="{C3380CC4-5D6E-409C-BE32-E72D297353CC}">
              <c16:uniqueId val="{00000004-9A17-48C4-A399-18E03137425F}"/>
            </c:ext>
          </c:extLst>
        </c:ser>
        <c:ser>
          <c:idx val="4"/>
          <c:order val="2"/>
          <c:tx>
            <c:strRef>
              <c:f>Sheet1!$D$1</c:f>
              <c:strCache>
                <c:ptCount val="1"/>
                <c:pt idx="0">
                  <c:v>Annibynnol hŷn</c:v>
                </c:pt>
              </c:strCache>
            </c:strRef>
          </c:tx>
          <c:spPr>
            <a:solidFill>
              <a:srgbClr val="AFD52C"/>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Poblogaeth y DU 2025</c:v>
                </c:pt>
                <c:pt idx="1">
                  <c:v>Wedi cymryd taith yn y DU</c:v>
                </c:pt>
                <c:pt idx="2">
                  <c:v>Wedi cymryd taith i Gymru</c:v>
                </c:pt>
                <c:pt idx="3">
                  <c:v>Wedi cymryd taith i Loegr</c:v>
                </c:pt>
                <c:pt idx="4">
                  <c:v>Wedi cymryd taith i'r Alban</c:v>
                </c:pt>
                <c:pt idx="5">
                  <c:v>Wedi cymryd taith yn y DU</c:v>
                </c:pt>
                <c:pt idx="6">
                  <c:v>Wedi cymryd taith i Gymru</c:v>
                </c:pt>
                <c:pt idx="7">
                  <c:v>Wedi cymryd taith i Loegr</c:v>
                </c:pt>
                <c:pt idx="8">
                  <c:v>Wedi cymryd taith i'r Alban </c:v>
                </c:pt>
              </c:strCache>
            </c:strRef>
          </c:cat>
          <c:val>
            <c:numRef>
              <c:f>Sheet1!$D$2:$D$10</c:f>
              <c:numCache>
                <c:formatCode>0</c:formatCode>
                <c:ptCount val="9"/>
                <c:pt idx="0">
                  <c:v>28.256937845260001</c:v>
                </c:pt>
                <c:pt idx="1">
                  <c:v>29.747796393230001</c:v>
                </c:pt>
                <c:pt idx="2">
                  <c:v>23.316112346840001</c:v>
                </c:pt>
                <c:pt idx="3">
                  <c:v>30.09351450394</c:v>
                </c:pt>
                <c:pt idx="4">
                  <c:v>31.390977483659999</c:v>
                </c:pt>
                <c:pt idx="5">
                  <c:v>30.368410409109998</c:v>
                </c:pt>
                <c:pt idx="6">
                  <c:v>22.91733018987</c:v>
                </c:pt>
                <c:pt idx="7">
                  <c:v>30.920119483699999</c:v>
                </c:pt>
                <c:pt idx="8">
                  <c:v>29.712854818</c:v>
                </c:pt>
              </c:numCache>
            </c:numRef>
          </c:val>
          <c:extLst>
            <c:ext xmlns:c16="http://schemas.microsoft.com/office/drawing/2014/chart" uri="{C3380CC4-5D6E-409C-BE32-E72D297353CC}">
              <c16:uniqueId val="{00000005-9A17-48C4-A399-18E03137425F}"/>
            </c:ext>
          </c:extLst>
        </c:ser>
        <c:ser>
          <c:idx val="6"/>
          <c:order val="3"/>
          <c:tx>
            <c:strRef>
              <c:f>Sheet1!$E$1</c:f>
              <c:strCache>
                <c:ptCount val="1"/>
                <c:pt idx="0">
                  <c:v>Nythwyr Gwag</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Poblogaeth y DU 2025</c:v>
                </c:pt>
                <c:pt idx="1">
                  <c:v>Wedi cymryd taith yn y DU</c:v>
                </c:pt>
                <c:pt idx="2">
                  <c:v>Wedi cymryd taith i Gymru</c:v>
                </c:pt>
                <c:pt idx="3">
                  <c:v>Wedi cymryd taith i Loegr</c:v>
                </c:pt>
                <c:pt idx="4">
                  <c:v>Wedi cymryd taith i'r Alban</c:v>
                </c:pt>
                <c:pt idx="5">
                  <c:v>Wedi cymryd taith yn y DU</c:v>
                </c:pt>
                <c:pt idx="6">
                  <c:v>Wedi cymryd taith i Gymru</c:v>
                </c:pt>
                <c:pt idx="7">
                  <c:v>Wedi cymryd taith i Loegr</c:v>
                </c:pt>
                <c:pt idx="8">
                  <c:v>Wedi cymryd taith i'r Alban </c:v>
                </c:pt>
              </c:strCache>
            </c:strRef>
          </c:cat>
          <c:val>
            <c:numRef>
              <c:f>Sheet1!$E$2:$E$10</c:f>
              <c:numCache>
                <c:formatCode>0</c:formatCode>
                <c:ptCount val="9"/>
                <c:pt idx="0">
                  <c:v>21.664911783480001</c:v>
                </c:pt>
                <c:pt idx="1">
                  <c:v>25.013380645129999</c:v>
                </c:pt>
                <c:pt idx="2">
                  <c:v>19.282108602609998</c:v>
                </c:pt>
                <c:pt idx="3">
                  <c:v>25.354856703940001</c:v>
                </c:pt>
                <c:pt idx="4">
                  <c:v>27.176177597639999</c:v>
                </c:pt>
                <c:pt idx="5">
                  <c:v>24.552499535420001</c:v>
                </c:pt>
                <c:pt idx="6">
                  <c:v>27.06905037824</c:v>
                </c:pt>
                <c:pt idx="7">
                  <c:v>24.660609215619999</c:v>
                </c:pt>
                <c:pt idx="8">
                  <c:v>17.69243533501</c:v>
                </c:pt>
              </c:numCache>
            </c:numRef>
          </c:val>
          <c:extLst>
            <c:ext xmlns:c16="http://schemas.microsoft.com/office/drawing/2014/chart" uri="{C3380CC4-5D6E-409C-BE32-E72D297353CC}">
              <c16:uniqueId val="{00000007-9A17-48C4-A399-18E03137425F}"/>
            </c:ext>
          </c:extLst>
        </c:ser>
        <c:dLbls>
          <c:showLegendKey val="0"/>
          <c:showVal val="0"/>
          <c:showCatName val="0"/>
          <c:showSerName val="0"/>
          <c:showPercent val="0"/>
          <c:showBubbleSize val="0"/>
        </c:dLbls>
        <c:gapWidth val="150"/>
        <c:overlap val="100"/>
        <c:axId val="1018736528"/>
        <c:axId val="1018718576"/>
      </c:barChart>
      <c:catAx>
        <c:axId val="101873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018718576"/>
        <c:crosses val="autoZero"/>
        <c:auto val="1"/>
        <c:lblAlgn val="ctr"/>
        <c:lblOffset val="100"/>
        <c:noMultiLvlLbl val="0"/>
      </c:catAx>
      <c:valAx>
        <c:axId val="1018718576"/>
        <c:scaling>
          <c:orientation val="minMax"/>
          <c:max val="1"/>
        </c:scaling>
        <c:delete val="1"/>
        <c:axPos val="l"/>
        <c:majorGridlines>
          <c:spPr>
            <a:ln w="9525" cap="flat" cmpd="sng" algn="ctr">
              <a:solidFill>
                <a:schemeClr val="bg1"/>
              </a:solidFill>
              <a:round/>
            </a:ln>
            <a:effectLst/>
          </c:spPr>
        </c:majorGridlines>
        <c:numFmt formatCode="0%" sourceLinked="1"/>
        <c:majorTickMark val="out"/>
        <c:minorTickMark val="none"/>
        <c:tickLblPos val="nextTo"/>
        <c:crossAx val="1018736528"/>
        <c:crosses val="autoZero"/>
        <c:crossBetween val="between"/>
      </c:valAx>
      <c:spPr>
        <a:noFill/>
        <a:ln>
          <a:noFill/>
        </a:ln>
        <a:effectLst/>
      </c:spPr>
    </c:plotArea>
    <c:legend>
      <c:legendPos val="l"/>
      <c:layout>
        <c:manualLayout>
          <c:xMode val="edge"/>
          <c:yMode val="edge"/>
          <c:x val="1.8388120299564555E-3"/>
          <c:y val="0.24069890900093144"/>
          <c:w val="0.14996269465056444"/>
          <c:h val="0.51417147004126651"/>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r>
              <a:rPr lang="cy-GB" sz="1400" b="1">
                <a:solidFill>
                  <a:srgbClr val="C00000"/>
                </a:solidFill>
                <a:latin typeface="Arial" panose="020B0604020202020204" pitchFamily="34" charset="0"/>
                <a:cs typeface="Arial" panose="020B0604020202020204" pitchFamily="34" charset="0"/>
              </a:rPr>
              <a:t>Ffigur 12. Ble arhoswyd ar deithiau dros nos yn y DU </a:t>
            </a:r>
            <a:r>
              <a:rPr lang="cy-GB" sz="1400" b="1" baseline="0">
                <a:solidFill>
                  <a:srgbClr val="C00000"/>
                </a:solidFill>
                <a:latin typeface="Arial" panose="020B0604020202020204" pitchFamily="34" charset="0"/>
                <a:cs typeface="Arial" panose="020B0604020202020204" pitchFamily="34" charset="0"/>
              </a:rPr>
              <a:t> </a:t>
            </a:r>
            <a:r>
              <a:rPr lang="cy-GB" sz="1400" b="1" u="sng" baseline="0">
                <a:solidFill>
                  <a:srgbClr val="C00000"/>
                </a:solidFill>
                <a:latin typeface="Arial" panose="020B0604020202020204" pitchFamily="34" charset="0"/>
                <a:cs typeface="Arial" panose="020B0604020202020204" pitchFamily="34" charset="0"/>
              </a:rPr>
              <a:t>yn yr haf</a:t>
            </a:r>
            <a:r>
              <a:rPr lang="cy-GB" sz="1400" b="1">
                <a:solidFill>
                  <a:srgbClr val="C00000"/>
                </a:solidFill>
                <a:latin typeface="Arial" panose="020B0604020202020204" pitchFamily="34" charset="0"/>
                <a:cs typeface="Arial" panose="020B0604020202020204" pitchFamily="34" charset="0"/>
              </a:rPr>
              <a:t>, Canran, gwaith maes Awst i Hydref 2025 a </a:t>
            </a:r>
            <a:r>
              <a:rPr lang="cy-GB" sz="1400" b="1" baseline="0">
                <a:solidFill>
                  <a:srgbClr val="C00000"/>
                </a:solidFill>
                <a:latin typeface="Arial" panose="020B0604020202020204" pitchFamily="34" charset="0"/>
                <a:cs typeface="Arial" panose="020B0604020202020204" pitchFamily="34" charset="0"/>
              </a:rPr>
              <a:t>2024</a:t>
            </a:r>
            <a:r>
              <a:rPr lang="cy-GB" sz="1400" b="1">
                <a:solidFill>
                  <a:srgbClr val="C00000"/>
                </a:solidFill>
                <a:latin typeface="Arial" panose="020B0604020202020204" pitchFamily="34" charset="0"/>
                <a:cs typeface="Arial" panose="020B0604020202020204" pitchFamily="34" charset="0"/>
              </a:rPr>
              <a:t>, Cyfran o Fwriadwyr </a:t>
            </a:r>
            <a:r>
              <a:rPr lang="cy-GB" sz="1400" b="1" baseline="0">
                <a:solidFill>
                  <a:srgbClr val="C00000"/>
                </a:solidFill>
                <a:latin typeface="Arial" panose="020B0604020202020204" pitchFamily="34" charset="0"/>
                <a:cs typeface="Arial" panose="020B0604020202020204" pitchFamily="34" charset="0"/>
              </a:rPr>
              <a:t> </a:t>
            </a:r>
            <a:r>
              <a:rPr lang="cy-GB" sz="1400" b="1">
                <a:solidFill>
                  <a:srgbClr val="C00000"/>
                </a:solidFill>
                <a:latin typeface="Arial" panose="020B0604020202020204" pitchFamily="34" charset="0"/>
                <a:cs typeface="Arial" panose="020B0604020202020204" pitchFamily="34" charset="0"/>
              </a:rPr>
              <a:t>y DU</a:t>
            </a:r>
          </a:p>
        </c:rich>
      </c:tx>
      <c:layout>
        <c:manualLayout>
          <c:xMode val="edge"/>
          <c:yMode val="edge"/>
          <c:x val="6.387378546950103E-4"/>
          <c:y val="1.5162070914928687E-3"/>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1.2545114177327302E-3"/>
          <c:y val="0.21283904698659156"/>
          <c:w val="0.99556624371070312"/>
          <c:h val="0.57983132727653719"/>
        </c:manualLayout>
      </c:layout>
      <c:barChart>
        <c:barDir val="col"/>
        <c:grouping val="clustered"/>
        <c:varyColors val="0"/>
        <c:ser>
          <c:idx val="1"/>
          <c:order val="0"/>
          <c:tx>
            <c:strRef>
              <c:f>Sheet1!$B$1</c:f>
              <c:strCache>
                <c:ptCount val="1"/>
                <c:pt idx="0">
                  <c:v>Cyrchfan Haf 2024 </c:v>
                </c:pt>
              </c:strCache>
            </c:strRef>
          </c:tx>
          <c:spPr>
            <a:noFill/>
            <a:ln>
              <a:solidFill>
                <a:srgbClr val="002060"/>
              </a:solid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De-orllewin Lloegr</c:v>
                </c:pt>
                <c:pt idx="1">
                  <c:v>Gogledd-orllewin Lloegr</c:v>
                </c:pt>
                <c:pt idx="2">
                  <c:v>Dwyrain Lloegr</c:v>
                </c:pt>
                <c:pt idx="3">
                  <c:v>Yr Alban</c:v>
                </c:pt>
                <c:pt idx="4">
                  <c:v>Llundain</c:v>
                </c:pt>
                <c:pt idx="5">
                  <c:v>De-ddwyrain Lloegr </c:v>
                </c:pt>
                <c:pt idx="6">
                  <c:v>Swydd Efrog a'r Humber </c:v>
                </c:pt>
                <c:pt idx="7">
                  <c:v>Cymru</c:v>
                </c:pt>
                <c:pt idx="8">
                  <c:v>Dwyrain Canolbarth Lloegr </c:v>
                </c:pt>
                <c:pt idx="9">
                  <c:v>Gorllewin Canolbarth Lloegr </c:v>
                </c:pt>
                <c:pt idx="10">
                  <c:v>Gogledd-ddwyrain Lloegr </c:v>
                </c:pt>
                <c:pt idx="11">
                  <c:v>Gogledd Iwerddon </c:v>
                </c:pt>
              </c:strCache>
            </c:strRef>
          </c:cat>
          <c:val>
            <c:numRef>
              <c:f>Sheet1!$B$2:$B$13</c:f>
              <c:numCache>
                <c:formatCode>0</c:formatCode>
                <c:ptCount val="12"/>
                <c:pt idx="0">
                  <c:v>16.058646039079999</c:v>
                </c:pt>
                <c:pt idx="1">
                  <c:v>11.91748071029</c:v>
                </c:pt>
                <c:pt idx="2">
                  <c:v>9.1535415608209991</c:v>
                </c:pt>
                <c:pt idx="3">
                  <c:v>9.0994414828270003</c:v>
                </c:pt>
                <c:pt idx="4">
                  <c:v>11.890881402430001</c:v>
                </c:pt>
                <c:pt idx="5">
                  <c:v>11.728746871569999</c:v>
                </c:pt>
                <c:pt idx="6">
                  <c:v>9.7642374050989993</c:v>
                </c:pt>
                <c:pt idx="7">
                  <c:v>10.5877490995</c:v>
                </c:pt>
                <c:pt idx="8">
                  <c:v>5.018780888038</c:v>
                </c:pt>
                <c:pt idx="9">
                  <c:v>6.3779901990469998</c:v>
                </c:pt>
                <c:pt idx="10">
                  <c:v>5.5018797424499999</c:v>
                </c:pt>
                <c:pt idx="11">
                  <c:v>1.424131430641</c:v>
                </c:pt>
              </c:numCache>
            </c:numRef>
          </c:val>
          <c:extLst>
            <c:ext xmlns:c16="http://schemas.microsoft.com/office/drawing/2014/chart" uri="{C3380CC4-5D6E-409C-BE32-E72D297353CC}">
              <c16:uniqueId val="{00000001-12B1-4D40-A0BF-60EE83210FB5}"/>
            </c:ext>
          </c:extLst>
        </c:ser>
        <c:ser>
          <c:idx val="2"/>
          <c:order val="1"/>
          <c:tx>
            <c:strRef>
              <c:f>Sheet1!$C$1</c:f>
              <c:strCache>
                <c:ptCount val="1"/>
                <c:pt idx="0">
                  <c:v>Cyrchfan Haf 2025 </c:v>
                </c:pt>
              </c:strCache>
            </c:strRef>
          </c:tx>
          <c:spPr>
            <a:solidFill>
              <a:srgbClr val="03236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De-orllewin Lloegr</c:v>
                </c:pt>
                <c:pt idx="1">
                  <c:v>Gogledd-orllewin Lloegr</c:v>
                </c:pt>
                <c:pt idx="2">
                  <c:v>Dwyrain Lloegr</c:v>
                </c:pt>
                <c:pt idx="3">
                  <c:v>Yr Alban</c:v>
                </c:pt>
                <c:pt idx="4">
                  <c:v>Llundain</c:v>
                </c:pt>
                <c:pt idx="5">
                  <c:v>De-ddwyrain Lloegr </c:v>
                </c:pt>
                <c:pt idx="6">
                  <c:v>Swydd Efrog a'r Humber </c:v>
                </c:pt>
                <c:pt idx="7">
                  <c:v>Cymru</c:v>
                </c:pt>
                <c:pt idx="8">
                  <c:v>Dwyrain Canolbarth Lloegr </c:v>
                </c:pt>
                <c:pt idx="9">
                  <c:v>Gorllewin Canolbarth Lloegr </c:v>
                </c:pt>
                <c:pt idx="10">
                  <c:v>Gogledd-ddwyrain Lloegr </c:v>
                </c:pt>
                <c:pt idx="11">
                  <c:v>Gogledd Iwerddon </c:v>
                </c:pt>
              </c:strCache>
            </c:strRef>
          </c:cat>
          <c:val>
            <c:numRef>
              <c:f>Sheet1!$C$2:$C$13</c:f>
              <c:numCache>
                <c:formatCode>0</c:formatCode>
                <c:ptCount val="12"/>
                <c:pt idx="0">
                  <c:v>17.189978977229998</c:v>
                </c:pt>
                <c:pt idx="1">
                  <c:v>11.23063240315</c:v>
                </c:pt>
                <c:pt idx="2">
                  <c:v>11.213872212289999</c:v>
                </c:pt>
                <c:pt idx="3">
                  <c:v>10.34732576937</c:v>
                </c:pt>
                <c:pt idx="4">
                  <c:v>10.27819669899</c:v>
                </c:pt>
                <c:pt idx="5">
                  <c:v>9.4881093335380005</c:v>
                </c:pt>
                <c:pt idx="6">
                  <c:v>8.8419175897520006</c:v>
                </c:pt>
                <c:pt idx="7">
                  <c:v>8.1891732959329993</c:v>
                </c:pt>
                <c:pt idx="8">
                  <c:v>8.1197362954700001</c:v>
                </c:pt>
                <c:pt idx="9">
                  <c:v>5.6586511205340004</c:v>
                </c:pt>
                <c:pt idx="10">
                  <c:v>5.092120182645</c:v>
                </c:pt>
                <c:pt idx="11">
                  <c:v>2.2475741614800002</c:v>
                </c:pt>
              </c:numCache>
            </c:numRef>
          </c:val>
          <c:extLst>
            <c:ext xmlns:c16="http://schemas.microsoft.com/office/drawing/2014/chart" uri="{C3380CC4-5D6E-409C-BE32-E72D297353CC}">
              <c16:uniqueId val="{00000000-1127-4AF5-BB4F-843634B5114D}"/>
            </c:ext>
          </c:extLst>
        </c:ser>
        <c:dLbls>
          <c:showLegendKey val="0"/>
          <c:showVal val="0"/>
          <c:showCatName val="0"/>
          <c:showSerName val="0"/>
          <c:showPercent val="0"/>
          <c:showBubbleSize val="0"/>
        </c:dLbls>
        <c:gapWidth val="219"/>
        <c:axId val="1287151152"/>
        <c:axId val="1287143536"/>
      </c:barChart>
      <c:catAx>
        <c:axId val="1287151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287143536"/>
        <c:crosses val="autoZero"/>
        <c:auto val="1"/>
        <c:lblAlgn val="ctr"/>
        <c:lblOffset val="100"/>
        <c:noMultiLvlLbl val="0"/>
      </c:catAx>
      <c:valAx>
        <c:axId val="1287143536"/>
        <c:scaling>
          <c:orientation val="minMax"/>
          <c:max val="50"/>
        </c:scaling>
        <c:delete val="1"/>
        <c:axPos val="l"/>
        <c:numFmt formatCode="0" sourceLinked="1"/>
        <c:majorTickMark val="out"/>
        <c:minorTickMark val="none"/>
        <c:tickLblPos val="nextTo"/>
        <c:crossAx val="1287151152"/>
        <c:crosses val="autoZero"/>
        <c:crossBetween val="between"/>
      </c:valAx>
      <c:spPr>
        <a:noFill/>
        <a:ln>
          <a:noFill/>
        </a:ln>
        <a:effectLst/>
      </c:spPr>
    </c:plotArea>
    <c:legend>
      <c:legendPos val="t"/>
      <c:layout>
        <c:manualLayout>
          <c:xMode val="edge"/>
          <c:yMode val="edge"/>
          <c:x val="0.1694458465374297"/>
          <c:y val="0.23154985866109173"/>
          <c:w val="0.61160380438285689"/>
          <c:h val="5.7714619019303637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r>
              <a:rPr lang="cy-GB" sz="1400" b="1">
                <a:solidFill>
                  <a:srgbClr val="C00000"/>
                </a:solidFill>
                <a:latin typeface="Arial" panose="020B0604020202020204" pitchFamily="34" charset="0"/>
                <a:cs typeface="Arial" panose="020B0604020202020204" pitchFamily="34" charset="0"/>
              </a:rPr>
              <a:t>Ffigur 13 Cyrchfan Cymru ar gyfer taith </a:t>
            </a:r>
            <a:r>
              <a:rPr lang="cy-GB" sz="1400" b="1" i="0" u="none" strike="noStrike" kern="1200" spc="0" baseline="0">
                <a:solidFill>
                  <a:srgbClr val="C00000"/>
                </a:solidFill>
                <a:latin typeface="Arial" panose="020B0604020202020204" pitchFamily="34" charset="0"/>
                <a:cs typeface="Arial" panose="020B0604020202020204" pitchFamily="34" charset="0"/>
              </a:rPr>
              <a:t>rhwng</a:t>
            </a:r>
            <a:r>
              <a:rPr lang="cy-GB" sz="1400" b="1" i="0" u="sng" strike="noStrike" kern="1200" spc="0" baseline="0">
                <a:solidFill>
                  <a:srgbClr val="C00000"/>
                </a:solidFill>
                <a:latin typeface="Arial" panose="020B0604020202020204" pitchFamily="34" charset="0"/>
                <a:cs typeface="Arial" panose="020B0604020202020204" pitchFamily="34" charset="0"/>
              </a:rPr>
              <a:t>yr haf</a:t>
            </a:r>
            <a:r>
              <a:rPr lang="cy-GB" sz="1400" b="1">
                <a:solidFill>
                  <a:srgbClr val="C00000"/>
                </a:solidFill>
                <a:latin typeface="Arial" panose="020B0604020202020204" pitchFamily="34" charset="0"/>
                <a:cs typeface="Arial" panose="020B0604020202020204" pitchFamily="34" charset="0"/>
              </a:rPr>
              <a:t>, Canran, </a:t>
            </a:r>
            <a:r>
              <a:rPr lang="cy-GB" sz="1400" b="1" i="0" u="none" strike="noStrike" kern="1200" spc="0" baseline="0">
                <a:solidFill>
                  <a:srgbClr val="C00000"/>
                </a:solidFill>
                <a:latin typeface="Arial" panose="020B0604020202020204" pitchFamily="34" charset="0"/>
                <a:cs typeface="Arial" panose="020B0604020202020204" pitchFamily="34" charset="0"/>
              </a:rPr>
              <a:t>Awst i Hydref 2025 a gwaith maes 2024</a:t>
            </a:r>
            <a:r>
              <a:rPr lang="cy-GB" sz="1400" b="1">
                <a:solidFill>
                  <a:srgbClr val="C00000"/>
                </a:solidFill>
                <a:latin typeface="Arial" panose="020B0604020202020204" pitchFamily="34" charset="0"/>
                <a:cs typeface="Arial" panose="020B0604020202020204" pitchFamily="34" charset="0"/>
              </a:rPr>
              <a:t>, y DU</a:t>
            </a:r>
          </a:p>
        </c:rich>
      </c:tx>
      <c:layout>
        <c:manualLayout>
          <c:xMode val="edge"/>
          <c:yMode val="edge"/>
          <c:x val="2.6078043364749996E-2"/>
          <c:y val="4.2990501694071886E-4"/>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2.4080852754910575E-2"/>
          <c:y val="6.4172527460072931E-2"/>
          <c:w val="0.96708047675989528"/>
          <c:h val="0.63772142315414382"/>
        </c:manualLayout>
      </c:layout>
      <c:barChart>
        <c:barDir val="col"/>
        <c:grouping val="clustered"/>
        <c:varyColors val="0"/>
        <c:ser>
          <c:idx val="0"/>
          <c:order val="0"/>
          <c:tx>
            <c:strRef>
              <c:f>Sheet1!$B$1</c:f>
              <c:strCache>
                <c:ptCount val="1"/>
                <c:pt idx="0">
                  <c:v>Teithiau Haf Cymru 2024</c:v>
                </c:pt>
              </c:strCache>
            </c:strRef>
          </c:tx>
          <c:spPr>
            <a:noFill/>
            <a:ln>
              <a:solidFill>
                <a:schemeClr val="accent1"/>
              </a:solid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Llandudno a Bae Colwyn</c:v>
                </c:pt>
                <c:pt idx="1">
                  <c:v>Sir Benfro</c:v>
                </c:pt>
                <c:pt idx="2">
                  <c:v>Bae Abertawe</c:v>
                </c:pt>
                <c:pt idx="3">
                  <c:v>Sir Gaerfyrddin </c:v>
                </c:pt>
                <c:pt idx="4">
                  <c:v>Caerdydd</c:v>
                </c:pt>
                <c:pt idx="5">
                  <c:v>Ynys Môn</c:v>
                </c:pt>
                <c:pt idx="6">
                  <c:v>Gogledd-ddwyrain Cymru</c:v>
                </c:pt>
                <c:pt idx="7">
                  <c:v>Bae Aberteifi/Ceredigion</c:v>
                </c:pt>
                <c:pt idx="8">
                  <c:v>Eryri (Snowdonia) </c:v>
                </c:pt>
                <c:pt idx="9">
                  <c:v>Cymoedd De Cymru </c:v>
                </c:pt>
                <c:pt idx="10">
                  <c:v>Canolbarth Cymru a Bannau Brycheiniog (Brecon Beacons) </c:v>
                </c:pt>
                <c:pt idx="11">
                  <c:v>Dyffryn Gwy a Dyffryn Wysg</c:v>
                </c:pt>
                <c:pt idx="12">
                  <c:v>Arfordir Treftadaeth Morgannwg</c:v>
                </c:pt>
              </c:strCache>
            </c:strRef>
          </c:cat>
          <c:val>
            <c:numRef>
              <c:f>Sheet1!$B$2:$B$14</c:f>
              <c:numCache>
                <c:formatCode>0</c:formatCode>
                <c:ptCount val="13"/>
                <c:pt idx="0">
                  <c:v>19.211395050779998</c:v>
                </c:pt>
                <c:pt idx="1">
                  <c:v>12.1967349993</c:v>
                </c:pt>
                <c:pt idx="2">
                  <c:v>9.4579632974069998</c:v>
                </c:pt>
                <c:pt idx="3">
                  <c:v>2.6334660693530001</c:v>
                </c:pt>
                <c:pt idx="4">
                  <c:v>11.63287758251</c:v>
                </c:pt>
                <c:pt idx="5">
                  <c:v>11.15839058793</c:v>
                </c:pt>
                <c:pt idx="6">
                  <c:v>5.8435926373260001</c:v>
                </c:pt>
                <c:pt idx="7">
                  <c:v>7.8646509476000004</c:v>
                </c:pt>
                <c:pt idx="8">
                  <c:v>13.218432665010001</c:v>
                </c:pt>
                <c:pt idx="9">
                  <c:v>10.832297222439999</c:v>
                </c:pt>
                <c:pt idx="10">
                  <c:v>10.671444161489999</c:v>
                </c:pt>
                <c:pt idx="11">
                  <c:v>0.84299684207829995</c:v>
                </c:pt>
                <c:pt idx="12">
                  <c:v>3.1238191905089998</c:v>
                </c:pt>
              </c:numCache>
            </c:numRef>
          </c:val>
          <c:extLst>
            <c:ext xmlns:c16="http://schemas.microsoft.com/office/drawing/2014/chart" uri="{C3380CC4-5D6E-409C-BE32-E72D297353CC}">
              <c16:uniqueId val="{00000000-67A3-4F6E-A405-4818C786C124}"/>
            </c:ext>
          </c:extLst>
        </c:ser>
        <c:ser>
          <c:idx val="1"/>
          <c:order val="1"/>
          <c:tx>
            <c:strRef>
              <c:f>Sheet1!$C$1</c:f>
              <c:strCache>
                <c:ptCount val="1"/>
                <c:pt idx="0">
                  <c:v>Teithiau Cymru Haf 2025</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Llandudno a Bae Colwyn</c:v>
                </c:pt>
                <c:pt idx="1">
                  <c:v>Sir Benfro</c:v>
                </c:pt>
                <c:pt idx="2">
                  <c:v>Bae Abertawe</c:v>
                </c:pt>
                <c:pt idx="3">
                  <c:v>Sir Gaerfyrddin </c:v>
                </c:pt>
                <c:pt idx="4">
                  <c:v>Caerdydd</c:v>
                </c:pt>
                <c:pt idx="5">
                  <c:v>Ynys Môn</c:v>
                </c:pt>
                <c:pt idx="6">
                  <c:v>Gogledd-ddwyrain Cymru</c:v>
                </c:pt>
                <c:pt idx="7">
                  <c:v>Bae Aberteifi/Ceredigion</c:v>
                </c:pt>
                <c:pt idx="8">
                  <c:v>Eryri (Snowdonia) </c:v>
                </c:pt>
                <c:pt idx="9">
                  <c:v>Cymoedd De Cymru </c:v>
                </c:pt>
                <c:pt idx="10">
                  <c:v>Canolbarth Cymru a Bannau Brycheiniog (Brecon Beacons) </c:v>
                </c:pt>
                <c:pt idx="11">
                  <c:v>Dyffryn Gwy a Dyffryn Wysg</c:v>
                </c:pt>
                <c:pt idx="12">
                  <c:v>Arfordir Treftadaeth Morgannwg</c:v>
                </c:pt>
              </c:strCache>
            </c:strRef>
          </c:cat>
          <c:val>
            <c:numRef>
              <c:f>Sheet1!$C$2:$C$14</c:f>
              <c:numCache>
                <c:formatCode>0</c:formatCode>
                <c:ptCount val="13"/>
                <c:pt idx="0">
                  <c:v>18.234513389539998</c:v>
                </c:pt>
                <c:pt idx="1">
                  <c:v>17.571329349789998</c:v>
                </c:pt>
                <c:pt idx="2">
                  <c:v>15.061303321840001</c:v>
                </c:pt>
                <c:pt idx="3">
                  <c:v>10.433776175349999</c:v>
                </c:pt>
                <c:pt idx="4">
                  <c:v>9.2544443022609997</c:v>
                </c:pt>
                <c:pt idx="5">
                  <c:v>8.5145071650179993</c:v>
                </c:pt>
                <c:pt idx="6">
                  <c:v>8.3544162956489991</c:v>
                </c:pt>
                <c:pt idx="7">
                  <c:v>8.3472665183189996</c:v>
                </c:pt>
                <c:pt idx="8">
                  <c:v>7.3713065349970002</c:v>
                </c:pt>
                <c:pt idx="9">
                  <c:v>4.9996692723080001</c:v>
                </c:pt>
                <c:pt idx="10">
                  <c:v>4.8775944521039998</c:v>
                </c:pt>
                <c:pt idx="11">
                  <c:v>4.0109054626810003</c:v>
                </c:pt>
                <c:pt idx="12">
                  <c:v>0.27186413177770002</c:v>
                </c:pt>
              </c:numCache>
            </c:numRef>
          </c:val>
          <c:extLst>
            <c:ext xmlns:c16="http://schemas.microsoft.com/office/drawing/2014/chart" uri="{C3380CC4-5D6E-409C-BE32-E72D297353CC}">
              <c16:uniqueId val="{00000000-F133-4244-BC9F-FE68F499035A}"/>
            </c:ext>
          </c:extLst>
        </c:ser>
        <c:dLbls>
          <c:showLegendKey val="0"/>
          <c:showVal val="0"/>
          <c:showCatName val="0"/>
          <c:showSerName val="0"/>
          <c:showPercent val="0"/>
          <c:showBubbleSize val="0"/>
        </c:dLbls>
        <c:gapWidth val="219"/>
        <c:axId val="1018688112"/>
        <c:axId val="1018685392"/>
      </c:barChart>
      <c:catAx>
        <c:axId val="1018688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018685392"/>
        <c:crosses val="autoZero"/>
        <c:auto val="1"/>
        <c:lblAlgn val="ctr"/>
        <c:lblOffset val="100"/>
        <c:noMultiLvlLbl val="0"/>
      </c:catAx>
      <c:valAx>
        <c:axId val="1018685392"/>
        <c:scaling>
          <c:orientation val="minMax"/>
          <c:max val="50"/>
        </c:scaling>
        <c:delete val="1"/>
        <c:axPos val="l"/>
        <c:numFmt formatCode="0" sourceLinked="1"/>
        <c:majorTickMark val="out"/>
        <c:minorTickMark val="none"/>
        <c:tickLblPos val="nextTo"/>
        <c:crossAx val="1018688112"/>
        <c:crosses val="autoZero"/>
        <c:crossBetween val="between"/>
      </c:valAx>
      <c:spPr>
        <a:noFill/>
        <a:ln>
          <a:noFill/>
        </a:ln>
        <a:effectLst/>
      </c:spPr>
    </c:plotArea>
    <c:legend>
      <c:legendPos val="r"/>
      <c:layout>
        <c:manualLayout>
          <c:xMode val="edge"/>
          <c:yMode val="edge"/>
          <c:x val="0.25769268264116024"/>
          <c:y val="0.15468956283180868"/>
          <c:w val="0.43278703959888781"/>
          <c:h val="0.13071145668780521"/>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chemeClr val="tx1">
                    <a:lumMod val="65000"/>
                    <a:lumOff val="35000"/>
                  </a:schemeClr>
                </a:solidFill>
                <a:latin typeface="+mn-lt"/>
                <a:ea typeface="+mn-ea"/>
                <a:cs typeface="+mn-cs"/>
              </a:defRPr>
            </a:pPr>
            <a:r>
              <a:rPr lang="cy-GB" sz="1400" b="1" i="0" u="none" strike="noStrike" kern="1200" spc="0" baseline="0">
                <a:solidFill>
                  <a:srgbClr val="C00000"/>
                </a:solidFill>
                <a:latin typeface="Arial" panose="020B0604020202020204" pitchFamily="34" charset="0"/>
                <a:cs typeface="Arial" panose="020B0604020202020204" pitchFamily="34" charset="0"/>
              </a:rPr>
              <a:t>Ffigur 14. Nifer y bobl sy'n oedolion yn y DU sy'n cael gwyliau byr neu seibiannau tramor arfaethedig o fewn y 3 mis nesaf ac a gymerwyd yn ystod y 3 mis diwethaf, Canran, Hydref 2025, y DU</a:t>
            </a:r>
          </a:p>
        </c:rich>
      </c:tx>
      <c:layout>
        <c:manualLayout>
          <c:xMode val="edge"/>
          <c:yMode val="edge"/>
          <c:x val="0"/>
          <c:y val="6.0794530017911188E-3"/>
        </c:manualLayout>
      </c:layout>
      <c:overlay val="0"/>
      <c:spPr>
        <a:noFill/>
        <a:ln>
          <a:noFill/>
        </a:ln>
        <a:effectLst/>
      </c:spPr>
    </c:title>
    <c:autoTitleDeleted val="0"/>
    <c:plotArea>
      <c:layout>
        <c:manualLayout>
          <c:layoutTarget val="inner"/>
          <c:xMode val="edge"/>
          <c:yMode val="edge"/>
          <c:x val="6.1389016056899573E-2"/>
          <c:y val="0.21717940158636403"/>
          <c:w val="0.93861098394310039"/>
          <c:h val="0.6224165341812401"/>
        </c:manualLayout>
      </c:layout>
      <c:lineChart>
        <c:grouping val="standard"/>
        <c:varyColors val="0"/>
        <c:ser>
          <c:idx val="1"/>
          <c:order val="0"/>
          <c:tx>
            <c:strRef>
              <c:f>Sheet1!$A$4</c:f>
              <c:strCache>
                <c:ptCount val="1"/>
                <c:pt idx="0">
                  <c:v>Teithiau Tramor Arfaethedig</c:v>
                </c:pt>
              </c:strCache>
            </c:strRef>
          </c:tx>
          <c:spPr>
            <a:ln w="28575" cap="rnd">
              <a:solidFill>
                <a:srgbClr val="FF0000"/>
              </a:solidFill>
              <a:prstDash val="sysDash"/>
              <a:round/>
            </a:ln>
            <a:effectLst/>
          </c:spPr>
          <c:marker>
            <c:symbol val="square"/>
            <c:size val="5"/>
            <c:spPr>
              <a:solidFill>
                <a:srgbClr val="FF0000"/>
              </a:solidFill>
              <a:ln w="9525">
                <a:noFill/>
              </a:ln>
              <a:effectLst/>
            </c:spPr>
          </c:marker>
          <c:dLbls>
            <c:dLbl>
              <c:idx val="16"/>
              <c:layout>
                <c:manualLayout>
                  <c:x val="-1.9290719704334446E-2"/>
                  <c:y val="-4.20037625709354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25A-48EC-849A-3EC9DC5C063F}"/>
                </c:ext>
              </c:extLst>
            </c:dLbl>
            <c:dLbl>
              <c:idx val="17"/>
              <c:layout>
                <c:manualLayout>
                  <c:x val="-1.7071165801462999E-2"/>
                  <c:y val="-4.7787428859766237E-2"/>
                </c:manualLayout>
              </c:layout>
              <c:spPr>
                <a:noFill/>
                <a:ln>
                  <a:noFill/>
                </a:ln>
                <a:effectLst/>
              </c:spPr>
              <c:txPr>
                <a:bodyPr rot="0" spcFirstLastPara="1" vertOverflow="ellipsis" vert="horz" wrap="square" lIns="38100" tIns="19050" rIns="396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425A-48EC-849A-3EC9DC5C063F}"/>
                </c:ext>
              </c:extLst>
            </c:dLbl>
            <c:dLbl>
              <c:idx val="18"/>
              <c:layout>
                <c:manualLayout>
                  <c:x val="-1.7071165801462999E-2"/>
                  <c:y val="-4.200376257093529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25A-48EC-849A-3EC9DC5C063F}"/>
                </c:ext>
              </c:extLst>
            </c:dLbl>
            <c:dLbl>
              <c:idx val="19"/>
              <c:layout>
                <c:manualLayout>
                  <c:x val="-1.4851611898591553E-2"/>
                  <c:y val="-3.911192942651988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25A-48EC-849A-3EC9DC5C063F}"/>
                </c:ext>
              </c:extLst>
            </c:dLbl>
            <c:dLbl>
              <c:idx val="20"/>
              <c:layout>
                <c:manualLayout>
                  <c:x val="-6.9226488086369655E-3"/>
                  <c:y val="-3.332826313768905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25A-48EC-849A-3EC9DC5C063F}"/>
                </c:ext>
              </c:extLst>
            </c:dLbl>
            <c:dLbl>
              <c:idx val="21"/>
              <c:layout>
                <c:manualLayout>
                  <c:x val="0"/>
                  <c:y val="-3.332826313768905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25A-48EC-849A-3EC9DC5C063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Sheet1!$B$1:$BJ$1</c:f>
              <c:strCache>
                <c:ptCount val="22"/>
                <c:pt idx="0">
                  <c:v>I-M</c:v>
                </c:pt>
                <c:pt idx="1">
                  <c:v>CH-E</c:v>
                </c:pt>
                <c:pt idx="2">
                  <c:v>M-M</c:v>
                </c:pt>
                <c:pt idx="3">
                  <c:v>E-M</c:v>
                </c:pt>
                <c:pt idx="4">
                  <c:v>M-G</c:v>
                </c:pt>
                <c:pt idx="5">
                  <c:v>M-A</c:v>
                </c:pt>
                <c:pt idx="6">
                  <c:v>G-M</c:v>
                </c:pt>
                <c:pt idx="7">
                  <c:v>A-H</c:v>
                </c:pt>
                <c:pt idx="8">
                  <c:v>M-T</c:v>
                </c:pt>
                <c:pt idx="9">
                  <c:v>H-Rh</c:v>
                </c:pt>
                <c:pt idx="10">
                  <c:v>N-J</c:v>
                </c:pt>
                <c:pt idx="11">
                  <c:v>D-F</c:v>
                </c:pt>
                <c:pt idx="12">
                  <c:v>JM</c:v>
                </c:pt>
                <c:pt idx="13">
                  <c:v>CH-E</c:v>
                </c:pt>
                <c:pt idx="14">
                  <c:v>M-M</c:v>
                </c:pt>
                <c:pt idx="15">
                  <c:v>E-M</c:v>
                </c:pt>
                <c:pt idx="16">
                  <c:v>M-G</c:v>
                </c:pt>
                <c:pt idx="17">
                  <c:v>M-A</c:v>
                </c:pt>
                <c:pt idx="18">
                  <c:v>G-M</c:v>
                </c:pt>
                <c:pt idx="19">
                  <c:v>A-H</c:v>
                </c:pt>
                <c:pt idx="20">
                  <c:v>M-T</c:v>
                </c:pt>
                <c:pt idx="21">
                  <c:v>H-Rh</c:v>
                </c:pt>
              </c:strCache>
            </c:strRef>
          </c:cat>
          <c:val>
            <c:numRef>
              <c:f>Sheet1!$B$4:$BJ$4</c:f>
              <c:numCache>
                <c:formatCode>0%</c:formatCode>
                <c:ptCount val="22"/>
                <c:pt idx="0">
                  <c:v>0.108</c:v>
                </c:pt>
                <c:pt idx="1">
                  <c:v>0.156</c:v>
                </c:pt>
                <c:pt idx="2">
                  <c:v>0.14399999999999999</c:v>
                </c:pt>
                <c:pt idx="3">
                  <c:v>0.18</c:v>
                </c:pt>
                <c:pt idx="4">
                  <c:v>0.21</c:v>
                </c:pt>
                <c:pt idx="5">
                  <c:v>0.23</c:v>
                </c:pt>
                <c:pt idx="6">
                  <c:v>0.26</c:v>
                </c:pt>
                <c:pt idx="7">
                  <c:v>0.22</c:v>
                </c:pt>
                <c:pt idx="8">
                  <c:v>0.18</c:v>
                </c:pt>
                <c:pt idx="9">
                  <c:v>0.15</c:v>
                </c:pt>
                <c:pt idx="10">
                  <c:v>0.15</c:v>
                </c:pt>
                <c:pt idx="11">
                  <c:v>0.14000000000000001</c:v>
                </c:pt>
                <c:pt idx="12">
                  <c:v>0.14000000000000001</c:v>
                </c:pt>
                <c:pt idx="13">
                  <c:v>0.14000000000000001</c:v>
                </c:pt>
                <c:pt idx="14">
                  <c:v>0.16</c:v>
                </c:pt>
                <c:pt idx="15">
                  <c:v>0.2</c:v>
                </c:pt>
                <c:pt idx="16">
                  <c:v>0.21</c:v>
                </c:pt>
                <c:pt idx="17">
                  <c:v>0.22</c:v>
                </c:pt>
                <c:pt idx="18">
                  <c:v>0.24</c:v>
                </c:pt>
                <c:pt idx="19">
                  <c:v>0.22</c:v>
                </c:pt>
                <c:pt idx="20">
                  <c:v>0.21</c:v>
                </c:pt>
                <c:pt idx="21">
                  <c:v>0.17</c:v>
                </c:pt>
              </c:numCache>
            </c:numRef>
          </c:val>
          <c:smooth val="1"/>
          <c:extLst>
            <c:ext xmlns:c16="http://schemas.microsoft.com/office/drawing/2014/chart" uri="{C3380CC4-5D6E-409C-BE32-E72D297353CC}">
              <c16:uniqueId val="{00000007-3129-4525-A8A9-CC7261DAC06F}"/>
            </c:ext>
          </c:extLst>
        </c:ser>
        <c:ser>
          <c:idx val="2"/>
          <c:order val="1"/>
          <c:tx>
            <c:strRef>
              <c:f>Sheet1!$A$5</c:f>
              <c:strCache>
                <c:ptCount val="1"/>
                <c:pt idx="0">
                  <c:v>Teithiau Tramor a Gymerwyd</c:v>
                </c:pt>
              </c:strCache>
            </c:strRef>
          </c:tx>
          <c:spPr>
            <a:ln w="28575" cap="rnd">
              <a:solidFill>
                <a:srgbClr val="FF0000"/>
              </a:solidFill>
              <a:round/>
            </a:ln>
            <a:effectLst/>
          </c:spPr>
          <c:marker>
            <c:symbol val="square"/>
            <c:size val="5"/>
            <c:spPr>
              <a:solidFill>
                <a:srgbClr val="FF0000"/>
              </a:solidFill>
              <a:ln w="9525">
                <a:noFill/>
              </a:ln>
              <a:effectLst/>
            </c:spPr>
          </c:marker>
          <c:dLbls>
            <c:dLbl>
              <c:idx val="13"/>
              <c:layout>
                <c:manualLayout>
                  <c:x val="-1.9290719704334609E-2"/>
                  <c:y val="4.20039902743323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25A-48EC-849A-3EC9DC5C063F}"/>
                </c:ext>
              </c:extLst>
            </c:dLbl>
            <c:dLbl>
              <c:idx val="14"/>
              <c:layout>
                <c:manualLayout>
                  <c:x val="-1.8180942752898888E-2"/>
                  <c:y val="4.20039902743323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25A-48EC-849A-3EC9DC5C063F}"/>
                </c:ext>
              </c:extLst>
            </c:dLbl>
            <c:dLbl>
              <c:idx val="15"/>
              <c:layout>
                <c:manualLayout>
                  <c:x val="-1.4851611898591553E-2"/>
                  <c:y val="3.62203239855016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25A-48EC-849A-3EC9DC5C063F}"/>
                </c:ext>
              </c:extLst>
            </c:dLbl>
            <c:dLbl>
              <c:idx val="16"/>
              <c:layout>
                <c:manualLayout>
                  <c:x val="-1.4851611898591716E-2"/>
                  <c:y val="3.043665769667083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25A-48EC-849A-3EC9DC5C063F}"/>
                </c:ext>
              </c:extLst>
            </c:dLbl>
            <c:dLbl>
              <c:idx val="18"/>
              <c:layout>
                <c:manualLayout>
                  <c:x val="-1.8180942752898725E-2"/>
                  <c:y val="3.62203239855016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25A-48EC-849A-3EC9DC5C063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Sheet1!$B$1:$BJ$1</c:f>
              <c:strCache>
                <c:ptCount val="22"/>
                <c:pt idx="0">
                  <c:v>I-M</c:v>
                </c:pt>
                <c:pt idx="1">
                  <c:v>CH-E</c:v>
                </c:pt>
                <c:pt idx="2">
                  <c:v>M-M</c:v>
                </c:pt>
                <c:pt idx="3">
                  <c:v>E-M</c:v>
                </c:pt>
                <c:pt idx="4">
                  <c:v>M-G</c:v>
                </c:pt>
                <c:pt idx="5">
                  <c:v>M-A</c:v>
                </c:pt>
                <c:pt idx="6">
                  <c:v>G-M</c:v>
                </c:pt>
                <c:pt idx="7">
                  <c:v>A-H</c:v>
                </c:pt>
                <c:pt idx="8">
                  <c:v>M-T</c:v>
                </c:pt>
                <c:pt idx="9">
                  <c:v>H-Rh</c:v>
                </c:pt>
                <c:pt idx="10">
                  <c:v>N-J</c:v>
                </c:pt>
                <c:pt idx="11">
                  <c:v>D-F</c:v>
                </c:pt>
                <c:pt idx="12">
                  <c:v>JM</c:v>
                </c:pt>
                <c:pt idx="13">
                  <c:v>CH-E</c:v>
                </c:pt>
                <c:pt idx="14">
                  <c:v>M-M</c:v>
                </c:pt>
                <c:pt idx="15">
                  <c:v>E-M</c:v>
                </c:pt>
                <c:pt idx="16">
                  <c:v>M-G</c:v>
                </c:pt>
                <c:pt idx="17">
                  <c:v>M-A</c:v>
                </c:pt>
                <c:pt idx="18">
                  <c:v>G-M</c:v>
                </c:pt>
                <c:pt idx="19">
                  <c:v>A-H</c:v>
                </c:pt>
                <c:pt idx="20">
                  <c:v>M-T</c:v>
                </c:pt>
                <c:pt idx="21">
                  <c:v>H-Rh</c:v>
                </c:pt>
              </c:strCache>
            </c:strRef>
          </c:cat>
          <c:val>
            <c:numRef>
              <c:f>Sheet1!$B$5:$BJ$5</c:f>
              <c:numCache>
                <c:formatCode>0%</c:formatCode>
                <c:ptCount val="22"/>
                <c:pt idx="0">
                  <c:v>8.5000000000000006E-2</c:v>
                </c:pt>
                <c:pt idx="1">
                  <c:v>0.1</c:v>
                </c:pt>
                <c:pt idx="2">
                  <c:v>0.11</c:v>
                </c:pt>
                <c:pt idx="3">
                  <c:v>0.14000000000000001</c:v>
                </c:pt>
                <c:pt idx="4">
                  <c:v>0.14000000000000001</c:v>
                </c:pt>
                <c:pt idx="5">
                  <c:v>0.13</c:v>
                </c:pt>
                <c:pt idx="6">
                  <c:v>0.15</c:v>
                </c:pt>
                <c:pt idx="7">
                  <c:v>0.16</c:v>
                </c:pt>
                <c:pt idx="8">
                  <c:v>0.14000000000000001</c:v>
                </c:pt>
                <c:pt idx="9">
                  <c:v>0.16</c:v>
                </c:pt>
                <c:pt idx="10">
                  <c:v>0.1</c:v>
                </c:pt>
                <c:pt idx="11">
                  <c:v>0.08</c:v>
                </c:pt>
                <c:pt idx="12">
                  <c:v>0.11</c:v>
                </c:pt>
                <c:pt idx="13">
                  <c:v>0.1</c:v>
                </c:pt>
                <c:pt idx="14">
                  <c:v>0.12</c:v>
                </c:pt>
                <c:pt idx="15">
                  <c:v>0.14000000000000001</c:v>
                </c:pt>
                <c:pt idx="16">
                  <c:v>0.15</c:v>
                </c:pt>
                <c:pt idx="17">
                  <c:v>0.13</c:v>
                </c:pt>
                <c:pt idx="18">
                  <c:v>0.14000000000000001</c:v>
                </c:pt>
              </c:numCache>
            </c:numRef>
          </c:val>
          <c:smooth val="1"/>
          <c:extLst>
            <c:ext xmlns:c16="http://schemas.microsoft.com/office/drawing/2014/chart" uri="{C3380CC4-5D6E-409C-BE32-E72D297353CC}">
              <c16:uniqueId val="{00000011-3129-4525-A8A9-CC7261DAC06F}"/>
            </c:ext>
          </c:extLst>
        </c:ser>
        <c:dLbls>
          <c:showLegendKey val="0"/>
          <c:showVal val="1"/>
          <c:showCatName val="0"/>
          <c:showSerName val="0"/>
          <c:showPercent val="0"/>
          <c:showBubbleSize val="0"/>
        </c:dLbls>
        <c:marker val="1"/>
        <c:smooth val="0"/>
        <c:axId val="-614278784"/>
        <c:axId val="-614279328"/>
      </c:lineChart>
      <c:catAx>
        <c:axId val="-6142787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14279328"/>
        <c:crosses val="autoZero"/>
        <c:auto val="1"/>
        <c:lblAlgn val="ctr"/>
        <c:lblOffset val="100"/>
        <c:noMultiLvlLbl val="0"/>
      </c:catAx>
      <c:valAx>
        <c:axId val="-614279328"/>
        <c:scaling>
          <c:orientation val="minMax"/>
          <c:max val="0.8"/>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14278784"/>
        <c:crosses val="autoZero"/>
        <c:crossBetween val="between"/>
      </c:valAx>
      <c:spPr>
        <a:noFill/>
        <a:ln>
          <a:noFill/>
        </a:ln>
        <a:effectLst/>
      </c:spPr>
    </c:plotArea>
    <c:legend>
      <c:legendPos val="t"/>
      <c:layout>
        <c:manualLayout>
          <c:xMode val="edge"/>
          <c:yMode val="edge"/>
          <c:x val="0.29876915862533659"/>
          <c:y val="0.22064686891889615"/>
          <c:w val="0.40477439886362859"/>
          <c:h val="5.2535955504934562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r>
              <a:rPr lang="cy-GB" sz="1400" b="1" i="0" u="none" strike="noStrike" kern="1200" spc="0" baseline="0">
                <a:solidFill>
                  <a:srgbClr val="BB0003"/>
                </a:solidFill>
                <a:effectLst/>
                <a:latin typeface="Arial" panose="020B0604020202020204" pitchFamily="34" charset="0"/>
                <a:ea typeface="+mn-ea"/>
                <a:cs typeface="Arial" panose="020B0604020202020204" pitchFamily="34" charset="0"/>
              </a:rPr>
              <a:t>Ffigur 15a. Rheswm dros </a:t>
            </a:r>
            <a:r>
              <a:rPr lang="cy-GB" sz="1400" b="1" i="0" u="sng" strike="noStrike" kern="1200" spc="0" baseline="0">
                <a:solidFill>
                  <a:srgbClr val="BB0003"/>
                </a:solidFill>
                <a:effectLst/>
                <a:latin typeface="Arial" panose="020B0604020202020204" pitchFamily="34" charset="0"/>
                <a:ea typeface="+mn-ea"/>
                <a:cs typeface="Arial" panose="020B0604020202020204" pitchFamily="34" charset="0"/>
              </a:rPr>
              <a:t>ddewis y DU</a:t>
            </a:r>
            <a:r>
              <a:rPr lang="cy-GB" sz="1400" b="1" i="0" u="none" strike="noStrike" kern="1200" spc="0" baseline="0">
                <a:solidFill>
                  <a:srgbClr val="BB0003"/>
                </a:solidFill>
                <a:effectLst/>
                <a:latin typeface="Arial" panose="020B0604020202020204" pitchFamily="34" charset="0"/>
                <a:ea typeface="+mn-ea"/>
                <a:cs typeface="Arial" panose="020B0604020202020204" pitchFamily="34" charset="0"/>
              </a:rPr>
              <a:t> ar y daith nesaf, Canran, gwaith maes Ebrill i Fehefin 2025 a 2024, DU, y 5 Uchaf</a:t>
            </a:r>
          </a:p>
        </c:rich>
      </c:tx>
      <c:layout>
        <c:manualLayout>
          <c:xMode val="edge"/>
          <c:yMode val="edge"/>
          <c:x val="5.2890165878459157E-3"/>
          <c:y val="0"/>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3.359019562362659E-3"/>
          <c:y val="0.20245239607185972"/>
          <c:w val="0.65609403078539075"/>
          <c:h val="0.6112819390681683"/>
        </c:manualLayout>
      </c:layout>
      <c:barChart>
        <c:barDir val="col"/>
        <c:grouping val="clustered"/>
        <c:varyColors val="0"/>
        <c:ser>
          <c:idx val="0"/>
          <c:order val="0"/>
          <c:tx>
            <c:strRef>
              <c:f>Sheet1!$B$1</c:f>
              <c:strCache>
                <c:ptCount val="1"/>
                <c:pt idx="0">
                  <c:v>Bwriadwyr Haf Cymru 2023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5"/>
                <c:pt idx="0">
                  <c:v>Rwyf am fynd ar wyliau mewn lleoedd rwy'n gyfarwydd â nhw</c:v>
                </c:pt>
                <c:pt idx="1">
                  <c:v>Er mwyn osgoi ciwiau hir mewn meysydd awyr/porthladdoedd neu hediadau/mordeithiau wedi'u canslo</c:v>
                </c:pt>
                <c:pt idx="2">
                  <c:v>Teithio byrrach / cyflymach</c:v>
                </c:pt>
                <c:pt idx="3">
                  <c:v>Mae gwyliau yn y DU yn rhatach</c:v>
                </c:pt>
                <c:pt idx="4">
                  <c:v>Mae gwyliau yn y DU yn haws i'w cynllunio</c:v>
                </c:pt>
              </c:strCache>
            </c:strRef>
          </c:cat>
          <c:val>
            <c:numRef>
              <c:f>Sheet1!$B$2:$B$13</c:f>
            </c:numRef>
          </c:val>
          <c:extLst>
            <c:ext xmlns:c16="http://schemas.microsoft.com/office/drawing/2014/chart" uri="{C3380CC4-5D6E-409C-BE32-E72D297353CC}">
              <c16:uniqueId val="{00000000-3FD2-448A-A230-7FD8131969ED}"/>
            </c:ext>
          </c:extLst>
        </c:ser>
        <c:ser>
          <c:idx val="1"/>
          <c:order val="1"/>
          <c:tx>
            <c:strRef>
              <c:f>Sheet1!$C$1</c:f>
              <c:strCache>
                <c:ptCount val="1"/>
                <c:pt idx="0">
                  <c:v>Data Ebrill-Mehefin 2025</c:v>
                </c:pt>
              </c:strCache>
            </c:strRef>
          </c:tx>
          <c:spPr>
            <a:solidFill>
              <a:srgbClr val="F90004">
                <a:alpha val="99000"/>
              </a:srgbClr>
            </a:solidFill>
            <a:ln>
              <a:noFill/>
            </a:ln>
            <a:effectLst/>
          </c:spPr>
          <c:invertIfNegative val="0"/>
          <c:dPt>
            <c:idx val="0"/>
            <c:invertIfNegative val="0"/>
            <c:bubble3D val="0"/>
            <c:spPr>
              <a:solidFill>
                <a:srgbClr val="F90004">
                  <a:alpha val="99000"/>
                </a:srgbClr>
              </a:solidFill>
              <a:ln>
                <a:noFill/>
              </a:ln>
              <a:effectLst/>
            </c:spPr>
            <c:extLst>
              <c:ext xmlns:c16="http://schemas.microsoft.com/office/drawing/2014/chart" uri="{C3380CC4-5D6E-409C-BE32-E72D297353CC}">
                <c16:uniqueId val="{00000001-3FD2-448A-A230-7FD8131969ED}"/>
              </c:ext>
            </c:extLst>
          </c:dPt>
          <c:dPt>
            <c:idx val="1"/>
            <c:invertIfNegative val="0"/>
            <c:bubble3D val="0"/>
            <c:spPr>
              <a:solidFill>
                <a:srgbClr val="F90004">
                  <a:alpha val="99000"/>
                </a:srgbClr>
              </a:solidFill>
              <a:ln>
                <a:noFill/>
              </a:ln>
              <a:effectLst/>
            </c:spPr>
            <c:extLst>
              <c:ext xmlns:c16="http://schemas.microsoft.com/office/drawing/2014/chart" uri="{C3380CC4-5D6E-409C-BE32-E72D297353CC}">
                <c16:uniqueId val="{00000002-3FD2-448A-A230-7FD8131969ED}"/>
              </c:ext>
            </c:extLst>
          </c:dPt>
          <c:dPt>
            <c:idx val="2"/>
            <c:invertIfNegative val="0"/>
            <c:bubble3D val="0"/>
            <c:extLst>
              <c:ext xmlns:c16="http://schemas.microsoft.com/office/drawing/2014/chart" uri="{C3380CC4-5D6E-409C-BE32-E72D297353CC}">
                <c16:uniqueId val="{00000003-3FD2-448A-A230-7FD8131969ED}"/>
              </c:ext>
            </c:extLst>
          </c:dPt>
          <c:dPt>
            <c:idx val="3"/>
            <c:invertIfNegative val="0"/>
            <c:bubble3D val="0"/>
            <c:extLst>
              <c:ext xmlns:c16="http://schemas.microsoft.com/office/drawing/2014/chart" uri="{C3380CC4-5D6E-409C-BE32-E72D297353CC}">
                <c16:uniqueId val="{00000005-3FD2-448A-A230-7FD8131969ED}"/>
              </c:ext>
            </c:extLst>
          </c:dPt>
          <c:dPt>
            <c:idx val="4"/>
            <c:invertIfNegative val="0"/>
            <c:bubble3D val="0"/>
            <c:extLst>
              <c:ext xmlns:c16="http://schemas.microsoft.com/office/drawing/2014/chart" uri="{C3380CC4-5D6E-409C-BE32-E72D297353CC}">
                <c16:uniqueId val="{00000007-3FD2-448A-A230-7FD8131969ED}"/>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E154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5"/>
                <c:pt idx="0">
                  <c:v>Rwyf am fynd ar wyliau mewn lleoedd rwy'n gyfarwydd â nhw</c:v>
                </c:pt>
                <c:pt idx="1">
                  <c:v>Er mwyn osgoi ciwiau hir mewn meysydd awyr/porthladdoedd neu hediadau/mordeithiau wedi'u canslo</c:v>
                </c:pt>
                <c:pt idx="2">
                  <c:v>Teithio byrrach / cyflymach</c:v>
                </c:pt>
                <c:pt idx="3">
                  <c:v>Mae gwyliau yn y DU yn rhatach</c:v>
                </c:pt>
                <c:pt idx="4">
                  <c:v>Mae gwyliau yn y DU yn haws i'w cynllunio</c:v>
                </c:pt>
              </c:strCache>
            </c:strRef>
          </c:cat>
          <c:val>
            <c:numRef>
              <c:f>Sheet1!$C$2:$C$13</c:f>
              <c:numCache>
                <c:formatCode>0</c:formatCode>
                <c:ptCount val="5"/>
                <c:pt idx="0">
                  <c:v>27.525730573000001</c:v>
                </c:pt>
                <c:pt idx="1">
                  <c:v>35.989119262999999</c:v>
                </c:pt>
                <c:pt idx="2">
                  <c:v>47.558356157589998</c:v>
                </c:pt>
                <c:pt idx="3">
                  <c:v>49.855374229189998</c:v>
                </c:pt>
                <c:pt idx="4">
                  <c:v>56.824183801540002</c:v>
                </c:pt>
              </c:numCache>
            </c:numRef>
          </c:val>
          <c:extLst>
            <c:ext xmlns:c16="http://schemas.microsoft.com/office/drawing/2014/chart" uri="{C3380CC4-5D6E-409C-BE32-E72D297353CC}">
              <c16:uniqueId val="{0000000D-3FD2-448A-A230-7FD8131969ED}"/>
            </c:ext>
          </c:extLst>
        </c:ser>
        <c:ser>
          <c:idx val="2"/>
          <c:order val="2"/>
          <c:tx>
            <c:strRef>
              <c:f>Sheet1!$D$1</c:f>
              <c:strCache>
                <c:ptCount val="1"/>
                <c:pt idx="0">
                  <c:v>Data Ebrill-Mehefin 2024</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1E154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5"/>
                <c:pt idx="0">
                  <c:v>Rwyf am fynd ar wyliau mewn lleoedd rwy'n gyfarwydd â nhw</c:v>
                </c:pt>
                <c:pt idx="1">
                  <c:v>Er mwyn osgoi ciwiau hir mewn meysydd awyr/porthladdoedd neu hediadau/mordeithiau wedi'u canslo</c:v>
                </c:pt>
                <c:pt idx="2">
                  <c:v>Teithio byrrach / cyflymach</c:v>
                </c:pt>
                <c:pt idx="3">
                  <c:v>Mae gwyliau yn y DU yn rhatach</c:v>
                </c:pt>
                <c:pt idx="4">
                  <c:v>Mae gwyliau yn y DU yn haws i'w cynllunio</c:v>
                </c:pt>
              </c:strCache>
            </c:strRef>
          </c:cat>
          <c:val>
            <c:numRef>
              <c:f>Sheet1!$D$2:$D$13</c:f>
              <c:numCache>
                <c:formatCode>0</c:formatCode>
                <c:ptCount val="5"/>
                <c:pt idx="0">
                  <c:v>28.017441356559999</c:v>
                </c:pt>
                <c:pt idx="1">
                  <c:v>35.402488196420002</c:v>
                </c:pt>
                <c:pt idx="2">
                  <c:v>45.470606939020001</c:v>
                </c:pt>
                <c:pt idx="3">
                  <c:v>51.533625256779999</c:v>
                </c:pt>
                <c:pt idx="4">
                  <c:v>53.1054726407</c:v>
                </c:pt>
              </c:numCache>
            </c:numRef>
          </c:val>
          <c:extLst>
            <c:ext xmlns:c16="http://schemas.microsoft.com/office/drawing/2014/chart" uri="{C3380CC4-5D6E-409C-BE32-E72D297353CC}">
              <c16:uniqueId val="{0000000E-3FD2-448A-A230-7FD8131969ED}"/>
            </c:ext>
          </c:extLst>
        </c:ser>
        <c:dLbls>
          <c:showLegendKey val="0"/>
          <c:showVal val="0"/>
          <c:showCatName val="0"/>
          <c:showSerName val="0"/>
          <c:showPercent val="0"/>
          <c:showBubbleSize val="0"/>
        </c:dLbls>
        <c:gapWidth val="160"/>
        <c:axId val="-1326353056"/>
        <c:axId val="-1326348704"/>
      </c:barChart>
      <c:catAx>
        <c:axId val="-1326353056"/>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100"/>
          <c:min val="0"/>
        </c:scaling>
        <c:delete val="1"/>
        <c:axPos val="r"/>
        <c:numFmt formatCode="0" sourceLinked="1"/>
        <c:majorTickMark val="out"/>
        <c:minorTickMark val="none"/>
        <c:tickLblPos val="nextTo"/>
        <c:crossAx val="-1326353056"/>
        <c:crosses val="autoZero"/>
        <c:crossBetween val="between"/>
      </c:valAx>
      <c:spPr>
        <a:noFill/>
        <a:ln w="25400">
          <a:noFill/>
        </a:ln>
        <a:effectLst/>
      </c:spPr>
    </c:plotArea>
    <c:legend>
      <c:legendPos val="t"/>
      <c:layout>
        <c:manualLayout>
          <c:xMode val="edge"/>
          <c:yMode val="edge"/>
          <c:x val="0.10722743279825907"/>
          <c:y val="0.23833366064512657"/>
          <c:w val="0.79092652815882769"/>
          <c:h val="6.0885476428067992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r>
              <a:rPr lang="cy-GB" sz="1400" b="1" i="0" u="none" strike="noStrike" kern="1200" spc="0" baseline="0">
                <a:solidFill>
                  <a:srgbClr val="BB0003"/>
                </a:solidFill>
                <a:effectLst/>
                <a:latin typeface="Arial" panose="020B0604020202020204" pitchFamily="34" charset="0"/>
                <a:ea typeface="+mn-ea"/>
                <a:cs typeface="Arial" panose="020B0604020202020204" pitchFamily="34" charset="0"/>
              </a:rPr>
              <a:t>Ffigur 15b. Rheswm dros </a:t>
            </a:r>
            <a:r>
              <a:rPr lang="cy-GB" sz="1400" b="1" i="0" u="sng" strike="noStrike" kern="1200" spc="0" baseline="0">
                <a:solidFill>
                  <a:srgbClr val="BB0003"/>
                </a:solidFill>
                <a:effectLst/>
                <a:latin typeface="Arial" panose="020B0604020202020204" pitchFamily="34" charset="0"/>
                <a:ea typeface="+mn-ea"/>
                <a:cs typeface="Arial" panose="020B0604020202020204" pitchFamily="34" charset="0"/>
              </a:rPr>
              <a:t>ddewis taith dramor ar y</a:t>
            </a:r>
            <a:r>
              <a:rPr lang="cy-GB" sz="1400" b="1" i="0" u="none" strike="noStrike" kern="1200" spc="0" baseline="0">
                <a:solidFill>
                  <a:srgbClr val="BB0003"/>
                </a:solidFill>
                <a:effectLst/>
                <a:latin typeface="Arial" panose="020B0604020202020204" pitchFamily="34" charset="0"/>
                <a:ea typeface="+mn-ea"/>
                <a:cs typeface="Arial" panose="020B0604020202020204" pitchFamily="34" charset="0"/>
              </a:rPr>
              <a:t>daith nesaf, Canran, gwaith maes Ebrill i Fehefin 2025 a 2024, DU, y 5 Uchaf</a:t>
            </a:r>
          </a:p>
        </c:rich>
      </c:tx>
      <c:layout>
        <c:manualLayout>
          <c:xMode val="edge"/>
          <c:yMode val="edge"/>
          <c:x val="1.0841862830973728E-3"/>
          <c:y val="1.6170166170739131E-2"/>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2619266896000324"/>
          <c:y val="0.21889821326030023"/>
          <c:w val="0.66592870404738469"/>
          <c:h val="0.50277834012607636"/>
        </c:manualLayout>
      </c:layout>
      <c:barChart>
        <c:barDir val="col"/>
        <c:grouping val="clustered"/>
        <c:varyColors val="0"/>
        <c:ser>
          <c:idx val="0"/>
          <c:order val="0"/>
          <c:tx>
            <c:strRef>
              <c:f>Sheet1!$B$1</c:f>
              <c:strCache>
                <c:ptCount val="1"/>
                <c:pt idx="0">
                  <c:v>Bwriadwyr Haf Cymru 2023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5"/>
                <c:pt idx="0">
                  <c:v>I ymweld â ffrindiau neu berthnasau</c:v>
                </c:pt>
                <c:pt idx="1">
                  <c:v>Rwy'n blaenoriaethu teithiau tramor ar ôl colli allan yn ystod y blynyddoedd diwethaf</c:v>
                </c:pt>
                <c:pt idx="2">
                  <c:v>Mae gwyliau tramor yn rhatach</c:v>
                </c:pt>
                <c:pt idx="3">
                  <c:v>Rwyf am ymweld â lleoedd newydd/profi diwylliannau newydd</c:v>
                </c:pt>
                <c:pt idx="4">
                  <c:v>Tywydd gwell</c:v>
                </c:pt>
              </c:strCache>
            </c:strRef>
          </c:cat>
          <c:val>
            <c:numRef>
              <c:f>Sheet1!$B$2:$B$13</c:f>
            </c:numRef>
          </c:val>
          <c:extLst>
            <c:ext xmlns:c16="http://schemas.microsoft.com/office/drawing/2014/chart" uri="{C3380CC4-5D6E-409C-BE32-E72D297353CC}">
              <c16:uniqueId val="{00000000-1078-4CB3-B0F1-4511ABC589A6}"/>
            </c:ext>
          </c:extLst>
        </c:ser>
        <c:ser>
          <c:idx val="1"/>
          <c:order val="1"/>
          <c:tx>
            <c:strRef>
              <c:f>Sheet1!$C$1</c:f>
              <c:strCache>
                <c:ptCount val="1"/>
                <c:pt idx="0">
                  <c:v>Data Ebrill-Mehefin 2025</c:v>
                </c:pt>
              </c:strCache>
            </c:strRef>
          </c:tx>
          <c:spPr>
            <a:solidFill>
              <a:srgbClr val="F90004">
                <a:alpha val="99000"/>
              </a:srgbClr>
            </a:solidFill>
            <a:ln>
              <a:noFill/>
            </a:ln>
            <a:effectLst/>
          </c:spPr>
          <c:invertIfNegative val="0"/>
          <c:dPt>
            <c:idx val="0"/>
            <c:invertIfNegative val="0"/>
            <c:bubble3D val="0"/>
            <c:extLst>
              <c:ext xmlns:c16="http://schemas.microsoft.com/office/drawing/2014/chart" uri="{C3380CC4-5D6E-409C-BE32-E72D297353CC}">
                <c16:uniqueId val="{00000002-1078-4CB3-B0F1-4511ABC589A6}"/>
              </c:ext>
            </c:extLst>
          </c:dPt>
          <c:dPt>
            <c:idx val="1"/>
            <c:invertIfNegative val="0"/>
            <c:bubble3D val="0"/>
            <c:extLst>
              <c:ext xmlns:c16="http://schemas.microsoft.com/office/drawing/2014/chart" uri="{C3380CC4-5D6E-409C-BE32-E72D297353CC}">
                <c16:uniqueId val="{00000004-1078-4CB3-B0F1-4511ABC589A6}"/>
              </c:ext>
            </c:extLst>
          </c:dPt>
          <c:dPt>
            <c:idx val="2"/>
            <c:invertIfNegative val="0"/>
            <c:bubble3D val="0"/>
            <c:extLst>
              <c:ext xmlns:c16="http://schemas.microsoft.com/office/drawing/2014/chart" uri="{C3380CC4-5D6E-409C-BE32-E72D297353CC}">
                <c16:uniqueId val="{00000005-1078-4CB3-B0F1-4511ABC589A6}"/>
              </c:ext>
            </c:extLst>
          </c:dPt>
          <c:dPt>
            <c:idx val="3"/>
            <c:invertIfNegative val="0"/>
            <c:bubble3D val="0"/>
            <c:spPr>
              <a:solidFill>
                <a:srgbClr val="F90004">
                  <a:alpha val="99000"/>
                </a:srgbClr>
              </a:solidFill>
              <a:ln>
                <a:noFill/>
              </a:ln>
              <a:effectLst/>
            </c:spPr>
            <c:extLst>
              <c:ext xmlns:c16="http://schemas.microsoft.com/office/drawing/2014/chart" uri="{C3380CC4-5D6E-409C-BE32-E72D297353CC}">
                <c16:uniqueId val="{00000006-1078-4CB3-B0F1-4511ABC589A6}"/>
              </c:ext>
            </c:extLst>
          </c:dPt>
          <c:dPt>
            <c:idx val="4"/>
            <c:invertIfNegative val="0"/>
            <c:bubble3D val="0"/>
            <c:spPr>
              <a:solidFill>
                <a:srgbClr val="F90004">
                  <a:alpha val="99000"/>
                </a:srgbClr>
              </a:solidFill>
              <a:ln>
                <a:noFill/>
              </a:ln>
              <a:effectLst/>
            </c:spPr>
            <c:extLst>
              <c:ext xmlns:c16="http://schemas.microsoft.com/office/drawing/2014/chart" uri="{C3380CC4-5D6E-409C-BE32-E72D297353CC}">
                <c16:uniqueId val="{00000007-1078-4CB3-B0F1-4511ABC589A6}"/>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5"/>
                <c:pt idx="0">
                  <c:v>I ymweld â ffrindiau neu berthnasau</c:v>
                </c:pt>
                <c:pt idx="1">
                  <c:v>Rwy'n blaenoriaethu teithiau tramor ar ôl colli allan yn ystod y blynyddoedd diwethaf</c:v>
                </c:pt>
                <c:pt idx="2">
                  <c:v>Mae gwyliau tramor yn rhatach</c:v>
                </c:pt>
                <c:pt idx="3">
                  <c:v>Rwyf am ymweld â lleoedd newydd/profi diwylliannau newydd</c:v>
                </c:pt>
                <c:pt idx="4">
                  <c:v>Tywydd gwell</c:v>
                </c:pt>
              </c:strCache>
            </c:strRef>
          </c:cat>
          <c:val>
            <c:numRef>
              <c:f>Sheet1!$C$2:$C$13</c:f>
              <c:numCache>
                <c:formatCode>0</c:formatCode>
                <c:ptCount val="5"/>
                <c:pt idx="0">
                  <c:v>19.182945596450001</c:v>
                </c:pt>
                <c:pt idx="1">
                  <c:v>22.107863552360001</c:v>
                </c:pt>
                <c:pt idx="2">
                  <c:v>28.868205149040001</c:v>
                </c:pt>
                <c:pt idx="3">
                  <c:v>42.203332319399998</c:v>
                </c:pt>
                <c:pt idx="4">
                  <c:v>49.177656305459998</c:v>
                </c:pt>
              </c:numCache>
            </c:numRef>
          </c:val>
          <c:extLst>
            <c:ext xmlns:c16="http://schemas.microsoft.com/office/drawing/2014/chart" uri="{C3380CC4-5D6E-409C-BE32-E72D297353CC}">
              <c16:uniqueId val="{00000008-1078-4CB3-B0F1-4511ABC589A6}"/>
            </c:ext>
          </c:extLst>
        </c:ser>
        <c:ser>
          <c:idx val="2"/>
          <c:order val="2"/>
          <c:tx>
            <c:strRef>
              <c:f>Sheet1!$D$1</c:f>
              <c:strCache>
                <c:ptCount val="1"/>
                <c:pt idx="0">
                  <c:v>Data Ebrill-Mehefin 2024</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5"/>
                <c:pt idx="0">
                  <c:v>I ymweld â ffrindiau neu berthnasau</c:v>
                </c:pt>
                <c:pt idx="1">
                  <c:v>Rwy'n blaenoriaethu teithiau tramor ar ôl colli allan yn ystod y blynyddoedd diwethaf</c:v>
                </c:pt>
                <c:pt idx="2">
                  <c:v>Mae gwyliau tramor yn rhatach</c:v>
                </c:pt>
                <c:pt idx="3">
                  <c:v>Rwyf am ymweld â lleoedd newydd/profi diwylliannau newydd</c:v>
                </c:pt>
                <c:pt idx="4">
                  <c:v>Tywydd gwell</c:v>
                </c:pt>
              </c:strCache>
            </c:strRef>
          </c:cat>
          <c:val>
            <c:numRef>
              <c:f>Sheet1!$D$2:$D$13</c:f>
              <c:numCache>
                <c:formatCode>0</c:formatCode>
                <c:ptCount val="5"/>
                <c:pt idx="0">
                  <c:v>20.429389829249999</c:v>
                </c:pt>
                <c:pt idx="1">
                  <c:v>26.101463993599999</c:v>
                </c:pt>
                <c:pt idx="2">
                  <c:v>27.24501802532</c:v>
                </c:pt>
                <c:pt idx="3">
                  <c:v>42.016541698109997</c:v>
                </c:pt>
                <c:pt idx="4">
                  <c:v>50.881521807070001</c:v>
                </c:pt>
              </c:numCache>
            </c:numRef>
          </c:val>
          <c:extLst>
            <c:ext xmlns:c16="http://schemas.microsoft.com/office/drawing/2014/chart" uri="{C3380CC4-5D6E-409C-BE32-E72D297353CC}">
              <c16:uniqueId val="{00000009-1078-4CB3-B0F1-4511ABC589A6}"/>
            </c:ext>
          </c:extLst>
        </c:ser>
        <c:dLbls>
          <c:showLegendKey val="0"/>
          <c:showVal val="0"/>
          <c:showCatName val="0"/>
          <c:showSerName val="0"/>
          <c:showPercent val="0"/>
          <c:showBubbleSize val="0"/>
        </c:dLbls>
        <c:gapWidth val="160"/>
        <c:axId val="-1326353056"/>
        <c:axId val="-1326348704"/>
      </c:barChart>
      <c:catAx>
        <c:axId val="-1326353056"/>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100"/>
          <c:min val="0"/>
        </c:scaling>
        <c:delete val="1"/>
        <c:axPos val="r"/>
        <c:numFmt formatCode="0" sourceLinked="1"/>
        <c:majorTickMark val="out"/>
        <c:minorTickMark val="none"/>
        <c:tickLblPos val="nextTo"/>
        <c:crossAx val="-1326353056"/>
        <c:crosses val="autoZero"/>
        <c:crossBetween val="between"/>
      </c:valAx>
      <c:spPr>
        <a:noFill/>
        <a:ln w="25400">
          <a:noFill/>
        </a:ln>
        <a:effectLst/>
      </c:spPr>
    </c:plotArea>
    <c:legend>
      <c:legendPos val="t"/>
      <c:layout>
        <c:manualLayout>
          <c:xMode val="edge"/>
          <c:yMode val="edge"/>
          <c:x val="0.19375646428190041"/>
          <c:y val="0.26292690193621826"/>
          <c:w val="0.62093700441891575"/>
          <c:h val="6.2211085603841115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l" defTabSz="609585" rtl="0" eaLnBrk="1" fontAlgn="auto" latinLnBrk="0" hangingPunct="1">
              <a:lnSpc>
                <a:spcPct val="100000"/>
              </a:lnSpc>
              <a:spcBef>
                <a:spcPts val="0"/>
              </a:spcBef>
              <a:spcAft>
                <a:spcPts val="0"/>
              </a:spcAft>
              <a:buClrTx/>
              <a:buSzTx/>
              <a:buFontTx/>
              <a:buNone/>
              <a:tabLst/>
              <a:defRPr lang="en-GB" sz="1200" b="1" i="0" u="none" strike="noStrike" kern="1200" spc="0" baseline="0" dirty="0">
                <a:solidFill>
                  <a:srgbClr val="C00000"/>
                </a:solidFill>
                <a:latin typeface="+mn-lt"/>
                <a:ea typeface="+mn-ea"/>
                <a:cs typeface="+mn-cs"/>
              </a:defRPr>
            </a:pPr>
            <a:r>
              <a:rPr lang="cy-GB" sz="1400" b="1" i="0" u="none" strike="noStrike" kern="1200" spc="0" baseline="0">
                <a:solidFill>
                  <a:srgbClr val="C00000"/>
                </a:solidFill>
                <a:latin typeface="Arial" panose="020B0604020202020204" pitchFamily="34" charset="0"/>
                <a:cs typeface="Arial" panose="020B0604020202020204" pitchFamily="34" charset="0"/>
              </a:rPr>
              <a:t>Ffigur 16. Rhesymau dros beidio â mynd ar daith dros nos i'r DU yn ystod y </a:t>
            </a:r>
            <a:r>
              <a:rPr lang="cy-GB" sz="1400" b="1" i="0" u="sng" strike="noStrike" kern="1200" spc="0" baseline="0">
                <a:solidFill>
                  <a:srgbClr val="C00000"/>
                </a:solidFill>
                <a:latin typeface="Arial" panose="020B0604020202020204" pitchFamily="34" charset="0"/>
                <a:cs typeface="Arial" panose="020B0604020202020204" pitchFamily="34" charset="0"/>
              </a:rPr>
              <a:t>12 mis </a:t>
            </a:r>
            <a:r>
              <a:rPr lang="cy-GB" sz="1400" b="1" i="0" u="none" strike="noStrike" kern="1200" spc="0" baseline="0">
                <a:solidFill>
                  <a:srgbClr val="C00000"/>
                </a:solidFill>
                <a:latin typeface="Arial" panose="020B0604020202020204" pitchFamily="34" charset="0"/>
                <a:cs typeface="Arial" panose="020B0604020202020204" pitchFamily="34" charset="0"/>
              </a:rPr>
              <a:t>diwethaf, Canran, gwaith maes Awst i Hydref 2025 a 2024, preswylwyr y DU</a:t>
            </a:r>
          </a:p>
        </c:rich>
      </c:tx>
      <c:layout>
        <c:manualLayout>
          <c:xMode val="edge"/>
          <c:yMode val="edge"/>
          <c:x val="0"/>
          <c:y val="3.4154419931551314E-3"/>
        </c:manualLayout>
      </c:layout>
      <c:overlay val="0"/>
      <c:spPr>
        <a:noFill/>
        <a:ln>
          <a:noFill/>
        </a:ln>
        <a:effectLst/>
      </c:spPr>
      <c:txPr>
        <a:bodyPr rot="0" spcFirstLastPara="1" vertOverflow="ellipsis" vert="horz" wrap="square" anchor="ctr" anchorCtr="1"/>
        <a:lstStyle/>
        <a:p>
          <a:pPr marL="0" marR="0" lvl="0" indent="0" algn="l" defTabSz="609585" rtl="0" eaLnBrk="1" fontAlgn="auto" latinLnBrk="0" hangingPunct="1">
            <a:lnSpc>
              <a:spcPct val="100000"/>
            </a:lnSpc>
            <a:spcBef>
              <a:spcPts val="0"/>
            </a:spcBef>
            <a:spcAft>
              <a:spcPts val="0"/>
            </a:spcAft>
            <a:buClrTx/>
            <a:buSzTx/>
            <a:buFontTx/>
            <a:buNone/>
            <a:tabLst/>
            <a:defRPr lang="en-GB" sz="1200" b="1" i="0" u="none" strike="noStrike" kern="1200" spc="0" baseline="0" dirty="0">
              <a:solidFill>
                <a:srgbClr val="C00000"/>
              </a:solidFill>
              <a:latin typeface="+mn-lt"/>
              <a:ea typeface="+mn-ea"/>
              <a:cs typeface="+mn-cs"/>
            </a:defRPr>
          </a:pPr>
          <a:endParaRPr lang="en-US"/>
        </a:p>
      </c:txPr>
    </c:title>
    <c:autoTitleDeleted val="0"/>
    <c:plotArea>
      <c:layout>
        <c:manualLayout>
          <c:layoutTarget val="inner"/>
          <c:xMode val="edge"/>
          <c:yMode val="edge"/>
          <c:x val="4.4422192497881055E-2"/>
          <c:y val="0.12069983751101951"/>
          <c:w val="0.93940068966788992"/>
          <c:h val="0.55648372730316897"/>
        </c:manualLayout>
      </c:layout>
      <c:barChart>
        <c:barDir val="col"/>
        <c:grouping val="clustered"/>
        <c:varyColors val="0"/>
        <c:ser>
          <c:idx val="0"/>
          <c:order val="0"/>
          <c:tx>
            <c:strRef>
              <c:f>Sheet1!$B$1</c:f>
              <c:strCache>
                <c:ptCount val="1"/>
                <c:pt idx="0">
                  <c:v>Data Awst-Hydref 2025</c:v>
                </c:pt>
              </c:strCache>
            </c:strRef>
          </c:tx>
          <c:spPr>
            <a:solidFill>
              <a:schemeClr val="accent2"/>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A011-4CF9-839C-ED6713345B6A}"/>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A011-4CF9-839C-ED6713345B6A}"/>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0"/>
                <c:pt idx="0">
                  <c:v>Fedrwn i ddim ei fforddio</c:v>
                </c:pt>
                <c:pt idx="1">
                  <c:v>Torri'n ôl ar wariant </c:v>
                </c:pt>
                <c:pt idx="2">
                  <c:v>Es i dramor yn lle</c:v>
                </c:pt>
                <c:pt idx="3">
                  <c:v>Dim rheswm penodol </c:v>
                </c:pt>
                <c:pt idx="4">
                  <c:v>Nid wyf yn tueddu i deithio llawer /dim diddordeb</c:v>
                </c:pt>
                <c:pt idx="5">
                  <c:v>Methu teithio oherwydd cyflwr iechyd / afiechyd</c:v>
                </c:pt>
                <c:pt idx="6">
                  <c:v>Methu penderfynu ble i fynd</c:v>
                </c:pt>
                <c:pt idx="7">
                  <c:v>Doedd gen i neb i fynd gyda nhw</c:v>
                </c:pt>
                <c:pt idx="8">
                  <c:v>Doedd gen i ddim amser / dim gwyliau blynyddol </c:v>
                </c:pt>
                <c:pt idx="9">
                  <c:v>Doeddwn i ddim yn gallu dod o hyd i unman ar gael i aros pan oeddwn i eisiau mynd </c:v>
                </c:pt>
              </c:strCache>
            </c:strRef>
          </c:cat>
          <c:val>
            <c:numRef>
              <c:f>Sheet1!$B$2:$B$17</c:f>
              <c:numCache>
                <c:formatCode>0</c:formatCode>
                <c:ptCount val="10"/>
                <c:pt idx="0">
                  <c:v>20.299700453389999</c:v>
                </c:pt>
                <c:pt idx="1">
                  <c:v>14.718477170770001</c:v>
                </c:pt>
                <c:pt idx="2">
                  <c:v>10.759008839809999</c:v>
                </c:pt>
                <c:pt idx="3">
                  <c:v>8.3864436200819998</c:v>
                </c:pt>
                <c:pt idx="4">
                  <c:v>8.0507732358500004</c:v>
                </c:pt>
                <c:pt idx="5">
                  <c:v>6.0597306284329999</c:v>
                </c:pt>
                <c:pt idx="6">
                  <c:v>5.5061568723750005</c:v>
                </c:pt>
                <c:pt idx="7">
                  <c:v>4.8813414933879997</c:v>
                </c:pt>
                <c:pt idx="8">
                  <c:v>4.3867797447269998</c:v>
                </c:pt>
                <c:pt idx="9">
                  <c:v>3.1031686547999997</c:v>
                </c:pt>
              </c:numCache>
            </c:numRef>
          </c:val>
          <c:extLst>
            <c:ext xmlns:c16="http://schemas.microsoft.com/office/drawing/2014/chart" uri="{C3380CC4-5D6E-409C-BE32-E72D297353CC}">
              <c16:uniqueId val="{00000004-A011-4CF9-839C-ED6713345B6A}"/>
            </c:ext>
          </c:extLst>
        </c:ser>
        <c:ser>
          <c:idx val="1"/>
          <c:order val="1"/>
          <c:tx>
            <c:strRef>
              <c:f>Sheet1!$C$1</c:f>
              <c:strCache>
                <c:ptCount val="1"/>
                <c:pt idx="0">
                  <c:v>Data Awst-Hydref 2024</c:v>
                </c:pt>
              </c:strCache>
            </c:strRef>
          </c:tx>
          <c:spPr>
            <a:solidFill>
              <a:schemeClr val="accent3">
                <a:lumMod val="20000"/>
                <a:lumOff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0"/>
                <c:pt idx="0">
                  <c:v>Fedrwn i ddim ei fforddio</c:v>
                </c:pt>
                <c:pt idx="1">
                  <c:v>Torri'n ôl ar wariant </c:v>
                </c:pt>
                <c:pt idx="2">
                  <c:v>Es i dramor yn lle</c:v>
                </c:pt>
                <c:pt idx="3">
                  <c:v>Dim rheswm penodol </c:v>
                </c:pt>
                <c:pt idx="4">
                  <c:v>Nid wyf yn tueddu i deithio llawer /dim diddordeb</c:v>
                </c:pt>
                <c:pt idx="5">
                  <c:v>Methu teithio oherwydd cyflwr iechyd / afiechyd</c:v>
                </c:pt>
                <c:pt idx="6">
                  <c:v>Methu penderfynu ble i fynd</c:v>
                </c:pt>
                <c:pt idx="7">
                  <c:v>Doedd gen i neb i fynd gyda nhw</c:v>
                </c:pt>
                <c:pt idx="8">
                  <c:v>Doedd gen i ddim amser / dim gwyliau blynyddol </c:v>
                </c:pt>
                <c:pt idx="9">
                  <c:v>Doeddwn i ddim yn gallu dod o hyd i unman ar gael i aros pan oeddwn i eisiau mynd </c:v>
                </c:pt>
              </c:strCache>
            </c:strRef>
          </c:cat>
          <c:val>
            <c:numRef>
              <c:f>Sheet1!$C$2:$C$17</c:f>
              <c:numCache>
                <c:formatCode>0</c:formatCode>
                <c:ptCount val="10"/>
                <c:pt idx="0">
                  <c:v>32.336684961640003</c:v>
                </c:pt>
                <c:pt idx="1">
                  <c:v>23.222106768979998</c:v>
                </c:pt>
                <c:pt idx="2">
                  <c:v>16.22672195482</c:v>
                </c:pt>
                <c:pt idx="3">
                  <c:v>9.5229844536419996</c:v>
                </c:pt>
                <c:pt idx="4">
                  <c:v>7.5299193275269998</c:v>
                </c:pt>
                <c:pt idx="5">
                  <c:v>10.934914443109999</c:v>
                </c:pt>
                <c:pt idx="6">
                  <c:v>7.2806689581509998</c:v>
                </c:pt>
                <c:pt idx="7">
                  <c:v>8.3446181050869992</c:v>
                </c:pt>
                <c:pt idx="8">
                  <c:v>10.59881929786</c:v>
                </c:pt>
                <c:pt idx="9">
                  <c:v>4.4875804171230005</c:v>
                </c:pt>
              </c:numCache>
            </c:numRef>
          </c:val>
          <c:extLst>
            <c:ext xmlns:c16="http://schemas.microsoft.com/office/drawing/2014/chart" uri="{C3380CC4-5D6E-409C-BE32-E72D297353CC}">
              <c16:uniqueId val="{00000005-A011-4CF9-839C-ED6713345B6A}"/>
            </c:ext>
          </c:extLst>
        </c:ser>
        <c:dLbls>
          <c:showLegendKey val="0"/>
          <c:showVal val="0"/>
          <c:showCatName val="0"/>
          <c:showSerName val="0"/>
          <c:showPercent val="0"/>
          <c:showBubbleSize val="0"/>
        </c:dLbls>
        <c:gapWidth val="219"/>
        <c:overlap val="-27"/>
        <c:axId val="524217136"/>
        <c:axId val="524211016"/>
      </c:barChart>
      <c:catAx>
        <c:axId val="524217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524211016"/>
        <c:crosses val="autoZero"/>
        <c:auto val="1"/>
        <c:lblAlgn val="ctr"/>
        <c:lblOffset val="100"/>
        <c:noMultiLvlLbl val="0"/>
      </c:catAx>
      <c:valAx>
        <c:axId val="524211016"/>
        <c:scaling>
          <c:orientation val="minMax"/>
          <c:max val="100"/>
        </c:scaling>
        <c:delete val="1"/>
        <c:axPos val="l"/>
        <c:numFmt formatCode="0" sourceLinked="1"/>
        <c:majorTickMark val="out"/>
        <c:minorTickMark val="none"/>
        <c:tickLblPos val="nextTo"/>
        <c:crossAx val="524217136"/>
        <c:crosses val="autoZero"/>
        <c:crossBetween val="between"/>
      </c:valAx>
      <c:spPr>
        <a:noFill/>
        <a:ln>
          <a:noFill/>
        </a:ln>
        <a:effectLst/>
      </c:spPr>
    </c:plotArea>
    <c:legend>
      <c:legendPos val="t"/>
      <c:layout>
        <c:manualLayout>
          <c:xMode val="edge"/>
          <c:yMode val="edge"/>
          <c:x val="0.37601521063753202"/>
          <c:y val="0.13354378193236566"/>
          <c:w val="0.45782076516035491"/>
          <c:h val="0.16816399285069999"/>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r>
              <a:rPr lang="cy-GB" sz="1400" b="1" i="0" u="none" strike="noStrike" kern="1200" spc="0" baseline="0">
                <a:solidFill>
                  <a:srgbClr val="BB0003"/>
                </a:solidFill>
                <a:effectLst/>
                <a:latin typeface="Arial" panose="020B0604020202020204" pitchFamily="34" charset="0"/>
                <a:ea typeface="+mn-ea"/>
                <a:cs typeface="Arial" panose="020B0604020202020204" pitchFamily="34" charset="0"/>
              </a:rPr>
              <a:t>Ffigur 17. Rhesymau dros beidio â mynd ar daith i Gymru, Canran, Awst 2025, DU, y 10 Uchaf</a:t>
            </a:r>
          </a:p>
        </c:rich>
      </c:tx>
      <c:layout>
        <c:manualLayout>
          <c:xMode val="edge"/>
          <c:yMode val="edge"/>
          <c:x val="4.7270937723693628E-3"/>
          <c:y val="4.4311703174392723E-2"/>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F90004">
                  <a:lumMod val="75000"/>
                </a:srgb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1.5756084466714388E-3"/>
          <c:y val="0.15181044958683948"/>
          <c:w val="0.99258285612025765"/>
          <c:h val="0.63521549244806963"/>
        </c:manualLayout>
      </c:layout>
      <c:barChart>
        <c:barDir val="col"/>
        <c:grouping val="clustered"/>
        <c:varyColors val="0"/>
        <c:ser>
          <c:idx val="0"/>
          <c:order val="0"/>
          <c:tx>
            <c:strRef>
              <c:f>Sheet1!$B$1</c:f>
              <c:strCache>
                <c:ptCount val="1"/>
                <c:pt idx="0">
                  <c:v>Bwriadwyr Cymru Haf 2023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Mae'r llety yn rhy gyfyngedig</c:v>
                </c:pt>
                <c:pt idx="1">
                  <c:v>Rwy'n meddwl nad oes digon o amrywiaeth o atyniadau</c:v>
                </c:pt>
                <c:pt idx="2">
                  <c:v>Diffyg gweithgareddau sy'n addas i deuluoedd</c:v>
                </c:pt>
                <c:pt idx="3">
                  <c:v>Mae'r llety yn rhy ddrud </c:v>
                </c:pt>
                <c:pt idx="4">
                  <c:v>Mae'n well gen i deithio dramor</c:v>
                </c:pt>
                <c:pt idx="5">
                  <c:v>Rwy'n poeni am y tywydd</c:v>
                </c:pt>
                <c:pt idx="6">
                  <c:v>Nid wyf yn gwybod digon am yr hyn sydd i'w wneud yng Nghymru</c:v>
                </c:pt>
                <c:pt idx="7">
                  <c:v>Mae Cymru'n teimlo'n rhy anghyfleus i'w chyrraedd</c:v>
                </c:pt>
                <c:pt idx="8">
                  <c:v>Rwyf eisoes wedi bod ac eisiau mynd i rywle newydd </c:v>
                </c:pt>
                <c:pt idx="9">
                  <c:v>Mae'n well gen i deithio i rannau eraill o'r DU</c:v>
                </c:pt>
              </c:strCache>
            </c:strRef>
          </c:cat>
          <c:val>
            <c:numRef>
              <c:f>Sheet1!$B$2:$B$16</c:f>
            </c:numRef>
          </c:val>
          <c:extLst>
            <c:ext xmlns:c16="http://schemas.microsoft.com/office/drawing/2014/chart" uri="{C3380CC4-5D6E-409C-BE32-E72D297353CC}">
              <c16:uniqueId val="{00000000-7FF4-40C2-8610-F9D533EC29BD}"/>
            </c:ext>
          </c:extLst>
        </c:ser>
        <c:ser>
          <c:idx val="1"/>
          <c:order val="1"/>
          <c:tx>
            <c:strRef>
              <c:f>Sheet1!$C$1</c:f>
              <c:strCache>
                <c:ptCount val="1"/>
                <c:pt idx="0">
                  <c:v>Data Ebrill-Mehefin 2025</c:v>
                </c:pt>
              </c:strCache>
            </c:strRef>
          </c:tx>
          <c:spPr>
            <a:solidFill>
              <a:srgbClr val="002060">
                <a:alpha val="99000"/>
              </a:srgbClr>
            </a:solidFill>
            <a:ln>
              <a:noFill/>
            </a:ln>
            <a:effectLst/>
          </c:spPr>
          <c:invertIfNegative val="0"/>
          <c:dPt>
            <c:idx val="5"/>
            <c:invertIfNegative val="0"/>
            <c:bubble3D val="0"/>
            <c:extLst>
              <c:ext xmlns:c16="http://schemas.microsoft.com/office/drawing/2014/chart" uri="{C3380CC4-5D6E-409C-BE32-E72D297353CC}">
                <c16:uniqueId val="{00000000-E784-4BE8-9178-B1C600F7D718}"/>
              </c:ext>
            </c:extLst>
          </c:dPt>
          <c:dPt>
            <c:idx val="6"/>
            <c:invertIfNegative val="0"/>
            <c:bubble3D val="0"/>
            <c:extLst>
              <c:ext xmlns:c16="http://schemas.microsoft.com/office/drawing/2014/chart" uri="{C3380CC4-5D6E-409C-BE32-E72D297353CC}">
                <c16:uniqueId val="{00000001-E784-4BE8-9178-B1C600F7D718}"/>
              </c:ext>
            </c:extLst>
          </c:dPt>
          <c:dPt>
            <c:idx val="7"/>
            <c:invertIfNegative val="0"/>
            <c:bubble3D val="0"/>
            <c:extLst>
              <c:ext xmlns:c16="http://schemas.microsoft.com/office/drawing/2014/chart" uri="{C3380CC4-5D6E-409C-BE32-E72D297353CC}">
                <c16:uniqueId val="{00000002-E784-4BE8-9178-B1C600F7D718}"/>
              </c:ext>
            </c:extLst>
          </c:dPt>
          <c:dPt>
            <c:idx val="8"/>
            <c:invertIfNegative val="0"/>
            <c:bubble3D val="0"/>
            <c:spPr>
              <a:solidFill>
                <a:srgbClr val="002060">
                  <a:alpha val="99000"/>
                </a:srgbClr>
              </a:solidFill>
              <a:ln>
                <a:noFill/>
              </a:ln>
              <a:effectLst/>
            </c:spPr>
            <c:extLst>
              <c:ext xmlns:c16="http://schemas.microsoft.com/office/drawing/2014/chart" uri="{C3380CC4-5D6E-409C-BE32-E72D297353CC}">
                <c16:uniqueId val="{00000004-E784-4BE8-9178-B1C600F7D718}"/>
              </c:ext>
            </c:extLst>
          </c:dPt>
          <c:dPt>
            <c:idx val="9"/>
            <c:invertIfNegative val="0"/>
            <c:bubble3D val="0"/>
            <c:spPr>
              <a:solidFill>
                <a:srgbClr val="002060">
                  <a:alpha val="99000"/>
                </a:srgbClr>
              </a:solidFill>
              <a:ln>
                <a:noFill/>
              </a:ln>
              <a:effectLst/>
            </c:spPr>
            <c:extLst>
              <c:ext xmlns:c16="http://schemas.microsoft.com/office/drawing/2014/chart" uri="{C3380CC4-5D6E-409C-BE32-E72D297353CC}">
                <c16:uniqueId val="{00000006-E784-4BE8-9178-B1C600F7D718}"/>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Mae'r llety yn rhy gyfyngedig</c:v>
                </c:pt>
                <c:pt idx="1">
                  <c:v>Rwy'n meddwl nad oes digon o amrywiaeth o atyniadau</c:v>
                </c:pt>
                <c:pt idx="2">
                  <c:v>Diffyg gweithgareddau sy'n addas i deuluoedd</c:v>
                </c:pt>
                <c:pt idx="3">
                  <c:v>Mae'r llety yn rhy ddrud </c:v>
                </c:pt>
                <c:pt idx="4">
                  <c:v>Mae'n well gen i deithio dramor</c:v>
                </c:pt>
                <c:pt idx="5">
                  <c:v>Rwy'n poeni am y tywydd</c:v>
                </c:pt>
                <c:pt idx="6">
                  <c:v>Nid wyf yn gwybod digon am yr hyn sydd i'w wneud yng Nghymru</c:v>
                </c:pt>
                <c:pt idx="7">
                  <c:v>Mae Cymru'n teimlo'n rhy anghyfleus i'w chyrraedd</c:v>
                </c:pt>
                <c:pt idx="8">
                  <c:v>Rwyf eisoes wedi bod ac eisiau mynd i rywle newydd </c:v>
                </c:pt>
                <c:pt idx="9">
                  <c:v>Mae'n well gen i deithio i rannau eraill o'r DU</c:v>
                </c:pt>
              </c:strCache>
            </c:strRef>
          </c:cat>
          <c:val>
            <c:numRef>
              <c:f>Sheet1!$C$2:$C$16</c:f>
              <c:numCache>
                <c:formatCode>0</c:formatCode>
                <c:ptCount val="10"/>
                <c:pt idx="0">
                  <c:v>7.9173939053240003</c:v>
                </c:pt>
                <c:pt idx="1">
                  <c:v>8.2706043283120003</c:v>
                </c:pt>
                <c:pt idx="2">
                  <c:v>8.3263861937160009</c:v>
                </c:pt>
                <c:pt idx="3">
                  <c:v>12.43700066817</c:v>
                </c:pt>
                <c:pt idx="4">
                  <c:v>12.4849730033</c:v>
                </c:pt>
                <c:pt idx="5">
                  <c:v>13.99136012828</c:v>
                </c:pt>
                <c:pt idx="6">
                  <c:v>15.229174660709999</c:v>
                </c:pt>
                <c:pt idx="7">
                  <c:v>15.57811696505</c:v>
                </c:pt>
                <c:pt idx="8">
                  <c:v>22.623916244419998</c:v>
                </c:pt>
                <c:pt idx="9">
                  <c:v>23.758521954660001</c:v>
                </c:pt>
              </c:numCache>
            </c:numRef>
          </c:val>
          <c:extLst>
            <c:ext xmlns:c16="http://schemas.microsoft.com/office/drawing/2014/chart" uri="{C3380CC4-5D6E-409C-BE32-E72D297353CC}">
              <c16:uniqueId val="{00000008-7FF4-40C2-8610-F9D533EC29BD}"/>
            </c:ext>
          </c:extLst>
        </c:ser>
        <c:dLbls>
          <c:showLegendKey val="0"/>
          <c:showVal val="0"/>
          <c:showCatName val="0"/>
          <c:showSerName val="0"/>
          <c:showPercent val="0"/>
          <c:showBubbleSize val="0"/>
        </c:dLbls>
        <c:gapWidth val="160"/>
        <c:axId val="-1326353056"/>
        <c:axId val="-1326348704"/>
      </c:barChart>
      <c:catAx>
        <c:axId val="-1326353056"/>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40"/>
          <c:min val="0"/>
        </c:scaling>
        <c:delete val="1"/>
        <c:axPos val="r"/>
        <c:numFmt formatCode="0" sourceLinked="1"/>
        <c:majorTickMark val="out"/>
        <c:minorTickMark val="none"/>
        <c:tickLblPos val="nextTo"/>
        <c:crossAx val="-1326353056"/>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r>
              <a:rPr lang="cy-GB" sz="1400" b="1">
                <a:solidFill>
                  <a:srgbClr val="C00000"/>
                </a:solidFill>
                <a:latin typeface="Arial" panose="020B0604020202020204" pitchFamily="34" charset="0"/>
                <a:cs typeface="Arial" panose="020B0604020202020204" pitchFamily="34" charset="0"/>
              </a:rPr>
              <a:t>Ffigur 18a.  Effaith costau byw ar deithiau dros nos, Canran, gwaith maes Ebrill i Fehefin 2025</a:t>
            </a:r>
            <a:r>
              <a:rPr lang="cy-GB" sz="1400" b="1" baseline="0">
                <a:solidFill>
                  <a:srgbClr val="C00000"/>
                </a:solidFill>
                <a:latin typeface="Arial" panose="020B0604020202020204" pitchFamily="34" charset="0"/>
                <a:cs typeface="Arial" panose="020B0604020202020204" pitchFamily="34" charset="0"/>
              </a:rPr>
              <a:t> a 2024</a:t>
            </a:r>
            <a:r>
              <a:rPr lang="cy-GB" sz="1400" b="1">
                <a:solidFill>
                  <a:srgbClr val="C00000"/>
                </a:solidFill>
                <a:latin typeface="Arial" panose="020B0604020202020204" pitchFamily="34" charset="0"/>
                <a:cs typeface="Arial" panose="020B0604020202020204" pitchFamily="34" charset="0"/>
              </a:rPr>
              <a:t>, y DU</a:t>
            </a:r>
          </a:p>
        </c:rich>
      </c:tx>
      <c:layout>
        <c:manualLayout>
          <c:xMode val="edge"/>
          <c:yMode val="edge"/>
          <c:x val="3.231883369971211E-4"/>
          <c:y val="0"/>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5.803055902771863E-3"/>
          <c:y val="0.36479422721685617"/>
          <c:w val="0.78612040629324731"/>
          <c:h val="0.47831467988408177"/>
        </c:manualLayout>
      </c:layout>
      <c:barChart>
        <c:barDir val="col"/>
        <c:grouping val="percentStacked"/>
        <c:varyColors val="0"/>
        <c:ser>
          <c:idx val="0"/>
          <c:order val="0"/>
          <c:tx>
            <c:strRef>
              <c:f>Sheet1!$B$1</c:f>
              <c:strCache>
                <c:ptCount val="1"/>
                <c:pt idx="0">
                  <c:v>Ydw</c:v>
                </c:pt>
              </c:strCache>
            </c:strRef>
          </c:tx>
          <c:spPr>
            <a:solidFill>
              <a:srgbClr val="FF0000"/>
            </a:solidFill>
            <a:ln>
              <a:noFill/>
            </a:ln>
            <a:effectLst/>
          </c:spPr>
          <c:invertIfNegative val="0"/>
          <c:dPt>
            <c:idx val="1"/>
            <c:invertIfNegative val="0"/>
            <c:bubble3D val="0"/>
            <c:spPr>
              <a:solidFill>
                <a:srgbClr val="FF0000"/>
              </a:solidFill>
              <a:ln>
                <a:noFill/>
              </a:ln>
              <a:effectLst/>
            </c:spPr>
            <c:extLst>
              <c:ext xmlns:c16="http://schemas.microsoft.com/office/drawing/2014/chart" uri="{C3380CC4-5D6E-409C-BE32-E72D297353CC}">
                <c16:uniqueId val="{00000001-E191-412E-9921-91F91DB90D1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4"/>
                <c:pt idx="0">
                  <c:v>Bwriadwyr haf y DU 2025</c:v>
                </c:pt>
                <c:pt idx="1">
                  <c:v>Bwriadwyr haf Cymru 2025</c:v>
                </c:pt>
                <c:pt idx="2">
                  <c:v>Bwriadwyr haf y DU 2024 </c:v>
                </c:pt>
                <c:pt idx="3">
                  <c:v>Bwriadwyr haf Cymru 2024 </c:v>
                </c:pt>
              </c:strCache>
            </c:strRef>
          </c:cat>
          <c:val>
            <c:numRef>
              <c:f>Sheet1!$B$2:$B$6</c:f>
              <c:numCache>
                <c:formatCode>0</c:formatCode>
                <c:ptCount val="4"/>
                <c:pt idx="0">
                  <c:v>55</c:v>
                </c:pt>
                <c:pt idx="1">
                  <c:v>56</c:v>
                </c:pt>
                <c:pt idx="2">
                  <c:v>56</c:v>
                </c:pt>
                <c:pt idx="3">
                  <c:v>62</c:v>
                </c:pt>
              </c:numCache>
            </c:numRef>
          </c:val>
          <c:extLst>
            <c:ext xmlns:c16="http://schemas.microsoft.com/office/drawing/2014/chart" uri="{C3380CC4-5D6E-409C-BE32-E72D297353CC}">
              <c16:uniqueId val="{00000004-6463-4C90-A02A-46492863B73F}"/>
            </c:ext>
          </c:extLst>
        </c:ser>
        <c:ser>
          <c:idx val="1"/>
          <c:order val="1"/>
          <c:tx>
            <c:strRef>
              <c:f>Sheet1!$C$1</c:f>
              <c:strCache>
                <c:ptCount val="1"/>
                <c:pt idx="0">
                  <c:v>Nac ydw</c:v>
                </c:pt>
              </c:strCache>
            </c:strRef>
          </c:tx>
          <c:spPr>
            <a:solidFill>
              <a:schemeClr val="accent1">
                <a:lumMod val="20000"/>
                <a:lumOff val="80000"/>
              </a:schemeClr>
            </a:solidFill>
            <a:ln>
              <a:noFill/>
              <a:prstDash val="dash"/>
            </a:ln>
            <a:effectLst/>
          </c:spPr>
          <c:invertIfNegative val="0"/>
          <c:dPt>
            <c:idx val="1"/>
            <c:invertIfNegative val="0"/>
            <c:bubble3D val="0"/>
            <c:spPr>
              <a:solidFill>
                <a:schemeClr val="accent1">
                  <a:lumMod val="20000"/>
                  <a:lumOff val="80000"/>
                </a:schemeClr>
              </a:solidFill>
              <a:ln>
                <a:noFill/>
                <a:prstDash val="dash"/>
              </a:ln>
              <a:effectLst/>
            </c:spPr>
            <c:extLst>
              <c:ext xmlns:c16="http://schemas.microsoft.com/office/drawing/2014/chart" uri="{C3380CC4-5D6E-409C-BE32-E72D297353CC}">
                <c16:uniqueId val="{00000003-E191-412E-9921-91F91DB90D1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4"/>
                <c:pt idx="0">
                  <c:v>Bwriadwyr haf y DU 2025</c:v>
                </c:pt>
                <c:pt idx="1">
                  <c:v>Bwriadwyr haf Cymru 2025</c:v>
                </c:pt>
                <c:pt idx="2">
                  <c:v>Bwriadwyr haf y DU 2024 </c:v>
                </c:pt>
                <c:pt idx="3">
                  <c:v>Bwriadwyr haf Cymru 2024 </c:v>
                </c:pt>
              </c:strCache>
            </c:strRef>
          </c:cat>
          <c:val>
            <c:numRef>
              <c:f>Sheet1!$C$2:$C$6</c:f>
              <c:numCache>
                <c:formatCode>0</c:formatCode>
                <c:ptCount val="4"/>
                <c:pt idx="0">
                  <c:v>33</c:v>
                </c:pt>
                <c:pt idx="1">
                  <c:v>31</c:v>
                </c:pt>
                <c:pt idx="2">
                  <c:v>32</c:v>
                </c:pt>
                <c:pt idx="3">
                  <c:v>25</c:v>
                </c:pt>
              </c:numCache>
            </c:numRef>
          </c:val>
          <c:extLst>
            <c:ext xmlns:c16="http://schemas.microsoft.com/office/drawing/2014/chart" uri="{C3380CC4-5D6E-409C-BE32-E72D297353CC}">
              <c16:uniqueId val="{00000009-6463-4C90-A02A-46492863B73F}"/>
            </c:ext>
          </c:extLst>
        </c:ser>
        <c:ser>
          <c:idx val="2"/>
          <c:order val="2"/>
          <c:tx>
            <c:strRef>
              <c:f>Sheet1!$D$1</c:f>
              <c:strCache>
                <c:ptCount val="1"/>
                <c:pt idx="0">
                  <c:v>Ddim yn gwybod</c:v>
                </c:pt>
              </c:strCache>
            </c:strRef>
          </c:tx>
          <c:spPr>
            <a:solidFill>
              <a:schemeClr val="bg1">
                <a:lumMod val="75000"/>
              </a:schemeClr>
            </a:solidFill>
            <a:ln>
              <a:noFill/>
            </a:ln>
            <a:effectLst/>
          </c:spPr>
          <c:invertIfNegative val="0"/>
          <c:dPt>
            <c:idx val="1"/>
            <c:invertIfNegative val="0"/>
            <c:bubble3D val="0"/>
            <c:spPr>
              <a:solidFill>
                <a:schemeClr val="bg1">
                  <a:lumMod val="75000"/>
                </a:schemeClr>
              </a:solidFill>
              <a:ln>
                <a:noFill/>
              </a:ln>
              <a:effectLst/>
            </c:spPr>
            <c:extLst>
              <c:ext xmlns:c16="http://schemas.microsoft.com/office/drawing/2014/chart" uri="{C3380CC4-5D6E-409C-BE32-E72D297353CC}">
                <c16:uniqueId val="{00000005-E191-412E-9921-91F91DB90D1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4"/>
                <c:pt idx="0">
                  <c:v>Bwriadwyr haf y DU 2025</c:v>
                </c:pt>
                <c:pt idx="1">
                  <c:v>Bwriadwyr haf Cymru 2025</c:v>
                </c:pt>
                <c:pt idx="2">
                  <c:v>Bwriadwyr haf y DU 2024 </c:v>
                </c:pt>
                <c:pt idx="3">
                  <c:v>Bwriadwyr haf Cymru 2024 </c:v>
                </c:pt>
              </c:strCache>
            </c:strRef>
          </c:cat>
          <c:val>
            <c:numRef>
              <c:f>Sheet1!$D$2:$D$6</c:f>
              <c:numCache>
                <c:formatCode>0</c:formatCode>
                <c:ptCount val="4"/>
                <c:pt idx="0">
                  <c:v>11</c:v>
                </c:pt>
                <c:pt idx="1">
                  <c:v>13</c:v>
                </c:pt>
                <c:pt idx="2">
                  <c:v>12</c:v>
                </c:pt>
                <c:pt idx="3">
                  <c:v>13</c:v>
                </c:pt>
              </c:numCache>
            </c:numRef>
          </c:val>
          <c:extLst>
            <c:ext xmlns:c16="http://schemas.microsoft.com/office/drawing/2014/chart" uri="{C3380CC4-5D6E-409C-BE32-E72D297353CC}">
              <c16:uniqueId val="{0000000C-6463-4C90-A02A-46492863B73F}"/>
            </c:ext>
          </c:extLst>
        </c:ser>
        <c:dLbls>
          <c:showLegendKey val="0"/>
          <c:showVal val="0"/>
          <c:showCatName val="0"/>
          <c:showSerName val="0"/>
          <c:showPercent val="0"/>
          <c:showBubbleSize val="0"/>
        </c:dLbls>
        <c:gapWidth val="219"/>
        <c:overlap val="100"/>
        <c:axId val="1018716400"/>
        <c:axId val="1018719664"/>
      </c:barChart>
      <c:catAx>
        <c:axId val="1018716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crossAx val="1018719664"/>
        <c:crosses val="autoZero"/>
        <c:auto val="1"/>
        <c:lblAlgn val="ctr"/>
        <c:lblOffset val="100"/>
        <c:noMultiLvlLbl val="0"/>
      </c:catAx>
      <c:valAx>
        <c:axId val="1018719664"/>
        <c:scaling>
          <c:orientation val="minMax"/>
          <c:max val="1"/>
        </c:scaling>
        <c:delete val="1"/>
        <c:axPos val="l"/>
        <c:numFmt formatCode="0%" sourceLinked="1"/>
        <c:majorTickMark val="out"/>
        <c:minorTickMark val="none"/>
        <c:tickLblPos val="nextTo"/>
        <c:crossAx val="101871640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F90004">
                    <a:lumMod val="75000"/>
                  </a:srgbClr>
                </a:solidFill>
                <a:latin typeface="+mn-lt"/>
                <a:ea typeface="+mn-ea"/>
                <a:cs typeface="+mn-cs"/>
              </a:defRPr>
            </a:pPr>
            <a:r>
              <a:rPr lang="cy-GB" sz="1400" b="1" i="0" u="none" strike="noStrike" kern="1200" spc="0" baseline="0">
                <a:solidFill>
                  <a:srgbClr val="BB0003"/>
                </a:solidFill>
                <a:effectLst/>
                <a:latin typeface="+mn-lt"/>
                <a:ea typeface="+mn-ea"/>
                <a:cs typeface="+mn-cs"/>
              </a:rPr>
              <a:t>Ffigur 18b. Effaith ‘costau byw’ ar wyliau a seibiannau byr Cymru a’r DU, Canran, gwaith maes Ebrill i Fehefin 2025 a 2024, DU, Y 10 Uchaf</a:t>
            </a:r>
          </a:p>
        </c:rich>
      </c:tx>
      <c:layout>
        <c:manualLayout>
          <c:xMode val="edge"/>
          <c:yMode val="edge"/>
          <c:x val="0"/>
          <c:y val="1.3752815617706273E-3"/>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F90004">
                  <a:lumMod val="75000"/>
                </a:srgbClr>
              </a:solidFill>
              <a:latin typeface="+mn-lt"/>
              <a:ea typeface="+mn-ea"/>
              <a:cs typeface="+mn-cs"/>
            </a:defRPr>
          </a:pPr>
          <a:endParaRPr lang="en-US"/>
        </a:p>
      </c:txPr>
    </c:title>
    <c:autoTitleDeleted val="0"/>
    <c:plotArea>
      <c:layout>
        <c:manualLayout>
          <c:layoutTarget val="inner"/>
          <c:xMode val="edge"/>
          <c:yMode val="edge"/>
          <c:x val="0.54014170412528484"/>
          <c:y val="0.19928727441654595"/>
          <c:w val="0.45010294940173751"/>
          <c:h val="0.76953802183385656"/>
        </c:manualLayout>
      </c:layout>
      <c:barChart>
        <c:barDir val="bar"/>
        <c:grouping val="clustered"/>
        <c:varyColors val="0"/>
        <c:ser>
          <c:idx val="0"/>
          <c:order val="0"/>
          <c:tx>
            <c:strRef>
              <c:f>Sheet1!$B$1</c:f>
              <c:strCache>
                <c:ptCount val="1"/>
                <c:pt idx="0">
                  <c:v>Bwriadwyr Haf Cymru 2023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0"/>
                <c:pt idx="0">
                  <c:v>Byddaf yn dewis llety rhatach</c:v>
                </c:pt>
                <c:pt idx="1">
                  <c:v>Byddaf yn chwilio am fwy o ‘bethau am ddim’ i’w gwneud</c:v>
                </c:pt>
                <c:pt idx="2">
                  <c:v>Byddaf yn gwario llai ar fwyta allan</c:v>
                </c:pt>
                <c:pt idx="3">
                  <c:v>Byddaf yn dewis llety hunanarlwyo </c:v>
                </c:pt>
                <c:pt idx="4">
                  <c:v>Byddaf yn cymryd seibiannau/gwyliau byrrach yn y DU</c:v>
                </c:pt>
                <c:pt idx="5">
                  <c:v>Byddaf yn teithio pan fydd hi’n rhatach</c:v>
                </c:pt>
                <c:pt idx="6">
                  <c:v>teithio llai yn y gyrchfan </c:v>
                </c:pt>
                <c:pt idx="7">
                  <c:v>Byddaf yn cymryd llai o seibiannau/gwyliau byr yn y DU</c:v>
                </c:pt>
                <c:pt idx="8">
                  <c:v>Byddaf yn lleihau prynu anrhegion/siopa yn y gyrchfan</c:v>
                </c:pt>
                <c:pt idx="9">
                  <c:v>mynd ar dripiau undydd yn lle seibiannau/gwyliau byr yn y DU</c:v>
                </c:pt>
              </c:strCache>
            </c:strRef>
          </c:cat>
          <c:val>
            <c:numRef>
              <c:f>Sheet1!$B$2:$B$18</c:f>
            </c:numRef>
          </c:val>
          <c:extLst>
            <c:ext xmlns:c16="http://schemas.microsoft.com/office/drawing/2014/chart" uri="{C3380CC4-5D6E-409C-BE32-E72D297353CC}">
              <c16:uniqueId val="{0000001C-9D1E-491C-9D69-06141334291B}"/>
            </c:ext>
          </c:extLst>
        </c:ser>
        <c:ser>
          <c:idx val="1"/>
          <c:order val="1"/>
          <c:tx>
            <c:strRef>
              <c:f>Sheet1!$C$1</c:f>
              <c:strCache>
                <c:ptCount val="1"/>
                <c:pt idx="0">
                  <c:v>Bwriadwyr Haf Cymru 2025 </c:v>
                </c:pt>
              </c:strCache>
            </c:strRef>
          </c:tx>
          <c:spPr>
            <a:solidFill>
              <a:srgbClr val="F90004">
                <a:alpha val="99000"/>
              </a:srgbClr>
            </a:solidFill>
            <a:ln>
              <a:noFill/>
            </a:ln>
            <a:effectLst/>
          </c:spPr>
          <c:invertIfNegative val="0"/>
          <c:dPt>
            <c:idx val="0"/>
            <c:invertIfNegative val="0"/>
            <c:bubble3D val="0"/>
            <c:extLst>
              <c:ext xmlns:c16="http://schemas.microsoft.com/office/drawing/2014/chart" uri="{C3380CC4-5D6E-409C-BE32-E72D297353CC}">
                <c16:uniqueId val="{00000000-2025-43CC-8213-508D8D63B0DC}"/>
              </c:ext>
            </c:extLst>
          </c:dPt>
          <c:dPt>
            <c:idx val="1"/>
            <c:invertIfNegative val="0"/>
            <c:bubble3D val="0"/>
            <c:extLst>
              <c:ext xmlns:c16="http://schemas.microsoft.com/office/drawing/2014/chart" uri="{C3380CC4-5D6E-409C-BE32-E72D297353CC}">
                <c16:uniqueId val="{00000001-2025-43CC-8213-508D8D63B0DC}"/>
              </c:ext>
            </c:extLst>
          </c:dPt>
          <c:dPt>
            <c:idx val="2"/>
            <c:invertIfNegative val="0"/>
            <c:bubble3D val="0"/>
            <c:extLst>
              <c:ext xmlns:c16="http://schemas.microsoft.com/office/drawing/2014/chart" uri="{C3380CC4-5D6E-409C-BE32-E72D297353CC}">
                <c16:uniqueId val="{00000002-2025-43CC-8213-508D8D63B0DC}"/>
              </c:ext>
            </c:extLst>
          </c:dPt>
          <c:dPt>
            <c:idx val="3"/>
            <c:invertIfNegative val="0"/>
            <c:bubble3D val="0"/>
            <c:spPr>
              <a:solidFill>
                <a:srgbClr val="F90004">
                  <a:alpha val="99000"/>
                </a:srgbClr>
              </a:solidFill>
              <a:ln>
                <a:noFill/>
              </a:ln>
              <a:effectLst/>
            </c:spPr>
            <c:extLst>
              <c:ext xmlns:c16="http://schemas.microsoft.com/office/drawing/2014/chart" uri="{C3380CC4-5D6E-409C-BE32-E72D297353CC}">
                <c16:uniqueId val="{00000004-2025-43CC-8213-508D8D63B0DC}"/>
              </c:ext>
            </c:extLst>
          </c:dPt>
          <c:dPt>
            <c:idx val="4"/>
            <c:invertIfNegative val="0"/>
            <c:bubble3D val="0"/>
            <c:spPr>
              <a:solidFill>
                <a:srgbClr val="F90004">
                  <a:alpha val="99000"/>
                </a:srgbClr>
              </a:solidFill>
              <a:ln>
                <a:noFill/>
              </a:ln>
              <a:effectLst/>
            </c:spPr>
            <c:extLst>
              <c:ext xmlns:c16="http://schemas.microsoft.com/office/drawing/2014/chart" uri="{C3380CC4-5D6E-409C-BE32-E72D297353CC}">
                <c16:uniqueId val="{00000006-2025-43CC-8213-508D8D63B0DC}"/>
              </c:ext>
            </c:extLst>
          </c:dPt>
          <c:dPt>
            <c:idx val="5"/>
            <c:invertIfNegative val="0"/>
            <c:bubble3D val="0"/>
            <c:extLst>
              <c:ext xmlns:c16="http://schemas.microsoft.com/office/drawing/2014/chart" uri="{C3380CC4-5D6E-409C-BE32-E72D297353CC}">
                <c16:uniqueId val="{00000008-2025-43CC-8213-508D8D63B0DC}"/>
              </c:ext>
            </c:extLst>
          </c:dPt>
          <c:dPt>
            <c:idx val="6"/>
            <c:invertIfNegative val="0"/>
            <c:bubble3D val="0"/>
            <c:extLst>
              <c:ext xmlns:c16="http://schemas.microsoft.com/office/drawing/2014/chart" uri="{C3380CC4-5D6E-409C-BE32-E72D297353CC}">
                <c16:uniqueId val="{00000009-2025-43CC-8213-508D8D63B0DC}"/>
              </c:ext>
            </c:extLst>
          </c:dPt>
          <c:dPt>
            <c:idx val="7"/>
            <c:invertIfNegative val="0"/>
            <c:bubble3D val="0"/>
            <c:extLst>
              <c:ext xmlns:c16="http://schemas.microsoft.com/office/drawing/2014/chart" uri="{C3380CC4-5D6E-409C-BE32-E72D297353CC}">
                <c16:uniqueId val="{0000000A-2025-43CC-8213-508D8D63B0DC}"/>
              </c:ext>
            </c:extLst>
          </c:dPt>
          <c:dPt>
            <c:idx val="8"/>
            <c:invertIfNegative val="0"/>
            <c:bubble3D val="0"/>
            <c:spPr>
              <a:solidFill>
                <a:srgbClr val="F90004">
                  <a:alpha val="99000"/>
                </a:srgbClr>
              </a:solidFill>
              <a:ln>
                <a:noFill/>
              </a:ln>
              <a:effectLst/>
            </c:spPr>
            <c:extLst>
              <c:ext xmlns:c16="http://schemas.microsoft.com/office/drawing/2014/chart" uri="{C3380CC4-5D6E-409C-BE32-E72D297353CC}">
                <c16:uniqueId val="{0000000C-2025-43CC-8213-508D8D63B0DC}"/>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0"/>
                <c:pt idx="0">
                  <c:v>Byddaf yn dewis llety rhatach</c:v>
                </c:pt>
                <c:pt idx="1">
                  <c:v>Byddaf yn chwilio am fwy o ‘bethau am ddim’ i’w gwneud</c:v>
                </c:pt>
                <c:pt idx="2">
                  <c:v>Byddaf yn gwario llai ar fwyta allan</c:v>
                </c:pt>
                <c:pt idx="3">
                  <c:v>Byddaf yn dewis llety hunanarlwyo </c:v>
                </c:pt>
                <c:pt idx="4">
                  <c:v>Byddaf yn cymryd seibiannau/gwyliau byrrach yn y DU</c:v>
                </c:pt>
                <c:pt idx="5">
                  <c:v>Byddaf yn teithio pan fydd hi’n rhatach</c:v>
                </c:pt>
                <c:pt idx="6">
                  <c:v>teithio llai yn y gyrchfan </c:v>
                </c:pt>
                <c:pt idx="7">
                  <c:v>Byddaf yn cymryd llai o seibiannau/gwyliau byr yn y DU</c:v>
                </c:pt>
                <c:pt idx="8">
                  <c:v>Byddaf yn lleihau prynu anrhegion/siopa yn y gyrchfan</c:v>
                </c:pt>
                <c:pt idx="9">
                  <c:v>mynd ar dripiau undydd yn lle seibiannau/gwyliau byr yn y DU</c:v>
                </c:pt>
              </c:strCache>
            </c:strRef>
          </c:cat>
          <c:val>
            <c:numRef>
              <c:f>Sheet1!$C$2:$C$18</c:f>
              <c:numCache>
                <c:formatCode>0</c:formatCode>
                <c:ptCount val="10"/>
                <c:pt idx="0">
                  <c:v>28.683530441599999</c:v>
                </c:pt>
                <c:pt idx="1">
                  <c:v>27.755013999519999</c:v>
                </c:pt>
                <c:pt idx="2">
                  <c:v>23.37495308554</c:v>
                </c:pt>
                <c:pt idx="3">
                  <c:v>20.76065260775</c:v>
                </c:pt>
                <c:pt idx="4">
                  <c:v>17.456836384039999</c:v>
                </c:pt>
                <c:pt idx="5">
                  <c:v>15.653618343510001</c:v>
                </c:pt>
                <c:pt idx="6">
                  <c:v>13.391121367209999</c:v>
                </c:pt>
                <c:pt idx="7">
                  <c:v>13.05835959971</c:v>
                </c:pt>
                <c:pt idx="8">
                  <c:v>12.96925895801</c:v>
                </c:pt>
                <c:pt idx="9">
                  <c:v>12.591354563499999</c:v>
                </c:pt>
              </c:numCache>
            </c:numRef>
          </c:val>
          <c:extLst>
            <c:ext xmlns:c16="http://schemas.microsoft.com/office/drawing/2014/chart" uri="{C3380CC4-5D6E-409C-BE32-E72D297353CC}">
              <c16:uniqueId val="{0000001D-9D1E-491C-9D69-06141334291B}"/>
            </c:ext>
          </c:extLst>
        </c:ser>
        <c:ser>
          <c:idx val="2"/>
          <c:order val="2"/>
          <c:tx>
            <c:strRef>
              <c:f>Sheet1!$D$1</c:f>
              <c:strCache>
                <c:ptCount val="1"/>
                <c:pt idx="0">
                  <c:v>Bwriadwyr Haf Cymru 2024</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0"/>
                <c:pt idx="0">
                  <c:v>Byddaf yn dewis llety rhatach</c:v>
                </c:pt>
                <c:pt idx="1">
                  <c:v>Byddaf yn chwilio am fwy o ‘bethau am ddim’ i’w gwneud</c:v>
                </c:pt>
                <c:pt idx="2">
                  <c:v>Byddaf yn gwario llai ar fwyta allan</c:v>
                </c:pt>
                <c:pt idx="3">
                  <c:v>Byddaf yn dewis llety hunanarlwyo </c:v>
                </c:pt>
                <c:pt idx="4">
                  <c:v>Byddaf yn cymryd seibiannau/gwyliau byrrach yn y DU</c:v>
                </c:pt>
                <c:pt idx="5">
                  <c:v>Byddaf yn teithio pan fydd hi’n rhatach</c:v>
                </c:pt>
                <c:pt idx="6">
                  <c:v>teithio llai yn y gyrchfan </c:v>
                </c:pt>
                <c:pt idx="7">
                  <c:v>Byddaf yn cymryd llai o seibiannau/gwyliau byr yn y DU</c:v>
                </c:pt>
                <c:pt idx="8">
                  <c:v>Byddaf yn lleihau prynu anrhegion/siopa yn y gyrchfan</c:v>
                </c:pt>
                <c:pt idx="9">
                  <c:v>mynd ar dripiau undydd yn lle seibiannau/gwyliau byr yn y DU</c:v>
                </c:pt>
              </c:strCache>
            </c:strRef>
          </c:cat>
          <c:val>
            <c:numRef>
              <c:f>Sheet1!$D$2:$D$18</c:f>
              <c:numCache>
                <c:formatCode>0</c:formatCode>
                <c:ptCount val="10"/>
                <c:pt idx="0">
                  <c:v>27.51568278317</c:v>
                </c:pt>
                <c:pt idx="1">
                  <c:v>29.380566118939999</c:v>
                </c:pt>
                <c:pt idx="2">
                  <c:v>26.810760912020001</c:v>
                </c:pt>
                <c:pt idx="3">
                  <c:v>20.382958297399998</c:v>
                </c:pt>
                <c:pt idx="4">
                  <c:v>16.68786512941</c:v>
                </c:pt>
                <c:pt idx="5">
                  <c:v>15.16861463353</c:v>
                </c:pt>
                <c:pt idx="6">
                  <c:v>8.7589694634779995</c:v>
                </c:pt>
                <c:pt idx="7">
                  <c:v>16.774707707080001</c:v>
                </c:pt>
                <c:pt idx="8">
                  <c:v>18.62186558886</c:v>
                </c:pt>
                <c:pt idx="9">
                  <c:v>10.134088432960001</c:v>
                </c:pt>
              </c:numCache>
            </c:numRef>
          </c:val>
          <c:extLst>
            <c:ext xmlns:c16="http://schemas.microsoft.com/office/drawing/2014/chart" uri="{C3380CC4-5D6E-409C-BE32-E72D297353CC}">
              <c16:uniqueId val="{0000001E-9D1E-491C-9D69-06141334291B}"/>
            </c:ext>
          </c:extLst>
        </c:ser>
        <c:dLbls>
          <c:showLegendKey val="0"/>
          <c:showVal val="0"/>
          <c:showCatName val="0"/>
          <c:showSerName val="0"/>
          <c:showPercent val="0"/>
          <c:showBubbleSize val="0"/>
        </c:dLbls>
        <c:gapWidth val="160"/>
        <c:axId val="-1326353056"/>
        <c:axId val="-1326348704"/>
      </c:barChart>
      <c:catAx>
        <c:axId val="-1326353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bg2">
                    <a:lumMod val="10000"/>
                  </a:schemeClr>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100"/>
          <c:min val="0"/>
        </c:scaling>
        <c:delete val="1"/>
        <c:axPos val="t"/>
        <c:numFmt formatCode="0" sourceLinked="1"/>
        <c:majorTickMark val="out"/>
        <c:minorTickMark val="none"/>
        <c:tickLblPos val="nextTo"/>
        <c:crossAx val="-1326353056"/>
        <c:crosses val="autoZero"/>
        <c:crossBetween val="between"/>
      </c:valAx>
      <c:spPr>
        <a:noFill/>
        <a:ln w="25400">
          <a:noFill/>
        </a:ln>
        <a:effectLst/>
      </c:spPr>
    </c:plotArea>
    <c:legend>
      <c:legendPos val="t"/>
      <c:layout>
        <c:manualLayout>
          <c:xMode val="edge"/>
          <c:yMode val="edge"/>
          <c:x val="0.73375064563173742"/>
          <c:y val="0.51369924465742423"/>
          <c:w val="0.2412792697855356"/>
          <c:h val="0.36790227699350325"/>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rgbClr val="C00000"/>
                </a:solidFill>
                <a:latin typeface="+mn-lt"/>
                <a:ea typeface="+mn-ea"/>
                <a:cs typeface="+mn-cs"/>
              </a:defRPr>
            </a:pPr>
            <a:r>
              <a:rPr lang="cy-GB" sz="1400" b="1">
                <a:solidFill>
                  <a:srgbClr val="C00000"/>
                </a:solidFill>
                <a:latin typeface="Arial" panose="020B0604020202020204" pitchFamily="34" charset="0"/>
                <a:cs typeface="Arial" panose="020B0604020202020204" pitchFamily="34" charset="0"/>
              </a:rPr>
              <a:t>Ffigur 19. </a:t>
            </a:r>
            <a:r>
              <a:rPr lang="cy-GB" sz="1400" b="1" u="sng">
                <a:solidFill>
                  <a:srgbClr val="C00000"/>
                </a:solidFill>
                <a:latin typeface="Arial" panose="020B0604020202020204" pitchFamily="34" charset="0"/>
                <a:cs typeface="Arial" panose="020B0604020202020204" pitchFamily="34" charset="0"/>
              </a:rPr>
              <a:t>Rhwystrau ariannol canfyddedig </a:t>
            </a:r>
            <a:r>
              <a:rPr lang="cy-GB" sz="1400" b="1" baseline="0">
                <a:solidFill>
                  <a:srgbClr val="C00000"/>
                </a:solidFill>
                <a:latin typeface="Arial" panose="020B0604020202020204" pitchFamily="34" charset="0"/>
                <a:cs typeface="Arial" panose="020B0604020202020204" pitchFamily="34" charset="0"/>
              </a:rPr>
              <a:t>i drip dros nos yn y DU yn y </a:t>
            </a:r>
            <a:r>
              <a:rPr lang="cy-GB" sz="1400" b="1" u="sng" baseline="0">
                <a:solidFill>
                  <a:srgbClr val="C00000"/>
                </a:solidFill>
                <a:latin typeface="Arial" panose="020B0604020202020204" pitchFamily="34" charset="0"/>
                <a:cs typeface="Arial" panose="020B0604020202020204" pitchFamily="34" charset="0"/>
              </a:rPr>
              <a:t>6 mis nesaf</a:t>
            </a:r>
            <a:r>
              <a:rPr lang="cy-GB" sz="1400" b="1">
                <a:solidFill>
                  <a:srgbClr val="C00000"/>
                </a:solidFill>
                <a:latin typeface="Arial" panose="020B0604020202020204" pitchFamily="34" charset="0"/>
                <a:cs typeface="Arial" panose="020B0604020202020204" pitchFamily="34" charset="0"/>
              </a:rPr>
              <a:t>, Ton ar don, Canran, y DU</a:t>
            </a:r>
          </a:p>
        </c:rich>
      </c:tx>
      <c:layout>
        <c:manualLayout>
          <c:xMode val="edge"/>
          <c:yMode val="edge"/>
          <c:x val="3.2316632630978757E-4"/>
          <c:y val="0"/>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C00000"/>
              </a:solidFill>
              <a:latin typeface="+mn-lt"/>
              <a:ea typeface="+mn-ea"/>
              <a:cs typeface="+mn-cs"/>
            </a:defRPr>
          </a:pPr>
          <a:endParaRPr lang="en-US"/>
        </a:p>
      </c:txPr>
    </c:title>
    <c:autoTitleDeleted val="0"/>
    <c:plotArea>
      <c:layout>
        <c:manualLayout>
          <c:layoutTarget val="inner"/>
          <c:xMode val="edge"/>
          <c:yMode val="edge"/>
          <c:x val="0"/>
          <c:y val="0.22709879518477674"/>
          <c:w val="1"/>
          <c:h val="0.61538918792666863"/>
        </c:manualLayout>
      </c:layout>
      <c:lineChart>
        <c:grouping val="standard"/>
        <c:varyColors val="0"/>
        <c:ser>
          <c:idx val="0"/>
          <c:order val="0"/>
          <c:tx>
            <c:strRef>
              <c:f>Sheet1!$A$2</c:f>
              <c:strCache>
                <c:ptCount val="1"/>
                <c:pt idx="0">
                  <c:v>Costau byw cynyddol</c:v>
                </c:pt>
              </c:strCache>
            </c:strRef>
          </c:tx>
          <c:spPr>
            <a:ln w="28575" cap="rnd">
              <a:solidFill>
                <a:srgbClr val="0E0433"/>
              </a:solidFill>
              <a:round/>
            </a:ln>
            <a:effectLst/>
          </c:spPr>
          <c:marker>
            <c:symbol val="none"/>
          </c:marker>
          <c:dLbls>
            <c:spPr>
              <a:solidFill>
                <a:srgbClr val="0E0433"/>
              </a:solid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Sheet1!$C$1:$AR$1</c:f>
              <c:numCache>
                <c:formatCode>mmm\-yy</c:formatCode>
                <c:ptCount val="41"/>
                <c:pt idx="0">
                  <c:v>44713</c:v>
                </c:pt>
                <c:pt idx="1">
                  <c:v>44743</c:v>
                </c:pt>
                <c:pt idx="2">
                  <c:v>44774</c:v>
                </c:pt>
                <c:pt idx="3">
                  <c:v>44805</c:v>
                </c:pt>
                <c:pt idx="4">
                  <c:v>44835</c:v>
                </c:pt>
                <c:pt idx="5">
                  <c:v>44866</c:v>
                </c:pt>
                <c:pt idx="6">
                  <c:v>44896</c:v>
                </c:pt>
                <c:pt idx="7">
                  <c:v>44927</c:v>
                </c:pt>
                <c:pt idx="8">
                  <c:v>44958</c:v>
                </c:pt>
                <c:pt idx="9">
                  <c:v>44986</c:v>
                </c:pt>
                <c:pt idx="10">
                  <c:v>45017</c:v>
                </c:pt>
                <c:pt idx="11">
                  <c:v>45047</c:v>
                </c:pt>
                <c:pt idx="12">
                  <c:v>45078</c:v>
                </c:pt>
                <c:pt idx="13">
                  <c:v>45108</c:v>
                </c:pt>
                <c:pt idx="14">
                  <c:v>45139</c:v>
                </c:pt>
                <c:pt idx="15">
                  <c:v>45170</c:v>
                </c:pt>
                <c:pt idx="16">
                  <c:v>45200</c:v>
                </c:pt>
                <c:pt idx="17">
                  <c:v>45231</c:v>
                </c:pt>
                <c:pt idx="18">
                  <c:v>45261</c:v>
                </c:pt>
                <c:pt idx="19">
                  <c:v>45292</c:v>
                </c:pt>
                <c:pt idx="20">
                  <c:v>45323</c:v>
                </c:pt>
                <c:pt idx="21">
                  <c:v>45352</c:v>
                </c:pt>
                <c:pt idx="22">
                  <c:v>45383</c:v>
                </c:pt>
                <c:pt idx="23">
                  <c:v>45413</c:v>
                </c:pt>
                <c:pt idx="24">
                  <c:v>45444</c:v>
                </c:pt>
                <c:pt idx="25">
                  <c:v>45474</c:v>
                </c:pt>
                <c:pt idx="26">
                  <c:v>45505</c:v>
                </c:pt>
                <c:pt idx="27">
                  <c:v>45536</c:v>
                </c:pt>
                <c:pt idx="28">
                  <c:v>45566</c:v>
                </c:pt>
                <c:pt idx="29">
                  <c:v>45597</c:v>
                </c:pt>
                <c:pt idx="30">
                  <c:v>45627</c:v>
                </c:pt>
                <c:pt idx="31">
                  <c:v>45658</c:v>
                </c:pt>
                <c:pt idx="32">
                  <c:v>45689</c:v>
                </c:pt>
                <c:pt idx="33">
                  <c:v>45717</c:v>
                </c:pt>
                <c:pt idx="34">
                  <c:v>45748</c:v>
                </c:pt>
                <c:pt idx="35">
                  <c:v>45778</c:v>
                </c:pt>
                <c:pt idx="36">
                  <c:v>45809</c:v>
                </c:pt>
                <c:pt idx="37">
                  <c:v>45839</c:v>
                </c:pt>
                <c:pt idx="38">
                  <c:v>45870</c:v>
                </c:pt>
                <c:pt idx="39">
                  <c:v>45901</c:v>
                </c:pt>
                <c:pt idx="40">
                  <c:v>45931</c:v>
                </c:pt>
              </c:numCache>
            </c:numRef>
          </c:cat>
          <c:val>
            <c:numRef>
              <c:f>Sheet1!$C$2:$AR$2</c:f>
              <c:numCache>
                <c:formatCode>0</c:formatCode>
                <c:ptCount val="41"/>
                <c:pt idx="0" formatCode="General">
                  <c:v>40</c:v>
                </c:pt>
                <c:pt idx="1">
                  <c:v>41</c:v>
                </c:pt>
                <c:pt idx="2">
                  <c:v>37</c:v>
                </c:pt>
                <c:pt idx="3" formatCode="General">
                  <c:v>45</c:v>
                </c:pt>
                <c:pt idx="4">
                  <c:v>42</c:v>
                </c:pt>
                <c:pt idx="5" formatCode="General">
                  <c:v>42</c:v>
                </c:pt>
                <c:pt idx="6">
                  <c:v>39</c:v>
                </c:pt>
                <c:pt idx="7" formatCode="General">
                  <c:v>41</c:v>
                </c:pt>
                <c:pt idx="8">
                  <c:v>40</c:v>
                </c:pt>
                <c:pt idx="9" formatCode="General">
                  <c:v>39</c:v>
                </c:pt>
                <c:pt idx="10">
                  <c:v>37</c:v>
                </c:pt>
                <c:pt idx="11" formatCode="General">
                  <c:v>35</c:v>
                </c:pt>
                <c:pt idx="12">
                  <c:v>36</c:v>
                </c:pt>
                <c:pt idx="13" formatCode="General">
                  <c:v>36</c:v>
                </c:pt>
                <c:pt idx="14">
                  <c:v>36</c:v>
                </c:pt>
                <c:pt idx="15" formatCode="General">
                  <c:v>36</c:v>
                </c:pt>
                <c:pt idx="16">
                  <c:v>32.840852897360001</c:v>
                </c:pt>
                <c:pt idx="17">
                  <c:v>36.221370564739999</c:v>
                </c:pt>
                <c:pt idx="18">
                  <c:v>35.42197386558</c:v>
                </c:pt>
                <c:pt idx="19">
                  <c:v>32</c:v>
                </c:pt>
                <c:pt idx="20">
                  <c:v>37</c:v>
                </c:pt>
                <c:pt idx="21">
                  <c:v>33</c:v>
                </c:pt>
                <c:pt idx="22">
                  <c:v>35</c:v>
                </c:pt>
                <c:pt idx="23">
                  <c:v>31</c:v>
                </c:pt>
                <c:pt idx="24">
                  <c:v>31</c:v>
                </c:pt>
                <c:pt idx="25">
                  <c:v>32</c:v>
                </c:pt>
                <c:pt idx="26">
                  <c:v>30.478829884309999</c:v>
                </c:pt>
                <c:pt idx="27">
                  <c:v>33.302511316230003</c:v>
                </c:pt>
                <c:pt idx="28">
                  <c:v>28</c:v>
                </c:pt>
                <c:pt idx="29">
                  <c:v>32</c:v>
                </c:pt>
                <c:pt idx="30">
                  <c:v>30</c:v>
                </c:pt>
                <c:pt idx="31">
                  <c:v>33</c:v>
                </c:pt>
                <c:pt idx="32">
                  <c:v>30</c:v>
                </c:pt>
                <c:pt idx="33">
                  <c:v>29</c:v>
                </c:pt>
                <c:pt idx="34">
                  <c:v>34</c:v>
                </c:pt>
                <c:pt idx="35">
                  <c:v>31.051523923449999</c:v>
                </c:pt>
                <c:pt idx="36">
                  <c:v>31.38383775494</c:v>
                </c:pt>
                <c:pt idx="37">
                  <c:v>29.23959284171</c:v>
                </c:pt>
                <c:pt idx="38">
                  <c:v>28.344740142709998</c:v>
                </c:pt>
                <c:pt idx="39">
                  <c:v>29.09873554915</c:v>
                </c:pt>
                <c:pt idx="40">
                  <c:v>25.09724594311</c:v>
                </c:pt>
              </c:numCache>
            </c:numRef>
          </c:val>
          <c:smooth val="0"/>
          <c:extLst>
            <c:ext xmlns:c16="http://schemas.microsoft.com/office/drawing/2014/chart" uri="{C3380CC4-5D6E-409C-BE32-E72D297353CC}">
              <c16:uniqueId val="{00000000-2458-4FFA-8409-45150230C0B6}"/>
            </c:ext>
          </c:extLst>
        </c:ser>
        <c:ser>
          <c:idx val="1"/>
          <c:order val="1"/>
          <c:tx>
            <c:strRef>
              <c:f>Sheet1!$A$3</c:f>
              <c:strCache>
                <c:ptCount val="1"/>
                <c:pt idx="0">
                  <c:v>Costau cynyddol gwyliau/hamdden</c:v>
                </c:pt>
              </c:strCache>
            </c:strRef>
          </c:tx>
          <c:spPr>
            <a:ln w="28575" cap="rnd">
              <a:solidFill>
                <a:srgbClr val="00B050"/>
              </a:solidFill>
              <a:round/>
            </a:ln>
            <a:effectLst/>
          </c:spPr>
          <c:marker>
            <c:symbol val="none"/>
          </c:marker>
          <c:dLbls>
            <c:spPr>
              <a:solidFill>
                <a:srgbClr val="00B050"/>
              </a:solid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Sheet1!$C$1:$AR$1</c:f>
              <c:numCache>
                <c:formatCode>mmm\-yy</c:formatCode>
                <c:ptCount val="41"/>
                <c:pt idx="0">
                  <c:v>44713</c:v>
                </c:pt>
                <c:pt idx="1">
                  <c:v>44743</c:v>
                </c:pt>
                <c:pt idx="2">
                  <c:v>44774</c:v>
                </c:pt>
                <c:pt idx="3">
                  <c:v>44805</c:v>
                </c:pt>
                <c:pt idx="4">
                  <c:v>44835</c:v>
                </c:pt>
                <c:pt idx="5">
                  <c:v>44866</c:v>
                </c:pt>
                <c:pt idx="6">
                  <c:v>44896</c:v>
                </c:pt>
                <c:pt idx="7">
                  <c:v>44927</c:v>
                </c:pt>
                <c:pt idx="8">
                  <c:v>44958</c:v>
                </c:pt>
                <c:pt idx="9">
                  <c:v>44986</c:v>
                </c:pt>
                <c:pt idx="10">
                  <c:v>45017</c:v>
                </c:pt>
                <c:pt idx="11">
                  <c:v>45047</c:v>
                </c:pt>
                <c:pt idx="12">
                  <c:v>45078</c:v>
                </c:pt>
                <c:pt idx="13">
                  <c:v>45108</c:v>
                </c:pt>
                <c:pt idx="14">
                  <c:v>45139</c:v>
                </c:pt>
                <c:pt idx="15">
                  <c:v>45170</c:v>
                </c:pt>
                <c:pt idx="16">
                  <c:v>45200</c:v>
                </c:pt>
                <c:pt idx="17">
                  <c:v>45231</c:v>
                </c:pt>
                <c:pt idx="18">
                  <c:v>45261</c:v>
                </c:pt>
                <c:pt idx="19">
                  <c:v>45292</c:v>
                </c:pt>
                <c:pt idx="20">
                  <c:v>45323</c:v>
                </c:pt>
                <c:pt idx="21">
                  <c:v>45352</c:v>
                </c:pt>
                <c:pt idx="22">
                  <c:v>45383</c:v>
                </c:pt>
                <c:pt idx="23">
                  <c:v>45413</c:v>
                </c:pt>
                <c:pt idx="24">
                  <c:v>45444</c:v>
                </c:pt>
                <c:pt idx="25">
                  <c:v>45474</c:v>
                </c:pt>
                <c:pt idx="26">
                  <c:v>45505</c:v>
                </c:pt>
                <c:pt idx="27">
                  <c:v>45536</c:v>
                </c:pt>
                <c:pt idx="28">
                  <c:v>45566</c:v>
                </c:pt>
                <c:pt idx="29">
                  <c:v>45597</c:v>
                </c:pt>
                <c:pt idx="30">
                  <c:v>45627</c:v>
                </c:pt>
                <c:pt idx="31">
                  <c:v>45658</c:v>
                </c:pt>
                <c:pt idx="32">
                  <c:v>45689</c:v>
                </c:pt>
                <c:pt idx="33">
                  <c:v>45717</c:v>
                </c:pt>
                <c:pt idx="34">
                  <c:v>45748</c:v>
                </c:pt>
                <c:pt idx="35">
                  <c:v>45778</c:v>
                </c:pt>
                <c:pt idx="36">
                  <c:v>45809</c:v>
                </c:pt>
                <c:pt idx="37">
                  <c:v>45839</c:v>
                </c:pt>
                <c:pt idx="38">
                  <c:v>45870</c:v>
                </c:pt>
                <c:pt idx="39">
                  <c:v>45901</c:v>
                </c:pt>
                <c:pt idx="40">
                  <c:v>45931</c:v>
                </c:pt>
              </c:numCache>
            </c:numRef>
          </c:cat>
          <c:val>
            <c:numRef>
              <c:f>Sheet1!$C$3:$AR$3</c:f>
              <c:numCache>
                <c:formatCode>0</c:formatCode>
                <c:ptCount val="41"/>
                <c:pt idx="0">
                  <c:v>27</c:v>
                </c:pt>
                <c:pt idx="1">
                  <c:v>28</c:v>
                </c:pt>
                <c:pt idx="2">
                  <c:v>27</c:v>
                </c:pt>
                <c:pt idx="3" formatCode="General">
                  <c:v>30</c:v>
                </c:pt>
                <c:pt idx="4">
                  <c:v>31</c:v>
                </c:pt>
                <c:pt idx="5">
                  <c:v>27</c:v>
                </c:pt>
                <c:pt idx="6">
                  <c:v>28</c:v>
                </c:pt>
                <c:pt idx="7">
                  <c:v>29</c:v>
                </c:pt>
                <c:pt idx="8">
                  <c:v>27</c:v>
                </c:pt>
                <c:pt idx="9">
                  <c:v>26</c:v>
                </c:pt>
                <c:pt idx="10">
                  <c:v>26</c:v>
                </c:pt>
                <c:pt idx="11">
                  <c:v>25</c:v>
                </c:pt>
                <c:pt idx="12">
                  <c:v>25</c:v>
                </c:pt>
                <c:pt idx="13">
                  <c:v>24</c:v>
                </c:pt>
                <c:pt idx="14">
                  <c:v>27</c:v>
                </c:pt>
                <c:pt idx="15">
                  <c:v>24</c:v>
                </c:pt>
                <c:pt idx="16">
                  <c:v>23.621062415339999</c:v>
                </c:pt>
                <c:pt idx="17">
                  <c:v>26.42209177734</c:v>
                </c:pt>
                <c:pt idx="18">
                  <c:v>24.098498652209997</c:v>
                </c:pt>
                <c:pt idx="19">
                  <c:v>23</c:v>
                </c:pt>
                <c:pt idx="20">
                  <c:v>25</c:v>
                </c:pt>
                <c:pt idx="21">
                  <c:v>23</c:v>
                </c:pt>
                <c:pt idx="22">
                  <c:v>25</c:v>
                </c:pt>
                <c:pt idx="23">
                  <c:v>23</c:v>
                </c:pt>
                <c:pt idx="24">
                  <c:v>23</c:v>
                </c:pt>
                <c:pt idx="25">
                  <c:v>22</c:v>
                </c:pt>
                <c:pt idx="26">
                  <c:v>21.675263254250002</c:v>
                </c:pt>
                <c:pt idx="27">
                  <c:v>24.66885763406</c:v>
                </c:pt>
                <c:pt idx="28">
                  <c:v>18</c:v>
                </c:pt>
                <c:pt idx="29">
                  <c:v>21</c:v>
                </c:pt>
                <c:pt idx="30">
                  <c:v>23</c:v>
                </c:pt>
                <c:pt idx="31">
                  <c:v>22</c:v>
                </c:pt>
                <c:pt idx="32">
                  <c:v>25</c:v>
                </c:pt>
                <c:pt idx="33">
                  <c:v>21</c:v>
                </c:pt>
                <c:pt idx="34">
                  <c:v>26</c:v>
                </c:pt>
                <c:pt idx="35">
                  <c:v>24.241820944690001</c:v>
                </c:pt>
                <c:pt idx="36">
                  <c:v>24.6454095084</c:v>
                </c:pt>
                <c:pt idx="37">
                  <c:v>21.251700621320001</c:v>
                </c:pt>
                <c:pt idx="38">
                  <c:v>23.03772298166</c:v>
                </c:pt>
                <c:pt idx="39">
                  <c:v>22.33032354997</c:v>
                </c:pt>
                <c:pt idx="40">
                  <c:v>19.417264829610001</c:v>
                </c:pt>
              </c:numCache>
            </c:numRef>
          </c:val>
          <c:smooth val="0"/>
          <c:extLst>
            <c:ext xmlns:c16="http://schemas.microsoft.com/office/drawing/2014/chart" uri="{C3380CC4-5D6E-409C-BE32-E72D297353CC}">
              <c16:uniqueId val="{00000001-2458-4FFA-8409-45150230C0B6}"/>
            </c:ext>
          </c:extLst>
        </c:ser>
        <c:ser>
          <c:idx val="2"/>
          <c:order val="2"/>
          <c:tx>
            <c:strRef>
              <c:f>Sheet1!$A$4</c:f>
              <c:strCache>
                <c:ptCount val="1"/>
                <c:pt idx="0">
                  <c:v>arian personol</c:v>
                </c:pt>
              </c:strCache>
            </c:strRef>
          </c:tx>
          <c:spPr>
            <a:ln w="28575" cap="rnd">
              <a:solidFill>
                <a:srgbClr val="FFC000"/>
              </a:solidFill>
              <a:round/>
            </a:ln>
            <a:effectLst/>
          </c:spPr>
          <c:marker>
            <c:symbol val="none"/>
          </c:marker>
          <c:dLbls>
            <c:spPr>
              <a:solidFill>
                <a:srgbClr val="FFC000"/>
              </a:solid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Sheet1!$C$1:$AR$1</c:f>
              <c:numCache>
                <c:formatCode>mmm\-yy</c:formatCode>
                <c:ptCount val="41"/>
                <c:pt idx="0">
                  <c:v>44713</c:v>
                </c:pt>
                <c:pt idx="1">
                  <c:v>44743</c:v>
                </c:pt>
                <c:pt idx="2">
                  <c:v>44774</c:v>
                </c:pt>
                <c:pt idx="3">
                  <c:v>44805</c:v>
                </c:pt>
                <c:pt idx="4">
                  <c:v>44835</c:v>
                </c:pt>
                <c:pt idx="5">
                  <c:v>44866</c:v>
                </c:pt>
                <c:pt idx="6">
                  <c:v>44896</c:v>
                </c:pt>
                <c:pt idx="7">
                  <c:v>44927</c:v>
                </c:pt>
                <c:pt idx="8">
                  <c:v>44958</c:v>
                </c:pt>
                <c:pt idx="9">
                  <c:v>44986</c:v>
                </c:pt>
                <c:pt idx="10">
                  <c:v>45017</c:v>
                </c:pt>
                <c:pt idx="11">
                  <c:v>45047</c:v>
                </c:pt>
                <c:pt idx="12">
                  <c:v>45078</c:v>
                </c:pt>
                <c:pt idx="13">
                  <c:v>45108</c:v>
                </c:pt>
                <c:pt idx="14">
                  <c:v>45139</c:v>
                </c:pt>
                <c:pt idx="15">
                  <c:v>45170</c:v>
                </c:pt>
                <c:pt idx="16">
                  <c:v>45200</c:v>
                </c:pt>
                <c:pt idx="17">
                  <c:v>45231</c:v>
                </c:pt>
                <c:pt idx="18">
                  <c:v>45261</c:v>
                </c:pt>
                <c:pt idx="19">
                  <c:v>45292</c:v>
                </c:pt>
                <c:pt idx="20">
                  <c:v>45323</c:v>
                </c:pt>
                <c:pt idx="21">
                  <c:v>45352</c:v>
                </c:pt>
                <c:pt idx="22">
                  <c:v>45383</c:v>
                </c:pt>
                <c:pt idx="23">
                  <c:v>45413</c:v>
                </c:pt>
                <c:pt idx="24">
                  <c:v>45444</c:v>
                </c:pt>
                <c:pt idx="25">
                  <c:v>45474</c:v>
                </c:pt>
                <c:pt idx="26">
                  <c:v>45505</c:v>
                </c:pt>
                <c:pt idx="27">
                  <c:v>45536</c:v>
                </c:pt>
                <c:pt idx="28">
                  <c:v>45566</c:v>
                </c:pt>
                <c:pt idx="29">
                  <c:v>45597</c:v>
                </c:pt>
                <c:pt idx="30">
                  <c:v>45627</c:v>
                </c:pt>
                <c:pt idx="31">
                  <c:v>45658</c:v>
                </c:pt>
                <c:pt idx="32">
                  <c:v>45689</c:v>
                </c:pt>
                <c:pt idx="33">
                  <c:v>45717</c:v>
                </c:pt>
                <c:pt idx="34">
                  <c:v>45748</c:v>
                </c:pt>
                <c:pt idx="35">
                  <c:v>45778</c:v>
                </c:pt>
                <c:pt idx="36">
                  <c:v>45809</c:v>
                </c:pt>
                <c:pt idx="37">
                  <c:v>45839</c:v>
                </c:pt>
                <c:pt idx="38">
                  <c:v>45870</c:v>
                </c:pt>
                <c:pt idx="39">
                  <c:v>45901</c:v>
                </c:pt>
                <c:pt idx="40">
                  <c:v>45931</c:v>
                </c:pt>
              </c:numCache>
            </c:numRef>
          </c:cat>
          <c:val>
            <c:numRef>
              <c:f>Sheet1!$C$4:$AR$4</c:f>
              <c:numCache>
                <c:formatCode>0</c:formatCode>
                <c:ptCount val="41"/>
                <c:pt idx="0">
                  <c:v>32</c:v>
                </c:pt>
                <c:pt idx="1">
                  <c:v>27</c:v>
                </c:pt>
                <c:pt idx="2">
                  <c:v>28</c:v>
                </c:pt>
                <c:pt idx="3" formatCode="General">
                  <c:v>31</c:v>
                </c:pt>
                <c:pt idx="4">
                  <c:v>30</c:v>
                </c:pt>
                <c:pt idx="5">
                  <c:v>29</c:v>
                </c:pt>
                <c:pt idx="6">
                  <c:v>28</c:v>
                </c:pt>
                <c:pt idx="7">
                  <c:v>29</c:v>
                </c:pt>
                <c:pt idx="8">
                  <c:v>27</c:v>
                </c:pt>
                <c:pt idx="9">
                  <c:v>28</c:v>
                </c:pt>
                <c:pt idx="10">
                  <c:v>24</c:v>
                </c:pt>
                <c:pt idx="11">
                  <c:v>28</c:v>
                </c:pt>
                <c:pt idx="12">
                  <c:v>25</c:v>
                </c:pt>
                <c:pt idx="13">
                  <c:v>25</c:v>
                </c:pt>
                <c:pt idx="14">
                  <c:v>28</c:v>
                </c:pt>
                <c:pt idx="15">
                  <c:v>26</c:v>
                </c:pt>
                <c:pt idx="16">
                  <c:v>26.100445690879997</c:v>
                </c:pt>
                <c:pt idx="17">
                  <c:v>27.617461172149998</c:v>
                </c:pt>
                <c:pt idx="18">
                  <c:v>29.003878347000001</c:v>
                </c:pt>
                <c:pt idx="19">
                  <c:v>27</c:v>
                </c:pt>
                <c:pt idx="20">
                  <c:v>28</c:v>
                </c:pt>
                <c:pt idx="21">
                  <c:v>27</c:v>
                </c:pt>
                <c:pt idx="22">
                  <c:v>28</c:v>
                </c:pt>
                <c:pt idx="23">
                  <c:v>27</c:v>
                </c:pt>
                <c:pt idx="24">
                  <c:v>26</c:v>
                </c:pt>
                <c:pt idx="25">
                  <c:v>23</c:v>
                </c:pt>
                <c:pt idx="26">
                  <c:v>24.14126413168</c:v>
                </c:pt>
                <c:pt idx="27">
                  <c:v>26.520327674290002</c:v>
                </c:pt>
                <c:pt idx="28">
                  <c:v>22</c:v>
                </c:pt>
                <c:pt idx="29">
                  <c:v>25</c:v>
                </c:pt>
                <c:pt idx="30">
                  <c:v>25</c:v>
                </c:pt>
                <c:pt idx="31">
                  <c:v>25</c:v>
                </c:pt>
                <c:pt idx="32">
                  <c:v>24</c:v>
                </c:pt>
                <c:pt idx="33">
                  <c:v>24</c:v>
                </c:pt>
                <c:pt idx="34">
                  <c:v>26</c:v>
                </c:pt>
                <c:pt idx="35">
                  <c:v>23.64039496102</c:v>
                </c:pt>
                <c:pt idx="36">
                  <c:v>24.251535310840001</c:v>
                </c:pt>
                <c:pt idx="37">
                  <c:v>21.08350602094</c:v>
                </c:pt>
                <c:pt idx="38">
                  <c:v>24.287438157610001</c:v>
                </c:pt>
                <c:pt idx="39">
                  <c:v>19.555905464830001</c:v>
                </c:pt>
                <c:pt idx="40">
                  <c:v>19.696444104329998</c:v>
                </c:pt>
              </c:numCache>
            </c:numRef>
          </c:val>
          <c:smooth val="0"/>
          <c:extLst>
            <c:ext xmlns:c16="http://schemas.microsoft.com/office/drawing/2014/chart" uri="{C3380CC4-5D6E-409C-BE32-E72D297353CC}">
              <c16:uniqueId val="{00000002-2458-4FFA-8409-45150230C0B6}"/>
            </c:ext>
          </c:extLst>
        </c:ser>
        <c:dLbls>
          <c:showLegendKey val="0"/>
          <c:showVal val="1"/>
          <c:showCatName val="0"/>
          <c:showSerName val="0"/>
          <c:showPercent val="0"/>
          <c:showBubbleSize val="0"/>
        </c:dLbls>
        <c:smooth val="0"/>
        <c:axId val="-614278784"/>
        <c:axId val="-614279328"/>
      </c:lineChart>
      <c:dateAx>
        <c:axId val="-614278784"/>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crossAx val="-614279328"/>
        <c:crosses val="autoZero"/>
        <c:auto val="1"/>
        <c:lblOffset val="100"/>
        <c:baseTimeUnit val="months"/>
      </c:dateAx>
      <c:valAx>
        <c:axId val="-614279328"/>
        <c:scaling>
          <c:orientation val="minMax"/>
          <c:max val="50"/>
          <c:min val="15"/>
        </c:scaling>
        <c:delete val="1"/>
        <c:axPos val="l"/>
        <c:numFmt formatCode="General" sourceLinked="1"/>
        <c:majorTickMark val="out"/>
        <c:minorTickMark val="none"/>
        <c:tickLblPos val="nextTo"/>
        <c:crossAx val="-614278784"/>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1100" b="0" i="0" u="none" strike="noStrike" kern="1200" baseline="0">
              <a:solidFill>
                <a:srgbClr val="00206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r>
              <a:rPr lang="cy-GB" sz="1400" b="1" i="0" u="none" strike="noStrike" kern="1200" spc="0" baseline="0">
                <a:solidFill>
                  <a:srgbClr val="C00000"/>
                </a:solidFill>
                <a:effectLst/>
                <a:latin typeface="Arial" panose="020B0604020202020204" pitchFamily="34" charset="0"/>
                <a:cs typeface="Arial" panose="020B0604020202020204" pitchFamily="34" charset="0"/>
              </a:rPr>
              <a:t>Ffigur 20.  Effaith yr argyfwng costau byw ar gyllid yn ôl cyrchfan ymhlith y teithwyr haf, Canran, gwaith maes Awst i Hydref 2025 a 2024, y DU </a:t>
            </a:r>
          </a:p>
        </c:rich>
      </c:tx>
      <c:layout>
        <c:manualLayout>
          <c:xMode val="edge"/>
          <c:yMode val="edge"/>
          <c:x val="2.9720114519714882E-4"/>
          <c:y val="7.5275603755025164E-2"/>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0.15007321996237782"/>
          <c:y val="0.27292404824312994"/>
          <c:w val="0.83757101224648023"/>
          <c:h val="0.60634343593999029"/>
        </c:manualLayout>
      </c:layout>
      <c:barChart>
        <c:barDir val="col"/>
        <c:grouping val="percentStacked"/>
        <c:varyColors val="0"/>
        <c:ser>
          <c:idx val="1"/>
          <c:order val="1"/>
          <c:tx>
            <c:strRef>
              <c:f>Sheet1!$B$1</c:f>
              <c:strCache>
                <c:ptCount val="1"/>
                <c:pt idx="0">
                  <c:v>Yn well eu byd</c:v>
                </c:pt>
              </c:strCache>
            </c:strRef>
          </c:tx>
          <c:spPr>
            <a:solidFill>
              <a:srgbClr val="00B050"/>
            </a:solidFill>
            <a:ln>
              <a:noFill/>
            </a:ln>
            <a:effectLst/>
          </c:spPr>
          <c:invertIfNegative val="0"/>
          <c:dPt>
            <c:idx val="9"/>
            <c:invertIfNegative val="0"/>
            <c:bubble3D val="0"/>
            <c:spPr>
              <a:solidFill>
                <a:srgbClr val="00B050"/>
              </a:solidFill>
              <a:ln>
                <a:noFill/>
                <a:prstDash val="dash"/>
              </a:ln>
              <a:effectLst/>
            </c:spPr>
            <c:extLst>
              <c:ext xmlns:c16="http://schemas.microsoft.com/office/drawing/2014/chart" uri="{C3380CC4-5D6E-409C-BE32-E72D297353CC}">
                <c16:uniqueId val="{00000001-9BE2-48DC-A757-35B14552E04C}"/>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Poblogaeth y DU</c:v>
                </c:pt>
                <c:pt idx="1">
                  <c:v>Wedi cymryd taith yn y DU </c:v>
                </c:pt>
                <c:pt idx="2">
                  <c:v>Wedi cymryd taith i Gymru</c:v>
                </c:pt>
                <c:pt idx="3">
                  <c:v>Wedi cymryd taith i Loegr </c:v>
                </c:pt>
                <c:pt idx="4">
                  <c:v>Wedi cymryd taith i'r Alban </c:v>
                </c:pt>
                <c:pt idx="6">
                  <c:v>Poblogaeth y DU</c:v>
                </c:pt>
                <c:pt idx="7">
                  <c:v>Wedi cymryd taith yn y DU </c:v>
                </c:pt>
                <c:pt idx="8">
                  <c:v>Wedi cymryd taith i Gymru </c:v>
                </c:pt>
                <c:pt idx="9">
                  <c:v>Wedi cymryd taith i Loegr </c:v>
                </c:pt>
                <c:pt idx="10">
                  <c:v>Wedi cymryd taith i'r Alban</c:v>
                </c:pt>
              </c:strCache>
            </c:strRef>
          </c:cat>
          <c:val>
            <c:numRef>
              <c:f>Sheet1!$B$2:$B$12</c:f>
              <c:numCache>
                <c:formatCode>0</c:formatCode>
                <c:ptCount val="11"/>
                <c:pt idx="0">
                  <c:v>10.01420735063</c:v>
                </c:pt>
                <c:pt idx="1">
                  <c:v>7.3392619479050003</c:v>
                </c:pt>
                <c:pt idx="2">
                  <c:v>7.1342305837810001</c:v>
                </c:pt>
                <c:pt idx="3">
                  <c:v>7.8696270231050001</c:v>
                </c:pt>
                <c:pt idx="4">
                  <c:v>6.1220134902199996</c:v>
                </c:pt>
                <c:pt idx="6">
                  <c:v>9.0361746699700003</c:v>
                </c:pt>
                <c:pt idx="7">
                  <c:v>7.7310447836730001</c:v>
                </c:pt>
                <c:pt idx="8">
                  <c:v>5.1786162708020003</c:v>
                </c:pt>
                <c:pt idx="9">
                  <c:v>8.1320664581140001</c:v>
                </c:pt>
                <c:pt idx="10">
                  <c:v>11.000501588480001</c:v>
                </c:pt>
              </c:numCache>
            </c:numRef>
          </c:val>
          <c:extLst>
            <c:ext xmlns:c16="http://schemas.microsoft.com/office/drawing/2014/chart" uri="{C3380CC4-5D6E-409C-BE32-E72D297353CC}">
              <c16:uniqueId val="{00000003-D265-428C-857A-9B4280C886F6}"/>
            </c:ext>
          </c:extLst>
        </c:ser>
        <c:ser>
          <c:idx val="3"/>
          <c:order val="3"/>
          <c:tx>
            <c:strRef>
              <c:f>Sheet1!$C$1</c:f>
              <c:strCache>
                <c:ptCount val="1"/>
                <c:pt idx="0">
                  <c:v>Heb eu heffeithio ac yn hyderus </c:v>
                </c:pt>
              </c:strCache>
            </c:strRef>
          </c:tx>
          <c:spPr>
            <a:solidFill>
              <a:schemeClr val="accent4">
                <a:lumMod val="40000"/>
                <a:lumOff val="60000"/>
              </a:schemeClr>
            </a:solidFill>
            <a:ln>
              <a:noFill/>
            </a:ln>
            <a:effectLst/>
          </c:spPr>
          <c:invertIfNegative val="0"/>
          <c:dPt>
            <c:idx val="9"/>
            <c:invertIfNegative val="0"/>
            <c:bubble3D val="0"/>
            <c:spPr>
              <a:solidFill>
                <a:schemeClr val="accent4">
                  <a:lumMod val="40000"/>
                  <a:lumOff val="60000"/>
                </a:schemeClr>
              </a:solidFill>
              <a:ln>
                <a:noFill/>
                <a:prstDash val="dash"/>
              </a:ln>
              <a:effectLst/>
            </c:spPr>
            <c:extLst>
              <c:ext xmlns:c16="http://schemas.microsoft.com/office/drawing/2014/chart" uri="{C3380CC4-5D6E-409C-BE32-E72D297353CC}">
                <c16:uniqueId val="{00000003-9BE2-48DC-A757-35B14552E04C}"/>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Poblogaeth y DU</c:v>
                </c:pt>
                <c:pt idx="1">
                  <c:v>Wedi cymryd taith yn y DU </c:v>
                </c:pt>
                <c:pt idx="2">
                  <c:v>Wedi cymryd taith i Gymru</c:v>
                </c:pt>
                <c:pt idx="3">
                  <c:v>Wedi cymryd taith i Loegr </c:v>
                </c:pt>
                <c:pt idx="4">
                  <c:v>Wedi cymryd taith i'r Alban </c:v>
                </c:pt>
                <c:pt idx="6">
                  <c:v>Poblogaeth y DU</c:v>
                </c:pt>
                <c:pt idx="7">
                  <c:v>Wedi cymryd taith yn y DU </c:v>
                </c:pt>
                <c:pt idx="8">
                  <c:v>Wedi cymryd taith i Gymru </c:v>
                </c:pt>
                <c:pt idx="9">
                  <c:v>Wedi cymryd taith i Loegr </c:v>
                </c:pt>
                <c:pt idx="10">
                  <c:v>Wedi cymryd taith i'r Alban</c:v>
                </c:pt>
              </c:strCache>
            </c:strRef>
          </c:cat>
          <c:val>
            <c:numRef>
              <c:f>Sheet1!$C$2:$C$12</c:f>
              <c:numCache>
                <c:formatCode>0</c:formatCode>
                <c:ptCount val="11"/>
                <c:pt idx="0">
                  <c:v>28.060237180760002</c:v>
                </c:pt>
                <c:pt idx="1">
                  <c:v>29.388741283280002</c:v>
                </c:pt>
                <c:pt idx="2">
                  <c:v>30.96132901555</c:v>
                </c:pt>
                <c:pt idx="3">
                  <c:v>29.597647078489999</c:v>
                </c:pt>
                <c:pt idx="4">
                  <c:v>29.119810959070001</c:v>
                </c:pt>
                <c:pt idx="6">
                  <c:v>23.974261240840001</c:v>
                </c:pt>
                <c:pt idx="7">
                  <c:v>23.00330287053</c:v>
                </c:pt>
                <c:pt idx="8">
                  <c:v>27.902107689689998</c:v>
                </c:pt>
                <c:pt idx="9">
                  <c:v>23.06090072688</c:v>
                </c:pt>
                <c:pt idx="10">
                  <c:v>23.606168543150002</c:v>
                </c:pt>
              </c:numCache>
            </c:numRef>
          </c:val>
          <c:extLst>
            <c:ext xmlns:c16="http://schemas.microsoft.com/office/drawing/2014/chart" uri="{C3380CC4-5D6E-409C-BE32-E72D297353CC}">
              <c16:uniqueId val="{00000008-D265-428C-857A-9B4280C886F6}"/>
            </c:ext>
          </c:extLst>
        </c:ser>
        <c:ser>
          <c:idx val="4"/>
          <c:order val="4"/>
          <c:tx>
            <c:strRef>
              <c:f>Sheet1!$D$1</c:f>
              <c:strCache>
                <c:ptCount val="1"/>
                <c:pt idx="0">
                  <c:v>Pwyllog a bod yn ofalus </c:v>
                </c:pt>
              </c:strCache>
            </c:strRef>
          </c:tx>
          <c:spPr>
            <a:solidFill>
              <a:schemeClr val="accent2">
                <a:lumMod val="20000"/>
                <a:lumOff val="80000"/>
              </a:schemeClr>
            </a:solidFill>
            <a:ln>
              <a:noFill/>
            </a:ln>
            <a:effectLst/>
          </c:spPr>
          <c:invertIfNegative val="0"/>
          <c:dPt>
            <c:idx val="9"/>
            <c:invertIfNegative val="0"/>
            <c:bubble3D val="0"/>
            <c:spPr>
              <a:solidFill>
                <a:schemeClr val="accent2">
                  <a:lumMod val="20000"/>
                  <a:lumOff val="80000"/>
                </a:schemeClr>
              </a:solidFill>
              <a:ln>
                <a:noFill/>
                <a:prstDash val="dash"/>
              </a:ln>
              <a:effectLst/>
            </c:spPr>
            <c:extLst>
              <c:ext xmlns:c16="http://schemas.microsoft.com/office/drawing/2014/chart" uri="{C3380CC4-5D6E-409C-BE32-E72D297353CC}">
                <c16:uniqueId val="{00000005-9BE2-48DC-A757-35B14552E04C}"/>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Poblogaeth y DU</c:v>
                </c:pt>
                <c:pt idx="1">
                  <c:v>Wedi cymryd taith yn y DU </c:v>
                </c:pt>
                <c:pt idx="2">
                  <c:v>Wedi cymryd taith i Gymru</c:v>
                </c:pt>
                <c:pt idx="3">
                  <c:v>Wedi cymryd taith i Loegr </c:v>
                </c:pt>
                <c:pt idx="4">
                  <c:v>Wedi cymryd taith i'r Alban </c:v>
                </c:pt>
                <c:pt idx="6">
                  <c:v>Poblogaeth y DU</c:v>
                </c:pt>
                <c:pt idx="7">
                  <c:v>Wedi cymryd taith yn y DU </c:v>
                </c:pt>
                <c:pt idx="8">
                  <c:v>Wedi cymryd taith i Gymru </c:v>
                </c:pt>
                <c:pt idx="9">
                  <c:v>Wedi cymryd taith i Loegr </c:v>
                </c:pt>
                <c:pt idx="10">
                  <c:v>Wedi cymryd taith i'r Alban</c:v>
                </c:pt>
              </c:strCache>
            </c:strRef>
          </c:cat>
          <c:val>
            <c:numRef>
              <c:f>Sheet1!$D$2:$D$12</c:f>
              <c:numCache>
                <c:formatCode>0</c:formatCode>
                <c:ptCount val="11"/>
                <c:pt idx="0">
                  <c:v>44.326954191820001</c:v>
                </c:pt>
                <c:pt idx="1">
                  <c:v>49.456923080869998</c:v>
                </c:pt>
                <c:pt idx="2">
                  <c:v>50.220435835879996</c:v>
                </c:pt>
                <c:pt idx="3">
                  <c:v>48.733817244119997</c:v>
                </c:pt>
                <c:pt idx="4">
                  <c:v>53.189157530700001</c:v>
                </c:pt>
                <c:pt idx="6">
                  <c:v>46.292104231309999</c:v>
                </c:pt>
                <c:pt idx="7">
                  <c:v>50.736764965650003</c:v>
                </c:pt>
                <c:pt idx="8">
                  <c:v>51.511640175369998</c:v>
                </c:pt>
                <c:pt idx="9">
                  <c:v>49.203523725170001</c:v>
                </c:pt>
                <c:pt idx="10">
                  <c:v>52.399035573740001</c:v>
                </c:pt>
              </c:numCache>
            </c:numRef>
          </c:val>
          <c:extLst>
            <c:ext xmlns:c16="http://schemas.microsoft.com/office/drawing/2014/chart" uri="{C3380CC4-5D6E-409C-BE32-E72D297353CC}">
              <c16:uniqueId val="{0000000B-D265-428C-857A-9B4280C886F6}"/>
            </c:ext>
          </c:extLst>
        </c:ser>
        <c:ser>
          <c:idx val="6"/>
          <c:order val="6"/>
          <c:tx>
            <c:strRef>
              <c:f>Sheet1!$E$1</c:f>
              <c:strCache>
                <c:ptCount val="1"/>
                <c:pt idx="0">
                  <c:v>Wedi'u taro'n galed</c:v>
                </c:pt>
              </c:strCache>
            </c:strRef>
          </c:tx>
          <c:spPr>
            <a:solidFill>
              <a:schemeClr val="accent2">
                <a:lumMod val="40000"/>
                <a:lumOff val="60000"/>
              </a:schemeClr>
            </a:solidFill>
            <a:ln>
              <a:noFill/>
            </a:ln>
            <a:effectLst/>
          </c:spPr>
          <c:invertIfNegative val="0"/>
          <c:dPt>
            <c:idx val="9"/>
            <c:invertIfNegative val="0"/>
            <c:bubble3D val="0"/>
            <c:spPr>
              <a:solidFill>
                <a:schemeClr val="accent2">
                  <a:lumMod val="40000"/>
                  <a:lumOff val="60000"/>
                </a:schemeClr>
              </a:solidFill>
              <a:ln>
                <a:noFill/>
                <a:prstDash val="dash"/>
              </a:ln>
              <a:effectLst/>
            </c:spPr>
            <c:extLst>
              <c:ext xmlns:c16="http://schemas.microsoft.com/office/drawing/2014/chart" uri="{C3380CC4-5D6E-409C-BE32-E72D297353CC}">
                <c16:uniqueId val="{00000007-9BE2-48DC-A757-35B14552E04C}"/>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Poblogaeth y DU</c:v>
                </c:pt>
                <c:pt idx="1">
                  <c:v>Wedi cymryd taith yn y DU </c:v>
                </c:pt>
                <c:pt idx="2">
                  <c:v>Wedi cymryd taith i Gymru</c:v>
                </c:pt>
                <c:pt idx="3">
                  <c:v>Wedi cymryd taith i Loegr </c:v>
                </c:pt>
                <c:pt idx="4">
                  <c:v>Wedi cymryd taith i'r Alban </c:v>
                </c:pt>
                <c:pt idx="6">
                  <c:v>Poblogaeth y DU</c:v>
                </c:pt>
                <c:pt idx="7">
                  <c:v>Wedi cymryd taith yn y DU </c:v>
                </c:pt>
                <c:pt idx="8">
                  <c:v>Wedi cymryd taith i Gymru </c:v>
                </c:pt>
                <c:pt idx="9">
                  <c:v>Wedi cymryd taith i Loegr </c:v>
                </c:pt>
                <c:pt idx="10">
                  <c:v>Wedi cymryd taith i'r Alban</c:v>
                </c:pt>
              </c:strCache>
            </c:strRef>
          </c:cat>
          <c:val>
            <c:numRef>
              <c:f>Sheet1!$E$2:$E$12</c:f>
              <c:numCache>
                <c:formatCode>0</c:formatCode>
                <c:ptCount val="11"/>
                <c:pt idx="0">
                  <c:v>17.598601276789999</c:v>
                </c:pt>
                <c:pt idx="1">
                  <c:v>13.81507368794</c:v>
                </c:pt>
                <c:pt idx="2">
                  <c:v>11.684004564789999</c:v>
                </c:pt>
                <c:pt idx="3">
                  <c:v>13.79890865428</c:v>
                </c:pt>
                <c:pt idx="4">
                  <c:v>11.569018020010001</c:v>
                </c:pt>
                <c:pt idx="6">
                  <c:v>20.697459857879998</c:v>
                </c:pt>
                <c:pt idx="7">
                  <c:v>18.52888738015</c:v>
                </c:pt>
                <c:pt idx="8">
                  <c:v>15.40763586414</c:v>
                </c:pt>
                <c:pt idx="9">
                  <c:v>19.603509089839999</c:v>
                </c:pt>
                <c:pt idx="10">
                  <c:v>12.99429429463</c:v>
                </c:pt>
              </c:numCache>
            </c:numRef>
          </c:val>
          <c:extLst>
            <c:ext xmlns:c16="http://schemas.microsoft.com/office/drawing/2014/chart" uri="{C3380CC4-5D6E-409C-BE32-E72D297353CC}">
              <c16:uniqueId val="{0000000F-D265-428C-857A-9B4280C886F6}"/>
            </c:ext>
          </c:extLst>
        </c:ser>
        <c:dLbls>
          <c:showLegendKey val="0"/>
          <c:showVal val="0"/>
          <c:showCatName val="0"/>
          <c:showSerName val="0"/>
          <c:showPercent val="0"/>
          <c:showBubbleSize val="0"/>
        </c:dLbls>
        <c:gapWidth val="150"/>
        <c:overlap val="100"/>
        <c:axId val="1018736528"/>
        <c:axId val="1018718576"/>
        <c:extLst>
          <c:ext xmlns:c15="http://schemas.microsoft.com/office/drawing/2012/chart" uri="{02D57815-91ED-43cb-92C2-25804820EDAC}">
            <c15:filteredBarSeries>
              <c15:ser>
                <c:idx val="0"/>
                <c:order val="0"/>
                <c:tx>
                  <c:strRef>
                    <c:extLst>
                      <c:ext uri="{02D57815-91ED-43cb-92C2-25804820EDAC}">
                        <c15:formulaRef>
                          <c15:sqref>Sheet1!#REF!</c15:sqref>
                        </c15:formulaRef>
                      </c:ext>
                    </c:extLst>
                    <c:strCache>
                      <c:ptCount val="1"/>
                      <c:pt idx="0">
                        <c:v>#REF!</c:v>
                      </c:pt>
                    </c:strCache>
                  </c:strRef>
                </c:tx>
                <c:spPr>
                  <a:solidFill>
                    <a:schemeClr val="accent1"/>
                  </a:solidFill>
                  <a:ln>
                    <a:noFill/>
                  </a:ln>
                  <a:effectLst/>
                </c:spPr>
                <c:invertIfNegative val="0"/>
                <c:cat>
                  <c:strRef>
                    <c:extLst>
                      <c:ext uri="{02D57815-91ED-43cb-92C2-25804820EDAC}">
                        <c15:formulaRef>
                          <c15:sqref>Sheet1!$A$2:$A$12</c15:sqref>
                        </c15:formulaRef>
                      </c:ext>
                    </c:extLst>
                    <c:strCache>
                      <c:ptCount val="11"/>
                      <c:pt idx="0">
                        <c:v>UK Population</c:v>
                      </c:pt>
                      <c:pt idx="1">
                        <c:v>Took UK trip </c:v>
                      </c:pt>
                      <c:pt idx="2">
                        <c:v>Took Wales trip </c:v>
                      </c:pt>
                      <c:pt idx="3">
                        <c:v>Took England trip </c:v>
                      </c:pt>
                      <c:pt idx="4">
                        <c:v>Took Scotland trip </c:v>
                      </c:pt>
                      <c:pt idx="6">
                        <c:v>UK Population</c:v>
                      </c:pt>
                      <c:pt idx="7">
                        <c:v>Took UK trip </c:v>
                      </c:pt>
                      <c:pt idx="8">
                        <c:v>Took Wales trip </c:v>
                      </c:pt>
                      <c:pt idx="9">
                        <c:v>Took England trip </c:v>
                      </c:pt>
                      <c:pt idx="10">
                        <c:v>Took Scotland trip </c:v>
                      </c:pt>
                    </c:strCache>
                  </c:strRef>
                </c:cat>
                <c:val>
                  <c:numRef>
                    <c:extLst>
                      <c:ext uri="{02D57815-91ED-43cb-92C2-25804820EDAC}">
                        <c15:formulaRef>
                          <c15:sqref>Sheet1!#REF!</c15:sqref>
                        </c15:formulaRef>
                      </c:ext>
                    </c:extLst>
                    <c:numCache>
                      <c:formatCode>General</c:formatCode>
                      <c:ptCount val="1"/>
                      <c:pt idx="0">
                        <c:v>1</c:v>
                      </c:pt>
                    </c:numCache>
                  </c:numRef>
                </c:val>
                <c:extLst>
                  <c:ext xmlns:c16="http://schemas.microsoft.com/office/drawing/2014/chart" uri="{C3380CC4-5D6E-409C-BE32-E72D297353CC}">
                    <c16:uniqueId val="{00000000-D265-428C-857A-9B4280C886F6}"/>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UK Population</c:v>
                      </c:pt>
                      <c:pt idx="1">
                        <c:v>Took UK trip </c:v>
                      </c:pt>
                      <c:pt idx="2">
                        <c:v>Took Wales trip </c:v>
                      </c:pt>
                      <c:pt idx="3">
                        <c:v>Took England trip </c:v>
                      </c:pt>
                      <c:pt idx="4">
                        <c:v>Took Scotland trip </c:v>
                      </c:pt>
                      <c:pt idx="6">
                        <c:v>UK Population</c:v>
                      </c:pt>
                      <c:pt idx="7">
                        <c:v>Took UK trip </c:v>
                      </c:pt>
                      <c:pt idx="8">
                        <c:v>Took Wales trip </c:v>
                      </c:pt>
                      <c:pt idx="9">
                        <c:v>Took England trip </c:v>
                      </c:pt>
                      <c:pt idx="10">
                        <c:v>Took Scotland trip </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5-D265-428C-857A-9B4280C886F6}"/>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6"/>
                  </a:solidFill>
                  <a:ln>
                    <a:noFill/>
                  </a:ln>
                  <a:effectLst/>
                </c:spPr>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UK Population</c:v>
                      </c:pt>
                      <c:pt idx="1">
                        <c:v>Took UK trip </c:v>
                      </c:pt>
                      <c:pt idx="2">
                        <c:v>Took Wales trip </c:v>
                      </c:pt>
                      <c:pt idx="3">
                        <c:v>Took England trip </c:v>
                      </c:pt>
                      <c:pt idx="4">
                        <c:v>Took Scotland trip </c:v>
                      </c:pt>
                      <c:pt idx="6">
                        <c:v>UK Population</c:v>
                      </c:pt>
                      <c:pt idx="7">
                        <c:v>Took UK trip </c:v>
                      </c:pt>
                      <c:pt idx="8">
                        <c:v>Took Wales trip </c:v>
                      </c:pt>
                      <c:pt idx="9">
                        <c:v>Took England trip </c:v>
                      </c:pt>
                      <c:pt idx="10">
                        <c:v>Took Scotland trip </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C-D265-428C-857A-9B4280C886F6}"/>
                  </c:ext>
                </c:extLst>
              </c15:ser>
            </c15:filteredBarSeries>
          </c:ext>
        </c:extLst>
      </c:barChart>
      <c:catAx>
        <c:axId val="101873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crossAx val="1018718576"/>
        <c:crosses val="autoZero"/>
        <c:auto val="1"/>
        <c:lblAlgn val="ctr"/>
        <c:lblOffset val="100"/>
        <c:noMultiLvlLbl val="0"/>
      </c:catAx>
      <c:valAx>
        <c:axId val="1018718576"/>
        <c:scaling>
          <c:orientation val="minMax"/>
          <c:max val="1"/>
        </c:scaling>
        <c:delete val="1"/>
        <c:axPos val="l"/>
        <c:majorGridlines>
          <c:spPr>
            <a:ln w="9525" cap="flat" cmpd="sng" algn="ctr">
              <a:solidFill>
                <a:schemeClr val="bg1"/>
              </a:solidFill>
              <a:round/>
            </a:ln>
            <a:effectLst/>
          </c:spPr>
        </c:majorGridlines>
        <c:numFmt formatCode="0%" sourceLinked="1"/>
        <c:majorTickMark val="out"/>
        <c:minorTickMark val="none"/>
        <c:tickLblPos val="nextTo"/>
        <c:crossAx val="1018736528"/>
        <c:crosses val="autoZero"/>
        <c:crossBetween val="between"/>
      </c:valAx>
      <c:spPr>
        <a:noFill/>
        <a:ln>
          <a:noFill/>
        </a:ln>
        <a:effectLst/>
      </c:spPr>
    </c:plotArea>
    <c:legend>
      <c:legendPos val="l"/>
      <c:layout>
        <c:manualLayout>
          <c:xMode val="edge"/>
          <c:yMode val="edge"/>
          <c:x val="1.4801782525505057E-2"/>
          <c:y val="0.29767916650202186"/>
          <c:w val="0.13959264346925809"/>
          <c:h val="0.55755862573502546"/>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F90004">
                    <a:lumMod val="75000"/>
                  </a:srgbClr>
                </a:solidFill>
                <a:latin typeface="+mn-lt"/>
                <a:ea typeface="+mn-ea"/>
                <a:cs typeface="+mn-cs"/>
              </a:defRPr>
            </a:pPr>
            <a:r>
              <a:rPr lang="cy-GB" sz="1400" b="1" i="0" u="none" strike="noStrike" kern="1200" spc="0" baseline="0">
                <a:solidFill>
                  <a:srgbClr val="BB0003"/>
                </a:solidFill>
                <a:effectLst/>
                <a:latin typeface="+mn-lt"/>
                <a:ea typeface="+mn-ea"/>
                <a:cs typeface="+mn-cs"/>
              </a:rPr>
              <a:t>Ffigur 21. Gwelliannau awgrymedig i annog taith i Gymru, Canran, Awst 2025, DU, Y 10 Uchaf</a:t>
            </a:r>
          </a:p>
        </c:rich>
      </c:tx>
      <c:layout>
        <c:manualLayout>
          <c:xMode val="edge"/>
          <c:yMode val="edge"/>
          <c:x val="1.6663337927688189E-4"/>
          <c:y val="4.4311703174392723E-2"/>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F90004">
                  <a:lumMod val="75000"/>
                </a:srgbClr>
              </a:solidFill>
              <a:latin typeface="+mn-lt"/>
              <a:ea typeface="+mn-ea"/>
              <a:cs typeface="+mn-cs"/>
            </a:defRPr>
          </a:pPr>
          <a:endParaRPr lang="en-US"/>
        </a:p>
      </c:txPr>
    </c:title>
    <c:autoTitleDeleted val="0"/>
    <c:plotArea>
      <c:layout>
        <c:manualLayout>
          <c:layoutTarget val="inner"/>
          <c:xMode val="edge"/>
          <c:yMode val="edge"/>
          <c:x val="1.3809949892627041E-3"/>
          <c:y val="0.15497557124215325"/>
          <c:w val="0.99647235146743018"/>
          <c:h val="0.63521549244806963"/>
        </c:manualLayout>
      </c:layout>
      <c:barChart>
        <c:barDir val="col"/>
        <c:grouping val="clustered"/>
        <c:varyColors val="0"/>
        <c:ser>
          <c:idx val="0"/>
          <c:order val="0"/>
          <c:tx>
            <c:strRef>
              <c:f>Sheet1!$B$1</c:f>
              <c:strCache>
                <c:ptCount val="1"/>
                <c:pt idx="0">
                  <c:v>Bwriadwyr Haf Cymru 2023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Hygyrchedd gwell mewn llety neu atyniadau</c:v>
                </c:pt>
                <c:pt idx="1">
                  <c:v>Presenoldeb cryfach ar-lein/ar gyfryngau cymdeithasol</c:v>
                </c:pt>
                <c:pt idx="2">
                  <c:v>Dewis ehangach o opsiynau bwyd a diod</c:v>
                </c:pt>
                <c:pt idx="3">
                  <c:v>Mwy o weithgareddau dan do neu bob tywydd</c:v>
                </c:pt>
                <c:pt idx="4">
                  <c:v>Mwy o weithgareddau sy'n addas i deuluoedd</c:v>
                </c:pt>
                <c:pt idx="5">
                  <c:v>Mwy o hyrwyddo digwyddiadau a gwyliau</c:v>
                </c:pt>
                <c:pt idx="6">
                  <c:v>Cysylltiadau trafnidiaeth gwell (trenau, bysiau)</c:v>
                </c:pt>
                <c:pt idx="7">
                  <c:v>Pecynnau neu fargeinion ar gyfer teithio a llety</c:v>
                </c:pt>
                <c:pt idx="8">
                  <c:v>Mwy o opsiynau llety fforddiadwy</c:v>
                </c:pt>
                <c:pt idx="9">
                  <c:v>Mwy o wybodaeth am bethau i'w gwneud</c:v>
                </c:pt>
              </c:strCache>
            </c:strRef>
          </c:cat>
          <c:val>
            <c:numRef>
              <c:f>Sheet1!$B$2:$B$16</c:f>
            </c:numRef>
          </c:val>
          <c:extLst>
            <c:ext xmlns:c16="http://schemas.microsoft.com/office/drawing/2014/chart" uri="{C3380CC4-5D6E-409C-BE32-E72D297353CC}">
              <c16:uniqueId val="{00000000-4E37-4A14-9841-A4FBE54541CD}"/>
            </c:ext>
          </c:extLst>
        </c:ser>
        <c:ser>
          <c:idx val="1"/>
          <c:order val="1"/>
          <c:tx>
            <c:strRef>
              <c:f>Sheet1!$C$1</c:f>
              <c:strCache>
                <c:ptCount val="1"/>
                <c:pt idx="0">
                  <c:v>Awst 2025</c:v>
                </c:pt>
              </c:strCache>
            </c:strRef>
          </c:tx>
          <c:spPr>
            <a:solidFill>
              <a:srgbClr val="C61C47">
                <a:lumMod val="50000"/>
                <a:alpha val="99000"/>
              </a:srgbClr>
            </a:solidFill>
            <a:ln>
              <a:noFill/>
            </a:ln>
            <a:effectLst/>
          </c:spPr>
          <c:invertIfNegative val="0"/>
          <c:dPt>
            <c:idx val="5"/>
            <c:invertIfNegative val="0"/>
            <c:bubble3D val="0"/>
            <c:extLst>
              <c:ext xmlns:c16="http://schemas.microsoft.com/office/drawing/2014/chart" uri="{C3380CC4-5D6E-409C-BE32-E72D297353CC}">
                <c16:uniqueId val="{00000001-4E37-4A14-9841-A4FBE54541CD}"/>
              </c:ext>
            </c:extLst>
          </c:dPt>
          <c:dPt>
            <c:idx val="6"/>
            <c:invertIfNegative val="0"/>
            <c:bubble3D val="0"/>
            <c:extLst>
              <c:ext xmlns:c16="http://schemas.microsoft.com/office/drawing/2014/chart" uri="{C3380CC4-5D6E-409C-BE32-E72D297353CC}">
                <c16:uniqueId val="{00000002-4E37-4A14-9841-A4FBE54541CD}"/>
              </c:ext>
            </c:extLst>
          </c:dPt>
          <c:dPt>
            <c:idx val="7"/>
            <c:invertIfNegative val="0"/>
            <c:bubble3D val="0"/>
            <c:extLst>
              <c:ext xmlns:c16="http://schemas.microsoft.com/office/drawing/2014/chart" uri="{C3380CC4-5D6E-409C-BE32-E72D297353CC}">
                <c16:uniqueId val="{00000003-4E37-4A14-9841-A4FBE54541CD}"/>
              </c:ext>
            </c:extLst>
          </c:dPt>
          <c:dPt>
            <c:idx val="8"/>
            <c:invertIfNegative val="0"/>
            <c:bubble3D val="0"/>
            <c:spPr>
              <a:solidFill>
                <a:srgbClr val="C61C47">
                  <a:lumMod val="50000"/>
                  <a:alpha val="99000"/>
                </a:srgbClr>
              </a:solidFill>
              <a:ln>
                <a:noFill/>
              </a:ln>
              <a:effectLst/>
            </c:spPr>
            <c:extLst>
              <c:ext xmlns:c16="http://schemas.microsoft.com/office/drawing/2014/chart" uri="{C3380CC4-5D6E-409C-BE32-E72D297353CC}">
                <c16:uniqueId val="{00000005-4E37-4A14-9841-A4FBE54541CD}"/>
              </c:ext>
            </c:extLst>
          </c:dPt>
          <c:dPt>
            <c:idx val="9"/>
            <c:invertIfNegative val="0"/>
            <c:bubble3D val="0"/>
            <c:spPr>
              <a:solidFill>
                <a:srgbClr val="C61C47">
                  <a:lumMod val="50000"/>
                  <a:alpha val="99000"/>
                </a:srgbClr>
              </a:solidFill>
              <a:ln>
                <a:noFill/>
              </a:ln>
              <a:effectLst/>
            </c:spPr>
            <c:extLst>
              <c:ext xmlns:c16="http://schemas.microsoft.com/office/drawing/2014/chart" uri="{C3380CC4-5D6E-409C-BE32-E72D297353CC}">
                <c16:uniqueId val="{00000007-4E37-4A14-9841-A4FBE54541CD}"/>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0"/>
                <c:pt idx="0">
                  <c:v>Hygyrchedd gwell mewn llety neu atyniadau</c:v>
                </c:pt>
                <c:pt idx="1">
                  <c:v>Presenoldeb cryfach ar-lein/ar gyfryngau cymdeithasol</c:v>
                </c:pt>
                <c:pt idx="2">
                  <c:v>Dewis ehangach o opsiynau bwyd a diod</c:v>
                </c:pt>
                <c:pt idx="3">
                  <c:v>Mwy o weithgareddau dan do neu bob tywydd</c:v>
                </c:pt>
                <c:pt idx="4">
                  <c:v>Mwy o weithgareddau sy'n addas i deuluoedd</c:v>
                </c:pt>
                <c:pt idx="5">
                  <c:v>Mwy o hyrwyddo digwyddiadau a gwyliau</c:v>
                </c:pt>
                <c:pt idx="6">
                  <c:v>Cysylltiadau trafnidiaeth gwell (trenau, bysiau)</c:v>
                </c:pt>
                <c:pt idx="7">
                  <c:v>Pecynnau neu fargeinion ar gyfer teithio a llety</c:v>
                </c:pt>
                <c:pt idx="8">
                  <c:v>Mwy o opsiynau llety fforddiadwy</c:v>
                </c:pt>
                <c:pt idx="9">
                  <c:v>Mwy o wybodaeth am bethau i'w gwneud</c:v>
                </c:pt>
              </c:strCache>
            </c:strRef>
          </c:cat>
          <c:val>
            <c:numRef>
              <c:f>Sheet1!$C$2:$C$16</c:f>
              <c:numCache>
                <c:formatCode>0</c:formatCode>
                <c:ptCount val="10"/>
                <c:pt idx="0">
                  <c:v>12.04944190578</c:v>
                </c:pt>
                <c:pt idx="1">
                  <c:v>12.88877629181</c:v>
                </c:pt>
                <c:pt idx="2">
                  <c:v>13.576620098179999</c:v>
                </c:pt>
                <c:pt idx="3">
                  <c:v>13.62029656885</c:v>
                </c:pt>
                <c:pt idx="4">
                  <c:v>13.73897592664</c:v>
                </c:pt>
                <c:pt idx="5">
                  <c:v>17.891322529629999</c:v>
                </c:pt>
                <c:pt idx="6">
                  <c:v>20.603283496500001</c:v>
                </c:pt>
                <c:pt idx="7">
                  <c:v>21.126559621769999</c:v>
                </c:pt>
                <c:pt idx="8">
                  <c:v>27.10724456422</c:v>
                </c:pt>
                <c:pt idx="9">
                  <c:v>28.415732703909999</c:v>
                </c:pt>
              </c:numCache>
            </c:numRef>
          </c:val>
          <c:extLst>
            <c:ext xmlns:c16="http://schemas.microsoft.com/office/drawing/2014/chart" uri="{C3380CC4-5D6E-409C-BE32-E72D297353CC}">
              <c16:uniqueId val="{00000008-4E37-4A14-9841-A4FBE54541CD}"/>
            </c:ext>
          </c:extLst>
        </c:ser>
        <c:dLbls>
          <c:showLegendKey val="0"/>
          <c:showVal val="0"/>
          <c:showCatName val="0"/>
          <c:showSerName val="0"/>
          <c:showPercent val="0"/>
          <c:showBubbleSize val="0"/>
        </c:dLbls>
        <c:gapWidth val="160"/>
        <c:axId val="-1326353056"/>
        <c:axId val="-1326348704"/>
      </c:barChart>
      <c:catAx>
        <c:axId val="-1326353056"/>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crossAx val="-1326348704"/>
        <c:crosses val="autoZero"/>
        <c:auto val="1"/>
        <c:lblAlgn val="ctr"/>
        <c:lblOffset val="100"/>
        <c:noMultiLvlLbl val="0"/>
      </c:catAx>
      <c:valAx>
        <c:axId val="-1326348704"/>
        <c:scaling>
          <c:orientation val="minMax"/>
          <c:max val="40"/>
          <c:min val="0"/>
        </c:scaling>
        <c:delete val="1"/>
        <c:axPos val="r"/>
        <c:numFmt formatCode="0" sourceLinked="1"/>
        <c:majorTickMark val="out"/>
        <c:minorTickMark val="none"/>
        <c:tickLblPos val="nextTo"/>
        <c:crossAx val="-1326353056"/>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rgbClr val="C00000"/>
                </a:solidFill>
                <a:latin typeface="+mn-lt"/>
                <a:ea typeface="+mn-ea"/>
                <a:cs typeface="+mn-cs"/>
              </a:defRPr>
            </a:pPr>
            <a:r>
              <a:rPr lang="cy-GB" sz="1400" b="1" i="0" u="none" strike="noStrike" baseline="0">
                <a:solidFill>
                  <a:srgbClr val="C00000"/>
                </a:solidFill>
                <a:effectLst/>
                <a:latin typeface="Arial" panose="020B0604020202020204" pitchFamily="34" charset="0"/>
                <a:cs typeface="Arial" panose="020B0604020202020204" pitchFamily="34" charset="0"/>
              </a:rPr>
              <a:t>Ffigur 22. Amlder disgwyliedig teithiau yn y DU yn ystod y 12 mis nesaf, Canran, </a:t>
            </a:r>
            <a:r>
              <a:rPr lang="cy-GB" sz="1400" b="1" i="0" u="none" strike="noStrike" kern="1200" spc="0" baseline="0">
                <a:solidFill>
                  <a:srgbClr val="C00000"/>
                </a:solidFill>
                <a:latin typeface="Arial" panose="020B0604020202020204" pitchFamily="34" charset="0"/>
                <a:cs typeface="Arial" panose="020B0604020202020204" pitchFamily="34" charset="0"/>
              </a:rPr>
              <a:t>gwaith maes Awst i fis Hydref 2025 a 2024</a:t>
            </a:r>
            <a:r>
              <a:rPr lang="cy-GB" sz="1400" b="1" i="0" u="none" strike="noStrike" baseline="0">
                <a:solidFill>
                  <a:srgbClr val="C00000"/>
                </a:solidFill>
                <a:effectLst/>
                <a:latin typeface="Arial" panose="020B0604020202020204" pitchFamily="34" charset="0"/>
                <a:cs typeface="Arial" panose="020B0604020202020204" pitchFamily="34" charset="0"/>
              </a:rPr>
              <a:t>, y DU </a:t>
            </a:r>
          </a:p>
        </c:rich>
      </c:tx>
      <c:layout>
        <c:manualLayout>
          <c:xMode val="edge"/>
          <c:yMode val="edge"/>
          <c:x val="3.6010710769320345E-3"/>
          <c:y val="0"/>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C00000"/>
              </a:solidFill>
              <a:latin typeface="+mn-lt"/>
              <a:ea typeface="+mn-ea"/>
              <a:cs typeface="+mn-cs"/>
            </a:defRPr>
          </a:pPr>
          <a:endParaRPr lang="en-US"/>
        </a:p>
      </c:txPr>
    </c:title>
    <c:autoTitleDeleted val="0"/>
    <c:plotArea>
      <c:layout>
        <c:manualLayout>
          <c:layoutTarget val="inner"/>
          <c:xMode val="edge"/>
          <c:yMode val="edge"/>
          <c:x val="0.21152786166920734"/>
          <c:y val="0.25824803068831692"/>
          <c:w val="0.77380948752122769"/>
          <c:h val="0.5780131103229621"/>
        </c:manualLayout>
      </c:layout>
      <c:barChart>
        <c:barDir val="col"/>
        <c:grouping val="percentStacked"/>
        <c:varyColors val="0"/>
        <c:ser>
          <c:idx val="0"/>
          <c:order val="0"/>
          <c:tx>
            <c:strRef>
              <c:f>Sheet1!$A$1</c:f>
              <c:strCache>
                <c:ptCount val="1"/>
                <c:pt idx="0">
                  <c:v> </c:v>
                </c:pt>
              </c:strCache>
            </c:strRef>
          </c:tx>
          <c:spPr>
            <a:solidFill>
              <a:schemeClr val="accent1"/>
            </a:solidFill>
            <a:ln>
              <a:noFill/>
            </a:ln>
            <a:effectLst/>
          </c:spPr>
          <c:invertIfNegative val="0"/>
          <c:cat>
            <c:strRef>
              <c:f>Sheet1!$A$2:$A$10</c:f>
              <c:strCache>
                <c:ptCount val="2"/>
                <c:pt idx="0">
                  <c:v>Bwriadwyr y DU ar gyfer y 12 mis nesaf 2025</c:v>
                </c:pt>
                <c:pt idx="1">
                  <c:v>Bwriadwyr y DU ar gyfer y 12 mis nesaf 2024</c:v>
                </c:pt>
              </c:strCache>
            </c:strRef>
          </c:cat>
          <c:val>
            <c:numRef>
              <c:f>Sheet1!$A$2:$A$10</c:f>
              <c:numCache>
                <c:formatCode>0</c:formatCode>
                <c:ptCount val="2"/>
                <c:pt idx="0">
                  <c:v>0</c:v>
                </c:pt>
                <c:pt idx="1">
                  <c:v>0</c:v>
                </c:pt>
              </c:numCache>
            </c:numRef>
          </c:val>
          <c:extLst>
            <c:ext xmlns:c16="http://schemas.microsoft.com/office/drawing/2014/chart" uri="{C3380CC4-5D6E-409C-BE32-E72D297353CC}">
              <c16:uniqueId val="{00000000-F9BA-4D8C-AD6A-885085E97184}"/>
            </c:ext>
          </c:extLst>
        </c:ser>
        <c:ser>
          <c:idx val="1"/>
          <c:order val="1"/>
          <c:tx>
            <c:strRef>
              <c:f>Sheet1!$B$1</c:f>
              <c:strCache>
                <c:ptCount val="1"/>
                <c:pt idx="0">
                  <c:v>Byddant yn cymryd mwy</c:v>
                </c:pt>
              </c:strCache>
            </c:strRef>
          </c:tx>
          <c:spPr>
            <a:solidFill>
              <a:srgbClr val="00B050"/>
            </a:solidFill>
            <a:ln w="19050">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2"/>
                <c:pt idx="0">
                  <c:v>Bwriadwyr y DU ar gyfer y 12 mis nesaf 2025</c:v>
                </c:pt>
                <c:pt idx="1">
                  <c:v>Bwriadwyr y DU ar gyfer y 12 mis nesaf 2024</c:v>
                </c:pt>
              </c:strCache>
            </c:strRef>
          </c:cat>
          <c:val>
            <c:numRef>
              <c:f>Sheet1!$B$2:$B$10</c:f>
              <c:numCache>
                <c:formatCode>0</c:formatCode>
                <c:ptCount val="2"/>
                <c:pt idx="0">
                  <c:v>25.278151102500001</c:v>
                </c:pt>
                <c:pt idx="1">
                  <c:v>26.202157743450002</c:v>
                </c:pt>
              </c:numCache>
            </c:numRef>
          </c:val>
          <c:extLst>
            <c:ext xmlns:c16="http://schemas.microsoft.com/office/drawing/2014/chart" uri="{C3380CC4-5D6E-409C-BE32-E72D297353CC}">
              <c16:uniqueId val="{00000001-F9BA-4D8C-AD6A-885085E97184}"/>
            </c:ext>
          </c:extLst>
        </c:ser>
        <c:ser>
          <c:idx val="2"/>
          <c:order val="2"/>
          <c:tx>
            <c:strRef>
              <c:f>Sheet1!$C$1</c:f>
              <c:strCache>
                <c:ptCount val="1"/>
                <c:pt idx="0">
                  <c:v>Byddant yn cymryd llai</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2"/>
                <c:pt idx="0">
                  <c:v>Bwriadwyr y DU ar gyfer y 12 mis nesaf 2025</c:v>
                </c:pt>
                <c:pt idx="1">
                  <c:v>Bwriadwyr y DU ar gyfer y 12 mis nesaf 2024</c:v>
                </c:pt>
              </c:strCache>
            </c:strRef>
          </c:cat>
          <c:val>
            <c:numRef>
              <c:f>Sheet1!$C$2:$C$10</c:f>
              <c:numCache>
                <c:formatCode>0</c:formatCode>
                <c:ptCount val="2"/>
                <c:pt idx="0">
                  <c:v>19.805572505459999</c:v>
                </c:pt>
                <c:pt idx="1">
                  <c:v>18.288422497940001</c:v>
                </c:pt>
              </c:numCache>
            </c:numRef>
          </c:val>
          <c:extLst>
            <c:ext xmlns:c16="http://schemas.microsoft.com/office/drawing/2014/chart" uri="{C3380CC4-5D6E-409C-BE32-E72D297353CC}">
              <c16:uniqueId val="{00000002-F9BA-4D8C-AD6A-885085E97184}"/>
            </c:ext>
          </c:extLst>
        </c:ser>
        <c:ser>
          <c:idx val="3"/>
          <c:order val="3"/>
          <c:tx>
            <c:strRef>
              <c:f>Sheet1!$D$1</c:f>
              <c:strCache>
                <c:ptCount val="1"/>
                <c:pt idx="0">
                  <c:v>Byddant yn cymryd tua'r un peth</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2"/>
                <c:pt idx="0">
                  <c:v>Bwriadwyr y DU ar gyfer y 12 mis nesaf 2025</c:v>
                </c:pt>
                <c:pt idx="1">
                  <c:v>Bwriadwyr y DU ar gyfer y 12 mis nesaf 2024</c:v>
                </c:pt>
              </c:strCache>
            </c:strRef>
          </c:cat>
          <c:val>
            <c:numRef>
              <c:f>Sheet1!$D$2:$D$10</c:f>
              <c:numCache>
                <c:formatCode>0</c:formatCode>
                <c:ptCount val="2"/>
                <c:pt idx="0">
                  <c:v>40.785991086039999</c:v>
                </c:pt>
                <c:pt idx="1">
                  <c:v>39.95957628483</c:v>
                </c:pt>
              </c:numCache>
            </c:numRef>
          </c:val>
          <c:extLst>
            <c:ext xmlns:c16="http://schemas.microsoft.com/office/drawing/2014/chart" uri="{C3380CC4-5D6E-409C-BE32-E72D297353CC}">
              <c16:uniqueId val="{00000003-F9BA-4D8C-AD6A-885085E97184}"/>
            </c:ext>
          </c:extLst>
        </c:ser>
        <c:ser>
          <c:idx val="4"/>
          <c:order val="4"/>
          <c:tx>
            <c:strRef>
              <c:f>Sheet1!$E$1</c:f>
              <c:strCache>
                <c:ptCount val="1"/>
                <c:pt idx="0">
                  <c:v>Ddim yn gwybod/ddim yn siŵr eto</c:v>
                </c:pt>
              </c:strCache>
            </c:strRef>
          </c:tx>
          <c:spPr>
            <a:solidFill>
              <a:schemeClr val="bg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2"/>
                <c:pt idx="0">
                  <c:v>Bwriadwyr y DU ar gyfer y 12 mis nesaf 2025</c:v>
                </c:pt>
                <c:pt idx="1">
                  <c:v>Bwriadwyr y DU ar gyfer y 12 mis nesaf 2024</c:v>
                </c:pt>
              </c:strCache>
            </c:strRef>
          </c:cat>
          <c:val>
            <c:numRef>
              <c:f>Sheet1!$E$2:$E$10</c:f>
              <c:numCache>
                <c:formatCode>0</c:formatCode>
                <c:ptCount val="2"/>
                <c:pt idx="0">
                  <c:v>14.130285305999999</c:v>
                </c:pt>
                <c:pt idx="1">
                  <c:v>15.54984347377</c:v>
                </c:pt>
              </c:numCache>
            </c:numRef>
          </c:val>
          <c:extLst>
            <c:ext xmlns:c16="http://schemas.microsoft.com/office/drawing/2014/chart" uri="{C3380CC4-5D6E-409C-BE32-E72D297353CC}">
              <c16:uniqueId val="{00000004-F9BA-4D8C-AD6A-885085E97184}"/>
            </c:ext>
          </c:extLst>
        </c:ser>
        <c:dLbls>
          <c:showLegendKey val="0"/>
          <c:showVal val="0"/>
          <c:showCatName val="0"/>
          <c:showSerName val="0"/>
          <c:showPercent val="0"/>
          <c:showBubbleSize val="0"/>
        </c:dLbls>
        <c:gapWidth val="150"/>
        <c:overlap val="100"/>
        <c:axId val="1018736528"/>
        <c:axId val="1018718576"/>
      </c:barChart>
      <c:catAx>
        <c:axId val="101873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crossAx val="1018718576"/>
        <c:crosses val="autoZero"/>
        <c:auto val="1"/>
        <c:lblAlgn val="ctr"/>
        <c:lblOffset val="100"/>
        <c:noMultiLvlLbl val="0"/>
      </c:catAx>
      <c:valAx>
        <c:axId val="1018718576"/>
        <c:scaling>
          <c:orientation val="minMax"/>
          <c:max val="1"/>
        </c:scaling>
        <c:delete val="1"/>
        <c:axPos val="l"/>
        <c:majorGridlines>
          <c:spPr>
            <a:ln w="9525" cap="flat" cmpd="sng" algn="ctr">
              <a:solidFill>
                <a:schemeClr val="bg1"/>
              </a:solidFill>
              <a:round/>
            </a:ln>
            <a:effectLst/>
          </c:spPr>
        </c:majorGridlines>
        <c:numFmt formatCode="0%" sourceLinked="1"/>
        <c:majorTickMark val="out"/>
        <c:minorTickMark val="none"/>
        <c:tickLblPos val="nextTo"/>
        <c:crossAx val="1018736528"/>
        <c:crosses val="autoZero"/>
        <c:crossBetween val="between"/>
      </c:valAx>
      <c:spPr>
        <a:noFill/>
        <a:ln>
          <a:noFill/>
        </a:ln>
        <a:effectLst/>
      </c:spPr>
    </c:plotArea>
    <c:legend>
      <c:legendPos val="l"/>
      <c:legendEntry>
        <c:idx val="4"/>
        <c:delete val="1"/>
      </c:legendEntry>
      <c:layout>
        <c:manualLayout>
          <c:xMode val="edge"/>
          <c:yMode val="edge"/>
          <c:x val="2.258241237265458E-2"/>
          <c:y val="0.24689707410003983"/>
          <c:w val="0.17916056194555724"/>
          <c:h val="0.61314300745220618"/>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C00000"/>
                </a:solidFill>
                <a:latin typeface="+mn-lt"/>
                <a:ea typeface="+mn-ea"/>
                <a:cs typeface="+mn-cs"/>
              </a:defRPr>
            </a:pPr>
            <a:r>
              <a:rPr lang="cy-GB" sz="1400" b="1">
                <a:solidFill>
                  <a:srgbClr val="C00000"/>
                </a:solidFill>
              </a:rPr>
              <a:t>Ffigur 23. Cyfran</a:t>
            </a:r>
            <a:r>
              <a:rPr lang="cy-GB" sz="1400" b="1" baseline="0">
                <a:solidFill>
                  <a:srgbClr val="C00000"/>
                </a:solidFill>
              </a:rPr>
              <a:t> </a:t>
            </a:r>
            <a:r>
              <a:rPr lang="cy-GB" sz="1400" b="1">
                <a:solidFill>
                  <a:srgbClr val="C00000"/>
                </a:solidFill>
              </a:rPr>
              <a:t>yn rhagweld mynd ar </a:t>
            </a:r>
            <a:r>
              <a:rPr lang="cy-GB" sz="1400" b="1" u="sng">
                <a:solidFill>
                  <a:srgbClr val="C00000"/>
                </a:solidFill>
              </a:rPr>
              <a:t>y daith nesaf dros nos yn y DU</a:t>
            </a:r>
            <a:r>
              <a:rPr lang="cy-GB" sz="1400" b="1">
                <a:solidFill>
                  <a:srgbClr val="C00000"/>
                </a:solidFill>
              </a:rPr>
              <a:t>, Canran, </a:t>
            </a:r>
            <a:r>
              <a:rPr lang="cy-GB" sz="1400" b="1" baseline="0">
                <a:solidFill>
                  <a:srgbClr val="C00000"/>
                </a:solidFill>
              </a:rPr>
              <a:t>gwaith maes Awst i fis Hydref 2025 a 2024</a:t>
            </a:r>
            <a:r>
              <a:rPr lang="cy-GB" sz="1400" b="1">
                <a:solidFill>
                  <a:srgbClr val="C00000"/>
                </a:solidFill>
              </a:rPr>
              <a:t>, y DU</a:t>
            </a:r>
          </a:p>
        </c:rich>
      </c:tx>
      <c:layout>
        <c:manualLayout>
          <c:xMode val="edge"/>
          <c:yMode val="edge"/>
          <c:x val="3.0558045627063084E-2"/>
          <c:y val="1.9524268050273002E-2"/>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C00000"/>
              </a:solidFill>
              <a:latin typeface="+mn-lt"/>
              <a:ea typeface="+mn-ea"/>
              <a:cs typeface="+mn-cs"/>
            </a:defRPr>
          </a:pPr>
          <a:endParaRPr lang="en-US"/>
        </a:p>
      </c:txPr>
    </c:title>
    <c:autoTitleDeleted val="0"/>
    <c:plotArea>
      <c:layout>
        <c:manualLayout>
          <c:layoutTarget val="inner"/>
          <c:xMode val="edge"/>
          <c:yMode val="edge"/>
          <c:x val="3.5324118797013138E-2"/>
          <c:y val="0.22245524257209459"/>
          <c:w val="0.95667582774169158"/>
          <c:h val="0.59483738030046274"/>
        </c:manualLayout>
      </c:layout>
      <c:barChart>
        <c:barDir val="col"/>
        <c:grouping val="clustered"/>
        <c:varyColors val="0"/>
        <c:ser>
          <c:idx val="0"/>
          <c:order val="0"/>
          <c:tx>
            <c:strRef>
              <c:f>Sheet1!$B$1</c:f>
              <c:strCache>
                <c:ptCount val="1"/>
                <c:pt idx="0">
                  <c:v>Data Awst-Hydref 2025</c:v>
                </c:pt>
              </c:strCache>
            </c:strRef>
          </c:tx>
          <c:spPr>
            <a:solidFill>
              <a:schemeClr val="accent1"/>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Yn ystod y 12 mis nesaf</c:v>
                </c:pt>
                <c:pt idx="1">
                  <c:v>Hydref 2025 </c:v>
                </c:pt>
                <c:pt idx="2">
                  <c:v>Gaeaf 2025 </c:v>
                </c:pt>
              </c:strCache>
            </c:strRef>
          </c:cat>
          <c:val>
            <c:numRef>
              <c:f>Sheet1!$B$2:$B$4</c:f>
              <c:numCache>
                <c:formatCode>0</c:formatCode>
                <c:ptCount val="3"/>
                <c:pt idx="0">
                  <c:v>75.643245127940006</c:v>
                </c:pt>
                <c:pt idx="1">
                  <c:v>32.073909305619999</c:v>
                </c:pt>
                <c:pt idx="2">
                  <c:v>9.2966242245479993</c:v>
                </c:pt>
              </c:numCache>
            </c:numRef>
          </c:val>
          <c:extLst>
            <c:ext xmlns:c16="http://schemas.microsoft.com/office/drawing/2014/chart" uri="{C3380CC4-5D6E-409C-BE32-E72D297353CC}">
              <c16:uniqueId val="{00000000-EFC3-4210-AF80-18A7B68A693D}"/>
            </c:ext>
          </c:extLst>
        </c:ser>
        <c:ser>
          <c:idx val="1"/>
          <c:order val="1"/>
          <c:tx>
            <c:strRef>
              <c:f>Sheet1!$C$1</c:f>
              <c:strCache>
                <c:ptCount val="1"/>
                <c:pt idx="0">
                  <c:v>Data Awst-Hydref 2024</c:v>
                </c:pt>
              </c:strCache>
            </c:strRef>
          </c:tx>
          <c:spPr>
            <a:solidFill>
              <a:schemeClr val="bg1"/>
            </a:solidFill>
            <a:ln w="19050">
              <a:solidFill>
                <a:srgbClr val="1E154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Yn ystod y 12 mis nesaf</c:v>
                </c:pt>
                <c:pt idx="1">
                  <c:v>Hydref 2025 </c:v>
                </c:pt>
                <c:pt idx="2">
                  <c:v>Gaeaf 2025 </c:v>
                </c:pt>
              </c:strCache>
            </c:strRef>
          </c:cat>
          <c:val>
            <c:numRef>
              <c:f>Sheet1!$C$2:$C$4</c:f>
              <c:numCache>
                <c:formatCode>0</c:formatCode>
                <c:ptCount val="3"/>
                <c:pt idx="0">
                  <c:v>77.81358392416</c:v>
                </c:pt>
                <c:pt idx="1">
                  <c:v>30.084692081659998</c:v>
                </c:pt>
                <c:pt idx="2">
                  <c:v>10.29218676681</c:v>
                </c:pt>
              </c:numCache>
            </c:numRef>
          </c:val>
          <c:extLst>
            <c:ext xmlns:c16="http://schemas.microsoft.com/office/drawing/2014/chart" uri="{C3380CC4-5D6E-409C-BE32-E72D297353CC}">
              <c16:uniqueId val="{00000001-EFC3-4210-AF80-18A7B68A693D}"/>
            </c:ext>
          </c:extLst>
        </c:ser>
        <c:dLbls>
          <c:showLegendKey val="0"/>
          <c:showVal val="0"/>
          <c:showCatName val="0"/>
          <c:showSerName val="0"/>
          <c:showPercent val="0"/>
          <c:showBubbleSize val="0"/>
        </c:dLbls>
        <c:gapWidth val="219"/>
        <c:axId val="-573539232"/>
        <c:axId val="-573556640"/>
      </c:barChart>
      <c:catAx>
        <c:axId val="-573539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crossAx val="-573556640"/>
        <c:crosses val="autoZero"/>
        <c:auto val="1"/>
        <c:lblAlgn val="ctr"/>
        <c:lblOffset val="100"/>
        <c:noMultiLvlLbl val="0"/>
      </c:catAx>
      <c:valAx>
        <c:axId val="-573556640"/>
        <c:scaling>
          <c:orientation val="minMax"/>
          <c:max val="100"/>
        </c:scaling>
        <c:delete val="1"/>
        <c:axPos val="l"/>
        <c:numFmt formatCode="0" sourceLinked="1"/>
        <c:majorTickMark val="out"/>
        <c:minorTickMark val="none"/>
        <c:tickLblPos val="nextTo"/>
        <c:crossAx val="-573539232"/>
        <c:crosses val="autoZero"/>
        <c:crossBetween val="between"/>
      </c:valAx>
      <c:spPr>
        <a:noFill/>
        <a:ln>
          <a:noFill/>
        </a:ln>
        <a:effectLst/>
      </c:spPr>
    </c:plotArea>
    <c:legend>
      <c:legendPos val="t"/>
      <c:layout>
        <c:manualLayout>
          <c:xMode val="edge"/>
          <c:yMode val="edge"/>
          <c:x val="0.20145390614129849"/>
          <c:y val="0.19826289196203564"/>
          <c:w val="0.62376941143151299"/>
          <c:h val="0.11574411182919313"/>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C00000"/>
                </a:solidFill>
                <a:latin typeface="Arial" panose="020B0604020202020204" pitchFamily="34" charset="0"/>
                <a:ea typeface="+mn-ea"/>
                <a:cs typeface="Arial" panose="020B0604020202020204" pitchFamily="34" charset="0"/>
              </a:defRPr>
            </a:pPr>
            <a:r>
              <a:rPr lang="cy-GB" sz="1400" b="1">
                <a:solidFill>
                  <a:srgbClr val="C00000"/>
                </a:solidFill>
                <a:latin typeface="Arial" panose="020B0604020202020204" pitchFamily="34" charset="0"/>
                <a:cs typeface="Arial" panose="020B0604020202020204" pitchFamily="34" charset="0"/>
              </a:rPr>
              <a:t>Ffigur 24a. Ble rydych chi'n bwriadu aros ar eich </a:t>
            </a:r>
            <a:r>
              <a:rPr lang="cy-GB" sz="1400" b="1" u="sng">
                <a:solidFill>
                  <a:srgbClr val="C00000"/>
                </a:solidFill>
                <a:latin typeface="Arial" panose="020B0604020202020204" pitchFamily="34" charset="0"/>
                <a:cs typeface="Arial" panose="020B0604020202020204" pitchFamily="34" charset="0"/>
              </a:rPr>
              <a:t>taith dros nos nesaf yn y DU yn </a:t>
            </a:r>
            <a:r>
              <a:rPr lang="cy-GB" sz="1400" b="1" i="0" u="sng" strike="noStrike" kern="1200" spc="0" baseline="0">
                <a:solidFill>
                  <a:srgbClr val="C00000"/>
                </a:solidFill>
                <a:latin typeface="Arial" panose="020B0604020202020204" pitchFamily="34" charset="0"/>
                <a:cs typeface="Arial" panose="020B0604020202020204" pitchFamily="34" charset="0"/>
              </a:rPr>
              <a:t>Hydref 2025 </a:t>
            </a:r>
            <a:r>
              <a:rPr lang="cy-GB" sz="1400" b="1">
                <a:solidFill>
                  <a:srgbClr val="C00000"/>
                </a:solidFill>
                <a:latin typeface="Arial" panose="020B0604020202020204" pitchFamily="34" charset="0"/>
                <a:cs typeface="Arial" panose="020B0604020202020204" pitchFamily="34" charset="0"/>
              </a:rPr>
              <a:t>, Canran, </a:t>
            </a:r>
            <a:r>
              <a:rPr lang="cy-GB" sz="1400" b="1" i="0" u="none" strike="noStrike" kern="1200" spc="0" baseline="0">
                <a:solidFill>
                  <a:srgbClr val="C00000"/>
                </a:solidFill>
                <a:latin typeface="Arial" panose="020B0604020202020204" pitchFamily="34" charset="0"/>
                <a:cs typeface="Arial" panose="020B0604020202020204" pitchFamily="34" charset="0"/>
              </a:rPr>
              <a:t>Awst i Hydref 2025 a gwaith maes 2024</a:t>
            </a:r>
            <a:r>
              <a:rPr lang="cy-GB" sz="1400" b="1">
                <a:solidFill>
                  <a:srgbClr val="C00000"/>
                </a:solidFill>
                <a:latin typeface="Arial" panose="020B0604020202020204" pitchFamily="34" charset="0"/>
                <a:cs typeface="Arial" panose="020B0604020202020204" pitchFamily="34" charset="0"/>
              </a:rPr>
              <a:t>, DU</a:t>
            </a:r>
          </a:p>
        </c:rich>
      </c:tx>
      <c:layout>
        <c:manualLayout>
          <c:xMode val="edge"/>
          <c:yMode val="edge"/>
          <c:x val="1.4762338156960675E-3"/>
          <c:y val="0"/>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C0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1.7751282496008124E-2"/>
          <c:y val="0.20467989098161388"/>
          <c:w val="0.9822487175039919"/>
          <c:h val="0.47032881130822501"/>
        </c:manualLayout>
      </c:layout>
      <c:barChart>
        <c:barDir val="col"/>
        <c:grouping val="clustered"/>
        <c:varyColors val="0"/>
        <c:ser>
          <c:idx val="0"/>
          <c:order val="0"/>
          <c:tx>
            <c:strRef>
              <c:f>Sheet1!$B$1</c:f>
              <c:strCache>
                <c:ptCount val="1"/>
                <c:pt idx="0">
                  <c:v>Data Awst - Hydref 2025</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Llundain</c:v>
                </c:pt>
                <c:pt idx="1">
                  <c:v>Gogledd-orllewin Lloegr</c:v>
                </c:pt>
                <c:pt idx="2">
                  <c:v>De Orllewin Lloegr</c:v>
                </c:pt>
                <c:pt idx="3">
                  <c:v>Yr Alban</c:v>
                </c:pt>
                <c:pt idx="4">
                  <c:v>Swydd Efrog a'r Humber</c:v>
                </c:pt>
                <c:pt idx="5">
                  <c:v>Dwyrain Lloegr</c:v>
                </c:pt>
                <c:pt idx="6">
                  <c:v>De Ddwyrain Lloegr</c:v>
                </c:pt>
                <c:pt idx="7">
                  <c:v>Cymru</c:v>
                </c:pt>
                <c:pt idx="8">
                  <c:v>Gorllewin Canolbarth Lloegr</c:v>
                </c:pt>
                <c:pt idx="9">
                  <c:v>Dwyrain Lloegr</c:v>
                </c:pt>
                <c:pt idx="10">
                  <c:v>Gogledd Ddwyrain Lloegr</c:v>
                </c:pt>
                <c:pt idx="11">
                  <c:v>Gogledd Iwerddon</c:v>
                </c:pt>
              </c:strCache>
            </c:strRef>
          </c:cat>
          <c:val>
            <c:numRef>
              <c:f>Sheet1!$B$2:$B$13</c:f>
              <c:numCache>
                <c:formatCode>0</c:formatCode>
                <c:ptCount val="12"/>
                <c:pt idx="0">
                  <c:v>19.846213269669999</c:v>
                </c:pt>
                <c:pt idx="1">
                  <c:v>14.291265231780001</c:v>
                </c:pt>
                <c:pt idx="2">
                  <c:v>14.2489106988</c:v>
                </c:pt>
                <c:pt idx="3">
                  <c:v>11.602739998240001</c:v>
                </c:pt>
                <c:pt idx="4">
                  <c:v>11.48528618243</c:v>
                </c:pt>
                <c:pt idx="5">
                  <c:v>11.40437009747</c:v>
                </c:pt>
                <c:pt idx="6">
                  <c:v>10.700610882019999</c:v>
                </c:pt>
                <c:pt idx="7">
                  <c:v>8.0913486187100006</c:v>
                </c:pt>
                <c:pt idx="8">
                  <c:v>7.4047238874900003</c:v>
                </c:pt>
                <c:pt idx="9">
                  <c:v>6.6869149703059998</c:v>
                </c:pt>
                <c:pt idx="10">
                  <c:v>6.0052524422250002</c:v>
                </c:pt>
                <c:pt idx="11">
                  <c:v>2.3820863587529999</c:v>
                </c:pt>
              </c:numCache>
            </c:numRef>
          </c:val>
          <c:extLst>
            <c:ext xmlns:c16="http://schemas.microsoft.com/office/drawing/2014/chart" uri="{C3380CC4-5D6E-409C-BE32-E72D297353CC}">
              <c16:uniqueId val="{00000000-1D76-45C8-A0B6-742E26780EBE}"/>
            </c:ext>
          </c:extLst>
        </c:ser>
        <c:ser>
          <c:idx val="1"/>
          <c:order val="1"/>
          <c:tx>
            <c:strRef>
              <c:f>Sheet1!$C$1</c:f>
              <c:strCache>
                <c:ptCount val="1"/>
                <c:pt idx="0">
                  <c:v>Data Awst - Hydref 2024</c:v>
                </c:pt>
              </c:strCache>
            </c:strRef>
          </c:tx>
          <c:spPr>
            <a:noFill/>
            <a:ln>
              <a:solidFill>
                <a:srgbClr val="1E1541"/>
              </a:solidFill>
            </a:ln>
            <a:effectLst/>
          </c:spPr>
          <c:invertIfNegative val="0"/>
          <c:dLbls>
            <c:dLbl>
              <c:idx val="0"/>
              <c:layout>
                <c:manualLayout>
                  <c:x val="6.8125615767950709E-3"/>
                  <c:y val="2.87629529542265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D76-45C8-A0B6-742E26780EBE}"/>
                </c:ext>
              </c:extLst>
            </c:dLbl>
            <c:dLbl>
              <c:idx val="1"/>
              <c:layout>
                <c:manualLayout>
                  <c:x val="6.8125615767950709E-3"/>
                  <c:y val="1.43814764771134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D76-45C8-A0B6-742E26780EBE}"/>
                </c:ext>
              </c:extLst>
            </c:dLbl>
            <c:dLbl>
              <c:idx val="2"/>
              <c:layout>
                <c:manualLayout>
                  <c:x val="9.0834154357267889E-3"/>
                  <c:y val="-1.0546294251525439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D76-45C8-A0B6-742E26780EBE}"/>
                </c:ext>
              </c:extLst>
            </c:dLbl>
            <c:dLbl>
              <c:idx val="3"/>
              <c:layout>
                <c:manualLayout>
                  <c:x val="1.1354269294658445E-2"/>
                  <c:y val="1.43814764771134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D76-45C8-A0B6-742E26780EBE}"/>
                </c:ext>
              </c:extLst>
            </c:dLbl>
            <c:dLbl>
              <c:idx val="4"/>
              <c:layout>
                <c:manualLayout>
                  <c:x val="1.5895977012521881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D76-45C8-A0B6-742E26780EBE}"/>
                </c:ext>
              </c:extLst>
            </c:dLbl>
            <c:dLbl>
              <c:idx val="5"/>
              <c:layout>
                <c:manualLayout>
                  <c:x val="6.8125615767950917E-3"/>
                  <c:y val="-1.0546294251525439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D76-45C8-A0B6-742E26780EBE}"/>
                </c:ext>
              </c:extLst>
            </c:dLbl>
            <c:dLbl>
              <c:idx val="6"/>
              <c:layout>
                <c:manualLayout>
                  <c:x val="9.0834154357267889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D76-45C8-A0B6-742E26780EBE}"/>
                </c:ext>
              </c:extLst>
            </c:dLbl>
            <c:dLbl>
              <c:idx val="7"/>
              <c:layout>
                <c:manualLayout>
                  <c:x val="2.2708538589316972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D76-45C8-A0B6-742E26780EBE}"/>
                </c:ext>
              </c:extLst>
            </c:dLbl>
            <c:dLbl>
              <c:idx val="8"/>
              <c:layout>
                <c:manualLayout>
                  <c:x val="9.0834154357268722E-3"/>
                  <c:y val="-1.0546294251525439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D76-45C8-A0B6-742E26780EBE}"/>
                </c:ext>
              </c:extLst>
            </c:dLbl>
            <c:dLbl>
              <c:idx val="9"/>
              <c:layout>
                <c:manualLayout>
                  <c:x val="1.3625123153590183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D76-45C8-A0B6-742E26780EBE}"/>
                </c:ext>
              </c:extLst>
            </c:dLbl>
            <c:dLbl>
              <c:idx val="10"/>
              <c:layout>
                <c:manualLayout>
                  <c:x val="1.1354269294658487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D76-45C8-A0B6-742E26780EBE}"/>
                </c:ext>
              </c:extLst>
            </c:dLbl>
            <c:dLbl>
              <c:idx val="11"/>
              <c:layout>
                <c:manualLayout>
                  <c:x val="1.1354269294658487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1D76-45C8-A0B6-742E26780EB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Llundain</c:v>
                </c:pt>
                <c:pt idx="1">
                  <c:v>Gogledd-orllewin Lloegr</c:v>
                </c:pt>
                <c:pt idx="2">
                  <c:v>De Orllewin Lloegr</c:v>
                </c:pt>
                <c:pt idx="3">
                  <c:v>Yr Alban</c:v>
                </c:pt>
                <c:pt idx="4">
                  <c:v>Swydd Efrog a'r Humber</c:v>
                </c:pt>
                <c:pt idx="5">
                  <c:v>Dwyrain Lloegr</c:v>
                </c:pt>
                <c:pt idx="6">
                  <c:v>De Ddwyrain Lloegr</c:v>
                </c:pt>
                <c:pt idx="7">
                  <c:v>Cymru</c:v>
                </c:pt>
                <c:pt idx="8">
                  <c:v>Gorllewin Canolbarth Lloegr</c:v>
                </c:pt>
                <c:pt idx="9">
                  <c:v>Dwyrain Lloegr</c:v>
                </c:pt>
                <c:pt idx="10">
                  <c:v>Gogledd Ddwyrain Lloegr</c:v>
                </c:pt>
                <c:pt idx="11">
                  <c:v>Gogledd Iwerddon</c:v>
                </c:pt>
              </c:strCache>
            </c:strRef>
          </c:cat>
          <c:val>
            <c:numRef>
              <c:f>Sheet1!$C$2:$C$13</c:f>
              <c:numCache>
                <c:formatCode>0</c:formatCode>
                <c:ptCount val="12"/>
                <c:pt idx="0">
                  <c:v>16.921446015370002</c:v>
                </c:pt>
                <c:pt idx="1">
                  <c:v>14.432156322140001</c:v>
                </c:pt>
                <c:pt idx="2">
                  <c:v>14.97660938271</c:v>
                </c:pt>
                <c:pt idx="3">
                  <c:v>12.488063315670001</c:v>
                </c:pt>
                <c:pt idx="4">
                  <c:v>11.392222295130001</c:v>
                </c:pt>
                <c:pt idx="5">
                  <c:v>9.9823018658479992</c:v>
                </c:pt>
                <c:pt idx="6">
                  <c:v>10.16673964758</c:v>
                </c:pt>
                <c:pt idx="7">
                  <c:v>8.7193751675229993</c:v>
                </c:pt>
                <c:pt idx="8">
                  <c:v>6.7655710204000004</c:v>
                </c:pt>
                <c:pt idx="9">
                  <c:v>5.9467219346649998</c:v>
                </c:pt>
                <c:pt idx="10">
                  <c:v>7.3108356796129996</c:v>
                </c:pt>
                <c:pt idx="11">
                  <c:v>1.704271943472</c:v>
                </c:pt>
              </c:numCache>
            </c:numRef>
          </c:val>
          <c:extLst>
            <c:ext xmlns:c16="http://schemas.microsoft.com/office/drawing/2014/chart" uri="{C3380CC4-5D6E-409C-BE32-E72D297353CC}">
              <c16:uniqueId val="{0000000D-1D76-45C8-A0B6-742E26780EBE}"/>
            </c:ext>
          </c:extLst>
        </c:ser>
        <c:dLbls>
          <c:showLegendKey val="0"/>
          <c:showVal val="0"/>
          <c:showCatName val="0"/>
          <c:showSerName val="0"/>
          <c:showPercent val="0"/>
          <c:showBubbleSize val="0"/>
        </c:dLbls>
        <c:gapWidth val="110"/>
        <c:axId val="-986356160"/>
        <c:axId val="-986357248"/>
      </c:barChart>
      <c:catAx>
        <c:axId val="-986356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crossAx val="-986357248"/>
        <c:crosses val="autoZero"/>
        <c:auto val="1"/>
        <c:lblAlgn val="ctr"/>
        <c:lblOffset val="100"/>
        <c:noMultiLvlLbl val="0"/>
      </c:catAx>
      <c:valAx>
        <c:axId val="-986357248"/>
        <c:scaling>
          <c:orientation val="minMax"/>
          <c:max val="50"/>
        </c:scaling>
        <c:delete val="1"/>
        <c:axPos val="l"/>
        <c:numFmt formatCode="0" sourceLinked="1"/>
        <c:majorTickMark val="out"/>
        <c:minorTickMark val="none"/>
        <c:tickLblPos val="nextTo"/>
        <c:crossAx val="-986356160"/>
        <c:crosses val="autoZero"/>
        <c:crossBetween val="between"/>
      </c:valAx>
      <c:spPr>
        <a:noFill/>
        <a:ln>
          <a:noFill/>
        </a:ln>
        <a:effectLst/>
      </c:spPr>
    </c:plotArea>
    <c:legend>
      <c:legendPos val="t"/>
      <c:layout>
        <c:manualLayout>
          <c:xMode val="edge"/>
          <c:yMode val="edge"/>
          <c:x val="0"/>
          <c:y val="0.16548980271358341"/>
          <c:w val="0.91135426929465846"/>
          <c:h val="0.2125650167300735"/>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C00000"/>
                </a:solidFill>
                <a:latin typeface="+mn-lt"/>
                <a:ea typeface="+mn-ea"/>
                <a:cs typeface="+mn-cs"/>
              </a:defRPr>
            </a:pPr>
            <a:r>
              <a:rPr lang="cy-GB" sz="1400" b="1">
                <a:solidFill>
                  <a:srgbClr val="C00000"/>
                </a:solidFill>
              </a:rPr>
              <a:t>Ffigur 24b. Ble rydych chi'n bwriadu aros ar eich </a:t>
            </a:r>
            <a:r>
              <a:rPr lang="cy-GB" sz="1400" b="1" u="sng">
                <a:solidFill>
                  <a:srgbClr val="C00000"/>
                </a:solidFill>
              </a:rPr>
              <a:t>taith dros nos nesaf yn y DU yng Ngaeaf </a:t>
            </a:r>
            <a:r>
              <a:rPr lang="cy-GB" sz="1400" b="1" u="sng" baseline="0">
                <a:solidFill>
                  <a:srgbClr val="C00000"/>
                </a:solidFill>
              </a:rPr>
              <a:t>2026</a:t>
            </a:r>
            <a:r>
              <a:rPr lang="cy-GB" sz="1400" b="1" u="none">
                <a:solidFill>
                  <a:srgbClr val="C00000"/>
                </a:solidFill>
              </a:rPr>
              <a:t>, </a:t>
            </a:r>
            <a:r>
              <a:rPr lang="cy-GB" sz="1400" b="1">
                <a:solidFill>
                  <a:srgbClr val="C00000"/>
                </a:solidFill>
              </a:rPr>
              <a:t>Canran, </a:t>
            </a:r>
            <a:r>
              <a:rPr lang="cy-GB" sz="1400" b="1" i="0" u="none" strike="noStrike" kern="1200" spc="0" baseline="0">
                <a:solidFill>
                  <a:srgbClr val="C00000"/>
                </a:solidFill>
              </a:rPr>
              <a:t>Awst i Hydref 2025 a gwaith maes 2024, y DU</a:t>
            </a:r>
          </a:p>
        </c:rich>
      </c:tx>
      <c:layout>
        <c:manualLayout>
          <c:xMode val="edge"/>
          <c:yMode val="edge"/>
          <c:x val="3.2304290299098537E-4"/>
          <c:y val="3.1084168495114045E-3"/>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C00000"/>
              </a:solidFill>
              <a:latin typeface="+mn-lt"/>
              <a:ea typeface="+mn-ea"/>
              <a:cs typeface="+mn-cs"/>
            </a:defRPr>
          </a:pPr>
          <a:endParaRPr lang="en-GB"/>
        </a:p>
      </c:txPr>
    </c:title>
    <c:autoTitleDeleted val="0"/>
    <c:plotArea>
      <c:layout>
        <c:manualLayout>
          <c:layoutTarget val="inner"/>
          <c:xMode val="edge"/>
          <c:yMode val="edge"/>
          <c:x val="1.2053399258512606E-3"/>
          <c:y val="0.16691301277744536"/>
          <c:w val="0.99278248467138763"/>
          <c:h val="0.5054283032468001"/>
        </c:manualLayout>
      </c:layout>
      <c:barChart>
        <c:barDir val="col"/>
        <c:grouping val="clustered"/>
        <c:varyColors val="0"/>
        <c:ser>
          <c:idx val="0"/>
          <c:order val="0"/>
          <c:tx>
            <c:strRef>
              <c:f>Sheet1!$B$1</c:f>
              <c:strCache>
                <c:ptCount val="1"/>
                <c:pt idx="0">
                  <c:v>Data Awst i Hydref 2025 </c:v>
                </c:pt>
              </c:strCache>
            </c:strRef>
          </c:tx>
          <c:spPr>
            <a:solidFill>
              <a:schemeClr val="accent2"/>
            </a:solidFill>
            <a:ln>
              <a:noFill/>
            </a:ln>
            <a:effectLst/>
          </c:spPr>
          <c:invertIfNegative val="0"/>
          <c:dLbls>
            <c:dLbl>
              <c:idx val="3"/>
              <c:layout>
                <c:manualLayout>
                  <c:x val="4.65152479363436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AE4-41A0-BEEB-669E92474F6F}"/>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Llundain</c:v>
                </c:pt>
                <c:pt idx="1">
                  <c:v>De-orllewin Lloegr</c:v>
                </c:pt>
                <c:pt idx="2">
                  <c:v>Yr Alban</c:v>
                </c:pt>
                <c:pt idx="3">
                  <c:v>Gogledd-orllewin Lloegr</c:v>
                </c:pt>
                <c:pt idx="4">
                  <c:v>Swydd Efrog a'r Humber</c:v>
                </c:pt>
                <c:pt idx="5">
                  <c:v>Dwyrain Lloegr</c:v>
                </c:pt>
                <c:pt idx="6">
                  <c:v>De-ddwyrain Lloegr</c:v>
                </c:pt>
                <c:pt idx="7">
                  <c:v>Gogledd Canolbarth Lloegr </c:v>
                </c:pt>
                <c:pt idx="8">
                  <c:v>Cymru</c:v>
                </c:pt>
                <c:pt idx="9">
                  <c:v>Dwyrain Canolbarth Lloegr</c:v>
                </c:pt>
                <c:pt idx="10">
                  <c:v>Gogledd-ddwyrain Lloegr</c:v>
                </c:pt>
                <c:pt idx="11">
                  <c:v>Gogledd Iwerddon</c:v>
                </c:pt>
              </c:strCache>
            </c:strRef>
          </c:cat>
          <c:val>
            <c:numRef>
              <c:f>Sheet1!$B$2:$B$13</c:f>
              <c:numCache>
                <c:formatCode>0</c:formatCode>
                <c:ptCount val="12"/>
                <c:pt idx="0">
                  <c:v>18.400050025159999</c:v>
                </c:pt>
                <c:pt idx="1">
                  <c:v>15.42153915419</c:v>
                </c:pt>
                <c:pt idx="2">
                  <c:v>12.19802339572</c:v>
                </c:pt>
                <c:pt idx="3">
                  <c:v>11.54676676853</c:v>
                </c:pt>
                <c:pt idx="4">
                  <c:v>11.461023260579999</c:v>
                </c:pt>
                <c:pt idx="5">
                  <c:v>11.2121147541</c:v>
                </c:pt>
                <c:pt idx="6">
                  <c:v>10.39558228454</c:v>
                </c:pt>
                <c:pt idx="7">
                  <c:v>9.0416026221140005</c:v>
                </c:pt>
                <c:pt idx="8">
                  <c:v>7.9550374919279996</c:v>
                </c:pt>
                <c:pt idx="9">
                  <c:v>7.4033776470239996</c:v>
                </c:pt>
                <c:pt idx="10">
                  <c:v>5.74802047862</c:v>
                </c:pt>
                <c:pt idx="11">
                  <c:v>1.656673853777</c:v>
                </c:pt>
              </c:numCache>
            </c:numRef>
          </c:val>
          <c:extLst>
            <c:ext xmlns:c16="http://schemas.microsoft.com/office/drawing/2014/chart" uri="{C3380CC4-5D6E-409C-BE32-E72D297353CC}">
              <c16:uniqueId val="{00000001-AAE4-41A0-BEEB-669E92474F6F}"/>
            </c:ext>
          </c:extLst>
        </c:ser>
        <c:ser>
          <c:idx val="1"/>
          <c:order val="1"/>
          <c:tx>
            <c:strRef>
              <c:f>Sheet1!$C$1</c:f>
              <c:strCache>
                <c:ptCount val="1"/>
                <c:pt idx="0">
                  <c:v>Data Awst i Hydref 2024</c:v>
                </c:pt>
              </c:strCache>
            </c:strRef>
          </c:tx>
          <c:spPr>
            <a:noFill/>
            <a:ln>
              <a:solidFill>
                <a:srgbClr val="C00000"/>
              </a:solidFill>
            </a:ln>
            <a:effectLst/>
          </c:spPr>
          <c:invertIfNegative val="0"/>
          <c:dLbls>
            <c:dLbl>
              <c:idx val="0"/>
              <c:layout>
                <c:manualLayout>
                  <c:x val="2.3257623968171849E-3"/>
                  <c:y val="2.860644491941654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AE4-41A0-BEEB-669E92474F6F}"/>
                </c:ext>
              </c:extLst>
            </c:dLbl>
            <c:dLbl>
              <c:idx val="1"/>
              <c:layout>
                <c:manualLayout>
                  <c:x val="1.395457438090311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AE4-41A0-BEEB-669E92474F6F}"/>
                </c:ext>
              </c:extLst>
            </c:dLbl>
            <c:dLbl>
              <c:idx val="2"/>
              <c:layout>
                <c:manualLayout>
                  <c:x val="9.3030495872687396E-3"/>
                  <c:y val="-2.860644491941654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AE4-41A0-BEEB-669E92474F6F}"/>
                </c:ext>
              </c:extLst>
            </c:dLbl>
            <c:dLbl>
              <c:idx val="3"/>
              <c:layout>
                <c:manualLayout>
                  <c:x val="1.3954574380903067E-2"/>
                  <c:y val="-2.860644491941654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AE4-41A0-BEEB-669E92474F6F}"/>
                </c:ext>
              </c:extLst>
            </c:dLbl>
            <c:dLbl>
              <c:idx val="4"/>
              <c:layout>
                <c:manualLayout>
                  <c:x val="1.162881198408584E-2"/>
                  <c:y val="-1.144257796776661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AE4-41A0-BEEB-669E92474F6F}"/>
                </c:ext>
              </c:extLst>
            </c:dLbl>
            <c:dLbl>
              <c:idx val="5"/>
              <c:layout>
                <c:manualLayout>
                  <c:x val="6.9772871904515551E-3"/>
                  <c:y val="8.581933475824964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AE4-41A0-BEEB-669E92474F6F}"/>
                </c:ext>
              </c:extLst>
            </c:dLbl>
            <c:dLbl>
              <c:idx val="6"/>
              <c:layout>
                <c:manualLayout>
                  <c:x val="1.6280336777720294E-2"/>
                  <c:y val="0"/>
                </c:manualLayout>
              </c:layout>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6.8924060195125966E-2"/>
                      <c:h val="4.5083757193000479E-2"/>
                    </c:manualLayout>
                  </c15:layout>
                </c:ext>
                <c:ext xmlns:c16="http://schemas.microsoft.com/office/drawing/2014/chart" uri="{C3380CC4-5D6E-409C-BE32-E72D297353CC}">
                  <c16:uniqueId val="{00000008-AAE4-41A0-BEEB-669E92474F6F}"/>
                </c:ext>
              </c:extLst>
            </c:dLbl>
            <c:dLbl>
              <c:idx val="7"/>
              <c:layout>
                <c:manualLayout>
                  <c:x val="-2.3257623968171849E-3"/>
                  <c:y val="-1.144257796776661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AE4-41A0-BEEB-669E92474F6F}"/>
                </c:ext>
              </c:extLst>
            </c:dLbl>
            <c:dLbl>
              <c:idx val="8"/>
              <c:layout>
                <c:manualLayout>
                  <c:x val="2.3257623968171849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AE4-41A0-BEEB-669E92474F6F}"/>
                </c:ext>
              </c:extLst>
            </c:dLbl>
            <c:dLbl>
              <c:idx val="9"/>
              <c:layout>
                <c:manualLayout>
                  <c:x val="9.3030495872687396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AE4-41A0-BEEB-669E92474F6F}"/>
                </c:ext>
              </c:extLst>
            </c:dLbl>
            <c:dLbl>
              <c:idx val="10"/>
              <c:layout>
                <c:manualLayout>
                  <c:x val="9.3030495872685696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AAE4-41A0-BEEB-669E92474F6F}"/>
                </c:ext>
              </c:extLst>
            </c:dLbl>
            <c:dLbl>
              <c:idx val="11"/>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4.4142970291590179E-2"/>
                      <c:h val="3.6501823717175509E-2"/>
                    </c:manualLayout>
                  </c15:layout>
                </c:ext>
                <c:ext xmlns:c16="http://schemas.microsoft.com/office/drawing/2014/chart" uri="{C3380CC4-5D6E-409C-BE32-E72D297353CC}">
                  <c16:uniqueId val="{0000000D-AAE4-41A0-BEEB-669E92474F6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Llundain</c:v>
                </c:pt>
                <c:pt idx="1">
                  <c:v>De-orllewin Lloegr</c:v>
                </c:pt>
                <c:pt idx="2">
                  <c:v>Yr Alban</c:v>
                </c:pt>
                <c:pt idx="3">
                  <c:v>Gogledd-orllewin Lloegr</c:v>
                </c:pt>
                <c:pt idx="4">
                  <c:v>Swydd Efrog a'r Humber</c:v>
                </c:pt>
                <c:pt idx="5">
                  <c:v>Dwyrain Lloegr</c:v>
                </c:pt>
                <c:pt idx="6">
                  <c:v>De-ddwyrain Lloegr</c:v>
                </c:pt>
                <c:pt idx="7">
                  <c:v>Gogledd Canolbarth Lloegr </c:v>
                </c:pt>
                <c:pt idx="8">
                  <c:v>Cymru</c:v>
                </c:pt>
                <c:pt idx="9">
                  <c:v>Dwyrain Canolbarth Lloegr</c:v>
                </c:pt>
                <c:pt idx="10">
                  <c:v>Gogledd-ddwyrain Lloegr</c:v>
                </c:pt>
                <c:pt idx="11">
                  <c:v>Gogledd Iwerddon</c:v>
                </c:pt>
              </c:strCache>
            </c:strRef>
          </c:cat>
          <c:val>
            <c:numRef>
              <c:f>Sheet1!$C$2:$C$13</c:f>
              <c:numCache>
                <c:formatCode>0</c:formatCode>
                <c:ptCount val="12"/>
                <c:pt idx="0">
                  <c:v>18.0130029163</c:v>
                </c:pt>
                <c:pt idx="1">
                  <c:v>12.50859830101</c:v>
                </c:pt>
                <c:pt idx="2">
                  <c:v>13.623522626870001</c:v>
                </c:pt>
                <c:pt idx="3">
                  <c:v>12.365185974259999</c:v>
                </c:pt>
                <c:pt idx="4">
                  <c:v>10.146361324920001</c:v>
                </c:pt>
                <c:pt idx="5">
                  <c:v>10.074270508090001</c:v>
                </c:pt>
                <c:pt idx="6">
                  <c:v>11.51178659699</c:v>
                </c:pt>
                <c:pt idx="7">
                  <c:v>6.3224114983400002</c:v>
                </c:pt>
                <c:pt idx="8">
                  <c:v>8.4639933771880003</c:v>
                </c:pt>
                <c:pt idx="9">
                  <c:v>6.155516795924</c:v>
                </c:pt>
                <c:pt idx="10">
                  <c:v>7.3035744328590004</c:v>
                </c:pt>
                <c:pt idx="11">
                  <c:v>2.2120461646709999</c:v>
                </c:pt>
              </c:numCache>
            </c:numRef>
          </c:val>
          <c:extLst>
            <c:ext xmlns:c16="http://schemas.microsoft.com/office/drawing/2014/chart" uri="{C3380CC4-5D6E-409C-BE32-E72D297353CC}">
              <c16:uniqueId val="{0000000E-AAE4-41A0-BEEB-669E92474F6F}"/>
            </c:ext>
          </c:extLst>
        </c:ser>
        <c:dLbls>
          <c:showLegendKey val="0"/>
          <c:showVal val="0"/>
          <c:showCatName val="0"/>
          <c:showSerName val="0"/>
          <c:showPercent val="0"/>
          <c:showBubbleSize val="0"/>
        </c:dLbls>
        <c:gapWidth val="110"/>
        <c:axId val="-986355072"/>
        <c:axId val="-986358336"/>
      </c:barChart>
      <c:catAx>
        <c:axId val="-986355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crossAx val="-986358336"/>
        <c:crosses val="autoZero"/>
        <c:auto val="1"/>
        <c:lblAlgn val="ctr"/>
        <c:lblOffset val="100"/>
        <c:noMultiLvlLbl val="0"/>
      </c:catAx>
      <c:valAx>
        <c:axId val="-986358336"/>
        <c:scaling>
          <c:orientation val="minMax"/>
          <c:max val="50"/>
        </c:scaling>
        <c:delete val="1"/>
        <c:axPos val="l"/>
        <c:numFmt formatCode="0" sourceLinked="1"/>
        <c:majorTickMark val="out"/>
        <c:minorTickMark val="none"/>
        <c:tickLblPos val="nextTo"/>
        <c:crossAx val="-986355072"/>
        <c:crosses val="autoZero"/>
        <c:crossBetween val="between"/>
      </c:valAx>
      <c:spPr>
        <a:noFill/>
        <a:ln>
          <a:noFill/>
        </a:ln>
        <a:effectLst/>
      </c:spPr>
    </c:plotArea>
    <c:legend>
      <c:legendPos val="t"/>
      <c:layout>
        <c:manualLayout>
          <c:xMode val="edge"/>
          <c:yMode val="edge"/>
          <c:x val="0"/>
          <c:y val="0.1714956372919022"/>
          <c:w val="0.9950530484557244"/>
          <c:h val="0.18014266732348866"/>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E154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r>
              <a:rPr lang="cy-GB" sz="1400" b="1" i="0" u="none" strike="noStrike" baseline="0">
                <a:solidFill>
                  <a:srgbClr val="C00000"/>
                </a:solidFill>
                <a:effectLst/>
                <a:latin typeface="Arial" panose="020B0604020202020204" pitchFamily="34" charset="0"/>
                <a:cs typeface="Arial" panose="020B0604020202020204" pitchFamily="34" charset="0"/>
              </a:rPr>
              <a:t>Ffigur 25. Statws archebu teithiau dros nos yn y </a:t>
            </a:r>
            <a:r>
              <a:rPr lang="cy-GB" sz="1400" b="1" i="0" u="sng" strike="noStrike" baseline="0">
                <a:solidFill>
                  <a:srgbClr val="C00000"/>
                </a:solidFill>
                <a:effectLst/>
                <a:latin typeface="Arial" panose="020B0604020202020204" pitchFamily="34" charset="0"/>
                <a:cs typeface="Arial" panose="020B0604020202020204" pitchFamily="34" charset="0"/>
              </a:rPr>
              <a:t>DU</a:t>
            </a:r>
            <a:r>
              <a:rPr lang="cy-GB" sz="1400" b="1" i="0" u="none" strike="noStrike" baseline="0">
                <a:solidFill>
                  <a:srgbClr val="C00000"/>
                </a:solidFill>
                <a:effectLst/>
                <a:latin typeface="Arial" panose="020B0604020202020204" pitchFamily="34" charset="0"/>
                <a:cs typeface="Arial" panose="020B0604020202020204" pitchFamily="34" charset="0"/>
              </a:rPr>
              <a:t> yn ôl cyrchfan, Canran, </a:t>
            </a:r>
            <a:r>
              <a:rPr lang="cy-GB" sz="1400" b="1" i="0" u="none" strike="noStrike" kern="1200" spc="0" baseline="0">
                <a:solidFill>
                  <a:srgbClr val="C00000"/>
                </a:solidFill>
                <a:latin typeface="Arial" panose="020B0604020202020204" pitchFamily="34" charset="0"/>
                <a:cs typeface="Arial" panose="020B0604020202020204" pitchFamily="34" charset="0"/>
              </a:rPr>
              <a:t>gwaith maes Awst i Hydref 2025 </a:t>
            </a:r>
            <a:r>
              <a:rPr lang="cy-GB" sz="1400" b="1" i="0" u="none" strike="noStrike" baseline="0">
                <a:solidFill>
                  <a:srgbClr val="C00000"/>
                </a:solidFill>
                <a:effectLst/>
                <a:latin typeface="Arial" panose="020B0604020202020204" pitchFamily="34" charset="0"/>
                <a:cs typeface="Arial" panose="020B0604020202020204" pitchFamily="34" charset="0"/>
              </a:rPr>
              <a:t>, y DU </a:t>
            </a:r>
          </a:p>
        </c:rich>
      </c:tx>
      <c:layout>
        <c:manualLayout>
          <c:xMode val="edge"/>
          <c:yMode val="edge"/>
          <c:x val="6.0495318876239669E-3"/>
          <c:y val="0"/>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0.21383474468763039"/>
          <c:y val="0.21158836689038032"/>
          <c:w val="0.77380948752122769"/>
          <c:h val="0.52827986033142615"/>
        </c:manualLayout>
      </c:layout>
      <c:barChart>
        <c:barDir val="col"/>
        <c:grouping val="percentStacked"/>
        <c:varyColors val="0"/>
        <c:ser>
          <c:idx val="0"/>
          <c:order val="0"/>
          <c:tx>
            <c:strRef>
              <c:f>Sheet1!$B$1</c:f>
              <c:strCache>
                <c:ptCount val="1"/>
                <c:pt idx="0">
                  <c:v>Wedi archebu'r daith hon eisoes</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Bwriadwyr y DU</c:v>
                </c:pt>
                <c:pt idx="1">
                  <c:v>Bwriadwyr Cymru</c:v>
                </c:pt>
                <c:pt idx="2">
                  <c:v>Bwriadwyr Lloegr</c:v>
                </c:pt>
                <c:pt idx="3">
                  <c:v>Bwriadwyr yr Alban</c:v>
                </c:pt>
                <c:pt idx="4">
                  <c:v>Bwriadwyr y DU</c:v>
                </c:pt>
                <c:pt idx="5">
                  <c:v>Bwriadwyr Cymru*</c:v>
                </c:pt>
                <c:pt idx="6">
                  <c:v>Bwriadwyr Lloegr</c:v>
                </c:pt>
                <c:pt idx="7">
                  <c:v>Bwriadwyr yr Alban</c:v>
                </c:pt>
              </c:strCache>
            </c:strRef>
          </c:cat>
          <c:val>
            <c:numRef>
              <c:f>Sheet1!$B$2:$B$9</c:f>
              <c:numCache>
                <c:formatCode>0</c:formatCode>
                <c:ptCount val="8"/>
                <c:pt idx="0">
                  <c:v>36.889646496799998</c:v>
                </c:pt>
                <c:pt idx="1">
                  <c:v>31.00909387383</c:v>
                </c:pt>
                <c:pt idx="2">
                  <c:v>42.333023444059997</c:v>
                </c:pt>
                <c:pt idx="3">
                  <c:v>36.810128786850001</c:v>
                </c:pt>
                <c:pt idx="4">
                  <c:v>20.27954898058</c:v>
                </c:pt>
                <c:pt idx="5">
                  <c:v>13.07919326673</c:v>
                </c:pt>
                <c:pt idx="6">
                  <c:v>20.939061031049999</c:v>
                </c:pt>
                <c:pt idx="7">
                  <c:v>28.39133355305</c:v>
                </c:pt>
              </c:numCache>
            </c:numRef>
          </c:val>
          <c:extLst>
            <c:ext xmlns:c16="http://schemas.microsoft.com/office/drawing/2014/chart" uri="{C3380CC4-5D6E-409C-BE32-E72D297353CC}">
              <c16:uniqueId val="{00000000-E3A9-4EC3-8CA9-E1149CF9CCD6}"/>
            </c:ext>
          </c:extLst>
        </c:ser>
        <c:ser>
          <c:idx val="1"/>
          <c:order val="1"/>
          <c:tx>
            <c:strRef>
              <c:f>Sheet1!$C$1</c:f>
              <c:strCache>
                <c:ptCount val="1"/>
                <c:pt idx="0">
                  <c:v>Wedi penderfynu ble i fynd ond heb archebu</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Bwriadwyr y DU</c:v>
                </c:pt>
                <c:pt idx="1">
                  <c:v>Bwriadwyr Cymru</c:v>
                </c:pt>
                <c:pt idx="2">
                  <c:v>Bwriadwyr Lloegr</c:v>
                </c:pt>
                <c:pt idx="3">
                  <c:v>Bwriadwyr yr Alban</c:v>
                </c:pt>
                <c:pt idx="4">
                  <c:v>Bwriadwyr y DU</c:v>
                </c:pt>
                <c:pt idx="5">
                  <c:v>Bwriadwyr Cymru*</c:v>
                </c:pt>
                <c:pt idx="6">
                  <c:v>Bwriadwyr Lloegr</c:v>
                </c:pt>
                <c:pt idx="7">
                  <c:v>Bwriadwyr yr Alban</c:v>
                </c:pt>
              </c:strCache>
            </c:strRef>
          </c:cat>
          <c:val>
            <c:numRef>
              <c:f>Sheet1!$C$2:$C$9</c:f>
              <c:numCache>
                <c:formatCode>0</c:formatCode>
                <c:ptCount val="8"/>
                <c:pt idx="0">
                  <c:v>42.396109625999998</c:v>
                </c:pt>
                <c:pt idx="1">
                  <c:v>50.757977466450001</c:v>
                </c:pt>
                <c:pt idx="2">
                  <c:v>40.737758853019997</c:v>
                </c:pt>
                <c:pt idx="3">
                  <c:v>44.108162313740003</c:v>
                </c:pt>
                <c:pt idx="4">
                  <c:v>43.689484073289997</c:v>
                </c:pt>
                <c:pt idx="5">
                  <c:v>42.195285820919999</c:v>
                </c:pt>
                <c:pt idx="6">
                  <c:v>47.816521633569998</c:v>
                </c:pt>
                <c:pt idx="7">
                  <c:v>35.694906232219999</c:v>
                </c:pt>
              </c:numCache>
            </c:numRef>
          </c:val>
          <c:extLst>
            <c:ext xmlns:c16="http://schemas.microsoft.com/office/drawing/2014/chart" uri="{C3380CC4-5D6E-409C-BE32-E72D297353CC}">
              <c16:uniqueId val="{00000001-E3A9-4EC3-8CA9-E1149CF9CCD6}"/>
            </c:ext>
          </c:extLst>
        </c:ser>
        <c:ser>
          <c:idx val="3"/>
          <c:order val="2"/>
          <c:tx>
            <c:strRef>
              <c:f>Sheet1!$D$1</c:f>
              <c:strCache>
                <c:ptCount val="1"/>
                <c:pt idx="0">
                  <c:v>Ddim wedi penderfynu ble i fynd </c:v>
                </c:pt>
              </c:strCache>
            </c:strRef>
          </c:tx>
          <c:spPr>
            <a:solidFill>
              <a:srgbClr val="FFC000"/>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Bwriadwyr y DU</c:v>
                </c:pt>
                <c:pt idx="1">
                  <c:v>Bwriadwyr Cymru</c:v>
                </c:pt>
                <c:pt idx="2">
                  <c:v>Bwriadwyr Lloegr</c:v>
                </c:pt>
                <c:pt idx="3">
                  <c:v>Bwriadwyr yr Alban</c:v>
                </c:pt>
                <c:pt idx="4">
                  <c:v>Bwriadwyr y DU</c:v>
                </c:pt>
                <c:pt idx="5">
                  <c:v>Bwriadwyr Cymru*</c:v>
                </c:pt>
                <c:pt idx="6">
                  <c:v>Bwriadwyr Lloegr</c:v>
                </c:pt>
                <c:pt idx="7">
                  <c:v>Bwriadwyr yr Alban</c:v>
                </c:pt>
              </c:strCache>
            </c:strRef>
          </c:cat>
          <c:val>
            <c:numRef>
              <c:f>Sheet1!$D$2:$D$9</c:f>
              <c:numCache>
                <c:formatCode>0</c:formatCode>
                <c:ptCount val="8"/>
                <c:pt idx="0">
                  <c:v>17.191735550090002</c:v>
                </c:pt>
                <c:pt idx="1">
                  <c:v>17.83310964356</c:v>
                </c:pt>
                <c:pt idx="2">
                  <c:v>14.46326129032</c:v>
                </c:pt>
                <c:pt idx="3">
                  <c:v>15.955431387320001</c:v>
                </c:pt>
                <c:pt idx="4">
                  <c:v>29.38903596347</c:v>
                </c:pt>
                <c:pt idx="5">
                  <c:v>39.496920681150002</c:v>
                </c:pt>
                <c:pt idx="6">
                  <c:v>26.69186130256</c:v>
                </c:pt>
                <c:pt idx="7">
                  <c:v>28.143613506960001</c:v>
                </c:pt>
              </c:numCache>
            </c:numRef>
          </c:val>
          <c:extLst>
            <c:ext xmlns:c16="http://schemas.microsoft.com/office/drawing/2014/chart" uri="{C3380CC4-5D6E-409C-BE32-E72D297353CC}">
              <c16:uniqueId val="{00000003-E3A9-4EC3-8CA9-E1149CF9CCD6}"/>
            </c:ext>
          </c:extLst>
        </c:ser>
        <c:ser>
          <c:idx val="4"/>
          <c:order val="3"/>
          <c:tx>
            <c:strRef>
              <c:f>Sheet1!$E$1</c:f>
              <c:strCache>
                <c:ptCount val="1"/>
                <c:pt idx="0">
                  <c:v>Ddim wedi penderfynu a fydda i'n mynd ar y daith hon o gwbl</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Bwriadwyr y DU</c:v>
                </c:pt>
                <c:pt idx="1">
                  <c:v>Bwriadwyr Cymru</c:v>
                </c:pt>
                <c:pt idx="2">
                  <c:v>Bwriadwyr Lloegr</c:v>
                </c:pt>
                <c:pt idx="3">
                  <c:v>Bwriadwyr yr Alban</c:v>
                </c:pt>
                <c:pt idx="4">
                  <c:v>Bwriadwyr y DU</c:v>
                </c:pt>
                <c:pt idx="5">
                  <c:v>Bwriadwyr Cymru*</c:v>
                </c:pt>
                <c:pt idx="6">
                  <c:v>Bwriadwyr Lloegr</c:v>
                </c:pt>
                <c:pt idx="7">
                  <c:v>Bwriadwyr yr Alban</c:v>
                </c:pt>
              </c:strCache>
            </c:strRef>
          </c:cat>
          <c:val>
            <c:numRef>
              <c:f>Sheet1!$E$2:$E$9</c:f>
              <c:numCache>
                <c:formatCode>General</c:formatCode>
                <c:ptCount val="8"/>
                <c:pt idx="0" formatCode="0">
                  <c:v>3.522508327113</c:v>
                </c:pt>
                <c:pt idx="2" formatCode="0">
                  <c:v>2.4659564125990001</c:v>
                </c:pt>
                <c:pt idx="3" formatCode="0">
                  <c:v>3.126277512088</c:v>
                </c:pt>
                <c:pt idx="4" formatCode="0">
                  <c:v>6.6419309826589998</c:v>
                </c:pt>
                <c:pt idx="5" formatCode="0">
                  <c:v>5.228600231203</c:v>
                </c:pt>
                <c:pt idx="6" formatCode="0">
                  <c:v>4.552556032819</c:v>
                </c:pt>
                <c:pt idx="7" formatCode="0">
                  <c:v>7.7701467077670001</c:v>
                </c:pt>
              </c:numCache>
            </c:numRef>
          </c:val>
          <c:extLst>
            <c:ext xmlns:c16="http://schemas.microsoft.com/office/drawing/2014/chart" uri="{C3380CC4-5D6E-409C-BE32-E72D297353CC}">
              <c16:uniqueId val="{00000004-E3A9-4EC3-8CA9-E1149CF9CCD6}"/>
            </c:ext>
          </c:extLst>
        </c:ser>
        <c:dLbls>
          <c:showLegendKey val="0"/>
          <c:showVal val="0"/>
          <c:showCatName val="0"/>
          <c:showSerName val="0"/>
          <c:showPercent val="0"/>
          <c:showBubbleSize val="0"/>
        </c:dLbls>
        <c:gapWidth val="150"/>
        <c:overlap val="100"/>
        <c:axId val="1018736528"/>
        <c:axId val="1018718576"/>
      </c:barChart>
      <c:catAx>
        <c:axId val="101873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018718576"/>
        <c:crosses val="autoZero"/>
        <c:auto val="1"/>
        <c:lblAlgn val="ctr"/>
        <c:lblOffset val="100"/>
        <c:noMultiLvlLbl val="0"/>
      </c:catAx>
      <c:valAx>
        <c:axId val="1018718576"/>
        <c:scaling>
          <c:orientation val="minMax"/>
          <c:max val="1"/>
        </c:scaling>
        <c:delete val="1"/>
        <c:axPos val="l"/>
        <c:majorGridlines>
          <c:spPr>
            <a:ln w="9525" cap="flat" cmpd="sng" algn="ctr">
              <a:solidFill>
                <a:schemeClr val="bg1"/>
              </a:solidFill>
              <a:round/>
            </a:ln>
            <a:effectLst/>
          </c:spPr>
        </c:majorGridlines>
        <c:numFmt formatCode="0%" sourceLinked="1"/>
        <c:majorTickMark val="out"/>
        <c:minorTickMark val="none"/>
        <c:tickLblPos val="nextTo"/>
        <c:crossAx val="1018736528"/>
        <c:crosses val="autoZero"/>
        <c:crossBetween val="between"/>
      </c:valAx>
      <c:spPr>
        <a:noFill/>
        <a:ln>
          <a:noFill/>
        </a:ln>
        <a:effectLst/>
      </c:spPr>
    </c:plotArea>
    <c:legend>
      <c:legendPos val="l"/>
      <c:layout>
        <c:manualLayout>
          <c:xMode val="edge"/>
          <c:yMode val="edge"/>
          <c:x val="2.7196107367376779E-2"/>
          <c:y val="0.2004107522632339"/>
          <c:w val="0.17916056194555724"/>
          <c:h val="0.5451622955368086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r>
              <a:rPr lang="cy-GB" sz="1400" b="1">
                <a:solidFill>
                  <a:srgbClr val="C00000"/>
                </a:solidFill>
                <a:latin typeface="Arial" panose="020B0604020202020204" pitchFamily="34" charset="0"/>
                <a:cs typeface="Arial" panose="020B0604020202020204" pitchFamily="34" charset="0"/>
              </a:rPr>
              <a:t>Ffigur 26. Cyrchfan arfaethedig Cymru ar gyfer y daith nesaf, Canran, Awst i Hydref </a:t>
            </a:r>
            <a:r>
              <a:rPr lang="cy-GB" sz="1400" b="1" baseline="0">
                <a:solidFill>
                  <a:srgbClr val="C00000"/>
                </a:solidFill>
                <a:latin typeface="Arial" panose="020B0604020202020204" pitchFamily="34" charset="0"/>
                <a:cs typeface="Arial" panose="020B0604020202020204" pitchFamily="34" charset="0"/>
              </a:rPr>
              <a:t>gwaith maes</a:t>
            </a:r>
            <a:r>
              <a:rPr lang="cy-GB" sz="1400" b="1" i="0" u="none" strike="noStrike" kern="1200" spc="0" baseline="0">
                <a:solidFill>
                  <a:srgbClr val="C00000"/>
                </a:solidFill>
                <a:latin typeface="Arial" panose="020B0604020202020204" pitchFamily="34" charset="0"/>
                <a:cs typeface="Arial" panose="020B0604020202020204" pitchFamily="34" charset="0"/>
              </a:rPr>
              <a:t>2025</a:t>
            </a:r>
            <a:r>
              <a:rPr lang="cy-GB" sz="1400" b="1">
                <a:solidFill>
                  <a:srgbClr val="C00000"/>
                </a:solidFill>
                <a:latin typeface="Arial" panose="020B0604020202020204" pitchFamily="34" charset="0"/>
                <a:cs typeface="Arial" panose="020B0604020202020204" pitchFamily="34" charset="0"/>
              </a:rPr>
              <a:t>, y DU</a:t>
            </a:r>
          </a:p>
        </c:rich>
      </c:tx>
      <c:layout>
        <c:manualLayout>
          <c:xMode val="edge"/>
          <c:yMode val="edge"/>
          <c:x val="2.9418153289108944E-2"/>
          <c:y val="4.2980428824032776E-4"/>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chemeClr val="accent1">
                  <a:lumMod val="75000"/>
                </a:schemeClr>
              </a:solidFill>
              <a:latin typeface="+mn-lt"/>
              <a:ea typeface="+mn-ea"/>
              <a:cs typeface="+mn-cs"/>
            </a:defRPr>
          </a:pPr>
          <a:endParaRPr lang="en-US"/>
        </a:p>
      </c:txPr>
    </c:title>
    <c:autoTitleDeleted val="0"/>
    <c:plotArea>
      <c:layout>
        <c:manualLayout>
          <c:layoutTarget val="inner"/>
          <c:xMode val="edge"/>
          <c:yMode val="edge"/>
          <c:x val="2.2983803359468948E-2"/>
          <c:y val="0.25164252725291913"/>
          <c:w val="0.96708047675989528"/>
          <c:h val="0.45339519994138117"/>
        </c:manualLayout>
      </c:layout>
      <c:barChart>
        <c:barDir val="col"/>
        <c:grouping val="clustered"/>
        <c:varyColors val="0"/>
        <c:ser>
          <c:idx val="0"/>
          <c:order val="0"/>
          <c:tx>
            <c:strRef>
              <c:f>Sheet1!$B$1</c:f>
              <c:strCache>
                <c:ptCount val="1"/>
                <c:pt idx="0">
                  <c:v>Teithiau Hydref Cymru 2025</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Caerdydd</c:v>
                </c:pt>
                <c:pt idx="1">
                  <c:v>Bae Abertawe</c:v>
                </c:pt>
                <c:pt idx="2">
                  <c:v>Llandudno a Bae Colwyn</c:v>
                </c:pt>
                <c:pt idx="3">
                  <c:v>Eryri (Snowdonia)</c:v>
                </c:pt>
                <c:pt idx="4">
                  <c:v>Canolbarth Cymru a Bannau Brycheiniog (Brecon Beacons)</c:v>
                </c:pt>
                <c:pt idx="5">
                  <c:v>Ynys Môn</c:v>
                </c:pt>
                <c:pt idx="6">
                  <c:v>Sir Benfro </c:v>
                </c:pt>
                <c:pt idx="7">
                  <c:v>Bae Aberteifi/Ceredigion/</c:v>
                </c:pt>
                <c:pt idx="8">
                  <c:v>Gogledd-ddwyrain Cymru</c:v>
                </c:pt>
                <c:pt idx="9">
                  <c:v>Sir Gaerfyrddin</c:v>
                </c:pt>
                <c:pt idx="10">
                  <c:v>Cymoedd De Cymru </c:v>
                </c:pt>
                <c:pt idx="11">
                  <c:v>Dyffryn Gwy a Dyffryn Wysg </c:v>
                </c:pt>
                <c:pt idx="12">
                  <c:v>Arfordir Treftadaeth Morgannwg </c:v>
                </c:pt>
              </c:strCache>
            </c:strRef>
          </c:cat>
          <c:val>
            <c:numRef>
              <c:f>Sheet1!$B$2:$B$14</c:f>
              <c:numCache>
                <c:formatCode>0</c:formatCode>
                <c:ptCount val="13"/>
                <c:pt idx="0">
                  <c:v>28.082825856700001</c:v>
                </c:pt>
                <c:pt idx="1">
                  <c:v>18.118685493249998</c:v>
                </c:pt>
                <c:pt idx="2">
                  <c:v>14.668794207299999</c:v>
                </c:pt>
                <c:pt idx="3">
                  <c:v>13.835864439630001</c:v>
                </c:pt>
                <c:pt idx="4">
                  <c:v>13.236904071550001</c:v>
                </c:pt>
                <c:pt idx="5">
                  <c:v>11.52429968753</c:v>
                </c:pt>
                <c:pt idx="6">
                  <c:v>10.51942988577</c:v>
                </c:pt>
                <c:pt idx="7">
                  <c:v>9.4791257942680005</c:v>
                </c:pt>
                <c:pt idx="8">
                  <c:v>8.6923884163070007</c:v>
                </c:pt>
                <c:pt idx="9">
                  <c:v>4.7956710730580001</c:v>
                </c:pt>
                <c:pt idx="10">
                  <c:v>4.5235866627299997</c:v>
                </c:pt>
                <c:pt idx="11">
                  <c:v>4.1264200045079997</c:v>
                </c:pt>
                <c:pt idx="12">
                  <c:v>3.337388921654</c:v>
                </c:pt>
              </c:numCache>
            </c:numRef>
          </c:val>
          <c:extLst>
            <c:ext xmlns:c16="http://schemas.microsoft.com/office/drawing/2014/chart" uri="{C3380CC4-5D6E-409C-BE32-E72D297353CC}">
              <c16:uniqueId val="{00000000-67A3-4F6E-A405-4818C786C124}"/>
            </c:ext>
          </c:extLst>
        </c:ser>
        <c:ser>
          <c:idx val="1"/>
          <c:order val="1"/>
          <c:tx>
            <c:strRef>
              <c:f>Sheet1!$C$1</c:f>
              <c:strCache>
                <c:ptCount val="1"/>
                <c:pt idx="0">
                  <c:v>Teithiau Gaeaf Cymru 2026*</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Caerdydd</c:v>
                </c:pt>
                <c:pt idx="1">
                  <c:v>Bae Abertawe</c:v>
                </c:pt>
                <c:pt idx="2">
                  <c:v>Llandudno a Bae Colwyn</c:v>
                </c:pt>
                <c:pt idx="3">
                  <c:v>Eryri (Snowdonia)</c:v>
                </c:pt>
                <c:pt idx="4">
                  <c:v>Canolbarth Cymru a Bannau Brycheiniog (Brecon Beacons)</c:v>
                </c:pt>
                <c:pt idx="5">
                  <c:v>Ynys Môn</c:v>
                </c:pt>
                <c:pt idx="6">
                  <c:v>Sir Benfro </c:v>
                </c:pt>
                <c:pt idx="7">
                  <c:v>Bae Aberteifi/Ceredigion/</c:v>
                </c:pt>
                <c:pt idx="8">
                  <c:v>Gogledd-ddwyrain Cymru</c:v>
                </c:pt>
                <c:pt idx="9">
                  <c:v>Sir Gaerfyrddin</c:v>
                </c:pt>
                <c:pt idx="10">
                  <c:v>Cymoedd De Cymru </c:v>
                </c:pt>
                <c:pt idx="11">
                  <c:v>Dyffryn Gwy a Dyffryn Wysg </c:v>
                </c:pt>
                <c:pt idx="12">
                  <c:v>Arfordir Treftadaeth Morgannwg </c:v>
                </c:pt>
              </c:strCache>
            </c:strRef>
          </c:cat>
          <c:val>
            <c:numRef>
              <c:f>Sheet1!$C$2:$C$14</c:f>
              <c:numCache>
                <c:formatCode>0</c:formatCode>
                <c:ptCount val="13"/>
                <c:pt idx="0">
                  <c:v>16.395320607190001</c:v>
                </c:pt>
                <c:pt idx="1">
                  <c:v>6.1108454650709998</c:v>
                </c:pt>
                <c:pt idx="2">
                  <c:v>19.866686890490001</c:v>
                </c:pt>
                <c:pt idx="3">
                  <c:v>21.005978832309999</c:v>
                </c:pt>
                <c:pt idx="4">
                  <c:v>9.1403725709489994</c:v>
                </c:pt>
                <c:pt idx="5">
                  <c:v>11.480654443060001</c:v>
                </c:pt>
                <c:pt idx="6">
                  <c:v>9.8194379278199992</c:v>
                </c:pt>
                <c:pt idx="7">
                  <c:v>4.5957930839780001</c:v>
                </c:pt>
                <c:pt idx="8">
                  <c:v>6.7084626741040001</c:v>
                </c:pt>
                <c:pt idx="9">
                  <c:v>12.880482661549999</c:v>
                </c:pt>
                <c:pt idx="10">
                  <c:v>18.3340947738</c:v>
                </c:pt>
                <c:pt idx="11">
                  <c:v>0</c:v>
                </c:pt>
                <c:pt idx="12">
                  <c:v>11.02826996526</c:v>
                </c:pt>
              </c:numCache>
            </c:numRef>
          </c:val>
          <c:extLst>
            <c:ext xmlns:c16="http://schemas.microsoft.com/office/drawing/2014/chart" uri="{C3380CC4-5D6E-409C-BE32-E72D297353CC}">
              <c16:uniqueId val="{00000000-997C-48F8-8469-A167AE3B8DCD}"/>
            </c:ext>
          </c:extLst>
        </c:ser>
        <c:dLbls>
          <c:showLegendKey val="0"/>
          <c:showVal val="0"/>
          <c:showCatName val="0"/>
          <c:showSerName val="0"/>
          <c:showPercent val="0"/>
          <c:showBubbleSize val="0"/>
        </c:dLbls>
        <c:gapWidth val="219"/>
        <c:axId val="1018688112"/>
        <c:axId val="1018685392"/>
      </c:barChart>
      <c:catAx>
        <c:axId val="1018688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018685392"/>
        <c:crosses val="autoZero"/>
        <c:auto val="1"/>
        <c:lblAlgn val="ctr"/>
        <c:lblOffset val="100"/>
        <c:noMultiLvlLbl val="0"/>
      </c:catAx>
      <c:valAx>
        <c:axId val="1018685392"/>
        <c:scaling>
          <c:orientation val="minMax"/>
          <c:max val="50"/>
        </c:scaling>
        <c:delete val="1"/>
        <c:axPos val="l"/>
        <c:numFmt formatCode="0" sourceLinked="1"/>
        <c:majorTickMark val="out"/>
        <c:minorTickMark val="none"/>
        <c:tickLblPos val="nextTo"/>
        <c:crossAx val="1018688112"/>
        <c:crosses val="autoZero"/>
        <c:crossBetween val="between"/>
      </c:valAx>
      <c:spPr>
        <a:noFill/>
        <a:ln>
          <a:noFill/>
        </a:ln>
        <a:effectLst/>
      </c:spPr>
    </c:plotArea>
    <c:legend>
      <c:legendPos val="t"/>
      <c:layout>
        <c:manualLayout>
          <c:xMode val="edge"/>
          <c:yMode val="edge"/>
          <c:x val="0.23504146340346055"/>
          <c:y val="0.12638195451645795"/>
          <c:w val="0.56509616375223748"/>
          <c:h val="0.12964015031961854"/>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rtl="0">
              <a:defRPr sz="1400" b="0" i="0" u="none" strike="noStrike" kern="1200" spc="0" baseline="0">
                <a:solidFill>
                  <a:srgbClr val="C00000"/>
                </a:solidFill>
                <a:latin typeface="+mn-lt"/>
                <a:ea typeface="+mn-ea"/>
                <a:cs typeface="+mn-cs"/>
              </a:defRPr>
            </a:pPr>
            <a:r>
              <a:rPr lang="cy-GB" sz="1400" b="1">
                <a:solidFill>
                  <a:srgbClr val="C00000"/>
                </a:solidFill>
                <a:latin typeface="Arial" panose="020B0604020202020204" pitchFamily="34" charset="0"/>
                <a:cs typeface="Arial" panose="020B0604020202020204" pitchFamily="34" charset="0"/>
              </a:rPr>
              <a:t>Ffigur 27. Y 10 Rhwystr Uchaf i fynd ar daith dros nos i'r DU </a:t>
            </a:r>
            <a:r>
              <a:rPr lang="cy-GB" sz="1400" b="1" u="sng">
                <a:solidFill>
                  <a:srgbClr val="C00000"/>
                </a:solidFill>
                <a:latin typeface="Arial" panose="020B0604020202020204" pitchFamily="34" charset="0"/>
                <a:cs typeface="Arial" panose="020B0604020202020204" pitchFamily="34" charset="0"/>
              </a:rPr>
              <a:t>yn y 6 mis nesaf</a:t>
            </a:r>
            <a:r>
              <a:rPr lang="cy-GB" sz="1400" b="1" u="none">
                <a:solidFill>
                  <a:srgbClr val="C00000"/>
                </a:solidFill>
                <a:latin typeface="Arial" panose="020B0604020202020204" pitchFamily="34" charset="0"/>
                <a:cs typeface="Arial" panose="020B0604020202020204" pitchFamily="34" charset="0"/>
              </a:rPr>
              <a:t>, </a:t>
            </a:r>
            <a:r>
              <a:rPr lang="cy-GB" sz="1400" b="1">
                <a:solidFill>
                  <a:srgbClr val="C00000"/>
                </a:solidFill>
                <a:latin typeface="Arial" panose="020B0604020202020204" pitchFamily="34" charset="0"/>
                <a:cs typeface="Arial" panose="020B0604020202020204" pitchFamily="34" charset="0"/>
              </a:rPr>
              <a:t>Canran, </a:t>
            </a:r>
            <a:r>
              <a:rPr lang="cy-GB" sz="1400" b="1" i="0" u="none" strike="noStrike" kern="1200" spc="0" baseline="0">
                <a:solidFill>
                  <a:srgbClr val="C00000"/>
                </a:solidFill>
                <a:latin typeface="Arial" panose="020B0604020202020204" pitchFamily="34" charset="0"/>
                <a:cs typeface="Arial" panose="020B0604020202020204" pitchFamily="34" charset="0"/>
              </a:rPr>
              <a:t>gwaith maes Awst i Hydref 2025 a 2024, </a:t>
            </a:r>
            <a:r>
              <a:rPr lang="cy-GB" sz="1400" b="1">
                <a:solidFill>
                  <a:srgbClr val="C00000"/>
                </a:solidFill>
                <a:latin typeface="Arial" panose="020B0604020202020204" pitchFamily="34" charset="0"/>
                <a:cs typeface="Arial" panose="020B0604020202020204" pitchFamily="34" charset="0"/>
              </a:rPr>
              <a:t> y DU</a:t>
            </a:r>
          </a:p>
        </c:rich>
      </c:tx>
      <c:layout>
        <c:manualLayout>
          <c:xMode val="edge"/>
          <c:yMode val="edge"/>
          <c:x val="7.165081947185317E-4"/>
          <c:y val="5.8302466309093507E-3"/>
        </c:manualLayout>
      </c:layout>
      <c:overlay val="0"/>
      <c:spPr>
        <a:noFill/>
        <a:ln>
          <a:noFill/>
        </a:ln>
        <a:effectLst/>
      </c:spPr>
      <c:txPr>
        <a:bodyPr rot="0" spcFirstLastPara="1" vertOverflow="ellipsis" vert="horz" wrap="square" anchor="ctr" anchorCtr="1"/>
        <a:lstStyle/>
        <a:p>
          <a:pPr algn="l" rtl="0">
            <a:defRPr sz="1400" b="0" i="0" u="none" strike="noStrike" kern="1200" spc="0" baseline="0">
              <a:solidFill>
                <a:srgbClr val="C00000"/>
              </a:solidFill>
              <a:latin typeface="+mn-lt"/>
              <a:ea typeface="+mn-ea"/>
              <a:cs typeface="+mn-cs"/>
            </a:defRPr>
          </a:pPr>
          <a:endParaRPr lang="en-US"/>
        </a:p>
      </c:txPr>
    </c:title>
    <c:autoTitleDeleted val="0"/>
    <c:plotArea>
      <c:layout>
        <c:manualLayout>
          <c:layoutTarget val="inner"/>
          <c:xMode val="edge"/>
          <c:yMode val="edge"/>
          <c:x val="0.40006894344977006"/>
          <c:y val="0.11906350630573308"/>
          <c:w val="0.59579700691170989"/>
          <c:h val="0.83506427581330289"/>
        </c:manualLayout>
      </c:layout>
      <c:barChart>
        <c:barDir val="bar"/>
        <c:grouping val="clustered"/>
        <c:varyColors val="0"/>
        <c:ser>
          <c:idx val="0"/>
          <c:order val="0"/>
          <c:tx>
            <c:strRef>
              <c:f>Sheet1!$B$1</c:f>
              <c:strCache>
                <c:ptCount val="1"/>
                <c:pt idx="0">
                  <c:v>Data Awst-Hydref 2025 </c:v>
                </c:pt>
              </c:strCache>
            </c:strRef>
          </c:tx>
          <c:spPr>
            <a:solidFill>
              <a:schemeClr val="accent1">
                <a:alpha val="99000"/>
              </a:schemeClr>
            </a:solidFill>
            <a:ln>
              <a:noFill/>
            </a:ln>
            <a:effectLst/>
          </c:spPr>
          <c:invertIfNegative val="0"/>
          <c:dPt>
            <c:idx val="8"/>
            <c:invertIfNegative val="0"/>
            <c:bubble3D val="0"/>
            <c:spPr>
              <a:solidFill>
                <a:schemeClr val="tx1">
                  <a:alpha val="99000"/>
                </a:schemeClr>
              </a:solidFill>
              <a:ln>
                <a:noFill/>
              </a:ln>
              <a:effectLst/>
            </c:spPr>
            <c:extLst>
              <c:ext xmlns:c16="http://schemas.microsoft.com/office/drawing/2014/chart" uri="{C3380CC4-5D6E-409C-BE32-E72D297353CC}">
                <c16:uniqueId val="{00000001-09C2-4CDC-A2F5-2828315D8348}"/>
              </c:ext>
            </c:extLst>
          </c:dPt>
          <c:dPt>
            <c:idx val="9"/>
            <c:invertIfNegative val="0"/>
            <c:bubble3D val="0"/>
            <c:spPr>
              <a:solidFill>
                <a:srgbClr val="030303"/>
              </a:solidFill>
              <a:ln>
                <a:noFill/>
              </a:ln>
              <a:effectLst/>
            </c:spPr>
            <c:extLst>
              <c:ext xmlns:c16="http://schemas.microsoft.com/office/drawing/2014/chart" uri="{C3380CC4-5D6E-409C-BE32-E72D297353CC}">
                <c16:uniqueId val="{00000003-09C2-4CDC-A2F5-2828315D8348}"/>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Tywydd y DU</c:v>
                </c:pt>
                <c:pt idx="1">
                  <c:v>Costau byw cynyddol</c:v>
                </c:pt>
                <c:pt idx="2">
                  <c:v>Costau cynyddol gwyliau/hamdden</c:v>
                </c:pt>
                <c:pt idx="3">
                  <c:v>Arian personol</c:v>
                </c:pt>
                <c:pt idx="4">
                  <c:v>Fy iechyd cyffredinol</c:v>
                </c:pt>
                <c:pt idx="5">
                  <c:v>Nifer gyfyngedig o wyliau blynydol </c:v>
                </c:pt>
                <c:pt idx="6">
                  <c:v>Cost tanwydd</c:v>
                </c:pt>
                <c:pt idx="7">
                  <c:v>Ni fyddwn yn cymryd seibiant byr na gwyliau yn y DU yn y chwe mis nesaf waeth beth fo'r amgylchiadau</c:v>
                </c:pt>
                <c:pt idx="8">
                  <c:v>Blaenoriaethu teithio dramor ar ôl colli allan yn ystod y pandemig</c:v>
                </c:pt>
                <c:pt idx="9">
                  <c:v>Dim/Dim rhwystrau </c:v>
                </c:pt>
              </c:strCache>
            </c:strRef>
          </c:cat>
          <c:val>
            <c:numRef>
              <c:f>Sheet1!$B$2:$B$11</c:f>
              <c:numCache>
                <c:formatCode>0</c:formatCode>
                <c:ptCount val="10"/>
                <c:pt idx="0">
                  <c:v>27.794021675530001</c:v>
                </c:pt>
                <c:pt idx="1">
                  <c:v>27.51311502379</c:v>
                </c:pt>
                <c:pt idx="2">
                  <c:v>21.594690221</c:v>
                </c:pt>
                <c:pt idx="3">
                  <c:v>21.179647532210002</c:v>
                </c:pt>
                <c:pt idx="4">
                  <c:v>16.218960699979998</c:v>
                </c:pt>
                <c:pt idx="5">
                  <c:v>13.2499729054</c:v>
                </c:pt>
                <c:pt idx="6">
                  <c:v>12.178458256880001</c:v>
                </c:pt>
                <c:pt idx="7">
                  <c:v>10.6095635427</c:v>
                </c:pt>
                <c:pt idx="8">
                  <c:v>6.6851560692829999</c:v>
                </c:pt>
                <c:pt idx="9">
                  <c:v>19.259348452400001</c:v>
                </c:pt>
              </c:numCache>
            </c:numRef>
          </c:val>
          <c:extLst>
            <c:ext xmlns:c16="http://schemas.microsoft.com/office/drawing/2014/chart" uri="{C3380CC4-5D6E-409C-BE32-E72D297353CC}">
              <c16:uniqueId val="{00000004-09C2-4CDC-A2F5-2828315D8348}"/>
            </c:ext>
          </c:extLst>
        </c:ser>
        <c:ser>
          <c:idx val="1"/>
          <c:order val="1"/>
          <c:tx>
            <c:strRef>
              <c:f>Sheet1!$C$1</c:f>
              <c:strCache>
                <c:ptCount val="1"/>
                <c:pt idx="0">
                  <c:v>Data Awst-Hydref 2024</c:v>
                </c:pt>
              </c:strCache>
            </c:strRef>
          </c:tx>
          <c:spPr>
            <a:solidFill>
              <a:srgbClr val="FFFFFF"/>
            </a:solidFill>
            <a:ln w="12700">
              <a:solidFill>
                <a:srgbClr val="00206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Tywydd y DU</c:v>
                </c:pt>
                <c:pt idx="1">
                  <c:v>Costau byw cynyddol</c:v>
                </c:pt>
                <c:pt idx="2">
                  <c:v>Costau cynyddol gwyliau/hamdden</c:v>
                </c:pt>
                <c:pt idx="3">
                  <c:v>Arian personol</c:v>
                </c:pt>
                <c:pt idx="4">
                  <c:v>Fy iechyd cyffredinol</c:v>
                </c:pt>
                <c:pt idx="5">
                  <c:v>Nifer gyfyngedig o wyliau blynydol </c:v>
                </c:pt>
                <c:pt idx="6">
                  <c:v>Cost tanwydd</c:v>
                </c:pt>
                <c:pt idx="7">
                  <c:v>Ni fyddwn yn cymryd seibiant byr na gwyliau yn y DU yn y chwe mis nesaf waeth beth fo'r amgylchiadau</c:v>
                </c:pt>
                <c:pt idx="8">
                  <c:v>Blaenoriaethu teithio dramor ar ôl colli allan yn ystod y pandemig</c:v>
                </c:pt>
                <c:pt idx="9">
                  <c:v>Dim/Dim rhwystrau </c:v>
                </c:pt>
              </c:strCache>
            </c:strRef>
          </c:cat>
          <c:val>
            <c:numRef>
              <c:f>Sheet1!$C$2:$C$11</c:f>
              <c:numCache>
                <c:formatCode>0</c:formatCode>
                <c:ptCount val="10"/>
                <c:pt idx="0">
                  <c:v>29.846936702440001</c:v>
                </c:pt>
                <c:pt idx="1">
                  <c:v>30.719281879619999</c:v>
                </c:pt>
                <c:pt idx="2">
                  <c:v>21.513904354779999</c:v>
                </c:pt>
                <c:pt idx="3">
                  <c:v>24.260223405680001</c:v>
                </c:pt>
                <c:pt idx="4">
                  <c:v>17.795750344129999</c:v>
                </c:pt>
                <c:pt idx="5">
                  <c:v>14.06703497654</c:v>
                </c:pt>
                <c:pt idx="6">
                  <c:v>12.71411382422</c:v>
                </c:pt>
                <c:pt idx="7">
                  <c:v>9.7254098837570009</c:v>
                </c:pt>
                <c:pt idx="8">
                  <c:v>6.7750151092289999</c:v>
                </c:pt>
                <c:pt idx="9">
                  <c:v>16.01370929007</c:v>
                </c:pt>
              </c:numCache>
            </c:numRef>
          </c:val>
          <c:extLst>
            <c:ext xmlns:c16="http://schemas.microsoft.com/office/drawing/2014/chart" uri="{C3380CC4-5D6E-409C-BE32-E72D297353CC}">
              <c16:uniqueId val="{00000006-09C2-4CDC-A2F5-2828315D8348}"/>
            </c:ext>
          </c:extLst>
        </c:ser>
        <c:dLbls>
          <c:showLegendKey val="0"/>
          <c:showVal val="0"/>
          <c:showCatName val="0"/>
          <c:showSerName val="0"/>
          <c:showPercent val="0"/>
          <c:showBubbleSize val="0"/>
        </c:dLbls>
        <c:gapWidth val="160"/>
        <c:axId val="-614276608"/>
        <c:axId val="-614276064"/>
      </c:barChart>
      <c:catAx>
        <c:axId val="-6142766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crossAx val="-614276064"/>
        <c:crosses val="autoZero"/>
        <c:auto val="1"/>
        <c:lblAlgn val="ctr"/>
        <c:lblOffset val="100"/>
        <c:noMultiLvlLbl val="0"/>
      </c:catAx>
      <c:valAx>
        <c:axId val="-614276064"/>
        <c:scaling>
          <c:orientation val="minMax"/>
          <c:max val="50"/>
        </c:scaling>
        <c:delete val="1"/>
        <c:axPos val="t"/>
        <c:numFmt formatCode="0" sourceLinked="1"/>
        <c:majorTickMark val="out"/>
        <c:minorTickMark val="none"/>
        <c:tickLblPos val="nextTo"/>
        <c:crossAx val="-614276608"/>
        <c:crosses val="autoZero"/>
        <c:crossBetween val="between"/>
      </c:valAx>
      <c:spPr>
        <a:noFill/>
        <a:ln w="25400">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0.56716</cdr:x>
      <cdr:y>0.24627</cdr:y>
    </cdr:from>
    <cdr:to>
      <cdr:x>0.56716</cdr:x>
      <cdr:y>0.87568</cdr:y>
    </cdr:to>
    <cdr:cxnSp macro="">
      <cdr:nvCxnSpPr>
        <cdr:cNvPr id="8" name="Straight Connector 7">
          <a:extLst xmlns:a="http://schemas.openxmlformats.org/drawingml/2006/main">
            <a:ext uri="{FF2B5EF4-FFF2-40B4-BE49-F238E27FC236}">
              <a16:creationId xmlns:a16="http://schemas.microsoft.com/office/drawing/2014/main" id="{E0068CEE-79DB-F4D5-5913-1C04B8770237}"/>
            </a:ext>
          </a:extLst>
        </cdr:cNvPr>
        <cdr:cNvCxnSpPr/>
      </cdr:nvCxnSpPr>
      <cdr:spPr>
        <a:xfrm xmlns:a="http://schemas.openxmlformats.org/drawingml/2006/main" flipV="1">
          <a:off x="6326138" y="1063286"/>
          <a:ext cx="0" cy="2717481"/>
        </a:xfrm>
        <a:prstGeom xmlns:a="http://schemas.openxmlformats.org/drawingml/2006/main" prst="line">
          <a:avLst/>
        </a:prstGeom>
        <a:ln xmlns:a="http://schemas.openxmlformats.org/drawingml/2006/main" w="9525" cmpd="sng">
          <a:solidFill>
            <a:schemeClr val="tx2"/>
          </a:solidFill>
          <a:prstDash val="dash"/>
          <a:headEnd type="none" w="med" len="med"/>
          <a:tailEnd type="none" w="med" len="med"/>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D08089-956E-4286-8081-C2F73EA16F86}" type="datetimeFigureOut">
              <a:rPr lang="en-GB" smtClean="0"/>
              <a:t>19/12/2025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DF10A7-9E7D-4A43-91FF-7F17CBA624DF}" type="slidenum">
              <a:rPr lang="en-GB" smtClean="0"/>
              <a:t>‹#›</a:t>
            </a:fld>
            <a:endParaRPr lang="en-GB"/>
          </a:p>
        </p:txBody>
      </p:sp>
    </p:spTree>
    <p:extLst>
      <p:ext uri="{BB962C8B-B14F-4D97-AF65-F5344CB8AC3E}">
        <p14:creationId xmlns:p14="http://schemas.microsoft.com/office/powerpoint/2010/main" val="2115527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Arial" charset="0"/>
                <a:ea typeface="ＭＳ Ｐゴシック" pitchFamily="1" charset="-128"/>
              </a:defRPr>
            </a:lvl1pPr>
            <a:lvl2pPr marL="742950" indent="-285750" algn="l" eaLnBrk="0" hangingPunct="0">
              <a:spcBef>
                <a:spcPct val="30000"/>
              </a:spcBef>
              <a:defRPr sz="1200">
                <a:solidFill>
                  <a:schemeClr val="tx1"/>
                </a:solidFill>
                <a:latin typeface="Arial" charset="0"/>
                <a:ea typeface="ＭＳ Ｐゴシック" pitchFamily="1" charset="-128"/>
              </a:defRPr>
            </a:lvl2pPr>
            <a:lvl3pPr marL="1143000" indent="-228600" algn="l" eaLnBrk="0" hangingPunct="0">
              <a:spcBef>
                <a:spcPct val="30000"/>
              </a:spcBef>
              <a:defRPr sz="1200">
                <a:solidFill>
                  <a:schemeClr val="tx1"/>
                </a:solidFill>
                <a:latin typeface="Arial" charset="0"/>
                <a:ea typeface="ＭＳ Ｐゴシック" pitchFamily="1" charset="-128"/>
              </a:defRPr>
            </a:lvl3pPr>
            <a:lvl4pPr marL="1600200" indent="-228600" algn="l" eaLnBrk="0" hangingPunct="0">
              <a:spcBef>
                <a:spcPct val="30000"/>
              </a:spcBef>
              <a:defRPr sz="1200">
                <a:solidFill>
                  <a:schemeClr val="tx1"/>
                </a:solidFill>
                <a:latin typeface="Arial" charset="0"/>
                <a:ea typeface="ＭＳ Ｐゴシック" pitchFamily="1" charset="-128"/>
              </a:defRPr>
            </a:lvl4pPr>
            <a:lvl5pPr marL="2057400" indent="-228600" algn="l" eaLnBrk="0" hangingPunct="0">
              <a:spcBef>
                <a:spcPct val="30000"/>
              </a:spcBef>
              <a:defRPr sz="1200">
                <a:solidFill>
                  <a:schemeClr val="tx1"/>
                </a:solidFill>
                <a:latin typeface="Arial" charset="0"/>
                <a:ea typeface="ＭＳ Ｐゴシック" pitchFamily="1" charset="-128"/>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1" charset="-128"/>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1" charset="-128"/>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1" charset="-128"/>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1" charset="-128"/>
              </a:defRPr>
            </a:lvl9pPr>
          </a:lstStyle>
          <a:p>
            <a:pPr marL="0" marR="0" lvl="0" indent="0" algn="r" defTabSz="457200" rtl="0" eaLnBrk="0" fontAlgn="auto" latinLnBrk="0" hangingPunct="0">
              <a:lnSpc>
                <a:spcPct val="100000"/>
              </a:lnSpc>
              <a:spcBef>
                <a:spcPct val="0"/>
              </a:spcBef>
              <a:spcAft>
                <a:spcPts val="0"/>
              </a:spcAft>
              <a:buClrTx/>
              <a:buSzTx/>
              <a:buFontTx/>
              <a:buNone/>
              <a:tabLst/>
              <a:defRPr/>
            </a:pPr>
            <a:fld id="{E8EBDEFB-99C6-43D2-BB77-DF7517F4543C}" type="slidenum">
              <a:rPr kumimoji="0" sz="1200" b="0" i="0" u="none" strike="noStrike" kern="1200" cap="none" spc="0" normalizeH="0" baseline="0">
                <a:ln>
                  <a:noFill/>
                </a:ln>
                <a:solidFill>
                  <a:prstClr val="black"/>
                </a:solidFill>
                <a:effectLst/>
                <a:uLnTx/>
                <a:uFillTx/>
                <a:latin typeface="Arial" charset="0"/>
                <a:ea typeface="ＭＳ Ｐゴシック" pitchFamily="1" charset="-128"/>
                <a:cs typeface="+mn-cs"/>
              </a:rPr>
              <a:pPr marL="0" marR="0" lvl="0" indent="0" algn="r" defTabSz="457200" rtl="0" eaLnBrk="0" fontAlgn="auto" latinLnBrk="0" hangingPunct="0">
                <a:lnSpc>
                  <a:spcPct val="100000"/>
                </a:lnSpc>
                <a:spcBef>
                  <a:spcPct val="0"/>
                </a:spcBef>
                <a:spcAft>
                  <a:spcPts val="0"/>
                </a:spcAft>
                <a:buClrTx/>
                <a:buSzTx/>
                <a:buFontTx/>
                <a:buNone/>
                <a:tabLst/>
                <a:defRPr/>
              </a:pPr>
              <a:t>1</a:t>
            </a:fld>
            <a:endParaRPr kumimoji="0" sz="1200" b="0" i="0" u="none" strike="noStrike" kern="1200" cap="none" spc="0" normalizeH="0" baseline="0">
              <a:ln>
                <a:noFill/>
              </a:ln>
              <a:solidFill>
                <a:prstClr val="black"/>
              </a:solidFill>
              <a:effectLst/>
              <a:uLnTx/>
              <a:uFillTx/>
              <a:latin typeface="Arial" charset="0"/>
              <a:ea typeface="ＭＳ Ｐゴシック" pitchFamily="1" charset="-128"/>
              <a:cs typeface="+mn-cs"/>
            </a:endParaRPr>
          </a:p>
        </p:txBody>
      </p:sp>
      <p:sp>
        <p:nvSpPr>
          <p:cNvPr id="7171" name="Rectangle 2"/>
          <p:cNvSpPr>
            <a:spLocks noGrp="1" noRot="1" noChangeAspect="1" noChangeArrowheads="1" noTextEdit="1"/>
          </p:cNvSpPr>
          <p:nvPr>
            <p:ph type="sldImg"/>
          </p:nvPr>
        </p:nvSpPr>
        <p:spPr>
          <a:ln/>
        </p:spPr>
        <p:txBody>
          <a:bodyPr/>
          <a:lstStyle/>
          <a:p>
            <a:endParaRPr lang="en-GB"/>
          </a:p>
        </p:txBody>
      </p:sp>
      <p:sp>
        <p:nvSpPr>
          <p:cNvPr id="7172" name="Rectangle 3"/>
          <p:cNvSpPr>
            <a:spLocks noGrp="1" noChangeArrowheads="1"/>
          </p:cNvSpPr>
          <p:nvPr>
            <p:ph type="body" idx="1"/>
          </p:nvPr>
        </p:nvSpPr>
        <p:spPr>
          <a:noFill/>
        </p:spPr>
        <p:txBody>
          <a:bodyPr/>
          <a:lstStyle/>
          <a:p>
            <a:pPr eaLnBrk="1" hangingPunct="1"/>
            <a:endParaRPr lang="en-GB" altLang="en-US"/>
          </a:p>
        </p:txBody>
      </p:sp>
    </p:spTree>
    <p:extLst>
      <p:ext uri="{BB962C8B-B14F-4D97-AF65-F5344CB8AC3E}">
        <p14:creationId xmlns:p14="http://schemas.microsoft.com/office/powerpoint/2010/main" val="2798632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74695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54903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948273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B5415-C36D-D904-BE14-54A3E51EF728}"/>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22A88BF8-62AE-5A00-7D47-BA230D2A3BFD}"/>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919676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58A90-CD29-BA46-CD61-0F948DB5EC58}"/>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7524A860-FE1E-087D-405D-2CC44276BD54}"/>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601117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A029B-A31A-2220-7027-3FA8D86D0F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4576C5-0CBB-6C23-E0E2-0F261EDB92F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BEE2906-36FD-700A-9120-EBB480F7997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5DC797C-56B3-7EEC-9D1E-42DDC403C96F}"/>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947743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4F212AD9-3154-7D3D-F93F-703670D6ADC4}"/>
              </a:ext>
            </a:extLst>
          </p:cNvPr>
          <p:cNvSpPr>
            <a:spLocks noGrp="1"/>
          </p:cNvSpPr>
          <p:nvPr>
            <p:ph type="body" idx="1"/>
          </p:nvPr>
        </p:nvSpPr>
        <p:spPr/>
        <p:txBody>
          <a:bodyPr/>
          <a:lstStyle/>
          <a:p>
            <a:pPr rtl="0"/>
            <a:r>
              <a:rPr lang="cy-GB"/>
              <a:t>91% gwyliau/hamdden ym mis Awst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9493493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0F871BC1-9518-CF0E-E5E7-D16B0AF15EF4}"/>
              </a:ext>
            </a:extLst>
          </p:cNvPr>
          <p:cNvSpPr>
            <a:spLocks noGrp="1"/>
          </p:cNvSpPr>
          <p:nvPr>
            <p:ph type="body" idx="1"/>
          </p:nvPr>
        </p:nvSpPr>
        <p:spPr/>
        <p:txBody>
          <a:bodyPr/>
          <a:lstStyle/>
          <a:p>
            <a:pPr rtl="0"/>
            <a:r>
              <a:rPr lang="cy-GB"/>
              <a:t>Cod plant = 60% ym mis Awst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4F212AD9-3154-7D3D-F93F-703670D6ADC4}"/>
              </a:ext>
            </a:extLst>
          </p:cNvPr>
          <p:cNvSpPr>
            <a:spLocks noGrp="1"/>
          </p:cNvSpPr>
          <p:nvPr>
            <p:ph type="body" idx="1"/>
          </p:nvPr>
        </p:nvSpPr>
        <p:spPr/>
        <p:txBody>
          <a:bodyPr/>
          <a:lstStyle/>
          <a:p>
            <a:pPr rtl="0"/>
            <a:r>
              <a:rPr lang="cy-GB"/>
              <a:t>91% gwyliau/hamdden ym mis Awst</a:t>
            </a:r>
          </a:p>
        </p:txBody>
      </p:sp>
    </p:spTree>
    <p:extLst>
      <p:ext uri="{BB962C8B-B14F-4D97-AF65-F5344CB8AC3E}">
        <p14:creationId xmlns:p14="http://schemas.microsoft.com/office/powerpoint/2010/main" val="11237314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F9C97-7230-3A65-B0B9-DE51EC6E66F2}"/>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8AA13D83-CAD7-BC1C-0C7B-04B0C6CEF9BB}"/>
              </a:ext>
            </a:extLst>
          </p:cNvPr>
          <p:cNvSpPr>
            <a:spLocks noGrp="1"/>
          </p:cNvSpPr>
          <p:nvPr>
            <p:ph type="body" idx="1"/>
          </p:nvPr>
        </p:nvSpPr>
        <p:spPr/>
        <p:txBody>
          <a:bodyPr/>
          <a:lstStyle/>
          <a:p>
            <a:r>
              <a:rPr lang="en-GB" dirty="0"/>
              <a:t>Data </a:t>
            </a:r>
            <a:r>
              <a:rPr lang="en-GB" dirty="0" err="1"/>
              <a:t>Sylfaenol</a:t>
            </a:r>
            <a:r>
              <a:rPr lang="en-GB" dirty="0"/>
              <a:t> Awst </a:t>
            </a:r>
            <a:r>
              <a:rPr lang="en-GB" dirty="0" err="1"/>
              <a:t>i</a:t>
            </a:r>
            <a:r>
              <a:rPr lang="en-GB" dirty="0"/>
              <a:t> Hydref 2025: </a:t>
            </a:r>
            <a:r>
              <a:rPr lang="en-GB" dirty="0" err="1"/>
              <a:t>Poblogaeth</a:t>
            </a:r>
            <a:r>
              <a:rPr lang="en-GB" dirty="0"/>
              <a:t> y DU = 5,266; </a:t>
            </a:r>
            <a:r>
              <a:rPr lang="en-GB" dirty="0" err="1"/>
              <a:t>teithwyr</a:t>
            </a:r>
            <a:r>
              <a:rPr lang="en-GB" dirty="0"/>
              <a:t> Haf 2025: y DU=939; Cymru=97; </a:t>
            </a:r>
            <a:r>
              <a:rPr lang="en-GB" dirty="0" err="1"/>
              <a:t>Lloegr</a:t>
            </a:r>
            <a:r>
              <a:rPr lang="en-GB"/>
              <a:t>= 716, yr Alban=123;</a:t>
            </a:r>
            <a:endParaRPr lang="en-GB" dirty="0"/>
          </a:p>
          <a:p>
            <a:endParaRPr lang="en-GB" dirty="0"/>
          </a:p>
        </p:txBody>
      </p:sp>
    </p:spTree>
    <p:extLst>
      <p:ext uri="{BB962C8B-B14F-4D97-AF65-F5344CB8AC3E}">
        <p14:creationId xmlns:p14="http://schemas.microsoft.com/office/powerpoint/2010/main" val="11736439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63321-9BE8-2EB6-8C07-CBBA0AEEA1DA}"/>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1DA21FF4-4F45-B1C0-A6BB-9AC30BD27432}"/>
              </a:ext>
            </a:extLst>
          </p:cNvPr>
          <p:cNvSpPr>
            <a:spLocks noGrp="1"/>
          </p:cNvSpPr>
          <p:nvPr>
            <p:ph type="body" idx="1"/>
          </p:nvPr>
        </p:nvSpPr>
        <p:spPr/>
        <p:txBody>
          <a:bodyPr/>
          <a:lstStyle/>
          <a:p>
            <a:r>
              <a:rPr lang="en-GB" dirty="0"/>
              <a:t>Data </a:t>
            </a:r>
            <a:r>
              <a:rPr lang="en-GB" dirty="0" err="1"/>
              <a:t>sylfaenol</a:t>
            </a:r>
            <a:r>
              <a:rPr lang="en-GB" dirty="0"/>
              <a:t> Awst </a:t>
            </a:r>
            <a:r>
              <a:rPr lang="en-GB" dirty="0" err="1"/>
              <a:t>i</a:t>
            </a:r>
            <a:r>
              <a:rPr lang="en-GB" dirty="0"/>
              <a:t> Hydref 2025: </a:t>
            </a:r>
            <a:r>
              <a:rPr lang="en-GB" dirty="0" err="1"/>
              <a:t>Poblogaeth</a:t>
            </a:r>
            <a:r>
              <a:rPr lang="en-GB" dirty="0"/>
              <a:t> y DU=5.266;  </a:t>
            </a:r>
            <a:r>
              <a:rPr lang="en-GB" dirty="0" err="1"/>
              <a:t>teithwyr</a:t>
            </a:r>
            <a:r>
              <a:rPr lang="en-GB" dirty="0"/>
              <a:t> Haf 2025: y DU=939, Cymru=97, </a:t>
            </a:r>
            <a:r>
              <a:rPr lang="en-GB" dirty="0" err="1"/>
              <a:t>Lloegr</a:t>
            </a:r>
            <a:r>
              <a:rPr lang="en-GB" dirty="0"/>
              <a:t> =716, yr Alban =123;</a:t>
            </a:r>
          </a:p>
        </p:txBody>
      </p:sp>
    </p:spTree>
    <p:extLst>
      <p:ext uri="{BB962C8B-B14F-4D97-AF65-F5344CB8AC3E}">
        <p14:creationId xmlns:p14="http://schemas.microsoft.com/office/powerpoint/2010/main" val="36611363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34601045-E645-0B0D-2117-158EA1505D3C}"/>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704381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673FA-C841-9CA1-AE1C-673FE60C71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AE0E66-1039-3075-160B-7814564A0BA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7008C4F-9223-FDC3-22ED-44BED2CC2790}"/>
              </a:ext>
            </a:extLst>
          </p:cNvPr>
          <p:cNvSpPr>
            <a:spLocks noGrp="1"/>
          </p:cNvSpPr>
          <p:nvPr>
            <p:ph type="body" idx="1"/>
          </p:nvPr>
        </p:nvSpPr>
        <p:spPr/>
        <p:txBody>
          <a:bodyPr/>
          <a:lstStyle/>
          <a:p>
            <a:endParaRPr lang="en-GB" b="1"/>
          </a:p>
        </p:txBody>
      </p:sp>
      <p:sp>
        <p:nvSpPr>
          <p:cNvPr id="4" name="Slide Number Placeholder 3">
            <a:extLst>
              <a:ext uri="{FF2B5EF4-FFF2-40B4-BE49-F238E27FC236}">
                <a16:creationId xmlns:a16="http://schemas.microsoft.com/office/drawing/2014/main" id="{3734EEA1-DDE8-4F7E-21D9-9A67E83DE984}"/>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53910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b="1"/>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328507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94ECB-8F54-96CA-A42E-464B6B9791D2}"/>
            </a:ext>
          </a:extLst>
        </p:cNvPr>
        <p:cNvGrpSpPr/>
        <p:nvPr/>
      </p:nvGrpSpPr>
      <p:grpSpPr>
        <a:xfrm>
          <a:off x="0" y="0"/>
          <a:ext cx="0" cy="0"/>
          <a:chOff x="0" y="0"/>
          <a:chExt cx="0" cy="0"/>
        </a:xfrm>
      </p:grpSpPr>
    </p:spTree>
    <p:extLst>
      <p:ext uri="{BB962C8B-B14F-4D97-AF65-F5344CB8AC3E}">
        <p14:creationId xmlns:p14="http://schemas.microsoft.com/office/powerpoint/2010/main" val="28887993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5C297-E962-4EEE-837B-F58AE516CF86}"/>
            </a:ext>
          </a:extLst>
        </p:cNvPr>
        <p:cNvGrpSpPr/>
        <p:nvPr/>
      </p:nvGrpSpPr>
      <p:grpSpPr>
        <a:xfrm>
          <a:off x="0" y="0"/>
          <a:ext cx="0" cy="0"/>
          <a:chOff x="0" y="0"/>
          <a:chExt cx="0" cy="0"/>
        </a:xfrm>
      </p:grpSpPr>
    </p:spTree>
    <p:extLst>
      <p:ext uri="{BB962C8B-B14F-4D97-AF65-F5344CB8AC3E}">
        <p14:creationId xmlns:p14="http://schemas.microsoft.com/office/powerpoint/2010/main" val="23495104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342FF-98FF-12B6-8B5C-27F8443FAAD6}"/>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D0DEBAEA-62C4-6E06-C560-E1092ABAE91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4211764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6306E-20D1-1AB6-7358-244D81F0D21C}"/>
            </a:ext>
          </a:extLst>
        </p:cNvPr>
        <p:cNvGrpSpPr/>
        <p:nvPr/>
      </p:nvGrpSpPr>
      <p:grpSpPr>
        <a:xfrm>
          <a:off x="0" y="0"/>
          <a:ext cx="0" cy="0"/>
          <a:chOff x="0" y="0"/>
          <a:chExt cx="0" cy="0"/>
        </a:xfrm>
      </p:grpSpPr>
    </p:spTree>
    <p:extLst>
      <p:ext uri="{BB962C8B-B14F-4D97-AF65-F5344CB8AC3E}">
        <p14:creationId xmlns:p14="http://schemas.microsoft.com/office/powerpoint/2010/main" val="42279381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b="1"/>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8119824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7EDB8-6731-2B8D-050F-D6C72E6D3676}"/>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60C32104-416F-8D64-AD46-340AC22B097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8567955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D6E60-1878-4735-71E7-9747D19F4472}"/>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1D9AEDD3-B769-13F8-9E37-BDB60AB96C2C}"/>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9291948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82F2D-8A16-A08D-5DA3-A0A9915CBCD4}"/>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C001097A-C880-BED3-916B-058E8ABAD2E9}"/>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0533377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C5E69-9C96-4DF8-5032-54F3D1936022}"/>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1E974D9D-E576-8ED5-96E1-71B7DE2882B5}"/>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6634001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50EE1-BF97-995D-21D0-95437A0745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220374-41CA-6AD2-4EE1-F39DEB0DF51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23063FF-DE17-DFC7-B7E2-837A6DC4EBC1}"/>
              </a:ext>
            </a:extLst>
          </p:cNvPr>
          <p:cNvSpPr>
            <a:spLocks noGrp="1"/>
          </p:cNvSpPr>
          <p:nvPr>
            <p:ph type="body" idx="1"/>
          </p:nvPr>
        </p:nvSpPr>
        <p:spPr/>
        <p:txBody>
          <a:bodyPr/>
          <a:lstStyle/>
          <a:p>
            <a:pPr rtl="0"/>
            <a:r>
              <a:rPr lang="cy-GB" b="1"/>
              <a:t>Bwriad Cymru yn gyson ar draws misoedd</a:t>
            </a:r>
          </a:p>
        </p:txBody>
      </p:sp>
      <p:sp>
        <p:nvSpPr>
          <p:cNvPr id="4" name="Slide Number Placeholder 3">
            <a:extLst>
              <a:ext uri="{FF2B5EF4-FFF2-40B4-BE49-F238E27FC236}">
                <a16:creationId xmlns:a16="http://schemas.microsoft.com/office/drawing/2014/main" id="{4C1AFDF5-C479-F03C-5DAB-1DC8EC4D777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8847643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CA09D-6A41-A9BB-BD1C-045C21CB78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5AB14B-B94F-D94B-FBAA-2A6D5B9AACC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63D26A3-AA54-B4C0-A757-80557F435865}"/>
              </a:ext>
            </a:extLst>
          </p:cNvPr>
          <p:cNvSpPr>
            <a:spLocks noGrp="1"/>
          </p:cNvSpPr>
          <p:nvPr>
            <p:ph type="body" idx="1"/>
          </p:nvPr>
        </p:nvSpPr>
        <p:spPr/>
        <p:txBody>
          <a:bodyPr/>
          <a:lstStyle/>
          <a:p>
            <a:endParaRPr lang="en-GB" b="1"/>
          </a:p>
        </p:txBody>
      </p:sp>
      <p:sp>
        <p:nvSpPr>
          <p:cNvPr id="4" name="Slide Number Placeholder 3">
            <a:extLst>
              <a:ext uri="{FF2B5EF4-FFF2-40B4-BE49-F238E27FC236}">
                <a16:creationId xmlns:a16="http://schemas.microsoft.com/office/drawing/2014/main" id="{16928BF3-6331-EC27-A457-E1DA0868A53D}"/>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726346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BD261-E88A-E02B-9179-03121E3141DA}"/>
            </a:ext>
          </a:extLst>
        </p:cNvPr>
        <p:cNvGrpSpPr/>
        <p:nvPr/>
      </p:nvGrpSpPr>
      <p:grpSpPr>
        <a:xfrm>
          <a:off x="0" y="0"/>
          <a:ext cx="0" cy="0"/>
          <a:chOff x="0" y="0"/>
          <a:chExt cx="0" cy="0"/>
        </a:xfrm>
      </p:grpSpPr>
    </p:spTree>
    <p:extLst>
      <p:ext uri="{BB962C8B-B14F-4D97-AF65-F5344CB8AC3E}">
        <p14:creationId xmlns:p14="http://schemas.microsoft.com/office/powerpoint/2010/main" val="9989332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5.sv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1 - white">
    <p:bg>
      <p:bgPr>
        <a:solidFill>
          <a:schemeClr val="bg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B807F7D-1945-39C0-8836-318D8BD2C994}"/>
              </a:ext>
            </a:extLst>
          </p:cNvPr>
          <p:cNvSpPr>
            <a:spLocks noGrp="1"/>
          </p:cNvSpPr>
          <p:nvPr>
            <p:ph type="title" hasCustomPrompt="1"/>
          </p:nvPr>
        </p:nvSpPr>
        <p:spPr>
          <a:xfrm>
            <a:off x="810883" y="2197572"/>
            <a:ext cx="4927241" cy="1421928"/>
          </a:xfrm>
          <a:prstGeom prst="rect">
            <a:avLst/>
          </a:prstGeom>
        </p:spPr>
        <p:txBody>
          <a:bodyPr wrap="square" anchor="b" anchorCtr="0">
            <a:spAutoFit/>
          </a:bodyPr>
          <a:lstStyle>
            <a:lvl1pPr>
              <a:defRPr sz="4800" b="1">
                <a:solidFill>
                  <a:srgbClr val="010444"/>
                </a:solidFill>
              </a:defRPr>
            </a:lvl1pPr>
          </a:lstStyle>
          <a:p>
            <a:r>
              <a:rPr lang="en-US"/>
              <a:t>Click to edit Master title style</a:t>
            </a:r>
            <a:endParaRPr lang="fr-FR"/>
          </a:p>
        </p:txBody>
      </p:sp>
      <p:sp>
        <p:nvSpPr>
          <p:cNvPr id="15" name="Text Placeholder 9">
            <a:extLst>
              <a:ext uri="{FF2B5EF4-FFF2-40B4-BE49-F238E27FC236}">
                <a16:creationId xmlns:a16="http://schemas.microsoft.com/office/drawing/2014/main" id="{AA6FA423-33BB-01D6-5BC5-6D40EDD2B0B5}"/>
              </a:ext>
            </a:extLst>
          </p:cNvPr>
          <p:cNvSpPr>
            <a:spLocks noGrp="1"/>
          </p:cNvSpPr>
          <p:nvPr>
            <p:ph type="body" sz="quarter" idx="13" hasCustomPrompt="1"/>
          </p:nvPr>
        </p:nvSpPr>
        <p:spPr>
          <a:xfrm>
            <a:off x="811206" y="3733800"/>
            <a:ext cx="4926918" cy="348557"/>
          </a:xfrm>
          <a:prstGeom prst="rect">
            <a:avLst/>
          </a:prstGeom>
        </p:spPr>
        <p:txBody>
          <a:bodyPr wrap="square" anchor="t">
            <a:spAutoFit/>
          </a:bodyPr>
          <a:lstStyle>
            <a:lvl1pPr marL="0" indent="0">
              <a:buNone/>
              <a:defRPr sz="1800">
                <a:solidFill>
                  <a:schemeClr val="accent2"/>
                </a:solidFill>
                <a:latin typeface="Dreaming Outloud Pro" panose="03050502040302030504" pitchFamily="66" charset="0"/>
                <a:cs typeface="Dreaming Outloud Pro" panose="03050502040302030504" pitchFamily="66" charset="0"/>
              </a:defRPr>
            </a:lvl1pPr>
            <a:lvl2pPr marL="457200" indent="0">
              <a:buNone/>
              <a:defRPr>
                <a:solidFill>
                  <a:schemeClr val="accent2"/>
                </a:solidFill>
              </a:defRPr>
            </a:lvl2pPr>
            <a:lvl3pPr marL="914400" indent="0">
              <a:buNone/>
              <a:defRPr>
                <a:solidFill>
                  <a:schemeClr val="accent2"/>
                </a:solidFill>
              </a:defRPr>
            </a:lvl3pPr>
            <a:lvl4pPr marL="1371600" indent="0">
              <a:buNone/>
              <a:defRPr>
                <a:solidFill>
                  <a:schemeClr val="accent2"/>
                </a:solidFill>
              </a:defRPr>
            </a:lvl4pPr>
            <a:lvl5pPr marL="1828800" indent="0">
              <a:buNone/>
              <a:defRPr>
                <a:solidFill>
                  <a:schemeClr val="accent2"/>
                </a:solidFill>
              </a:defRPr>
            </a:lvl5pPr>
          </a:lstStyle>
          <a:p>
            <a:pPr lvl="0"/>
            <a:r>
              <a:rPr lang="en-US"/>
              <a:t>Click to edit subtitle</a:t>
            </a:r>
            <a:endParaRPr lang="fr-FR"/>
          </a:p>
        </p:txBody>
      </p:sp>
      <p:sp>
        <p:nvSpPr>
          <p:cNvPr id="8" name="Picture Placeholder 8">
            <a:extLst>
              <a:ext uri="{FF2B5EF4-FFF2-40B4-BE49-F238E27FC236}">
                <a16:creationId xmlns:a16="http://schemas.microsoft.com/office/drawing/2014/main" id="{79299117-72FC-224F-4457-9B33ED317ED6}"/>
              </a:ext>
            </a:extLst>
          </p:cNvPr>
          <p:cNvSpPr>
            <a:spLocks noGrp="1"/>
          </p:cNvSpPr>
          <p:nvPr>
            <p:ph type="pic" sz="quarter" idx="14" hasCustomPrompt="1"/>
          </p:nvPr>
        </p:nvSpPr>
        <p:spPr>
          <a:xfrm>
            <a:off x="6559106" y="-459987"/>
            <a:ext cx="6892234" cy="8395068"/>
          </a:xfrm>
          <a:custGeom>
            <a:avLst/>
            <a:gdLst>
              <a:gd name="connsiteX0" fmla="*/ 2695669 w 6892234"/>
              <a:gd name="connsiteY0" fmla="*/ 3562039 h 8395068"/>
              <a:gd name="connsiteX1" fmla="*/ 3684262 w 6892234"/>
              <a:gd name="connsiteY1" fmla="*/ 3963204 h 8395068"/>
              <a:gd name="connsiteX2" fmla="*/ 5557667 w 6892234"/>
              <a:gd name="connsiteY2" fmla="*/ 5640265 h 8395068"/>
              <a:gd name="connsiteX3" fmla="*/ 5680937 w 6892234"/>
              <a:gd name="connsiteY3" fmla="*/ 7869352 h 8395068"/>
              <a:gd name="connsiteX4" fmla="*/ 3451851 w 6892234"/>
              <a:gd name="connsiteY4" fmla="*/ 7992622 h 8395068"/>
              <a:gd name="connsiteX5" fmla="*/ 1578446 w 6892234"/>
              <a:gd name="connsiteY5" fmla="*/ 6315561 h 8395068"/>
              <a:gd name="connsiteX6" fmla="*/ 1455175 w 6892234"/>
              <a:gd name="connsiteY6" fmla="*/ 4086475 h 8395068"/>
              <a:gd name="connsiteX7" fmla="*/ 2695669 w 6892234"/>
              <a:gd name="connsiteY7" fmla="*/ 3562039 h 8395068"/>
              <a:gd name="connsiteX8" fmla="*/ 5111529 w 6892234"/>
              <a:gd name="connsiteY8" fmla="*/ 3499572 h 8395068"/>
              <a:gd name="connsiteX9" fmla="*/ 5111529 w 6892234"/>
              <a:gd name="connsiteY9" fmla="*/ 3499572 h 8395068"/>
              <a:gd name="connsiteX10" fmla="*/ 5111528 w 6892234"/>
              <a:gd name="connsiteY10" fmla="*/ 3499573 h 8395068"/>
              <a:gd name="connsiteX11" fmla="*/ 5655467 w 6892234"/>
              <a:gd name="connsiteY11" fmla="*/ 3238198 h 8395068"/>
              <a:gd name="connsiteX12" fmla="*/ 6224909 w 6892234"/>
              <a:gd name="connsiteY12" fmla="*/ 3438002 h 8395068"/>
              <a:gd name="connsiteX13" fmla="*/ 6629650 w 6892234"/>
              <a:gd name="connsiteY13" fmla="*/ 3800323 h 8395068"/>
              <a:gd name="connsiteX14" fmla="*/ 6691221 w 6892234"/>
              <a:gd name="connsiteY14" fmla="*/ 4913704 h 8395068"/>
              <a:gd name="connsiteX15" fmla="*/ 6691220 w 6892234"/>
              <a:gd name="connsiteY15" fmla="*/ 4913703 h 8395068"/>
              <a:gd name="connsiteX16" fmla="*/ 5577840 w 6892234"/>
              <a:gd name="connsiteY16" fmla="*/ 4975274 h 8395068"/>
              <a:gd name="connsiteX17" fmla="*/ 5173100 w 6892234"/>
              <a:gd name="connsiteY17" fmla="*/ 4612952 h 8395068"/>
              <a:gd name="connsiteX18" fmla="*/ 5017476 w 6892234"/>
              <a:gd name="connsiteY18" fmla="*/ 3628653 h 8395068"/>
              <a:gd name="connsiteX19" fmla="*/ 5111529 w 6892234"/>
              <a:gd name="connsiteY19" fmla="*/ 3499572 h 8395068"/>
              <a:gd name="connsiteX20" fmla="*/ 5229452 w 6892234"/>
              <a:gd name="connsiteY20" fmla="*/ 3391860 h 8395068"/>
              <a:gd name="connsiteX21" fmla="*/ 5655467 w 6892234"/>
              <a:gd name="connsiteY21" fmla="*/ 3238198 h 8395068"/>
              <a:gd name="connsiteX22" fmla="*/ 4777668 w 6892234"/>
              <a:gd name="connsiteY22" fmla="*/ 3147879 h 8395068"/>
              <a:gd name="connsiteX23" fmla="*/ 4777667 w 6892234"/>
              <a:gd name="connsiteY23" fmla="*/ 3147880 h 8395068"/>
              <a:gd name="connsiteX24" fmla="*/ 4777668 w 6892234"/>
              <a:gd name="connsiteY24" fmla="*/ 3147879 h 8395068"/>
              <a:gd name="connsiteX25" fmla="*/ 654395 w 6892234"/>
              <a:gd name="connsiteY25" fmla="*/ 2558463 h 8395068"/>
              <a:gd name="connsiteX26" fmla="*/ 1154615 w 6892234"/>
              <a:gd name="connsiteY26" fmla="*/ 2733978 h 8395068"/>
              <a:gd name="connsiteX27" fmla="*/ 1155508 w 6892234"/>
              <a:gd name="connsiteY27" fmla="*/ 2734777 h 8395068"/>
              <a:gd name="connsiteX28" fmla="*/ 1209595 w 6892234"/>
              <a:gd name="connsiteY28" fmla="*/ 3712814 h 8395068"/>
              <a:gd name="connsiteX29" fmla="*/ 1209594 w 6892234"/>
              <a:gd name="connsiteY29" fmla="*/ 3712813 h 8395068"/>
              <a:gd name="connsiteX30" fmla="*/ 231557 w 6892234"/>
              <a:gd name="connsiteY30" fmla="*/ 3766900 h 8395068"/>
              <a:gd name="connsiteX31" fmla="*/ 230665 w 6892234"/>
              <a:gd name="connsiteY31" fmla="*/ 3766100 h 8395068"/>
              <a:gd name="connsiteX32" fmla="*/ 93959 w 6892234"/>
              <a:gd name="connsiteY32" fmla="*/ 2901454 h 8395068"/>
              <a:gd name="connsiteX33" fmla="*/ 176578 w 6892234"/>
              <a:gd name="connsiteY33" fmla="*/ 2788064 h 8395068"/>
              <a:gd name="connsiteX34" fmla="*/ 280167 w 6892234"/>
              <a:gd name="connsiteY34" fmla="*/ 2693445 h 8395068"/>
              <a:gd name="connsiteX35" fmla="*/ 654395 w 6892234"/>
              <a:gd name="connsiteY35" fmla="*/ 2558463 h 8395068"/>
              <a:gd name="connsiteX36" fmla="*/ 2600268 w 6892234"/>
              <a:gd name="connsiteY36" fmla="*/ 939 h 8395068"/>
              <a:gd name="connsiteX37" fmla="*/ 3324513 w 6892234"/>
              <a:gd name="connsiteY37" fmla="*/ 294834 h 8395068"/>
              <a:gd name="connsiteX38" fmla="*/ 4687360 w 6892234"/>
              <a:gd name="connsiteY38" fmla="*/ 1514846 h 8395068"/>
              <a:gd name="connsiteX39" fmla="*/ 4852086 w 6892234"/>
              <a:gd name="connsiteY39" fmla="*/ 3055797 h 8395068"/>
              <a:gd name="connsiteX40" fmla="*/ 4777668 w 6892234"/>
              <a:gd name="connsiteY40" fmla="*/ 3147879 h 8395068"/>
              <a:gd name="connsiteX41" fmla="*/ 4694352 w 6892234"/>
              <a:gd name="connsiteY41" fmla="*/ 3231998 h 8395068"/>
              <a:gd name="connsiteX42" fmla="*/ 3144632 w 6892234"/>
              <a:gd name="connsiteY42" fmla="*/ 3238188 h 8395068"/>
              <a:gd name="connsiteX43" fmla="*/ 1781787 w 6892234"/>
              <a:gd name="connsiteY43" fmla="*/ 2018176 h 8395068"/>
              <a:gd name="connsiteX44" fmla="*/ 1691479 w 6892234"/>
              <a:gd name="connsiteY44" fmla="*/ 385141 h 8395068"/>
              <a:gd name="connsiteX45" fmla="*/ 1691478 w 6892234"/>
              <a:gd name="connsiteY45" fmla="*/ 385142 h 8395068"/>
              <a:gd name="connsiteX46" fmla="*/ 2600268 w 6892234"/>
              <a:gd name="connsiteY46" fmla="*/ 939 h 839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892234" h="8395068">
                <a:moveTo>
                  <a:pt x="2695669" y="3562039"/>
                </a:moveTo>
                <a:cubicBezTo>
                  <a:pt x="3049186" y="3576255"/>
                  <a:pt x="3400067" y="3708796"/>
                  <a:pt x="3684262" y="3963204"/>
                </a:cubicBezTo>
                <a:lnTo>
                  <a:pt x="5557667" y="5640265"/>
                </a:lnTo>
                <a:cubicBezTo>
                  <a:pt x="6207251" y="6221771"/>
                  <a:pt x="6262441" y="7219767"/>
                  <a:pt x="5680937" y="7869352"/>
                </a:cubicBezTo>
                <a:cubicBezTo>
                  <a:pt x="5099433" y="8518936"/>
                  <a:pt x="4101437" y="8574126"/>
                  <a:pt x="3451851" y="7992622"/>
                </a:cubicBezTo>
                <a:lnTo>
                  <a:pt x="1578446" y="6315561"/>
                </a:lnTo>
                <a:cubicBezTo>
                  <a:pt x="928861" y="5734055"/>
                  <a:pt x="873671" y="4736059"/>
                  <a:pt x="1455175" y="4086475"/>
                </a:cubicBezTo>
                <a:cubicBezTo>
                  <a:pt x="1782271" y="3721084"/>
                  <a:pt x="2241149" y="3543762"/>
                  <a:pt x="2695669" y="3562039"/>
                </a:cubicBezTo>
                <a:close/>
                <a:moveTo>
                  <a:pt x="5111529" y="3499572"/>
                </a:moveTo>
                <a:lnTo>
                  <a:pt x="5111529" y="3499572"/>
                </a:lnTo>
                <a:lnTo>
                  <a:pt x="5111528" y="3499573"/>
                </a:lnTo>
                <a:close/>
                <a:moveTo>
                  <a:pt x="5655467" y="3238198"/>
                </a:moveTo>
                <a:cubicBezTo>
                  <a:pt x="5856949" y="3227056"/>
                  <a:pt x="6062682" y="3292777"/>
                  <a:pt x="6224909" y="3438002"/>
                </a:cubicBezTo>
                <a:lnTo>
                  <a:pt x="6629650" y="3800323"/>
                </a:lnTo>
                <a:cubicBezTo>
                  <a:pt x="6954104" y="4090773"/>
                  <a:pt x="6981671" y="4589250"/>
                  <a:pt x="6691221" y="4913704"/>
                </a:cubicBezTo>
                <a:lnTo>
                  <a:pt x="6691220" y="4913703"/>
                </a:lnTo>
                <a:cubicBezTo>
                  <a:pt x="6400772" y="5238157"/>
                  <a:pt x="5902294" y="5265724"/>
                  <a:pt x="5577840" y="4975274"/>
                </a:cubicBezTo>
                <a:lnTo>
                  <a:pt x="5173100" y="4612952"/>
                </a:lnTo>
                <a:cubicBezTo>
                  <a:pt x="4889203" y="4358809"/>
                  <a:pt x="4832610" y="3945395"/>
                  <a:pt x="5017476" y="3628653"/>
                </a:cubicBezTo>
                <a:lnTo>
                  <a:pt x="5111529" y="3499572"/>
                </a:lnTo>
                <a:lnTo>
                  <a:pt x="5229452" y="3391860"/>
                </a:lnTo>
                <a:cubicBezTo>
                  <a:pt x="5355635" y="3298147"/>
                  <a:pt x="5504356" y="3246555"/>
                  <a:pt x="5655467" y="3238198"/>
                </a:cubicBezTo>
                <a:close/>
                <a:moveTo>
                  <a:pt x="4777668" y="3147879"/>
                </a:moveTo>
                <a:lnTo>
                  <a:pt x="4777667" y="3147880"/>
                </a:lnTo>
                <a:lnTo>
                  <a:pt x="4777668" y="3147879"/>
                </a:lnTo>
                <a:close/>
                <a:moveTo>
                  <a:pt x="654395" y="2558463"/>
                </a:moveTo>
                <a:cubicBezTo>
                  <a:pt x="831385" y="2548674"/>
                  <a:pt x="1012109" y="2606407"/>
                  <a:pt x="1154615" y="2733978"/>
                </a:cubicBezTo>
                <a:lnTo>
                  <a:pt x="1155508" y="2734777"/>
                </a:lnTo>
                <a:cubicBezTo>
                  <a:pt x="1440522" y="2989920"/>
                  <a:pt x="1464737" y="3427801"/>
                  <a:pt x="1209595" y="3712814"/>
                </a:cubicBezTo>
                <a:lnTo>
                  <a:pt x="1209594" y="3712813"/>
                </a:lnTo>
                <a:cubicBezTo>
                  <a:pt x="954452" y="3997827"/>
                  <a:pt x="516570" y="4022042"/>
                  <a:pt x="231557" y="3766900"/>
                </a:cubicBezTo>
                <a:lnTo>
                  <a:pt x="230665" y="3766100"/>
                </a:lnTo>
                <a:cubicBezTo>
                  <a:pt x="-18721" y="3542850"/>
                  <a:pt x="-68435" y="3179691"/>
                  <a:pt x="93959" y="2901454"/>
                </a:cubicBezTo>
                <a:lnTo>
                  <a:pt x="176578" y="2788064"/>
                </a:lnTo>
                <a:lnTo>
                  <a:pt x="280167" y="2693445"/>
                </a:lnTo>
                <a:cubicBezTo>
                  <a:pt x="391011" y="2611124"/>
                  <a:pt x="521653" y="2565804"/>
                  <a:pt x="654395" y="2558463"/>
                </a:cubicBezTo>
                <a:close/>
                <a:moveTo>
                  <a:pt x="2600268" y="939"/>
                </a:moveTo>
                <a:cubicBezTo>
                  <a:pt x="2859254" y="11353"/>
                  <a:pt x="3116311" y="108453"/>
                  <a:pt x="3324513" y="294834"/>
                </a:cubicBezTo>
                <a:lnTo>
                  <a:pt x="4687360" y="1514846"/>
                </a:lnTo>
                <a:cubicBezTo>
                  <a:pt x="5133505" y="1914233"/>
                  <a:pt x="5196924" y="2581792"/>
                  <a:pt x="4852086" y="3055797"/>
                </a:cubicBezTo>
                <a:lnTo>
                  <a:pt x="4777668" y="3147879"/>
                </a:lnTo>
                <a:lnTo>
                  <a:pt x="4694352" y="3231998"/>
                </a:lnTo>
                <a:cubicBezTo>
                  <a:pt x="4261260" y="3627000"/>
                  <a:pt x="3590778" y="3637574"/>
                  <a:pt x="3144632" y="3238188"/>
                </a:cubicBezTo>
                <a:lnTo>
                  <a:pt x="1781787" y="2018176"/>
                </a:lnTo>
                <a:cubicBezTo>
                  <a:pt x="1305899" y="1592164"/>
                  <a:pt x="1265467" y="861029"/>
                  <a:pt x="1691479" y="385141"/>
                </a:cubicBezTo>
                <a:lnTo>
                  <a:pt x="1691478" y="385142"/>
                </a:lnTo>
                <a:cubicBezTo>
                  <a:pt x="1931110" y="117455"/>
                  <a:pt x="2267285" y="-12451"/>
                  <a:pt x="2600268" y="939"/>
                </a:cubicBezTo>
                <a:close/>
              </a:path>
            </a:pathLst>
          </a:custGeom>
          <a:solidFill>
            <a:schemeClr val="accent2"/>
          </a:solidFill>
          <a:ln>
            <a:noFill/>
          </a:ln>
        </p:spPr>
        <p:txBody>
          <a:bodyPr wrap="square" anchor="ctr" anchorCtr="0">
            <a:noAutofit/>
          </a:bodyPr>
          <a:lstStyle>
            <a:lvl1pPr marL="0" indent="0" algn="ctr">
              <a:buNone/>
              <a:defRPr>
                <a:solidFill>
                  <a:schemeClr val="tx1"/>
                </a:solidFill>
              </a:defRPr>
            </a:lvl1pPr>
          </a:lstStyle>
          <a:p>
            <a:r>
              <a:rPr lang="en-US" err="1"/>
              <a:t>Clic</a:t>
            </a:r>
            <a:r>
              <a:rPr lang="en-US"/>
              <a:t> to Add a picture</a:t>
            </a:r>
            <a:endParaRPr lang="fr-FR"/>
          </a:p>
        </p:txBody>
      </p:sp>
      <p:sp>
        <p:nvSpPr>
          <p:cNvPr id="5" name="Picture Placeholder 4">
            <a:extLst>
              <a:ext uri="{FF2B5EF4-FFF2-40B4-BE49-F238E27FC236}">
                <a16:creationId xmlns:a16="http://schemas.microsoft.com/office/drawing/2014/main" id="{415305E8-F886-A380-C52E-8AE0302E67E4}"/>
              </a:ext>
            </a:extLst>
          </p:cNvPr>
          <p:cNvSpPr txBox="1">
            <a:spLocks/>
          </p:cNvSpPr>
          <p:nvPr/>
        </p:nvSpPr>
        <p:spPr>
          <a:xfrm>
            <a:off x="819839" y="1100846"/>
            <a:ext cx="1200073" cy="568344"/>
          </a:xfrm>
          <a:prstGeom prst="rect">
            <a:avLst/>
          </a:prstGeom>
        </p:spPr>
        <p:txBody>
          <a:bodyPr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lang="fr-FR" sz="1200" kern="1200">
                <a:solidFill>
                  <a:schemeClr val="accent2"/>
                </a:solidFill>
                <a:latin typeface="Tenorite" panose="00000500000000000000" pitchFamily="2" charset="0"/>
                <a:ea typeface="+mn-ea"/>
                <a:cs typeface="Dreaming Outloud Pro" panose="03050502040302030504" pitchFamily="66"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r>
              <a:rPr lang="cy-GB" sz="1600"/>
              <a:t>Client logo</a:t>
            </a:r>
          </a:p>
        </p:txBody>
      </p:sp>
      <p:pic>
        <p:nvPicPr>
          <p:cNvPr id="4" name="Graphic 7">
            <a:extLst>
              <a:ext uri="{FF2B5EF4-FFF2-40B4-BE49-F238E27FC236}">
                <a16:creationId xmlns:a16="http://schemas.microsoft.com/office/drawing/2014/main" id="{6792F02E-DE1A-8857-060A-A0E1C03375C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26570" y="1029628"/>
            <a:ext cx="845243" cy="697420"/>
          </a:xfrm>
          <a:prstGeom prst="rect">
            <a:avLst/>
          </a:prstGeom>
        </p:spPr>
      </p:pic>
    </p:spTree>
    <p:extLst>
      <p:ext uri="{BB962C8B-B14F-4D97-AF65-F5344CB8AC3E}">
        <p14:creationId xmlns:p14="http://schemas.microsoft.com/office/powerpoint/2010/main" val="2362293299"/>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ver 2 - Vermilion">
    <p:bg>
      <p:bgPr>
        <a:solidFill>
          <a:schemeClr val="bg1"/>
        </a:solidFill>
        <a:effectLst/>
      </p:bgPr>
    </p:bg>
    <p:spTree>
      <p:nvGrpSpPr>
        <p:cNvPr id="1" name=""/>
        <p:cNvGrpSpPr/>
        <p:nvPr/>
      </p:nvGrpSpPr>
      <p:grpSpPr>
        <a:xfrm>
          <a:off x="0" y="0"/>
          <a:ext cx="0" cy="0"/>
          <a:chOff x="0" y="0"/>
          <a:chExt cx="0" cy="0"/>
        </a:xfrm>
      </p:grpSpPr>
      <p:sp>
        <p:nvSpPr>
          <p:cNvPr id="2" name="Graphic 34">
            <a:extLst>
              <a:ext uri="{FF2B5EF4-FFF2-40B4-BE49-F238E27FC236}">
                <a16:creationId xmlns:a16="http://schemas.microsoft.com/office/drawing/2014/main" id="{69713201-EB21-0D52-5488-F199E435E652}"/>
              </a:ext>
            </a:extLst>
          </p:cNvPr>
          <p:cNvSpPr/>
          <p:nvPr/>
        </p:nvSpPr>
        <p:spPr>
          <a:xfrm>
            <a:off x="6732671" y="-1"/>
            <a:ext cx="5459330" cy="6858001"/>
          </a:xfrm>
          <a:custGeom>
            <a:avLst/>
            <a:gdLst>
              <a:gd name="connsiteX0" fmla="*/ 1435040 w 6495756"/>
              <a:gd name="connsiteY0" fmla="*/ 0 h 6858000"/>
              <a:gd name="connsiteX1" fmla="*/ 539442 w 6495756"/>
              <a:gd name="connsiteY1" fmla="*/ 1738172 h 6858000"/>
              <a:gd name="connsiteX2" fmla="*/ 0 w 6495756"/>
              <a:gd name="connsiteY2" fmla="*/ 3429000 h 6858000"/>
              <a:gd name="connsiteX3" fmla="*/ 567848 w 6495756"/>
              <a:gd name="connsiteY3" fmla="*/ 5119829 h 6858000"/>
              <a:gd name="connsiteX4" fmla="*/ 1548664 w 6495756"/>
              <a:gd name="connsiteY4" fmla="*/ 6858000 h 6858000"/>
              <a:gd name="connsiteX5" fmla="*/ 6495757 w 6495756"/>
              <a:gd name="connsiteY5" fmla="*/ 6858000 h 6858000"/>
              <a:gd name="connsiteX6" fmla="*/ 6495757 w 6495756"/>
              <a:gd name="connsiteY6" fmla="*/ 0 h 6858000"/>
              <a:gd name="connsiteX7" fmla="*/ 1435040 w 6495756"/>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95756" h="6858000">
                <a:moveTo>
                  <a:pt x="1435040" y="0"/>
                </a:moveTo>
                <a:cubicBezTo>
                  <a:pt x="1435040" y="0"/>
                  <a:pt x="1164034" y="860632"/>
                  <a:pt x="539442" y="1738172"/>
                </a:cubicBezTo>
                <a:cubicBezTo>
                  <a:pt x="539442" y="1738172"/>
                  <a:pt x="0" y="2388667"/>
                  <a:pt x="0" y="3429000"/>
                </a:cubicBezTo>
                <a:cubicBezTo>
                  <a:pt x="0" y="4562735"/>
                  <a:pt x="567848" y="5119829"/>
                  <a:pt x="567848" y="5119829"/>
                </a:cubicBezTo>
                <a:cubicBezTo>
                  <a:pt x="567848" y="5119829"/>
                  <a:pt x="1460876" y="6250452"/>
                  <a:pt x="1548664" y="6858000"/>
                </a:cubicBezTo>
                <a:lnTo>
                  <a:pt x="6495757" y="6858000"/>
                </a:lnTo>
                <a:lnTo>
                  <a:pt x="6495757" y="0"/>
                </a:lnTo>
                <a:lnTo>
                  <a:pt x="1435040" y="0"/>
                </a:lnTo>
                <a:close/>
              </a:path>
            </a:pathLst>
          </a:custGeom>
          <a:solidFill>
            <a:schemeClr val="accent2"/>
          </a:solidFill>
          <a:ln w="23492" cap="flat">
            <a:noFill/>
            <a:prstDash val="solid"/>
            <a:miter/>
          </a:ln>
        </p:spPr>
        <p:txBody>
          <a:bodyPr rtlCol="0" anchor="ctr"/>
          <a:lstStyle/>
          <a:p>
            <a:endParaRPr lang="fr-FR"/>
          </a:p>
        </p:txBody>
      </p:sp>
      <p:sp>
        <p:nvSpPr>
          <p:cNvPr id="13" name="Picture Placeholder 12">
            <a:extLst>
              <a:ext uri="{FF2B5EF4-FFF2-40B4-BE49-F238E27FC236}">
                <a16:creationId xmlns:a16="http://schemas.microsoft.com/office/drawing/2014/main" id="{8FE776F1-101F-8B86-E5C5-D50659D33482}"/>
              </a:ext>
            </a:extLst>
          </p:cNvPr>
          <p:cNvSpPr>
            <a:spLocks noGrp="1"/>
          </p:cNvSpPr>
          <p:nvPr>
            <p:ph type="pic" sz="quarter" idx="10" hasCustomPrompt="1"/>
          </p:nvPr>
        </p:nvSpPr>
        <p:spPr>
          <a:xfrm>
            <a:off x="7014509" y="605835"/>
            <a:ext cx="5177492" cy="5645740"/>
          </a:xfrm>
          <a:custGeom>
            <a:avLst/>
            <a:gdLst>
              <a:gd name="connsiteX0" fmla="*/ 2823164 w 5177492"/>
              <a:gd name="connsiteY0" fmla="*/ 0 h 5645740"/>
              <a:gd name="connsiteX1" fmla="*/ 5177492 w 5177492"/>
              <a:gd name="connsiteY1" fmla="*/ 0 h 5645740"/>
              <a:gd name="connsiteX2" fmla="*/ 5177492 w 5177492"/>
              <a:gd name="connsiteY2" fmla="*/ 5645740 h 5645740"/>
              <a:gd name="connsiteX3" fmla="*/ 2811499 w 5177492"/>
              <a:gd name="connsiteY3" fmla="*/ 5645740 h 5645740"/>
              <a:gd name="connsiteX4" fmla="*/ 2534512 w 5177492"/>
              <a:gd name="connsiteY4" fmla="*/ 5631754 h 5645740"/>
              <a:gd name="connsiteX5" fmla="*/ 14575 w 5177492"/>
              <a:gd name="connsiteY5" fmla="*/ 3111816 h 5645740"/>
              <a:gd name="connsiteX6" fmla="*/ 0 w 5177492"/>
              <a:gd name="connsiteY6" fmla="*/ 2823185 h 5645740"/>
              <a:gd name="connsiteX7" fmla="*/ 0 w 5177492"/>
              <a:gd name="connsiteY7" fmla="*/ 2823144 h 5645740"/>
              <a:gd name="connsiteX8" fmla="*/ 14575 w 5177492"/>
              <a:gd name="connsiteY8" fmla="*/ 2534513 h 5645740"/>
              <a:gd name="connsiteX9" fmla="*/ 2823164 w 5177492"/>
              <a:gd name="connsiteY9" fmla="*/ 0 h 5645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77492" h="5645740">
                <a:moveTo>
                  <a:pt x="2823164" y="0"/>
                </a:moveTo>
                <a:lnTo>
                  <a:pt x="5177492" y="0"/>
                </a:lnTo>
                <a:lnTo>
                  <a:pt x="5177492" y="5645740"/>
                </a:lnTo>
                <a:lnTo>
                  <a:pt x="2811499" y="5645740"/>
                </a:lnTo>
                <a:lnTo>
                  <a:pt x="2534512" y="5631754"/>
                </a:lnTo>
                <a:cubicBezTo>
                  <a:pt x="1205821" y="5496818"/>
                  <a:pt x="149511" y="4440508"/>
                  <a:pt x="14575" y="3111816"/>
                </a:cubicBezTo>
                <a:lnTo>
                  <a:pt x="0" y="2823185"/>
                </a:lnTo>
                <a:lnTo>
                  <a:pt x="0" y="2823144"/>
                </a:lnTo>
                <a:lnTo>
                  <a:pt x="14575" y="2534513"/>
                </a:lnTo>
                <a:cubicBezTo>
                  <a:pt x="159149" y="1110915"/>
                  <a:pt x="1361423" y="0"/>
                  <a:pt x="2823164" y="0"/>
                </a:cubicBezTo>
                <a:close/>
              </a:path>
            </a:pathLst>
          </a:custGeom>
        </p:spPr>
        <p:txBody>
          <a:bodyPr wrap="square" anchor="ctr" anchorCtr="0">
            <a:noAutofit/>
          </a:bodyPr>
          <a:lstStyle>
            <a:lvl1pPr marL="0" indent="0" algn="ctr">
              <a:buNone/>
              <a:defRPr>
                <a:solidFill>
                  <a:schemeClr val="bg1"/>
                </a:solidFill>
              </a:defRPr>
            </a:lvl1pPr>
          </a:lstStyle>
          <a:p>
            <a:r>
              <a:rPr lang="fr-FR"/>
              <a:t>Click to </a:t>
            </a:r>
            <a:r>
              <a:rPr lang="fr-FR" err="1"/>
              <a:t>add</a:t>
            </a:r>
            <a:r>
              <a:rPr lang="fr-FR"/>
              <a:t> a </a:t>
            </a:r>
            <a:r>
              <a:rPr lang="fr-FR" err="1"/>
              <a:t>picture</a:t>
            </a:r>
            <a:endParaRPr lang="fr-FR"/>
          </a:p>
        </p:txBody>
      </p:sp>
      <p:sp>
        <p:nvSpPr>
          <p:cNvPr id="8" name="Title 1">
            <a:extLst>
              <a:ext uri="{FF2B5EF4-FFF2-40B4-BE49-F238E27FC236}">
                <a16:creationId xmlns:a16="http://schemas.microsoft.com/office/drawing/2014/main" id="{973019D1-178E-D399-6A6A-071A88FB9689}"/>
              </a:ext>
            </a:extLst>
          </p:cNvPr>
          <p:cNvSpPr>
            <a:spLocks noGrp="1"/>
          </p:cNvSpPr>
          <p:nvPr>
            <p:ph type="title" hasCustomPrompt="1"/>
          </p:nvPr>
        </p:nvSpPr>
        <p:spPr>
          <a:xfrm>
            <a:off x="810883" y="2197572"/>
            <a:ext cx="4927241" cy="1421928"/>
          </a:xfrm>
          <a:prstGeom prst="rect">
            <a:avLst/>
          </a:prstGeom>
        </p:spPr>
        <p:txBody>
          <a:bodyPr wrap="square" anchor="b" anchorCtr="0">
            <a:spAutoFit/>
          </a:bodyPr>
          <a:lstStyle>
            <a:lvl1pPr>
              <a:defRPr sz="4800" b="1">
                <a:solidFill>
                  <a:srgbClr val="010444"/>
                </a:solidFill>
              </a:defRPr>
            </a:lvl1pPr>
          </a:lstStyle>
          <a:p>
            <a:r>
              <a:rPr lang="en-US"/>
              <a:t>Click to edit Master title style</a:t>
            </a:r>
            <a:endParaRPr lang="fr-FR"/>
          </a:p>
        </p:txBody>
      </p:sp>
      <p:sp>
        <p:nvSpPr>
          <p:cNvPr id="9" name="Text Placeholder 9">
            <a:extLst>
              <a:ext uri="{FF2B5EF4-FFF2-40B4-BE49-F238E27FC236}">
                <a16:creationId xmlns:a16="http://schemas.microsoft.com/office/drawing/2014/main" id="{19073896-3D1D-54C6-ADEF-015390DA2526}"/>
              </a:ext>
            </a:extLst>
          </p:cNvPr>
          <p:cNvSpPr>
            <a:spLocks noGrp="1"/>
          </p:cNvSpPr>
          <p:nvPr>
            <p:ph type="body" sz="quarter" idx="13" hasCustomPrompt="1"/>
          </p:nvPr>
        </p:nvSpPr>
        <p:spPr>
          <a:xfrm>
            <a:off x="811206" y="3733800"/>
            <a:ext cx="4926918" cy="348557"/>
          </a:xfrm>
          <a:prstGeom prst="rect">
            <a:avLst/>
          </a:prstGeom>
        </p:spPr>
        <p:txBody>
          <a:bodyPr wrap="square" anchor="t">
            <a:spAutoFit/>
          </a:bodyPr>
          <a:lstStyle>
            <a:lvl1pPr marL="0" indent="0">
              <a:buNone/>
              <a:defRPr sz="1800">
                <a:solidFill>
                  <a:schemeClr val="accent2"/>
                </a:solidFill>
                <a:latin typeface="Dreaming Outloud Pro" panose="03050502040302030504" pitchFamily="66" charset="0"/>
                <a:cs typeface="Dreaming Outloud Pro" panose="03050502040302030504" pitchFamily="66" charset="0"/>
              </a:defRPr>
            </a:lvl1pPr>
            <a:lvl2pPr marL="457200" indent="0">
              <a:buNone/>
              <a:defRPr>
                <a:solidFill>
                  <a:schemeClr val="accent2"/>
                </a:solidFill>
              </a:defRPr>
            </a:lvl2pPr>
            <a:lvl3pPr marL="914400" indent="0">
              <a:buNone/>
              <a:defRPr>
                <a:solidFill>
                  <a:schemeClr val="accent2"/>
                </a:solidFill>
              </a:defRPr>
            </a:lvl3pPr>
            <a:lvl4pPr marL="1371600" indent="0">
              <a:buNone/>
              <a:defRPr>
                <a:solidFill>
                  <a:schemeClr val="accent2"/>
                </a:solidFill>
              </a:defRPr>
            </a:lvl4pPr>
            <a:lvl5pPr marL="1828800" indent="0">
              <a:buNone/>
              <a:defRPr>
                <a:solidFill>
                  <a:schemeClr val="accent2"/>
                </a:solidFill>
              </a:defRPr>
            </a:lvl5pPr>
          </a:lstStyle>
          <a:p>
            <a:pPr lvl="0"/>
            <a:r>
              <a:rPr lang="en-US"/>
              <a:t>Click to edit subtitle</a:t>
            </a:r>
            <a:endParaRPr lang="fr-FR"/>
          </a:p>
        </p:txBody>
      </p:sp>
      <p:sp>
        <p:nvSpPr>
          <p:cNvPr id="6" name="Picture Placeholder 4">
            <a:extLst>
              <a:ext uri="{FF2B5EF4-FFF2-40B4-BE49-F238E27FC236}">
                <a16:creationId xmlns:a16="http://schemas.microsoft.com/office/drawing/2014/main" id="{91556E75-9D51-721A-6D99-438CDF050B3C}"/>
              </a:ext>
            </a:extLst>
          </p:cNvPr>
          <p:cNvSpPr txBox="1">
            <a:spLocks/>
          </p:cNvSpPr>
          <p:nvPr/>
        </p:nvSpPr>
        <p:spPr>
          <a:xfrm>
            <a:off x="819839" y="1100846"/>
            <a:ext cx="1200073" cy="568344"/>
          </a:xfrm>
          <a:prstGeom prst="rect">
            <a:avLst/>
          </a:prstGeom>
        </p:spPr>
        <p:txBody>
          <a:bodyPr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lang="fr-FR" sz="1200" kern="1200">
                <a:solidFill>
                  <a:schemeClr val="accent2"/>
                </a:solidFill>
                <a:latin typeface="Tenorite" panose="00000500000000000000" pitchFamily="2" charset="0"/>
                <a:ea typeface="+mn-ea"/>
                <a:cs typeface="Dreaming Outloud Pro" panose="03050502040302030504" pitchFamily="66"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r>
              <a:rPr lang="cy-GB" sz="1600"/>
              <a:t>Client logo</a:t>
            </a:r>
          </a:p>
        </p:txBody>
      </p:sp>
      <p:pic>
        <p:nvPicPr>
          <p:cNvPr id="3" name="Graphic 7">
            <a:extLst>
              <a:ext uri="{FF2B5EF4-FFF2-40B4-BE49-F238E27FC236}">
                <a16:creationId xmlns:a16="http://schemas.microsoft.com/office/drawing/2014/main" id="{3BCA3CC0-AC0C-3DD1-1AE2-BD4ED1D7678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26570" y="1029628"/>
            <a:ext cx="845243" cy="697420"/>
          </a:xfrm>
          <a:prstGeom prst="rect">
            <a:avLst/>
          </a:prstGeom>
        </p:spPr>
      </p:pic>
    </p:spTree>
    <p:extLst>
      <p:ext uri="{BB962C8B-B14F-4D97-AF65-F5344CB8AC3E}">
        <p14:creationId xmlns:p14="http://schemas.microsoft.com/office/powerpoint/2010/main" val="4084797450"/>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ummary">
    <p:bg>
      <p:bgPr>
        <a:solidFill>
          <a:schemeClr val="bg2"/>
        </a:solidFill>
        <a:effectLst/>
      </p:bgPr>
    </p:bg>
    <p:spTree>
      <p:nvGrpSpPr>
        <p:cNvPr id="1" name=""/>
        <p:cNvGrpSpPr/>
        <p:nvPr/>
      </p:nvGrpSpPr>
      <p:grpSpPr>
        <a:xfrm>
          <a:off x="0" y="0"/>
          <a:ext cx="0" cy="0"/>
          <a:chOff x="0" y="0"/>
          <a:chExt cx="0" cy="0"/>
        </a:xfrm>
      </p:grpSpPr>
      <p:sp>
        <p:nvSpPr>
          <p:cNvPr id="15" name="Rectangle : avec coins arrondis en haut 5">
            <a:extLst>
              <a:ext uri="{FF2B5EF4-FFF2-40B4-BE49-F238E27FC236}">
                <a16:creationId xmlns:a16="http://schemas.microsoft.com/office/drawing/2014/main" id="{F4C19A85-9DA0-4782-EFF6-528BCD6F5923}"/>
              </a:ext>
            </a:extLst>
          </p:cNvPr>
          <p:cNvSpPr/>
          <p:nvPr/>
        </p:nvSpPr>
        <p:spPr>
          <a:xfrm>
            <a:off x="671765" y="1162041"/>
            <a:ext cx="10848471" cy="5420185"/>
          </a:xfrm>
          <a:prstGeom prst="round2SameRect">
            <a:avLst>
              <a:gd name="adj1" fmla="val 8707"/>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 Placeholder 9">
            <a:extLst>
              <a:ext uri="{FF2B5EF4-FFF2-40B4-BE49-F238E27FC236}">
                <a16:creationId xmlns:a16="http://schemas.microsoft.com/office/drawing/2014/main" id="{594B47B8-8DB0-CBED-88AD-DFF18B56ABFC}"/>
              </a:ext>
            </a:extLst>
          </p:cNvPr>
          <p:cNvSpPr>
            <a:spLocks noGrp="1"/>
          </p:cNvSpPr>
          <p:nvPr>
            <p:ph type="body" sz="quarter" idx="31" hasCustomPrompt="1"/>
          </p:nvPr>
        </p:nvSpPr>
        <p:spPr>
          <a:xfrm>
            <a:off x="3756991" y="318225"/>
            <a:ext cx="5844210" cy="474816"/>
          </a:xfrm>
          <a:prstGeom prst="rect">
            <a:avLst/>
          </a:prstGeom>
        </p:spPr>
        <p:txBody>
          <a:bodyPr vert="horz" wrap="square" lIns="91440" tIns="45720" rIns="91440" bIns="45720" rtlCol="0" anchor="ctr">
            <a:noAutofit/>
          </a:bodyPr>
          <a:lstStyle>
            <a:lvl1pPr marL="0" indent="0">
              <a:buNone/>
              <a:defRPr lang="fr-FR" sz="1400" dirty="0">
                <a:solidFill>
                  <a:schemeClr val="accent2"/>
                </a:solidFill>
                <a:latin typeface="Dreaming Outloud Pro" panose="03050502040302030504" pitchFamily="66" charset="0"/>
                <a:cs typeface="Dreaming Outloud Pro" panose="03050502040302030504" pitchFamily="66" charset="0"/>
              </a:defRPr>
            </a:lvl1pPr>
          </a:lstStyle>
          <a:p>
            <a:pPr marL="228600" lvl="0" indent="-228600">
              <a:lnSpc>
                <a:spcPct val="100000"/>
              </a:lnSpc>
            </a:pPr>
            <a:r>
              <a:rPr lang="en-US"/>
              <a:t>Click to edit subtitle</a:t>
            </a:r>
            <a:endParaRPr lang="fr-FR"/>
          </a:p>
        </p:txBody>
      </p:sp>
      <p:sp>
        <p:nvSpPr>
          <p:cNvPr id="7" name="Title 1">
            <a:extLst>
              <a:ext uri="{FF2B5EF4-FFF2-40B4-BE49-F238E27FC236}">
                <a16:creationId xmlns:a16="http://schemas.microsoft.com/office/drawing/2014/main" id="{220AB072-20E3-42F1-31E4-31A36C72E22E}"/>
              </a:ext>
            </a:extLst>
          </p:cNvPr>
          <p:cNvSpPr>
            <a:spLocks noGrp="1"/>
          </p:cNvSpPr>
          <p:nvPr>
            <p:ph type="title" hasCustomPrompt="1"/>
          </p:nvPr>
        </p:nvSpPr>
        <p:spPr>
          <a:xfrm>
            <a:off x="713235" y="317106"/>
            <a:ext cx="2944365" cy="477054"/>
          </a:xfrm>
          <a:prstGeom prst="rect">
            <a:avLst/>
          </a:prstGeom>
          <a:noFill/>
        </p:spPr>
        <p:txBody>
          <a:bodyPr wrap="square" rtlCol="0">
            <a:spAutoFit/>
          </a:bodyPr>
          <a:lstStyle>
            <a:lvl1pPr>
              <a:defRPr lang="fr-FR" kern="0" dirty="0">
                <a:ea typeface="+mn-ea"/>
                <a:cs typeface="Ramona" pitchFamily="2" charset="0"/>
              </a:defRPr>
            </a:lvl1pPr>
          </a:lstStyle>
          <a:p>
            <a:pPr marL="0" lvl="0">
              <a:lnSpc>
                <a:spcPts val="3000"/>
              </a:lnSpc>
            </a:pPr>
            <a:r>
              <a:rPr lang="en-US"/>
              <a:t>Table of contents</a:t>
            </a:r>
            <a:endParaRPr lang="fr-FR"/>
          </a:p>
        </p:txBody>
      </p:sp>
      <p:sp>
        <p:nvSpPr>
          <p:cNvPr id="2" name="Forme libre : forme 1">
            <a:extLst>
              <a:ext uri="{FF2B5EF4-FFF2-40B4-BE49-F238E27FC236}">
                <a16:creationId xmlns:a16="http://schemas.microsoft.com/office/drawing/2014/main" id="{D7290B2A-FB13-1B66-045B-6472B7F5D8BE}"/>
              </a:ext>
            </a:extLst>
          </p:cNvPr>
          <p:cNvSpPr/>
          <p:nvPr/>
        </p:nvSpPr>
        <p:spPr>
          <a:xfrm>
            <a:off x="0" y="17584"/>
            <a:ext cx="395574" cy="6639574"/>
          </a:xfrm>
          <a:custGeom>
            <a:avLst/>
            <a:gdLst>
              <a:gd name="connsiteX0" fmla="*/ 0 w 395574"/>
              <a:gd name="connsiteY0" fmla="*/ 0 h 6639574"/>
              <a:gd name="connsiteX1" fmla="*/ 127321 w 395574"/>
              <a:gd name="connsiteY1" fmla="*/ 0 h 6639574"/>
              <a:gd name="connsiteX2" fmla="*/ 127321 w 395574"/>
              <a:gd name="connsiteY2" fmla="*/ 6361264 h 6639574"/>
              <a:gd name="connsiteX3" fmla="*/ 369414 w 395574"/>
              <a:gd name="connsiteY3" fmla="*/ 6603357 h 6639574"/>
              <a:gd name="connsiteX4" fmla="*/ 395574 w 395574"/>
              <a:gd name="connsiteY4" fmla="*/ 6603357 h 6639574"/>
              <a:gd name="connsiteX5" fmla="*/ 395574 w 395574"/>
              <a:gd name="connsiteY5" fmla="*/ 6639574 h 6639574"/>
              <a:gd name="connsiteX6" fmla="*/ 0 w 395574"/>
              <a:gd name="connsiteY6" fmla="*/ 6639574 h 66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74" h="6639574">
                <a:moveTo>
                  <a:pt x="0" y="0"/>
                </a:moveTo>
                <a:lnTo>
                  <a:pt x="127321" y="0"/>
                </a:lnTo>
                <a:lnTo>
                  <a:pt x="127321" y="6361264"/>
                </a:lnTo>
                <a:cubicBezTo>
                  <a:pt x="127321" y="6494968"/>
                  <a:pt x="235710" y="6603357"/>
                  <a:pt x="369414" y="6603357"/>
                </a:cubicBezTo>
                <a:lnTo>
                  <a:pt x="395574" y="6603357"/>
                </a:lnTo>
                <a:lnTo>
                  <a:pt x="395574" y="6639574"/>
                </a:lnTo>
                <a:lnTo>
                  <a:pt x="0" y="663957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1968230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hapter 1">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207499B-DF8E-64B6-E34B-C8AF3A3B2176}"/>
              </a:ext>
            </a:extLst>
          </p:cNvPr>
          <p:cNvSpPr/>
          <p:nvPr/>
        </p:nvSpPr>
        <p:spPr>
          <a:xfrm>
            <a:off x="0" y="0"/>
            <a:ext cx="172329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Graphic 16">
            <a:extLst>
              <a:ext uri="{FF2B5EF4-FFF2-40B4-BE49-F238E27FC236}">
                <a16:creationId xmlns:a16="http://schemas.microsoft.com/office/drawing/2014/main" id="{8DAF3687-2D04-70FB-BA48-87F65A0C9D2F}"/>
              </a:ext>
            </a:extLst>
          </p:cNvPr>
          <p:cNvPicPr>
            <a:picLocks noChangeAspect="1"/>
          </p:cNvPicPr>
          <p:nvPr/>
        </p:nvPicPr>
        <p:blipFill>
          <a:blip r:embed="rId2">
            <a:extLst>
              <a:ext uri="{96DAC541-7B7A-43D3-8B79-37D633B846F1}">
                <asvg:svgBlip xmlns:asvg="http://schemas.microsoft.com/office/drawing/2016/SVG/main" r:embed="rId3"/>
              </a:ext>
            </a:extLst>
          </a:blip>
          <a:srcRect t="71820" r="30729"/>
          <a:stretch>
            <a:fillRect/>
          </a:stretch>
        </p:blipFill>
        <p:spPr>
          <a:xfrm flipV="1">
            <a:off x="1545688" y="4924546"/>
            <a:ext cx="10646313" cy="1933455"/>
          </a:xfrm>
          <a:custGeom>
            <a:avLst/>
            <a:gdLst>
              <a:gd name="connsiteX0" fmla="*/ 0 w 10646313"/>
              <a:gd name="connsiteY0" fmla="*/ 1933455 h 1933455"/>
              <a:gd name="connsiteX1" fmla="*/ 10646313 w 10646313"/>
              <a:gd name="connsiteY1" fmla="*/ 1933455 h 1933455"/>
              <a:gd name="connsiteX2" fmla="*/ 10646313 w 10646313"/>
              <a:gd name="connsiteY2" fmla="*/ 0 h 1933455"/>
              <a:gd name="connsiteX3" fmla="*/ 0 w 10646313"/>
              <a:gd name="connsiteY3" fmla="*/ 0 h 1933455"/>
            </a:gdLst>
            <a:ahLst/>
            <a:cxnLst>
              <a:cxn ang="0">
                <a:pos x="connsiteX0" y="connsiteY0"/>
              </a:cxn>
              <a:cxn ang="0">
                <a:pos x="connsiteX1" y="connsiteY1"/>
              </a:cxn>
              <a:cxn ang="0">
                <a:pos x="connsiteX2" y="connsiteY2"/>
              </a:cxn>
              <a:cxn ang="0">
                <a:pos x="connsiteX3" y="connsiteY3"/>
              </a:cxn>
            </a:cxnLst>
            <a:rect l="l" t="t" r="r" b="b"/>
            <a:pathLst>
              <a:path w="10646313" h="1933455">
                <a:moveTo>
                  <a:pt x="0" y="1933455"/>
                </a:moveTo>
                <a:lnTo>
                  <a:pt x="10646313" y="1933455"/>
                </a:lnTo>
                <a:lnTo>
                  <a:pt x="10646313" y="0"/>
                </a:lnTo>
                <a:lnTo>
                  <a:pt x="0" y="0"/>
                </a:lnTo>
                <a:close/>
              </a:path>
            </a:pathLst>
          </a:custGeom>
        </p:spPr>
      </p:pic>
      <p:pic>
        <p:nvPicPr>
          <p:cNvPr id="17" name="Graphic 16">
            <a:extLst>
              <a:ext uri="{FF2B5EF4-FFF2-40B4-BE49-F238E27FC236}">
                <a16:creationId xmlns:a16="http://schemas.microsoft.com/office/drawing/2014/main" id="{3EEF09A8-611B-B0F7-760D-FF290AA744FD}"/>
              </a:ext>
            </a:extLst>
          </p:cNvPr>
          <p:cNvPicPr>
            <a:picLocks noChangeAspect="1"/>
          </p:cNvPicPr>
          <p:nvPr/>
        </p:nvPicPr>
        <p:blipFill>
          <a:blip r:embed="rId2">
            <a:extLst>
              <a:ext uri="{96DAC541-7B7A-43D3-8B79-37D633B846F1}">
                <asvg:svgBlip xmlns:asvg="http://schemas.microsoft.com/office/drawing/2016/SVG/main" r:embed="rId3"/>
              </a:ext>
            </a:extLst>
          </a:blip>
          <a:srcRect t="71820" r="30729"/>
          <a:stretch>
            <a:fillRect/>
          </a:stretch>
        </p:blipFill>
        <p:spPr>
          <a:xfrm flipV="1">
            <a:off x="1545688" y="4924546"/>
            <a:ext cx="10646313" cy="1933455"/>
          </a:xfrm>
          <a:custGeom>
            <a:avLst/>
            <a:gdLst>
              <a:gd name="connsiteX0" fmla="*/ 0 w 10646313"/>
              <a:gd name="connsiteY0" fmla="*/ 1933455 h 1933455"/>
              <a:gd name="connsiteX1" fmla="*/ 10646313 w 10646313"/>
              <a:gd name="connsiteY1" fmla="*/ 1933455 h 1933455"/>
              <a:gd name="connsiteX2" fmla="*/ 10646313 w 10646313"/>
              <a:gd name="connsiteY2" fmla="*/ 0 h 1933455"/>
              <a:gd name="connsiteX3" fmla="*/ 0 w 10646313"/>
              <a:gd name="connsiteY3" fmla="*/ 0 h 1933455"/>
            </a:gdLst>
            <a:ahLst/>
            <a:cxnLst>
              <a:cxn ang="0">
                <a:pos x="connsiteX0" y="connsiteY0"/>
              </a:cxn>
              <a:cxn ang="0">
                <a:pos x="connsiteX1" y="connsiteY1"/>
              </a:cxn>
              <a:cxn ang="0">
                <a:pos x="connsiteX2" y="connsiteY2"/>
              </a:cxn>
              <a:cxn ang="0">
                <a:pos x="connsiteX3" y="connsiteY3"/>
              </a:cxn>
            </a:cxnLst>
            <a:rect l="l" t="t" r="r" b="b"/>
            <a:pathLst>
              <a:path w="10646313" h="1933455">
                <a:moveTo>
                  <a:pt x="0" y="1933455"/>
                </a:moveTo>
                <a:lnTo>
                  <a:pt x="10646313" y="1933455"/>
                </a:lnTo>
                <a:lnTo>
                  <a:pt x="10646313" y="0"/>
                </a:lnTo>
                <a:lnTo>
                  <a:pt x="0" y="0"/>
                </a:lnTo>
                <a:close/>
              </a:path>
            </a:pathLst>
          </a:custGeom>
        </p:spPr>
      </p:pic>
      <p:sp>
        <p:nvSpPr>
          <p:cNvPr id="9" name="Title 1">
            <a:extLst>
              <a:ext uri="{FF2B5EF4-FFF2-40B4-BE49-F238E27FC236}">
                <a16:creationId xmlns:a16="http://schemas.microsoft.com/office/drawing/2014/main" id="{B3DCE6D8-742A-6400-444B-9FA5AEDD7B97}"/>
              </a:ext>
            </a:extLst>
          </p:cNvPr>
          <p:cNvSpPr>
            <a:spLocks noGrp="1"/>
          </p:cNvSpPr>
          <p:nvPr>
            <p:ph type="title" hasCustomPrompt="1"/>
          </p:nvPr>
        </p:nvSpPr>
        <p:spPr>
          <a:xfrm>
            <a:off x="5503636" y="3252594"/>
            <a:ext cx="5070634" cy="1281376"/>
          </a:xfrm>
          <a:prstGeom prst="rect">
            <a:avLst/>
          </a:prstGeom>
        </p:spPr>
        <p:txBody>
          <a:bodyPr anchor="t" anchorCtr="0">
            <a:spAutoFit/>
          </a:bodyPr>
          <a:lstStyle>
            <a:lvl1pPr>
              <a:lnSpc>
                <a:spcPct val="70000"/>
              </a:lnSpc>
              <a:defRPr sz="5400" b="1" cap="all" baseline="0">
                <a:solidFill>
                  <a:schemeClr val="tx2"/>
                </a:solidFill>
                <a:latin typeface="Tenorite" panose="00000500000000000000" pitchFamily="2" charset="0"/>
              </a:defRPr>
            </a:lvl1pPr>
          </a:lstStyle>
          <a:p>
            <a:r>
              <a:rPr lang="en-US"/>
              <a:t>Click to edit Chapter title</a:t>
            </a:r>
            <a:endParaRPr lang="fr-FR"/>
          </a:p>
        </p:txBody>
      </p:sp>
      <p:sp>
        <p:nvSpPr>
          <p:cNvPr id="10" name="Text Placeholder 9">
            <a:extLst>
              <a:ext uri="{FF2B5EF4-FFF2-40B4-BE49-F238E27FC236}">
                <a16:creationId xmlns:a16="http://schemas.microsoft.com/office/drawing/2014/main" id="{46ADD2EE-5445-379F-A7E3-04CF5BFD46C7}"/>
              </a:ext>
            </a:extLst>
          </p:cNvPr>
          <p:cNvSpPr>
            <a:spLocks noGrp="1"/>
          </p:cNvSpPr>
          <p:nvPr>
            <p:ph type="body" sz="quarter" idx="13" hasCustomPrompt="1"/>
          </p:nvPr>
        </p:nvSpPr>
        <p:spPr>
          <a:xfrm>
            <a:off x="5503204" y="4584981"/>
            <a:ext cx="5070634" cy="348557"/>
          </a:xfrm>
          <a:prstGeom prst="rect">
            <a:avLst/>
          </a:prstGeom>
        </p:spPr>
        <p:txBody>
          <a:bodyPr anchor="t">
            <a:spAutoFit/>
          </a:bodyPr>
          <a:lstStyle>
            <a:lvl1pPr marL="0" indent="0">
              <a:buNone/>
              <a:defRPr sz="1800">
                <a:solidFill>
                  <a:schemeClr val="accent2"/>
                </a:solidFill>
                <a:latin typeface="Dreaming Outloud Pro" panose="03050502040302030504" pitchFamily="66" charset="0"/>
                <a:cs typeface="Dreaming Outloud Pro" panose="03050502040302030504" pitchFamily="66" charset="0"/>
              </a:defRPr>
            </a:lvl1pPr>
            <a:lvl2pPr marL="457200" indent="0">
              <a:buNone/>
              <a:defRPr>
                <a:solidFill>
                  <a:schemeClr val="accent2"/>
                </a:solidFill>
              </a:defRPr>
            </a:lvl2pPr>
            <a:lvl3pPr marL="914400" indent="0">
              <a:buNone/>
              <a:defRPr>
                <a:solidFill>
                  <a:schemeClr val="accent2"/>
                </a:solidFill>
              </a:defRPr>
            </a:lvl3pPr>
            <a:lvl4pPr marL="1371600" indent="0">
              <a:buNone/>
              <a:defRPr>
                <a:solidFill>
                  <a:schemeClr val="accent2"/>
                </a:solidFill>
              </a:defRPr>
            </a:lvl4pPr>
            <a:lvl5pPr marL="1828800" indent="0">
              <a:buNone/>
              <a:defRPr>
                <a:solidFill>
                  <a:schemeClr val="accent2"/>
                </a:solidFill>
              </a:defRPr>
            </a:lvl5pPr>
          </a:lstStyle>
          <a:p>
            <a:pPr lvl="0"/>
            <a:r>
              <a:rPr lang="en-US"/>
              <a:t>Click to edit subtitle</a:t>
            </a:r>
            <a:endParaRPr lang="fr-FR"/>
          </a:p>
        </p:txBody>
      </p:sp>
      <p:sp>
        <p:nvSpPr>
          <p:cNvPr id="14" name="Picture Placeholder 13">
            <a:extLst>
              <a:ext uri="{FF2B5EF4-FFF2-40B4-BE49-F238E27FC236}">
                <a16:creationId xmlns:a16="http://schemas.microsoft.com/office/drawing/2014/main" id="{F1292E64-B591-7643-23E0-0C65705ABA46}"/>
              </a:ext>
            </a:extLst>
          </p:cNvPr>
          <p:cNvSpPr>
            <a:spLocks noGrp="1"/>
          </p:cNvSpPr>
          <p:nvPr>
            <p:ph type="pic" sz="quarter" idx="14" hasCustomPrompt="1"/>
          </p:nvPr>
        </p:nvSpPr>
        <p:spPr>
          <a:xfrm>
            <a:off x="0" y="606425"/>
            <a:ext cx="4602163" cy="6251575"/>
          </a:xfrm>
          <a:custGeom>
            <a:avLst/>
            <a:gdLst>
              <a:gd name="connsiteX0" fmla="*/ 0 w 4602163"/>
              <a:gd name="connsiteY0" fmla="*/ 0 h 6251575"/>
              <a:gd name="connsiteX1" fmla="*/ 3771855 w 4602163"/>
              <a:gd name="connsiteY1" fmla="*/ 0 h 6251575"/>
              <a:gd name="connsiteX2" fmla="*/ 3934582 w 4602163"/>
              <a:gd name="connsiteY2" fmla="*/ 16404 h 6251575"/>
              <a:gd name="connsiteX3" fmla="*/ 4598163 w 4602163"/>
              <a:gd name="connsiteY3" fmla="*/ 750364 h 6251575"/>
              <a:gd name="connsiteX4" fmla="*/ 4602163 w 4602163"/>
              <a:gd name="connsiteY4" fmla="*/ 829591 h 6251575"/>
              <a:gd name="connsiteX5" fmla="*/ 4602163 w 4602163"/>
              <a:gd name="connsiteY5" fmla="*/ 6251575 h 6251575"/>
              <a:gd name="connsiteX6" fmla="*/ 0 w 4602163"/>
              <a:gd name="connsiteY6" fmla="*/ 6251575 h 625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02163" h="6251575">
                <a:moveTo>
                  <a:pt x="0" y="0"/>
                </a:moveTo>
                <a:lnTo>
                  <a:pt x="3771855" y="0"/>
                </a:lnTo>
                <a:lnTo>
                  <a:pt x="3934582" y="16404"/>
                </a:lnTo>
                <a:cubicBezTo>
                  <a:pt x="4288525" y="88832"/>
                  <a:pt x="4561038" y="384804"/>
                  <a:pt x="4598163" y="750364"/>
                </a:cubicBezTo>
                <a:lnTo>
                  <a:pt x="4602163" y="829591"/>
                </a:lnTo>
                <a:lnTo>
                  <a:pt x="4602163" y="6251575"/>
                </a:lnTo>
                <a:lnTo>
                  <a:pt x="0" y="6251575"/>
                </a:lnTo>
                <a:close/>
              </a:path>
            </a:pathLst>
          </a:custGeom>
        </p:spPr>
        <p:txBody>
          <a:bodyPr wrap="square" anchor="ctr" anchorCtr="0">
            <a:noAutofit/>
          </a:bodyPr>
          <a:lstStyle>
            <a:lvl1pPr marL="0" indent="0" algn="ctr">
              <a:buNone/>
              <a:defRPr>
                <a:solidFill>
                  <a:schemeClr val="tx2"/>
                </a:solidFill>
              </a:defRPr>
            </a:lvl1pPr>
          </a:lstStyle>
          <a:p>
            <a:r>
              <a:rPr lang="fr-FR"/>
              <a:t>Click to </a:t>
            </a:r>
            <a:r>
              <a:rPr lang="fr-FR" err="1"/>
              <a:t>add</a:t>
            </a:r>
            <a:r>
              <a:rPr lang="fr-FR"/>
              <a:t> a </a:t>
            </a:r>
            <a:r>
              <a:rPr lang="fr-FR" err="1"/>
              <a:t>picture</a:t>
            </a:r>
            <a:endParaRPr lang="fr-FR"/>
          </a:p>
        </p:txBody>
      </p:sp>
      <p:sp>
        <p:nvSpPr>
          <p:cNvPr id="18" name="Graphic 18">
            <a:extLst>
              <a:ext uri="{FF2B5EF4-FFF2-40B4-BE49-F238E27FC236}">
                <a16:creationId xmlns:a16="http://schemas.microsoft.com/office/drawing/2014/main" id="{7B529EDD-B138-11CF-750F-8D1945D5398D}"/>
              </a:ext>
            </a:extLst>
          </p:cNvPr>
          <p:cNvSpPr/>
          <p:nvPr/>
        </p:nvSpPr>
        <p:spPr>
          <a:xfrm>
            <a:off x="5623742" y="2329969"/>
            <a:ext cx="687781" cy="586724"/>
          </a:xfrm>
          <a:custGeom>
            <a:avLst/>
            <a:gdLst>
              <a:gd name="connsiteX0" fmla="*/ 394543 w 687781"/>
              <a:gd name="connsiteY0" fmla="*/ 66153 h 586724"/>
              <a:gd name="connsiteX1" fmla="*/ 300 w 687781"/>
              <a:gd name="connsiteY1" fmla="*/ 329816 h 586724"/>
              <a:gd name="connsiteX2" fmla="*/ 380293 w 687781"/>
              <a:gd name="connsiteY2" fmla="*/ 586713 h 586724"/>
              <a:gd name="connsiteX3" fmla="*/ 687759 w 687781"/>
              <a:gd name="connsiteY3" fmla="*/ 293510 h 586724"/>
              <a:gd name="connsiteX4" fmla="*/ 307432 w 687781"/>
              <a:gd name="connsiteY4" fmla="*/ 293 h 586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81" h="586724">
                <a:moveTo>
                  <a:pt x="394543" y="66153"/>
                </a:moveTo>
                <a:cubicBezTo>
                  <a:pt x="220308" y="30033"/>
                  <a:pt x="-9452" y="135780"/>
                  <a:pt x="300" y="329816"/>
                </a:cubicBezTo>
                <a:cubicBezTo>
                  <a:pt x="10065" y="523852"/>
                  <a:pt x="234125" y="587692"/>
                  <a:pt x="380293" y="586713"/>
                </a:cubicBezTo>
                <a:cubicBezTo>
                  <a:pt x="587352" y="585326"/>
                  <a:pt x="687759" y="440111"/>
                  <a:pt x="687759" y="293510"/>
                </a:cubicBezTo>
                <a:cubicBezTo>
                  <a:pt x="689890" y="91655"/>
                  <a:pt x="545407" y="-6088"/>
                  <a:pt x="307432" y="293"/>
                </a:cubicBezTo>
              </a:path>
            </a:pathLst>
          </a:custGeom>
          <a:noFill/>
          <a:ln w="28575" cap="flat">
            <a:solidFill>
              <a:schemeClr val="tx2"/>
            </a:solidFill>
            <a:prstDash val="solid"/>
            <a:miter/>
          </a:ln>
        </p:spPr>
        <p:txBody>
          <a:bodyPr rtlCol="0" anchor="ctr"/>
          <a:lstStyle/>
          <a:p>
            <a:endParaRPr lang="fr-FR"/>
          </a:p>
        </p:txBody>
      </p:sp>
      <p:sp>
        <p:nvSpPr>
          <p:cNvPr id="29" name="Text Placeholder 9">
            <a:extLst>
              <a:ext uri="{FF2B5EF4-FFF2-40B4-BE49-F238E27FC236}">
                <a16:creationId xmlns:a16="http://schemas.microsoft.com/office/drawing/2014/main" id="{D88E0C1C-6C76-7C7A-4DE8-0C4AE4026E9D}"/>
              </a:ext>
            </a:extLst>
          </p:cNvPr>
          <p:cNvSpPr>
            <a:spLocks noGrp="1"/>
          </p:cNvSpPr>
          <p:nvPr>
            <p:ph type="body" sz="quarter" idx="15" hasCustomPrompt="1"/>
          </p:nvPr>
        </p:nvSpPr>
        <p:spPr>
          <a:xfrm>
            <a:off x="5623742" y="2449052"/>
            <a:ext cx="687781" cy="433965"/>
          </a:xfrm>
          <a:prstGeom prst="rect">
            <a:avLst/>
          </a:prstGeom>
        </p:spPr>
        <p:txBody>
          <a:bodyPr wrap="square" anchor="ctr">
            <a:spAutoFit/>
          </a:bodyPr>
          <a:lstStyle>
            <a:lvl1pPr marL="0" indent="0" algn="ctr">
              <a:buNone/>
              <a:defRPr sz="2400">
                <a:solidFill>
                  <a:schemeClr val="accent2"/>
                </a:solidFill>
                <a:latin typeface="Dreaming Outloud Pro" panose="03050502040302030504" pitchFamily="66" charset="0"/>
                <a:cs typeface="Dreaming Outloud Pro" panose="03050502040302030504" pitchFamily="66" charset="0"/>
              </a:defRPr>
            </a:lvl1pPr>
            <a:lvl2pPr marL="457200" indent="0">
              <a:buNone/>
              <a:defRPr>
                <a:solidFill>
                  <a:schemeClr val="accent2"/>
                </a:solidFill>
              </a:defRPr>
            </a:lvl2pPr>
            <a:lvl3pPr marL="914400" indent="0">
              <a:buNone/>
              <a:defRPr>
                <a:solidFill>
                  <a:schemeClr val="accent2"/>
                </a:solidFill>
              </a:defRPr>
            </a:lvl3pPr>
            <a:lvl4pPr marL="1371600" indent="0">
              <a:buNone/>
              <a:defRPr>
                <a:solidFill>
                  <a:schemeClr val="accent2"/>
                </a:solidFill>
              </a:defRPr>
            </a:lvl4pPr>
            <a:lvl5pPr marL="1828800" indent="0">
              <a:buNone/>
              <a:defRPr>
                <a:solidFill>
                  <a:schemeClr val="accent2"/>
                </a:solidFill>
              </a:defRPr>
            </a:lvl5pPr>
          </a:lstStyle>
          <a:p>
            <a:pPr lvl="0"/>
            <a:r>
              <a:rPr lang="en-US"/>
              <a:t>XX</a:t>
            </a:r>
            <a:endParaRPr lang="fr-FR"/>
          </a:p>
        </p:txBody>
      </p:sp>
      <p:sp>
        <p:nvSpPr>
          <p:cNvPr id="5" name="Graphic 18">
            <a:extLst>
              <a:ext uri="{FF2B5EF4-FFF2-40B4-BE49-F238E27FC236}">
                <a16:creationId xmlns:a16="http://schemas.microsoft.com/office/drawing/2014/main" id="{916EAEC0-D6D0-08A3-BAEB-FB9535BBCC20}"/>
              </a:ext>
            </a:extLst>
          </p:cNvPr>
          <p:cNvSpPr/>
          <p:nvPr/>
        </p:nvSpPr>
        <p:spPr>
          <a:xfrm>
            <a:off x="5623742" y="2329969"/>
            <a:ext cx="687781" cy="586724"/>
          </a:xfrm>
          <a:custGeom>
            <a:avLst/>
            <a:gdLst>
              <a:gd name="connsiteX0" fmla="*/ 394543 w 687781"/>
              <a:gd name="connsiteY0" fmla="*/ 66153 h 586724"/>
              <a:gd name="connsiteX1" fmla="*/ 300 w 687781"/>
              <a:gd name="connsiteY1" fmla="*/ 329816 h 586724"/>
              <a:gd name="connsiteX2" fmla="*/ 380293 w 687781"/>
              <a:gd name="connsiteY2" fmla="*/ 586713 h 586724"/>
              <a:gd name="connsiteX3" fmla="*/ 687759 w 687781"/>
              <a:gd name="connsiteY3" fmla="*/ 293510 h 586724"/>
              <a:gd name="connsiteX4" fmla="*/ 307432 w 687781"/>
              <a:gd name="connsiteY4" fmla="*/ 293 h 586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81" h="586724">
                <a:moveTo>
                  <a:pt x="394543" y="66153"/>
                </a:moveTo>
                <a:cubicBezTo>
                  <a:pt x="220308" y="30033"/>
                  <a:pt x="-9452" y="135780"/>
                  <a:pt x="300" y="329816"/>
                </a:cubicBezTo>
                <a:cubicBezTo>
                  <a:pt x="10065" y="523852"/>
                  <a:pt x="234125" y="587692"/>
                  <a:pt x="380293" y="586713"/>
                </a:cubicBezTo>
                <a:cubicBezTo>
                  <a:pt x="587352" y="585326"/>
                  <a:pt x="687759" y="440111"/>
                  <a:pt x="687759" y="293510"/>
                </a:cubicBezTo>
                <a:cubicBezTo>
                  <a:pt x="689890" y="91655"/>
                  <a:pt x="545407" y="-6088"/>
                  <a:pt x="307432" y="293"/>
                </a:cubicBezTo>
              </a:path>
            </a:pathLst>
          </a:custGeom>
          <a:noFill/>
          <a:ln w="28575" cap="flat">
            <a:solidFill>
              <a:schemeClr val="tx2"/>
            </a:solidFill>
            <a:prstDash val="solid"/>
            <a:miter/>
          </a:ln>
        </p:spPr>
        <p:txBody>
          <a:bodyPr rtlCol="0" anchor="ctr"/>
          <a:lstStyle/>
          <a:p>
            <a:endParaRPr lang="fr-FR"/>
          </a:p>
        </p:txBody>
      </p:sp>
    </p:spTree>
    <p:extLst>
      <p:ext uri="{BB962C8B-B14F-4D97-AF65-F5344CB8AC3E}">
        <p14:creationId xmlns:p14="http://schemas.microsoft.com/office/powerpoint/2010/main" val="667596707"/>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ubChapter 1">
    <p:bg>
      <p:bgRef idx="1001">
        <a:schemeClr val="bg1"/>
      </p:bgRef>
    </p:bg>
    <p:spTree>
      <p:nvGrpSpPr>
        <p:cNvPr id="1" name=""/>
        <p:cNvGrpSpPr/>
        <p:nvPr/>
      </p:nvGrpSpPr>
      <p:grpSpPr>
        <a:xfrm>
          <a:off x="0" y="0"/>
          <a:ext cx="0" cy="0"/>
          <a:chOff x="0" y="0"/>
          <a:chExt cx="0" cy="0"/>
        </a:xfrm>
      </p:grpSpPr>
      <p:pic>
        <p:nvPicPr>
          <p:cNvPr id="5" name="Graphic 28">
            <a:extLst>
              <a:ext uri="{FF2B5EF4-FFF2-40B4-BE49-F238E27FC236}">
                <a16:creationId xmlns:a16="http://schemas.microsoft.com/office/drawing/2014/main" id="{583FC978-B872-2DCF-7A4D-DF260CA0B99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622814" y="-1867976"/>
            <a:ext cx="3615703" cy="9628687"/>
          </a:xfrm>
          <a:prstGeom prst="rect">
            <a:avLst/>
          </a:prstGeom>
        </p:spPr>
      </p:pic>
      <p:sp>
        <p:nvSpPr>
          <p:cNvPr id="27" name="Text Placeholder 25">
            <a:extLst>
              <a:ext uri="{FF2B5EF4-FFF2-40B4-BE49-F238E27FC236}">
                <a16:creationId xmlns:a16="http://schemas.microsoft.com/office/drawing/2014/main" id="{2D60C2C0-551D-FFC8-AE3A-1397133DD2F1}"/>
              </a:ext>
            </a:extLst>
          </p:cNvPr>
          <p:cNvSpPr>
            <a:spLocks noGrp="1"/>
          </p:cNvSpPr>
          <p:nvPr>
            <p:ph type="body" sz="quarter" idx="11" hasCustomPrompt="1"/>
          </p:nvPr>
        </p:nvSpPr>
        <p:spPr>
          <a:xfrm>
            <a:off x="1241399" y="1422534"/>
            <a:ext cx="4193316" cy="615553"/>
          </a:xfrm>
          <a:prstGeom prst="rect">
            <a:avLst/>
          </a:prstGeom>
          <a:noFill/>
        </p:spPr>
        <p:txBody>
          <a:bodyPr lIns="72000" tIns="0" rIns="0" bIns="0" anchor="ctr">
            <a:spAutoFit/>
          </a:bodyPr>
          <a:lstStyle>
            <a:lvl1pPr marL="0" indent="0">
              <a:lnSpc>
                <a:spcPct val="100000"/>
              </a:lnSpc>
              <a:spcBef>
                <a:spcPts val="0"/>
              </a:spcBef>
              <a:buNone/>
              <a:defRPr sz="4000" b="1">
                <a:solidFill>
                  <a:schemeClr val="accent2"/>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Subchapter</a:t>
            </a:r>
            <a:endParaRPr lang="fr-FR"/>
          </a:p>
        </p:txBody>
      </p:sp>
      <p:sp>
        <p:nvSpPr>
          <p:cNvPr id="29" name="Text Placeholder 25">
            <a:extLst>
              <a:ext uri="{FF2B5EF4-FFF2-40B4-BE49-F238E27FC236}">
                <a16:creationId xmlns:a16="http://schemas.microsoft.com/office/drawing/2014/main" id="{5483CD47-548D-9DF8-4551-FB8294FF1CB9}"/>
              </a:ext>
            </a:extLst>
          </p:cNvPr>
          <p:cNvSpPr>
            <a:spLocks noGrp="1"/>
          </p:cNvSpPr>
          <p:nvPr>
            <p:ph type="body" sz="quarter" idx="13" hasCustomPrompt="1"/>
          </p:nvPr>
        </p:nvSpPr>
        <p:spPr>
          <a:xfrm>
            <a:off x="1750888" y="3201033"/>
            <a:ext cx="4921937" cy="615553"/>
          </a:xfrm>
          <a:prstGeom prst="rect">
            <a:avLst/>
          </a:prstGeom>
          <a:noFill/>
        </p:spPr>
        <p:txBody>
          <a:bodyPr wrap="square" lIns="72000" tIns="0" rIns="0" bIns="0" anchor="ctr">
            <a:spAutoFit/>
          </a:bodyPr>
          <a:lstStyle>
            <a:lvl1pPr marL="0" indent="0">
              <a:lnSpc>
                <a:spcPct val="100000"/>
              </a:lnSpc>
              <a:spcBef>
                <a:spcPts val="0"/>
              </a:spcBef>
              <a:buNone/>
              <a:defRPr sz="4000" b="1">
                <a:solidFill>
                  <a:schemeClr val="accent2">
                    <a:lumMod val="20000"/>
                    <a:lumOff val="80000"/>
                  </a:schemeClr>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Subchapter</a:t>
            </a:r>
            <a:endParaRPr lang="fr-FR"/>
          </a:p>
        </p:txBody>
      </p:sp>
      <p:sp>
        <p:nvSpPr>
          <p:cNvPr id="31" name="Text Placeholder 25">
            <a:extLst>
              <a:ext uri="{FF2B5EF4-FFF2-40B4-BE49-F238E27FC236}">
                <a16:creationId xmlns:a16="http://schemas.microsoft.com/office/drawing/2014/main" id="{931A9219-FD12-D4F8-0522-F8057BDB249C}"/>
              </a:ext>
            </a:extLst>
          </p:cNvPr>
          <p:cNvSpPr>
            <a:spLocks noGrp="1"/>
          </p:cNvSpPr>
          <p:nvPr>
            <p:ph type="body" sz="quarter" idx="15" hasCustomPrompt="1"/>
          </p:nvPr>
        </p:nvSpPr>
        <p:spPr>
          <a:xfrm>
            <a:off x="3094835" y="4838385"/>
            <a:ext cx="4462947" cy="615553"/>
          </a:xfrm>
          <a:prstGeom prst="rect">
            <a:avLst/>
          </a:prstGeom>
          <a:noFill/>
        </p:spPr>
        <p:txBody>
          <a:bodyPr wrap="square" lIns="72000" tIns="0" rIns="0" bIns="0" anchor="ctr">
            <a:spAutoFit/>
          </a:bodyPr>
          <a:lstStyle>
            <a:lvl1pPr marL="0" indent="0">
              <a:lnSpc>
                <a:spcPct val="100000"/>
              </a:lnSpc>
              <a:spcBef>
                <a:spcPts val="0"/>
              </a:spcBef>
              <a:buNone/>
              <a:defRPr sz="4000" b="1">
                <a:solidFill>
                  <a:schemeClr val="accent2">
                    <a:lumMod val="20000"/>
                    <a:lumOff val="80000"/>
                  </a:schemeClr>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Subchapter</a:t>
            </a:r>
            <a:endParaRPr lang="fr-FR"/>
          </a:p>
        </p:txBody>
      </p:sp>
      <p:sp>
        <p:nvSpPr>
          <p:cNvPr id="4" name="Text Placeholder 3">
            <a:extLst>
              <a:ext uri="{FF2B5EF4-FFF2-40B4-BE49-F238E27FC236}">
                <a16:creationId xmlns:a16="http://schemas.microsoft.com/office/drawing/2014/main" id="{2E78AC8A-0048-4C2E-2EF2-8E6E404E0634}"/>
              </a:ext>
            </a:extLst>
          </p:cNvPr>
          <p:cNvSpPr>
            <a:spLocks noGrp="1"/>
          </p:cNvSpPr>
          <p:nvPr>
            <p:ph type="body" sz="quarter" idx="16" hasCustomPrompt="1"/>
          </p:nvPr>
        </p:nvSpPr>
        <p:spPr>
          <a:xfrm>
            <a:off x="331788" y="1422534"/>
            <a:ext cx="908050" cy="615553"/>
          </a:xfrm>
          <a:prstGeom prst="rect">
            <a:avLst/>
          </a:prstGeom>
          <a:solidFill>
            <a:schemeClr val="bg1"/>
          </a:solidFill>
        </p:spPr>
        <p:txBody>
          <a:bodyPr tIns="72000" anchor="ctr" anchorCtr="0">
            <a:normAutofit/>
          </a:bodyPr>
          <a:lstStyle>
            <a:lvl1pPr marL="0" indent="0" algn="ctr">
              <a:lnSpc>
                <a:spcPct val="100000"/>
              </a:lnSpc>
              <a:buNone/>
              <a:defRPr sz="3200">
                <a:solidFill>
                  <a:schemeClr val="accent2"/>
                </a:solidFill>
                <a:latin typeface="Dreaming Outloud Pro" panose="03050502040302030504" pitchFamily="66" charset="0"/>
                <a:cs typeface="Dreaming Outloud Pro" panose="03050502040302030504" pitchFamily="66"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X.X</a:t>
            </a:r>
          </a:p>
        </p:txBody>
      </p:sp>
      <p:sp>
        <p:nvSpPr>
          <p:cNvPr id="6" name="Text Placeholder 3">
            <a:extLst>
              <a:ext uri="{FF2B5EF4-FFF2-40B4-BE49-F238E27FC236}">
                <a16:creationId xmlns:a16="http://schemas.microsoft.com/office/drawing/2014/main" id="{B46217B5-E79F-C8EC-E0B9-2E4CED1DB9B0}"/>
              </a:ext>
            </a:extLst>
          </p:cNvPr>
          <p:cNvSpPr>
            <a:spLocks noGrp="1"/>
          </p:cNvSpPr>
          <p:nvPr>
            <p:ph type="body" sz="quarter" idx="17" hasCustomPrompt="1"/>
          </p:nvPr>
        </p:nvSpPr>
        <p:spPr>
          <a:xfrm>
            <a:off x="822267" y="3201032"/>
            <a:ext cx="908050" cy="615553"/>
          </a:xfrm>
          <a:prstGeom prst="rect">
            <a:avLst/>
          </a:prstGeom>
          <a:solidFill>
            <a:schemeClr val="bg1"/>
          </a:solidFill>
        </p:spPr>
        <p:txBody>
          <a:bodyPr tIns="72000" anchor="ctr" anchorCtr="0">
            <a:normAutofit/>
          </a:bodyPr>
          <a:lstStyle>
            <a:lvl1pPr marL="0" indent="0" algn="ctr">
              <a:lnSpc>
                <a:spcPct val="100000"/>
              </a:lnSpc>
              <a:buNone/>
              <a:defRPr sz="3200">
                <a:solidFill>
                  <a:schemeClr val="accent2">
                    <a:lumMod val="20000"/>
                    <a:lumOff val="80000"/>
                  </a:schemeClr>
                </a:solidFill>
                <a:latin typeface="Dreaming Outloud Pro" panose="03050502040302030504" pitchFamily="66" charset="0"/>
                <a:cs typeface="Dreaming Outloud Pro" panose="03050502040302030504" pitchFamily="66"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X.X</a:t>
            </a:r>
          </a:p>
        </p:txBody>
      </p:sp>
      <p:sp>
        <p:nvSpPr>
          <p:cNvPr id="7" name="Text Placeholder 3">
            <a:extLst>
              <a:ext uri="{FF2B5EF4-FFF2-40B4-BE49-F238E27FC236}">
                <a16:creationId xmlns:a16="http://schemas.microsoft.com/office/drawing/2014/main" id="{5BAAFBB3-8389-909E-0B2B-79A500D2C629}"/>
              </a:ext>
            </a:extLst>
          </p:cNvPr>
          <p:cNvSpPr>
            <a:spLocks noGrp="1"/>
          </p:cNvSpPr>
          <p:nvPr>
            <p:ph type="body" sz="quarter" idx="18" hasCustomPrompt="1"/>
          </p:nvPr>
        </p:nvSpPr>
        <p:spPr>
          <a:xfrm>
            <a:off x="2169201" y="4827864"/>
            <a:ext cx="908050" cy="615553"/>
          </a:xfrm>
          <a:prstGeom prst="rect">
            <a:avLst/>
          </a:prstGeom>
          <a:solidFill>
            <a:schemeClr val="bg1"/>
          </a:solidFill>
        </p:spPr>
        <p:txBody>
          <a:bodyPr tIns="72000" anchor="ctr" anchorCtr="0">
            <a:normAutofit/>
          </a:bodyPr>
          <a:lstStyle>
            <a:lvl1pPr marL="0" indent="0" algn="ctr">
              <a:lnSpc>
                <a:spcPct val="100000"/>
              </a:lnSpc>
              <a:buNone/>
              <a:defRPr sz="3200">
                <a:solidFill>
                  <a:schemeClr val="accent2">
                    <a:lumMod val="20000"/>
                    <a:lumOff val="80000"/>
                  </a:schemeClr>
                </a:solidFill>
                <a:latin typeface="Dreaming Outloud Pro" panose="03050502040302030504" pitchFamily="66" charset="0"/>
                <a:cs typeface="Dreaming Outloud Pro" panose="03050502040302030504" pitchFamily="66"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X.X</a:t>
            </a:r>
          </a:p>
        </p:txBody>
      </p:sp>
      <p:sp>
        <p:nvSpPr>
          <p:cNvPr id="11" name="Picture Placeholder 8">
            <a:extLst>
              <a:ext uri="{FF2B5EF4-FFF2-40B4-BE49-F238E27FC236}">
                <a16:creationId xmlns:a16="http://schemas.microsoft.com/office/drawing/2014/main" id="{60C93117-0DD2-A70E-CD2C-572298DB197A}"/>
              </a:ext>
            </a:extLst>
          </p:cNvPr>
          <p:cNvSpPr>
            <a:spLocks noGrp="1"/>
          </p:cNvSpPr>
          <p:nvPr>
            <p:ph type="pic" sz="quarter" idx="14" hasCustomPrompt="1"/>
          </p:nvPr>
        </p:nvSpPr>
        <p:spPr>
          <a:xfrm>
            <a:off x="6559106" y="-459987"/>
            <a:ext cx="6892234" cy="8395068"/>
          </a:xfrm>
          <a:custGeom>
            <a:avLst/>
            <a:gdLst>
              <a:gd name="connsiteX0" fmla="*/ 2695669 w 6892234"/>
              <a:gd name="connsiteY0" fmla="*/ 3562039 h 8395068"/>
              <a:gd name="connsiteX1" fmla="*/ 3684262 w 6892234"/>
              <a:gd name="connsiteY1" fmla="*/ 3963204 h 8395068"/>
              <a:gd name="connsiteX2" fmla="*/ 5557667 w 6892234"/>
              <a:gd name="connsiteY2" fmla="*/ 5640265 h 8395068"/>
              <a:gd name="connsiteX3" fmla="*/ 5680937 w 6892234"/>
              <a:gd name="connsiteY3" fmla="*/ 7869352 h 8395068"/>
              <a:gd name="connsiteX4" fmla="*/ 3451851 w 6892234"/>
              <a:gd name="connsiteY4" fmla="*/ 7992622 h 8395068"/>
              <a:gd name="connsiteX5" fmla="*/ 1578446 w 6892234"/>
              <a:gd name="connsiteY5" fmla="*/ 6315561 h 8395068"/>
              <a:gd name="connsiteX6" fmla="*/ 1455175 w 6892234"/>
              <a:gd name="connsiteY6" fmla="*/ 4086475 h 8395068"/>
              <a:gd name="connsiteX7" fmla="*/ 2695669 w 6892234"/>
              <a:gd name="connsiteY7" fmla="*/ 3562039 h 8395068"/>
              <a:gd name="connsiteX8" fmla="*/ 5111529 w 6892234"/>
              <a:gd name="connsiteY8" fmla="*/ 3499572 h 8395068"/>
              <a:gd name="connsiteX9" fmla="*/ 5111529 w 6892234"/>
              <a:gd name="connsiteY9" fmla="*/ 3499572 h 8395068"/>
              <a:gd name="connsiteX10" fmla="*/ 5111528 w 6892234"/>
              <a:gd name="connsiteY10" fmla="*/ 3499573 h 8395068"/>
              <a:gd name="connsiteX11" fmla="*/ 5655467 w 6892234"/>
              <a:gd name="connsiteY11" fmla="*/ 3238198 h 8395068"/>
              <a:gd name="connsiteX12" fmla="*/ 6224909 w 6892234"/>
              <a:gd name="connsiteY12" fmla="*/ 3438002 h 8395068"/>
              <a:gd name="connsiteX13" fmla="*/ 6629650 w 6892234"/>
              <a:gd name="connsiteY13" fmla="*/ 3800323 h 8395068"/>
              <a:gd name="connsiteX14" fmla="*/ 6691221 w 6892234"/>
              <a:gd name="connsiteY14" fmla="*/ 4913704 h 8395068"/>
              <a:gd name="connsiteX15" fmla="*/ 6691220 w 6892234"/>
              <a:gd name="connsiteY15" fmla="*/ 4913703 h 8395068"/>
              <a:gd name="connsiteX16" fmla="*/ 5577840 w 6892234"/>
              <a:gd name="connsiteY16" fmla="*/ 4975274 h 8395068"/>
              <a:gd name="connsiteX17" fmla="*/ 5173100 w 6892234"/>
              <a:gd name="connsiteY17" fmla="*/ 4612952 h 8395068"/>
              <a:gd name="connsiteX18" fmla="*/ 5017476 w 6892234"/>
              <a:gd name="connsiteY18" fmla="*/ 3628653 h 8395068"/>
              <a:gd name="connsiteX19" fmla="*/ 5111529 w 6892234"/>
              <a:gd name="connsiteY19" fmla="*/ 3499572 h 8395068"/>
              <a:gd name="connsiteX20" fmla="*/ 5229452 w 6892234"/>
              <a:gd name="connsiteY20" fmla="*/ 3391860 h 8395068"/>
              <a:gd name="connsiteX21" fmla="*/ 5655467 w 6892234"/>
              <a:gd name="connsiteY21" fmla="*/ 3238198 h 8395068"/>
              <a:gd name="connsiteX22" fmla="*/ 4777668 w 6892234"/>
              <a:gd name="connsiteY22" fmla="*/ 3147879 h 8395068"/>
              <a:gd name="connsiteX23" fmla="*/ 4777667 w 6892234"/>
              <a:gd name="connsiteY23" fmla="*/ 3147880 h 8395068"/>
              <a:gd name="connsiteX24" fmla="*/ 4777668 w 6892234"/>
              <a:gd name="connsiteY24" fmla="*/ 3147879 h 8395068"/>
              <a:gd name="connsiteX25" fmla="*/ 654395 w 6892234"/>
              <a:gd name="connsiteY25" fmla="*/ 2558463 h 8395068"/>
              <a:gd name="connsiteX26" fmla="*/ 1154615 w 6892234"/>
              <a:gd name="connsiteY26" fmla="*/ 2733978 h 8395068"/>
              <a:gd name="connsiteX27" fmla="*/ 1155508 w 6892234"/>
              <a:gd name="connsiteY27" fmla="*/ 2734777 h 8395068"/>
              <a:gd name="connsiteX28" fmla="*/ 1209595 w 6892234"/>
              <a:gd name="connsiteY28" fmla="*/ 3712814 h 8395068"/>
              <a:gd name="connsiteX29" fmla="*/ 1209594 w 6892234"/>
              <a:gd name="connsiteY29" fmla="*/ 3712813 h 8395068"/>
              <a:gd name="connsiteX30" fmla="*/ 231557 w 6892234"/>
              <a:gd name="connsiteY30" fmla="*/ 3766900 h 8395068"/>
              <a:gd name="connsiteX31" fmla="*/ 230665 w 6892234"/>
              <a:gd name="connsiteY31" fmla="*/ 3766100 h 8395068"/>
              <a:gd name="connsiteX32" fmla="*/ 93959 w 6892234"/>
              <a:gd name="connsiteY32" fmla="*/ 2901454 h 8395068"/>
              <a:gd name="connsiteX33" fmla="*/ 176578 w 6892234"/>
              <a:gd name="connsiteY33" fmla="*/ 2788064 h 8395068"/>
              <a:gd name="connsiteX34" fmla="*/ 280167 w 6892234"/>
              <a:gd name="connsiteY34" fmla="*/ 2693445 h 8395068"/>
              <a:gd name="connsiteX35" fmla="*/ 654395 w 6892234"/>
              <a:gd name="connsiteY35" fmla="*/ 2558463 h 8395068"/>
              <a:gd name="connsiteX36" fmla="*/ 2600268 w 6892234"/>
              <a:gd name="connsiteY36" fmla="*/ 939 h 8395068"/>
              <a:gd name="connsiteX37" fmla="*/ 3324513 w 6892234"/>
              <a:gd name="connsiteY37" fmla="*/ 294834 h 8395068"/>
              <a:gd name="connsiteX38" fmla="*/ 4687360 w 6892234"/>
              <a:gd name="connsiteY38" fmla="*/ 1514846 h 8395068"/>
              <a:gd name="connsiteX39" fmla="*/ 4852086 w 6892234"/>
              <a:gd name="connsiteY39" fmla="*/ 3055797 h 8395068"/>
              <a:gd name="connsiteX40" fmla="*/ 4777668 w 6892234"/>
              <a:gd name="connsiteY40" fmla="*/ 3147879 h 8395068"/>
              <a:gd name="connsiteX41" fmla="*/ 4694352 w 6892234"/>
              <a:gd name="connsiteY41" fmla="*/ 3231998 h 8395068"/>
              <a:gd name="connsiteX42" fmla="*/ 3144632 w 6892234"/>
              <a:gd name="connsiteY42" fmla="*/ 3238188 h 8395068"/>
              <a:gd name="connsiteX43" fmla="*/ 1781787 w 6892234"/>
              <a:gd name="connsiteY43" fmla="*/ 2018176 h 8395068"/>
              <a:gd name="connsiteX44" fmla="*/ 1691479 w 6892234"/>
              <a:gd name="connsiteY44" fmla="*/ 385141 h 8395068"/>
              <a:gd name="connsiteX45" fmla="*/ 1691478 w 6892234"/>
              <a:gd name="connsiteY45" fmla="*/ 385142 h 8395068"/>
              <a:gd name="connsiteX46" fmla="*/ 2600268 w 6892234"/>
              <a:gd name="connsiteY46" fmla="*/ 939 h 839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892234" h="8395068">
                <a:moveTo>
                  <a:pt x="2695669" y="3562039"/>
                </a:moveTo>
                <a:cubicBezTo>
                  <a:pt x="3049186" y="3576255"/>
                  <a:pt x="3400067" y="3708796"/>
                  <a:pt x="3684262" y="3963204"/>
                </a:cubicBezTo>
                <a:lnTo>
                  <a:pt x="5557667" y="5640265"/>
                </a:lnTo>
                <a:cubicBezTo>
                  <a:pt x="6207251" y="6221771"/>
                  <a:pt x="6262441" y="7219767"/>
                  <a:pt x="5680937" y="7869352"/>
                </a:cubicBezTo>
                <a:cubicBezTo>
                  <a:pt x="5099433" y="8518936"/>
                  <a:pt x="4101437" y="8574126"/>
                  <a:pt x="3451851" y="7992622"/>
                </a:cubicBezTo>
                <a:lnTo>
                  <a:pt x="1578446" y="6315561"/>
                </a:lnTo>
                <a:cubicBezTo>
                  <a:pt x="928861" y="5734055"/>
                  <a:pt x="873671" y="4736059"/>
                  <a:pt x="1455175" y="4086475"/>
                </a:cubicBezTo>
                <a:cubicBezTo>
                  <a:pt x="1782271" y="3721084"/>
                  <a:pt x="2241149" y="3543762"/>
                  <a:pt x="2695669" y="3562039"/>
                </a:cubicBezTo>
                <a:close/>
                <a:moveTo>
                  <a:pt x="5111529" y="3499572"/>
                </a:moveTo>
                <a:lnTo>
                  <a:pt x="5111529" y="3499572"/>
                </a:lnTo>
                <a:lnTo>
                  <a:pt x="5111528" y="3499573"/>
                </a:lnTo>
                <a:close/>
                <a:moveTo>
                  <a:pt x="5655467" y="3238198"/>
                </a:moveTo>
                <a:cubicBezTo>
                  <a:pt x="5856949" y="3227056"/>
                  <a:pt x="6062682" y="3292777"/>
                  <a:pt x="6224909" y="3438002"/>
                </a:cubicBezTo>
                <a:lnTo>
                  <a:pt x="6629650" y="3800323"/>
                </a:lnTo>
                <a:cubicBezTo>
                  <a:pt x="6954104" y="4090773"/>
                  <a:pt x="6981671" y="4589250"/>
                  <a:pt x="6691221" y="4913704"/>
                </a:cubicBezTo>
                <a:lnTo>
                  <a:pt x="6691220" y="4913703"/>
                </a:lnTo>
                <a:cubicBezTo>
                  <a:pt x="6400772" y="5238157"/>
                  <a:pt x="5902294" y="5265724"/>
                  <a:pt x="5577840" y="4975274"/>
                </a:cubicBezTo>
                <a:lnTo>
                  <a:pt x="5173100" y="4612952"/>
                </a:lnTo>
                <a:cubicBezTo>
                  <a:pt x="4889203" y="4358809"/>
                  <a:pt x="4832610" y="3945395"/>
                  <a:pt x="5017476" y="3628653"/>
                </a:cubicBezTo>
                <a:lnTo>
                  <a:pt x="5111529" y="3499572"/>
                </a:lnTo>
                <a:lnTo>
                  <a:pt x="5229452" y="3391860"/>
                </a:lnTo>
                <a:cubicBezTo>
                  <a:pt x="5355635" y="3298147"/>
                  <a:pt x="5504356" y="3246555"/>
                  <a:pt x="5655467" y="3238198"/>
                </a:cubicBezTo>
                <a:close/>
                <a:moveTo>
                  <a:pt x="4777668" y="3147879"/>
                </a:moveTo>
                <a:lnTo>
                  <a:pt x="4777667" y="3147880"/>
                </a:lnTo>
                <a:lnTo>
                  <a:pt x="4777668" y="3147879"/>
                </a:lnTo>
                <a:close/>
                <a:moveTo>
                  <a:pt x="654395" y="2558463"/>
                </a:moveTo>
                <a:cubicBezTo>
                  <a:pt x="831385" y="2548674"/>
                  <a:pt x="1012109" y="2606407"/>
                  <a:pt x="1154615" y="2733978"/>
                </a:cubicBezTo>
                <a:lnTo>
                  <a:pt x="1155508" y="2734777"/>
                </a:lnTo>
                <a:cubicBezTo>
                  <a:pt x="1440522" y="2989920"/>
                  <a:pt x="1464737" y="3427801"/>
                  <a:pt x="1209595" y="3712814"/>
                </a:cubicBezTo>
                <a:lnTo>
                  <a:pt x="1209594" y="3712813"/>
                </a:lnTo>
                <a:cubicBezTo>
                  <a:pt x="954452" y="3997827"/>
                  <a:pt x="516570" y="4022042"/>
                  <a:pt x="231557" y="3766900"/>
                </a:cubicBezTo>
                <a:lnTo>
                  <a:pt x="230665" y="3766100"/>
                </a:lnTo>
                <a:cubicBezTo>
                  <a:pt x="-18721" y="3542850"/>
                  <a:pt x="-68435" y="3179691"/>
                  <a:pt x="93959" y="2901454"/>
                </a:cubicBezTo>
                <a:lnTo>
                  <a:pt x="176578" y="2788064"/>
                </a:lnTo>
                <a:lnTo>
                  <a:pt x="280167" y="2693445"/>
                </a:lnTo>
                <a:cubicBezTo>
                  <a:pt x="391011" y="2611124"/>
                  <a:pt x="521653" y="2565804"/>
                  <a:pt x="654395" y="2558463"/>
                </a:cubicBezTo>
                <a:close/>
                <a:moveTo>
                  <a:pt x="2600268" y="939"/>
                </a:moveTo>
                <a:cubicBezTo>
                  <a:pt x="2859254" y="11353"/>
                  <a:pt x="3116311" y="108453"/>
                  <a:pt x="3324513" y="294834"/>
                </a:cubicBezTo>
                <a:lnTo>
                  <a:pt x="4687360" y="1514846"/>
                </a:lnTo>
                <a:cubicBezTo>
                  <a:pt x="5133505" y="1914233"/>
                  <a:pt x="5196924" y="2581792"/>
                  <a:pt x="4852086" y="3055797"/>
                </a:cubicBezTo>
                <a:lnTo>
                  <a:pt x="4777668" y="3147879"/>
                </a:lnTo>
                <a:lnTo>
                  <a:pt x="4694352" y="3231998"/>
                </a:lnTo>
                <a:cubicBezTo>
                  <a:pt x="4261260" y="3627000"/>
                  <a:pt x="3590778" y="3637574"/>
                  <a:pt x="3144632" y="3238188"/>
                </a:cubicBezTo>
                <a:lnTo>
                  <a:pt x="1781787" y="2018176"/>
                </a:lnTo>
                <a:cubicBezTo>
                  <a:pt x="1305899" y="1592164"/>
                  <a:pt x="1265467" y="861029"/>
                  <a:pt x="1691479" y="385141"/>
                </a:cubicBezTo>
                <a:lnTo>
                  <a:pt x="1691478" y="385142"/>
                </a:lnTo>
                <a:cubicBezTo>
                  <a:pt x="1931110" y="117455"/>
                  <a:pt x="2267285" y="-12451"/>
                  <a:pt x="2600268" y="939"/>
                </a:cubicBezTo>
                <a:close/>
              </a:path>
            </a:pathLst>
          </a:custGeom>
          <a:solidFill>
            <a:schemeClr val="accent2"/>
          </a:solidFill>
          <a:ln>
            <a:noFill/>
          </a:ln>
        </p:spPr>
        <p:txBody>
          <a:bodyPr wrap="square" anchor="ctr" anchorCtr="0">
            <a:noAutofit/>
          </a:bodyPr>
          <a:lstStyle>
            <a:lvl1pPr marL="0" indent="0" algn="ctr">
              <a:buNone/>
              <a:defRPr>
                <a:solidFill>
                  <a:schemeClr val="tx1"/>
                </a:solidFill>
              </a:defRPr>
            </a:lvl1pPr>
          </a:lstStyle>
          <a:p>
            <a:r>
              <a:rPr lang="en-US" err="1"/>
              <a:t>Clic</a:t>
            </a:r>
            <a:r>
              <a:rPr lang="en-US"/>
              <a:t> to Add a picture</a:t>
            </a:r>
            <a:endParaRPr lang="fr-FR"/>
          </a:p>
        </p:txBody>
      </p:sp>
    </p:spTree>
    <p:extLst>
      <p:ext uri="{BB962C8B-B14F-4D97-AF65-F5344CB8AC3E}">
        <p14:creationId xmlns:p14="http://schemas.microsoft.com/office/powerpoint/2010/main" val="2926064867"/>
      </p:ext>
    </p:extLst>
  </p:cSld>
  <p:clrMapOvr>
    <a:overrideClrMapping bg1="lt1" tx1="dk1" bg2="lt2" tx2="dk2" accent1="accent1" accent2="accent2" accent3="accent3" accent4="accent4" accent5="accent5" accent6="accent6" hlink="hlink" folHlink="folHlink"/>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1 line">
    <p:bg>
      <p:bgPr>
        <a:solidFill>
          <a:schemeClr val="bg1"/>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22FF33E7-5A37-C6FD-DF13-460EE9FC592E}"/>
              </a:ext>
            </a:extLst>
          </p:cNvPr>
          <p:cNvSpPr>
            <a:spLocks noGrp="1"/>
          </p:cNvSpPr>
          <p:nvPr>
            <p:ph type="title" hasCustomPrompt="1"/>
          </p:nvPr>
        </p:nvSpPr>
        <p:spPr>
          <a:xfrm>
            <a:off x="432479" y="189100"/>
            <a:ext cx="9086171" cy="480131"/>
          </a:xfrm>
          <a:prstGeom prst="rect">
            <a:avLst/>
          </a:prstGeom>
        </p:spPr>
        <p:txBody>
          <a:bodyPr wrap="square" anchor="t" anchorCtr="0">
            <a:spAutoFit/>
          </a:bodyPr>
          <a:lstStyle>
            <a:lvl1pPr algn="l">
              <a:defRPr sz="2800" b="1" cap="none" baseline="0">
                <a:solidFill>
                  <a:schemeClr val="tx1"/>
                </a:solidFill>
                <a:latin typeface="Tenorite" panose="00000500000000000000" pitchFamily="2" charset="0"/>
              </a:defRPr>
            </a:lvl1pPr>
          </a:lstStyle>
          <a:p>
            <a:r>
              <a:rPr lang="en-US"/>
              <a:t>Click to edit title</a:t>
            </a:r>
            <a:endParaRPr lang="fr-FR"/>
          </a:p>
        </p:txBody>
      </p:sp>
      <p:sp>
        <p:nvSpPr>
          <p:cNvPr id="2" name="Text Placeholder 9">
            <a:extLst>
              <a:ext uri="{FF2B5EF4-FFF2-40B4-BE49-F238E27FC236}">
                <a16:creationId xmlns:a16="http://schemas.microsoft.com/office/drawing/2014/main" id="{6A8B7D34-0BC6-64B5-7AB7-6A3B070D1513}"/>
              </a:ext>
            </a:extLst>
          </p:cNvPr>
          <p:cNvSpPr>
            <a:spLocks noGrp="1"/>
          </p:cNvSpPr>
          <p:nvPr>
            <p:ph type="body" sz="quarter" idx="13" hasCustomPrompt="1"/>
          </p:nvPr>
        </p:nvSpPr>
        <p:spPr>
          <a:xfrm>
            <a:off x="432479" y="678359"/>
            <a:ext cx="9086171" cy="307777"/>
          </a:xfrm>
          <a:prstGeom prst="rect">
            <a:avLst/>
          </a:prstGeom>
        </p:spPr>
        <p:txBody>
          <a:bodyPr vert="horz" wrap="square" lIns="91440" tIns="45720" rIns="91440" bIns="45720" rtlCol="0" anchor="t">
            <a:spAutoFit/>
          </a:bodyPr>
          <a:lstStyle>
            <a:lvl1pPr marL="0" indent="0">
              <a:buNone/>
              <a:defRPr lang="fr-FR" sz="1400">
                <a:solidFill>
                  <a:schemeClr val="accent2"/>
                </a:solidFill>
                <a:latin typeface="Dreaming Outloud Pro" panose="03050502040302030504" pitchFamily="66" charset="0"/>
                <a:cs typeface="Dreaming Outloud Pro" panose="03050502040302030504" pitchFamily="66" charset="0"/>
              </a:defRPr>
            </a:lvl1pPr>
          </a:lstStyle>
          <a:p>
            <a:pPr marL="228600" lvl="0" indent="-228600">
              <a:lnSpc>
                <a:spcPct val="100000"/>
              </a:lnSpc>
            </a:pPr>
            <a:r>
              <a:rPr lang="en-US"/>
              <a:t>Click to edit subtitle</a:t>
            </a:r>
            <a:endParaRPr lang="fr-FR"/>
          </a:p>
        </p:txBody>
      </p:sp>
      <p:sp>
        <p:nvSpPr>
          <p:cNvPr id="3" name="Forme libre : forme 2">
            <a:extLst>
              <a:ext uri="{FF2B5EF4-FFF2-40B4-BE49-F238E27FC236}">
                <a16:creationId xmlns:a16="http://schemas.microsoft.com/office/drawing/2014/main" id="{9F84800D-2FE0-282F-D99E-07774187D588}"/>
              </a:ext>
            </a:extLst>
          </p:cNvPr>
          <p:cNvSpPr/>
          <p:nvPr/>
        </p:nvSpPr>
        <p:spPr>
          <a:xfrm>
            <a:off x="0" y="17584"/>
            <a:ext cx="395574" cy="6639574"/>
          </a:xfrm>
          <a:custGeom>
            <a:avLst/>
            <a:gdLst>
              <a:gd name="connsiteX0" fmla="*/ 0 w 395574"/>
              <a:gd name="connsiteY0" fmla="*/ 0 h 6639574"/>
              <a:gd name="connsiteX1" fmla="*/ 127321 w 395574"/>
              <a:gd name="connsiteY1" fmla="*/ 0 h 6639574"/>
              <a:gd name="connsiteX2" fmla="*/ 127321 w 395574"/>
              <a:gd name="connsiteY2" fmla="*/ 6361264 h 6639574"/>
              <a:gd name="connsiteX3" fmla="*/ 369414 w 395574"/>
              <a:gd name="connsiteY3" fmla="*/ 6603357 h 6639574"/>
              <a:gd name="connsiteX4" fmla="*/ 395574 w 395574"/>
              <a:gd name="connsiteY4" fmla="*/ 6603357 h 6639574"/>
              <a:gd name="connsiteX5" fmla="*/ 395574 w 395574"/>
              <a:gd name="connsiteY5" fmla="*/ 6639574 h 6639574"/>
              <a:gd name="connsiteX6" fmla="*/ 0 w 395574"/>
              <a:gd name="connsiteY6" fmla="*/ 6639574 h 66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74" h="6639574">
                <a:moveTo>
                  <a:pt x="0" y="0"/>
                </a:moveTo>
                <a:lnTo>
                  <a:pt x="127321" y="0"/>
                </a:lnTo>
                <a:lnTo>
                  <a:pt x="127321" y="6361264"/>
                </a:lnTo>
                <a:cubicBezTo>
                  <a:pt x="127321" y="6494968"/>
                  <a:pt x="235710" y="6603357"/>
                  <a:pt x="369414" y="6603357"/>
                </a:cubicBezTo>
                <a:lnTo>
                  <a:pt x="395574" y="6603357"/>
                </a:lnTo>
                <a:lnTo>
                  <a:pt x="395574" y="6639574"/>
                </a:lnTo>
                <a:lnTo>
                  <a:pt x="0" y="663957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2833753957"/>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3 lines">
    <p:bg>
      <p:bgPr>
        <a:solidFill>
          <a:schemeClr val="bg1"/>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22FF33E7-5A37-C6FD-DF13-460EE9FC592E}"/>
              </a:ext>
            </a:extLst>
          </p:cNvPr>
          <p:cNvSpPr>
            <a:spLocks noGrp="1"/>
          </p:cNvSpPr>
          <p:nvPr>
            <p:ph type="title" hasCustomPrompt="1"/>
          </p:nvPr>
        </p:nvSpPr>
        <p:spPr>
          <a:xfrm>
            <a:off x="435610" y="189100"/>
            <a:ext cx="9044940" cy="1255728"/>
          </a:xfrm>
          <a:prstGeom prst="rect">
            <a:avLst/>
          </a:prstGeom>
        </p:spPr>
        <p:txBody>
          <a:bodyPr wrap="square" anchor="t" anchorCtr="0">
            <a:spAutoFit/>
          </a:bodyPr>
          <a:lstStyle>
            <a:lvl1pPr algn="l">
              <a:defRPr sz="2800" b="1" cap="none" baseline="0">
                <a:solidFill>
                  <a:schemeClr val="tx1"/>
                </a:solidFill>
                <a:latin typeface="Tenorite" panose="00000500000000000000" pitchFamily="2" charset="0"/>
              </a:defRPr>
            </a:lvl1pPr>
          </a:lstStyle>
          <a:p>
            <a:r>
              <a:rPr lang="en-US"/>
              <a:t>Click to edit title : Lorem ipsum dolor sit </a:t>
            </a:r>
            <a:r>
              <a:rPr lang="en-US" err="1"/>
              <a:t>amet</a:t>
            </a:r>
            <a:r>
              <a:rPr lang="en-US"/>
              <a:t>, </a:t>
            </a:r>
            <a:r>
              <a:rPr lang="en-US" err="1"/>
              <a:t>consectetur</a:t>
            </a:r>
            <a:r>
              <a:rPr lang="en-US"/>
              <a:t> </a:t>
            </a:r>
            <a:r>
              <a:rPr lang="en-US" err="1"/>
              <a:t>adipiscing</a:t>
            </a:r>
            <a:r>
              <a:rPr lang="en-US"/>
              <a:t> </a:t>
            </a:r>
            <a:r>
              <a:rPr lang="en-US" err="1"/>
              <a:t>elit</a:t>
            </a:r>
            <a:r>
              <a:rPr lang="en-US"/>
              <a:t>. Integer </a:t>
            </a:r>
            <a:r>
              <a:rPr lang="en-US" err="1"/>
              <a:t>posuere</a:t>
            </a:r>
            <a:r>
              <a:rPr lang="en-US"/>
              <a:t> </a:t>
            </a:r>
            <a:r>
              <a:rPr lang="en-US" err="1"/>
              <a:t>eu</a:t>
            </a:r>
            <a:r>
              <a:rPr lang="en-US"/>
              <a:t> libero ac </a:t>
            </a:r>
            <a:r>
              <a:rPr lang="en-US" err="1"/>
              <a:t>sagittis</a:t>
            </a:r>
            <a:r>
              <a:rPr lang="en-US"/>
              <a:t>. </a:t>
            </a:r>
            <a:r>
              <a:rPr lang="en-US" err="1"/>
              <a:t>Curabitur</a:t>
            </a:r>
            <a:r>
              <a:rPr lang="en-US"/>
              <a:t> id ligula </a:t>
            </a:r>
            <a:r>
              <a:rPr lang="en-US" err="1"/>
              <a:t>eu</a:t>
            </a:r>
            <a:r>
              <a:rPr lang="en-US"/>
              <a:t> </a:t>
            </a:r>
            <a:r>
              <a:rPr lang="en-US" err="1"/>
              <a:t>arcu</a:t>
            </a:r>
            <a:endParaRPr lang="fr-FR"/>
          </a:p>
        </p:txBody>
      </p:sp>
      <p:sp>
        <p:nvSpPr>
          <p:cNvPr id="7" name="Text Placeholder 9">
            <a:extLst>
              <a:ext uri="{FF2B5EF4-FFF2-40B4-BE49-F238E27FC236}">
                <a16:creationId xmlns:a16="http://schemas.microsoft.com/office/drawing/2014/main" id="{F3590B27-AD07-D992-3823-626532DEF16F}"/>
              </a:ext>
            </a:extLst>
          </p:cNvPr>
          <p:cNvSpPr>
            <a:spLocks noGrp="1"/>
          </p:cNvSpPr>
          <p:nvPr>
            <p:ph type="body" sz="quarter" idx="13" hasCustomPrompt="1"/>
          </p:nvPr>
        </p:nvSpPr>
        <p:spPr>
          <a:xfrm>
            <a:off x="435610" y="1454540"/>
            <a:ext cx="9044940" cy="307777"/>
          </a:xfrm>
          <a:prstGeom prst="rect">
            <a:avLst/>
          </a:prstGeom>
        </p:spPr>
        <p:txBody>
          <a:bodyPr vert="horz" lIns="91440" tIns="45720" rIns="91440" bIns="45720" rtlCol="0" anchor="t">
            <a:spAutoFit/>
          </a:bodyPr>
          <a:lstStyle>
            <a:lvl1pPr marL="0" indent="0">
              <a:buNone/>
              <a:defRPr lang="fr-FR" sz="1400">
                <a:solidFill>
                  <a:schemeClr val="accent2"/>
                </a:solidFill>
                <a:latin typeface="Dreaming Outloud Pro" panose="03050502040302030504" pitchFamily="66" charset="0"/>
                <a:cs typeface="Dreaming Outloud Pro" panose="03050502040302030504" pitchFamily="66" charset="0"/>
              </a:defRPr>
            </a:lvl1pPr>
          </a:lstStyle>
          <a:p>
            <a:pPr marL="228600" lvl="0" indent="-228600">
              <a:lnSpc>
                <a:spcPct val="100000"/>
              </a:lnSpc>
            </a:pPr>
            <a:r>
              <a:rPr lang="en-US"/>
              <a:t>Click to edit subtitle</a:t>
            </a:r>
            <a:endParaRPr lang="fr-FR"/>
          </a:p>
        </p:txBody>
      </p:sp>
      <p:sp>
        <p:nvSpPr>
          <p:cNvPr id="2" name="Forme libre : forme 1">
            <a:extLst>
              <a:ext uri="{FF2B5EF4-FFF2-40B4-BE49-F238E27FC236}">
                <a16:creationId xmlns:a16="http://schemas.microsoft.com/office/drawing/2014/main" id="{072B513C-7680-BF46-B07A-C45B37315AEC}"/>
              </a:ext>
            </a:extLst>
          </p:cNvPr>
          <p:cNvSpPr/>
          <p:nvPr/>
        </p:nvSpPr>
        <p:spPr>
          <a:xfrm>
            <a:off x="0" y="17584"/>
            <a:ext cx="395574" cy="6639574"/>
          </a:xfrm>
          <a:custGeom>
            <a:avLst/>
            <a:gdLst>
              <a:gd name="connsiteX0" fmla="*/ 0 w 395574"/>
              <a:gd name="connsiteY0" fmla="*/ 0 h 6639574"/>
              <a:gd name="connsiteX1" fmla="*/ 127321 w 395574"/>
              <a:gd name="connsiteY1" fmla="*/ 0 h 6639574"/>
              <a:gd name="connsiteX2" fmla="*/ 127321 w 395574"/>
              <a:gd name="connsiteY2" fmla="*/ 6361264 h 6639574"/>
              <a:gd name="connsiteX3" fmla="*/ 369414 w 395574"/>
              <a:gd name="connsiteY3" fmla="*/ 6603357 h 6639574"/>
              <a:gd name="connsiteX4" fmla="*/ 395574 w 395574"/>
              <a:gd name="connsiteY4" fmla="*/ 6603357 h 6639574"/>
              <a:gd name="connsiteX5" fmla="*/ 395574 w 395574"/>
              <a:gd name="connsiteY5" fmla="*/ 6639574 h 6639574"/>
              <a:gd name="connsiteX6" fmla="*/ 0 w 395574"/>
              <a:gd name="connsiteY6" fmla="*/ 6639574 h 66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74" h="6639574">
                <a:moveTo>
                  <a:pt x="0" y="0"/>
                </a:moveTo>
                <a:lnTo>
                  <a:pt x="127321" y="0"/>
                </a:lnTo>
                <a:lnTo>
                  <a:pt x="127321" y="6361264"/>
                </a:lnTo>
                <a:cubicBezTo>
                  <a:pt x="127321" y="6494968"/>
                  <a:pt x="235710" y="6603357"/>
                  <a:pt x="369414" y="6603357"/>
                </a:cubicBezTo>
                <a:lnTo>
                  <a:pt x="395574" y="6603357"/>
                </a:lnTo>
                <a:lnTo>
                  <a:pt x="395574" y="6639574"/>
                </a:lnTo>
                <a:lnTo>
                  <a:pt x="0" y="663957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2409636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Empty slide">
    <p:bg>
      <p:bgPr>
        <a:solidFill>
          <a:schemeClr val="bg1"/>
        </a:solidFill>
        <a:effectLst/>
      </p:bgPr>
    </p:bg>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12A2374A-1F5B-F199-FC17-FDDB02524F7E}"/>
              </a:ext>
            </a:extLst>
          </p:cNvPr>
          <p:cNvSpPr/>
          <p:nvPr/>
        </p:nvSpPr>
        <p:spPr>
          <a:xfrm>
            <a:off x="0" y="17584"/>
            <a:ext cx="395574" cy="6639574"/>
          </a:xfrm>
          <a:custGeom>
            <a:avLst/>
            <a:gdLst>
              <a:gd name="connsiteX0" fmla="*/ 0 w 395574"/>
              <a:gd name="connsiteY0" fmla="*/ 0 h 6639574"/>
              <a:gd name="connsiteX1" fmla="*/ 127321 w 395574"/>
              <a:gd name="connsiteY1" fmla="*/ 0 h 6639574"/>
              <a:gd name="connsiteX2" fmla="*/ 127321 w 395574"/>
              <a:gd name="connsiteY2" fmla="*/ 6361264 h 6639574"/>
              <a:gd name="connsiteX3" fmla="*/ 369414 w 395574"/>
              <a:gd name="connsiteY3" fmla="*/ 6603357 h 6639574"/>
              <a:gd name="connsiteX4" fmla="*/ 395574 w 395574"/>
              <a:gd name="connsiteY4" fmla="*/ 6603357 h 6639574"/>
              <a:gd name="connsiteX5" fmla="*/ 395574 w 395574"/>
              <a:gd name="connsiteY5" fmla="*/ 6639574 h 6639574"/>
              <a:gd name="connsiteX6" fmla="*/ 0 w 395574"/>
              <a:gd name="connsiteY6" fmla="*/ 6639574 h 66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74" h="6639574">
                <a:moveTo>
                  <a:pt x="0" y="0"/>
                </a:moveTo>
                <a:lnTo>
                  <a:pt x="127321" y="0"/>
                </a:lnTo>
                <a:lnTo>
                  <a:pt x="127321" y="6361264"/>
                </a:lnTo>
                <a:cubicBezTo>
                  <a:pt x="127321" y="6494968"/>
                  <a:pt x="235710" y="6603357"/>
                  <a:pt x="369414" y="6603357"/>
                </a:cubicBezTo>
                <a:lnTo>
                  <a:pt x="395574" y="6603357"/>
                </a:lnTo>
                <a:lnTo>
                  <a:pt x="395574" y="6639574"/>
                </a:lnTo>
                <a:lnTo>
                  <a:pt x="0" y="663957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2156060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Vermilion slid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C751E-73F5-58ED-503E-7E07A9AF97E9}"/>
              </a:ext>
            </a:extLst>
          </p:cNvPr>
          <p:cNvSpPr>
            <a:spLocks noGrp="1"/>
          </p:cNvSpPr>
          <p:nvPr>
            <p:ph type="title" hasCustomPrompt="1"/>
          </p:nvPr>
        </p:nvSpPr>
        <p:spPr>
          <a:xfrm>
            <a:off x="432479" y="189100"/>
            <a:ext cx="9086171" cy="480131"/>
          </a:xfrm>
          <a:prstGeom prst="rect">
            <a:avLst/>
          </a:prstGeom>
        </p:spPr>
        <p:txBody>
          <a:bodyPr wrap="square" anchor="t" anchorCtr="0">
            <a:spAutoFit/>
          </a:bodyPr>
          <a:lstStyle>
            <a:lvl1pPr algn="l">
              <a:defRPr sz="2800" b="1" cap="none" baseline="0">
                <a:solidFill>
                  <a:schemeClr val="bg1"/>
                </a:solidFill>
                <a:latin typeface="Tenorite" panose="00000500000000000000" pitchFamily="2" charset="0"/>
              </a:defRPr>
            </a:lvl1pPr>
          </a:lstStyle>
          <a:p>
            <a:r>
              <a:rPr lang="en-US"/>
              <a:t>Click to edit title</a:t>
            </a:r>
            <a:endParaRPr lang="fr-FR"/>
          </a:p>
        </p:txBody>
      </p:sp>
      <p:sp>
        <p:nvSpPr>
          <p:cNvPr id="3" name="Text Placeholder 9">
            <a:extLst>
              <a:ext uri="{FF2B5EF4-FFF2-40B4-BE49-F238E27FC236}">
                <a16:creationId xmlns:a16="http://schemas.microsoft.com/office/drawing/2014/main" id="{4215B182-518D-701D-3D73-999DBBD8B0E7}"/>
              </a:ext>
            </a:extLst>
          </p:cNvPr>
          <p:cNvSpPr>
            <a:spLocks noGrp="1"/>
          </p:cNvSpPr>
          <p:nvPr>
            <p:ph type="body" sz="quarter" idx="13" hasCustomPrompt="1"/>
          </p:nvPr>
        </p:nvSpPr>
        <p:spPr>
          <a:xfrm>
            <a:off x="432479" y="678359"/>
            <a:ext cx="9086171" cy="307777"/>
          </a:xfrm>
          <a:prstGeom prst="rect">
            <a:avLst/>
          </a:prstGeom>
        </p:spPr>
        <p:txBody>
          <a:bodyPr vert="horz" wrap="square" lIns="91440" tIns="45720" rIns="91440" bIns="45720" rtlCol="0" anchor="t">
            <a:spAutoFit/>
          </a:bodyPr>
          <a:lstStyle>
            <a:lvl1pPr marL="0" indent="0">
              <a:buNone/>
              <a:defRPr lang="fr-FR" sz="1400">
                <a:solidFill>
                  <a:schemeClr val="tx1"/>
                </a:solidFill>
                <a:latin typeface="Dreaming Outloud Pro" panose="03050502040302030504" pitchFamily="66" charset="0"/>
                <a:cs typeface="Dreaming Outloud Pro" panose="03050502040302030504" pitchFamily="66" charset="0"/>
              </a:defRPr>
            </a:lvl1pPr>
          </a:lstStyle>
          <a:p>
            <a:pPr marL="228600" lvl="0" indent="-228600">
              <a:lnSpc>
                <a:spcPct val="100000"/>
              </a:lnSpc>
            </a:pPr>
            <a:r>
              <a:rPr lang="en-US"/>
              <a:t>Click to edit subtitle</a:t>
            </a:r>
            <a:endParaRPr lang="fr-FR"/>
          </a:p>
        </p:txBody>
      </p:sp>
      <p:sp>
        <p:nvSpPr>
          <p:cNvPr id="4" name="Forme libre : forme 3">
            <a:extLst>
              <a:ext uri="{FF2B5EF4-FFF2-40B4-BE49-F238E27FC236}">
                <a16:creationId xmlns:a16="http://schemas.microsoft.com/office/drawing/2014/main" id="{0D9EE0C6-F615-F9E7-7868-57F0DB73DB60}"/>
              </a:ext>
            </a:extLst>
          </p:cNvPr>
          <p:cNvSpPr/>
          <p:nvPr/>
        </p:nvSpPr>
        <p:spPr>
          <a:xfrm>
            <a:off x="0" y="17584"/>
            <a:ext cx="395574" cy="6639574"/>
          </a:xfrm>
          <a:custGeom>
            <a:avLst/>
            <a:gdLst>
              <a:gd name="connsiteX0" fmla="*/ 0 w 395574"/>
              <a:gd name="connsiteY0" fmla="*/ 0 h 6639574"/>
              <a:gd name="connsiteX1" fmla="*/ 127321 w 395574"/>
              <a:gd name="connsiteY1" fmla="*/ 0 h 6639574"/>
              <a:gd name="connsiteX2" fmla="*/ 127321 w 395574"/>
              <a:gd name="connsiteY2" fmla="*/ 6361264 h 6639574"/>
              <a:gd name="connsiteX3" fmla="*/ 369414 w 395574"/>
              <a:gd name="connsiteY3" fmla="*/ 6603357 h 6639574"/>
              <a:gd name="connsiteX4" fmla="*/ 395574 w 395574"/>
              <a:gd name="connsiteY4" fmla="*/ 6603357 h 6639574"/>
              <a:gd name="connsiteX5" fmla="*/ 395574 w 395574"/>
              <a:gd name="connsiteY5" fmla="*/ 6639574 h 6639574"/>
              <a:gd name="connsiteX6" fmla="*/ 0 w 395574"/>
              <a:gd name="connsiteY6" fmla="*/ 6639574 h 66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74" h="6639574">
                <a:moveTo>
                  <a:pt x="0" y="0"/>
                </a:moveTo>
                <a:lnTo>
                  <a:pt x="127321" y="0"/>
                </a:lnTo>
                <a:lnTo>
                  <a:pt x="127321" y="6361264"/>
                </a:lnTo>
                <a:cubicBezTo>
                  <a:pt x="127321" y="6494968"/>
                  <a:pt x="235710" y="6603357"/>
                  <a:pt x="369414" y="6603357"/>
                </a:cubicBezTo>
                <a:lnTo>
                  <a:pt x="395574" y="6603357"/>
                </a:lnTo>
                <a:lnTo>
                  <a:pt x="395574" y="6639574"/>
                </a:lnTo>
                <a:lnTo>
                  <a:pt x="0" y="663957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4246063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End cover">
    <p:bg>
      <p:bgPr>
        <a:solidFill>
          <a:schemeClr val="accent2"/>
        </a:solidFill>
        <a:effectLst/>
      </p:bgPr>
    </p:bg>
    <p:spTree>
      <p:nvGrpSpPr>
        <p:cNvPr id="1" name=""/>
        <p:cNvGrpSpPr/>
        <p:nvPr/>
      </p:nvGrpSpPr>
      <p:grpSpPr>
        <a:xfrm>
          <a:off x="0" y="0"/>
          <a:ext cx="0" cy="0"/>
          <a:chOff x="0" y="0"/>
          <a:chExt cx="0" cy="0"/>
        </a:xfrm>
      </p:grpSpPr>
      <p:sp>
        <p:nvSpPr>
          <p:cNvPr id="6" name="Graphic 34">
            <a:extLst>
              <a:ext uri="{FF2B5EF4-FFF2-40B4-BE49-F238E27FC236}">
                <a16:creationId xmlns:a16="http://schemas.microsoft.com/office/drawing/2014/main" id="{B761D8D0-1BF2-81BD-91C0-CD600320BA9A}"/>
              </a:ext>
            </a:extLst>
          </p:cNvPr>
          <p:cNvSpPr/>
          <p:nvPr/>
        </p:nvSpPr>
        <p:spPr>
          <a:xfrm>
            <a:off x="6079033" y="-843281"/>
            <a:ext cx="6495756" cy="8544560"/>
          </a:xfrm>
          <a:custGeom>
            <a:avLst/>
            <a:gdLst>
              <a:gd name="connsiteX0" fmla="*/ 1435040 w 6495756"/>
              <a:gd name="connsiteY0" fmla="*/ 0 h 6858000"/>
              <a:gd name="connsiteX1" fmla="*/ 539442 w 6495756"/>
              <a:gd name="connsiteY1" fmla="*/ 1738172 h 6858000"/>
              <a:gd name="connsiteX2" fmla="*/ 0 w 6495756"/>
              <a:gd name="connsiteY2" fmla="*/ 3429000 h 6858000"/>
              <a:gd name="connsiteX3" fmla="*/ 567848 w 6495756"/>
              <a:gd name="connsiteY3" fmla="*/ 5119829 h 6858000"/>
              <a:gd name="connsiteX4" fmla="*/ 1548664 w 6495756"/>
              <a:gd name="connsiteY4" fmla="*/ 6858000 h 6858000"/>
              <a:gd name="connsiteX5" fmla="*/ 6495757 w 6495756"/>
              <a:gd name="connsiteY5" fmla="*/ 6858000 h 6858000"/>
              <a:gd name="connsiteX6" fmla="*/ 6495757 w 6495756"/>
              <a:gd name="connsiteY6" fmla="*/ 0 h 6858000"/>
              <a:gd name="connsiteX7" fmla="*/ 1435040 w 6495756"/>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95756" h="6858000">
                <a:moveTo>
                  <a:pt x="1435040" y="0"/>
                </a:moveTo>
                <a:cubicBezTo>
                  <a:pt x="1435040" y="0"/>
                  <a:pt x="1164034" y="860632"/>
                  <a:pt x="539442" y="1738172"/>
                </a:cubicBezTo>
                <a:cubicBezTo>
                  <a:pt x="539442" y="1738172"/>
                  <a:pt x="0" y="2388667"/>
                  <a:pt x="0" y="3429000"/>
                </a:cubicBezTo>
                <a:cubicBezTo>
                  <a:pt x="0" y="4562735"/>
                  <a:pt x="567848" y="5119829"/>
                  <a:pt x="567848" y="5119829"/>
                </a:cubicBezTo>
                <a:cubicBezTo>
                  <a:pt x="567848" y="5119829"/>
                  <a:pt x="1460876" y="6250452"/>
                  <a:pt x="1548664" y="6858000"/>
                </a:cubicBezTo>
                <a:lnTo>
                  <a:pt x="6495757" y="6858000"/>
                </a:lnTo>
                <a:lnTo>
                  <a:pt x="6495757" y="0"/>
                </a:lnTo>
                <a:lnTo>
                  <a:pt x="1435040" y="0"/>
                </a:lnTo>
                <a:close/>
              </a:path>
            </a:pathLst>
          </a:custGeom>
          <a:solidFill>
            <a:schemeClr val="bg1"/>
          </a:solidFill>
          <a:ln w="2349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Dreaming Outloud Pro"/>
              <a:ea typeface="+mn-ea"/>
              <a:cs typeface="+mn-cs"/>
            </a:endParaRPr>
          </a:p>
        </p:txBody>
      </p:sp>
      <p:pic>
        <p:nvPicPr>
          <p:cNvPr id="7" name="Graphic 6">
            <a:extLst>
              <a:ext uri="{FF2B5EF4-FFF2-40B4-BE49-F238E27FC236}">
                <a16:creationId xmlns:a16="http://schemas.microsoft.com/office/drawing/2014/main" id="{C4DBF870-F1A2-7BCF-6530-F35BA6B5C0D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622814" y="-1867976"/>
            <a:ext cx="3615703" cy="9628687"/>
          </a:xfrm>
          <a:prstGeom prst="rect">
            <a:avLst/>
          </a:prstGeom>
        </p:spPr>
      </p:pic>
      <p:sp>
        <p:nvSpPr>
          <p:cNvPr id="2" name="TextBox 7">
            <a:extLst>
              <a:ext uri="{FF2B5EF4-FFF2-40B4-BE49-F238E27FC236}">
                <a16:creationId xmlns:a16="http://schemas.microsoft.com/office/drawing/2014/main" id="{2A38C8AC-8886-2D2E-4442-BF3F183CFA03}"/>
              </a:ext>
            </a:extLst>
          </p:cNvPr>
          <p:cNvSpPr txBox="1"/>
          <p:nvPr/>
        </p:nvSpPr>
        <p:spPr>
          <a:xfrm>
            <a:off x="567616" y="4269869"/>
            <a:ext cx="4145076" cy="1403512"/>
          </a:xfrm>
          <a:prstGeom prst="rect">
            <a:avLst/>
          </a:prstGeom>
          <a:solidFill>
            <a:schemeClr val="accent2"/>
          </a:solidFill>
        </p:spPr>
        <p:txBody>
          <a:bodyPr wrap="square" tIns="108000" rtlCol="0">
            <a:spAutoFit/>
          </a:bodyPr>
          <a:lstStyle/>
          <a:p>
            <a:pPr marL="0" marR="0" lvl="0" indent="0" algn="ctr" defTabSz="914400" rtl="0" eaLnBrk="1" fontAlgn="auto" latinLnBrk="0" hangingPunct="1">
              <a:lnSpc>
                <a:spcPts val="4800"/>
              </a:lnSpc>
              <a:spcBef>
                <a:spcPts val="0"/>
              </a:spcBef>
              <a:spcAft>
                <a:spcPts val="0"/>
              </a:spcAft>
              <a:buClrTx/>
              <a:buSzTx/>
              <a:buFontTx/>
              <a:buNone/>
              <a:tabLst/>
              <a:defRPr/>
            </a:pPr>
            <a:r>
              <a:rPr kumimoji="0" lang="cy-GB" sz="4400" b="1" i="0" u="none" strike="noStrike" kern="1200" cap="none" spc="0" normalizeH="0" baseline="0">
                <a:ln>
                  <a:noFill/>
                </a:ln>
                <a:solidFill>
                  <a:schemeClr val="bg1"/>
                </a:solidFill>
                <a:effectLst/>
                <a:uLnTx/>
                <a:uFillTx/>
                <a:latin typeface="+mj-lt"/>
                <a:ea typeface="+mn-ea"/>
                <a:cs typeface="Ramona" pitchFamily="2" charset="0"/>
              </a:rPr>
              <a:t>Let’s work </a:t>
            </a:r>
          </a:p>
          <a:p>
            <a:pPr marL="979488" marR="0" lvl="0" indent="0" algn="ctr" defTabSz="914400" rtl="0" eaLnBrk="1" fontAlgn="auto" latinLnBrk="0" hangingPunct="1">
              <a:lnSpc>
                <a:spcPts val="4800"/>
              </a:lnSpc>
              <a:spcBef>
                <a:spcPts val="0"/>
              </a:spcBef>
              <a:spcAft>
                <a:spcPts val="0"/>
              </a:spcAft>
              <a:buClrTx/>
              <a:buSzTx/>
              <a:buFontTx/>
              <a:buNone/>
              <a:tabLst/>
              <a:defRPr/>
            </a:pPr>
            <a:r>
              <a:rPr kumimoji="0" lang="cy-GB" sz="4400" b="1" i="0" u="none" strike="noStrike" kern="1200" cap="none" spc="0" normalizeH="0" baseline="0">
                <a:ln>
                  <a:noFill/>
                </a:ln>
                <a:solidFill>
                  <a:schemeClr val="bg1"/>
                </a:solidFill>
                <a:effectLst/>
                <a:uLnTx/>
                <a:uFillTx/>
                <a:latin typeface="+mj-lt"/>
                <a:ea typeface="+mn-ea"/>
                <a:cs typeface="Ramona" pitchFamily="2" charset="0"/>
              </a:rPr>
              <a:t>together</a:t>
            </a:r>
          </a:p>
        </p:txBody>
      </p:sp>
      <p:sp>
        <p:nvSpPr>
          <p:cNvPr id="3" name="Forme libre : forme 33">
            <a:extLst>
              <a:ext uri="{FF2B5EF4-FFF2-40B4-BE49-F238E27FC236}">
                <a16:creationId xmlns:a16="http://schemas.microsoft.com/office/drawing/2014/main" id="{80D4F1B8-F0E0-FB7B-316C-D6C915B1FC36}"/>
              </a:ext>
            </a:extLst>
          </p:cNvPr>
          <p:cNvSpPr/>
          <p:nvPr/>
        </p:nvSpPr>
        <p:spPr>
          <a:xfrm>
            <a:off x="1157872" y="5170282"/>
            <a:ext cx="630999" cy="279397"/>
          </a:xfrm>
          <a:custGeom>
            <a:avLst/>
            <a:gdLst>
              <a:gd name="connsiteX0" fmla="*/ 38043 w 310291"/>
              <a:gd name="connsiteY0" fmla="*/ 49032 h 88815"/>
              <a:gd name="connsiteX1" fmla="*/ 0 w 310291"/>
              <a:gd name="connsiteY1" fmla="*/ 49032 h 88815"/>
              <a:gd name="connsiteX2" fmla="*/ 214798 w 310291"/>
              <a:gd name="connsiteY2" fmla="*/ 45633 h 88815"/>
              <a:gd name="connsiteX3" fmla="*/ 77046 w 310291"/>
              <a:gd name="connsiteY3" fmla="*/ 45633 h 88815"/>
              <a:gd name="connsiteX4" fmla="*/ 276925 w 310291"/>
              <a:gd name="connsiteY4" fmla="*/ 88816 h 88815"/>
              <a:gd name="connsiteX5" fmla="*/ 158994 w 310291"/>
              <a:gd name="connsiteY5" fmla="*/ 88816 h 88815"/>
              <a:gd name="connsiteX6" fmla="*/ 169840 w 310291"/>
              <a:gd name="connsiteY6" fmla="*/ 0 h 88815"/>
              <a:gd name="connsiteX7" fmla="*/ 310291 w 310291"/>
              <a:gd name="connsiteY7" fmla="*/ 0 h 88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291" h="88815">
                <a:moveTo>
                  <a:pt x="38043" y="49032"/>
                </a:moveTo>
                <a:lnTo>
                  <a:pt x="0" y="49032"/>
                </a:lnTo>
                <a:moveTo>
                  <a:pt x="214798" y="45633"/>
                </a:moveTo>
                <a:lnTo>
                  <a:pt x="77046" y="45633"/>
                </a:lnTo>
                <a:moveTo>
                  <a:pt x="276925" y="88816"/>
                </a:moveTo>
                <a:lnTo>
                  <a:pt x="158994" y="88816"/>
                </a:lnTo>
                <a:moveTo>
                  <a:pt x="169840" y="0"/>
                </a:moveTo>
                <a:lnTo>
                  <a:pt x="310291" y="0"/>
                </a:lnTo>
              </a:path>
            </a:pathLst>
          </a:custGeom>
          <a:noFill/>
          <a:ln w="14196" cap="flat">
            <a:solidFill>
              <a:schemeClr val="tx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Dreaming Outloud Pro"/>
              <a:ea typeface="+mn-ea"/>
              <a:cs typeface="+mn-cs"/>
            </a:endParaRPr>
          </a:p>
        </p:txBody>
      </p:sp>
      <p:sp>
        <p:nvSpPr>
          <p:cNvPr id="5" name="Picture Placeholder 8">
            <a:extLst>
              <a:ext uri="{FF2B5EF4-FFF2-40B4-BE49-F238E27FC236}">
                <a16:creationId xmlns:a16="http://schemas.microsoft.com/office/drawing/2014/main" id="{57BAADAB-204F-23E9-72ED-0204578DA340}"/>
              </a:ext>
            </a:extLst>
          </p:cNvPr>
          <p:cNvSpPr>
            <a:spLocks noGrp="1"/>
          </p:cNvSpPr>
          <p:nvPr>
            <p:ph type="pic" sz="quarter" idx="14" hasCustomPrompt="1"/>
          </p:nvPr>
        </p:nvSpPr>
        <p:spPr>
          <a:xfrm>
            <a:off x="6559106" y="-459987"/>
            <a:ext cx="6892234" cy="8395068"/>
          </a:xfrm>
          <a:custGeom>
            <a:avLst/>
            <a:gdLst>
              <a:gd name="connsiteX0" fmla="*/ 2695669 w 6892234"/>
              <a:gd name="connsiteY0" fmla="*/ 3562039 h 8395068"/>
              <a:gd name="connsiteX1" fmla="*/ 3684262 w 6892234"/>
              <a:gd name="connsiteY1" fmla="*/ 3963204 h 8395068"/>
              <a:gd name="connsiteX2" fmla="*/ 5557667 w 6892234"/>
              <a:gd name="connsiteY2" fmla="*/ 5640265 h 8395068"/>
              <a:gd name="connsiteX3" fmla="*/ 5680937 w 6892234"/>
              <a:gd name="connsiteY3" fmla="*/ 7869352 h 8395068"/>
              <a:gd name="connsiteX4" fmla="*/ 3451851 w 6892234"/>
              <a:gd name="connsiteY4" fmla="*/ 7992622 h 8395068"/>
              <a:gd name="connsiteX5" fmla="*/ 1578446 w 6892234"/>
              <a:gd name="connsiteY5" fmla="*/ 6315561 h 8395068"/>
              <a:gd name="connsiteX6" fmla="*/ 1455175 w 6892234"/>
              <a:gd name="connsiteY6" fmla="*/ 4086475 h 8395068"/>
              <a:gd name="connsiteX7" fmla="*/ 2695669 w 6892234"/>
              <a:gd name="connsiteY7" fmla="*/ 3562039 h 8395068"/>
              <a:gd name="connsiteX8" fmla="*/ 5111529 w 6892234"/>
              <a:gd name="connsiteY8" fmla="*/ 3499572 h 8395068"/>
              <a:gd name="connsiteX9" fmla="*/ 5111529 w 6892234"/>
              <a:gd name="connsiteY9" fmla="*/ 3499572 h 8395068"/>
              <a:gd name="connsiteX10" fmla="*/ 5111528 w 6892234"/>
              <a:gd name="connsiteY10" fmla="*/ 3499573 h 8395068"/>
              <a:gd name="connsiteX11" fmla="*/ 5655467 w 6892234"/>
              <a:gd name="connsiteY11" fmla="*/ 3238198 h 8395068"/>
              <a:gd name="connsiteX12" fmla="*/ 6224909 w 6892234"/>
              <a:gd name="connsiteY12" fmla="*/ 3438002 h 8395068"/>
              <a:gd name="connsiteX13" fmla="*/ 6629650 w 6892234"/>
              <a:gd name="connsiteY13" fmla="*/ 3800323 h 8395068"/>
              <a:gd name="connsiteX14" fmla="*/ 6691221 w 6892234"/>
              <a:gd name="connsiteY14" fmla="*/ 4913704 h 8395068"/>
              <a:gd name="connsiteX15" fmla="*/ 6691220 w 6892234"/>
              <a:gd name="connsiteY15" fmla="*/ 4913703 h 8395068"/>
              <a:gd name="connsiteX16" fmla="*/ 5577840 w 6892234"/>
              <a:gd name="connsiteY16" fmla="*/ 4975274 h 8395068"/>
              <a:gd name="connsiteX17" fmla="*/ 5173100 w 6892234"/>
              <a:gd name="connsiteY17" fmla="*/ 4612952 h 8395068"/>
              <a:gd name="connsiteX18" fmla="*/ 5017476 w 6892234"/>
              <a:gd name="connsiteY18" fmla="*/ 3628653 h 8395068"/>
              <a:gd name="connsiteX19" fmla="*/ 5111529 w 6892234"/>
              <a:gd name="connsiteY19" fmla="*/ 3499572 h 8395068"/>
              <a:gd name="connsiteX20" fmla="*/ 5229452 w 6892234"/>
              <a:gd name="connsiteY20" fmla="*/ 3391860 h 8395068"/>
              <a:gd name="connsiteX21" fmla="*/ 5655467 w 6892234"/>
              <a:gd name="connsiteY21" fmla="*/ 3238198 h 8395068"/>
              <a:gd name="connsiteX22" fmla="*/ 4777668 w 6892234"/>
              <a:gd name="connsiteY22" fmla="*/ 3147879 h 8395068"/>
              <a:gd name="connsiteX23" fmla="*/ 4777667 w 6892234"/>
              <a:gd name="connsiteY23" fmla="*/ 3147880 h 8395068"/>
              <a:gd name="connsiteX24" fmla="*/ 4777668 w 6892234"/>
              <a:gd name="connsiteY24" fmla="*/ 3147879 h 8395068"/>
              <a:gd name="connsiteX25" fmla="*/ 654395 w 6892234"/>
              <a:gd name="connsiteY25" fmla="*/ 2558463 h 8395068"/>
              <a:gd name="connsiteX26" fmla="*/ 1154615 w 6892234"/>
              <a:gd name="connsiteY26" fmla="*/ 2733978 h 8395068"/>
              <a:gd name="connsiteX27" fmla="*/ 1155508 w 6892234"/>
              <a:gd name="connsiteY27" fmla="*/ 2734777 h 8395068"/>
              <a:gd name="connsiteX28" fmla="*/ 1209595 w 6892234"/>
              <a:gd name="connsiteY28" fmla="*/ 3712814 h 8395068"/>
              <a:gd name="connsiteX29" fmla="*/ 1209594 w 6892234"/>
              <a:gd name="connsiteY29" fmla="*/ 3712813 h 8395068"/>
              <a:gd name="connsiteX30" fmla="*/ 231557 w 6892234"/>
              <a:gd name="connsiteY30" fmla="*/ 3766900 h 8395068"/>
              <a:gd name="connsiteX31" fmla="*/ 230665 w 6892234"/>
              <a:gd name="connsiteY31" fmla="*/ 3766100 h 8395068"/>
              <a:gd name="connsiteX32" fmla="*/ 93959 w 6892234"/>
              <a:gd name="connsiteY32" fmla="*/ 2901454 h 8395068"/>
              <a:gd name="connsiteX33" fmla="*/ 176578 w 6892234"/>
              <a:gd name="connsiteY33" fmla="*/ 2788064 h 8395068"/>
              <a:gd name="connsiteX34" fmla="*/ 280167 w 6892234"/>
              <a:gd name="connsiteY34" fmla="*/ 2693445 h 8395068"/>
              <a:gd name="connsiteX35" fmla="*/ 654395 w 6892234"/>
              <a:gd name="connsiteY35" fmla="*/ 2558463 h 8395068"/>
              <a:gd name="connsiteX36" fmla="*/ 2600268 w 6892234"/>
              <a:gd name="connsiteY36" fmla="*/ 939 h 8395068"/>
              <a:gd name="connsiteX37" fmla="*/ 3324513 w 6892234"/>
              <a:gd name="connsiteY37" fmla="*/ 294834 h 8395068"/>
              <a:gd name="connsiteX38" fmla="*/ 4687360 w 6892234"/>
              <a:gd name="connsiteY38" fmla="*/ 1514846 h 8395068"/>
              <a:gd name="connsiteX39" fmla="*/ 4852086 w 6892234"/>
              <a:gd name="connsiteY39" fmla="*/ 3055797 h 8395068"/>
              <a:gd name="connsiteX40" fmla="*/ 4777668 w 6892234"/>
              <a:gd name="connsiteY40" fmla="*/ 3147879 h 8395068"/>
              <a:gd name="connsiteX41" fmla="*/ 4694352 w 6892234"/>
              <a:gd name="connsiteY41" fmla="*/ 3231998 h 8395068"/>
              <a:gd name="connsiteX42" fmla="*/ 3144632 w 6892234"/>
              <a:gd name="connsiteY42" fmla="*/ 3238188 h 8395068"/>
              <a:gd name="connsiteX43" fmla="*/ 1781787 w 6892234"/>
              <a:gd name="connsiteY43" fmla="*/ 2018176 h 8395068"/>
              <a:gd name="connsiteX44" fmla="*/ 1691479 w 6892234"/>
              <a:gd name="connsiteY44" fmla="*/ 385141 h 8395068"/>
              <a:gd name="connsiteX45" fmla="*/ 1691478 w 6892234"/>
              <a:gd name="connsiteY45" fmla="*/ 385142 h 8395068"/>
              <a:gd name="connsiteX46" fmla="*/ 2600268 w 6892234"/>
              <a:gd name="connsiteY46" fmla="*/ 939 h 839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892234" h="8395068">
                <a:moveTo>
                  <a:pt x="2695669" y="3562039"/>
                </a:moveTo>
                <a:cubicBezTo>
                  <a:pt x="3049186" y="3576255"/>
                  <a:pt x="3400067" y="3708796"/>
                  <a:pt x="3684262" y="3963204"/>
                </a:cubicBezTo>
                <a:lnTo>
                  <a:pt x="5557667" y="5640265"/>
                </a:lnTo>
                <a:cubicBezTo>
                  <a:pt x="6207251" y="6221771"/>
                  <a:pt x="6262441" y="7219767"/>
                  <a:pt x="5680937" y="7869352"/>
                </a:cubicBezTo>
                <a:cubicBezTo>
                  <a:pt x="5099433" y="8518936"/>
                  <a:pt x="4101437" y="8574126"/>
                  <a:pt x="3451851" y="7992622"/>
                </a:cubicBezTo>
                <a:lnTo>
                  <a:pt x="1578446" y="6315561"/>
                </a:lnTo>
                <a:cubicBezTo>
                  <a:pt x="928861" y="5734055"/>
                  <a:pt x="873671" y="4736059"/>
                  <a:pt x="1455175" y="4086475"/>
                </a:cubicBezTo>
                <a:cubicBezTo>
                  <a:pt x="1782271" y="3721084"/>
                  <a:pt x="2241149" y="3543762"/>
                  <a:pt x="2695669" y="3562039"/>
                </a:cubicBezTo>
                <a:close/>
                <a:moveTo>
                  <a:pt x="5111529" y="3499572"/>
                </a:moveTo>
                <a:lnTo>
                  <a:pt x="5111529" y="3499572"/>
                </a:lnTo>
                <a:lnTo>
                  <a:pt x="5111528" y="3499573"/>
                </a:lnTo>
                <a:close/>
                <a:moveTo>
                  <a:pt x="5655467" y="3238198"/>
                </a:moveTo>
                <a:cubicBezTo>
                  <a:pt x="5856949" y="3227056"/>
                  <a:pt x="6062682" y="3292777"/>
                  <a:pt x="6224909" y="3438002"/>
                </a:cubicBezTo>
                <a:lnTo>
                  <a:pt x="6629650" y="3800323"/>
                </a:lnTo>
                <a:cubicBezTo>
                  <a:pt x="6954104" y="4090773"/>
                  <a:pt x="6981671" y="4589250"/>
                  <a:pt x="6691221" y="4913704"/>
                </a:cubicBezTo>
                <a:lnTo>
                  <a:pt x="6691220" y="4913703"/>
                </a:lnTo>
                <a:cubicBezTo>
                  <a:pt x="6400772" y="5238157"/>
                  <a:pt x="5902294" y="5265724"/>
                  <a:pt x="5577840" y="4975274"/>
                </a:cubicBezTo>
                <a:lnTo>
                  <a:pt x="5173100" y="4612952"/>
                </a:lnTo>
                <a:cubicBezTo>
                  <a:pt x="4889203" y="4358809"/>
                  <a:pt x="4832610" y="3945395"/>
                  <a:pt x="5017476" y="3628653"/>
                </a:cubicBezTo>
                <a:lnTo>
                  <a:pt x="5111529" y="3499572"/>
                </a:lnTo>
                <a:lnTo>
                  <a:pt x="5229452" y="3391860"/>
                </a:lnTo>
                <a:cubicBezTo>
                  <a:pt x="5355635" y="3298147"/>
                  <a:pt x="5504356" y="3246555"/>
                  <a:pt x="5655467" y="3238198"/>
                </a:cubicBezTo>
                <a:close/>
                <a:moveTo>
                  <a:pt x="4777668" y="3147879"/>
                </a:moveTo>
                <a:lnTo>
                  <a:pt x="4777667" y="3147880"/>
                </a:lnTo>
                <a:lnTo>
                  <a:pt x="4777668" y="3147879"/>
                </a:lnTo>
                <a:close/>
                <a:moveTo>
                  <a:pt x="654395" y="2558463"/>
                </a:moveTo>
                <a:cubicBezTo>
                  <a:pt x="831385" y="2548674"/>
                  <a:pt x="1012109" y="2606407"/>
                  <a:pt x="1154615" y="2733978"/>
                </a:cubicBezTo>
                <a:lnTo>
                  <a:pt x="1155508" y="2734777"/>
                </a:lnTo>
                <a:cubicBezTo>
                  <a:pt x="1440522" y="2989920"/>
                  <a:pt x="1464737" y="3427801"/>
                  <a:pt x="1209595" y="3712814"/>
                </a:cubicBezTo>
                <a:lnTo>
                  <a:pt x="1209594" y="3712813"/>
                </a:lnTo>
                <a:cubicBezTo>
                  <a:pt x="954452" y="3997827"/>
                  <a:pt x="516570" y="4022042"/>
                  <a:pt x="231557" y="3766900"/>
                </a:cubicBezTo>
                <a:lnTo>
                  <a:pt x="230665" y="3766100"/>
                </a:lnTo>
                <a:cubicBezTo>
                  <a:pt x="-18721" y="3542850"/>
                  <a:pt x="-68435" y="3179691"/>
                  <a:pt x="93959" y="2901454"/>
                </a:cubicBezTo>
                <a:lnTo>
                  <a:pt x="176578" y="2788064"/>
                </a:lnTo>
                <a:lnTo>
                  <a:pt x="280167" y="2693445"/>
                </a:lnTo>
                <a:cubicBezTo>
                  <a:pt x="391011" y="2611124"/>
                  <a:pt x="521653" y="2565804"/>
                  <a:pt x="654395" y="2558463"/>
                </a:cubicBezTo>
                <a:close/>
                <a:moveTo>
                  <a:pt x="2600268" y="939"/>
                </a:moveTo>
                <a:cubicBezTo>
                  <a:pt x="2859254" y="11353"/>
                  <a:pt x="3116311" y="108453"/>
                  <a:pt x="3324513" y="294834"/>
                </a:cubicBezTo>
                <a:lnTo>
                  <a:pt x="4687360" y="1514846"/>
                </a:lnTo>
                <a:cubicBezTo>
                  <a:pt x="5133505" y="1914233"/>
                  <a:pt x="5196924" y="2581792"/>
                  <a:pt x="4852086" y="3055797"/>
                </a:cubicBezTo>
                <a:lnTo>
                  <a:pt x="4777668" y="3147879"/>
                </a:lnTo>
                <a:lnTo>
                  <a:pt x="4694352" y="3231998"/>
                </a:lnTo>
                <a:cubicBezTo>
                  <a:pt x="4261260" y="3627000"/>
                  <a:pt x="3590778" y="3637574"/>
                  <a:pt x="3144632" y="3238188"/>
                </a:cubicBezTo>
                <a:lnTo>
                  <a:pt x="1781787" y="2018176"/>
                </a:lnTo>
                <a:cubicBezTo>
                  <a:pt x="1305899" y="1592164"/>
                  <a:pt x="1265467" y="861029"/>
                  <a:pt x="1691479" y="385141"/>
                </a:cubicBezTo>
                <a:lnTo>
                  <a:pt x="1691478" y="385142"/>
                </a:lnTo>
                <a:cubicBezTo>
                  <a:pt x="1931110" y="117455"/>
                  <a:pt x="2267285" y="-12451"/>
                  <a:pt x="2600268" y="939"/>
                </a:cubicBezTo>
                <a:close/>
              </a:path>
            </a:pathLst>
          </a:custGeom>
          <a:solidFill>
            <a:schemeClr val="tx1"/>
          </a:solidFill>
          <a:ln>
            <a:noFill/>
          </a:ln>
        </p:spPr>
        <p:txBody>
          <a:bodyPr wrap="square" anchor="ctr" anchorCtr="0">
            <a:noAutofit/>
          </a:bodyPr>
          <a:lstStyle>
            <a:lvl1pPr marL="0" indent="0" algn="ctr">
              <a:buNone/>
              <a:defRPr>
                <a:solidFill>
                  <a:schemeClr val="bg1"/>
                </a:solidFill>
              </a:defRPr>
            </a:lvl1pPr>
          </a:lstStyle>
          <a:p>
            <a:r>
              <a:rPr lang="en-US" err="1"/>
              <a:t>Clic</a:t>
            </a:r>
            <a:r>
              <a:rPr lang="en-US"/>
              <a:t> to Add a picture</a:t>
            </a:r>
            <a:endParaRPr lang="fr-FR"/>
          </a:p>
        </p:txBody>
      </p:sp>
      <p:sp>
        <p:nvSpPr>
          <p:cNvPr id="8" name="Picture Placeholder 4">
            <a:extLst>
              <a:ext uri="{FF2B5EF4-FFF2-40B4-BE49-F238E27FC236}">
                <a16:creationId xmlns:a16="http://schemas.microsoft.com/office/drawing/2014/main" id="{4959219E-B01F-2D40-90D3-DA2FAE6514EB}"/>
              </a:ext>
            </a:extLst>
          </p:cNvPr>
          <p:cNvSpPr txBox="1">
            <a:spLocks/>
          </p:cNvSpPr>
          <p:nvPr/>
        </p:nvSpPr>
        <p:spPr>
          <a:xfrm>
            <a:off x="1016896" y="1240965"/>
            <a:ext cx="1200073" cy="568344"/>
          </a:xfrm>
          <a:prstGeom prst="rect">
            <a:avLst/>
          </a:prstGeom>
        </p:spPr>
        <p:txBody>
          <a:bodyPr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lang="fr-FR" sz="1200" kern="1200">
                <a:solidFill>
                  <a:schemeClr val="accent2"/>
                </a:solidFill>
                <a:latin typeface="Tenorite" panose="00000500000000000000" pitchFamily="2" charset="0"/>
                <a:ea typeface="+mn-ea"/>
                <a:cs typeface="Dreaming Outloud Pro" panose="03050502040302030504" pitchFamily="66"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r>
              <a:rPr lang="cy-GB" sz="1600">
                <a:solidFill>
                  <a:schemeClr val="bg1"/>
                </a:solidFill>
              </a:rPr>
              <a:t>Client logo</a:t>
            </a:r>
          </a:p>
        </p:txBody>
      </p:sp>
      <p:pic>
        <p:nvPicPr>
          <p:cNvPr id="9" name="Graphic 13">
            <a:extLst>
              <a:ext uri="{FF2B5EF4-FFF2-40B4-BE49-F238E27FC236}">
                <a16:creationId xmlns:a16="http://schemas.microsoft.com/office/drawing/2014/main" id="{A8615BEB-63C4-517B-DAFA-92CCEDD2199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430664" y="1164882"/>
            <a:ext cx="873223" cy="720507"/>
          </a:xfrm>
          <a:prstGeom prst="rect">
            <a:avLst/>
          </a:prstGeom>
        </p:spPr>
      </p:pic>
    </p:spTree>
    <p:extLst>
      <p:ext uri="{BB962C8B-B14F-4D97-AF65-F5344CB8AC3E}">
        <p14:creationId xmlns:p14="http://schemas.microsoft.com/office/powerpoint/2010/main" val="3780468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3" name="Ipsos Logo">
            <a:extLst>
              <a:ext uri="{FF2B5EF4-FFF2-40B4-BE49-F238E27FC236}">
                <a16:creationId xmlns:a16="http://schemas.microsoft.com/office/drawing/2014/main" id="{91996C37-25E3-0AF6-6E2F-6D3D109EC9F8}"/>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80894" y="517784"/>
            <a:ext cx="1249136" cy="1133216"/>
          </a:xfrm>
          <a:prstGeom prst="rect">
            <a:avLst/>
          </a:prstGeom>
        </p:spPr>
      </p:pic>
    </p:spTree>
    <p:extLst>
      <p:ext uri="{BB962C8B-B14F-4D97-AF65-F5344CB8AC3E}">
        <p14:creationId xmlns:p14="http://schemas.microsoft.com/office/powerpoint/2010/main" val="1765018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4_IDÉE FORTE">
    <p:bg>
      <p:bgPr>
        <a:solidFill>
          <a:schemeClr val="bg1">
            <a:alpha val="7000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13339"/>
            <a:ext cx="4147455" cy="6884224"/>
          </a:xfrm>
          <a:prstGeom prst="rect">
            <a:avLst/>
          </a:prstGeom>
          <a:solidFill>
            <a:srgbClr val="CB333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7"/>
            <a:endParaRPr lang="en-GB" sz="1800">
              <a:ln w="0"/>
              <a:solidFill>
                <a:srgbClr val="404040"/>
              </a:solidFill>
              <a:effectLst>
                <a:outerShdw blurRad="38100" dist="19050" dir="2700000" algn="tl" rotWithShape="0">
                  <a:srgbClr val="FFFFFF">
                    <a:alpha val="40000"/>
                  </a:srgbClr>
                </a:outerShdw>
              </a:effectLst>
              <a:latin typeface="Verdana" charset="0"/>
              <a:ea typeface="Verdana" charset="0"/>
              <a:cs typeface="Verdana" charset="0"/>
            </a:endParaRPr>
          </a:p>
        </p:txBody>
      </p:sp>
      <p:sp>
        <p:nvSpPr>
          <p:cNvPr id="14" name="Text Placeholder 8"/>
          <p:cNvSpPr>
            <a:spLocks noGrp="1"/>
          </p:cNvSpPr>
          <p:nvPr>
            <p:ph type="body" sz="quarter" idx="10" hasCustomPrompt="1"/>
          </p:nvPr>
        </p:nvSpPr>
        <p:spPr>
          <a:xfrm>
            <a:off x="260998" y="3261138"/>
            <a:ext cx="4147455" cy="361951"/>
          </a:xfrm>
        </p:spPr>
        <p:txBody>
          <a:bodyPr>
            <a:noAutofit/>
          </a:bodyPr>
          <a:lstStyle>
            <a:lvl1pPr marL="85723" indent="0">
              <a:buNone/>
              <a:defRPr sz="2800" b="1">
                <a:solidFill>
                  <a:schemeClr val="bg1"/>
                </a:solidFill>
              </a:defRPr>
            </a:lvl1pPr>
          </a:lstStyle>
          <a:p>
            <a:pPr lvl="0"/>
            <a:r>
              <a:rPr lang="en-US"/>
              <a:t>Click to edit title</a:t>
            </a:r>
          </a:p>
        </p:txBody>
      </p:sp>
      <p:pic>
        <p:nvPicPr>
          <p:cNvPr id="6146" name="Picture 2" descr="Waterfall in the Ogwen Valley with Tryfan in the Background, Snowdonia"/>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00837" y="13342"/>
            <a:ext cx="8091164" cy="6857543"/>
          </a:xfrm>
          <a:prstGeom prst="rect">
            <a:avLst/>
          </a:prstGeom>
          <a:noFill/>
          <a:extLst>
            <a:ext uri="{909E8E84-426E-40DD-AFC4-6F175D3DCCD1}">
              <a14:hiddenFill xmlns:a14="http://schemas.microsoft.com/office/drawing/2010/main">
                <a:solidFill>
                  <a:srgbClr val="FFFFFF"/>
                </a:solidFill>
              </a14:hiddenFill>
            </a:ext>
          </a:extLst>
        </p:spPr>
      </p:pic>
      <p:pic>
        <p:nvPicPr>
          <p:cNvPr id="4" name="Ipsos Logo">
            <a:extLst>
              <a:ext uri="{FF2B5EF4-FFF2-40B4-BE49-F238E27FC236}">
                <a16:creationId xmlns:a16="http://schemas.microsoft.com/office/drawing/2014/main" id="{6AF77D78-6043-9F2B-0780-4D0440B10801}"/>
              </a:ext>
              <a:ext uri="{C183D7F6-B498-43B3-948B-1728B52AA6E4}">
                <adec:decorative xmlns:adec="http://schemas.microsoft.com/office/drawing/2017/decorative" val="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259310" y="5953557"/>
            <a:ext cx="583826" cy="529647"/>
          </a:xfrm>
          <a:prstGeom prst="rect">
            <a:avLst/>
          </a:prstGeom>
        </p:spPr>
      </p:pic>
    </p:spTree>
    <p:extLst>
      <p:ext uri="{BB962C8B-B14F-4D97-AF65-F5344CB8AC3E}">
        <p14:creationId xmlns:p14="http://schemas.microsoft.com/office/powerpoint/2010/main" val="734627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VISIT WALES CHARTS">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422889" y="99933"/>
            <a:ext cx="11675852" cy="671807"/>
          </a:xfrm>
        </p:spPr>
        <p:txBody>
          <a:bodyPr>
            <a:normAutofit/>
          </a:bodyPr>
          <a:lstStyle>
            <a:lvl1pPr algn="l">
              <a:defRPr lang="en-US" sz="2800" b="1" i="0" kern="1200" dirty="0" smtClean="0">
                <a:solidFill>
                  <a:srgbClr val="CB333B"/>
                </a:solidFill>
                <a:latin typeface="Arial Black" panose="020B0A04020102020204" pitchFamily="34" charset="0"/>
                <a:ea typeface="Arial Black" panose="020B0A04020102020204" pitchFamily="34" charset="0"/>
                <a:cs typeface="Arial" panose="020B0604020202020204" pitchFamily="34" charset="0"/>
              </a:defRPr>
            </a:lvl1pPr>
          </a:lstStyle>
          <a:p>
            <a:r>
              <a:rPr lang="en-US"/>
              <a:t>Title</a:t>
            </a:r>
          </a:p>
        </p:txBody>
      </p:sp>
      <p:sp>
        <p:nvSpPr>
          <p:cNvPr id="6" name="Text Placeholder 5"/>
          <p:cNvSpPr>
            <a:spLocks noGrp="1"/>
          </p:cNvSpPr>
          <p:nvPr>
            <p:ph type="body" sz="quarter" idx="10" hasCustomPrompt="1"/>
          </p:nvPr>
        </p:nvSpPr>
        <p:spPr>
          <a:xfrm>
            <a:off x="422889" y="835557"/>
            <a:ext cx="11675852" cy="813948"/>
          </a:xfrm>
        </p:spPr>
        <p:txBody>
          <a:bodyPr>
            <a:noAutofit/>
          </a:bodyPr>
          <a:lstStyle>
            <a:lvl1pPr marL="0" indent="0" algn="l">
              <a:spcBef>
                <a:spcPts val="0"/>
              </a:spcBef>
              <a:buNone/>
              <a:defRPr lang="en-US" sz="1200" kern="1200" dirty="0" smtClean="0">
                <a:solidFill>
                  <a:srgbClr val="404040"/>
                </a:solidFill>
                <a:latin typeface="Arial" panose="020B0604020202020204" pitchFamily="34" charset="0"/>
                <a:ea typeface="Arial" panose="020B0604020202020204" pitchFamily="34" charset="0"/>
                <a:cs typeface="Arial" panose="020B0604020202020204" pitchFamily="34" charset="0"/>
              </a:defRPr>
            </a:lvl1pPr>
          </a:lstStyle>
          <a:p>
            <a:pPr lvl="0"/>
            <a:r>
              <a:rPr lang="en-US" err="1"/>
              <a:t>Suxbtitle</a:t>
            </a:r>
            <a:endParaRPr lang="en-US"/>
          </a:p>
          <a:p>
            <a:pPr lvl="0"/>
            <a:r>
              <a:rPr lang="en-US" err="1"/>
              <a:t>ss</a:t>
            </a:r>
            <a:endParaRPr lang="en-US"/>
          </a:p>
        </p:txBody>
      </p:sp>
      <p:pic>
        <p:nvPicPr>
          <p:cNvPr id="10" name="Picture 9"/>
          <p:cNvPicPr>
            <a:picLocks noChangeAspect="1"/>
          </p:cNvPicPr>
          <p:nvPr userDrawn="1"/>
        </p:nvPicPr>
        <p:blipFill>
          <a:blip r:embed="rId2">
            <a:extLst>
              <a:ext uri="{BEBA8EAE-BF5A-486C-A8C5-ECC9F3942E4B}">
                <a14:imgProps xmlns:a14="http://schemas.microsoft.com/office/drawing/2010/main">
                  <a14:imgLayer r:embed="rId3">
                    <a14:imgEffect>
                      <a14:backgroundRemoval t="0" b="94521" l="0" r="95671">
                        <a14:foregroundMark x1="11255" y1="5479" x2="12554" y2="0"/>
                        <a14:foregroundMark x1="90043" y1="90868" x2="90476" y2="90868"/>
                        <a14:foregroundMark x1="37229" y1="13242" x2="37229" y2="13242"/>
                        <a14:foregroundMark x1="44589" y1="15525" x2="44589" y2="15525"/>
                        <a14:foregroundMark x1="52814" y1="12785" x2="52814" y2="12785"/>
                        <a14:foregroundMark x1="65368" y1="14155" x2="65368" y2="14155"/>
                        <a14:foregroundMark x1="67532" y1="9132" x2="67532" y2="9132"/>
                        <a14:foregroundMark x1="76623" y1="16438" x2="76623" y2="16438"/>
                        <a14:foregroundMark x1="69264" y1="22831" x2="69264" y2="22831"/>
                        <a14:foregroundMark x1="70130" y1="17808" x2="70130" y2="17808"/>
                        <a14:foregroundMark x1="61472" y1="26941" x2="61472" y2="26941"/>
                        <a14:foregroundMark x1="61905" y1="31507" x2="61905" y2="31507"/>
                        <a14:foregroundMark x1="66667" y1="43379" x2="66667" y2="43379"/>
                        <a14:foregroundMark x1="60173" y1="48402" x2="60173" y2="48402"/>
                        <a14:foregroundMark x1="62771" y1="49315" x2="62771" y2="49315"/>
                        <a14:foregroundMark x1="56277" y1="50228" x2="56277" y2="50228"/>
                        <a14:foregroundMark x1="73160" y1="52511" x2="73160" y2="52511"/>
                        <a14:foregroundMark x1="73160" y1="39726" x2="73160" y2="39726"/>
                        <a14:foregroundMark x1="80952" y1="26027" x2="80952" y2="26027"/>
                        <a14:foregroundMark x1="30736" y1="56621" x2="30736" y2="56621"/>
                        <a14:foregroundMark x1="32900" y1="47489" x2="32900" y2="47489"/>
                        <a14:foregroundMark x1="23810" y1="53881" x2="23810" y2="53881"/>
                        <a14:foregroundMark x1="28139" y1="28767" x2="28139" y2="28767"/>
                        <a14:foregroundMark x1="28139" y1="32877" x2="28139" y2="32877"/>
                        <a14:foregroundMark x1="20779" y1="21918" x2="20779" y2="21918"/>
                        <a14:foregroundMark x1="76623" y1="58447" x2="76623" y2="58447"/>
                        <a14:foregroundMark x1="66234" y1="59361" x2="67100" y2="58904"/>
                        <a14:foregroundMark x1="27706" y1="30594" x2="27706" y2="30594"/>
                        <a14:foregroundMark x1="23377" y1="76712" x2="23377" y2="76712"/>
                        <a14:foregroundMark x1="29870" y1="78995" x2="29870" y2="78995"/>
                        <a14:foregroundMark x1="34632" y1="75799" x2="34632" y2="75799"/>
                        <a14:foregroundMark x1="39827" y1="74886" x2="39827" y2="74886"/>
                        <a14:foregroundMark x1="43290" y1="75342" x2="43290" y2="75342"/>
                        <a14:foregroundMark x1="49784" y1="74429" x2="49784" y2="74429"/>
                        <a14:foregroundMark x1="54978" y1="73516" x2="54978" y2="73516"/>
                        <a14:foregroundMark x1="58442" y1="76256" x2="58442" y2="76256"/>
                        <a14:foregroundMark x1="67965" y1="76256" x2="67965" y2="76256"/>
                        <a14:foregroundMark x1="73593" y1="78082" x2="73593" y2="78082"/>
                        <a14:foregroundMark x1="81818" y1="76712" x2="81818" y2="76712"/>
                        <a14:foregroundMark x1="95238" y1="78539" x2="95238" y2="78539"/>
                        <a14:foregroundMark x1="88312" y1="78082" x2="88312" y2="78082"/>
                        <a14:foregroundMark x1="87013" y1="94977" x2="87013" y2="94977"/>
                        <a14:foregroundMark x1="83550" y1="89954" x2="83550" y2="89954"/>
                        <a14:foregroundMark x1="78355" y1="89041" x2="78355" y2="89041"/>
                        <a14:foregroundMark x1="68398" y1="90411" x2="68398" y2="90411"/>
                        <a14:foregroundMark x1="64069" y1="89498" x2="64069" y2="89498"/>
                        <a14:foregroundMark x1="60173" y1="89498" x2="60173" y2="89498"/>
                        <a14:foregroundMark x1="52381" y1="89954" x2="52381" y2="89954"/>
                        <a14:foregroundMark x1="47186" y1="89041" x2="47186" y2="89041"/>
                        <a14:foregroundMark x1="41558" y1="86301" x2="41558" y2="86301"/>
                        <a14:foregroundMark x1="22511" y1="89498" x2="22511" y2="89498"/>
                        <a14:foregroundMark x1="29870" y1="86758" x2="29870" y2="86758"/>
                        <a14:foregroundMark x1="24675" y1="90411" x2="24675" y2="90411"/>
                        <a14:foregroundMark x1="8225" y1="89041" x2="8225" y2="89041"/>
                        <a14:foregroundMark x1="16017" y1="91324" x2="16017" y2="91324"/>
                        <a14:foregroundMark x1="14286" y1="80365" x2="14286" y2="80365"/>
                        <a14:foregroundMark x1="10390" y1="76712" x2="10390" y2="76712"/>
                        <a14:foregroundMark x1="6061" y1="76712" x2="6061" y2="76712"/>
                        <a14:foregroundMark x1="95671" y1="88128" x2="95671" y2="88128"/>
                        <a14:foregroundMark x1="35931" y1="26027" x2="35931" y2="26027"/>
                      </a14:backgroundRemoval>
                    </a14:imgEffect>
                  </a14:imgLayer>
                </a14:imgProps>
              </a:ext>
            </a:extLst>
          </a:blip>
          <a:stretch>
            <a:fillRect/>
          </a:stretch>
        </p:blipFill>
        <p:spPr>
          <a:xfrm>
            <a:off x="10306213" y="5896858"/>
            <a:ext cx="705885" cy="669216"/>
          </a:xfrm>
          <a:prstGeom prst="rect">
            <a:avLst/>
          </a:prstGeom>
        </p:spPr>
      </p:pic>
      <p:sp>
        <p:nvSpPr>
          <p:cNvPr id="12" name="Text Placeholder 5"/>
          <p:cNvSpPr txBox="1">
            <a:spLocks/>
          </p:cNvSpPr>
          <p:nvPr userDrawn="1"/>
        </p:nvSpPr>
        <p:spPr>
          <a:xfrm>
            <a:off x="295956" y="6264809"/>
            <a:ext cx="10363200" cy="218395"/>
          </a:xfrm>
          <a:prstGeom prst="rect">
            <a:avLst/>
          </a:prstGeom>
        </p:spPr>
        <p:txBody>
          <a:bodyPr>
            <a:normAutofit/>
          </a:bodyPr>
          <a:lstStyle>
            <a:lvl1pPr marL="0" indent="0" algn="l" defTabSz="914377" rtl="0" eaLnBrk="1" latinLnBrk="0" hangingPunct="1">
              <a:lnSpc>
                <a:spcPct val="90000"/>
              </a:lnSpc>
              <a:spcBef>
                <a:spcPts val="1000"/>
              </a:spcBef>
              <a:buFont typeface="Arial" panose="020B0604020202020204" pitchFamily="34" charset="0"/>
              <a:buNone/>
              <a:defRPr lang="en-US" sz="1500" kern="1200" dirty="0" smtClean="0">
                <a:solidFill>
                  <a:schemeClr val="bg1">
                    <a:lumMod val="50000"/>
                  </a:schemeClr>
                </a:solidFill>
                <a:latin typeface="Helvetica Neue"/>
                <a:ea typeface="Roboto Condensed bold" panose="02000000000000000000" pitchFamily="2" charset="0"/>
                <a:cs typeface="Helvetica Neue"/>
              </a:defRPr>
            </a:lvl1pPr>
            <a:lvl2pPr marL="685783"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Open Sans Light" panose="020B0306030504020204" pitchFamily="34" charset="0"/>
                <a:cs typeface="Open Sans Light" panose="020B0306030504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Open Sans Light" panose="020B0306030504020204" pitchFamily="34" charset="0"/>
                <a:cs typeface="Open Sans Light" panose="020B0306030504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Open Sans Light" panose="020B0306030504020204" pitchFamily="34" charset="0"/>
                <a:cs typeface="Open Sans Light" panose="020B0306030504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Open Sans Light" panose="020B0306030504020204" pitchFamily="34" charset="0"/>
                <a:cs typeface="Open Sans Light" panose="020B0306030504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377" fontAlgn="base">
              <a:lnSpc>
                <a:spcPct val="100000"/>
              </a:lnSpc>
              <a:spcBef>
                <a:spcPct val="0"/>
              </a:spcBef>
              <a:spcAft>
                <a:spcPct val="0"/>
              </a:spcAft>
              <a:buFontTx/>
              <a:buNone/>
              <a:defRPr/>
            </a:pPr>
            <a:endParaRPr sz="800">
              <a:solidFill>
                <a:srgbClr val="404040">
                  <a:lumMod val="50000"/>
                </a:srgbClr>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974037B0-B171-D248-4284-93423E9E7073}"/>
              </a:ext>
            </a:extLst>
          </p:cNvPr>
          <p:cNvSpPr/>
          <p:nvPr userDrawn="1"/>
        </p:nvSpPr>
        <p:spPr>
          <a:xfrm>
            <a:off x="10432026" y="206477"/>
            <a:ext cx="1592826" cy="5014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Ipsos Logo">
            <a:extLst>
              <a:ext uri="{FF2B5EF4-FFF2-40B4-BE49-F238E27FC236}">
                <a16:creationId xmlns:a16="http://schemas.microsoft.com/office/drawing/2014/main" id="{3FBFF7E0-A315-8D19-21DC-AEA52835CD79}"/>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259310" y="5953557"/>
            <a:ext cx="583826" cy="529647"/>
          </a:xfrm>
          <a:prstGeom prst="rect">
            <a:avLst/>
          </a:prstGeom>
        </p:spPr>
      </p:pic>
    </p:spTree>
    <p:extLst>
      <p:ext uri="{BB962C8B-B14F-4D97-AF65-F5344CB8AC3E}">
        <p14:creationId xmlns:p14="http://schemas.microsoft.com/office/powerpoint/2010/main" val="4595188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ONTENUS BLOC TEXTE">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422888" y="244703"/>
            <a:ext cx="10363200" cy="671807"/>
          </a:xfrm>
        </p:spPr>
        <p:txBody>
          <a:bodyPr>
            <a:normAutofit/>
          </a:bodyPr>
          <a:lstStyle>
            <a:lvl1pPr algn="l">
              <a:defRPr lang="en-US" sz="2200" b="1" i="0" kern="1200" dirty="0" smtClean="0">
                <a:solidFill>
                  <a:srgbClr val="CB333B"/>
                </a:solidFill>
                <a:latin typeface="Arial Black" panose="020B0A04020102020204" pitchFamily="34" charset="0"/>
                <a:ea typeface="Arial Black" panose="020B0A04020102020204" pitchFamily="34" charset="0"/>
                <a:cs typeface="Arial" panose="020B0604020202020204" pitchFamily="34" charset="0"/>
              </a:defRPr>
            </a:lvl1pPr>
          </a:lstStyle>
          <a:p>
            <a:r>
              <a:rPr lang="en-US"/>
              <a:t>Title</a:t>
            </a:r>
          </a:p>
        </p:txBody>
      </p:sp>
      <p:sp>
        <p:nvSpPr>
          <p:cNvPr id="6" name="Text Placeholder 5"/>
          <p:cNvSpPr>
            <a:spLocks noGrp="1"/>
          </p:cNvSpPr>
          <p:nvPr>
            <p:ph type="body" sz="quarter" idx="10" hasCustomPrompt="1"/>
          </p:nvPr>
        </p:nvSpPr>
        <p:spPr>
          <a:xfrm>
            <a:off x="410188" y="829745"/>
            <a:ext cx="10363200" cy="218395"/>
          </a:xfrm>
        </p:spPr>
        <p:txBody>
          <a:bodyPr>
            <a:noAutofit/>
          </a:bodyPr>
          <a:lstStyle>
            <a:lvl1pPr marL="0" indent="0" algn="l">
              <a:buNone/>
              <a:defRPr lang="en-US" sz="1200" kern="1200" dirty="0" smtClean="0">
                <a:solidFill>
                  <a:srgbClr val="404040"/>
                </a:solidFill>
                <a:latin typeface="Arial" panose="020B0604020202020204" pitchFamily="34" charset="0"/>
                <a:ea typeface="Arial" panose="020B0604020202020204" pitchFamily="34" charset="0"/>
                <a:cs typeface="Arial" panose="020B0604020202020204" pitchFamily="34" charset="0"/>
              </a:defRPr>
            </a:lvl1pPr>
          </a:lstStyle>
          <a:p>
            <a:pPr lvl="0"/>
            <a:r>
              <a:rPr lang="en-US"/>
              <a:t>Subtitle</a:t>
            </a:r>
          </a:p>
        </p:txBody>
      </p:sp>
      <p:sp>
        <p:nvSpPr>
          <p:cNvPr id="24" name="Espace réservé du texte 23"/>
          <p:cNvSpPr>
            <a:spLocks noGrp="1"/>
          </p:cNvSpPr>
          <p:nvPr>
            <p:ph type="body" sz="quarter" idx="18" hasCustomPrompt="1"/>
          </p:nvPr>
        </p:nvSpPr>
        <p:spPr>
          <a:xfrm>
            <a:off x="425449" y="1562100"/>
            <a:ext cx="9417051" cy="273051"/>
          </a:xfrm>
        </p:spPr>
        <p:txBody>
          <a:bodyPr>
            <a:noAutofit/>
          </a:bodyPr>
          <a:lstStyle>
            <a:lvl1pPr marL="0" indent="0">
              <a:buNone/>
              <a:defRPr sz="2000" b="1">
                <a:solidFill>
                  <a:srgbClr val="404040"/>
                </a:solidFill>
                <a:latin typeface="Arial" panose="020B0604020202020204" pitchFamily="34" charset="0"/>
                <a:cs typeface="Arial" panose="020B0604020202020204" pitchFamily="34" charset="0"/>
              </a:defRPr>
            </a:lvl1pPr>
          </a:lstStyle>
          <a:p>
            <a:pPr lvl="0"/>
            <a:r>
              <a:rPr lang="fr-FR"/>
              <a:t>Content </a:t>
            </a:r>
            <a:r>
              <a:rPr lang="fr-FR" err="1"/>
              <a:t>Title</a:t>
            </a:r>
            <a:endParaRPr lang="fr-FR"/>
          </a:p>
        </p:txBody>
      </p:sp>
      <p:sp>
        <p:nvSpPr>
          <p:cNvPr id="28" name="Espace réservé du texte 27"/>
          <p:cNvSpPr>
            <a:spLocks noGrp="1"/>
          </p:cNvSpPr>
          <p:nvPr>
            <p:ph type="body" sz="quarter" idx="20"/>
          </p:nvPr>
        </p:nvSpPr>
        <p:spPr>
          <a:xfrm>
            <a:off x="425450" y="1943098"/>
            <a:ext cx="4603751" cy="3816351"/>
          </a:xfrm>
        </p:spPr>
        <p:txBody>
          <a:bodyPr>
            <a:normAutofit/>
          </a:bodyPr>
          <a:lstStyle>
            <a:lvl1pPr marL="0" indent="0">
              <a:lnSpc>
                <a:spcPct val="120000"/>
              </a:lnSpc>
              <a:buNone/>
              <a:defRPr sz="1200">
                <a:solidFill>
                  <a:schemeClr val="bg1">
                    <a:lumMod val="50000"/>
                  </a:schemeClr>
                </a:solidFill>
                <a:latin typeface="Arial" panose="020B0604020202020204" pitchFamily="34" charset="0"/>
                <a:cs typeface="Arial" panose="020B0604020202020204" pitchFamily="34" charset="0"/>
              </a:defRPr>
            </a:lvl1pPr>
          </a:lstStyle>
          <a:p>
            <a:pPr lvl="0"/>
            <a:endParaRPr lang="fr-FR"/>
          </a:p>
        </p:txBody>
      </p:sp>
      <p:sp>
        <p:nvSpPr>
          <p:cNvPr id="10" name="Espace réservé du texte 27">
            <a:extLst>
              <a:ext uri="{FF2B5EF4-FFF2-40B4-BE49-F238E27FC236}">
                <a16:creationId xmlns:a16="http://schemas.microsoft.com/office/drawing/2014/main" id="{4FD6AA2D-7AAB-304B-B193-6BB3A8F88C84}"/>
              </a:ext>
            </a:extLst>
          </p:cNvPr>
          <p:cNvSpPr>
            <a:spLocks noGrp="1"/>
          </p:cNvSpPr>
          <p:nvPr>
            <p:ph type="body" sz="quarter" idx="21"/>
          </p:nvPr>
        </p:nvSpPr>
        <p:spPr>
          <a:xfrm>
            <a:off x="5218773" y="1943098"/>
            <a:ext cx="4623729" cy="3816351"/>
          </a:xfrm>
        </p:spPr>
        <p:txBody>
          <a:bodyPr>
            <a:normAutofit/>
          </a:bodyPr>
          <a:lstStyle>
            <a:lvl1pPr marL="0" indent="0">
              <a:lnSpc>
                <a:spcPct val="120000"/>
              </a:lnSpc>
              <a:buNone/>
              <a:defRPr sz="1200">
                <a:solidFill>
                  <a:schemeClr val="bg1">
                    <a:lumMod val="50000"/>
                  </a:schemeClr>
                </a:solidFill>
                <a:latin typeface="Arial" panose="020B0604020202020204" pitchFamily="34" charset="0"/>
                <a:cs typeface="Arial" panose="020B0604020202020204" pitchFamily="34" charset="0"/>
              </a:defRPr>
            </a:lvl1pPr>
          </a:lstStyle>
          <a:p>
            <a:pPr lvl="0"/>
            <a:endParaRPr lang="fr-FR"/>
          </a:p>
        </p:txBody>
      </p:sp>
      <p:sp>
        <p:nvSpPr>
          <p:cNvPr id="14" name="Text Placeholder 5"/>
          <p:cNvSpPr txBox="1">
            <a:spLocks/>
          </p:cNvSpPr>
          <p:nvPr userDrawn="1"/>
        </p:nvSpPr>
        <p:spPr>
          <a:xfrm>
            <a:off x="295956" y="6602221"/>
            <a:ext cx="10363200" cy="218395"/>
          </a:xfrm>
          <a:prstGeom prst="rect">
            <a:avLst/>
          </a:prstGeom>
        </p:spPr>
        <p:txBody>
          <a:bodyPr>
            <a:normAutofit/>
          </a:bodyPr>
          <a:lstStyle>
            <a:lvl1pPr marL="0" indent="0" algn="l" defTabSz="914377" rtl="0" eaLnBrk="1" latinLnBrk="0" hangingPunct="1">
              <a:lnSpc>
                <a:spcPct val="90000"/>
              </a:lnSpc>
              <a:spcBef>
                <a:spcPts val="1000"/>
              </a:spcBef>
              <a:buFont typeface="Arial" panose="020B0604020202020204" pitchFamily="34" charset="0"/>
              <a:buNone/>
              <a:defRPr lang="en-US" sz="1500" kern="1200" dirty="0" smtClean="0">
                <a:solidFill>
                  <a:schemeClr val="bg1">
                    <a:lumMod val="50000"/>
                  </a:schemeClr>
                </a:solidFill>
                <a:latin typeface="Helvetica Neue"/>
                <a:ea typeface="Roboto Condensed bold" panose="02000000000000000000" pitchFamily="2" charset="0"/>
                <a:cs typeface="Helvetica Neue"/>
              </a:defRPr>
            </a:lvl1pPr>
            <a:lvl2pPr marL="685783"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Open Sans Light" panose="020B0306030504020204" pitchFamily="34" charset="0"/>
                <a:cs typeface="Open Sans Light" panose="020B0306030504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Open Sans Light" panose="020B0306030504020204" pitchFamily="34" charset="0"/>
                <a:cs typeface="Open Sans Light" panose="020B0306030504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Open Sans Light" panose="020B0306030504020204" pitchFamily="34" charset="0"/>
                <a:cs typeface="Open Sans Light" panose="020B0306030504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Open Sans Light" panose="020B0306030504020204" pitchFamily="34" charset="0"/>
                <a:cs typeface="Open Sans Light" panose="020B0306030504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377" rtl="0" fontAlgn="base">
              <a:lnSpc>
                <a:spcPct val="100000"/>
              </a:lnSpc>
              <a:spcBef>
                <a:spcPct val="0"/>
              </a:spcBef>
              <a:spcAft>
                <a:spcPct val="0"/>
              </a:spcAft>
              <a:buFontTx/>
              <a:buNone/>
              <a:defRPr/>
            </a:pPr>
            <a:r>
              <a:rPr lang="cy-GB" sz="800">
                <a:solidFill>
                  <a:srgbClr val="FFFFFF">
                    <a:lumMod val="75000"/>
                  </a:srgbClr>
                </a:solidFill>
                <a:latin typeface="Verdana"/>
                <a:cs typeface="Verdana"/>
              </a:rPr>
              <a:t>J:\Current Jobs\TTL\24883 Visit Wales Quant\Conversion Study\v1\restricted</a:t>
            </a:r>
          </a:p>
        </p:txBody>
      </p:sp>
      <p:sp>
        <p:nvSpPr>
          <p:cNvPr id="15" name="Text Placeholder 5"/>
          <p:cNvSpPr>
            <a:spLocks noGrp="1"/>
          </p:cNvSpPr>
          <p:nvPr>
            <p:ph type="body" sz="quarter" idx="22" hasCustomPrompt="1"/>
          </p:nvPr>
        </p:nvSpPr>
        <p:spPr>
          <a:xfrm>
            <a:off x="295956" y="6324317"/>
            <a:ext cx="10363200" cy="218395"/>
          </a:xfrm>
        </p:spPr>
        <p:txBody>
          <a:bodyPr>
            <a:normAutofit/>
          </a:bodyPr>
          <a:lstStyle>
            <a:lvl1pPr marL="0" indent="0" algn="l">
              <a:buNone/>
              <a:defRPr lang="en-US" sz="800" kern="1200" dirty="0" smtClean="0">
                <a:solidFill>
                  <a:schemeClr val="tx1">
                    <a:lumMod val="50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en-US"/>
              <a:t>Subtitle</a:t>
            </a:r>
          </a:p>
        </p:txBody>
      </p:sp>
      <p:pic>
        <p:nvPicPr>
          <p:cNvPr id="2" name="Picture 1">
            <a:extLst>
              <a:ext uri="{FF2B5EF4-FFF2-40B4-BE49-F238E27FC236}">
                <a16:creationId xmlns:a16="http://schemas.microsoft.com/office/drawing/2014/main" id="{4858AC30-DE77-C7B7-21CF-05194E481B50}"/>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0" b="94521" l="0" r="95671">
                        <a14:foregroundMark x1="11255" y1="5479" x2="12554" y2="0"/>
                        <a14:foregroundMark x1="90043" y1="90868" x2="90476" y2="90868"/>
                        <a14:foregroundMark x1="37229" y1="13242" x2="37229" y2="13242"/>
                        <a14:foregroundMark x1="44589" y1="15525" x2="44589" y2="15525"/>
                        <a14:foregroundMark x1="52814" y1="12785" x2="52814" y2="12785"/>
                        <a14:foregroundMark x1="65368" y1="14155" x2="65368" y2="14155"/>
                        <a14:foregroundMark x1="67532" y1="9132" x2="67532" y2="9132"/>
                        <a14:foregroundMark x1="76623" y1="16438" x2="76623" y2="16438"/>
                        <a14:foregroundMark x1="69264" y1="22831" x2="69264" y2="22831"/>
                        <a14:foregroundMark x1="70130" y1="17808" x2="70130" y2="17808"/>
                        <a14:foregroundMark x1="61472" y1="26941" x2="61472" y2="26941"/>
                        <a14:foregroundMark x1="61905" y1="31507" x2="61905" y2="31507"/>
                        <a14:foregroundMark x1="66667" y1="43379" x2="66667" y2="43379"/>
                        <a14:foregroundMark x1="60173" y1="48402" x2="60173" y2="48402"/>
                        <a14:foregroundMark x1="62771" y1="49315" x2="62771" y2="49315"/>
                        <a14:foregroundMark x1="56277" y1="50228" x2="56277" y2="50228"/>
                        <a14:foregroundMark x1="73160" y1="52511" x2="73160" y2="52511"/>
                        <a14:foregroundMark x1="73160" y1="39726" x2="73160" y2="39726"/>
                        <a14:foregroundMark x1="80952" y1="26027" x2="80952" y2="26027"/>
                        <a14:foregroundMark x1="30736" y1="56621" x2="30736" y2="56621"/>
                        <a14:foregroundMark x1="32900" y1="47489" x2="32900" y2="47489"/>
                        <a14:foregroundMark x1="23810" y1="53881" x2="23810" y2="53881"/>
                        <a14:foregroundMark x1="28139" y1="28767" x2="28139" y2="28767"/>
                        <a14:foregroundMark x1="28139" y1="32877" x2="28139" y2="32877"/>
                        <a14:foregroundMark x1="20779" y1="21918" x2="20779" y2="21918"/>
                        <a14:foregroundMark x1="76623" y1="58447" x2="76623" y2="58447"/>
                        <a14:foregroundMark x1="66234" y1="59361" x2="67100" y2="58904"/>
                        <a14:foregroundMark x1="27706" y1="30594" x2="27706" y2="30594"/>
                        <a14:foregroundMark x1="23377" y1="76712" x2="23377" y2="76712"/>
                        <a14:foregroundMark x1="29870" y1="78995" x2="29870" y2="78995"/>
                        <a14:foregroundMark x1="34632" y1="75799" x2="34632" y2="75799"/>
                        <a14:foregroundMark x1="39827" y1="74886" x2="39827" y2="74886"/>
                        <a14:foregroundMark x1="43290" y1="75342" x2="43290" y2="75342"/>
                        <a14:foregroundMark x1="49784" y1="74429" x2="49784" y2="74429"/>
                        <a14:foregroundMark x1="54978" y1="73516" x2="54978" y2="73516"/>
                        <a14:foregroundMark x1="58442" y1="76256" x2="58442" y2="76256"/>
                        <a14:foregroundMark x1="67965" y1="76256" x2="67965" y2="76256"/>
                        <a14:foregroundMark x1="73593" y1="78082" x2="73593" y2="78082"/>
                        <a14:foregroundMark x1="81818" y1="76712" x2="81818" y2="76712"/>
                        <a14:foregroundMark x1="95238" y1="78539" x2="95238" y2="78539"/>
                        <a14:foregroundMark x1="88312" y1="78082" x2="88312" y2="78082"/>
                        <a14:foregroundMark x1="87013" y1="94977" x2="87013" y2="94977"/>
                        <a14:foregroundMark x1="83550" y1="89954" x2="83550" y2="89954"/>
                        <a14:foregroundMark x1="78355" y1="89041" x2="78355" y2="89041"/>
                        <a14:foregroundMark x1="68398" y1="90411" x2="68398" y2="90411"/>
                        <a14:foregroundMark x1="64069" y1="89498" x2="64069" y2="89498"/>
                        <a14:foregroundMark x1="60173" y1="89498" x2="60173" y2="89498"/>
                        <a14:foregroundMark x1="52381" y1="89954" x2="52381" y2="89954"/>
                        <a14:foregroundMark x1="47186" y1="89041" x2="47186" y2="89041"/>
                        <a14:foregroundMark x1="41558" y1="86301" x2="41558" y2="86301"/>
                        <a14:foregroundMark x1="22511" y1="89498" x2="22511" y2="89498"/>
                        <a14:foregroundMark x1="29870" y1="86758" x2="29870" y2="86758"/>
                        <a14:foregroundMark x1="24675" y1="90411" x2="24675" y2="90411"/>
                        <a14:foregroundMark x1="8225" y1="89041" x2="8225" y2="89041"/>
                        <a14:foregroundMark x1="16017" y1="91324" x2="16017" y2="91324"/>
                        <a14:foregroundMark x1="14286" y1="80365" x2="14286" y2="80365"/>
                        <a14:foregroundMark x1="10390" y1="76712" x2="10390" y2="76712"/>
                        <a14:foregroundMark x1="6061" y1="76712" x2="6061" y2="76712"/>
                        <a14:foregroundMark x1="95671" y1="88128" x2="95671" y2="88128"/>
                        <a14:foregroundMark x1="35931" y1="26027" x2="35931" y2="26027"/>
                      </a14:backgroundRemoval>
                    </a14:imgEffect>
                  </a14:imgLayer>
                </a14:imgProps>
              </a:ext>
            </a:extLst>
          </a:blip>
          <a:stretch>
            <a:fillRect/>
          </a:stretch>
        </p:blipFill>
        <p:spPr>
          <a:xfrm>
            <a:off x="10309758" y="6011155"/>
            <a:ext cx="705885" cy="669216"/>
          </a:xfrm>
          <a:prstGeom prst="rect">
            <a:avLst/>
          </a:prstGeom>
        </p:spPr>
      </p:pic>
      <p:pic>
        <p:nvPicPr>
          <p:cNvPr id="3" name="Graphic 7">
            <a:extLst>
              <a:ext uri="{FF2B5EF4-FFF2-40B4-BE49-F238E27FC236}">
                <a16:creationId xmlns:a16="http://schemas.microsoft.com/office/drawing/2014/main" id="{0E8B48E6-FD3A-E5C9-8096-EABA2871518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208502" y="6050113"/>
            <a:ext cx="705885" cy="582434"/>
          </a:xfrm>
          <a:prstGeom prst="rect">
            <a:avLst/>
          </a:prstGeom>
        </p:spPr>
      </p:pic>
      <p:sp>
        <p:nvSpPr>
          <p:cNvPr id="5" name="Rectangle 4">
            <a:extLst>
              <a:ext uri="{FF2B5EF4-FFF2-40B4-BE49-F238E27FC236}">
                <a16:creationId xmlns:a16="http://schemas.microsoft.com/office/drawing/2014/main" id="{7C0C1573-4CEF-1D52-46AD-D3E1D9D4A8B3}"/>
              </a:ext>
            </a:extLst>
          </p:cNvPr>
          <p:cNvSpPr/>
          <p:nvPr userDrawn="1"/>
        </p:nvSpPr>
        <p:spPr>
          <a:xfrm>
            <a:off x="10309758" y="127819"/>
            <a:ext cx="1744590" cy="788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197365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BVE_Cover/End_Top ba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F84B127-CD9C-4BC9-AF73-63C020A4C74F}"/>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Click the central icon to add background picture</a:t>
            </a:r>
            <a:endParaRPr lang="en-GB"/>
          </a:p>
        </p:txBody>
      </p:sp>
      <p:sp>
        <p:nvSpPr>
          <p:cNvPr id="20" name="Title">
            <a:extLst>
              <a:ext uri="{FF2B5EF4-FFF2-40B4-BE49-F238E27FC236}">
                <a16:creationId xmlns:a16="http://schemas.microsoft.com/office/drawing/2014/main" id="{0C382BE5-FAB0-1847-9F84-41006A9B6DB3}"/>
              </a:ext>
            </a:extLst>
          </p:cNvPr>
          <p:cNvSpPr>
            <a:spLocks noGrp="1"/>
          </p:cNvSpPr>
          <p:nvPr>
            <p:ph type="title" hasCustomPrompt="1"/>
          </p:nvPr>
        </p:nvSpPr>
        <p:spPr>
          <a:xfrm>
            <a:off x="1001259" y="876425"/>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9" name="Sub-title">
            <a:extLst>
              <a:ext uri="{FF2B5EF4-FFF2-40B4-BE49-F238E27FC236}">
                <a16:creationId xmlns:a16="http://schemas.microsoft.com/office/drawing/2014/main" id="{C69BCFFB-EAB5-7148-9BDA-CA5E369508C8}"/>
              </a:ext>
            </a:extLst>
          </p:cNvPr>
          <p:cNvSpPr>
            <a:spLocks noGrp="1"/>
          </p:cNvSpPr>
          <p:nvPr>
            <p:ph type="body" sz="quarter" idx="13" hasCustomPrompt="1"/>
          </p:nvPr>
        </p:nvSpPr>
        <p:spPr>
          <a:xfrm>
            <a:off x="1001713" y="1988273"/>
            <a:ext cx="6423025" cy="437787"/>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9" name="Text Placeholder 8">
            <a:extLst>
              <a:ext uri="{FF2B5EF4-FFF2-40B4-BE49-F238E27FC236}">
                <a16:creationId xmlns:a16="http://schemas.microsoft.com/office/drawing/2014/main" id="{402A6949-F154-44D6-9D93-E670421AE657}"/>
              </a:ext>
            </a:extLst>
          </p:cNvPr>
          <p:cNvSpPr>
            <a:spLocks noGrp="1"/>
          </p:cNvSpPr>
          <p:nvPr>
            <p:ph type="body" sz="quarter" idx="16" hasCustomPrompt="1"/>
          </p:nvPr>
        </p:nvSpPr>
        <p:spPr>
          <a:xfrm>
            <a:off x="1001259" y="5638828"/>
            <a:ext cx="6522171" cy="322262"/>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Locations Image label">
            <a:extLst>
              <a:ext uri="{FF2B5EF4-FFF2-40B4-BE49-F238E27FC236}">
                <a16:creationId xmlns:a16="http://schemas.microsoft.com/office/drawing/2014/main" id="{CB76177C-7793-441F-8512-7EB9EE495606}"/>
              </a:ext>
            </a:extLst>
          </p:cNvPr>
          <p:cNvSpPr>
            <a:spLocks noGrp="1"/>
          </p:cNvSpPr>
          <p:nvPr>
            <p:ph type="body" sz="quarter" idx="18" hasCustomPrompt="1"/>
          </p:nvPr>
        </p:nvSpPr>
        <p:spPr>
          <a:xfrm>
            <a:off x="231714" y="6294092"/>
            <a:ext cx="6522171" cy="349245"/>
          </a:xfrm>
          <a:prstGeom prst="rect">
            <a:avLst/>
          </a:prstGeom>
          <a:solidFill>
            <a:srgbClr val="120742"/>
          </a:solidFill>
        </p:spPr>
        <p:txBody>
          <a:bodyPr anchor="ctr"/>
          <a:lstStyle>
            <a:lvl1pPr marL="0" indent="0">
              <a:lnSpc>
                <a:spcPct val="100000"/>
              </a:lnSpc>
              <a:spcBef>
                <a:spcPts val="400"/>
              </a:spcBef>
              <a:buNone/>
              <a:defRPr sz="1400" b="0" i="0" baseline="0">
                <a:solidFill>
                  <a:schemeClr val="bg1"/>
                </a:solidFill>
              </a:defRPr>
            </a:lvl1pPr>
          </a:lstStyle>
          <a:p>
            <a:pPr lvl="0"/>
            <a:r>
              <a:rPr lang="en-GB"/>
              <a:t>Image label (Locations)</a:t>
            </a:r>
            <a:endParaRPr lang="en-US"/>
          </a:p>
        </p:txBody>
      </p:sp>
      <p:sp>
        <p:nvSpPr>
          <p:cNvPr id="11" name="Partner logo">
            <a:extLst>
              <a:ext uri="{FF2B5EF4-FFF2-40B4-BE49-F238E27FC236}">
                <a16:creationId xmlns:a16="http://schemas.microsoft.com/office/drawing/2014/main" id="{3199BF92-1102-EC43-A85C-66A9CAC7881E}"/>
              </a:ext>
              <a:ext uri="{C183D7F6-B498-43B3-948B-1728B52AA6E4}">
                <adec:decorative xmlns:adec="http://schemas.microsoft.com/office/drawing/2017/decorative" val="0"/>
              </a:ext>
            </a:extLst>
          </p:cNvPr>
          <p:cNvSpPr>
            <a:spLocks noGrp="1"/>
          </p:cNvSpPr>
          <p:nvPr>
            <p:ph type="pic" sz="quarter" idx="12" hasCustomPrompt="1"/>
          </p:nvPr>
        </p:nvSpPr>
        <p:spPr>
          <a:xfrm>
            <a:off x="7611101" y="5640688"/>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a:t>Partner logo</a:t>
            </a:r>
          </a:p>
        </p:txBody>
      </p:sp>
    </p:spTree>
    <p:extLst>
      <p:ext uri="{BB962C8B-B14F-4D97-AF65-F5344CB8AC3E}">
        <p14:creationId xmlns:p14="http://schemas.microsoft.com/office/powerpoint/2010/main" val="3083149178"/>
      </p:ext>
    </p:extLst>
  </p:cSld>
  <p:clrMapOvr>
    <a:masterClrMapping/>
  </p:clrMapOvr>
  <p:extLst>
    <p:ext uri="{DCECCB84-F9BA-43D5-87BE-67443E8EF086}">
      <p15:sldGuideLst xmlns:p15="http://schemas.microsoft.com/office/powerpoint/2012/main">
        <p15:guide id="1" orient="horz" pos="2160">
          <p15:clr>
            <a:srgbClr val="FBAE40"/>
          </p15:clr>
        </p15:guide>
        <p15:guide id="2" pos="4745">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BVE_Cover/End_Middle bar">
    <p:spTree>
      <p:nvGrpSpPr>
        <p:cNvPr id="1" name=""/>
        <p:cNvGrpSpPr/>
        <p:nvPr/>
      </p:nvGrpSpPr>
      <p:grpSpPr>
        <a:xfrm>
          <a:off x="0" y="0"/>
          <a:ext cx="0" cy="0"/>
          <a:chOff x="0" y="0"/>
          <a:chExt cx="0" cy="0"/>
        </a:xfrm>
      </p:grpSpPr>
      <p:sp>
        <p:nvSpPr>
          <p:cNvPr id="13" name="Background">
            <a:extLst>
              <a:ext uri="{FF2B5EF4-FFF2-40B4-BE49-F238E27FC236}">
                <a16:creationId xmlns:a16="http://schemas.microsoft.com/office/drawing/2014/main" id="{2D894BF6-A0C0-43C0-ACD3-9A8F83AE45F7}"/>
              </a:ext>
              <a:ext uri="{C183D7F6-B498-43B3-948B-1728B52AA6E4}">
                <adec:decorative xmlns:adec="http://schemas.microsoft.com/office/drawing/2017/decorative" val="0"/>
              </a:ext>
            </a:extLst>
          </p:cNvPr>
          <p:cNvSpPr>
            <a:spLocks noGrp="1"/>
          </p:cNvSpPr>
          <p:nvPr>
            <p:ph type="pic" sz="quarter" idx="17" hasCustomPrompt="1"/>
          </p:nvPr>
        </p:nvSpPr>
        <p:spPr>
          <a:xfrm>
            <a:off x="0" y="8965"/>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To add a background image, right click on the blue bar and send it to the back, then click the central icon to add background picture, then right click on the image and send it to the back so that the blue bar reappears in front of it.   </a:t>
            </a:r>
            <a:endParaRPr lang="en-GB"/>
          </a:p>
        </p:txBody>
      </p:sp>
      <p:sp>
        <p:nvSpPr>
          <p:cNvPr id="14" name="Title">
            <a:extLst>
              <a:ext uri="{FF2B5EF4-FFF2-40B4-BE49-F238E27FC236}">
                <a16:creationId xmlns:a16="http://schemas.microsoft.com/office/drawing/2014/main" id="{B2EFE6F6-D4B3-524D-A2FF-E67AAC361DDD}"/>
              </a:ext>
            </a:extLst>
          </p:cNvPr>
          <p:cNvSpPr>
            <a:spLocks noGrp="1"/>
          </p:cNvSpPr>
          <p:nvPr>
            <p:ph type="title" hasCustomPrompt="1"/>
          </p:nvPr>
        </p:nvSpPr>
        <p:spPr>
          <a:xfrm>
            <a:off x="1001259" y="2678129"/>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5" name="Sub-title">
            <a:extLst>
              <a:ext uri="{FF2B5EF4-FFF2-40B4-BE49-F238E27FC236}">
                <a16:creationId xmlns:a16="http://schemas.microsoft.com/office/drawing/2014/main" id="{3D9D4C4B-A286-AB4D-ADF9-BC5D8320DE85}"/>
              </a:ext>
            </a:extLst>
          </p:cNvPr>
          <p:cNvSpPr>
            <a:spLocks noGrp="1"/>
          </p:cNvSpPr>
          <p:nvPr>
            <p:ph type="body" sz="quarter" idx="13" hasCustomPrompt="1"/>
          </p:nvPr>
        </p:nvSpPr>
        <p:spPr>
          <a:xfrm>
            <a:off x="1001713" y="3799502"/>
            <a:ext cx="6423025" cy="410547"/>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9" name="Hastags">
            <a:extLst>
              <a:ext uri="{FF2B5EF4-FFF2-40B4-BE49-F238E27FC236}">
                <a16:creationId xmlns:a16="http://schemas.microsoft.com/office/drawing/2014/main" id="{3BD289E3-E397-414F-AFFF-DD8B826386F2}"/>
              </a:ext>
            </a:extLst>
          </p:cNvPr>
          <p:cNvSpPr>
            <a:spLocks noGrp="1"/>
          </p:cNvSpPr>
          <p:nvPr>
            <p:ph type="body" sz="quarter" idx="16" hasCustomPrompt="1"/>
          </p:nvPr>
        </p:nvSpPr>
        <p:spPr>
          <a:xfrm>
            <a:off x="1001259" y="5638828"/>
            <a:ext cx="6522171" cy="322262"/>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Text Placeholder 8">
            <a:extLst>
              <a:ext uri="{FF2B5EF4-FFF2-40B4-BE49-F238E27FC236}">
                <a16:creationId xmlns:a16="http://schemas.microsoft.com/office/drawing/2014/main" id="{4122CEB2-10C8-4B14-8988-7526AA2BF19B}"/>
              </a:ext>
              <a:ext uri="{C183D7F6-B498-43B3-948B-1728B52AA6E4}">
                <adec:decorative xmlns:adec="http://schemas.microsoft.com/office/drawing/2017/decorative" val="0"/>
              </a:ext>
            </a:extLst>
          </p:cNvPr>
          <p:cNvSpPr>
            <a:spLocks noGrp="1"/>
          </p:cNvSpPr>
          <p:nvPr>
            <p:ph type="body" sz="quarter" idx="18" hasCustomPrompt="1"/>
          </p:nvPr>
        </p:nvSpPr>
        <p:spPr>
          <a:xfrm>
            <a:off x="225587" y="6294092"/>
            <a:ext cx="6522171" cy="349245"/>
          </a:xfrm>
          <a:prstGeom prst="rect">
            <a:avLst/>
          </a:prstGeom>
          <a:solidFill>
            <a:srgbClr val="120742"/>
          </a:solidFill>
        </p:spPr>
        <p:txBody>
          <a:bodyPr anchor="ctr"/>
          <a:lstStyle>
            <a:lvl1pPr marL="0" indent="0">
              <a:lnSpc>
                <a:spcPct val="100000"/>
              </a:lnSpc>
              <a:spcBef>
                <a:spcPts val="400"/>
              </a:spcBef>
              <a:buNone/>
              <a:defRPr sz="1400" b="0" i="0" baseline="0">
                <a:solidFill>
                  <a:schemeClr val="bg1"/>
                </a:solidFill>
              </a:defRPr>
            </a:lvl1pPr>
          </a:lstStyle>
          <a:p>
            <a:pPr lvl="0"/>
            <a:r>
              <a:rPr lang="en-GB"/>
              <a:t>Image label (Locations)</a:t>
            </a:r>
            <a:endParaRPr lang="en-US"/>
          </a:p>
        </p:txBody>
      </p:sp>
      <p:sp>
        <p:nvSpPr>
          <p:cNvPr id="18" name="Picture Placeholder 4">
            <a:extLst>
              <a:ext uri="{FF2B5EF4-FFF2-40B4-BE49-F238E27FC236}">
                <a16:creationId xmlns:a16="http://schemas.microsoft.com/office/drawing/2014/main" id="{61FB83C8-6591-4E4F-A020-1BC4EB2BFDAB}"/>
              </a:ext>
              <a:ext uri="{C183D7F6-B498-43B3-948B-1728B52AA6E4}">
                <adec:decorative xmlns:adec="http://schemas.microsoft.com/office/drawing/2017/decorative" val="0"/>
              </a:ext>
            </a:extLst>
          </p:cNvPr>
          <p:cNvSpPr>
            <a:spLocks noGrp="1"/>
          </p:cNvSpPr>
          <p:nvPr>
            <p:ph type="pic" sz="quarter" idx="14" hasCustomPrompt="1"/>
          </p:nvPr>
        </p:nvSpPr>
        <p:spPr>
          <a:xfrm>
            <a:off x="10137123" y="5747199"/>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a:t>Partner logo</a:t>
            </a:r>
          </a:p>
        </p:txBody>
      </p:sp>
    </p:spTree>
    <p:extLst>
      <p:ext uri="{BB962C8B-B14F-4D97-AF65-F5344CB8AC3E}">
        <p14:creationId xmlns:p14="http://schemas.microsoft.com/office/powerpoint/2010/main" val="3400355983"/>
      </p:ext>
    </p:extLst>
  </p:cSld>
  <p:clrMapOvr>
    <a:masterClrMapping/>
  </p:clrMapOvr>
  <p:extLst>
    <p:ext uri="{DCECCB84-F9BA-43D5-87BE-67443E8EF086}">
      <p15:sldGuideLst xmlns:p15="http://schemas.microsoft.com/office/powerpoint/2012/main">
        <p15:guide id="1" orient="horz" pos="2160">
          <p15:clr>
            <a:srgbClr val="FBAE40"/>
          </p15:clr>
        </p15:guide>
        <p15:guide id="2" pos="4733">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BVE_Cover/End_Bottom bar">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691F2816-65F1-482C-B5B4-E5C909BC2AE8}"/>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Click the central icon to add background picture</a:t>
            </a:r>
            <a:endParaRPr lang="en-GB"/>
          </a:p>
        </p:txBody>
      </p:sp>
      <p:sp>
        <p:nvSpPr>
          <p:cNvPr id="32" name="Title">
            <a:extLst>
              <a:ext uri="{FF2B5EF4-FFF2-40B4-BE49-F238E27FC236}">
                <a16:creationId xmlns:a16="http://schemas.microsoft.com/office/drawing/2014/main" id="{77948493-4899-E642-8DB6-71465BB5986D}"/>
              </a:ext>
            </a:extLst>
          </p:cNvPr>
          <p:cNvSpPr>
            <a:spLocks noGrp="1"/>
          </p:cNvSpPr>
          <p:nvPr>
            <p:ph type="title" hasCustomPrompt="1"/>
          </p:nvPr>
        </p:nvSpPr>
        <p:spPr>
          <a:xfrm>
            <a:off x="1001259" y="4375798"/>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31" name="Sub title">
            <a:extLst>
              <a:ext uri="{FF2B5EF4-FFF2-40B4-BE49-F238E27FC236}">
                <a16:creationId xmlns:a16="http://schemas.microsoft.com/office/drawing/2014/main" id="{228973A0-6782-E144-B6BE-8A91E0CB5DCA}"/>
              </a:ext>
            </a:extLst>
          </p:cNvPr>
          <p:cNvSpPr>
            <a:spLocks noGrp="1"/>
          </p:cNvSpPr>
          <p:nvPr>
            <p:ph type="body" sz="quarter" idx="13" hasCustomPrompt="1"/>
          </p:nvPr>
        </p:nvSpPr>
        <p:spPr>
          <a:xfrm>
            <a:off x="1001713" y="5478682"/>
            <a:ext cx="6423025" cy="445868"/>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11" name="Text Placeholder 8">
            <a:extLst>
              <a:ext uri="{FF2B5EF4-FFF2-40B4-BE49-F238E27FC236}">
                <a16:creationId xmlns:a16="http://schemas.microsoft.com/office/drawing/2014/main" id="{55285386-2331-4BA8-9102-7E7175F8F8C9}"/>
              </a:ext>
            </a:extLst>
          </p:cNvPr>
          <p:cNvSpPr>
            <a:spLocks noGrp="1"/>
          </p:cNvSpPr>
          <p:nvPr>
            <p:ph type="body" sz="quarter" idx="16" hasCustomPrompt="1"/>
          </p:nvPr>
        </p:nvSpPr>
        <p:spPr>
          <a:xfrm>
            <a:off x="1001259" y="6111526"/>
            <a:ext cx="5363327" cy="322262"/>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Partner logo">
            <a:extLst>
              <a:ext uri="{FF2B5EF4-FFF2-40B4-BE49-F238E27FC236}">
                <a16:creationId xmlns:a16="http://schemas.microsoft.com/office/drawing/2014/main" id="{E2646508-2137-5D48-AA82-17BA6E64E66C}"/>
              </a:ext>
              <a:ext uri="{C183D7F6-B498-43B3-948B-1728B52AA6E4}">
                <adec:decorative xmlns:adec="http://schemas.microsoft.com/office/drawing/2017/decorative" val="0"/>
              </a:ext>
            </a:extLst>
          </p:cNvPr>
          <p:cNvSpPr>
            <a:spLocks noGrp="1"/>
          </p:cNvSpPr>
          <p:nvPr>
            <p:ph type="pic" sz="quarter" idx="14" hasCustomPrompt="1"/>
          </p:nvPr>
        </p:nvSpPr>
        <p:spPr>
          <a:xfrm>
            <a:off x="10096483" y="1504629"/>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a:t>Partner logo</a:t>
            </a:r>
          </a:p>
        </p:txBody>
      </p:sp>
      <p:sp>
        <p:nvSpPr>
          <p:cNvPr id="13" name="Locations">
            <a:extLst>
              <a:ext uri="{FF2B5EF4-FFF2-40B4-BE49-F238E27FC236}">
                <a16:creationId xmlns:a16="http://schemas.microsoft.com/office/drawing/2014/main" id="{22EA7560-7CFA-493F-828C-2F865C4FEA86}"/>
              </a:ext>
            </a:extLst>
          </p:cNvPr>
          <p:cNvSpPr>
            <a:spLocks noGrp="1"/>
          </p:cNvSpPr>
          <p:nvPr>
            <p:ph type="body" sz="quarter" idx="18" hasCustomPrompt="1"/>
          </p:nvPr>
        </p:nvSpPr>
        <p:spPr>
          <a:xfrm>
            <a:off x="6752349" y="6294092"/>
            <a:ext cx="5210703" cy="322262"/>
          </a:xfrm>
          <a:prstGeom prst="rect">
            <a:avLst/>
          </a:prstGeom>
          <a:solidFill>
            <a:srgbClr val="120742"/>
          </a:solidFill>
        </p:spPr>
        <p:txBody>
          <a:bodyPr anchor="ctr"/>
          <a:lstStyle>
            <a:lvl1pPr marL="0" indent="0" algn="r">
              <a:lnSpc>
                <a:spcPct val="100000"/>
              </a:lnSpc>
              <a:spcBef>
                <a:spcPts val="400"/>
              </a:spcBef>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20626484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BVE_Cover/End_Navy background">
    <p:bg>
      <p:bgPr>
        <a:solidFill>
          <a:srgbClr val="1E1541"/>
        </a:solidFill>
        <a:effectLst/>
      </p:bgPr>
    </p:bg>
    <p:spTree>
      <p:nvGrpSpPr>
        <p:cNvPr id="1" name=""/>
        <p:cNvGrpSpPr/>
        <p:nvPr/>
      </p:nvGrpSpPr>
      <p:grpSpPr>
        <a:xfrm>
          <a:off x="0" y="0"/>
          <a:ext cx="0" cy="0"/>
          <a:chOff x="0" y="0"/>
          <a:chExt cx="0" cy="0"/>
        </a:xfrm>
      </p:grpSpPr>
      <p:sp>
        <p:nvSpPr>
          <p:cNvPr id="7" name="Title 9">
            <a:extLst>
              <a:ext uri="{FF2B5EF4-FFF2-40B4-BE49-F238E27FC236}">
                <a16:creationId xmlns:a16="http://schemas.microsoft.com/office/drawing/2014/main" id="{21D0B9E3-8F7B-7248-9736-61CA539B061A}"/>
              </a:ext>
            </a:extLst>
          </p:cNvPr>
          <p:cNvSpPr>
            <a:spLocks noGrp="1"/>
          </p:cNvSpPr>
          <p:nvPr>
            <p:ph type="title" hasCustomPrompt="1"/>
          </p:nvPr>
        </p:nvSpPr>
        <p:spPr>
          <a:xfrm>
            <a:off x="1001259" y="2668604"/>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8" name="Text Placeholder 8">
            <a:extLst>
              <a:ext uri="{FF2B5EF4-FFF2-40B4-BE49-F238E27FC236}">
                <a16:creationId xmlns:a16="http://schemas.microsoft.com/office/drawing/2014/main" id="{8EC15C1C-5783-494B-871F-AECEBCBF4D0D}"/>
              </a:ext>
            </a:extLst>
          </p:cNvPr>
          <p:cNvSpPr>
            <a:spLocks noGrp="1"/>
          </p:cNvSpPr>
          <p:nvPr>
            <p:ph type="body" sz="quarter" idx="13" hasCustomPrompt="1"/>
          </p:nvPr>
        </p:nvSpPr>
        <p:spPr>
          <a:xfrm>
            <a:off x="1001713" y="3780452"/>
            <a:ext cx="6423025" cy="413391"/>
          </a:xfrm>
          <a:prstGeom prst="rect">
            <a:avLst/>
          </a:prstGeom>
        </p:spPr>
        <p:txBody>
          <a:bodyPr/>
          <a:lstStyle>
            <a:lvl1pPr marL="0" indent="0">
              <a:buNone/>
              <a:defRPr sz="2400" baseline="0">
                <a:solidFill>
                  <a:schemeClr val="bg1"/>
                </a:solidFill>
              </a:defRPr>
            </a:lvl1pPr>
          </a:lstStyle>
          <a:p>
            <a:pPr lvl="0"/>
            <a:r>
              <a:rPr lang="en-GB"/>
              <a:t>Click to edit speaker’s name</a:t>
            </a:r>
            <a:endParaRPr lang="en-US"/>
          </a:p>
        </p:txBody>
      </p:sp>
      <p:sp>
        <p:nvSpPr>
          <p:cNvPr id="14" name="Text Placeholder 8">
            <a:extLst>
              <a:ext uri="{FF2B5EF4-FFF2-40B4-BE49-F238E27FC236}">
                <a16:creationId xmlns:a16="http://schemas.microsoft.com/office/drawing/2014/main" id="{0689DB96-61E7-AF4B-A561-5BD620B014B9}"/>
              </a:ext>
            </a:extLst>
          </p:cNvPr>
          <p:cNvSpPr>
            <a:spLocks noGrp="1"/>
          </p:cNvSpPr>
          <p:nvPr>
            <p:ph type="body" sz="quarter" idx="15" hasCustomPrompt="1"/>
          </p:nvPr>
        </p:nvSpPr>
        <p:spPr>
          <a:xfrm>
            <a:off x="1001259" y="6111526"/>
            <a:ext cx="6423025" cy="322262"/>
          </a:xfrm>
          <a:prstGeom prst="rect">
            <a:avLst/>
          </a:prstGeom>
        </p:spPr>
        <p:txBody>
          <a:bodyPr/>
          <a:lstStyle>
            <a:lvl1pPr marL="0" indent="0">
              <a:buNone/>
              <a:defRPr sz="2000" b="1" i="0" baseline="0">
                <a:solidFill>
                  <a:schemeClr val="bg1"/>
                </a:solidFill>
              </a:defRPr>
            </a:lvl1pPr>
          </a:lstStyle>
          <a:p>
            <a:pPr lvl="0"/>
            <a:r>
              <a:rPr lang="en-GB"/>
              <a:t>Click to add hashtag</a:t>
            </a:r>
            <a:endParaRPr lang="en-US"/>
          </a:p>
        </p:txBody>
      </p:sp>
      <p:sp>
        <p:nvSpPr>
          <p:cNvPr id="15" name="Rectangle 14" descr="Red Bar">
            <a:extLst>
              <a:ext uri="{FF2B5EF4-FFF2-40B4-BE49-F238E27FC236}">
                <a16:creationId xmlns:a16="http://schemas.microsoft.com/office/drawing/2014/main" id="{D9E3F728-D018-E348-890F-A46BDC523F45}"/>
              </a:ext>
              <a:ext uri="{C183D7F6-B498-43B3-948B-1728B52AA6E4}">
                <adec:decorative xmlns:adec="http://schemas.microsoft.com/office/drawing/2017/decorative" val="0"/>
              </a:ext>
            </a:extLst>
          </p:cNvPr>
          <p:cNvSpPr/>
          <p:nvPr userDrawn="1"/>
        </p:nvSpPr>
        <p:spPr>
          <a:xfrm>
            <a:off x="0" y="2628986"/>
            <a:ext cx="651353" cy="1564858"/>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Logos">
            <a:extLst>
              <a:ext uri="{FF2B5EF4-FFF2-40B4-BE49-F238E27FC236}">
                <a16:creationId xmlns:a16="http://schemas.microsoft.com/office/drawing/2014/main" id="{E41796DB-48D6-6B49-9BF5-BF764821060F}"/>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0800000" y="368553"/>
            <a:ext cx="975885" cy="790803"/>
          </a:xfrm>
          <a:prstGeom prst="rect">
            <a:avLst/>
          </a:prstGeom>
        </p:spPr>
      </p:pic>
      <p:pic>
        <p:nvPicPr>
          <p:cNvPr id="5" name="Picture 4" descr="A black background with white text&#10;&#10;Description automatically generated">
            <a:extLst>
              <a:ext uri="{FF2B5EF4-FFF2-40B4-BE49-F238E27FC236}">
                <a16:creationId xmlns:a16="http://schemas.microsoft.com/office/drawing/2014/main" id="{0B4F3DBB-C697-6923-0949-C408E6A59F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23707" y="5419898"/>
            <a:ext cx="1829451" cy="1258228"/>
          </a:xfrm>
          <a:prstGeom prst="rect">
            <a:avLst/>
          </a:prstGeom>
        </p:spPr>
      </p:pic>
    </p:spTree>
    <p:extLst>
      <p:ext uri="{BB962C8B-B14F-4D97-AF65-F5344CB8AC3E}">
        <p14:creationId xmlns:p14="http://schemas.microsoft.com/office/powerpoint/2010/main" val="31544369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BVE_Cover/End_Navy background_Centred">
    <p:bg>
      <p:bgPr>
        <a:solidFill>
          <a:srgbClr val="1E1541"/>
        </a:solidFill>
        <a:effectLst/>
      </p:bgPr>
    </p:bg>
    <p:spTree>
      <p:nvGrpSpPr>
        <p:cNvPr id="1" name=""/>
        <p:cNvGrpSpPr/>
        <p:nvPr/>
      </p:nvGrpSpPr>
      <p:grpSpPr>
        <a:xfrm>
          <a:off x="0" y="0"/>
          <a:ext cx="0" cy="0"/>
          <a:chOff x="0" y="0"/>
          <a:chExt cx="0" cy="0"/>
        </a:xfrm>
      </p:grpSpPr>
      <p:sp>
        <p:nvSpPr>
          <p:cNvPr id="12" name="Title 9">
            <a:extLst>
              <a:ext uri="{FF2B5EF4-FFF2-40B4-BE49-F238E27FC236}">
                <a16:creationId xmlns:a16="http://schemas.microsoft.com/office/drawing/2014/main" id="{EECD84F3-CF78-A94C-B74B-B6099D67A55A}"/>
              </a:ext>
            </a:extLst>
          </p:cNvPr>
          <p:cNvSpPr>
            <a:spLocks noGrp="1"/>
          </p:cNvSpPr>
          <p:nvPr>
            <p:ph type="title" hasCustomPrompt="1"/>
          </p:nvPr>
        </p:nvSpPr>
        <p:spPr>
          <a:xfrm>
            <a:off x="1001259" y="2668604"/>
            <a:ext cx="10189028" cy="1078798"/>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4" name="Text Placeholder 8">
            <a:extLst>
              <a:ext uri="{FF2B5EF4-FFF2-40B4-BE49-F238E27FC236}">
                <a16:creationId xmlns:a16="http://schemas.microsoft.com/office/drawing/2014/main" id="{163D32C7-79BD-5B43-8577-A450EBE06AA2}"/>
              </a:ext>
            </a:extLst>
          </p:cNvPr>
          <p:cNvSpPr>
            <a:spLocks noGrp="1"/>
          </p:cNvSpPr>
          <p:nvPr>
            <p:ph type="body" sz="quarter" idx="13" hasCustomPrompt="1"/>
          </p:nvPr>
        </p:nvSpPr>
        <p:spPr>
          <a:xfrm>
            <a:off x="2884260" y="3780453"/>
            <a:ext cx="6423025" cy="439122"/>
          </a:xfrm>
          <a:prstGeom prst="rect">
            <a:avLst/>
          </a:prstGeom>
        </p:spPr>
        <p:txBody>
          <a:bodyPr/>
          <a:lstStyle>
            <a:lvl1pPr marL="0" indent="0" algn="ctr">
              <a:buNone/>
              <a:defRPr sz="2400" baseline="0">
                <a:solidFill>
                  <a:schemeClr val="bg1"/>
                </a:solidFill>
              </a:defRPr>
            </a:lvl1pPr>
          </a:lstStyle>
          <a:p>
            <a:pPr lvl="0"/>
            <a:r>
              <a:rPr lang="en-GB"/>
              <a:t>Click to edit speaker’s name</a:t>
            </a:r>
            <a:endParaRPr lang="en-US"/>
          </a:p>
        </p:txBody>
      </p:sp>
      <p:sp>
        <p:nvSpPr>
          <p:cNvPr id="15" name="Text Placeholder 8">
            <a:extLst>
              <a:ext uri="{FF2B5EF4-FFF2-40B4-BE49-F238E27FC236}">
                <a16:creationId xmlns:a16="http://schemas.microsoft.com/office/drawing/2014/main" id="{2869F0AB-6BA2-184D-8261-47FD5EAAD564}"/>
              </a:ext>
            </a:extLst>
          </p:cNvPr>
          <p:cNvSpPr>
            <a:spLocks noGrp="1"/>
          </p:cNvSpPr>
          <p:nvPr>
            <p:ph type="body" sz="quarter" idx="15" hasCustomPrompt="1"/>
          </p:nvPr>
        </p:nvSpPr>
        <p:spPr>
          <a:xfrm>
            <a:off x="2884259" y="6111526"/>
            <a:ext cx="6423025" cy="322262"/>
          </a:xfrm>
          <a:prstGeom prst="rect">
            <a:avLst/>
          </a:prstGeom>
        </p:spPr>
        <p:txBody>
          <a:bodyPr/>
          <a:lstStyle>
            <a:lvl1pPr marL="0" indent="0" algn="ctr">
              <a:buNone/>
              <a:defRPr sz="2000" b="1" i="0" baseline="0">
                <a:solidFill>
                  <a:schemeClr val="bg1"/>
                </a:solidFill>
              </a:defRPr>
            </a:lvl1pPr>
          </a:lstStyle>
          <a:p>
            <a:pPr lvl="0"/>
            <a:r>
              <a:rPr lang="en-GB"/>
              <a:t>Click to add hashtag</a:t>
            </a:r>
            <a:endParaRPr lang="en-US"/>
          </a:p>
        </p:txBody>
      </p:sp>
      <p:pic>
        <p:nvPicPr>
          <p:cNvPr id="8" name="Logos">
            <a:extLst>
              <a:ext uri="{FF2B5EF4-FFF2-40B4-BE49-F238E27FC236}">
                <a16:creationId xmlns:a16="http://schemas.microsoft.com/office/drawing/2014/main" id="{A87F04DC-5812-BF4C-865D-BDF86990C94A}"/>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0800000" y="368553"/>
            <a:ext cx="975885" cy="790803"/>
          </a:xfrm>
          <a:prstGeom prst="rect">
            <a:avLst/>
          </a:prstGeom>
        </p:spPr>
      </p:pic>
      <p:pic>
        <p:nvPicPr>
          <p:cNvPr id="4" name="Picture 3" descr="A black background with white text&#10;&#10;Description automatically generated">
            <a:extLst>
              <a:ext uri="{FF2B5EF4-FFF2-40B4-BE49-F238E27FC236}">
                <a16:creationId xmlns:a16="http://schemas.microsoft.com/office/drawing/2014/main" id="{F5FEF047-6E19-5D0F-BECF-ECB1CBC37BF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23707" y="5419898"/>
            <a:ext cx="1829451" cy="1258228"/>
          </a:xfrm>
          <a:prstGeom prst="rect">
            <a:avLst/>
          </a:prstGeom>
        </p:spPr>
      </p:pic>
    </p:spTree>
    <p:extLst>
      <p:ext uri="{BB962C8B-B14F-4D97-AF65-F5344CB8AC3E}">
        <p14:creationId xmlns:p14="http://schemas.microsoft.com/office/powerpoint/2010/main" val="32621181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BVE_Cover/End_Content Slide_Logo">
    <p:bg>
      <p:bgPr>
        <a:solidFill>
          <a:srgbClr val="1E1541"/>
        </a:solidFill>
        <a:effectLst/>
      </p:bgPr>
    </p:bg>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19DC0B6C-5B8E-4962-A0D8-DE69438D9D0F}"/>
              </a:ext>
            </a:extLst>
          </p:cNvPr>
          <p:cNvSpPr>
            <a:spLocks noGrp="1"/>
          </p:cNvSpPr>
          <p:nvPr>
            <p:ph type="title" hasCustomPrompt="1"/>
          </p:nvPr>
        </p:nvSpPr>
        <p:spPr>
          <a:xfrm>
            <a:off x="1001259" y="659876"/>
            <a:ext cx="8306025" cy="500629"/>
          </a:xfrm>
          <a:prstGeom prst="rect">
            <a:avLst/>
          </a:prstGeom>
        </p:spPr>
        <p:txBody>
          <a:bodyPr anchor="t" anchorCtr="0"/>
          <a:lstStyle>
            <a:lvl1pPr algn="l">
              <a:defRPr sz="3200" cap="none" baseline="0">
                <a:solidFill>
                  <a:schemeClr val="bg1"/>
                </a:solidFill>
                <a:latin typeface="Arial Black" panose="020B0604020202020204" pitchFamily="34" charset="0"/>
              </a:defRPr>
            </a:lvl1pPr>
          </a:lstStyle>
          <a:p>
            <a:r>
              <a:rPr lang="en-GB"/>
              <a:t>Content/Agenda</a:t>
            </a:r>
            <a:endParaRPr lang="en-US"/>
          </a:p>
        </p:txBody>
      </p:sp>
      <p:sp>
        <p:nvSpPr>
          <p:cNvPr id="9" name="Text Placeholder 7">
            <a:extLst>
              <a:ext uri="{FF2B5EF4-FFF2-40B4-BE49-F238E27FC236}">
                <a16:creationId xmlns:a16="http://schemas.microsoft.com/office/drawing/2014/main" id="{C5E0AC3A-FC09-44C9-85B0-9FF09A6699B7}"/>
              </a:ext>
            </a:extLst>
          </p:cNvPr>
          <p:cNvSpPr>
            <a:spLocks noGrp="1"/>
          </p:cNvSpPr>
          <p:nvPr>
            <p:ph type="body" sz="quarter" idx="15"/>
          </p:nvPr>
        </p:nvSpPr>
        <p:spPr>
          <a:xfrm>
            <a:off x="1001259" y="1571910"/>
            <a:ext cx="8306024" cy="4734621"/>
          </a:xfrm>
          <a:prstGeom prst="rect">
            <a:avLst/>
          </a:prstGeom>
        </p:spPr>
        <p:txBody>
          <a:bodyPr/>
          <a:lstStyle>
            <a:lvl1pPr>
              <a:defRPr sz="2400" baseline="0">
                <a:solidFill>
                  <a:schemeClr val="bg1"/>
                </a:solidFill>
                <a:latin typeface="Arial" panose="020B0604020202020204" pitchFamily="34" charset="0"/>
              </a:defRPr>
            </a:lvl1pPr>
          </a:lstStyle>
          <a:p>
            <a:pPr lvl="0"/>
            <a:r>
              <a:rPr lang="en-GB"/>
              <a:t>Click to edit Master text styles</a:t>
            </a:r>
          </a:p>
        </p:txBody>
      </p:sp>
      <p:pic>
        <p:nvPicPr>
          <p:cNvPr id="10" name="Logos">
            <a:extLst>
              <a:ext uri="{FF2B5EF4-FFF2-40B4-BE49-F238E27FC236}">
                <a16:creationId xmlns:a16="http://schemas.microsoft.com/office/drawing/2014/main" id="{B93767B3-2877-4D4D-A622-AE6B4EB23B81}"/>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0800000" y="368553"/>
            <a:ext cx="975885" cy="790803"/>
          </a:xfrm>
          <a:prstGeom prst="rect">
            <a:avLst/>
          </a:prstGeom>
        </p:spPr>
      </p:pic>
      <p:pic>
        <p:nvPicPr>
          <p:cNvPr id="5" name="Picture 4" descr="A black background with white text&#10;&#10;Description automatically generated">
            <a:extLst>
              <a:ext uri="{FF2B5EF4-FFF2-40B4-BE49-F238E27FC236}">
                <a16:creationId xmlns:a16="http://schemas.microsoft.com/office/drawing/2014/main" id="{F3091997-7865-101F-9A5F-8B82C8DAB6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23707" y="5419898"/>
            <a:ext cx="1829451" cy="1258228"/>
          </a:xfrm>
          <a:prstGeom prst="rect">
            <a:avLst/>
          </a:prstGeom>
        </p:spPr>
      </p:pic>
    </p:spTree>
    <p:extLst>
      <p:ext uri="{BB962C8B-B14F-4D97-AF65-F5344CB8AC3E}">
        <p14:creationId xmlns:p14="http://schemas.microsoft.com/office/powerpoint/2010/main" val="37577924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VBVE_Cover/End_Content Slide">
    <p:bg>
      <p:bgPr>
        <a:solidFill>
          <a:srgbClr val="1E1541"/>
        </a:solidFill>
        <a:effectLst/>
      </p:bgPr>
    </p:bg>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19DC0B6C-5B8E-4962-A0D8-DE69438D9D0F}"/>
              </a:ext>
            </a:extLst>
          </p:cNvPr>
          <p:cNvSpPr>
            <a:spLocks noGrp="1"/>
          </p:cNvSpPr>
          <p:nvPr>
            <p:ph type="title" hasCustomPrompt="1"/>
          </p:nvPr>
        </p:nvSpPr>
        <p:spPr>
          <a:xfrm>
            <a:off x="1001259" y="659876"/>
            <a:ext cx="10288413" cy="500629"/>
          </a:xfrm>
          <a:prstGeom prst="rect">
            <a:avLst/>
          </a:prstGeom>
        </p:spPr>
        <p:txBody>
          <a:bodyPr anchor="t" anchorCtr="0"/>
          <a:lstStyle>
            <a:lvl1pPr algn="l">
              <a:defRPr sz="3200" cap="none" baseline="0">
                <a:solidFill>
                  <a:schemeClr val="bg1"/>
                </a:solidFill>
                <a:latin typeface="Arial Black" panose="020B0604020202020204" pitchFamily="34" charset="0"/>
              </a:defRPr>
            </a:lvl1pPr>
          </a:lstStyle>
          <a:p>
            <a:r>
              <a:rPr lang="en-GB"/>
              <a:t>Content/Agenda</a:t>
            </a:r>
            <a:endParaRPr lang="en-US"/>
          </a:p>
        </p:txBody>
      </p:sp>
      <p:sp>
        <p:nvSpPr>
          <p:cNvPr id="9" name="Text Placeholder 7">
            <a:extLst>
              <a:ext uri="{FF2B5EF4-FFF2-40B4-BE49-F238E27FC236}">
                <a16:creationId xmlns:a16="http://schemas.microsoft.com/office/drawing/2014/main" id="{C5E0AC3A-FC09-44C9-85B0-9FF09A6699B7}"/>
              </a:ext>
            </a:extLst>
          </p:cNvPr>
          <p:cNvSpPr>
            <a:spLocks noGrp="1"/>
          </p:cNvSpPr>
          <p:nvPr>
            <p:ph type="body" sz="quarter" idx="15"/>
          </p:nvPr>
        </p:nvSpPr>
        <p:spPr>
          <a:xfrm>
            <a:off x="1001259" y="1571910"/>
            <a:ext cx="10288412" cy="4734621"/>
          </a:xfrm>
          <a:prstGeom prst="rect">
            <a:avLst/>
          </a:prstGeom>
        </p:spPr>
        <p:txBody>
          <a:bodyPr/>
          <a:lstStyle>
            <a:lvl1pPr>
              <a:defRPr sz="2400" baseline="0">
                <a:solidFill>
                  <a:schemeClr val="bg1"/>
                </a:solidFill>
                <a:latin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17026199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ation_Navy">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9613A1A9-F97F-4D22-AACA-BAB43A58D979}"/>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To add a background picture, right click on the </a:t>
            </a:r>
            <a:r>
              <a:rPr lang="en-US" err="1"/>
              <a:t>coloured</a:t>
            </a:r>
            <a:r>
              <a:rPr lang="en-US"/>
              <a:t> box and send it to the back, you will then be able to add your background image by clicking the image icon in the middle of the screen, once you have placed your image, right click on the image and send it to the back in order for the </a:t>
            </a:r>
            <a:r>
              <a:rPr lang="en-US" err="1"/>
              <a:t>coloured</a:t>
            </a:r>
            <a:r>
              <a:rPr lang="en-US"/>
              <a:t> box to appear over the image. </a:t>
            </a:r>
            <a:endParaRPr lang="en-GB"/>
          </a:p>
        </p:txBody>
      </p:sp>
      <p:sp>
        <p:nvSpPr>
          <p:cNvPr id="6" name="Title 9">
            <a:extLst>
              <a:ext uri="{FF2B5EF4-FFF2-40B4-BE49-F238E27FC236}">
                <a16:creationId xmlns:a16="http://schemas.microsoft.com/office/drawing/2014/main" id="{B6169398-DA0D-634D-A347-F8D65716CF67}"/>
              </a:ext>
            </a:extLst>
          </p:cNvPr>
          <p:cNvSpPr>
            <a:spLocks noGrp="1"/>
          </p:cNvSpPr>
          <p:nvPr>
            <p:ph type="title" hasCustomPrompt="1"/>
          </p:nvPr>
        </p:nvSpPr>
        <p:spPr>
          <a:xfrm>
            <a:off x="2154915" y="1553842"/>
            <a:ext cx="7871514" cy="3753516"/>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Quotations/motto</a:t>
            </a:r>
            <a:endParaRPr lang="en-US"/>
          </a:p>
        </p:txBody>
      </p:sp>
      <p:sp>
        <p:nvSpPr>
          <p:cNvPr id="5" name="Text Placeholder 8">
            <a:extLst>
              <a:ext uri="{FF2B5EF4-FFF2-40B4-BE49-F238E27FC236}">
                <a16:creationId xmlns:a16="http://schemas.microsoft.com/office/drawing/2014/main" id="{E0AB1231-AD18-4EB3-8D11-04AD0A3AF011}"/>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4487733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otation_Red">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8A2D00AF-5F33-40F6-99C9-0D8ADEF6574E}"/>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To add a background picture, right click on the </a:t>
            </a:r>
            <a:r>
              <a:rPr lang="en-US" err="1"/>
              <a:t>coloured</a:t>
            </a:r>
            <a:r>
              <a:rPr lang="en-US"/>
              <a:t> box and send it to the back, you will then be able to add your background image by clicking the image icon in the middle of the screen, once you have placed your image, right click on the image and send it to the back in order for the </a:t>
            </a:r>
            <a:r>
              <a:rPr lang="en-US" err="1"/>
              <a:t>coloured</a:t>
            </a:r>
            <a:r>
              <a:rPr lang="en-US"/>
              <a:t> box to appear over the image. </a:t>
            </a:r>
            <a:endParaRPr lang="en-GB"/>
          </a:p>
        </p:txBody>
      </p:sp>
      <p:sp>
        <p:nvSpPr>
          <p:cNvPr id="6" name="Title 9">
            <a:extLst>
              <a:ext uri="{FF2B5EF4-FFF2-40B4-BE49-F238E27FC236}">
                <a16:creationId xmlns:a16="http://schemas.microsoft.com/office/drawing/2014/main" id="{96A7D56D-E191-4E4B-B30D-6D68698A783A}"/>
              </a:ext>
            </a:extLst>
          </p:cNvPr>
          <p:cNvSpPr>
            <a:spLocks noGrp="1"/>
          </p:cNvSpPr>
          <p:nvPr>
            <p:ph type="title" hasCustomPrompt="1"/>
          </p:nvPr>
        </p:nvSpPr>
        <p:spPr>
          <a:xfrm>
            <a:off x="2154915" y="1553842"/>
            <a:ext cx="7871514" cy="3753516"/>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Quotations/motto</a:t>
            </a:r>
            <a:endParaRPr lang="en-US"/>
          </a:p>
        </p:txBody>
      </p:sp>
      <p:sp>
        <p:nvSpPr>
          <p:cNvPr id="5" name="Text Placeholder 8">
            <a:extLst>
              <a:ext uri="{FF2B5EF4-FFF2-40B4-BE49-F238E27FC236}">
                <a16:creationId xmlns:a16="http://schemas.microsoft.com/office/drawing/2014/main" id="{7FDC2D99-840E-41CF-8ADE-FAAFD2858E27}"/>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15234818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vider_Navy">
    <p:spTree>
      <p:nvGrpSpPr>
        <p:cNvPr id="1" name=""/>
        <p:cNvGrpSpPr/>
        <p:nvPr/>
      </p:nvGrpSpPr>
      <p:grpSpPr>
        <a:xfrm>
          <a:off x="0" y="0"/>
          <a:ext cx="0" cy="0"/>
          <a:chOff x="0" y="0"/>
          <a:chExt cx="0" cy="0"/>
        </a:xfrm>
      </p:grpSpPr>
      <p:sp>
        <p:nvSpPr>
          <p:cNvPr id="13" name="Rectangle 12" descr="Blue heading Bar">
            <a:extLst>
              <a:ext uri="{FF2B5EF4-FFF2-40B4-BE49-F238E27FC236}">
                <a16:creationId xmlns:a16="http://schemas.microsoft.com/office/drawing/2014/main" id="{2D90F0AD-A8D2-7F49-B15F-55C6715B58F8}"/>
              </a:ext>
              <a:ext uri="{C183D7F6-B498-43B3-948B-1728B52AA6E4}">
                <adec:decorative xmlns:adec="http://schemas.microsoft.com/office/drawing/2017/decorative" val="0"/>
              </a:ext>
            </a:extLst>
          </p:cNvPr>
          <p:cNvSpPr/>
          <p:nvPr userDrawn="1"/>
        </p:nvSpPr>
        <p:spPr>
          <a:xfrm>
            <a:off x="7359127" y="952501"/>
            <a:ext cx="3791983" cy="4933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C4C28773-62A5-3B42-88FB-417CDAFBF530}"/>
              </a:ext>
            </a:extLst>
          </p:cNvPr>
          <p:cNvSpPr>
            <a:spLocks noGrp="1"/>
          </p:cNvSpPr>
          <p:nvPr>
            <p:ph type="title" hasCustomPrompt="1"/>
          </p:nvPr>
        </p:nvSpPr>
        <p:spPr>
          <a:xfrm>
            <a:off x="7679149" y="2924270"/>
            <a:ext cx="3141553" cy="717694"/>
          </a:xfrm>
          <a:prstGeom prst="rect">
            <a:avLst/>
          </a:prstGeom>
        </p:spPr>
        <p:txBody>
          <a:bodyPr anchor="b" anchorCtr="0"/>
          <a:lstStyle>
            <a:lvl1pPr>
              <a:defRPr sz="3200" cap="none" baseline="0">
                <a:solidFill>
                  <a:schemeClr val="bg1"/>
                </a:solidFill>
                <a:latin typeface="Arial Black" panose="020B0604020202020204" pitchFamily="34" charset="0"/>
              </a:defRPr>
            </a:lvl1pPr>
          </a:lstStyle>
          <a:p>
            <a:r>
              <a:rPr lang="en-GB"/>
              <a:t>Title</a:t>
            </a:r>
            <a:endParaRPr lang="en-US"/>
          </a:p>
        </p:txBody>
      </p:sp>
      <p:sp>
        <p:nvSpPr>
          <p:cNvPr id="4" name="Text Placeholder 3">
            <a:extLst>
              <a:ext uri="{FF2B5EF4-FFF2-40B4-BE49-F238E27FC236}">
                <a16:creationId xmlns:a16="http://schemas.microsoft.com/office/drawing/2014/main" id="{D015FB4C-4EAB-1546-8FCE-BC73C0F9769D}"/>
              </a:ext>
            </a:extLst>
          </p:cNvPr>
          <p:cNvSpPr>
            <a:spLocks noGrp="1"/>
          </p:cNvSpPr>
          <p:nvPr>
            <p:ph type="body" sz="quarter" idx="15" hasCustomPrompt="1"/>
          </p:nvPr>
        </p:nvSpPr>
        <p:spPr>
          <a:xfrm>
            <a:off x="7679149" y="3741737"/>
            <a:ext cx="3141552" cy="1842317"/>
          </a:xfrm>
          <a:prstGeom prst="rect">
            <a:avLst/>
          </a:prstGeom>
        </p:spPr>
        <p:txBody>
          <a:bodyPr/>
          <a:lstStyle>
            <a:lvl1pPr marL="0" indent="0">
              <a:buNone/>
              <a:defRPr sz="2400" baseline="0">
                <a:solidFill>
                  <a:schemeClr val="bg1"/>
                </a:solidFill>
              </a:defRPr>
            </a:lvl1pPr>
          </a:lstStyle>
          <a:p>
            <a:pPr lvl="0"/>
            <a:r>
              <a:rPr lang="en-GB"/>
              <a:t>Click to add a short copy</a:t>
            </a:r>
            <a:endParaRPr lang="en-US"/>
          </a:p>
        </p:txBody>
      </p:sp>
      <p:sp>
        <p:nvSpPr>
          <p:cNvPr id="10" name="Picture Placeholder 9">
            <a:extLst>
              <a:ext uri="{FF2B5EF4-FFF2-40B4-BE49-F238E27FC236}">
                <a16:creationId xmlns:a16="http://schemas.microsoft.com/office/drawing/2014/main" id="{DA622506-CE23-476C-AF20-3AAD6027BAF9}"/>
              </a:ext>
            </a:extLst>
          </p:cNvPr>
          <p:cNvSpPr>
            <a:spLocks noGrp="1"/>
          </p:cNvSpPr>
          <p:nvPr>
            <p:ph type="pic" sz="quarter" idx="17" hasCustomPrompt="1"/>
          </p:nvPr>
        </p:nvSpPr>
        <p:spPr>
          <a:xfrm>
            <a:off x="0" y="0"/>
            <a:ext cx="8107680" cy="6858000"/>
          </a:xfrm>
          <a:custGeom>
            <a:avLst/>
            <a:gdLst>
              <a:gd name="connsiteX0" fmla="*/ 0 w 8107680"/>
              <a:gd name="connsiteY0" fmla="*/ 0 h 6858000"/>
              <a:gd name="connsiteX1" fmla="*/ 8107680 w 8107680"/>
              <a:gd name="connsiteY1" fmla="*/ 0 h 6858000"/>
              <a:gd name="connsiteX2" fmla="*/ 8107680 w 8107680"/>
              <a:gd name="connsiteY2" fmla="*/ 6858000 h 6858000"/>
              <a:gd name="connsiteX3" fmla="*/ 0 w 8107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07680" h="6858000">
                <a:moveTo>
                  <a:pt x="0" y="0"/>
                </a:moveTo>
                <a:lnTo>
                  <a:pt x="8107680" y="0"/>
                </a:lnTo>
                <a:lnTo>
                  <a:pt x="8107680" y="6858000"/>
                </a:lnTo>
                <a:lnTo>
                  <a:pt x="0" y="6858000"/>
                </a:lnTo>
                <a:close/>
              </a:path>
            </a:pathLst>
          </a:custGeom>
        </p:spPr>
        <p:txBody>
          <a:bodyPr wrap="square">
            <a:noAutofit/>
          </a:bodyPr>
          <a:lstStyle>
            <a:lvl1pPr marL="0" indent="0">
              <a:buNone/>
              <a:defRPr lang="en-GB" sz="1600" kern="1200" baseline="0" dirty="0" smtClean="0">
                <a:solidFill>
                  <a:schemeClr val="accent1"/>
                </a:solidFill>
                <a:latin typeface="+mn-lt"/>
                <a:ea typeface="+mn-ea"/>
                <a:cs typeface="+mn-cs"/>
              </a:defRPr>
            </a:lvl1pPr>
          </a:lstStyle>
          <a:p>
            <a:r>
              <a:rPr lang="en-US"/>
              <a:t>Click to add Picture</a:t>
            </a:r>
            <a:endParaRPr lang="en-GB"/>
          </a:p>
        </p:txBody>
      </p:sp>
      <p:sp>
        <p:nvSpPr>
          <p:cNvPr id="8" name="Text Placeholder 8">
            <a:extLst>
              <a:ext uri="{FF2B5EF4-FFF2-40B4-BE49-F238E27FC236}">
                <a16:creationId xmlns:a16="http://schemas.microsoft.com/office/drawing/2014/main" id="{DC6E0E0E-BA2D-48E5-99EB-12291FFCA58A}"/>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
        <p:nvSpPr>
          <p:cNvPr id="9" name="Slide Number Placeholder 5">
            <a:extLst>
              <a:ext uri="{FF2B5EF4-FFF2-40B4-BE49-F238E27FC236}">
                <a16:creationId xmlns:a16="http://schemas.microsoft.com/office/drawing/2014/main" id="{239EBE0A-426C-9D46-912A-83AB28C0D5FC}"/>
              </a:ext>
            </a:extLst>
          </p:cNvPr>
          <p:cNvSpPr>
            <a:spLocks noGrp="1"/>
          </p:cNvSpPr>
          <p:nvPr>
            <p:ph type="sldNum" sz="quarter" idx="4"/>
          </p:nvPr>
        </p:nvSpPr>
        <p:spPr>
          <a:xfrm>
            <a:off x="8610600" y="6356350"/>
            <a:ext cx="3272030" cy="365125"/>
          </a:xfrm>
          <a:prstGeom prst="rect">
            <a:avLst/>
          </a:prstGeom>
        </p:spPr>
        <p:txBody>
          <a:bodyPr vert="horz" lIns="91440" tIns="45720" rIns="91440" bIns="45720" rtlCol="0" anchor="ctr"/>
          <a:lstStyle>
            <a:lvl1pPr algn="r">
              <a:defRPr sz="1200" baseline="0">
                <a:solidFill>
                  <a:schemeClr val="tx1">
                    <a:tint val="75000"/>
                  </a:schemeClr>
                </a:solidFill>
                <a:latin typeface="Arial" panose="020B0604020202020204" pitchFamily="34" charset="0"/>
              </a:defRPr>
            </a:lvl1pPr>
          </a:lstStyle>
          <a:p>
            <a:fld id="{FBE75506-EA2C-084A-BE64-DAB3BDCD7D3B}" type="slidenum">
              <a:rPr lang="en-US" smtClean="0"/>
              <a:pPr/>
              <a:t>‹#›</a:t>
            </a:fld>
            <a:endParaRPr lang="en-US"/>
          </a:p>
        </p:txBody>
      </p:sp>
    </p:spTree>
    <p:extLst>
      <p:ext uri="{BB962C8B-B14F-4D97-AF65-F5344CB8AC3E}">
        <p14:creationId xmlns:p14="http://schemas.microsoft.com/office/powerpoint/2010/main" val="4515131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vider_Red">
    <p:spTree>
      <p:nvGrpSpPr>
        <p:cNvPr id="1" name=""/>
        <p:cNvGrpSpPr/>
        <p:nvPr/>
      </p:nvGrpSpPr>
      <p:grpSpPr>
        <a:xfrm>
          <a:off x="0" y="0"/>
          <a:ext cx="0" cy="0"/>
          <a:chOff x="0" y="0"/>
          <a:chExt cx="0" cy="0"/>
        </a:xfrm>
      </p:grpSpPr>
      <p:sp>
        <p:nvSpPr>
          <p:cNvPr id="13" name="Rectangle 12" descr="Red">
            <a:extLst>
              <a:ext uri="{FF2B5EF4-FFF2-40B4-BE49-F238E27FC236}">
                <a16:creationId xmlns:a16="http://schemas.microsoft.com/office/drawing/2014/main" id="{2D90F0AD-A8D2-7F49-B15F-55C6715B58F8}"/>
              </a:ext>
              <a:ext uri="{C183D7F6-B498-43B3-948B-1728B52AA6E4}">
                <adec:decorative xmlns:adec="http://schemas.microsoft.com/office/drawing/2017/decorative" val="0"/>
              </a:ext>
            </a:extLst>
          </p:cNvPr>
          <p:cNvSpPr/>
          <p:nvPr userDrawn="1"/>
        </p:nvSpPr>
        <p:spPr>
          <a:xfrm>
            <a:off x="7359127" y="952501"/>
            <a:ext cx="3791983" cy="49333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C4C28773-62A5-3B42-88FB-417CDAFBF530}"/>
              </a:ext>
            </a:extLst>
          </p:cNvPr>
          <p:cNvSpPr>
            <a:spLocks noGrp="1"/>
          </p:cNvSpPr>
          <p:nvPr>
            <p:ph type="title" hasCustomPrompt="1"/>
          </p:nvPr>
        </p:nvSpPr>
        <p:spPr>
          <a:xfrm>
            <a:off x="7679149" y="3216036"/>
            <a:ext cx="3141553" cy="425927"/>
          </a:xfrm>
          <a:prstGeom prst="rect">
            <a:avLst/>
          </a:prstGeom>
        </p:spPr>
        <p:txBody>
          <a:bodyPr anchor="b" anchorCtr="0"/>
          <a:lstStyle>
            <a:lvl1pPr>
              <a:defRPr sz="3200" cap="none" baseline="0">
                <a:solidFill>
                  <a:schemeClr val="bg1"/>
                </a:solidFill>
                <a:latin typeface="Arial Black" panose="020B0604020202020204" pitchFamily="34" charset="0"/>
              </a:defRPr>
            </a:lvl1pPr>
          </a:lstStyle>
          <a:p>
            <a:r>
              <a:rPr lang="en-GB"/>
              <a:t>Title</a:t>
            </a:r>
            <a:endParaRPr lang="en-US"/>
          </a:p>
        </p:txBody>
      </p:sp>
      <p:sp>
        <p:nvSpPr>
          <p:cNvPr id="4" name="Text Placeholder 3">
            <a:extLst>
              <a:ext uri="{FF2B5EF4-FFF2-40B4-BE49-F238E27FC236}">
                <a16:creationId xmlns:a16="http://schemas.microsoft.com/office/drawing/2014/main" id="{D015FB4C-4EAB-1546-8FCE-BC73C0F9769D}"/>
              </a:ext>
            </a:extLst>
          </p:cNvPr>
          <p:cNvSpPr>
            <a:spLocks noGrp="1"/>
          </p:cNvSpPr>
          <p:nvPr>
            <p:ph type="body" sz="quarter" idx="15" hasCustomPrompt="1"/>
          </p:nvPr>
        </p:nvSpPr>
        <p:spPr>
          <a:xfrm>
            <a:off x="7679149" y="3741737"/>
            <a:ext cx="3141552" cy="1842317"/>
          </a:xfrm>
          <a:prstGeom prst="rect">
            <a:avLst/>
          </a:prstGeom>
        </p:spPr>
        <p:txBody>
          <a:bodyPr/>
          <a:lstStyle>
            <a:lvl1pPr marL="0" indent="0">
              <a:buNone/>
              <a:defRPr sz="2400" baseline="0">
                <a:solidFill>
                  <a:schemeClr val="bg1"/>
                </a:solidFill>
              </a:defRPr>
            </a:lvl1pPr>
          </a:lstStyle>
          <a:p>
            <a:pPr lvl="0"/>
            <a:r>
              <a:rPr lang="en-GB"/>
              <a:t>Click to add a short copy</a:t>
            </a:r>
            <a:endParaRPr lang="en-US"/>
          </a:p>
        </p:txBody>
      </p:sp>
      <p:sp>
        <p:nvSpPr>
          <p:cNvPr id="8" name="Picture Placeholder 7">
            <a:extLst>
              <a:ext uri="{FF2B5EF4-FFF2-40B4-BE49-F238E27FC236}">
                <a16:creationId xmlns:a16="http://schemas.microsoft.com/office/drawing/2014/main" id="{B19B5CF3-B191-481F-A975-3BF9A9945F0B}"/>
              </a:ext>
            </a:extLst>
          </p:cNvPr>
          <p:cNvSpPr>
            <a:spLocks noGrp="1"/>
          </p:cNvSpPr>
          <p:nvPr>
            <p:ph type="pic" sz="quarter" idx="17" hasCustomPrompt="1"/>
          </p:nvPr>
        </p:nvSpPr>
        <p:spPr>
          <a:xfrm>
            <a:off x="0" y="0"/>
            <a:ext cx="8107680" cy="6858000"/>
          </a:xfrm>
          <a:custGeom>
            <a:avLst/>
            <a:gdLst>
              <a:gd name="connsiteX0" fmla="*/ 0 w 8107680"/>
              <a:gd name="connsiteY0" fmla="*/ 0 h 6858000"/>
              <a:gd name="connsiteX1" fmla="*/ 8107680 w 8107680"/>
              <a:gd name="connsiteY1" fmla="*/ 0 h 6858000"/>
              <a:gd name="connsiteX2" fmla="*/ 8107680 w 8107680"/>
              <a:gd name="connsiteY2" fmla="*/ 6858000 h 6858000"/>
              <a:gd name="connsiteX3" fmla="*/ 0 w 8107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07680" h="6858000">
                <a:moveTo>
                  <a:pt x="0" y="0"/>
                </a:moveTo>
                <a:lnTo>
                  <a:pt x="8107680" y="0"/>
                </a:lnTo>
                <a:lnTo>
                  <a:pt x="8107680" y="6858000"/>
                </a:lnTo>
                <a:lnTo>
                  <a:pt x="0" y="6858000"/>
                </a:lnTo>
                <a:close/>
              </a:path>
            </a:pathLst>
          </a:custGeom>
        </p:spPr>
        <p:txBody>
          <a:bodyPr wrap="square">
            <a:noAutofit/>
          </a:bodyPr>
          <a:lstStyle>
            <a:lvl1pPr marL="0" indent="0">
              <a:buNone/>
              <a:defRPr lang="en-GB" sz="1600" kern="1200" baseline="0" dirty="0" smtClean="0">
                <a:solidFill>
                  <a:schemeClr val="accent1"/>
                </a:solidFill>
                <a:latin typeface="+mn-lt"/>
                <a:ea typeface="+mn-ea"/>
                <a:cs typeface="+mn-cs"/>
              </a:defRPr>
            </a:lvl1pPr>
          </a:lstStyle>
          <a:p>
            <a:r>
              <a:rPr lang="en-US"/>
              <a:t>Click to add Picture</a:t>
            </a:r>
            <a:endParaRPr lang="en-GB"/>
          </a:p>
        </p:txBody>
      </p:sp>
      <p:sp>
        <p:nvSpPr>
          <p:cNvPr id="10" name="Text Placeholder 8">
            <a:extLst>
              <a:ext uri="{FF2B5EF4-FFF2-40B4-BE49-F238E27FC236}">
                <a16:creationId xmlns:a16="http://schemas.microsoft.com/office/drawing/2014/main" id="{6A672AB4-D24F-4ECB-8506-139C950CB8E0}"/>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
        <p:nvSpPr>
          <p:cNvPr id="9" name="Slide Number Placeholder 5">
            <a:extLst>
              <a:ext uri="{FF2B5EF4-FFF2-40B4-BE49-F238E27FC236}">
                <a16:creationId xmlns:a16="http://schemas.microsoft.com/office/drawing/2014/main" id="{239EBE0A-426C-9D46-912A-83AB28C0D5FC}"/>
              </a:ext>
            </a:extLst>
          </p:cNvPr>
          <p:cNvSpPr>
            <a:spLocks noGrp="1"/>
          </p:cNvSpPr>
          <p:nvPr>
            <p:ph type="sldNum" sz="quarter" idx="4"/>
          </p:nvPr>
        </p:nvSpPr>
        <p:spPr>
          <a:xfrm>
            <a:off x="8610600" y="6356350"/>
            <a:ext cx="3272030" cy="365125"/>
          </a:xfrm>
          <a:prstGeom prst="rect">
            <a:avLst/>
          </a:prstGeom>
        </p:spPr>
        <p:txBody>
          <a:bodyPr vert="horz" lIns="91440" tIns="45720" rIns="91440" bIns="45720" rtlCol="0" anchor="ctr"/>
          <a:lstStyle>
            <a:lvl1pPr algn="r">
              <a:defRPr sz="1200" baseline="0">
                <a:solidFill>
                  <a:schemeClr val="tx1">
                    <a:tint val="75000"/>
                  </a:schemeClr>
                </a:solidFill>
                <a:latin typeface="Arial" panose="020B0604020202020204" pitchFamily="34" charset="0"/>
              </a:defRPr>
            </a:lvl1pPr>
          </a:lstStyle>
          <a:p>
            <a:fld id="{FBE75506-EA2C-084A-BE64-DAB3BDCD7D3B}" type="slidenum">
              <a:rPr lang="en-US" smtClean="0"/>
              <a:pPr/>
              <a:t>‹#›</a:t>
            </a:fld>
            <a:endParaRPr lang="en-US"/>
          </a:p>
        </p:txBody>
      </p:sp>
    </p:spTree>
    <p:extLst>
      <p:ext uri="{BB962C8B-B14F-4D97-AF65-F5344CB8AC3E}">
        <p14:creationId xmlns:p14="http://schemas.microsoft.com/office/powerpoint/2010/main" val="41179114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_Open 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157898"/>
            <a:ext cx="11561761" cy="49714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8" name="Picture Placeholder 4">
            <a:extLst>
              <a:ext uri="{FF2B5EF4-FFF2-40B4-BE49-F238E27FC236}">
                <a16:creationId xmlns:a16="http://schemas.microsoft.com/office/drawing/2014/main" id="{C4294F47-FB48-493F-A8F5-2877E70A771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3" name="Picture 2">
            <a:extLst>
              <a:ext uri="{FF2B5EF4-FFF2-40B4-BE49-F238E27FC236}">
                <a16:creationId xmlns:a16="http://schemas.microsoft.com/office/drawing/2014/main" id="{15F08304-1D7C-4DB5-A9A4-0A4AE1FE63D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6" name="Picture 5" descr="A logo with blue and red text&#10;&#10;Description automatically generated">
            <a:extLst>
              <a:ext uri="{FF2B5EF4-FFF2-40B4-BE49-F238E27FC236}">
                <a16:creationId xmlns:a16="http://schemas.microsoft.com/office/drawing/2014/main" id="{E87C1C7A-7C46-020C-E0A3-F2792C6148B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979919212"/>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_Open page_Sub_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Content Placeholder 3">
            <a:extLst>
              <a:ext uri="{FF2B5EF4-FFF2-40B4-BE49-F238E27FC236}">
                <a16:creationId xmlns:a16="http://schemas.microsoft.com/office/drawing/2014/main" id="{1FEA8EB3-AEAF-43ED-A733-0838A3E6CDBA}"/>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683866"/>
            <a:ext cx="11561761" cy="446357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50F89AB6-EF92-4E49-981B-06A9965CAC19}"/>
              </a:ext>
              <a:ext uri="{C183D7F6-B498-43B3-948B-1728B52AA6E4}">
                <adec:decorative xmlns:adec="http://schemas.microsoft.com/office/drawing/2017/decorative" val="0"/>
              </a:ext>
            </a:extLst>
          </p:cNvPr>
          <p:cNvSpPr>
            <a:spLocks noGrp="1"/>
          </p:cNvSpPr>
          <p:nvPr>
            <p:ph type="pic" sz="quarter" idx="16"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1" name="Picture 10">
            <a:extLst>
              <a:ext uri="{FF2B5EF4-FFF2-40B4-BE49-F238E27FC236}">
                <a16:creationId xmlns:a16="http://schemas.microsoft.com/office/drawing/2014/main" id="{1451CFEE-B823-9A4D-ABE9-715015314F8A}"/>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7DBAC715-BFB9-A4D6-347F-3E6BA9BC149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1687540676"/>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39" y="1683426"/>
            <a:ext cx="11561761"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5"/>
            <a:ext cx="5649566"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5"/>
            <a:ext cx="5649566" cy="3538538"/>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627E6AC7-39E2-3E47-B374-4D873C8FB1E5}"/>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DB018FEC-D8C0-A04E-86F3-AE4142522968}"/>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D24A8F1F-A4BB-8B8F-2B24-8AA8D87C090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872214724"/>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39" y="1159183"/>
            <a:ext cx="11561761"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40" y="2065000"/>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5"/>
            <a:ext cx="5649566"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2" name="Content Placeholder 3">
            <a:extLst>
              <a:ext uri="{FF2B5EF4-FFF2-40B4-BE49-F238E27FC236}">
                <a16:creationId xmlns:a16="http://schemas.microsoft.com/office/drawing/2014/main" id="{BAC9CFCE-90A3-46F0-A6A3-A6121A3B2E7C}"/>
              </a:ext>
            </a:extLst>
          </p:cNvPr>
          <p:cNvSpPr>
            <a:spLocks noGrp="1"/>
          </p:cNvSpPr>
          <p:nvPr>
            <p:ph sz="quarter" idx="19" hasCustomPrompt="1"/>
          </p:nvPr>
        </p:nvSpPr>
        <p:spPr>
          <a:xfrm>
            <a:off x="6228582" y="2065000"/>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5"/>
            <a:ext cx="5649566" cy="3538538"/>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3" name="Picture Placeholder 4">
            <a:extLst>
              <a:ext uri="{FF2B5EF4-FFF2-40B4-BE49-F238E27FC236}">
                <a16:creationId xmlns:a16="http://schemas.microsoft.com/office/drawing/2014/main" id="{63586CC4-DABB-2D4F-BFD0-C29AC252710A}"/>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4" name="Picture 13">
            <a:extLst>
              <a:ext uri="{FF2B5EF4-FFF2-40B4-BE49-F238E27FC236}">
                <a16:creationId xmlns:a16="http://schemas.microsoft.com/office/drawing/2014/main" id="{DC4CC767-77DE-1F47-85B9-952129BA576A}"/>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90A725BE-10D3-6745-72D2-1BBB544335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606182154"/>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40"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40" y="1683426"/>
            <a:ext cx="5649566"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5"/>
            <a:ext cx="5649566"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2" name="Content Placeholder 3">
            <a:extLst>
              <a:ext uri="{FF2B5EF4-FFF2-40B4-BE49-F238E27FC236}">
                <a16:creationId xmlns:a16="http://schemas.microsoft.com/office/drawing/2014/main" id="{D63707EB-C232-46ED-86F2-D4669D03038E}"/>
              </a:ext>
            </a:extLst>
          </p:cNvPr>
          <p:cNvSpPr>
            <a:spLocks noGrp="1"/>
          </p:cNvSpPr>
          <p:nvPr>
            <p:ph sz="quarter" idx="19" hasCustomPrompt="1"/>
          </p:nvPr>
        </p:nvSpPr>
        <p:spPr>
          <a:xfrm>
            <a:off x="6228582"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65462C8B-E0BC-458E-98BE-7B1A2D4B415A}"/>
              </a:ext>
            </a:extLst>
          </p:cNvPr>
          <p:cNvSpPr>
            <a:spLocks noGrp="1"/>
          </p:cNvSpPr>
          <p:nvPr>
            <p:ph sz="quarter" idx="20" hasCustomPrompt="1"/>
          </p:nvPr>
        </p:nvSpPr>
        <p:spPr>
          <a:xfrm>
            <a:off x="6228582" y="1683426"/>
            <a:ext cx="5649566"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5"/>
            <a:ext cx="5649566" cy="3538538"/>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8" name="Picture Placeholder 4">
            <a:extLst>
              <a:ext uri="{FF2B5EF4-FFF2-40B4-BE49-F238E27FC236}">
                <a16:creationId xmlns:a16="http://schemas.microsoft.com/office/drawing/2014/main" id="{0C70EEFD-4AD8-6A43-832A-205712F9BD7F}"/>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4" name="Picture 13">
            <a:extLst>
              <a:ext uri="{FF2B5EF4-FFF2-40B4-BE49-F238E27FC236}">
                <a16:creationId xmlns:a16="http://schemas.microsoft.com/office/drawing/2014/main" id="{5125BAB1-2160-8041-A15D-C196E49A12AC}"/>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8C93D42C-709A-9A46-A02C-3F48BE926AA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672797650"/>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_Subtitle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2" name="Content Placeholder 3">
            <a:extLst>
              <a:ext uri="{FF2B5EF4-FFF2-40B4-BE49-F238E27FC236}">
                <a16:creationId xmlns:a16="http://schemas.microsoft.com/office/drawing/2014/main" id="{CFA28A5D-BBBD-4531-AB19-30230F3896D1}"/>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6CDD2952-EC48-4368-A15E-602C698A4485}"/>
              </a:ext>
            </a:extLst>
          </p:cNvPr>
          <p:cNvSpPr>
            <a:spLocks noGrp="1"/>
          </p:cNvSpPr>
          <p:nvPr>
            <p:ph sz="quarter" idx="18" hasCustomPrompt="1"/>
          </p:nvPr>
        </p:nvSpPr>
        <p:spPr>
          <a:xfrm>
            <a:off x="325439" y="1683426"/>
            <a:ext cx="11561761"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8" y="2600325"/>
            <a:ext cx="11561761"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624ACC40-DE07-034C-BD8D-55CE23D25E38}"/>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4" name="Picture 13">
            <a:extLst>
              <a:ext uri="{FF2B5EF4-FFF2-40B4-BE49-F238E27FC236}">
                <a16:creationId xmlns:a16="http://schemas.microsoft.com/office/drawing/2014/main" id="{D614169D-14EE-C94B-8635-9A995B85DEB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B17EF4A0-BBFB-84A8-FD0F-4FFB6CE25A0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351496292"/>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1675285"/>
            <a:ext cx="5649566" cy="4464050"/>
          </a:xfrm>
          <a:prstGeom prst="rect">
            <a:avLst/>
          </a:prstGeom>
        </p:spPr>
        <p:txBody>
          <a:bodyPr tIns="0" bIns="0"/>
          <a:lstStyle>
            <a:lvl1pPr>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r>
              <a:rPr lang="en-US"/>
              <a:t>Click to add Chart/Graph/Image</a:t>
            </a:r>
          </a:p>
        </p:txBody>
      </p:sp>
      <p:sp>
        <p:nvSpPr>
          <p:cNvPr id="17" name="Content Placeholder 3">
            <a:extLst>
              <a:ext uri="{FF2B5EF4-FFF2-40B4-BE49-F238E27FC236}">
                <a16:creationId xmlns:a16="http://schemas.microsoft.com/office/drawing/2014/main" id="{7A517C04-0466-47B0-A0C7-EF69C32A6955}"/>
              </a:ext>
            </a:extLst>
          </p:cNvPr>
          <p:cNvSpPr>
            <a:spLocks noGrp="1"/>
          </p:cNvSpPr>
          <p:nvPr>
            <p:ph sz="quarter" idx="10" hasCustomPrompt="1"/>
          </p:nvPr>
        </p:nvSpPr>
        <p:spPr>
          <a:xfrm>
            <a:off x="6228784" y="1682752"/>
            <a:ext cx="5658416" cy="4446585"/>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88AAD741-6BD8-1E4A-9C50-E76F48C90AB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2" name="Picture 11">
            <a:extLst>
              <a:ext uri="{FF2B5EF4-FFF2-40B4-BE49-F238E27FC236}">
                <a16:creationId xmlns:a16="http://schemas.microsoft.com/office/drawing/2014/main" id="{3CD806AD-8B58-154E-BF0B-195E7249FEBC}"/>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9EFDC180-8F20-9A23-F68B-F51EE646EA6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115960799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40"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1675285"/>
            <a:ext cx="5649566" cy="4464050"/>
          </a:xfrm>
          <a:prstGeom prst="rect">
            <a:avLst/>
          </a:prstGeom>
        </p:spPr>
        <p:txBody>
          <a:bodyPr tIns="0" bIns="0"/>
          <a:lstStyle>
            <a:lvl1pPr>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r>
              <a:rPr lang="en-US"/>
              <a:t>Click to add Chart/Graph/Image</a:t>
            </a:r>
          </a:p>
        </p:txBody>
      </p:sp>
      <p:sp>
        <p:nvSpPr>
          <p:cNvPr id="11" name="Content Placeholder 3">
            <a:extLst>
              <a:ext uri="{FF2B5EF4-FFF2-40B4-BE49-F238E27FC236}">
                <a16:creationId xmlns:a16="http://schemas.microsoft.com/office/drawing/2014/main" id="{3921D843-06EA-449D-8EF2-F647E5FB762E}"/>
              </a:ext>
            </a:extLst>
          </p:cNvPr>
          <p:cNvSpPr>
            <a:spLocks noGrp="1"/>
          </p:cNvSpPr>
          <p:nvPr>
            <p:ph sz="quarter" idx="20" hasCustomPrompt="1"/>
          </p:nvPr>
        </p:nvSpPr>
        <p:spPr>
          <a:xfrm>
            <a:off x="6237634"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7" name="Content Placeholder 3">
            <a:extLst>
              <a:ext uri="{FF2B5EF4-FFF2-40B4-BE49-F238E27FC236}">
                <a16:creationId xmlns:a16="http://schemas.microsoft.com/office/drawing/2014/main" id="{7A517C04-0466-47B0-A0C7-EF69C32A6955}"/>
              </a:ext>
            </a:extLst>
          </p:cNvPr>
          <p:cNvSpPr>
            <a:spLocks noGrp="1"/>
          </p:cNvSpPr>
          <p:nvPr>
            <p:ph sz="quarter" idx="10" hasCustomPrompt="1"/>
          </p:nvPr>
        </p:nvSpPr>
        <p:spPr>
          <a:xfrm>
            <a:off x="6228784" y="1682752"/>
            <a:ext cx="5658416" cy="4446585"/>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51FA8743-6D40-8F40-B55F-FBA0757CC1AA}"/>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03AE5985-E192-DB4C-82B8-51D4C6FE5151}"/>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EF4FCE2F-6388-D096-40DE-E84581EEAD3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76133512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40"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00E6E6B1-8FDC-4917-85BE-BE61CD77BEA7}"/>
              </a:ext>
            </a:extLst>
          </p:cNvPr>
          <p:cNvSpPr>
            <a:spLocks noGrp="1"/>
          </p:cNvSpPr>
          <p:nvPr>
            <p:ph sz="quarter" idx="10" hasCustomPrompt="1"/>
          </p:nvPr>
        </p:nvSpPr>
        <p:spPr>
          <a:xfrm>
            <a:off x="325439" y="1674813"/>
            <a:ext cx="5649567" cy="4464050"/>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a:p>
            <a:pPr lvl="1"/>
            <a:r>
              <a:rPr lang="en-GB"/>
              <a:t>Second level</a:t>
            </a:r>
          </a:p>
          <a:p>
            <a:pPr lvl="2"/>
            <a:r>
              <a:rPr lang="en-GB"/>
              <a:t>Third level</a:t>
            </a:r>
          </a:p>
          <a:p>
            <a:pPr lvl="3"/>
            <a:r>
              <a:rPr lang="en-GB"/>
              <a:t>Fourth level</a:t>
            </a:r>
          </a:p>
        </p:txBody>
      </p:sp>
      <p:sp>
        <p:nvSpPr>
          <p:cNvPr id="11" name="Content Placeholder 3">
            <a:extLst>
              <a:ext uri="{FF2B5EF4-FFF2-40B4-BE49-F238E27FC236}">
                <a16:creationId xmlns:a16="http://schemas.microsoft.com/office/drawing/2014/main" id="{3921D843-06EA-449D-8EF2-F647E5FB762E}"/>
              </a:ext>
            </a:extLst>
          </p:cNvPr>
          <p:cNvSpPr>
            <a:spLocks noGrp="1"/>
          </p:cNvSpPr>
          <p:nvPr>
            <p:ph sz="quarter" idx="20" hasCustomPrompt="1"/>
          </p:nvPr>
        </p:nvSpPr>
        <p:spPr>
          <a:xfrm>
            <a:off x="6237634"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4" name="Content Placeholder 3">
            <a:extLst>
              <a:ext uri="{FF2B5EF4-FFF2-40B4-BE49-F238E27FC236}">
                <a16:creationId xmlns:a16="http://schemas.microsoft.com/office/drawing/2014/main" id="{4085FD2B-0AE1-4C1C-B760-B8328F13E470}"/>
              </a:ext>
            </a:extLst>
          </p:cNvPr>
          <p:cNvSpPr>
            <a:spLocks noGrp="1"/>
          </p:cNvSpPr>
          <p:nvPr>
            <p:ph sz="quarter" idx="21" hasCustomPrompt="1"/>
          </p:nvPr>
        </p:nvSpPr>
        <p:spPr>
          <a:xfrm>
            <a:off x="6237633" y="1674813"/>
            <a:ext cx="5649567" cy="4464050"/>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A3A06535-43CB-E443-B170-555F63CED2F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6" name="Picture 15">
            <a:extLst>
              <a:ext uri="{FF2B5EF4-FFF2-40B4-BE49-F238E27FC236}">
                <a16:creationId xmlns:a16="http://schemas.microsoft.com/office/drawing/2014/main" id="{17C26DC3-233F-E449-9138-FEE580997A8C}"/>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C3576893-1BF5-887F-3B52-4C47B70F4CD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876483960"/>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_4 Img Collage_Text">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9" name="Picture Placeholder 3">
            <a:extLst>
              <a:ext uri="{FF2B5EF4-FFF2-40B4-BE49-F238E27FC236}">
                <a16:creationId xmlns:a16="http://schemas.microsoft.com/office/drawing/2014/main" id="{5CA47C59-220C-4D4C-B4C9-867AB670FE6C}"/>
              </a:ext>
            </a:extLst>
          </p:cNvPr>
          <p:cNvSpPr>
            <a:spLocks noGrp="1"/>
          </p:cNvSpPr>
          <p:nvPr>
            <p:ph type="pic" sz="quarter" idx="13"/>
          </p:nvPr>
        </p:nvSpPr>
        <p:spPr>
          <a:xfrm>
            <a:off x="325834" y="1157898"/>
            <a:ext cx="242961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1" name="Picture Placeholder 3">
            <a:extLst>
              <a:ext uri="{FF2B5EF4-FFF2-40B4-BE49-F238E27FC236}">
                <a16:creationId xmlns:a16="http://schemas.microsoft.com/office/drawing/2014/main" id="{7FBD58E9-13E2-4430-BB74-4C327E2DC21B}"/>
              </a:ext>
            </a:extLst>
          </p:cNvPr>
          <p:cNvSpPr>
            <a:spLocks noGrp="1"/>
          </p:cNvSpPr>
          <p:nvPr>
            <p:ph type="pic" sz="quarter" idx="15"/>
          </p:nvPr>
        </p:nvSpPr>
        <p:spPr>
          <a:xfrm>
            <a:off x="2988621" y="1157898"/>
            <a:ext cx="405204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3" name="Picture Placeholder 3">
            <a:extLst>
              <a:ext uri="{FF2B5EF4-FFF2-40B4-BE49-F238E27FC236}">
                <a16:creationId xmlns:a16="http://schemas.microsoft.com/office/drawing/2014/main" id="{22554A0B-D560-4DEB-A455-FE92CEB18143}"/>
              </a:ext>
            </a:extLst>
          </p:cNvPr>
          <p:cNvSpPr>
            <a:spLocks noGrp="1"/>
          </p:cNvSpPr>
          <p:nvPr>
            <p:ph type="pic" sz="quarter" idx="17"/>
          </p:nvPr>
        </p:nvSpPr>
        <p:spPr>
          <a:xfrm>
            <a:off x="325834" y="3738277"/>
            <a:ext cx="405204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2" name="Picture Placeholder 3">
            <a:extLst>
              <a:ext uri="{FF2B5EF4-FFF2-40B4-BE49-F238E27FC236}">
                <a16:creationId xmlns:a16="http://schemas.microsoft.com/office/drawing/2014/main" id="{793D9C21-F06D-4A52-BEE1-796FF27B765D}"/>
              </a:ext>
            </a:extLst>
          </p:cNvPr>
          <p:cNvSpPr>
            <a:spLocks noGrp="1"/>
          </p:cNvSpPr>
          <p:nvPr>
            <p:ph type="pic" sz="quarter" idx="16"/>
          </p:nvPr>
        </p:nvSpPr>
        <p:spPr>
          <a:xfrm>
            <a:off x="4611051" y="3738277"/>
            <a:ext cx="242961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5" name="Content Placeholder 3">
            <a:extLst>
              <a:ext uri="{FF2B5EF4-FFF2-40B4-BE49-F238E27FC236}">
                <a16:creationId xmlns:a16="http://schemas.microsoft.com/office/drawing/2014/main" id="{4EC386EE-C2BB-43BC-8F31-2AF5D77F47C2}"/>
              </a:ext>
              <a:ext uri="{C183D7F6-B498-43B3-948B-1728B52AA6E4}">
                <adec:decorative xmlns:adec="http://schemas.microsoft.com/office/drawing/2017/decorative" val="0"/>
              </a:ext>
            </a:extLst>
          </p:cNvPr>
          <p:cNvSpPr>
            <a:spLocks noGrp="1"/>
          </p:cNvSpPr>
          <p:nvPr>
            <p:ph sz="quarter" idx="18" hasCustomPrompt="1"/>
          </p:nvPr>
        </p:nvSpPr>
        <p:spPr>
          <a:xfrm>
            <a:off x="7264784" y="1158403"/>
            <a:ext cx="4622415"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4" name="Picture Placeholder 4">
            <a:extLst>
              <a:ext uri="{FF2B5EF4-FFF2-40B4-BE49-F238E27FC236}">
                <a16:creationId xmlns:a16="http://schemas.microsoft.com/office/drawing/2014/main" id="{CA1E2F42-C2F5-0245-AD61-4ABF8A06C547}"/>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6" name="Picture 15">
            <a:extLst>
              <a:ext uri="{FF2B5EF4-FFF2-40B4-BE49-F238E27FC236}">
                <a16:creationId xmlns:a16="http://schemas.microsoft.com/office/drawing/2014/main" id="{AD96D83E-976F-CB43-8C93-59984E85BC72}"/>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053D9EAC-5FF0-B2E5-1A4F-96856BF10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304291873"/>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2236">
          <p15:clr>
            <a:srgbClr val="FBAE40"/>
          </p15:clr>
        </p15:guide>
        <p15:guide id="10" orient="horz" pos="235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_Full Page Image Coll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4" name="Picture Placeholder 3">
            <a:extLst>
              <a:ext uri="{FF2B5EF4-FFF2-40B4-BE49-F238E27FC236}">
                <a16:creationId xmlns:a16="http://schemas.microsoft.com/office/drawing/2014/main" id="{41EBFB52-47B2-44CB-B9B5-C8C4D2F2AF23}"/>
              </a:ext>
            </a:extLst>
          </p:cNvPr>
          <p:cNvSpPr>
            <a:spLocks noGrp="1"/>
          </p:cNvSpPr>
          <p:nvPr>
            <p:ph type="pic" sz="quarter" idx="13"/>
          </p:nvPr>
        </p:nvSpPr>
        <p:spPr>
          <a:xfrm>
            <a:off x="325833" y="1167730"/>
            <a:ext cx="2429617"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5" name="Picture Placeholder 3">
            <a:extLst>
              <a:ext uri="{FF2B5EF4-FFF2-40B4-BE49-F238E27FC236}">
                <a16:creationId xmlns:a16="http://schemas.microsoft.com/office/drawing/2014/main" id="{0772F182-62BF-4CD4-AFAB-DD3986E2570A}"/>
              </a:ext>
            </a:extLst>
          </p:cNvPr>
          <p:cNvSpPr>
            <a:spLocks noGrp="1"/>
          </p:cNvSpPr>
          <p:nvPr>
            <p:ph type="pic" sz="quarter" idx="15"/>
          </p:nvPr>
        </p:nvSpPr>
        <p:spPr>
          <a:xfrm>
            <a:off x="2988620" y="1157898"/>
            <a:ext cx="4052047"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8" name="Picture Placeholder 3">
            <a:extLst>
              <a:ext uri="{FF2B5EF4-FFF2-40B4-BE49-F238E27FC236}">
                <a16:creationId xmlns:a16="http://schemas.microsoft.com/office/drawing/2014/main" id="{CDFD8E56-6E37-43C9-8D07-9658BFA53A71}"/>
              </a:ext>
            </a:extLst>
          </p:cNvPr>
          <p:cNvSpPr>
            <a:spLocks noGrp="1"/>
          </p:cNvSpPr>
          <p:nvPr>
            <p:ph type="pic" sz="quarter" idx="18"/>
          </p:nvPr>
        </p:nvSpPr>
        <p:spPr>
          <a:xfrm>
            <a:off x="7264785" y="1157898"/>
            <a:ext cx="4622415"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7" name="Picture Placeholder 3">
            <a:extLst>
              <a:ext uri="{FF2B5EF4-FFF2-40B4-BE49-F238E27FC236}">
                <a16:creationId xmlns:a16="http://schemas.microsoft.com/office/drawing/2014/main" id="{F90C7393-C78B-48EB-AC56-F592B5062718}"/>
              </a:ext>
            </a:extLst>
          </p:cNvPr>
          <p:cNvSpPr>
            <a:spLocks noGrp="1"/>
          </p:cNvSpPr>
          <p:nvPr>
            <p:ph type="pic" sz="quarter" idx="17"/>
          </p:nvPr>
        </p:nvSpPr>
        <p:spPr>
          <a:xfrm>
            <a:off x="325833" y="3733800"/>
            <a:ext cx="4052047" cy="2404454"/>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6" name="Picture Placeholder 3">
            <a:extLst>
              <a:ext uri="{FF2B5EF4-FFF2-40B4-BE49-F238E27FC236}">
                <a16:creationId xmlns:a16="http://schemas.microsoft.com/office/drawing/2014/main" id="{2A64CEAF-F72A-4665-A1E7-EE72A6BE8FF2}"/>
              </a:ext>
            </a:extLst>
          </p:cNvPr>
          <p:cNvSpPr>
            <a:spLocks noGrp="1"/>
          </p:cNvSpPr>
          <p:nvPr>
            <p:ph type="pic" sz="quarter" idx="16"/>
          </p:nvPr>
        </p:nvSpPr>
        <p:spPr>
          <a:xfrm>
            <a:off x="4611050" y="3733800"/>
            <a:ext cx="2429617" cy="2404454"/>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9" name="Picture Placeholder 3">
            <a:extLst>
              <a:ext uri="{FF2B5EF4-FFF2-40B4-BE49-F238E27FC236}">
                <a16:creationId xmlns:a16="http://schemas.microsoft.com/office/drawing/2014/main" id="{E8BF7EBF-D330-4550-AA20-B874337DB116}"/>
              </a:ext>
            </a:extLst>
          </p:cNvPr>
          <p:cNvSpPr>
            <a:spLocks noGrp="1"/>
          </p:cNvSpPr>
          <p:nvPr>
            <p:ph type="pic" sz="quarter" idx="19"/>
          </p:nvPr>
        </p:nvSpPr>
        <p:spPr>
          <a:xfrm>
            <a:off x="7264784" y="3733800"/>
            <a:ext cx="4622415" cy="2404454"/>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3" name="Picture Placeholder 4">
            <a:extLst>
              <a:ext uri="{FF2B5EF4-FFF2-40B4-BE49-F238E27FC236}">
                <a16:creationId xmlns:a16="http://schemas.microsoft.com/office/drawing/2014/main" id="{83144689-DF27-4C4F-AEEE-8283850944EB}"/>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20" name="Picture 19">
            <a:extLst>
              <a:ext uri="{FF2B5EF4-FFF2-40B4-BE49-F238E27FC236}">
                <a16:creationId xmlns:a16="http://schemas.microsoft.com/office/drawing/2014/main" id="{A3F49034-53B1-F447-8617-CDE9CE77F9CE}"/>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F79D57EE-E808-DDCE-48CB-592E2DBFCC4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86912944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2352">
          <p15:clr>
            <a:srgbClr val="FBAE40"/>
          </p15:clr>
        </p15:guide>
        <p15:guide id="10" orient="horz" pos="2232">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_2/3 Text">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25" name="Content Placeholder 3">
            <a:extLst>
              <a:ext uri="{FF2B5EF4-FFF2-40B4-BE49-F238E27FC236}">
                <a16:creationId xmlns:a16="http://schemas.microsoft.com/office/drawing/2014/main" id="{24C93AA4-914B-45B2-8818-F28671B740D9}"/>
              </a:ext>
            </a:extLst>
          </p:cNvPr>
          <p:cNvSpPr>
            <a:spLocks noGrp="1"/>
          </p:cNvSpPr>
          <p:nvPr>
            <p:ph sz="quarter" idx="19" hasCustomPrompt="1"/>
          </p:nvPr>
        </p:nvSpPr>
        <p:spPr>
          <a:xfrm>
            <a:off x="325439" y="1149350"/>
            <a:ext cx="7544032"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15184" y="1157898"/>
            <a:ext cx="3772016" cy="4971439"/>
          </a:xfrm>
          <a:prstGeom prst="rect">
            <a:avLst/>
          </a:prstGeom>
        </p:spPr>
        <p:txBody>
          <a:bodyPr tIns="0" bIns="0"/>
          <a:lstStyle>
            <a:lvl1pPr>
              <a:defRPr lang="en-US" sz="1600" kern="1200" baseline="0" dirty="0">
                <a:solidFill>
                  <a:schemeClr val="accent1"/>
                </a:solidFill>
                <a:latin typeface="+mn-lt"/>
                <a:ea typeface="+mn-ea"/>
                <a:cs typeface="+mn-cs"/>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76A13BB6-85A5-8644-883F-958DBA5B363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0" name="Picture 9">
            <a:extLst>
              <a:ext uri="{FF2B5EF4-FFF2-40B4-BE49-F238E27FC236}">
                <a16:creationId xmlns:a16="http://schemas.microsoft.com/office/drawing/2014/main" id="{B76780DF-95CB-2344-9B62-F51096A6644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72CD41DF-36E1-A371-993F-A68DD30D3B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1038898955"/>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_2/3 Text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Text Placeholder 8">
            <a:extLst>
              <a:ext uri="{FF2B5EF4-FFF2-40B4-BE49-F238E27FC236}">
                <a16:creationId xmlns:a16="http://schemas.microsoft.com/office/drawing/2014/main" id="{F14C8E35-6B70-4501-975E-C3FFD1917822}"/>
              </a:ext>
            </a:extLst>
          </p:cNvPr>
          <p:cNvSpPr>
            <a:spLocks noGrp="1"/>
          </p:cNvSpPr>
          <p:nvPr>
            <p:ph type="body" sz="quarter" idx="15" hasCustomPrompt="1"/>
          </p:nvPr>
        </p:nvSpPr>
        <p:spPr>
          <a:xfrm>
            <a:off x="325438" y="1158403"/>
            <a:ext cx="11561762"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6" name="Content Placeholder 3">
            <a:extLst>
              <a:ext uri="{FF2B5EF4-FFF2-40B4-BE49-F238E27FC236}">
                <a16:creationId xmlns:a16="http://schemas.microsoft.com/office/drawing/2014/main" id="{D91D4784-315A-40EE-916D-EFCE4495303F}"/>
              </a:ext>
            </a:extLst>
          </p:cNvPr>
          <p:cNvSpPr>
            <a:spLocks noGrp="1"/>
          </p:cNvSpPr>
          <p:nvPr>
            <p:ph sz="quarter" idx="19" hasCustomPrompt="1"/>
          </p:nvPr>
        </p:nvSpPr>
        <p:spPr>
          <a:xfrm>
            <a:off x="325439" y="1702051"/>
            <a:ext cx="7544032" cy="4427286"/>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06131" y="1682750"/>
            <a:ext cx="3781069" cy="4446587"/>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4E887FA2-7D3A-664F-93DB-3EB9460F9BA6}"/>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2" name="Picture 11">
            <a:extLst>
              <a:ext uri="{FF2B5EF4-FFF2-40B4-BE49-F238E27FC236}">
                <a16:creationId xmlns:a16="http://schemas.microsoft.com/office/drawing/2014/main" id="{C80D20E1-5E2F-DC49-B11B-024820BA606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30A39805-0828-90B8-3030-EA400D652D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068531347"/>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Content_2/3 Text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Text Placeholder 8">
            <a:extLst>
              <a:ext uri="{FF2B5EF4-FFF2-40B4-BE49-F238E27FC236}">
                <a16:creationId xmlns:a16="http://schemas.microsoft.com/office/drawing/2014/main" id="{F14C8E35-6B70-4501-975E-C3FFD1917822}"/>
              </a:ext>
            </a:extLst>
          </p:cNvPr>
          <p:cNvSpPr>
            <a:spLocks noGrp="1"/>
          </p:cNvSpPr>
          <p:nvPr>
            <p:ph type="body" sz="quarter" idx="15" hasCustomPrompt="1"/>
          </p:nvPr>
        </p:nvSpPr>
        <p:spPr>
          <a:xfrm>
            <a:off x="325438" y="1158403"/>
            <a:ext cx="7544033"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6" name="Content Placeholder 3">
            <a:extLst>
              <a:ext uri="{FF2B5EF4-FFF2-40B4-BE49-F238E27FC236}">
                <a16:creationId xmlns:a16="http://schemas.microsoft.com/office/drawing/2014/main" id="{D91D4784-315A-40EE-916D-EFCE4495303F}"/>
              </a:ext>
            </a:extLst>
          </p:cNvPr>
          <p:cNvSpPr>
            <a:spLocks noGrp="1"/>
          </p:cNvSpPr>
          <p:nvPr>
            <p:ph sz="quarter" idx="19" hasCustomPrompt="1"/>
          </p:nvPr>
        </p:nvSpPr>
        <p:spPr>
          <a:xfrm>
            <a:off x="325439" y="1702051"/>
            <a:ext cx="7544032" cy="4427286"/>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11" name="Text Placeholder 8">
            <a:extLst>
              <a:ext uri="{FF2B5EF4-FFF2-40B4-BE49-F238E27FC236}">
                <a16:creationId xmlns:a16="http://schemas.microsoft.com/office/drawing/2014/main" id="{0078D08B-4AC0-413A-8D64-84876BCF693E}"/>
              </a:ext>
            </a:extLst>
          </p:cNvPr>
          <p:cNvSpPr>
            <a:spLocks noGrp="1"/>
          </p:cNvSpPr>
          <p:nvPr>
            <p:ph type="body" sz="quarter" idx="20" hasCustomPrompt="1"/>
          </p:nvPr>
        </p:nvSpPr>
        <p:spPr>
          <a:xfrm>
            <a:off x="8106131" y="1158403"/>
            <a:ext cx="3781069"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06131" y="1682750"/>
            <a:ext cx="3781069" cy="4446587"/>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6C89BDC3-593E-A843-8BF2-5F4E73EEADB4}"/>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79DBF0CF-4090-334E-9533-542A553DBDA3}"/>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322DEF11-D3A1-4305-548A-0845A06B195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4117827310"/>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_Half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5015712"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4" name="Content Placeholder 3">
            <a:extLst>
              <a:ext uri="{FF2B5EF4-FFF2-40B4-BE49-F238E27FC236}">
                <a16:creationId xmlns:a16="http://schemas.microsoft.com/office/drawing/2014/main" id="{B10A3255-96BA-4D60-BF32-DF5A0CF4AE4F}"/>
              </a:ext>
            </a:extLst>
          </p:cNvPr>
          <p:cNvSpPr>
            <a:spLocks noGrp="1"/>
          </p:cNvSpPr>
          <p:nvPr>
            <p:ph sz="quarter" idx="19" hasCustomPrompt="1"/>
          </p:nvPr>
        </p:nvSpPr>
        <p:spPr>
          <a:xfrm>
            <a:off x="325439" y="1149350"/>
            <a:ext cx="5595527"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6165410" y="0"/>
            <a:ext cx="6026589" cy="685800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1" name="Text Placeholder 8">
            <a:extLst>
              <a:ext uri="{FF2B5EF4-FFF2-40B4-BE49-F238E27FC236}">
                <a16:creationId xmlns:a16="http://schemas.microsoft.com/office/drawing/2014/main" id="{0E00FE3C-6612-402C-B97E-100F9A45454F}"/>
              </a:ext>
            </a:extLst>
          </p:cNvPr>
          <p:cNvSpPr>
            <a:spLocks noGrp="1"/>
          </p:cNvSpPr>
          <p:nvPr>
            <p:ph type="body" sz="quarter" idx="17" hasCustomPrompt="1"/>
          </p:nvPr>
        </p:nvSpPr>
        <p:spPr>
          <a:xfrm>
            <a:off x="6683604" y="6377781"/>
            <a:ext cx="5306128" cy="322262"/>
          </a:xfrm>
          <a:prstGeom prst="rect">
            <a:avLst/>
          </a:prstGeom>
          <a:solidFill>
            <a:srgbClr val="120742"/>
          </a:solidFill>
        </p:spPr>
        <p:txBody>
          <a:bodyPr anchor="ctr"/>
          <a:lstStyle>
            <a:lvl1pPr marL="0" indent="0" algn="r">
              <a:buNone/>
              <a:defRPr sz="1400" b="0" i="0" baseline="0">
                <a:solidFill>
                  <a:schemeClr val="bg1"/>
                </a:solidFill>
              </a:defRPr>
            </a:lvl1pPr>
          </a:lstStyle>
          <a:p>
            <a:pPr lvl="0"/>
            <a:r>
              <a:rPr lang="en-GB"/>
              <a:t>Image label (Locations)</a:t>
            </a:r>
            <a:endParaRPr lang="en-US"/>
          </a:p>
        </p:txBody>
      </p:sp>
      <p:sp>
        <p:nvSpPr>
          <p:cNvPr id="10" name="Text Placeholder 3">
            <a:extLst>
              <a:ext uri="{FF2B5EF4-FFF2-40B4-BE49-F238E27FC236}">
                <a16:creationId xmlns:a16="http://schemas.microsoft.com/office/drawing/2014/main" id="{9EC8CBBD-E760-43E1-8626-727B42667718}"/>
              </a:ext>
            </a:extLst>
          </p:cNvPr>
          <p:cNvSpPr>
            <a:spLocks noGrp="1"/>
          </p:cNvSpPr>
          <p:nvPr>
            <p:ph type="body" sz="quarter" idx="11" hasCustomPrompt="1"/>
          </p:nvPr>
        </p:nvSpPr>
        <p:spPr>
          <a:xfrm>
            <a:off x="334964" y="6432480"/>
            <a:ext cx="3277368"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8" name="Picture Placeholder 4">
            <a:extLst>
              <a:ext uri="{FF2B5EF4-FFF2-40B4-BE49-F238E27FC236}">
                <a16:creationId xmlns:a16="http://schemas.microsoft.com/office/drawing/2014/main" id="{C4294F47-FB48-493F-A8F5-2877E70A7719}"/>
              </a:ext>
              <a:ext uri="{C183D7F6-B498-43B3-948B-1728B52AA6E4}">
                <adec:decorative xmlns:adec="http://schemas.microsoft.com/office/drawing/2017/decorative" val="0"/>
              </a:ext>
            </a:extLst>
          </p:cNvPr>
          <p:cNvSpPr>
            <a:spLocks noGrp="1"/>
          </p:cNvSpPr>
          <p:nvPr>
            <p:ph type="pic" sz="quarter" idx="14" hasCustomPrompt="1"/>
          </p:nvPr>
        </p:nvSpPr>
        <p:spPr>
          <a:xfrm>
            <a:off x="4306594"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3" name="Picture 2">
            <a:extLst>
              <a:ext uri="{FF2B5EF4-FFF2-40B4-BE49-F238E27FC236}">
                <a16:creationId xmlns:a16="http://schemas.microsoft.com/office/drawing/2014/main" id="{15F08304-1D7C-4DB5-A9A4-0A4AE1FE63D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5413704" y="6308939"/>
            <a:ext cx="495890" cy="403111"/>
          </a:xfrm>
          <a:prstGeom prst="rect">
            <a:avLst/>
          </a:prstGeom>
        </p:spPr>
      </p:pic>
      <p:pic>
        <p:nvPicPr>
          <p:cNvPr id="4" name="Picture 3" descr="A logo with blue and red text&#10;&#10;Description automatically generated">
            <a:extLst>
              <a:ext uri="{FF2B5EF4-FFF2-40B4-BE49-F238E27FC236}">
                <a16:creationId xmlns:a16="http://schemas.microsoft.com/office/drawing/2014/main" id="{D95F99CD-E32A-4F18-27D1-6E533FC26D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68793" y="6257801"/>
            <a:ext cx="595971" cy="488830"/>
          </a:xfrm>
          <a:prstGeom prst="rect">
            <a:avLst/>
          </a:prstGeom>
        </p:spPr>
      </p:pic>
    </p:spTree>
    <p:extLst>
      <p:ext uri="{BB962C8B-B14F-4D97-AF65-F5344CB8AC3E}">
        <p14:creationId xmlns:p14="http://schemas.microsoft.com/office/powerpoint/2010/main" val="3248560606"/>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pos="3727">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_HalfPage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5015712"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2" name="Text Placeholder 8">
            <a:extLst>
              <a:ext uri="{FF2B5EF4-FFF2-40B4-BE49-F238E27FC236}">
                <a16:creationId xmlns:a16="http://schemas.microsoft.com/office/drawing/2014/main" id="{2B75052F-0636-4932-8F2E-F2F81FDD5A13}"/>
              </a:ext>
            </a:extLst>
          </p:cNvPr>
          <p:cNvSpPr>
            <a:spLocks noGrp="1"/>
          </p:cNvSpPr>
          <p:nvPr>
            <p:ph type="body" sz="quarter" idx="19" hasCustomPrompt="1"/>
          </p:nvPr>
        </p:nvSpPr>
        <p:spPr>
          <a:xfrm>
            <a:off x="325438" y="1149350"/>
            <a:ext cx="5590609"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4" name="Content Placeholder 3">
            <a:extLst>
              <a:ext uri="{FF2B5EF4-FFF2-40B4-BE49-F238E27FC236}">
                <a16:creationId xmlns:a16="http://schemas.microsoft.com/office/drawing/2014/main" id="{F990E6F4-5BA5-461C-98F8-2FA662FC386F}"/>
              </a:ext>
            </a:extLst>
          </p:cNvPr>
          <p:cNvSpPr>
            <a:spLocks noGrp="1"/>
          </p:cNvSpPr>
          <p:nvPr>
            <p:ph sz="quarter" idx="20" hasCustomPrompt="1"/>
          </p:nvPr>
        </p:nvSpPr>
        <p:spPr>
          <a:xfrm>
            <a:off x="325439" y="1692998"/>
            <a:ext cx="5595527" cy="44363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6165410" y="0"/>
            <a:ext cx="6026589" cy="685800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1" name="Text Placeholder 8">
            <a:extLst>
              <a:ext uri="{FF2B5EF4-FFF2-40B4-BE49-F238E27FC236}">
                <a16:creationId xmlns:a16="http://schemas.microsoft.com/office/drawing/2014/main" id="{66FC4C66-5FFB-40F0-AC3F-B1D1D04E119C}"/>
              </a:ext>
            </a:extLst>
          </p:cNvPr>
          <p:cNvSpPr>
            <a:spLocks noGrp="1"/>
          </p:cNvSpPr>
          <p:nvPr>
            <p:ph type="body" sz="quarter" idx="17" hasCustomPrompt="1"/>
          </p:nvPr>
        </p:nvSpPr>
        <p:spPr>
          <a:xfrm>
            <a:off x="6683604" y="6377781"/>
            <a:ext cx="5306128" cy="322262"/>
          </a:xfrm>
          <a:prstGeom prst="rect">
            <a:avLst/>
          </a:prstGeom>
          <a:solidFill>
            <a:srgbClr val="120742"/>
          </a:solidFill>
        </p:spPr>
        <p:txBody>
          <a:bodyPr anchor="ctr"/>
          <a:lstStyle>
            <a:lvl1pPr marL="0" indent="0" algn="r">
              <a:buNone/>
              <a:defRPr sz="1400" b="0" i="0" baseline="0">
                <a:solidFill>
                  <a:schemeClr val="bg1"/>
                </a:solidFill>
              </a:defRPr>
            </a:lvl1pPr>
          </a:lstStyle>
          <a:p>
            <a:pPr lvl="0"/>
            <a:r>
              <a:rPr lang="en-GB"/>
              <a:t>Image label (Locations)</a:t>
            </a:r>
            <a:endParaRPr lang="en-US"/>
          </a:p>
        </p:txBody>
      </p:sp>
      <p:sp>
        <p:nvSpPr>
          <p:cNvPr id="10" name="Text Placeholder 3">
            <a:extLst>
              <a:ext uri="{FF2B5EF4-FFF2-40B4-BE49-F238E27FC236}">
                <a16:creationId xmlns:a16="http://schemas.microsoft.com/office/drawing/2014/main" id="{9EC8CBBD-E760-43E1-8626-727B42667718}"/>
              </a:ext>
            </a:extLst>
          </p:cNvPr>
          <p:cNvSpPr>
            <a:spLocks noGrp="1"/>
          </p:cNvSpPr>
          <p:nvPr>
            <p:ph type="body" sz="quarter" idx="11" hasCustomPrompt="1"/>
          </p:nvPr>
        </p:nvSpPr>
        <p:spPr>
          <a:xfrm>
            <a:off x="334964" y="6432480"/>
            <a:ext cx="3277368"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6F4E35D4-6128-8B41-9123-30295AF368DD}"/>
              </a:ext>
              <a:ext uri="{C183D7F6-B498-43B3-948B-1728B52AA6E4}">
                <adec:decorative xmlns:adec="http://schemas.microsoft.com/office/drawing/2017/decorative" val="0"/>
              </a:ext>
            </a:extLst>
          </p:cNvPr>
          <p:cNvSpPr>
            <a:spLocks noGrp="1"/>
          </p:cNvSpPr>
          <p:nvPr>
            <p:ph type="pic" sz="quarter" idx="14" hasCustomPrompt="1"/>
          </p:nvPr>
        </p:nvSpPr>
        <p:spPr>
          <a:xfrm>
            <a:off x="4306594"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78543D20-DDB8-5247-B162-452D9A21158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5413704"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DD70D39B-AF72-FCBD-7CA2-E1C93F0EC1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68793" y="6272675"/>
            <a:ext cx="595971" cy="488830"/>
          </a:xfrm>
          <a:prstGeom prst="rect">
            <a:avLst/>
          </a:prstGeom>
        </p:spPr>
      </p:pic>
    </p:spTree>
    <p:extLst>
      <p:ext uri="{BB962C8B-B14F-4D97-AF65-F5344CB8AC3E}">
        <p14:creationId xmlns:p14="http://schemas.microsoft.com/office/powerpoint/2010/main" val="2196111927"/>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pos="3727">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_Video Slid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9" name="Media Placeholder 8">
            <a:extLst>
              <a:ext uri="{FF2B5EF4-FFF2-40B4-BE49-F238E27FC236}">
                <a16:creationId xmlns:a16="http://schemas.microsoft.com/office/drawing/2014/main" id="{4B6946A6-41DF-4312-8786-10E1F76F37D9}"/>
              </a:ext>
            </a:extLst>
          </p:cNvPr>
          <p:cNvSpPr>
            <a:spLocks noGrp="1"/>
          </p:cNvSpPr>
          <p:nvPr>
            <p:ph type="media" sz="quarter" idx="15"/>
          </p:nvPr>
        </p:nvSpPr>
        <p:spPr>
          <a:xfrm>
            <a:off x="325911" y="1162739"/>
            <a:ext cx="11563200" cy="4971600"/>
          </a:xfrm>
          <a:prstGeom prst="rect">
            <a:avLst/>
          </a:prstGeom>
        </p:spPr>
        <p:txBody>
          <a:bodyPr/>
          <a:lstStyle>
            <a:lvl1pPr>
              <a:defRPr lang="en-GB" sz="1600" kern="1200" baseline="0" dirty="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endParaRPr lang="en-GB"/>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0" name="Picture Placeholder 4">
            <a:extLst>
              <a:ext uri="{FF2B5EF4-FFF2-40B4-BE49-F238E27FC236}">
                <a16:creationId xmlns:a16="http://schemas.microsoft.com/office/drawing/2014/main" id="{A797627D-3402-6E4D-8187-1EC2AC184A47}"/>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8" name="Picture 7">
            <a:extLst>
              <a:ext uri="{FF2B5EF4-FFF2-40B4-BE49-F238E27FC236}">
                <a16:creationId xmlns:a16="http://schemas.microsoft.com/office/drawing/2014/main" id="{D0E8DD23-376B-D042-93F3-9B85EB4C3C1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1CE2059A-4E75-770E-67FE-B157D9662C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12918156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_Video Slide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1" name="Content Placeholder 3">
            <a:extLst>
              <a:ext uri="{FF2B5EF4-FFF2-40B4-BE49-F238E27FC236}">
                <a16:creationId xmlns:a16="http://schemas.microsoft.com/office/drawing/2014/main" id="{C8B8085A-D291-4463-8D01-7FA09C7E8216}"/>
              </a:ext>
            </a:extLst>
          </p:cNvPr>
          <p:cNvSpPr>
            <a:spLocks noGrp="1"/>
          </p:cNvSpPr>
          <p:nvPr>
            <p:ph sz="quarter" idx="16"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9" name="Media Placeholder 8">
            <a:extLst>
              <a:ext uri="{FF2B5EF4-FFF2-40B4-BE49-F238E27FC236}">
                <a16:creationId xmlns:a16="http://schemas.microsoft.com/office/drawing/2014/main" id="{4B6946A6-41DF-4312-8786-10E1F76F37D9}"/>
              </a:ext>
            </a:extLst>
          </p:cNvPr>
          <p:cNvSpPr>
            <a:spLocks noGrp="1"/>
          </p:cNvSpPr>
          <p:nvPr>
            <p:ph type="media" sz="quarter" idx="15"/>
          </p:nvPr>
        </p:nvSpPr>
        <p:spPr>
          <a:xfrm>
            <a:off x="325911" y="1674891"/>
            <a:ext cx="11563200" cy="4459448"/>
          </a:xfrm>
          <a:prstGeom prst="rect">
            <a:avLst/>
          </a:prstGeom>
        </p:spPr>
        <p:txBody>
          <a:bodyPr/>
          <a:lstStyle>
            <a:lvl1pPr>
              <a:defRPr lang="en-GB" sz="1600" kern="1200" baseline="0" dirty="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endParaRPr lang="en-GB"/>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0" name="Picture Placeholder 4">
            <a:extLst>
              <a:ext uri="{FF2B5EF4-FFF2-40B4-BE49-F238E27FC236}">
                <a16:creationId xmlns:a16="http://schemas.microsoft.com/office/drawing/2014/main" id="{9051DCD0-3964-C241-8800-8AEFF47F2642}"/>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81605404-8C18-AB41-B5E3-98BCC34C0E67}"/>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8D6A6FEE-B6F6-032F-2E8C-FABC533C05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676874916"/>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A8E0D-3723-DB46-AD2B-3118B2035D3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F88177E-EC12-6B45-B699-5FC992660B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5" name="Footer Placeholder 4">
            <a:extLst>
              <a:ext uri="{FF2B5EF4-FFF2-40B4-BE49-F238E27FC236}">
                <a16:creationId xmlns:a16="http://schemas.microsoft.com/office/drawing/2014/main" id="{4A6E95E6-7177-094D-89F1-1BB374C748A7}"/>
              </a:ext>
              <a:ext uri="{C183D7F6-B498-43B3-948B-1728B52AA6E4}">
                <adec:decorative xmlns:adec="http://schemas.microsoft.com/office/drawing/2017/decorative" val="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065667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43523-DB5A-EB45-868A-FF9695C5592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B311E57-8DA1-A846-8863-F2C271F60F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2054C57-823D-6948-BABD-AAEF6DEC251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D195DBD-B0AC-074E-A729-966A6FACAB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7A16180-2DF4-774C-ADDA-C5B4FF2EE90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59828AF-F08A-7E4F-989C-D37ADD16E8BA}"/>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79E608C9-3CBA-D44C-8999-0EACD76D504E}"/>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474198-C3FF-B944-9730-B726BB817373}"/>
              </a:ext>
            </a:extLst>
          </p:cNvPr>
          <p:cNvSpPr>
            <a:spLocks noGrp="1"/>
          </p:cNvSpPr>
          <p:nvPr>
            <p:ph type="sldNum" sz="quarter" idx="12"/>
          </p:nvPr>
        </p:nvSpPr>
        <p:spPr/>
        <p:txBody>
          <a:bodyPr/>
          <a:lstStyle/>
          <a:p>
            <a:fld id="{11E70006-CDA3-E044-BEF7-40A57D243F45}" type="slidenum">
              <a:rPr lang="en-US" smtClean="0"/>
              <a:t>‹#›</a:t>
            </a:fld>
            <a:endParaRPr lang="en-US"/>
          </a:p>
        </p:txBody>
      </p:sp>
    </p:spTree>
    <p:extLst>
      <p:ext uri="{BB962C8B-B14F-4D97-AF65-F5344CB8AC3E}">
        <p14:creationId xmlns:p14="http://schemas.microsoft.com/office/powerpoint/2010/main" val="40048863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FDA4C-8946-5E4B-8D67-D65C36BB53B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373E01C-0FC4-BF4D-825C-B3AC8F5A0E0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52A6A39-4587-AE49-B4FF-51C7AF859B6E}"/>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14AB001E-F7D5-FC45-8265-4B243EE4E7B7}"/>
              </a:ext>
            </a:extLst>
          </p:cNvPr>
          <p:cNvSpPr>
            <a:spLocks noGrp="1"/>
          </p:cNvSpPr>
          <p:nvPr>
            <p:ph type="sldNum" sz="quarter" idx="12"/>
          </p:nvPr>
        </p:nvSpPr>
        <p:spPr/>
        <p:txBody>
          <a:bodyPr/>
          <a:lstStyle/>
          <a:p>
            <a:fld id="{11E70006-CDA3-E044-BEF7-40A57D243F45}" type="slidenum">
              <a:rPr lang="en-US" smtClean="0"/>
              <a:t>‹#›</a:t>
            </a:fld>
            <a:endParaRPr lang="en-US"/>
          </a:p>
        </p:txBody>
      </p:sp>
      <p:sp>
        <p:nvSpPr>
          <p:cNvPr id="5" name="Footer Placeholder 4">
            <a:extLst>
              <a:ext uri="{FF2B5EF4-FFF2-40B4-BE49-F238E27FC236}">
                <a16:creationId xmlns:a16="http://schemas.microsoft.com/office/drawing/2014/main" id="{F56C540F-8BFF-8544-84A9-B227FF5DFFAA}"/>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412022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Content_Open 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157898"/>
            <a:ext cx="11561761" cy="49714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pic>
        <p:nvPicPr>
          <p:cNvPr id="9" name="Picture 8">
            <a:extLst>
              <a:ext uri="{FF2B5EF4-FFF2-40B4-BE49-F238E27FC236}">
                <a16:creationId xmlns:a16="http://schemas.microsoft.com/office/drawing/2014/main" id="{3B7D0068-DB7A-4ADD-8483-42F51E0F982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52175640-05CC-D18C-F02D-6C3EC64EEFA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082406853"/>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VBVE_Cover/End_Top ba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F84B127-CD9C-4BC9-AF73-63C020A4C74F}"/>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Click the central icon to add background picture</a:t>
            </a:r>
            <a:endParaRPr lang="en-GB"/>
          </a:p>
        </p:txBody>
      </p:sp>
      <p:sp>
        <p:nvSpPr>
          <p:cNvPr id="20" name="Title">
            <a:extLst>
              <a:ext uri="{FF2B5EF4-FFF2-40B4-BE49-F238E27FC236}">
                <a16:creationId xmlns:a16="http://schemas.microsoft.com/office/drawing/2014/main" id="{0C382BE5-FAB0-1847-9F84-41006A9B6DB3}"/>
              </a:ext>
            </a:extLst>
          </p:cNvPr>
          <p:cNvSpPr>
            <a:spLocks noGrp="1"/>
          </p:cNvSpPr>
          <p:nvPr>
            <p:ph type="title" hasCustomPrompt="1"/>
          </p:nvPr>
        </p:nvSpPr>
        <p:spPr>
          <a:xfrm>
            <a:off x="1001259" y="876425"/>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9" name="Sub-title">
            <a:extLst>
              <a:ext uri="{FF2B5EF4-FFF2-40B4-BE49-F238E27FC236}">
                <a16:creationId xmlns:a16="http://schemas.microsoft.com/office/drawing/2014/main" id="{C69BCFFB-EAB5-7148-9BDA-CA5E369508C8}"/>
              </a:ext>
            </a:extLst>
          </p:cNvPr>
          <p:cNvSpPr>
            <a:spLocks noGrp="1"/>
          </p:cNvSpPr>
          <p:nvPr>
            <p:ph type="body" sz="quarter" idx="13" hasCustomPrompt="1"/>
          </p:nvPr>
        </p:nvSpPr>
        <p:spPr>
          <a:xfrm>
            <a:off x="1001713" y="1988273"/>
            <a:ext cx="6423025" cy="437787"/>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9" name="Text Placeholder 8">
            <a:extLst>
              <a:ext uri="{FF2B5EF4-FFF2-40B4-BE49-F238E27FC236}">
                <a16:creationId xmlns:a16="http://schemas.microsoft.com/office/drawing/2014/main" id="{402A6949-F154-44D6-9D93-E670421AE657}"/>
              </a:ext>
            </a:extLst>
          </p:cNvPr>
          <p:cNvSpPr>
            <a:spLocks noGrp="1"/>
          </p:cNvSpPr>
          <p:nvPr>
            <p:ph type="body" sz="quarter" idx="16" hasCustomPrompt="1"/>
          </p:nvPr>
        </p:nvSpPr>
        <p:spPr>
          <a:xfrm>
            <a:off x="1001259" y="5638828"/>
            <a:ext cx="6522171" cy="322262"/>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Locations Image label">
            <a:extLst>
              <a:ext uri="{FF2B5EF4-FFF2-40B4-BE49-F238E27FC236}">
                <a16:creationId xmlns:a16="http://schemas.microsoft.com/office/drawing/2014/main" id="{CB76177C-7793-441F-8512-7EB9EE495606}"/>
              </a:ext>
            </a:extLst>
          </p:cNvPr>
          <p:cNvSpPr>
            <a:spLocks noGrp="1"/>
          </p:cNvSpPr>
          <p:nvPr>
            <p:ph type="body" sz="quarter" idx="18" hasCustomPrompt="1"/>
          </p:nvPr>
        </p:nvSpPr>
        <p:spPr>
          <a:xfrm>
            <a:off x="231714" y="6294092"/>
            <a:ext cx="6522171" cy="349245"/>
          </a:xfrm>
          <a:prstGeom prst="rect">
            <a:avLst/>
          </a:prstGeom>
          <a:solidFill>
            <a:srgbClr val="120742"/>
          </a:solidFill>
        </p:spPr>
        <p:txBody>
          <a:bodyPr anchor="ctr"/>
          <a:lstStyle>
            <a:lvl1pPr marL="0" indent="0">
              <a:lnSpc>
                <a:spcPct val="100000"/>
              </a:lnSpc>
              <a:spcBef>
                <a:spcPts val="400"/>
              </a:spcBef>
              <a:buNone/>
              <a:defRPr sz="1400" b="0" i="0" baseline="0">
                <a:solidFill>
                  <a:schemeClr val="bg1"/>
                </a:solidFill>
              </a:defRPr>
            </a:lvl1pPr>
          </a:lstStyle>
          <a:p>
            <a:pPr lvl="0"/>
            <a:r>
              <a:rPr lang="en-GB"/>
              <a:t>Image label (Locations)</a:t>
            </a:r>
            <a:endParaRPr lang="en-US"/>
          </a:p>
        </p:txBody>
      </p:sp>
      <p:sp>
        <p:nvSpPr>
          <p:cNvPr id="11" name="Partner logo">
            <a:extLst>
              <a:ext uri="{FF2B5EF4-FFF2-40B4-BE49-F238E27FC236}">
                <a16:creationId xmlns:a16="http://schemas.microsoft.com/office/drawing/2014/main" id="{3199BF92-1102-EC43-A85C-66A9CAC7881E}"/>
              </a:ext>
              <a:ext uri="{C183D7F6-B498-43B3-948B-1728B52AA6E4}">
                <adec:decorative xmlns:adec="http://schemas.microsoft.com/office/drawing/2017/decorative" val="0"/>
              </a:ext>
            </a:extLst>
          </p:cNvPr>
          <p:cNvSpPr>
            <a:spLocks noGrp="1"/>
          </p:cNvSpPr>
          <p:nvPr>
            <p:ph type="pic" sz="quarter" idx="12" hasCustomPrompt="1"/>
          </p:nvPr>
        </p:nvSpPr>
        <p:spPr>
          <a:xfrm>
            <a:off x="7611101" y="5640688"/>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a:t>Partner logo</a:t>
            </a:r>
          </a:p>
        </p:txBody>
      </p:sp>
    </p:spTree>
    <p:extLst>
      <p:ext uri="{BB962C8B-B14F-4D97-AF65-F5344CB8AC3E}">
        <p14:creationId xmlns:p14="http://schemas.microsoft.com/office/powerpoint/2010/main" val="1882132485"/>
      </p:ext>
    </p:extLst>
  </p:cSld>
  <p:clrMapOvr>
    <a:masterClrMapping/>
  </p:clrMapOvr>
  <p:extLst>
    <p:ext uri="{DCECCB84-F9BA-43D5-87BE-67443E8EF086}">
      <p15:sldGuideLst xmlns:p15="http://schemas.microsoft.com/office/powerpoint/2012/main">
        <p15:guide id="1" orient="horz" pos="2160">
          <p15:clr>
            <a:srgbClr val="FBAE40"/>
          </p15:clr>
        </p15:guide>
        <p15:guide id="2" pos="4745">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VBVE_Cover/End_Middle bar">
    <p:spTree>
      <p:nvGrpSpPr>
        <p:cNvPr id="1" name=""/>
        <p:cNvGrpSpPr/>
        <p:nvPr/>
      </p:nvGrpSpPr>
      <p:grpSpPr>
        <a:xfrm>
          <a:off x="0" y="0"/>
          <a:ext cx="0" cy="0"/>
          <a:chOff x="0" y="0"/>
          <a:chExt cx="0" cy="0"/>
        </a:xfrm>
      </p:grpSpPr>
      <p:sp>
        <p:nvSpPr>
          <p:cNvPr id="13" name="Background">
            <a:extLst>
              <a:ext uri="{FF2B5EF4-FFF2-40B4-BE49-F238E27FC236}">
                <a16:creationId xmlns:a16="http://schemas.microsoft.com/office/drawing/2014/main" id="{2D894BF6-A0C0-43C0-ACD3-9A8F83AE45F7}"/>
              </a:ext>
              <a:ext uri="{C183D7F6-B498-43B3-948B-1728B52AA6E4}">
                <adec:decorative xmlns:adec="http://schemas.microsoft.com/office/drawing/2017/decorative" val="0"/>
              </a:ext>
            </a:extLst>
          </p:cNvPr>
          <p:cNvSpPr>
            <a:spLocks noGrp="1"/>
          </p:cNvSpPr>
          <p:nvPr>
            <p:ph type="pic" sz="quarter" idx="17" hasCustomPrompt="1"/>
          </p:nvPr>
        </p:nvSpPr>
        <p:spPr>
          <a:xfrm>
            <a:off x="0" y="8965"/>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To add a background image, right click on the blue bar and send it to the back, then click the central icon to add background picture, then right click on the image and send it to the back so that the blue bar reappears in front of it.   </a:t>
            </a:r>
            <a:endParaRPr lang="en-GB"/>
          </a:p>
        </p:txBody>
      </p:sp>
      <p:sp>
        <p:nvSpPr>
          <p:cNvPr id="14" name="Title">
            <a:extLst>
              <a:ext uri="{FF2B5EF4-FFF2-40B4-BE49-F238E27FC236}">
                <a16:creationId xmlns:a16="http://schemas.microsoft.com/office/drawing/2014/main" id="{B2EFE6F6-D4B3-524D-A2FF-E67AAC361DDD}"/>
              </a:ext>
            </a:extLst>
          </p:cNvPr>
          <p:cNvSpPr>
            <a:spLocks noGrp="1"/>
          </p:cNvSpPr>
          <p:nvPr>
            <p:ph type="title" hasCustomPrompt="1"/>
          </p:nvPr>
        </p:nvSpPr>
        <p:spPr>
          <a:xfrm>
            <a:off x="1001259" y="2678129"/>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5" name="Sub-title">
            <a:extLst>
              <a:ext uri="{FF2B5EF4-FFF2-40B4-BE49-F238E27FC236}">
                <a16:creationId xmlns:a16="http://schemas.microsoft.com/office/drawing/2014/main" id="{3D9D4C4B-A286-AB4D-ADF9-BC5D8320DE85}"/>
              </a:ext>
            </a:extLst>
          </p:cNvPr>
          <p:cNvSpPr>
            <a:spLocks noGrp="1"/>
          </p:cNvSpPr>
          <p:nvPr>
            <p:ph type="body" sz="quarter" idx="13" hasCustomPrompt="1"/>
          </p:nvPr>
        </p:nvSpPr>
        <p:spPr>
          <a:xfrm>
            <a:off x="1001713" y="3799502"/>
            <a:ext cx="6423025" cy="410547"/>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9" name="Hastags">
            <a:extLst>
              <a:ext uri="{FF2B5EF4-FFF2-40B4-BE49-F238E27FC236}">
                <a16:creationId xmlns:a16="http://schemas.microsoft.com/office/drawing/2014/main" id="{3BD289E3-E397-414F-AFFF-DD8B826386F2}"/>
              </a:ext>
            </a:extLst>
          </p:cNvPr>
          <p:cNvSpPr>
            <a:spLocks noGrp="1"/>
          </p:cNvSpPr>
          <p:nvPr>
            <p:ph type="body" sz="quarter" idx="16" hasCustomPrompt="1"/>
          </p:nvPr>
        </p:nvSpPr>
        <p:spPr>
          <a:xfrm>
            <a:off x="1001259" y="5638828"/>
            <a:ext cx="6522171" cy="322262"/>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Text Placeholder 8">
            <a:extLst>
              <a:ext uri="{FF2B5EF4-FFF2-40B4-BE49-F238E27FC236}">
                <a16:creationId xmlns:a16="http://schemas.microsoft.com/office/drawing/2014/main" id="{4122CEB2-10C8-4B14-8988-7526AA2BF19B}"/>
              </a:ext>
              <a:ext uri="{C183D7F6-B498-43B3-948B-1728B52AA6E4}">
                <adec:decorative xmlns:adec="http://schemas.microsoft.com/office/drawing/2017/decorative" val="0"/>
              </a:ext>
            </a:extLst>
          </p:cNvPr>
          <p:cNvSpPr>
            <a:spLocks noGrp="1"/>
          </p:cNvSpPr>
          <p:nvPr>
            <p:ph type="body" sz="quarter" idx="18" hasCustomPrompt="1"/>
          </p:nvPr>
        </p:nvSpPr>
        <p:spPr>
          <a:xfrm>
            <a:off x="225587" y="6294092"/>
            <a:ext cx="6522171" cy="349245"/>
          </a:xfrm>
          <a:prstGeom prst="rect">
            <a:avLst/>
          </a:prstGeom>
          <a:solidFill>
            <a:srgbClr val="120742"/>
          </a:solidFill>
        </p:spPr>
        <p:txBody>
          <a:bodyPr anchor="ctr"/>
          <a:lstStyle>
            <a:lvl1pPr marL="0" indent="0">
              <a:lnSpc>
                <a:spcPct val="100000"/>
              </a:lnSpc>
              <a:spcBef>
                <a:spcPts val="400"/>
              </a:spcBef>
              <a:buNone/>
              <a:defRPr sz="1400" b="0" i="0" baseline="0">
                <a:solidFill>
                  <a:schemeClr val="bg1"/>
                </a:solidFill>
              </a:defRPr>
            </a:lvl1pPr>
          </a:lstStyle>
          <a:p>
            <a:pPr lvl="0"/>
            <a:r>
              <a:rPr lang="en-GB"/>
              <a:t>Image label (Locations)</a:t>
            </a:r>
            <a:endParaRPr lang="en-US"/>
          </a:p>
        </p:txBody>
      </p:sp>
      <p:sp>
        <p:nvSpPr>
          <p:cNvPr id="18" name="Picture Placeholder 4">
            <a:extLst>
              <a:ext uri="{FF2B5EF4-FFF2-40B4-BE49-F238E27FC236}">
                <a16:creationId xmlns:a16="http://schemas.microsoft.com/office/drawing/2014/main" id="{61FB83C8-6591-4E4F-A020-1BC4EB2BFDAB}"/>
              </a:ext>
              <a:ext uri="{C183D7F6-B498-43B3-948B-1728B52AA6E4}">
                <adec:decorative xmlns:adec="http://schemas.microsoft.com/office/drawing/2017/decorative" val="0"/>
              </a:ext>
            </a:extLst>
          </p:cNvPr>
          <p:cNvSpPr>
            <a:spLocks noGrp="1"/>
          </p:cNvSpPr>
          <p:nvPr>
            <p:ph type="pic" sz="quarter" idx="14" hasCustomPrompt="1"/>
          </p:nvPr>
        </p:nvSpPr>
        <p:spPr>
          <a:xfrm>
            <a:off x="10137123" y="5747199"/>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a:t>Partner logo</a:t>
            </a:r>
          </a:p>
        </p:txBody>
      </p:sp>
    </p:spTree>
    <p:extLst>
      <p:ext uri="{BB962C8B-B14F-4D97-AF65-F5344CB8AC3E}">
        <p14:creationId xmlns:p14="http://schemas.microsoft.com/office/powerpoint/2010/main" val="1823578658"/>
      </p:ext>
    </p:extLst>
  </p:cSld>
  <p:clrMapOvr>
    <a:masterClrMapping/>
  </p:clrMapOvr>
  <p:extLst>
    <p:ext uri="{DCECCB84-F9BA-43D5-87BE-67443E8EF086}">
      <p15:sldGuideLst xmlns:p15="http://schemas.microsoft.com/office/powerpoint/2012/main">
        <p15:guide id="1" orient="horz" pos="2160">
          <p15:clr>
            <a:srgbClr val="FBAE40"/>
          </p15:clr>
        </p15:guide>
        <p15:guide id="2" pos="4733">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VBVE_Cover/End_Bottom bar">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691F2816-65F1-482C-B5B4-E5C909BC2AE8}"/>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Click the central icon to add background picture</a:t>
            </a:r>
            <a:endParaRPr lang="en-GB"/>
          </a:p>
        </p:txBody>
      </p:sp>
      <p:sp>
        <p:nvSpPr>
          <p:cNvPr id="32" name="Title">
            <a:extLst>
              <a:ext uri="{FF2B5EF4-FFF2-40B4-BE49-F238E27FC236}">
                <a16:creationId xmlns:a16="http://schemas.microsoft.com/office/drawing/2014/main" id="{77948493-4899-E642-8DB6-71465BB5986D}"/>
              </a:ext>
            </a:extLst>
          </p:cNvPr>
          <p:cNvSpPr>
            <a:spLocks noGrp="1"/>
          </p:cNvSpPr>
          <p:nvPr>
            <p:ph type="title" hasCustomPrompt="1"/>
          </p:nvPr>
        </p:nvSpPr>
        <p:spPr>
          <a:xfrm>
            <a:off x="1001259" y="4375798"/>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31" name="Sub title">
            <a:extLst>
              <a:ext uri="{FF2B5EF4-FFF2-40B4-BE49-F238E27FC236}">
                <a16:creationId xmlns:a16="http://schemas.microsoft.com/office/drawing/2014/main" id="{228973A0-6782-E144-B6BE-8A91E0CB5DCA}"/>
              </a:ext>
            </a:extLst>
          </p:cNvPr>
          <p:cNvSpPr>
            <a:spLocks noGrp="1"/>
          </p:cNvSpPr>
          <p:nvPr>
            <p:ph type="body" sz="quarter" idx="13" hasCustomPrompt="1"/>
          </p:nvPr>
        </p:nvSpPr>
        <p:spPr>
          <a:xfrm>
            <a:off x="1001713" y="5478682"/>
            <a:ext cx="6423025" cy="445868"/>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11" name="Text Placeholder 8">
            <a:extLst>
              <a:ext uri="{FF2B5EF4-FFF2-40B4-BE49-F238E27FC236}">
                <a16:creationId xmlns:a16="http://schemas.microsoft.com/office/drawing/2014/main" id="{55285386-2331-4BA8-9102-7E7175F8F8C9}"/>
              </a:ext>
            </a:extLst>
          </p:cNvPr>
          <p:cNvSpPr>
            <a:spLocks noGrp="1"/>
          </p:cNvSpPr>
          <p:nvPr>
            <p:ph type="body" sz="quarter" idx="16" hasCustomPrompt="1"/>
          </p:nvPr>
        </p:nvSpPr>
        <p:spPr>
          <a:xfrm>
            <a:off x="1001259" y="6111526"/>
            <a:ext cx="5363327" cy="322262"/>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Partner logo">
            <a:extLst>
              <a:ext uri="{FF2B5EF4-FFF2-40B4-BE49-F238E27FC236}">
                <a16:creationId xmlns:a16="http://schemas.microsoft.com/office/drawing/2014/main" id="{E2646508-2137-5D48-AA82-17BA6E64E66C}"/>
              </a:ext>
              <a:ext uri="{C183D7F6-B498-43B3-948B-1728B52AA6E4}">
                <adec:decorative xmlns:adec="http://schemas.microsoft.com/office/drawing/2017/decorative" val="0"/>
              </a:ext>
            </a:extLst>
          </p:cNvPr>
          <p:cNvSpPr>
            <a:spLocks noGrp="1"/>
          </p:cNvSpPr>
          <p:nvPr>
            <p:ph type="pic" sz="quarter" idx="14" hasCustomPrompt="1"/>
          </p:nvPr>
        </p:nvSpPr>
        <p:spPr>
          <a:xfrm>
            <a:off x="10096483" y="1504629"/>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a:t>Partner logo</a:t>
            </a:r>
          </a:p>
        </p:txBody>
      </p:sp>
      <p:sp>
        <p:nvSpPr>
          <p:cNvPr id="13" name="Locations">
            <a:extLst>
              <a:ext uri="{FF2B5EF4-FFF2-40B4-BE49-F238E27FC236}">
                <a16:creationId xmlns:a16="http://schemas.microsoft.com/office/drawing/2014/main" id="{22EA7560-7CFA-493F-828C-2F865C4FEA86}"/>
              </a:ext>
            </a:extLst>
          </p:cNvPr>
          <p:cNvSpPr>
            <a:spLocks noGrp="1"/>
          </p:cNvSpPr>
          <p:nvPr>
            <p:ph type="body" sz="quarter" idx="18" hasCustomPrompt="1"/>
          </p:nvPr>
        </p:nvSpPr>
        <p:spPr>
          <a:xfrm>
            <a:off x="6752349" y="6294092"/>
            <a:ext cx="5210703" cy="322262"/>
          </a:xfrm>
          <a:prstGeom prst="rect">
            <a:avLst/>
          </a:prstGeom>
          <a:solidFill>
            <a:srgbClr val="120742"/>
          </a:solidFill>
        </p:spPr>
        <p:txBody>
          <a:bodyPr anchor="ctr"/>
          <a:lstStyle>
            <a:lvl1pPr marL="0" indent="0" algn="r">
              <a:lnSpc>
                <a:spcPct val="100000"/>
              </a:lnSpc>
              <a:spcBef>
                <a:spcPts val="400"/>
              </a:spcBef>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16614239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VBVE_Cover/End_Navy background">
    <p:bg>
      <p:bgPr>
        <a:solidFill>
          <a:srgbClr val="1E1541"/>
        </a:solidFill>
        <a:effectLst/>
      </p:bgPr>
    </p:bg>
    <p:spTree>
      <p:nvGrpSpPr>
        <p:cNvPr id="1" name=""/>
        <p:cNvGrpSpPr/>
        <p:nvPr/>
      </p:nvGrpSpPr>
      <p:grpSpPr>
        <a:xfrm>
          <a:off x="0" y="0"/>
          <a:ext cx="0" cy="0"/>
          <a:chOff x="0" y="0"/>
          <a:chExt cx="0" cy="0"/>
        </a:xfrm>
      </p:grpSpPr>
      <p:sp>
        <p:nvSpPr>
          <p:cNvPr id="7" name="Title 9">
            <a:extLst>
              <a:ext uri="{FF2B5EF4-FFF2-40B4-BE49-F238E27FC236}">
                <a16:creationId xmlns:a16="http://schemas.microsoft.com/office/drawing/2014/main" id="{21D0B9E3-8F7B-7248-9736-61CA539B061A}"/>
              </a:ext>
            </a:extLst>
          </p:cNvPr>
          <p:cNvSpPr>
            <a:spLocks noGrp="1"/>
          </p:cNvSpPr>
          <p:nvPr>
            <p:ph type="title" hasCustomPrompt="1"/>
          </p:nvPr>
        </p:nvSpPr>
        <p:spPr>
          <a:xfrm>
            <a:off x="1001259" y="2668604"/>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8" name="Text Placeholder 8">
            <a:extLst>
              <a:ext uri="{FF2B5EF4-FFF2-40B4-BE49-F238E27FC236}">
                <a16:creationId xmlns:a16="http://schemas.microsoft.com/office/drawing/2014/main" id="{8EC15C1C-5783-494B-871F-AECEBCBF4D0D}"/>
              </a:ext>
            </a:extLst>
          </p:cNvPr>
          <p:cNvSpPr>
            <a:spLocks noGrp="1"/>
          </p:cNvSpPr>
          <p:nvPr>
            <p:ph type="body" sz="quarter" idx="13" hasCustomPrompt="1"/>
          </p:nvPr>
        </p:nvSpPr>
        <p:spPr>
          <a:xfrm>
            <a:off x="1001713" y="3780452"/>
            <a:ext cx="6423025" cy="413391"/>
          </a:xfrm>
          <a:prstGeom prst="rect">
            <a:avLst/>
          </a:prstGeom>
        </p:spPr>
        <p:txBody>
          <a:bodyPr/>
          <a:lstStyle>
            <a:lvl1pPr marL="0" indent="0">
              <a:buNone/>
              <a:defRPr sz="2400" baseline="0">
                <a:solidFill>
                  <a:schemeClr val="bg1"/>
                </a:solidFill>
              </a:defRPr>
            </a:lvl1pPr>
          </a:lstStyle>
          <a:p>
            <a:pPr lvl="0"/>
            <a:r>
              <a:rPr lang="en-GB"/>
              <a:t>Click to edit speaker’s name</a:t>
            </a:r>
            <a:endParaRPr lang="en-US"/>
          </a:p>
        </p:txBody>
      </p:sp>
      <p:sp>
        <p:nvSpPr>
          <p:cNvPr id="14" name="Text Placeholder 8">
            <a:extLst>
              <a:ext uri="{FF2B5EF4-FFF2-40B4-BE49-F238E27FC236}">
                <a16:creationId xmlns:a16="http://schemas.microsoft.com/office/drawing/2014/main" id="{0689DB96-61E7-AF4B-A561-5BD620B014B9}"/>
              </a:ext>
            </a:extLst>
          </p:cNvPr>
          <p:cNvSpPr>
            <a:spLocks noGrp="1"/>
          </p:cNvSpPr>
          <p:nvPr>
            <p:ph type="body" sz="quarter" idx="15" hasCustomPrompt="1"/>
          </p:nvPr>
        </p:nvSpPr>
        <p:spPr>
          <a:xfrm>
            <a:off x="1001259" y="6111526"/>
            <a:ext cx="6423025" cy="322262"/>
          </a:xfrm>
          <a:prstGeom prst="rect">
            <a:avLst/>
          </a:prstGeom>
        </p:spPr>
        <p:txBody>
          <a:bodyPr/>
          <a:lstStyle>
            <a:lvl1pPr marL="0" indent="0">
              <a:buNone/>
              <a:defRPr sz="2000" b="1" i="0" baseline="0">
                <a:solidFill>
                  <a:schemeClr val="bg1"/>
                </a:solidFill>
              </a:defRPr>
            </a:lvl1pPr>
          </a:lstStyle>
          <a:p>
            <a:pPr lvl="0"/>
            <a:r>
              <a:rPr lang="en-GB"/>
              <a:t>Click to add hashtag</a:t>
            </a:r>
            <a:endParaRPr lang="en-US"/>
          </a:p>
        </p:txBody>
      </p:sp>
      <p:sp>
        <p:nvSpPr>
          <p:cNvPr id="15" name="Rectangle 14" descr="Red Bar">
            <a:extLst>
              <a:ext uri="{FF2B5EF4-FFF2-40B4-BE49-F238E27FC236}">
                <a16:creationId xmlns:a16="http://schemas.microsoft.com/office/drawing/2014/main" id="{D9E3F728-D018-E348-890F-A46BDC523F45}"/>
              </a:ext>
              <a:ext uri="{C183D7F6-B498-43B3-948B-1728B52AA6E4}">
                <adec:decorative xmlns:adec="http://schemas.microsoft.com/office/drawing/2017/decorative" val="0"/>
              </a:ext>
            </a:extLst>
          </p:cNvPr>
          <p:cNvSpPr/>
          <p:nvPr userDrawn="1"/>
        </p:nvSpPr>
        <p:spPr>
          <a:xfrm>
            <a:off x="0" y="2628986"/>
            <a:ext cx="651353" cy="1564858"/>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Logos">
            <a:extLst>
              <a:ext uri="{FF2B5EF4-FFF2-40B4-BE49-F238E27FC236}">
                <a16:creationId xmlns:a16="http://schemas.microsoft.com/office/drawing/2014/main" id="{E41796DB-48D6-6B49-9BF5-BF764821060F}"/>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0800000" y="368553"/>
            <a:ext cx="975885" cy="790803"/>
          </a:xfrm>
          <a:prstGeom prst="rect">
            <a:avLst/>
          </a:prstGeom>
        </p:spPr>
      </p:pic>
      <p:pic>
        <p:nvPicPr>
          <p:cNvPr id="5" name="Picture 4" descr="A black background with white text&#10;&#10;Description automatically generated">
            <a:extLst>
              <a:ext uri="{FF2B5EF4-FFF2-40B4-BE49-F238E27FC236}">
                <a16:creationId xmlns:a16="http://schemas.microsoft.com/office/drawing/2014/main" id="{0B4F3DBB-C697-6923-0949-C408E6A59F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23707" y="5419898"/>
            <a:ext cx="1829451" cy="1258228"/>
          </a:xfrm>
          <a:prstGeom prst="rect">
            <a:avLst/>
          </a:prstGeom>
        </p:spPr>
      </p:pic>
    </p:spTree>
    <p:extLst>
      <p:ext uri="{BB962C8B-B14F-4D97-AF65-F5344CB8AC3E}">
        <p14:creationId xmlns:p14="http://schemas.microsoft.com/office/powerpoint/2010/main" val="3340102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VBVE_Cover/End_Navy background_Centred">
    <p:bg>
      <p:bgPr>
        <a:solidFill>
          <a:srgbClr val="1E1541"/>
        </a:solidFill>
        <a:effectLst/>
      </p:bgPr>
    </p:bg>
    <p:spTree>
      <p:nvGrpSpPr>
        <p:cNvPr id="1" name=""/>
        <p:cNvGrpSpPr/>
        <p:nvPr/>
      </p:nvGrpSpPr>
      <p:grpSpPr>
        <a:xfrm>
          <a:off x="0" y="0"/>
          <a:ext cx="0" cy="0"/>
          <a:chOff x="0" y="0"/>
          <a:chExt cx="0" cy="0"/>
        </a:xfrm>
      </p:grpSpPr>
      <p:sp>
        <p:nvSpPr>
          <p:cNvPr id="12" name="Title 9">
            <a:extLst>
              <a:ext uri="{FF2B5EF4-FFF2-40B4-BE49-F238E27FC236}">
                <a16:creationId xmlns:a16="http://schemas.microsoft.com/office/drawing/2014/main" id="{EECD84F3-CF78-A94C-B74B-B6099D67A55A}"/>
              </a:ext>
            </a:extLst>
          </p:cNvPr>
          <p:cNvSpPr>
            <a:spLocks noGrp="1"/>
          </p:cNvSpPr>
          <p:nvPr>
            <p:ph type="title" hasCustomPrompt="1"/>
          </p:nvPr>
        </p:nvSpPr>
        <p:spPr>
          <a:xfrm>
            <a:off x="1001259" y="2668604"/>
            <a:ext cx="10189028" cy="1078798"/>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4" name="Text Placeholder 8">
            <a:extLst>
              <a:ext uri="{FF2B5EF4-FFF2-40B4-BE49-F238E27FC236}">
                <a16:creationId xmlns:a16="http://schemas.microsoft.com/office/drawing/2014/main" id="{163D32C7-79BD-5B43-8577-A450EBE06AA2}"/>
              </a:ext>
            </a:extLst>
          </p:cNvPr>
          <p:cNvSpPr>
            <a:spLocks noGrp="1"/>
          </p:cNvSpPr>
          <p:nvPr>
            <p:ph type="body" sz="quarter" idx="13" hasCustomPrompt="1"/>
          </p:nvPr>
        </p:nvSpPr>
        <p:spPr>
          <a:xfrm>
            <a:off x="2884260" y="3780453"/>
            <a:ext cx="6423025" cy="439122"/>
          </a:xfrm>
          <a:prstGeom prst="rect">
            <a:avLst/>
          </a:prstGeom>
        </p:spPr>
        <p:txBody>
          <a:bodyPr/>
          <a:lstStyle>
            <a:lvl1pPr marL="0" indent="0" algn="ctr">
              <a:buNone/>
              <a:defRPr sz="2400" baseline="0">
                <a:solidFill>
                  <a:schemeClr val="bg1"/>
                </a:solidFill>
              </a:defRPr>
            </a:lvl1pPr>
          </a:lstStyle>
          <a:p>
            <a:pPr lvl="0"/>
            <a:r>
              <a:rPr lang="en-GB"/>
              <a:t>Click to edit speaker’s name</a:t>
            </a:r>
            <a:endParaRPr lang="en-US"/>
          </a:p>
        </p:txBody>
      </p:sp>
      <p:sp>
        <p:nvSpPr>
          <p:cNvPr id="15" name="Text Placeholder 8">
            <a:extLst>
              <a:ext uri="{FF2B5EF4-FFF2-40B4-BE49-F238E27FC236}">
                <a16:creationId xmlns:a16="http://schemas.microsoft.com/office/drawing/2014/main" id="{2869F0AB-6BA2-184D-8261-47FD5EAAD564}"/>
              </a:ext>
            </a:extLst>
          </p:cNvPr>
          <p:cNvSpPr>
            <a:spLocks noGrp="1"/>
          </p:cNvSpPr>
          <p:nvPr>
            <p:ph type="body" sz="quarter" idx="15" hasCustomPrompt="1"/>
          </p:nvPr>
        </p:nvSpPr>
        <p:spPr>
          <a:xfrm>
            <a:off x="2884259" y="6111526"/>
            <a:ext cx="6423025" cy="322262"/>
          </a:xfrm>
          <a:prstGeom prst="rect">
            <a:avLst/>
          </a:prstGeom>
        </p:spPr>
        <p:txBody>
          <a:bodyPr/>
          <a:lstStyle>
            <a:lvl1pPr marL="0" indent="0" algn="ctr">
              <a:buNone/>
              <a:defRPr sz="2000" b="1" i="0" baseline="0">
                <a:solidFill>
                  <a:schemeClr val="bg1"/>
                </a:solidFill>
              </a:defRPr>
            </a:lvl1pPr>
          </a:lstStyle>
          <a:p>
            <a:pPr lvl="0"/>
            <a:r>
              <a:rPr lang="en-GB"/>
              <a:t>Click to add hashtag</a:t>
            </a:r>
            <a:endParaRPr lang="en-US"/>
          </a:p>
        </p:txBody>
      </p:sp>
      <p:pic>
        <p:nvPicPr>
          <p:cNvPr id="8" name="Logos">
            <a:extLst>
              <a:ext uri="{FF2B5EF4-FFF2-40B4-BE49-F238E27FC236}">
                <a16:creationId xmlns:a16="http://schemas.microsoft.com/office/drawing/2014/main" id="{A87F04DC-5812-BF4C-865D-BDF86990C94A}"/>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0800000" y="368553"/>
            <a:ext cx="975885" cy="790803"/>
          </a:xfrm>
          <a:prstGeom prst="rect">
            <a:avLst/>
          </a:prstGeom>
        </p:spPr>
      </p:pic>
      <p:pic>
        <p:nvPicPr>
          <p:cNvPr id="4" name="Picture 3" descr="A black background with white text&#10;&#10;Description automatically generated">
            <a:extLst>
              <a:ext uri="{FF2B5EF4-FFF2-40B4-BE49-F238E27FC236}">
                <a16:creationId xmlns:a16="http://schemas.microsoft.com/office/drawing/2014/main" id="{F5FEF047-6E19-5D0F-BECF-ECB1CBC37BF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23707" y="5419898"/>
            <a:ext cx="1829451" cy="1258228"/>
          </a:xfrm>
          <a:prstGeom prst="rect">
            <a:avLst/>
          </a:prstGeom>
        </p:spPr>
      </p:pic>
    </p:spTree>
    <p:extLst>
      <p:ext uri="{BB962C8B-B14F-4D97-AF65-F5344CB8AC3E}">
        <p14:creationId xmlns:p14="http://schemas.microsoft.com/office/powerpoint/2010/main" val="34057048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VBVE_Cover/End_Content Slide_Logo">
    <p:bg>
      <p:bgPr>
        <a:solidFill>
          <a:srgbClr val="1E1541"/>
        </a:solidFill>
        <a:effectLst/>
      </p:bgPr>
    </p:bg>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19DC0B6C-5B8E-4962-A0D8-DE69438D9D0F}"/>
              </a:ext>
            </a:extLst>
          </p:cNvPr>
          <p:cNvSpPr>
            <a:spLocks noGrp="1"/>
          </p:cNvSpPr>
          <p:nvPr>
            <p:ph type="title" hasCustomPrompt="1"/>
          </p:nvPr>
        </p:nvSpPr>
        <p:spPr>
          <a:xfrm>
            <a:off x="1001259" y="659876"/>
            <a:ext cx="8306025" cy="500629"/>
          </a:xfrm>
          <a:prstGeom prst="rect">
            <a:avLst/>
          </a:prstGeom>
        </p:spPr>
        <p:txBody>
          <a:bodyPr anchor="t" anchorCtr="0"/>
          <a:lstStyle>
            <a:lvl1pPr algn="l">
              <a:defRPr sz="3200" cap="none" baseline="0">
                <a:solidFill>
                  <a:schemeClr val="bg1"/>
                </a:solidFill>
                <a:latin typeface="Arial Black" panose="020B0604020202020204" pitchFamily="34" charset="0"/>
              </a:defRPr>
            </a:lvl1pPr>
          </a:lstStyle>
          <a:p>
            <a:r>
              <a:rPr lang="en-GB"/>
              <a:t>Content/Agenda</a:t>
            </a:r>
            <a:endParaRPr lang="en-US"/>
          </a:p>
        </p:txBody>
      </p:sp>
      <p:sp>
        <p:nvSpPr>
          <p:cNvPr id="9" name="Text Placeholder 7">
            <a:extLst>
              <a:ext uri="{FF2B5EF4-FFF2-40B4-BE49-F238E27FC236}">
                <a16:creationId xmlns:a16="http://schemas.microsoft.com/office/drawing/2014/main" id="{C5E0AC3A-FC09-44C9-85B0-9FF09A6699B7}"/>
              </a:ext>
            </a:extLst>
          </p:cNvPr>
          <p:cNvSpPr>
            <a:spLocks noGrp="1"/>
          </p:cNvSpPr>
          <p:nvPr>
            <p:ph type="body" sz="quarter" idx="15"/>
          </p:nvPr>
        </p:nvSpPr>
        <p:spPr>
          <a:xfrm>
            <a:off x="1001259" y="1571910"/>
            <a:ext cx="8306024" cy="4734621"/>
          </a:xfrm>
          <a:prstGeom prst="rect">
            <a:avLst/>
          </a:prstGeom>
        </p:spPr>
        <p:txBody>
          <a:bodyPr/>
          <a:lstStyle>
            <a:lvl1pPr>
              <a:defRPr sz="2400" baseline="0">
                <a:solidFill>
                  <a:schemeClr val="bg1"/>
                </a:solidFill>
                <a:latin typeface="Arial" panose="020B0604020202020204" pitchFamily="34" charset="0"/>
              </a:defRPr>
            </a:lvl1pPr>
          </a:lstStyle>
          <a:p>
            <a:pPr lvl="0"/>
            <a:r>
              <a:rPr lang="en-GB"/>
              <a:t>Click to edit Master text styles</a:t>
            </a:r>
          </a:p>
        </p:txBody>
      </p:sp>
      <p:pic>
        <p:nvPicPr>
          <p:cNvPr id="10" name="Logos">
            <a:extLst>
              <a:ext uri="{FF2B5EF4-FFF2-40B4-BE49-F238E27FC236}">
                <a16:creationId xmlns:a16="http://schemas.microsoft.com/office/drawing/2014/main" id="{B93767B3-2877-4D4D-A622-AE6B4EB23B81}"/>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0800000" y="368553"/>
            <a:ext cx="975885" cy="790803"/>
          </a:xfrm>
          <a:prstGeom prst="rect">
            <a:avLst/>
          </a:prstGeom>
        </p:spPr>
      </p:pic>
      <p:pic>
        <p:nvPicPr>
          <p:cNvPr id="5" name="Picture 4" descr="A black background with white text&#10;&#10;Description automatically generated">
            <a:extLst>
              <a:ext uri="{FF2B5EF4-FFF2-40B4-BE49-F238E27FC236}">
                <a16:creationId xmlns:a16="http://schemas.microsoft.com/office/drawing/2014/main" id="{F3091997-7865-101F-9A5F-8B82C8DAB6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23707" y="5419898"/>
            <a:ext cx="1829451" cy="1258228"/>
          </a:xfrm>
          <a:prstGeom prst="rect">
            <a:avLst/>
          </a:prstGeom>
        </p:spPr>
      </p:pic>
    </p:spTree>
    <p:extLst>
      <p:ext uri="{BB962C8B-B14F-4D97-AF65-F5344CB8AC3E}">
        <p14:creationId xmlns:p14="http://schemas.microsoft.com/office/powerpoint/2010/main" val="26856985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VBVE_Cover/End_Content Slide">
    <p:bg>
      <p:bgPr>
        <a:solidFill>
          <a:srgbClr val="1E1541"/>
        </a:solidFill>
        <a:effectLst/>
      </p:bgPr>
    </p:bg>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19DC0B6C-5B8E-4962-A0D8-DE69438D9D0F}"/>
              </a:ext>
            </a:extLst>
          </p:cNvPr>
          <p:cNvSpPr>
            <a:spLocks noGrp="1"/>
          </p:cNvSpPr>
          <p:nvPr>
            <p:ph type="title" hasCustomPrompt="1"/>
          </p:nvPr>
        </p:nvSpPr>
        <p:spPr>
          <a:xfrm>
            <a:off x="1001259" y="659876"/>
            <a:ext cx="10288413" cy="500629"/>
          </a:xfrm>
          <a:prstGeom prst="rect">
            <a:avLst/>
          </a:prstGeom>
        </p:spPr>
        <p:txBody>
          <a:bodyPr anchor="t" anchorCtr="0"/>
          <a:lstStyle>
            <a:lvl1pPr algn="l">
              <a:defRPr sz="3200" cap="none" baseline="0">
                <a:solidFill>
                  <a:schemeClr val="bg1"/>
                </a:solidFill>
                <a:latin typeface="Arial Black" panose="020B0604020202020204" pitchFamily="34" charset="0"/>
              </a:defRPr>
            </a:lvl1pPr>
          </a:lstStyle>
          <a:p>
            <a:r>
              <a:rPr lang="en-GB"/>
              <a:t>Content/Agenda</a:t>
            </a:r>
            <a:endParaRPr lang="en-US"/>
          </a:p>
        </p:txBody>
      </p:sp>
      <p:sp>
        <p:nvSpPr>
          <p:cNvPr id="9" name="Text Placeholder 7">
            <a:extLst>
              <a:ext uri="{FF2B5EF4-FFF2-40B4-BE49-F238E27FC236}">
                <a16:creationId xmlns:a16="http://schemas.microsoft.com/office/drawing/2014/main" id="{C5E0AC3A-FC09-44C9-85B0-9FF09A6699B7}"/>
              </a:ext>
            </a:extLst>
          </p:cNvPr>
          <p:cNvSpPr>
            <a:spLocks noGrp="1"/>
          </p:cNvSpPr>
          <p:nvPr>
            <p:ph type="body" sz="quarter" idx="15"/>
          </p:nvPr>
        </p:nvSpPr>
        <p:spPr>
          <a:xfrm>
            <a:off x="1001259" y="1571910"/>
            <a:ext cx="10288412" cy="4734621"/>
          </a:xfrm>
          <a:prstGeom prst="rect">
            <a:avLst/>
          </a:prstGeom>
        </p:spPr>
        <p:txBody>
          <a:bodyPr/>
          <a:lstStyle>
            <a:lvl1pPr>
              <a:defRPr sz="2400" baseline="0">
                <a:solidFill>
                  <a:schemeClr val="bg1"/>
                </a:solidFill>
                <a:latin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32028959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Quotation_Navy">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9613A1A9-F97F-4D22-AACA-BAB43A58D979}"/>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To add a background picture, right click on the </a:t>
            </a:r>
            <a:r>
              <a:rPr lang="en-US" err="1"/>
              <a:t>coloured</a:t>
            </a:r>
            <a:r>
              <a:rPr lang="en-US"/>
              <a:t> box and send it to the back, you will then be able to add your background image by clicking the image icon in the middle of the screen, once you have placed your image, right click on the image and send it to the back in order for the </a:t>
            </a:r>
            <a:r>
              <a:rPr lang="en-US" err="1"/>
              <a:t>coloured</a:t>
            </a:r>
            <a:r>
              <a:rPr lang="en-US"/>
              <a:t> box to appear over the image. </a:t>
            </a:r>
            <a:endParaRPr lang="en-GB"/>
          </a:p>
        </p:txBody>
      </p:sp>
      <p:sp>
        <p:nvSpPr>
          <p:cNvPr id="6" name="Title 9">
            <a:extLst>
              <a:ext uri="{FF2B5EF4-FFF2-40B4-BE49-F238E27FC236}">
                <a16:creationId xmlns:a16="http://schemas.microsoft.com/office/drawing/2014/main" id="{B6169398-DA0D-634D-A347-F8D65716CF67}"/>
              </a:ext>
            </a:extLst>
          </p:cNvPr>
          <p:cNvSpPr>
            <a:spLocks noGrp="1"/>
          </p:cNvSpPr>
          <p:nvPr>
            <p:ph type="title" hasCustomPrompt="1"/>
          </p:nvPr>
        </p:nvSpPr>
        <p:spPr>
          <a:xfrm>
            <a:off x="2154915" y="1553842"/>
            <a:ext cx="7871514" cy="3753516"/>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Quotations/motto</a:t>
            </a:r>
            <a:endParaRPr lang="en-US"/>
          </a:p>
        </p:txBody>
      </p:sp>
      <p:sp>
        <p:nvSpPr>
          <p:cNvPr id="5" name="Text Placeholder 8">
            <a:extLst>
              <a:ext uri="{FF2B5EF4-FFF2-40B4-BE49-F238E27FC236}">
                <a16:creationId xmlns:a16="http://schemas.microsoft.com/office/drawing/2014/main" id="{E0AB1231-AD18-4EB3-8D11-04AD0A3AF011}"/>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323412866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Quotation_Red">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8A2D00AF-5F33-40F6-99C9-0D8ADEF6574E}"/>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a:t>To add a background picture, right click on the </a:t>
            </a:r>
            <a:r>
              <a:rPr lang="en-US" err="1"/>
              <a:t>coloured</a:t>
            </a:r>
            <a:r>
              <a:rPr lang="en-US"/>
              <a:t> box and send it to the back, you will then be able to add your background image by clicking the image icon in the middle of the screen, once you have placed your image, right click on the image and send it to the back in order for the </a:t>
            </a:r>
            <a:r>
              <a:rPr lang="en-US" err="1"/>
              <a:t>coloured</a:t>
            </a:r>
            <a:r>
              <a:rPr lang="en-US"/>
              <a:t> box to appear over the image. </a:t>
            </a:r>
            <a:endParaRPr lang="en-GB"/>
          </a:p>
        </p:txBody>
      </p:sp>
      <p:sp>
        <p:nvSpPr>
          <p:cNvPr id="6" name="Title 9">
            <a:extLst>
              <a:ext uri="{FF2B5EF4-FFF2-40B4-BE49-F238E27FC236}">
                <a16:creationId xmlns:a16="http://schemas.microsoft.com/office/drawing/2014/main" id="{96A7D56D-E191-4E4B-B30D-6D68698A783A}"/>
              </a:ext>
            </a:extLst>
          </p:cNvPr>
          <p:cNvSpPr>
            <a:spLocks noGrp="1"/>
          </p:cNvSpPr>
          <p:nvPr>
            <p:ph type="title" hasCustomPrompt="1"/>
          </p:nvPr>
        </p:nvSpPr>
        <p:spPr>
          <a:xfrm>
            <a:off x="2154915" y="1553842"/>
            <a:ext cx="7871514" cy="3753516"/>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Quotations/motto</a:t>
            </a:r>
            <a:endParaRPr lang="en-US"/>
          </a:p>
        </p:txBody>
      </p:sp>
      <p:sp>
        <p:nvSpPr>
          <p:cNvPr id="5" name="Text Placeholder 8">
            <a:extLst>
              <a:ext uri="{FF2B5EF4-FFF2-40B4-BE49-F238E27FC236}">
                <a16:creationId xmlns:a16="http://schemas.microsoft.com/office/drawing/2014/main" id="{7FDC2D99-840E-41CF-8ADE-FAAFD2858E27}"/>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1811572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vider_Navy">
    <p:spTree>
      <p:nvGrpSpPr>
        <p:cNvPr id="1" name=""/>
        <p:cNvGrpSpPr/>
        <p:nvPr/>
      </p:nvGrpSpPr>
      <p:grpSpPr>
        <a:xfrm>
          <a:off x="0" y="0"/>
          <a:ext cx="0" cy="0"/>
          <a:chOff x="0" y="0"/>
          <a:chExt cx="0" cy="0"/>
        </a:xfrm>
      </p:grpSpPr>
      <p:sp>
        <p:nvSpPr>
          <p:cNvPr id="13" name="Rectangle 12" descr="Blue heading Bar">
            <a:extLst>
              <a:ext uri="{FF2B5EF4-FFF2-40B4-BE49-F238E27FC236}">
                <a16:creationId xmlns:a16="http://schemas.microsoft.com/office/drawing/2014/main" id="{2D90F0AD-A8D2-7F49-B15F-55C6715B58F8}"/>
              </a:ext>
              <a:ext uri="{C183D7F6-B498-43B3-948B-1728B52AA6E4}">
                <adec:decorative xmlns:adec="http://schemas.microsoft.com/office/drawing/2017/decorative" val="0"/>
              </a:ext>
            </a:extLst>
          </p:cNvPr>
          <p:cNvSpPr/>
          <p:nvPr userDrawn="1"/>
        </p:nvSpPr>
        <p:spPr>
          <a:xfrm>
            <a:off x="7359127" y="952501"/>
            <a:ext cx="3791983" cy="4933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C4C28773-62A5-3B42-88FB-417CDAFBF530}"/>
              </a:ext>
            </a:extLst>
          </p:cNvPr>
          <p:cNvSpPr>
            <a:spLocks noGrp="1"/>
          </p:cNvSpPr>
          <p:nvPr>
            <p:ph type="title" hasCustomPrompt="1"/>
          </p:nvPr>
        </p:nvSpPr>
        <p:spPr>
          <a:xfrm>
            <a:off x="7679149" y="2924270"/>
            <a:ext cx="3141553" cy="717694"/>
          </a:xfrm>
          <a:prstGeom prst="rect">
            <a:avLst/>
          </a:prstGeom>
        </p:spPr>
        <p:txBody>
          <a:bodyPr anchor="b" anchorCtr="0"/>
          <a:lstStyle>
            <a:lvl1pPr>
              <a:defRPr sz="3200" cap="none" baseline="0">
                <a:solidFill>
                  <a:schemeClr val="bg1"/>
                </a:solidFill>
                <a:latin typeface="Arial Black" panose="020B0604020202020204" pitchFamily="34" charset="0"/>
              </a:defRPr>
            </a:lvl1pPr>
          </a:lstStyle>
          <a:p>
            <a:r>
              <a:rPr lang="en-GB"/>
              <a:t>Title</a:t>
            </a:r>
            <a:endParaRPr lang="en-US"/>
          </a:p>
        </p:txBody>
      </p:sp>
      <p:sp>
        <p:nvSpPr>
          <p:cNvPr id="4" name="Text Placeholder 3">
            <a:extLst>
              <a:ext uri="{FF2B5EF4-FFF2-40B4-BE49-F238E27FC236}">
                <a16:creationId xmlns:a16="http://schemas.microsoft.com/office/drawing/2014/main" id="{D015FB4C-4EAB-1546-8FCE-BC73C0F9769D}"/>
              </a:ext>
            </a:extLst>
          </p:cNvPr>
          <p:cNvSpPr>
            <a:spLocks noGrp="1"/>
          </p:cNvSpPr>
          <p:nvPr>
            <p:ph type="body" sz="quarter" idx="15" hasCustomPrompt="1"/>
          </p:nvPr>
        </p:nvSpPr>
        <p:spPr>
          <a:xfrm>
            <a:off x="7679149" y="3741737"/>
            <a:ext cx="3141552" cy="1842317"/>
          </a:xfrm>
          <a:prstGeom prst="rect">
            <a:avLst/>
          </a:prstGeom>
        </p:spPr>
        <p:txBody>
          <a:bodyPr/>
          <a:lstStyle>
            <a:lvl1pPr marL="0" indent="0">
              <a:buNone/>
              <a:defRPr sz="2400" baseline="0">
                <a:solidFill>
                  <a:schemeClr val="bg1"/>
                </a:solidFill>
              </a:defRPr>
            </a:lvl1pPr>
          </a:lstStyle>
          <a:p>
            <a:pPr lvl="0"/>
            <a:r>
              <a:rPr lang="en-GB"/>
              <a:t>Click to add a short copy</a:t>
            </a:r>
            <a:endParaRPr lang="en-US"/>
          </a:p>
        </p:txBody>
      </p:sp>
      <p:sp>
        <p:nvSpPr>
          <p:cNvPr id="10" name="Picture Placeholder 9">
            <a:extLst>
              <a:ext uri="{FF2B5EF4-FFF2-40B4-BE49-F238E27FC236}">
                <a16:creationId xmlns:a16="http://schemas.microsoft.com/office/drawing/2014/main" id="{DA622506-CE23-476C-AF20-3AAD6027BAF9}"/>
              </a:ext>
            </a:extLst>
          </p:cNvPr>
          <p:cNvSpPr>
            <a:spLocks noGrp="1"/>
          </p:cNvSpPr>
          <p:nvPr>
            <p:ph type="pic" sz="quarter" idx="17" hasCustomPrompt="1"/>
          </p:nvPr>
        </p:nvSpPr>
        <p:spPr>
          <a:xfrm>
            <a:off x="0" y="0"/>
            <a:ext cx="8107680" cy="6858000"/>
          </a:xfrm>
          <a:custGeom>
            <a:avLst/>
            <a:gdLst>
              <a:gd name="connsiteX0" fmla="*/ 0 w 8107680"/>
              <a:gd name="connsiteY0" fmla="*/ 0 h 6858000"/>
              <a:gd name="connsiteX1" fmla="*/ 8107680 w 8107680"/>
              <a:gd name="connsiteY1" fmla="*/ 0 h 6858000"/>
              <a:gd name="connsiteX2" fmla="*/ 8107680 w 8107680"/>
              <a:gd name="connsiteY2" fmla="*/ 6858000 h 6858000"/>
              <a:gd name="connsiteX3" fmla="*/ 0 w 8107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07680" h="6858000">
                <a:moveTo>
                  <a:pt x="0" y="0"/>
                </a:moveTo>
                <a:lnTo>
                  <a:pt x="8107680" y="0"/>
                </a:lnTo>
                <a:lnTo>
                  <a:pt x="8107680" y="6858000"/>
                </a:lnTo>
                <a:lnTo>
                  <a:pt x="0" y="6858000"/>
                </a:lnTo>
                <a:close/>
              </a:path>
            </a:pathLst>
          </a:custGeom>
        </p:spPr>
        <p:txBody>
          <a:bodyPr wrap="square">
            <a:noAutofit/>
          </a:bodyPr>
          <a:lstStyle>
            <a:lvl1pPr marL="0" indent="0">
              <a:buNone/>
              <a:defRPr lang="en-GB" sz="1600" kern="1200" baseline="0" dirty="0" smtClean="0">
                <a:solidFill>
                  <a:schemeClr val="accent1"/>
                </a:solidFill>
                <a:latin typeface="+mn-lt"/>
                <a:ea typeface="+mn-ea"/>
                <a:cs typeface="+mn-cs"/>
              </a:defRPr>
            </a:lvl1pPr>
          </a:lstStyle>
          <a:p>
            <a:r>
              <a:rPr lang="en-US"/>
              <a:t>Click to add Picture</a:t>
            </a:r>
            <a:endParaRPr lang="en-GB"/>
          </a:p>
        </p:txBody>
      </p:sp>
      <p:sp>
        <p:nvSpPr>
          <p:cNvPr id="8" name="Text Placeholder 8">
            <a:extLst>
              <a:ext uri="{FF2B5EF4-FFF2-40B4-BE49-F238E27FC236}">
                <a16:creationId xmlns:a16="http://schemas.microsoft.com/office/drawing/2014/main" id="{DC6E0E0E-BA2D-48E5-99EB-12291FFCA58A}"/>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
        <p:nvSpPr>
          <p:cNvPr id="9" name="Slide Number Placeholder 5">
            <a:extLst>
              <a:ext uri="{FF2B5EF4-FFF2-40B4-BE49-F238E27FC236}">
                <a16:creationId xmlns:a16="http://schemas.microsoft.com/office/drawing/2014/main" id="{239EBE0A-426C-9D46-912A-83AB28C0D5FC}"/>
              </a:ext>
            </a:extLst>
          </p:cNvPr>
          <p:cNvSpPr>
            <a:spLocks noGrp="1"/>
          </p:cNvSpPr>
          <p:nvPr>
            <p:ph type="sldNum" sz="quarter" idx="4"/>
          </p:nvPr>
        </p:nvSpPr>
        <p:spPr>
          <a:xfrm>
            <a:off x="8610600" y="6356350"/>
            <a:ext cx="3272030" cy="365125"/>
          </a:xfrm>
          <a:prstGeom prst="rect">
            <a:avLst/>
          </a:prstGeom>
        </p:spPr>
        <p:txBody>
          <a:bodyPr vert="horz" lIns="91440" tIns="45720" rIns="91440" bIns="45720" rtlCol="0" anchor="ctr"/>
          <a:lstStyle>
            <a:lvl1pPr algn="r">
              <a:defRPr sz="1200" baseline="0">
                <a:solidFill>
                  <a:schemeClr val="tx1">
                    <a:tint val="75000"/>
                  </a:schemeClr>
                </a:solidFill>
                <a:latin typeface="Arial" panose="020B0604020202020204" pitchFamily="34" charset="0"/>
              </a:defRPr>
            </a:lvl1pPr>
          </a:lstStyle>
          <a:p>
            <a:fld id="{FBE75506-EA2C-084A-BE64-DAB3BDCD7D3B}" type="slidenum">
              <a:rPr lang="en-US" smtClean="0"/>
              <a:pPr/>
              <a:t>‹#›</a:t>
            </a:fld>
            <a:endParaRPr lang="en-US"/>
          </a:p>
        </p:txBody>
      </p:sp>
    </p:spTree>
    <p:extLst>
      <p:ext uri="{BB962C8B-B14F-4D97-AF65-F5344CB8AC3E}">
        <p14:creationId xmlns:p14="http://schemas.microsoft.com/office/powerpoint/2010/main" val="427903631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vider_Red">
    <p:spTree>
      <p:nvGrpSpPr>
        <p:cNvPr id="1" name=""/>
        <p:cNvGrpSpPr/>
        <p:nvPr/>
      </p:nvGrpSpPr>
      <p:grpSpPr>
        <a:xfrm>
          <a:off x="0" y="0"/>
          <a:ext cx="0" cy="0"/>
          <a:chOff x="0" y="0"/>
          <a:chExt cx="0" cy="0"/>
        </a:xfrm>
      </p:grpSpPr>
      <p:sp>
        <p:nvSpPr>
          <p:cNvPr id="13" name="Rectangle 12" descr="Red">
            <a:extLst>
              <a:ext uri="{FF2B5EF4-FFF2-40B4-BE49-F238E27FC236}">
                <a16:creationId xmlns:a16="http://schemas.microsoft.com/office/drawing/2014/main" id="{2D90F0AD-A8D2-7F49-B15F-55C6715B58F8}"/>
              </a:ext>
              <a:ext uri="{C183D7F6-B498-43B3-948B-1728B52AA6E4}">
                <adec:decorative xmlns:adec="http://schemas.microsoft.com/office/drawing/2017/decorative" val="0"/>
              </a:ext>
            </a:extLst>
          </p:cNvPr>
          <p:cNvSpPr/>
          <p:nvPr userDrawn="1"/>
        </p:nvSpPr>
        <p:spPr>
          <a:xfrm>
            <a:off x="7359127" y="952501"/>
            <a:ext cx="3791983" cy="49333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C4C28773-62A5-3B42-88FB-417CDAFBF530}"/>
              </a:ext>
            </a:extLst>
          </p:cNvPr>
          <p:cNvSpPr>
            <a:spLocks noGrp="1"/>
          </p:cNvSpPr>
          <p:nvPr>
            <p:ph type="title" hasCustomPrompt="1"/>
          </p:nvPr>
        </p:nvSpPr>
        <p:spPr>
          <a:xfrm>
            <a:off x="7679149" y="3216036"/>
            <a:ext cx="3141553" cy="425927"/>
          </a:xfrm>
          <a:prstGeom prst="rect">
            <a:avLst/>
          </a:prstGeom>
        </p:spPr>
        <p:txBody>
          <a:bodyPr anchor="b" anchorCtr="0"/>
          <a:lstStyle>
            <a:lvl1pPr>
              <a:defRPr sz="3200" cap="none" baseline="0">
                <a:solidFill>
                  <a:schemeClr val="bg1"/>
                </a:solidFill>
                <a:latin typeface="Arial Black" panose="020B0604020202020204" pitchFamily="34" charset="0"/>
              </a:defRPr>
            </a:lvl1pPr>
          </a:lstStyle>
          <a:p>
            <a:r>
              <a:rPr lang="en-GB"/>
              <a:t>Title</a:t>
            </a:r>
            <a:endParaRPr lang="en-US"/>
          </a:p>
        </p:txBody>
      </p:sp>
      <p:sp>
        <p:nvSpPr>
          <p:cNvPr id="4" name="Text Placeholder 3">
            <a:extLst>
              <a:ext uri="{FF2B5EF4-FFF2-40B4-BE49-F238E27FC236}">
                <a16:creationId xmlns:a16="http://schemas.microsoft.com/office/drawing/2014/main" id="{D015FB4C-4EAB-1546-8FCE-BC73C0F9769D}"/>
              </a:ext>
            </a:extLst>
          </p:cNvPr>
          <p:cNvSpPr>
            <a:spLocks noGrp="1"/>
          </p:cNvSpPr>
          <p:nvPr>
            <p:ph type="body" sz="quarter" idx="15" hasCustomPrompt="1"/>
          </p:nvPr>
        </p:nvSpPr>
        <p:spPr>
          <a:xfrm>
            <a:off x="7679149" y="3741737"/>
            <a:ext cx="3141552" cy="1842317"/>
          </a:xfrm>
          <a:prstGeom prst="rect">
            <a:avLst/>
          </a:prstGeom>
        </p:spPr>
        <p:txBody>
          <a:bodyPr/>
          <a:lstStyle>
            <a:lvl1pPr marL="0" indent="0">
              <a:buNone/>
              <a:defRPr sz="2400" baseline="0">
                <a:solidFill>
                  <a:schemeClr val="bg1"/>
                </a:solidFill>
              </a:defRPr>
            </a:lvl1pPr>
          </a:lstStyle>
          <a:p>
            <a:pPr lvl="0"/>
            <a:r>
              <a:rPr lang="en-GB"/>
              <a:t>Click to add a short copy</a:t>
            </a:r>
            <a:endParaRPr lang="en-US"/>
          </a:p>
        </p:txBody>
      </p:sp>
      <p:sp>
        <p:nvSpPr>
          <p:cNvPr id="8" name="Picture Placeholder 7">
            <a:extLst>
              <a:ext uri="{FF2B5EF4-FFF2-40B4-BE49-F238E27FC236}">
                <a16:creationId xmlns:a16="http://schemas.microsoft.com/office/drawing/2014/main" id="{B19B5CF3-B191-481F-A975-3BF9A9945F0B}"/>
              </a:ext>
            </a:extLst>
          </p:cNvPr>
          <p:cNvSpPr>
            <a:spLocks noGrp="1"/>
          </p:cNvSpPr>
          <p:nvPr>
            <p:ph type="pic" sz="quarter" idx="17" hasCustomPrompt="1"/>
          </p:nvPr>
        </p:nvSpPr>
        <p:spPr>
          <a:xfrm>
            <a:off x="0" y="0"/>
            <a:ext cx="8107680" cy="6858000"/>
          </a:xfrm>
          <a:custGeom>
            <a:avLst/>
            <a:gdLst>
              <a:gd name="connsiteX0" fmla="*/ 0 w 8107680"/>
              <a:gd name="connsiteY0" fmla="*/ 0 h 6858000"/>
              <a:gd name="connsiteX1" fmla="*/ 8107680 w 8107680"/>
              <a:gd name="connsiteY1" fmla="*/ 0 h 6858000"/>
              <a:gd name="connsiteX2" fmla="*/ 8107680 w 8107680"/>
              <a:gd name="connsiteY2" fmla="*/ 6858000 h 6858000"/>
              <a:gd name="connsiteX3" fmla="*/ 0 w 8107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07680" h="6858000">
                <a:moveTo>
                  <a:pt x="0" y="0"/>
                </a:moveTo>
                <a:lnTo>
                  <a:pt x="8107680" y="0"/>
                </a:lnTo>
                <a:lnTo>
                  <a:pt x="8107680" y="6858000"/>
                </a:lnTo>
                <a:lnTo>
                  <a:pt x="0" y="6858000"/>
                </a:lnTo>
                <a:close/>
              </a:path>
            </a:pathLst>
          </a:custGeom>
        </p:spPr>
        <p:txBody>
          <a:bodyPr wrap="square">
            <a:noAutofit/>
          </a:bodyPr>
          <a:lstStyle>
            <a:lvl1pPr marL="0" indent="0">
              <a:buNone/>
              <a:defRPr lang="en-GB" sz="1600" kern="1200" baseline="0" dirty="0" smtClean="0">
                <a:solidFill>
                  <a:schemeClr val="accent1"/>
                </a:solidFill>
                <a:latin typeface="+mn-lt"/>
                <a:ea typeface="+mn-ea"/>
                <a:cs typeface="+mn-cs"/>
              </a:defRPr>
            </a:lvl1pPr>
          </a:lstStyle>
          <a:p>
            <a:r>
              <a:rPr lang="en-US"/>
              <a:t>Click to add Picture</a:t>
            </a:r>
            <a:endParaRPr lang="en-GB"/>
          </a:p>
        </p:txBody>
      </p:sp>
      <p:sp>
        <p:nvSpPr>
          <p:cNvPr id="10" name="Text Placeholder 8">
            <a:extLst>
              <a:ext uri="{FF2B5EF4-FFF2-40B4-BE49-F238E27FC236}">
                <a16:creationId xmlns:a16="http://schemas.microsoft.com/office/drawing/2014/main" id="{6A672AB4-D24F-4ECB-8506-139C950CB8E0}"/>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
        <p:nvSpPr>
          <p:cNvPr id="9" name="Slide Number Placeholder 5">
            <a:extLst>
              <a:ext uri="{FF2B5EF4-FFF2-40B4-BE49-F238E27FC236}">
                <a16:creationId xmlns:a16="http://schemas.microsoft.com/office/drawing/2014/main" id="{239EBE0A-426C-9D46-912A-83AB28C0D5FC}"/>
              </a:ext>
            </a:extLst>
          </p:cNvPr>
          <p:cNvSpPr>
            <a:spLocks noGrp="1"/>
          </p:cNvSpPr>
          <p:nvPr>
            <p:ph type="sldNum" sz="quarter" idx="4"/>
          </p:nvPr>
        </p:nvSpPr>
        <p:spPr>
          <a:xfrm>
            <a:off x="8610600" y="6356350"/>
            <a:ext cx="3272030" cy="365125"/>
          </a:xfrm>
          <a:prstGeom prst="rect">
            <a:avLst/>
          </a:prstGeom>
        </p:spPr>
        <p:txBody>
          <a:bodyPr vert="horz" lIns="91440" tIns="45720" rIns="91440" bIns="45720" rtlCol="0" anchor="ctr"/>
          <a:lstStyle>
            <a:lvl1pPr algn="r">
              <a:defRPr sz="1200" baseline="0">
                <a:solidFill>
                  <a:schemeClr val="tx1">
                    <a:tint val="75000"/>
                  </a:schemeClr>
                </a:solidFill>
                <a:latin typeface="Arial" panose="020B0604020202020204" pitchFamily="34" charset="0"/>
              </a:defRPr>
            </a:lvl1pPr>
          </a:lstStyle>
          <a:p>
            <a:fld id="{FBE75506-EA2C-084A-BE64-DAB3BDCD7D3B}" type="slidenum">
              <a:rPr lang="en-US" smtClean="0"/>
              <a:pPr/>
              <a:t>‹#›</a:t>
            </a:fld>
            <a:endParaRPr lang="en-US"/>
          </a:p>
        </p:txBody>
      </p:sp>
    </p:spTree>
    <p:extLst>
      <p:ext uri="{BB962C8B-B14F-4D97-AF65-F5344CB8AC3E}">
        <p14:creationId xmlns:p14="http://schemas.microsoft.com/office/powerpoint/2010/main" val="35394286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_Open 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157898"/>
            <a:ext cx="11561761" cy="49714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8" name="Picture Placeholder 4">
            <a:extLst>
              <a:ext uri="{FF2B5EF4-FFF2-40B4-BE49-F238E27FC236}">
                <a16:creationId xmlns:a16="http://schemas.microsoft.com/office/drawing/2014/main" id="{C4294F47-FB48-493F-A8F5-2877E70A771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3" name="Picture 2">
            <a:extLst>
              <a:ext uri="{FF2B5EF4-FFF2-40B4-BE49-F238E27FC236}">
                <a16:creationId xmlns:a16="http://schemas.microsoft.com/office/drawing/2014/main" id="{15F08304-1D7C-4DB5-A9A4-0A4AE1FE63D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6" name="Picture 5" descr="A logo with blue and red text&#10;&#10;Description automatically generated">
            <a:extLst>
              <a:ext uri="{FF2B5EF4-FFF2-40B4-BE49-F238E27FC236}">
                <a16:creationId xmlns:a16="http://schemas.microsoft.com/office/drawing/2014/main" id="{E87C1C7A-7C46-020C-E0A3-F2792C6148B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819024799"/>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_Open page_Sub_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Content Placeholder 3">
            <a:extLst>
              <a:ext uri="{FF2B5EF4-FFF2-40B4-BE49-F238E27FC236}">
                <a16:creationId xmlns:a16="http://schemas.microsoft.com/office/drawing/2014/main" id="{1FEA8EB3-AEAF-43ED-A733-0838A3E6CDBA}"/>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683866"/>
            <a:ext cx="11561761" cy="446357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50F89AB6-EF92-4E49-981B-06A9965CAC19}"/>
              </a:ext>
              <a:ext uri="{C183D7F6-B498-43B3-948B-1728B52AA6E4}">
                <adec:decorative xmlns:adec="http://schemas.microsoft.com/office/drawing/2017/decorative" val="0"/>
              </a:ext>
            </a:extLst>
          </p:cNvPr>
          <p:cNvSpPr>
            <a:spLocks noGrp="1"/>
          </p:cNvSpPr>
          <p:nvPr>
            <p:ph type="pic" sz="quarter" idx="16"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1" name="Picture 10">
            <a:extLst>
              <a:ext uri="{FF2B5EF4-FFF2-40B4-BE49-F238E27FC236}">
                <a16:creationId xmlns:a16="http://schemas.microsoft.com/office/drawing/2014/main" id="{1451CFEE-B823-9A4D-ABE9-715015314F8A}"/>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7DBAC715-BFB9-A4D6-347F-3E6BA9BC149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150138374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39" y="1683426"/>
            <a:ext cx="11561761"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5"/>
            <a:ext cx="5649566"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5"/>
            <a:ext cx="5649566" cy="3538538"/>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627E6AC7-39E2-3E47-B374-4D873C8FB1E5}"/>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DB018FEC-D8C0-A04E-86F3-AE4142522968}"/>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D24A8F1F-A4BB-8B8F-2B24-8AA8D87C090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46266363"/>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39" y="1159183"/>
            <a:ext cx="11561761"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40" y="2065000"/>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5"/>
            <a:ext cx="5649566"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2" name="Content Placeholder 3">
            <a:extLst>
              <a:ext uri="{FF2B5EF4-FFF2-40B4-BE49-F238E27FC236}">
                <a16:creationId xmlns:a16="http://schemas.microsoft.com/office/drawing/2014/main" id="{BAC9CFCE-90A3-46F0-A6A3-A6121A3B2E7C}"/>
              </a:ext>
            </a:extLst>
          </p:cNvPr>
          <p:cNvSpPr>
            <a:spLocks noGrp="1"/>
          </p:cNvSpPr>
          <p:nvPr>
            <p:ph sz="quarter" idx="19" hasCustomPrompt="1"/>
          </p:nvPr>
        </p:nvSpPr>
        <p:spPr>
          <a:xfrm>
            <a:off x="6228582" y="2065000"/>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5"/>
            <a:ext cx="5649566" cy="3538538"/>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3" name="Picture Placeholder 4">
            <a:extLst>
              <a:ext uri="{FF2B5EF4-FFF2-40B4-BE49-F238E27FC236}">
                <a16:creationId xmlns:a16="http://schemas.microsoft.com/office/drawing/2014/main" id="{63586CC4-DABB-2D4F-BFD0-C29AC252710A}"/>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4" name="Picture 13">
            <a:extLst>
              <a:ext uri="{FF2B5EF4-FFF2-40B4-BE49-F238E27FC236}">
                <a16:creationId xmlns:a16="http://schemas.microsoft.com/office/drawing/2014/main" id="{DC4CC767-77DE-1F47-85B9-952129BA576A}"/>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90A725BE-10D3-6745-72D2-1BBB544335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84463193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40"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40" y="1683426"/>
            <a:ext cx="5649566"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5"/>
            <a:ext cx="5649566"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2" name="Content Placeholder 3">
            <a:extLst>
              <a:ext uri="{FF2B5EF4-FFF2-40B4-BE49-F238E27FC236}">
                <a16:creationId xmlns:a16="http://schemas.microsoft.com/office/drawing/2014/main" id="{D63707EB-C232-46ED-86F2-D4669D03038E}"/>
              </a:ext>
            </a:extLst>
          </p:cNvPr>
          <p:cNvSpPr>
            <a:spLocks noGrp="1"/>
          </p:cNvSpPr>
          <p:nvPr>
            <p:ph sz="quarter" idx="19" hasCustomPrompt="1"/>
          </p:nvPr>
        </p:nvSpPr>
        <p:spPr>
          <a:xfrm>
            <a:off x="6228582"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65462C8B-E0BC-458E-98BE-7B1A2D4B415A}"/>
              </a:ext>
            </a:extLst>
          </p:cNvPr>
          <p:cNvSpPr>
            <a:spLocks noGrp="1"/>
          </p:cNvSpPr>
          <p:nvPr>
            <p:ph sz="quarter" idx="20" hasCustomPrompt="1"/>
          </p:nvPr>
        </p:nvSpPr>
        <p:spPr>
          <a:xfrm>
            <a:off x="6228582" y="1683426"/>
            <a:ext cx="5649566"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5"/>
            <a:ext cx="5649566" cy="3538538"/>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8" name="Picture Placeholder 4">
            <a:extLst>
              <a:ext uri="{FF2B5EF4-FFF2-40B4-BE49-F238E27FC236}">
                <a16:creationId xmlns:a16="http://schemas.microsoft.com/office/drawing/2014/main" id="{0C70EEFD-4AD8-6A43-832A-205712F9BD7F}"/>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4" name="Picture 13">
            <a:extLst>
              <a:ext uri="{FF2B5EF4-FFF2-40B4-BE49-F238E27FC236}">
                <a16:creationId xmlns:a16="http://schemas.microsoft.com/office/drawing/2014/main" id="{5125BAB1-2160-8041-A15D-C196E49A12AC}"/>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8C93D42C-709A-9A46-A02C-3F48BE926AA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774949739"/>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_Subtitle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2" name="Content Placeholder 3">
            <a:extLst>
              <a:ext uri="{FF2B5EF4-FFF2-40B4-BE49-F238E27FC236}">
                <a16:creationId xmlns:a16="http://schemas.microsoft.com/office/drawing/2014/main" id="{CFA28A5D-BBBD-4531-AB19-30230F3896D1}"/>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6CDD2952-EC48-4368-A15E-602C698A4485}"/>
              </a:ext>
            </a:extLst>
          </p:cNvPr>
          <p:cNvSpPr>
            <a:spLocks noGrp="1"/>
          </p:cNvSpPr>
          <p:nvPr>
            <p:ph sz="quarter" idx="18" hasCustomPrompt="1"/>
          </p:nvPr>
        </p:nvSpPr>
        <p:spPr>
          <a:xfrm>
            <a:off x="325439" y="1683426"/>
            <a:ext cx="11561761"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8" y="2600325"/>
            <a:ext cx="11561761"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624ACC40-DE07-034C-BD8D-55CE23D25E38}"/>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4" name="Picture 13">
            <a:extLst>
              <a:ext uri="{FF2B5EF4-FFF2-40B4-BE49-F238E27FC236}">
                <a16:creationId xmlns:a16="http://schemas.microsoft.com/office/drawing/2014/main" id="{D614169D-14EE-C94B-8635-9A995B85DEB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B17EF4A0-BBFB-84A8-FD0F-4FFB6CE25A0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591411735"/>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1675285"/>
            <a:ext cx="5649566" cy="4464050"/>
          </a:xfrm>
          <a:prstGeom prst="rect">
            <a:avLst/>
          </a:prstGeom>
        </p:spPr>
        <p:txBody>
          <a:bodyPr tIns="0" bIns="0"/>
          <a:lstStyle>
            <a:lvl1pPr>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r>
              <a:rPr lang="en-US"/>
              <a:t>Click to add Chart/Graph/Image</a:t>
            </a:r>
          </a:p>
        </p:txBody>
      </p:sp>
      <p:sp>
        <p:nvSpPr>
          <p:cNvPr id="17" name="Content Placeholder 3">
            <a:extLst>
              <a:ext uri="{FF2B5EF4-FFF2-40B4-BE49-F238E27FC236}">
                <a16:creationId xmlns:a16="http://schemas.microsoft.com/office/drawing/2014/main" id="{7A517C04-0466-47B0-A0C7-EF69C32A6955}"/>
              </a:ext>
            </a:extLst>
          </p:cNvPr>
          <p:cNvSpPr>
            <a:spLocks noGrp="1"/>
          </p:cNvSpPr>
          <p:nvPr>
            <p:ph sz="quarter" idx="10" hasCustomPrompt="1"/>
          </p:nvPr>
        </p:nvSpPr>
        <p:spPr>
          <a:xfrm>
            <a:off x="6228784" y="1682752"/>
            <a:ext cx="5658416" cy="4446585"/>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88AAD741-6BD8-1E4A-9C50-E76F48C90AB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2" name="Picture 11">
            <a:extLst>
              <a:ext uri="{FF2B5EF4-FFF2-40B4-BE49-F238E27FC236}">
                <a16:creationId xmlns:a16="http://schemas.microsoft.com/office/drawing/2014/main" id="{3CD806AD-8B58-154E-BF0B-195E7249FEBC}"/>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9EFDC180-8F20-9A23-F68B-F51EE646EA6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4080933702"/>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40"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1675285"/>
            <a:ext cx="5649566" cy="4464050"/>
          </a:xfrm>
          <a:prstGeom prst="rect">
            <a:avLst/>
          </a:prstGeom>
        </p:spPr>
        <p:txBody>
          <a:bodyPr tIns="0" bIns="0"/>
          <a:lstStyle>
            <a:lvl1pPr>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r>
              <a:rPr lang="en-US"/>
              <a:t>Click to add Chart/Graph/Image</a:t>
            </a:r>
          </a:p>
        </p:txBody>
      </p:sp>
      <p:sp>
        <p:nvSpPr>
          <p:cNvPr id="11" name="Content Placeholder 3">
            <a:extLst>
              <a:ext uri="{FF2B5EF4-FFF2-40B4-BE49-F238E27FC236}">
                <a16:creationId xmlns:a16="http://schemas.microsoft.com/office/drawing/2014/main" id="{3921D843-06EA-449D-8EF2-F647E5FB762E}"/>
              </a:ext>
            </a:extLst>
          </p:cNvPr>
          <p:cNvSpPr>
            <a:spLocks noGrp="1"/>
          </p:cNvSpPr>
          <p:nvPr>
            <p:ph sz="quarter" idx="20" hasCustomPrompt="1"/>
          </p:nvPr>
        </p:nvSpPr>
        <p:spPr>
          <a:xfrm>
            <a:off x="6237634"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7" name="Content Placeholder 3">
            <a:extLst>
              <a:ext uri="{FF2B5EF4-FFF2-40B4-BE49-F238E27FC236}">
                <a16:creationId xmlns:a16="http://schemas.microsoft.com/office/drawing/2014/main" id="{7A517C04-0466-47B0-A0C7-EF69C32A6955}"/>
              </a:ext>
            </a:extLst>
          </p:cNvPr>
          <p:cNvSpPr>
            <a:spLocks noGrp="1"/>
          </p:cNvSpPr>
          <p:nvPr>
            <p:ph sz="quarter" idx="10" hasCustomPrompt="1"/>
          </p:nvPr>
        </p:nvSpPr>
        <p:spPr>
          <a:xfrm>
            <a:off x="6228784" y="1682752"/>
            <a:ext cx="5658416" cy="4446585"/>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51FA8743-6D40-8F40-B55F-FBA0757CC1AA}"/>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03AE5985-E192-DB4C-82B8-51D4C6FE5151}"/>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EF4FCE2F-6388-D096-40DE-E84581EEAD3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231099939"/>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40"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00E6E6B1-8FDC-4917-85BE-BE61CD77BEA7}"/>
              </a:ext>
            </a:extLst>
          </p:cNvPr>
          <p:cNvSpPr>
            <a:spLocks noGrp="1"/>
          </p:cNvSpPr>
          <p:nvPr>
            <p:ph sz="quarter" idx="10" hasCustomPrompt="1"/>
          </p:nvPr>
        </p:nvSpPr>
        <p:spPr>
          <a:xfrm>
            <a:off x="325439" y="1674813"/>
            <a:ext cx="5649567" cy="4464050"/>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a:p>
            <a:pPr lvl="1"/>
            <a:r>
              <a:rPr lang="en-GB"/>
              <a:t>Second level</a:t>
            </a:r>
          </a:p>
          <a:p>
            <a:pPr lvl="2"/>
            <a:r>
              <a:rPr lang="en-GB"/>
              <a:t>Third level</a:t>
            </a:r>
          </a:p>
          <a:p>
            <a:pPr lvl="3"/>
            <a:r>
              <a:rPr lang="en-GB"/>
              <a:t>Fourth level</a:t>
            </a:r>
          </a:p>
        </p:txBody>
      </p:sp>
      <p:sp>
        <p:nvSpPr>
          <p:cNvPr id="11" name="Content Placeholder 3">
            <a:extLst>
              <a:ext uri="{FF2B5EF4-FFF2-40B4-BE49-F238E27FC236}">
                <a16:creationId xmlns:a16="http://schemas.microsoft.com/office/drawing/2014/main" id="{3921D843-06EA-449D-8EF2-F647E5FB762E}"/>
              </a:ext>
            </a:extLst>
          </p:cNvPr>
          <p:cNvSpPr>
            <a:spLocks noGrp="1"/>
          </p:cNvSpPr>
          <p:nvPr>
            <p:ph sz="quarter" idx="20" hasCustomPrompt="1"/>
          </p:nvPr>
        </p:nvSpPr>
        <p:spPr>
          <a:xfrm>
            <a:off x="6237634"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4" name="Content Placeholder 3">
            <a:extLst>
              <a:ext uri="{FF2B5EF4-FFF2-40B4-BE49-F238E27FC236}">
                <a16:creationId xmlns:a16="http://schemas.microsoft.com/office/drawing/2014/main" id="{4085FD2B-0AE1-4C1C-B760-B8328F13E470}"/>
              </a:ext>
            </a:extLst>
          </p:cNvPr>
          <p:cNvSpPr>
            <a:spLocks noGrp="1"/>
          </p:cNvSpPr>
          <p:nvPr>
            <p:ph sz="quarter" idx="21" hasCustomPrompt="1"/>
          </p:nvPr>
        </p:nvSpPr>
        <p:spPr>
          <a:xfrm>
            <a:off x="6237633" y="1674813"/>
            <a:ext cx="5649567" cy="4464050"/>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A3A06535-43CB-E443-B170-555F63CED2F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6" name="Picture 15">
            <a:extLst>
              <a:ext uri="{FF2B5EF4-FFF2-40B4-BE49-F238E27FC236}">
                <a16:creationId xmlns:a16="http://schemas.microsoft.com/office/drawing/2014/main" id="{17C26DC3-233F-E449-9138-FEE580997A8C}"/>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C3576893-1BF5-887F-3B52-4C47B70F4CD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953400337"/>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_4 Img Collage_Text">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9" name="Picture Placeholder 3">
            <a:extLst>
              <a:ext uri="{FF2B5EF4-FFF2-40B4-BE49-F238E27FC236}">
                <a16:creationId xmlns:a16="http://schemas.microsoft.com/office/drawing/2014/main" id="{5CA47C59-220C-4D4C-B4C9-867AB670FE6C}"/>
              </a:ext>
            </a:extLst>
          </p:cNvPr>
          <p:cNvSpPr>
            <a:spLocks noGrp="1"/>
          </p:cNvSpPr>
          <p:nvPr>
            <p:ph type="pic" sz="quarter" idx="13"/>
          </p:nvPr>
        </p:nvSpPr>
        <p:spPr>
          <a:xfrm>
            <a:off x="325834" y="1157898"/>
            <a:ext cx="242961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1" name="Picture Placeholder 3">
            <a:extLst>
              <a:ext uri="{FF2B5EF4-FFF2-40B4-BE49-F238E27FC236}">
                <a16:creationId xmlns:a16="http://schemas.microsoft.com/office/drawing/2014/main" id="{7FBD58E9-13E2-4430-BB74-4C327E2DC21B}"/>
              </a:ext>
            </a:extLst>
          </p:cNvPr>
          <p:cNvSpPr>
            <a:spLocks noGrp="1"/>
          </p:cNvSpPr>
          <p:nvPr>
            <p:ph type="pic" sz="quarter" idx="15"/>
          </p:nvPr>
        </p:nvSpPr>
        <p:spPr>
          <a:xfrm>
            <a:off x="2988621" y="1157898"/>
            <a:ext cx="405204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3" name="Picture Placeholder 3">
            <a:extLst>
              <a:ext uri="{FF2B5EF4-FFF2-40B4-BE49-F238E27FC236}">
                <a16:creationId xmlns:a16="http://schemas.microsoft.com/office/drawing/2014/main" id="{22554A0B-D560-4DEB-A455-FE92CEB18143}"/>
              </a:ext>
            </a:extLst>
          </p:cNvPr>
          <p:cNvSpPr>
            <a:spLocks noGrp="1"/>
          </p:cNvSpPr>
          <p:nvPr>
            <p:ph type="pic" sz="quarter" idx="17"/>
          </p:nvPr>
        </p:nvSpPr>
        <p:spPr>
          <a:xfrm>
            <a:off x="325834" y="3738277"/>
            <a:ext cx="405204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2" name="Picture Placeholder 3">
            <a:extLst>
              <a:ext uri="{FF2B5EF4-FFF2-40B4-BE49-F238E27FC236}">
                <a16:creationId xmlns:a16="http://schemas.microsoft.com/office/drawing/2014/main" id="{793D9C21-F06D-4A52-BEE1-796FF27B765D}"/>
              </a:ext>
            </a:extLst>
          </p:cNvPr>
          <p:cNvSpPr>
            <a:spLocks noGrp="1"/>
          </p:cNvSpPr>
          <p:nvPr>
            <p:ph type="pic" sz="quarter" idx="16"/>
          </p:nvPr>
        </p:nvSpPr>
        <p:spPr>
          <a:xfrm>
            <a:off x="4611051" y="3738277"/>
            <a:ext cx="242961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5" name="Content Placeholder 3">
            <a:extLst>
              <a:ext uri="{FF2B5EF4-FFF2-40B4-BE49-F238E27FC236}">
                <a16:creationId xmlns:a16="http://schemas.microsoft.com/office/drawing/2014/main" id="{4EC386EE-C2BB-43BC-8F31-2AF5D77F47C2}"/>
              </a:ext>
              <a:ext uri="{C183D7F6-B498-43B3-948B-1728B52AA6E4}">
                <adec:decorative xmlns:adec="http://schemas.microsoft.com/office/drawing/2017/decorative" val="0"/>
              </a:ext>
            </a:extLst>
          </p:cNvPr>
          <p:cNvSpPr>
            <a:spLocks noGrp="1"/>
          </p:cNvSpPr>
          <p:nvPr>
            <p:ph sz="quarter" idx="18" hasCustomPrompt="1"/>
          </p:nvPr>
        </p:nvSpPr>
        <p:spPr>
          <a:xfrm>
            <a:off x="7264784" y="1158403"/>
            <a:ext cx="4622415"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4" name="Picture Placeholder 4">
            <a:extLst>
              <a:ext uri="{FF2B5EF4-FFF2-40B4-BE49-F238E27FC236}">
                <a16:creationId xmlns:a16="http://schemas.microsoft.com/office/drawing/2014/main" id="{CA1E2F42-C2F5-0245-AD61-4ABF8A06C547}"/>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6" name="Picture 15">
            <a:extLst>
              <a:ext uri="{FF2B5EF4-FFF2-40B4-BE49-F238E27FC236}">
                <a16:creationId xmlns:a16="http://schemas.microsoft.com/office/drawing/2014/main" id="{AD96D83E-976F-CB43-8C93-59984E85BC72}"/>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053D9EAC-5FF0-B2E5-1A4F-96856BF10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400230900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2236">
          <p15:clr>
            <a:srgbClr val="FBAE40"/>
          </p15:clr>
        </p15:guide>
        <p15:guide id="10" orient="horz" pos="235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_Full Page Image Coll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4" name="Picture Placeholder 3">
            <a:extLst>
              <a:ext uri="{FF2B5EF4-FFF2-40B4-BE49-F238E27FC236}">
                <a16:creationId xmlns:a16="http://schemas.microsoft.com/office/drawing/2014/main" id="{41EBFB52-47B2-44CB-B9B5-C8C4D2F2AF23}"/>
              </a:ext>
            </a:extLst>
          </p:cNvPr>
          <p:cNvSpPr>
            <a:spLocks noGrp="1"/>
          </p:cNvSpPr>
          <p:nvPr>
            <p:ph type="pic" sz="quarter" idx="13"/>
          </p:nvPr>
        </p:nvSpPr>
        <p:spPr>
          <a:xfrm>
            <a:off x="325833" y="1167730"/>
            <a:ext cx="2429617"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5" name="Picture Placeholder 3">
            <a:extLst>
              <a:ext uri="{FF2B5EF4-FFF2-40B4-BE49-F238E27FC236}">
                <a16:creationId xmlns:a16="http://schemas.microsoft.com/office/drawing/2014/main" id="{0772F182-62BF-4CD4-AFAB-DD3986E2570A}"/>
              </a:ext>
            </a:extLst>
          </p:cNvPr>
          <p:cNvSpPr>
            <a:spLocks noGrp="1"/>
          </p:cNvSpPr>
          <p:nvPr>
            <p:ph type="pic" sz="quarter" idx="15"/>
          </p:nvPr>
        </p:nvSpPr>
        <p:spPr>
          <a:xfrm>
            <a:off x="2988620" y="1157898"/>
            <a:ext cx="4052047"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8" name="Picture Placeholder 3">
            <a:extLst>
              <a:ext uri="{FF2B5EF4-FFF2-40B4-BE49-F238E27FC236}">
                <a16:creationId xmlns:a16="http://schemas.microsoft.com/office/drawing/2014/main" id="{CDFD8E56-6E37-43C9-8D07-9658BFA53A71}"/>
              </a:ext>
            </a:extLst>
          </p:cNvPr>
          <p:cNvSpPr>
            <a:spLocks noGrp="1"/>
          </p:cNvSpPr>
          <p:nvPr>
            <p:ph type="pic" sz="quarter" idx="18"/>
          </p:nvPr>
        </p:nvSpPr>
        <p:spPr>
          <a:xfrm>
            <a:off x="7264785" y="1157898"/>
            <a:ext cx="4622415"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7" name="Picture Placeholder 3">
            <a:extLst>
              <a:ext uri="{FF2B5EF4-FFF2-40B4-BE49-F238E27FC236}">
                <a16:creationId xmlns:a16="http://schemas.microsoft.com/office/drawing/2014/main" id="{F90C7393-C78B-48EB-AC56-F592B5062718}"/>
              </a:ext>
            </a:extLst>
          </p:cNvPr>
          <p:cNvSpPr>
            <a:spLocks noGrp="1"/>
          </p:cNvSpPr>
          <p:nvPr>
            <p:ph type="pic" sz="quarter" idx="17"/>
          </p:nvPr>
        </p:nvSpPr>
        <p:spPr>
          <a:xfrm>
            <a:off x="325833" y="3733800"/>
            <a:ext cx="4052047" cy="2404454"/>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6" name="Picture Placeholder 3">
            <a:extLst>
              <a:ext uri="{FF2B5EF4-FFF2-40B4-BE49-F238E27FC236}">
                <a16:creationId xmlns:a16="http://schemas.microsoft.com/office/drawing/2014/main" id="{2A64CEAF-F72A-4665-A1E7-EE72A6BE8FF2}"/>
              </a:ext>
            </a:extLst>
          </p:cNvPr>
          <p:cNvSpPr>
            <a:spLocks noGrp="1"/>
          </p:cNvSpPr>
          <p:nvPr>
            <p:ph type="pic" sz="quarter" idx="16"/>
          </p:nvPr>
        </p:nvSpPr>
        <p:spPr>
          <a:xfrm>
            <a:off x="4611050" y="3733800"/>
            <a:ext cx="2429617" cy="2404454"/>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9" name="Picture Placeholder 3">
            <a:extLst>
              <a:ext uri="{FF2B5EF4-FFF2-40B4-BE49-F238E27FC236}">
                <a16:creationId xmlns:a16="http://schemas.microsoft.com/office/drawing/2014/main" id="{E8BF7EBF-D330-4550-AA20-B874337DB116}"/>
              </a:ext>
            </a:extLst>
          </p:cNvPr>
          <p:cNvSpPr>
            <a:spLocks noGrp="1"/>
          </p:cNvSpPr>
          <p:nvPr>
            <p:ph type="pic" sz="quarter" idx="19"/>
          </p:nvPr>
        </p:nvSpPr>
        <p:spPr>
          <a:xfrm>
            <a:off x="7264784" y="3733800"/>
            <a:ext cx="4622415" cy="2404454"/>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3" name="Picture Placeholder 4">
            <a:extLst>
              <a:ext uri="{FF2B5EF4-FFF2-40B4-BE49-F238E27FC236}">
                <a16:creationId xmlns:a16="http://schemas.microsoft.com/office/drawing/2014/main" id="{83144689-DF27-4C4F-AEEE-8283850944EB}"/>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20" name="Picture 19">
            <a:extLst>
              <a:ext uri="{FF2B5EF4-FFF2-40B4-BE49-F238E27FC236}">
                <a16:creationId xmlns:a16="http://schemas.microsoft.com/office/drawing/2014/main" id="{A3F49034-53B1-F447-8617-CDE9CE77F9CE}"/>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F79D57EE-E808-DDCE-48CB-592E2DBFCC4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91675402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2352">
          <p15:clr>
            <a:srgbClr val="FBAE40"/>
          </p15:clr>
        </p15:guide>
        <p15:guide id="10" orient="horz" pos="2232">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_2/3 Text">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25" name="Content Placeholder 3">
            <a:extLst>
              <a:ext uri="{FF2B5EF4-FFF2-40B4-BE49-F238E27FC236}">
                <a16:creationId xmlns:a16="http://schemas.microsoft.com/office/drawing/2014/main" id="{24C93AA4-914B-45B2-8818-F28671B740D9}"/>
              </a:ext>
            </a:extLst>
          </p:cNvPr>
          <p:cNvSpPr>
            <a:spLocks noGrp="1"/>
          </p:cNvSpPr>
          <p:nvPr>
            <p:ph sz="quarter" idx="19" hasCustomPrompt="1"/>
          </p:nvPr>
        </p:nvSpPr>
        <p:spPr>
          <a:xfrm>
            <a:off x="325439" y="1149350"/>
            <a:ext cx="7544032"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15184" y="1157898"/>
            <a:ext cx="3772016" cy="4971439"/>
          </a:xfrm>
          <a:prstGeom prst="rect">
            <a:avLst/>
          </a:prstGeom>
        </p:spPr>
        <p:txBody>
          <a:bodyPr tIns="0" bIns="0"/>
          <a:lstStyle>
            <a:lvl1pPr>
              <a:defRPr lang="en-US" sz="1600" kern="1200" baseline="0" dirty="0">
                <a:solidFill>
                  <a:schemeClr val="accent1"/>
                </a:solidFill>
                <a:latin typeface="+mn-lt"/>
                <a:ea typeface="+mn-ea"/>
                <a:cs typeface="+mn-cs"/>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76A13BB6-85A5-8644-883F-958DBA5B363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0" name="Picture 9">
            <a:extLst>
              <a:ext uri="{FF2B5EF4-FFF2-40B4-BE49-F238E27FC236}">
                <a16:creationId xmlns:a16="http://schemas.microsoft.com/office/drawing/2014/main" id="{B76780DF-95CB-2344-9B62-F51096A6644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72CD41DF-36E1-A371-993F-A68DD30D3B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75158341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_2/3 Text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Text Placeholder 8">
            <a:extLst>
              <a:ext uri="{FF2B5EF4-FFF2-40B4-BE49-F238E27FC236}">
                <a16:creationId xmlns:a16="http://schemas.microsoft.com/office/drawing/2014/main" id="{F14C8E35-6B70-4501-975E-C3FFD1917822}"/>
              </a:ext>
            </a:extLst>
          </p:cNvPr>
          <p:cNvSpPr>
            <a:spLocks noGrp="1"/>
          </p:cNvSpPr>
          <p:nvPr>
            <p:ph type="body" sz="quarter" idx="15" hasCustomPrompt="1"/>
          </p:nvPr>
        </p:nvSpPr>
        <p:spPr>
          <a:xfrm>
            <a:off x="325438" y="1158403"/>
            <a:ext cx="11561762"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6" name="Content Placeholder 3">
            <a:extLst>
              <a:ext uri="{FF2B5EF4-FFF2-40B4-BE49-F238E27FC236}">
                <a16:creationId xmlns:a16="http://schemas.microsoft.com/office/drawing/2014/main" id="{D91D4784-315A-40EE-916D-EFCE4495303F}"/>
              </a:ext>
            </a:extLst>
          </p:cNvPr>
          <p:cNvSpPr>
            <a:spLocks noGrp="1"/>
          </p:cNvSpPr>
          <p:nvPr>
            <p:ph sz="quarter" idx="19" hasCustomPrompt="1"/>
          </p:nvPr>
        </p:nvSpPr>
        <p:spPr>
          <a:xfrm>
            <a:off x="325439" y="1702051"/>
            <a:ext cx="7544032" cy="4427286"/>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06131" y="1682750"/>
            <a:ext cx="3781069" cy="4446587"/>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4E887FA2-7D3A-664F-93DB-3EB9460F9BA6}"/>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2" name="Picture 11">
            <a:extLst>
              <a:ext uri="{FF2B5EF4-FFF2-40B4-BE49-F238E27FC236}">
                <a16:creationId xmlns:a16="http://schemas.microsoft.com/office/drawing/2014/main" id="{C80D20E1-5E2F-DC49-B11B-024820BA606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30A39805-0828-90B8-3030-EA400D652D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373132543"/>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Content_2/3 Text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Text Placeholder 8">
            <a:extLst>
              <a:ext uri="{FF2B5EF4-FFF2-40B4-BE49-F238E27FC236}">
                <a16:creationId xmlns:a16="http://schemas.microsoft.com/office/drawing/2014/main" id="{F14C8E35-6B70-4501-975E-C3FFD1917822}"/>
              </a:ext>
            </a:extLst>
          </p:cNvPr>
          <p:cNvSpPr>
            <a:spLocks noGrp="1"/>
          </p:cNvSpPr>
          <p:nvPr>
            <p:ph type="body" sz="quarter" idx="15" hasCustomPrompt="1"/>
          </p:nvPr>
        </p:nvSpPr>
        <p:spPr>
          <a:xfrm>
            <a:off x="325438" y="1158403"/>
            <a:ext cx="7544033"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6" name="Content Placeholder 3">
            <a:extLst>
              <a:ext uri="{FF2B5EF4-FFF2-40B4-BE49-F238E27FC236}">
                <a16:creationId xmlns:a16="http://schemas.microsoft.com/office/drawing/2014/main" id="{D91D4784-315A-40EE-916D-EFCE4495303F}"/>
              </a:ext>
            </a:extLst>
          </p:cNvPr>
          <p:cNvSpPr>
            <a:spLocks noGrp="1"/>
          </p:cNvSpPr>
          <p:nvPr>
            <p:ph sz="quarter" idx="19" hasCustomPrompt="1"/>
          </p:nvPr>
        </p:nvSpPr>
        <p:spPr>
          <a:xfrm>
            <a:off x="325439" y="1702051"/>
            <a:ext cx="7544032" cy="4427286"/>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11" name="Text Placeholder 8">
            <a:extLst>
              <a:ext uri="{FF2B5EF4-FFF2-40B4-BE49-F238E27FC236}">
                <a16:creationId xmlns:a16="http://schemas.microsoft.com/office/drawing/2014/main" id="{0078D08B-4AC0-413A-8D64-84876BCF693E}"/>
              </a:ext>
            </a:extLst>
          </p:cNvPr>
          <p:cNvSpPr>
            <a:spLocks noGrp="1"/>
          </p:cNvSpPr>
          <p:nvPr>
            <p:ph type="body" sz="quarter" idx="20" hasCustomPrompt="1"/>
          </p:nvPr>
        </p:nvSpPr>
        <p:spPr>
          <a:xfrm>
            <a:off x="8106131" y="1158403"/>
            <a:ext cx="3781069"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06131" y="1682750"/>
            <a:ext cx="3781069" cy="4446587"/>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6C89BDC3-593E-A843-8BF2-5F4E73EEADB4}"/>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79DBF0CF-4090-334E-9533-542A553DBDA3}"/>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322DEF11-D3A1-4305-548A-0845A06B195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49715931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_Half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5015712"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4" name="Content Placeholder 3">
            <a:extLst>
              <a:ext uri="{FF2B5EF4-FFF2-40B4-BE49-F238E27FC236}">
                <a16:creationId xmlns:a16="http://schemas.microsoft.com/office/drawing/2014/main" id="{B10A3255-96BA-4D60-BF32-DF5A0CF4AE4F}"/>
              </a:ext>
            </a:extLst>
          </p:cNvPr>
          <p:cNvSpPr>
            <a:spLocks noGrp="1"/>
          </p:cNvSpPr>
          <p:nvPr>
            <p:ph sz="quarter" idx="19" hasCustomPrompt="1"/>
          </p:nvPr>
        </p:nvSpPr>
        <p:spPr>
          <a:xfrm>
            <a:off x="325439" y="1149350"/>
            <a:ext cx="5595527"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6165410" y="0"/>
            <a:ext cx="6026589" cy="685800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1" name="Text Placeholder 8">
            <a:extLst>
              <a:ext uri="{FF2B5EF4-FFF2-40B4-BE49-F238E27FC236}">
                <a16:creationId xmlns:a16="http://schemas.microsoft.com/office/drawing/2014/main" id="{0E00FE3C-6612-402C-B97E-100F9A45454F}"/>
              </a:ext>
            </a:extLst>
          </p:cNvPr>
          <p:cNvSpPr>
            <a:spLocks noGrp="1"/>
          </p:cNvSpPr>
          <p:nvPr>
            <p:ph type="body" sz="quarter" idx="17" hasCustomPrompt="1"/>
          </p:nvPr>
        </p:nvSpPr>
        <p:spPr>
          <a:xfrm>
            <a:off x="6683604" y="6377781"/>
            <a:ext cx="5306128" cy="322262"/>
          </a:xfrm>
          <a:prstGeom prst="rect">
            <a:avLst/>
          </a:prstGeom>
          <a:solidFill>
            <a:srgbClr val="120742"/>
          </a:solidFill>
        </p:spPr>
        <p:txBody>
          <a:bodyPr anchor="ctr"/>
          <a:lstStyle>
            <a:lvl1pPr marL="0" indent="0" algn="r">
              <a:buNone/>
              <a:defRPr sz="1400" b="0" i="0" baseline="0">
                <a:solidFill>
                  <a:schemeClr val="bg1"/>
                </a:solidFill>
              </a:defRPr>
            </a:lvl1pPr>
          </a:lstStyle>
          <a:p>
            <a:pPr lvl="0"/>
            <a:r>
              <a:rPr lang="en-GB"/>
              <a:t>Image label (Locations)</a:t>
            </a:r>
            <a:endParaRPr lang="en-US"/>
          </a:p>
        </p:txBody>
      </p:sp>
      <p:sp>
        <p:nvSpPr>
          <p:cNvPr id="10" name="Text Placeholder 3">
            <a:extLst>
              <a:ext uri="{FF2B5EF4-FFF2-40B4-BE49-F238E27FC236}">
                <a16:creationId xmlns:a16="http://schemas.microsoft.com/office/drawing/2014/main" id="{9EC8CBBD-E760-43E1-8626-727B42667718}"/>
              </a:ext>
            </a:extLst>
          </p:cNvPr>
          <p:cNvSpPr>
            <a:spLocks noGrp="1"/>
          </p:cNvSpPr>
          <p:nvPr>
            <p:ph type="body" sz="quarter" idx="11" hasCustomPrompt="1"/>
          </p:nvPr>
        </p:nvSpPr>
        <p:spPr>
          <a:xfrm>
            <a:off x="334964" y="6432480"/>
            <a:ext cx="3277368"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8" name="Picture Placeholder 4">
            <a:extLst>
              <a:ext uri="{FF2B5EF4-FFF2-40B4-BE49-F238E27FC236}">
                <a16:creationId xmlns:a16="http://schemas.microsoft.com/office/drawing/2014/main" id="{C4294F47-FB48-493F-A8F5-2877E70A7719}"/>
              </a:ext>
              <a:ext uri="{C183D7F6-B498-43B3-948B-1728B52AA6E4}">
                <adec:decorative xmlns:adec="http://schemas.microsoft.com/office/drawing/2017/decorative" val="0"/>
              </a:ext>
            </a:extLst>
          </p:cNvPr>
          <p:cNvSpPr>
            <a:spLocks noGrp="1"/>
          </p:cNvSpPr>
          <p:nvPr>
            <p:ph type="pic" sz="quarter" idx="14" hasCustomPrompt="1"/>
          </p:nvPr>
        </p:nvSpPr>
        <p:spPr>
          <a:xfrm>
            <a:off x="4306594"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3" name="Picture 2">
            <a:extLst>
              <a:ext uri="{FF2B5EF4-FFF2-40B4-BE49-F238E27FC236}">
                <a16:creationId xmlns:a16="http://schemas.microsoft.com/office/drawing/2014/main" id="{15F08304-1D7C-4DB5-A9A4-0A4AE1FE63D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5413704" y="6308939"/>
            <a:ext cx="495890" cy="403111"/>
          </a:xfrm>
          <a:prstGeom prst="rect">
            <a:avLst/>
          </a:prstGeom>
        </p:spPr>
      </p:pic>
      <p:pic>
        <p:nvPicPr>
          <p:cNvPr id="4" name="Picture 3" descr="A logo with blue and red text&#10;&#10;Description automatically generated">
            <a:extLst>
              <a:ext uri="{FF2B5EF4-FFF2-40B4-BE49-F238E27FC236}">
                <a16:creationId xmlns:a16="http://schemas.microsoft.com/office/drawing/2014/main" id="{D95F99CD-E32A-4F18-27D1-6E533FC26D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68793" y="6257801"/>
            <a:ext cx="595971" cy="488830"/>
          </a:xfrm>
          <a:prstGeom prst="rect">
            <a:avLst/>
          </a:prstGeom>
        </p:spPr>
      </p:pic>
    </p:spTree>
    <p:extLst>
      <p:ext uri="{BB962C8B-B14F-4D97-AF65-F5344CB8AC3E}">
        <p14:creationId xmlns:p14="http://schemas.microsoft.com/office/powerpoint/2010/main" val="3430754567"/>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pos="3727">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ntent_HalfPage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5015712"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2" name="Text Placeholder 8">
            <a:extLst>
              <a:ext uri="{FF2B5EF4-FFF2-40B4-BE49-F238E27FC236}">
                <a16:creationId xmlns:a16="http://schemas.microsoft.com/office/drawing/2014/main" id="{2B75052F-0636-4932-8F2E-F2F81FDD5A13}"/>
              </a:ext>
            </a:extLst>
          </p:cNvPr>
          <p:cNvSpPr>
            <a:spLocks noGrp="1"/>
          </p:cNvSpPr>
          <p:nvPr>
            <p:ph type="body" sz="quarter" idx="19" hasCustomPrompt="1"/>
          </p:nvPr>
        </p:nvSpPr>
        <p:spPr>
          <a:xfrm>
            <a:off x="325438" y="1149350"/>
            <a:ext cx="5590609"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4" name="Content Placeholder 3">
            <a:extLst>
              <a:ext uri="{FF2B5EF4-FFF2-40B4-BE49-F238E27FC236}">
                <a16:creationId xmlns:a16="http://schemas.microsoft.com/office/drawing/2014/main" id="{F990E6F4-5BA5-461C-98F8-2FA662FC386F}"/>
              </a:ext>
            </a:extLst>
          </p:cNvPr>
          <p:cNvSpPr>
            <a:spLocks noGrp="1"/>
          </p:cNvSpPr>
          <p:nvPr>
            <p:ph sz="quarter" idx="20" hasCustomPrompt="1"/>
          </p:nvPr>
        </p:nvSpPr>
        <p:spPr>
          <a:xfrm>
            <a:off x="325439" y="1692998"/>
            <a:ext cx="5595527" cy="44363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6165410" y="0"/>
            <a:ext cx="6026589" cy="685800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a:p>
        </p:txBody>
      </p:sp>
      <p:sp>
        <p:nvSpPr>
          <p:cNvPr id="11" name="Text Placeholder 8">
            <a:extLst>
              <a:ext uri="{FF2B5EF4-FFF2-40B4-BE49-F238E27FC236}">
                <a16:creationId xmlns:a16="http://schemas.microsoft.com/office/drawing/2014/main" id="{66FC4C66-5FFB-40F0-AC3F-B1D1D04E119C}"/>
              </a:ext>
            </a:extLst>
          </p:cNvPr>
          <p:cNvSpPr>
            <a:spLocks noGrp="1"/>
          </p:cNvSpPr>
          <p:nvPr>
            <p:ph type="body" sz="quarter" idx="17" hasCustomPrompt="1"/>
          </p:nvPr>
        </p:nvSpPr>
        <p:spPr>
          <a:xfrm>
            <a:off x="6683604" y="6377781"/>
            <a:ext cx="5306128" cy="322262"/>
          </a:xfrm>
          <a:prstGeom prst="rect">
            <a:avLst/>
          </a:prstGeom>
          <a:solidFill>
            <a:srgbClr val="120742"/>
          </a:solidFill>
        </p:spPr>
        <p:txBody>
          <a:bodyPr anchor="ctr"/>
          <a:lstStyle>
            <a:lvl1pPr marL="0" indent="0" algn="r">
              <a:buNone/>
              <a:defRPr sz="1400" b="0" i="0" baseline="0">
                <a:solidFill>
                  <a:schemeClr val="bg1"/>
                </a:solidFill>
              </a:defRPr>
            </a:lvl1pPr>
          </a:lstStyle>
          <a:p>
            <a:pPr lvl="0"/>
            <a:r>
              <a:rPr lang="en-GB"/>
              <a:t>Image label (Locations)</a:t>
            </a:r>
            <a:endParaRPr lang="en-US"/>
          </a:p>
        </p:txBody>
      </p:sp>
      <p:sp>
        <p:nvSpPr>
          <p:cNvPr id="10" name="Text Placeholder 3">
            <a:extLst>
              <a:ext uri="{FF2B5EF4-FFF2-40B4-BE49-F238E27FC236}">
                <a16:creationId xmlns:a16="http://schemas.microsoft.com/office/drawing/2014/main" id="{9EC8CBBD-E760-43E1-8626-727B42667718}"/>
              </a:ext>
            </a:extLst>
          </p:cNvPr>
          <p:cNvSpPr>
            <a:spLocks noGrp="1"/>
          </p:cNvSpPr>
          <p:nvPr>
            <p:ph type="body" sz="quarter" idx="11" hasCustomPrompt="1"/>
          </p:nvPr>
        </p:nvSpPr>
        <p:spPr>
          <a:xfrm>
            <a:off x="334964" y="6432480"/>
            <a:ext cx="3277368"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6F4E35D4-6128-8B41-9123-30295AF368DD}"/>
              </a:ext>
              <a:ext uri="{C183D7F6-B498-43B3-948B-1728B52AA6E4}">
                <adec:decorative xmlns:adec="http://schemas.microsoft.com/office/drawing/2017/decorative" val="0"/>
              </a:ext>
            </a:extLst>
          </p:cNvPr>
          <p:cNvSpPr>
            <a:spLocks noGrp="1"/>
          </p:cNvSpPr>
          <p:nvPr>
            <p:ph type="pic" sz="quarter" idx="14" hasCustomPrompt="1"/>
          </p:nvPr>
        </p:nvSpPr>
        <p:spPr>
          <a:xfrm>
            <a:off x="4306594"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78543D20-DDB8-5247-B162-452D9A21158D}"/>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5413704"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DD70D39B-AF72-FCBD-7CA2-E1C93F0EC1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68793" y="6272675"/>
            <a:ext cx="595971" cy="488830"/>
          </a:xfrm>
          <a:prstGeom prst="rect">
            <a:avLst/>
          </a:prstGeom>
        </p:spPr>
      </p:pic>
    </p:spTree>
    <p:extLst>
      <p:ext uri="{BB962C8B-B14F-4D97-AF65-F5344CB8AC3E}">
        <p14:creationId xmlns:p14="http://schemas.microsoft.com/office/powerpoint/2010/main" val="3287112224"/>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pos="3727">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ntent_Video Slid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9" name="Media Placeholder 8">
            <a:extLst>
              <a:ext uri="{FF2B5EF4-FFF2-40B4-BE49-F238E27FC236}">
                <a16:creationId xmlns:a16="http://schemas.microsoft.com/office/drawing/2014/main" id="{4B6946A6-41DF-4312-8786-10E1F76F37D9}"/>
              </a:ext>
            </a:extLst>
          </p:cNvPr>
          <p:cNvSpPr>
            <a:spLocks noGrp="1"/>
          </p:cNvSpPr>
          <p:nvPr>
            <p:ph type="media" sz="quarter" idx="15"/>
          </p:nvPr>
        </p:nvSpPr>
        <p:spPr>
          <a:xfrm>
            <a:off x="325911" y="1162739"/>
            <a:ext cx="11563200" cy="4971600"/>
          </a:xfrm>
          <a:prstGeom prst="rect">
            <a:avLst/>
          </a:prstGeom>
        </p:spPr>
        <p:txBody>
          <a:bodyPr/>
          <a:lstStyle>
            <a:lvl1pPr>
              <a:defRPr lang="en-GB" sz="1600" kern="1200" baseline="0" dirty="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endParaRPr lang="en-GB"/>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0" name="Picture Placeholder 4">
            <a:extLst>
              <a:ext uri="{FF2B5EF4-FFF2-40B4-BE49-F238E27FC236}">
                <a16:creationId xmlns:a16="http://schemas.microsoft.com/office/drawing/2014/main" id="{A797627D-3402-6E4D-8187-1EC2AC184A47}"/>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8" name="Picture 7">
            <a:extLst>
              <a:ext uri="{FF2B5EF4-FFF2-40B4-BE49-F238E27FC236}">
                <a16:creationId xmlns:a16="http://schemas.microsoft.com/office/drawing/2014/main" id="{D0E8DD23-376B-D042-93F3-9B85EB4C3C1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1CE2059A-4E75-770E-67FE-B157D9662C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55938601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ntent_Video Slide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1" name="Content Placeholder 3">
            <a:extLst>
              <a:ext uri="{FF2B5EF4-FFF2-40B4-BE49-F238E27FC236}">
                <a16:creationId xmlns:a16="http://schemas.microsoft.com/office/drawing/2014/main" id="{C8B8085A-D291-4463-8D01-7FA09C7E8216}"/>
              </a:ext>
            </a:extLst>
          </p:cNvPr>
          <p:cNvSpPr>
            <a:spLocks noGrp="1"/>
          </p:cNvSpPr>
          <p:nvPr>
            <p:ph sz="quarter" idx="16"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9" name="Media Placeholder 8">
            <a:extLst>
              <a:ext uri="{FF2B5EF4-FFF2-40B4-BE49-F238E27FC236}">
                <a16:creationId xmlns:a16="http://schemas.microsoft.com/office/drawing/2014/main" id="{4B6946A6-41DF-4312-8786-10E1F76F37D9}"/>
              </a:ext>
            </a:extLst>
          </p:cNvPr>
          <p:cNvSpPr>
            <a:spLocks noGrp="1"/>
          </p:cNvSpPr>
          <p:nvPr>
            <p:ph type="media" sz="quarter" idx="15"/>
          </p:nvPr>
        </p:nvSpPr>
        <p:spPr>
          <a:xfrm>
            <a:off x="325911" y="1674891"/>
            <a:ext cx="11563200" cy="4459448"/>
          </a:xfrm>
          <a:prstGeom prst="rect">
            <a:avLst/>
          </a:prstGeom>
        </p:spPr>
        <p:txBody>
          <a:bodyPr/>
          <a:lstStyle>
            <a:lvl1pPr>
              <a:defRPr lang="en-GB" sz="1600" kern="1200" baseline="0" dirty="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endParaRPr lang="en-GB"/>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0" name="Picture Placeholder 4">
            <a:extLst>
              <a:ext uri="{FF2B5EF4-FFF2-40B4-BE49-F238E27FC236}">
                <a16:creationId xmlns:a16="http://schemas.microsoft.com/office/drawing/2014/main" id="{9051DCD0-3964-C241-8800-8AEFF47F2642}"/>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a:t>Partner logo</a:t>
            </a:r>
          </a:p>
        </p:txBody>
      </p:sp>
      <p:pic>
        <p:nvPicPr>
          <p:cNvPr id="13" name="Picture 12">
            <a:extLst>
              <a:ext uri="{FF2B5EF4-FFF2-40B4-BE49-F238E27FC236}">
                <a16:creationId xmlns:a16="http://schemas.microsoft.com/office/drawing/2014/main" id="{81605404-8C18-AB41-B5E3-98BCC34C0E67}"/>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8D6A6FEE-B6F6-032F-2E8C-FABC533C05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467117374"/>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A8E0D-3723-DB46-AD2B-3118B2035D3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F88177E-EC12-6B45-B699-5FC992660B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5" name="Footer Placeholder 4">
            <a:extLst>
              <a:ext uri="{FF2B5EF4-FFF2-40B4-BE49-F238E27FC236}">
                <a16:creationId xmlns:a16="http://schemas.microsoft.com/office/drawing/2014/main" id="{4A6E95E6-7177-094D-89F1-1BB374C748A7}"/>
              </a:ext>
              <a:ext uri="{C183D7F6-B498-43B3-948B-1728B52AA6E4}">
                <adec:decorative xmlns:adec="http://schemas.microsoft.com/office/drawing/2017/decorative" val="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579228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43523-DB5A-EB45-868A-FF9695C5592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B311E57-8DA1-A846-8863-F2C271F60F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2054C57-823D-6948-BABD-AAEF6DEC251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D195DBD-B0AC-074E-A729-966A6FACAB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7A16180-2DF4-774C-ADDA-C5B4FF2EE90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59828AF-F08A-7E4F-989C-D37ADD16E8BA}"/>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79E608C9-3CBA-D44C-8999-0EACD76D504E}"/>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474198-C3FF-B944-9730-B726BB817373}"/>
              </a:ext>
            </a:extLst>
          </p:cNvPr>
          <p:cNvSpPr>
            <a:spLocks noGrp="1"/>
          </p:cNvSpPr>
          <p:nvPr>
            <p:ph type="sldNum" sz="quarter" idx="12"/>
          </p:nvPr>
        </p:nvSpPr>
        <p:spPr/>
        <p:txBody>
          <a:bodyPr/>
          <a:lstStyle/>
          <a:p>
            <a:fld id="{11E70006-CDA3-E044-BEF7-40A57D243F45}" type="slidenum">
              <a:rPr lang="en-US" smtClean="0"/>
              <a:t>‹#›</a:t>
            </a:fld>
            <a:endParaRPr lang="en-US"/>
          </a:p>
        </p:txBody>
      </p:sp>
    </p:spTree>
    <p:extLst>
      <p:ext uri="{BB962C8B-B14F-4D97-AF65-F5344CB8AC3E}">
        <p14:creationId xmlns:p14="http://schemas.microsoft.com/office/powerpoint/2010/main" val="296565796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FDA4C-8946-5E4B-8D67-D65C36BB53B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373E01C-0FC4-BF4D-825C-B3AC8F5A0E0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52A6A39-4587-AE49-B4FF-51C7AF859B6E}"/>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14AB001E-F7D5-FC45-8265-4B243EE4E7B7}"/>
              </a:ext>
            </a:extLst>
          </p:cNvPr>
          <p:cNvSpPr>
            <a:spLocks noGrp="1"/>
          </p:cNvSpPr>
          <p:nvPr>
            <p:ph type="sldNum" sz="quarter" idx="12"/>
          </p:nvPr>
        </p:nvSpPr>
        <p:spPr/>
        <p:txBody>
          <a:bodyPr/>
          <a:lstStyle/>
          <a:p>
            <a:fld id="{11E70006-CDA3-E044-BEF7-40A57D243F45}" type="slidenum">
              <a:rPr lang="en-US" smtClean="0"/>
              <a:t>‹#›</a:t>
            </a:fld>
            <a:endParaRPr lang="en-US"/>
          </a:p>
        </p:txBody>
      </p:sp>
      <p:sp>
        <p:nvSpPr>
          <p:cNvPr id="5" name="Footer Placeholder 4">
            <a:extLst>
              <a:ext uri="{FF2B5EF4-FFF2-40B4-BE49-F238E27FC236}">
                <a16:creationId xmlns:a16="http://schemas.microsoft.com/office/drawing/2014/main" id="{F56C540F-8BFF-8544-84A9-B227FF5DFFAA}"/>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289085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1_Content_Open page_Sub_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Content Placeholder 3">
            <a:extLst>
              <a:ext uri="{FF2B5EF4-FFF2-40B4-BE49-F238E27FC236}">
                <a16:creationId xmlns:a16="http://schemas.microsoft.com/office/drawing/2014/main" id="{1FEA8EB3-AEAF-43ED-A733-0838A3E6CDBA}"/>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683866"/>
            <a:ext cx="11561761" cy="446357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pic>
        <p:nvPicPr>
          <p:cNvPr id="13" name="Picture 12">
            <a:extLst>
              <a:ext uri="{FF2B5EF4-FFF2-40B4-BE49-F238E27FC236}">
                <a16:creationId xmlns:a16="http://schemas.microsoft.com/office/drawing/2014/main" id="{35058F9C-1C6B-4602-A914-4368920D6DB6}"/>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725844DD-7A45-2BFA-9C5C-5EC9B691BE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2534572354"/>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_Content_Open 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157898"/>
            <a:ext cx="11561761" cy="49714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pic>
        <p:nvPicPr>
          <p:cNvPr id="9" name="Picture 8">
            <a:extLst>
              <a:ext uri="{FF2B5EF4-FFF2-40B4-BE49-F238E27FC236}">
                <a16:creationId xmlns:a16="http://schemas.microsoft.com/office/drawing/2014/main" id="{3B7D0068-DB7A-4ADD-8483-42F51E0F982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11390462" y="6308939"/>
            <a:ext cx="495890" cy="403111"/>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52175640-05CC-D18C-F02D-6C3EC64EEFA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1168" y="6266079"/>
            <a:ext cx="595971" cy="488830"/>
          </a:xfrm>
          <a:prstGeom prst="rect">
            <a:avLst/>
          </a:prstGeom>
        </p:spPr>
      </p:pic>
    </p:spTree>
    <p:extLst>
      <p:ext uri="{BB962C8B-B14F-4D97-AF65-F5344CB8AC3E}">
        <p14:creationId xmlns:p14="http://schemas.microsoft.com/office/powerpoint/2010/main" val="3126340832"/>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slideLayout" Target="../slideLayouts/slideLayout40.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34" Type="http://schemas.openxmlformats.org/officeDocument/2006/relationships/theme" Target="../theme/theme2.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33" Type="http://schemas.openxmlformats.org/officeDocument/2006/relationships/slideLayout" Target="../slideLayouts/slideLayout47.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29" Type="http://schemas.openxmlformats.org/officeDocument/2006/relationships/slideLayout" Target="../slideLayouts/slideLayout43.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32" Type="http://schemas.openxmlformats.org/officeDocument/2006/relationships/slideLayout" Target="../slideLayouts/slideLayout46.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slideLayout" Target="../slideLayouts/slideLayout42.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31" Type="http://schemas.openxmlformats.org/officeDocument/2006/relationships/slideLayout" Target="../slideLayouts/slideLayout45.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slideLayout" Target="../slideLayouts/slideLayout41.xml"/><Relationship Id="rId30" Type="http://schemas.openxmlformats.org/officeDocument/2006/relationships/slideLayout" Target="../slideLayouts/slideLayout44.xml"/><Relationship Id="rId8"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34" Type="http://schemas.openxmlformats.org/officeDocument/2006/relationships/slideLayout" Target="../slideLayouts/slideLayout81.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33" Type="http://schemas.openxmlformats.org/officeDocument/2006/relationships/slideLayout" Target="../slideLayouts/slideLayout80.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29" Type="http://schemas.openxmlformats.org/officeDocument/2006/relationships/slideLayout" Target="../slideLayouts/slideLayout76.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32" Type="http://schemas.openxmlformats.org/officeDocument/2006/relationships/slideLayout" Target="../slideLayouts/slideLayout79.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31" Type="http://schemas.openxmlformats.org/officeDocument/2006/relationships/slideLayout" Target="../slideLayouts/slideLayout78.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 Id="rId30" Type="http://schemas.openxmlformats.org/officeDocument/2006/relationships/slideLayout" Target="../slideLayouts/slideLayout77.xml"/><Relationship Id="rId35" Type="http://schemas.openxmlformats.org/officeDocument/2006/relationships/theme" Target="../theme/theme3.xml"/><Relationship Id="rId8"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Freeform: Shape 41">
            <a:extLst>
              <a:ext uri="{FF2B5EF4-FFF2-40B4-BE49-F238E27FC236}">
                <a16:creationId xmlns:a16="http://schemas.microsoft.com/office/drawing/2014/main" id="{C13CA592-F5F1-8118-6D9A-118BDE188A74}"/>
              </a:ext>
            </a:extLst>
          </p:cNvPr>
          <p:cNvSpPr/>
          <p:nvPr/>
        </p:nvSpPr>
        <p:spPr>
          <a:xfrm>
            <a:off x="0" y="0"/>
            <a:ext cx="12192000" cy="6858000"/>
          </a:xfrm>
          <a:custGeom>
            <a:avLst/>
            <a:gdLst>
              <a:gd name="connsiteX0" fmla="*/ 0 w 12192000"/>
              <a:gd name="connsiteY0" fmla="*/ 0 h 6858000"/>
              <a:gd name="connsiteX1" fmla="*/ 127321 w 12192000"/>
              <a:gd name="connsiteY1" fmla="*/ 0 h 6858000"/>
              <a:gd name="connsiteX2" fmla="*/ 127321 w 12192000"/>
              <a:gd name="connsiteY2" fmla="*/ 6361264 h 6858000"/>
              <a:gd name="connsiteX3" fmla="*/ 369414 w 12192000"/>
              <a:gd name="connsiteY3" fmla="*/ 6603357 h 6858000"/>
              <a:gd name="connsiteX4" fmla="*/ 12192000 w 12192000"/>
              <a:gd name="connsiteY4" fmla="*/ 6603357 h 6858000"/>
              <a:gd name="connsiteX5" fmla="*/ 12192000 w 12192000"/>
              <a:gd name="connsiteY5" fmla="*/ 6858000 h 6858000"/>
              <a:gd name="connsiteX6" fmla="*/ 0 w 12192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0">
                <a:moveTo>
                  <a:pt x="0" y="0"/>
                </a:moveTo>
                <a:lnTo>
                  <a:pt x="127321" y="0"/>
                </a:lnTo>
                <a:lnTo>
                  <a:pt x="127321" y="6361264"/>
                </a:lnTo>
                <a:cubicBezTo>
                  <a:pt x="127321" y="6494968"/>
                  <a:pt x="235710" y="6603357"/>
                  <a:pt x="369414" y="6603357"/>
                </a:cubicBezTo>
                <a:lnTo>
                  <a:pt x="12192000" y="6603357"/>
                </a:lnTo>
                <a:lnTo>
                  <a:pt x="12192000" y="6858000"/>
                </a:lnTo>
                <a:lnTo>
                  <a:pt x="0" y="685800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32" name="Espace réservé du titre 23">
            <a:extLst>
              <a:ext uri="{FF2B5EF4-FFF2-40B4-BE49-F238E27FC236}">
                <a16:creationId xmlns:a16="http://schemas.microsoft.com/office/drawing/2014/main" id="{DAE184AE-0BA8-8C12-E1B7-B2CACD26B524}"/>
              </a:ext>
            </a:extLst>
          </p:cNvPr>
          <p:cNvSpPr>
            <a:spLocks noGrp="1"/>
          </p:cNvSpPr>
          <p:nvPr>
            <p:ph type="title"/>
          </p:nvPr>
        </p:nvSpPr>
        <p:spPr>
          <a:xfrm>
            <a:off x="432560" y="189100"/>
            <a:ext cx="9244173" cy="480131"/>
          </a:xfrm>
          <a:prstGeom prst="rect">
            <a:avLst/>
          </a:prstGeom>
        </p:spPr>
        <p:txBody>
          <a:bodyPr wrap="square" anchor="t" anchorCtr="0">
            <a:spAutoFit/>
          </a:bodyPr>
          <a:lstStyle/>
          <a:p>
            <a:pPr marL="0" lvl="0"/>
            <a:r>
              <a:rPr lang="fr-FR"/>
              <a:t>Modifiez le style du titre</a:t>
            </a:r>
          </a:p>
        </p:txBody>
      </p:sp>
      <p:sp>
        <p:nvSpPr>
          <p:cNvPr id="33" name="Espace réservé du texte 24">
            <a:extLst>
              <a:ext uri="{FF2B5EF4-FFF2-40B4-BE49-F238E27FC236}">
                <a16:creationId xmlns:a16="http://schemas.microsoft.com/office/drawing/2014/main" id="{FE9A313B-BBF3-DDCE-A100-687506D29EAD}"/>
              </a:ext>
            </a:extLst>
          </p:cNvPr>
          <p:cNvSpPr>
            <a:spLocks noGrp="1"/>
          </p:cNvSpPr>
          <p:nvPr>
            <p:ph type="body" idx="1"/>
          </p:nvPr>
        </p:nvSpPr>
        <p:spPr>
          <a:xfrm>
            <a:off x="432480" y="678359"/>
            <a:ext cx="9244173" cy="307777"/>
          </a:xfrm>
          <a:prstGeom prst="rect">
            <a:avLst/>
          </a:prstGeom>
        </p:spPr>
        <p:txBody>
          <a:bodyPr vert="horz" wrap="square" lIns="91440" tIns="45720" rIns="91440" bIns="45720" rtlCol="0" anchor="t">
            <a:spAutoFit/>
          </a:bodyPr>
          <a:lstStyle/>
          <a:p>
            <a:pPr lvl="0">
              <a:lnSpc>
                <a:spcPct val="100000"/>
              </a:lnSpc>
              <a:buNone/>
            </a:pPr>
            <a:r>
              <a:rPr lang="fr-FR"/>
              <a:t>Cliquez pour modifier les styles du texte du masque</a:t>
            </a:r>
          </a:p>
        </p:txBody>
      </p:sp>
      <p:sp>
        <p:nvSpPr>
          <p:cNvPr id="7" name="Slide Number Placeholder 5">
            <a:extLst>
              <a:ext uri="{FF2B5EF4-FFF2-40B4-BE49-F238E27FC236}">
                <a16:creationId xmlns:a16="http://schemas.microsoft.com/office/drawing/2014/main" id="{0DA23AD0-17FD-8B78-1CE8-3969E382FB69}"/>
              </a:ext>
            </a:extLst>
          </p:cNvPr>
          <p:cNvSpPr txBox="1">
            <a:spLocks/>
          </p:cNvSpPr>
          <p:nvPr/>
        </p:nvSpPr>
        <p:spPr>
          <a:xfrm>
            <a:off x="11766550" y="6580485"/>
            <a:ext cx="374307" cy="328295"/>
          </a:xfrm>
          <a:prstGeom prst="rect">
            <a:avLst/>
          </a:prstGeom>
        </p:spPr>
        <p:txBody>
          <a:bodyPr anchor="ctr"/>
          <a:lstStyle>
            <a:defPPr>
              <a:defRPr lang="fr-FR"/>
            </a:defPPr>
            <a:lvl1pPr>
              <a:defRPr sz="800">
                <a:latin typeface="Dreaming Outloud Pro" panose="03050502040302030504" pitchFamily="66" charset="0"/>
                <a:cs typeface="Dreaming Outloud Pro" panose="03050502040302030504" pitchFamily="66"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rtl="0"/>
            <a:fld id="{1A290D8D-6BA0-418D-AFED-C65293F70DA0}" type="slidenum">
              <a:rPr/>
              <a:pPr lvl="0"/>
              <a:t>‹#›</a:t>
            </a:fld>
            <a:endParaRPr/>
          </a:p>
        </p:txBody>
      </p:sp>
      <p:sp>
        <p:nvSpPr>
          <p:cNvPr id="4" name="Freeform: Shape 1">
            <a:extLst>
              <a:ext uri="{FF2B5EF4-FFF2-40B4-BE49-F238E27FC236}">
                <a16:creationId xmlns:a16="http://schemas.microsoft.com/office/drawing/2014/main" id="{27E5D372-1B56-520B-A3B5-C6EDA0BCEDD7}"/>
              </a:ext>
            </a:extLst>
          </p:cNvPr>
          <p:cNvSpPr/>
          <p:nvPr/>
        </p:nvSpPr>
        <p:spPr>
          <a:xfrm>
            <a:off x="11112068" y="0"/>
            <a:ext cx="1079932" cy="942923"/>
          </a:xfrm>
          <a:custGeom>
            <a:avLst/>
            <a:gdLst>
              <a:gd name="connsiteX0" fmla="*/ 0 w 1079932"/>
              <a:gd name="connsiteY0" fmla="*/ 0 h 942923"/>
              <a:gd name="connsiteX1" fmla="*/ 1079932 w 1079932"/>
              <a:gd name="connsiteY1" fmla="*/ 0 h 942923"/>
              <a:gd name="connsiteX2" fmla="*/ 1079932 w 1079932"/>
              <a:gd name="connsiteY2" fmla="*/ 942923 h 942923"/>
              <a:gd name="connsiteX3" fmla="*/ 202595 w 1079932"/>
              <a:gd name="connsiteY3" fmla="*/ 942923 h 942923"/>
              <a:gd name="connsiteX4" fmla="*/ 0 w 1079932"/>
              <a:gd name="connsiteY4" fmla="*/ 740328 h 9429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932" h="942923">
                <a:moveTo>
                  <a:pt x="0" y="0"/>
                </a:moveTo>
                <a:lnTo>
                  <a:pt x="1079932" y="0"/>
                </a:lnTo>
                <a:lnTo>
                  <a:pt x="1079932" y="942923"/>
                </a:lnTo>
                <a:lnTo>
                  <a:pt x="202595" y="942923"/>
                </a:lnTo>
                <a:cubicBezTo>
                  <a:pt x="90705" y="942923"/>
                  <a:pt x="0" y="852218"/>
                  <a:pt x="0" y="740328"/>
                </a:cubicBezTo>
                <a:close/>
              </a:path>
            </a:pathLst>
          </a:custGeom>
          <a:solidFill>
            <a:schemeClr val="bg1"/>
          </a:solidFill>
          <a:ln w="14196" cap="flat">
            <a:noFill/>
            <a:prstDash val="solid"/>
            <a:round/>
          </a:ln>
        </p:spPr>
        <p:txBody>
          <a:bodyPr wrap="square" rtlCol="0" anchor="ctr">
            <a:noAutofit/>
          </a:bodyPr>
          <a:lstStyle/>
          <a:p>
            <a:pPr algn="l"/>
            <a:endParaRPr lang="fr-FR"/>
          </a:p>
        </p:txBody>
      </p:sp>
      <p:sp>
        <p:nvSpPr>
          <p:cNvPr id="6" name="Freeform: Shape 3">
            <a:extLst>
              <a:ext uri="{FF2B5EF4-FFF2-40B4-BE49-F238E27FC236}">
                <a16:creationId xmlns:a16="http://schemas.microsoft.com/office/drawing/2014/main" id="{3CECA4FA-EAAF-872D-D7CA-60138A14375A}"/>
              </a:ext>
            </a:extLst>
          </p:cNvPr>
          <p:cNvSpPr/>
          <p:nvPr/>
        </p:nvSpPr>
        <p:spPr>
          <a:xfrm>
            <a:off x="10109132" y="-1"/>
            <a:ext cx="2082868" cy="942923"/>
          </a:xfrm>
          <a:custGeom>
            <a:avLst/>
            <a:gdLst>
              <a:gd name="connsiteX0" fmla="*/ 720385 w 2276135"/>
              <a:gd name="connsiteY0" fmla="*/ 0 h 942924"/>
              <a:gd name="connsiteX1" fmla="*/ 2276135 w 2276135"/>
              <a:gd name="connsiteY1" fmla="*/ 0 h 942924"/>
              <a:gd name="connsiteX2" fmla="*/ 2276135 w 2276135"/>
              <a:gd name="connsiteY2" fmla="*/ 942923 h 942924"/>
              <a:gd name="connsiteX3" fmla="*/ 1079932 w 2276135"/>
              <a:gd name="connsiteY3" fmla="*/ 942923 h 942924"/>
              <a:gd name="connsiteX4" fmla="*/ 1079932 w 2276135"/>
              <a:gd name="connsiteY4" fmla="*/ 942924 h 942924"/>
              <a:gd name="connsiteX5" fmla="*/ 202595 w 2276135"/>
              <a:gd name="connsiteY5" fmla="*/ 942924 h 942924"/>
              <a:gd name="connsiteX6" fmla="*/ 0 w 2276135"/>
              <a:gd name="connsiteY6" fmla="*/ 740329 h 942924"/>
              <a:gd name="connsiteX7" fmla="*/ 0 w 2276135"/>
              <a:gd name="connsiteY7" fmla="*/ 1 h 942924"/>
              <a:gd name="connsiteX8" fmla="*/ 720385 w 2276135"/>
              <a:gd name="connsiteY8" fmla="*/ 1 h 94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6135" h="942924">
                <a:moveTo>
                  <a:pt x="720385" y="0"/>
                </a:moveTo>
                <a:lnTo>
                  <a:pt x="2276135" y="0"/>
                </a:lnTo>
                <a:lnTo>
                  <a:pt x="2276135" y="942923"/>
                </a:lnTo>
                <a:lnTo>
                  <a:pt x="1079932" y="942923"/>
                </a:lnTo>
                <a:lnTo>
                  <a:pt x="1079932" y="942924"/>
                </a:lnTo>
                <a:lnTo>
                  <a:pt x="202595" y="942924"/>
                </a:lnTo>
                <a:cubicBezTo>
                  <a:pt x="90705" y="942924"/>
                  <a:pt x="0" y="852219"/>
                  <a:pt x="0" y="740329"/>
                </a:cubicBezTo>
                <a:lnTo>
                  <a:pt x="0" y="1"/>
                </a:lnTo>
                <a:lnTo>
                  <a:pt x="720385" y="1"/>
                </a:lnTo>
                <a:close/>
              </a:path>
            </a:pathLst>
          </a:custGeom>
          <a:solidFill>
            <a:schemeClr val="bg1"/>
          </a:solidFill>
          <a:ln w="14196" cap="flat">
            <a:noFill/>
            <a:prstDash val="solid"/>
            <a:round/>
          </a:ln>
        </p:spPr>
        <p:txBody>
          <a:bodyPr wrap="square" rtlCol="0" anchor="ctr">
            <a:noAutofit/>
          </a:bodyPr>
          <a:lstStyle/>
          <a:p>
            <a:pPr algn="l"/>
            <a:endParaRPr lang="fr-FR"/>
          </a:p>
        </p:txBody>
      </p:sp>
      <p:sp>
        <p:nvSpPr>
          <p:cNvPr id="8" name="Picture Placeholder 4">
            <a:extLst>
              <a:ext uri="{FF2B5EF4-FFF2-40B4-BE49-F238E27FC236}">
                <a16:creationId xmlns:a16="http://schemas.microsoft.com/office/drawing/2014/main" id="{D409E0E2-B22B-A5FA-37FA-6D30150D9F7E}"/>
              </a:ext>
            </a:extLst>
          </p:cNvPr>
          <p:cNvSpPr txBox="1">
            <a:spLocks/>
          </p:cNvSpPr>
          <p:nvPr/>
        </p:nvSpPr>
        <p:spPr>
          <a:xfrm>
            <a:off x="10289516" y="187288"/>
            <a:ext cx="1079931" cy="568344"/>
          </a:xfrm>
          <a:prstGeom prst="rect">
            <a:avLst/>
          </a:prstGeom>
        </p:spPr>
        <p:txBody>
          <a:bodyPr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lang="fr-FR" sz="1200" kern="1200">
                <a:solidFill>
                  <a:schemeClr val="accent2"/>
                </a:solidFill>
                <a:latin typeface="Tenorite" panose="00000500000000000000" pitchFamily="2" charset="0"/>
                <a:ea typeface="+mn-ea"/>
                <a:cs typeface="Dreaming Outloud Pro" panose="03050502040302030504" pitchFamily="66"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r>
              <a:rPr lang="cy-GB"/>
              <a:t>Client logo</a:t>
            </a:r>
          </a:p>
        </p:txBody>
      </p:sp>
      <p:pic>
        <p:nvPicPr>
          <p:cNvPr id="10" name="Graphic 7">
            <a:extLst>
              <a:ext uri="{FF2B5EF4-FFF2-40B4-BE49-F238E27FC236}">
                <a16:creationId xmlns:a16="http://schemas.microsoft.com/office/drawing/2014/main" id="{BEEFAF5A-9BD2-89DB-61DD-9914F1EF4408}"/>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1412578" y="273883"/>
            <a:ext cx="478913" cy="395157"/>
          </a:xfrm>
          <a:prstGeom prst="rect">
            <a:avLst/>
          </a:prstGeom>
        </p:spPr>
      </p:pic>
      <p:sp>
        <p:nvSpPr>
          <p:cNvPr id="2" name="Forme libre : forme 1">
            <a:extLst>
              <a:ext uri="{FF2B5EF4-FFF2-40B4-BE49-F238E27FC236}">
                <a16:creationId xmlns:a16="http://schemas.microsoft.com/office/drawing/2014/main" id="{566E483A-EEE2-6498-6A64-591B5D5230CE}"/>
              </a:ext>
            </a:extLst>
          </p:cNvPr>
          <p:cNvSpPr/>
          <p:nvPr/>
        </p:nvSpPr>
        <p:spPr>
          <a:xfrm>
            <a:off x="0" y="17584"/>
            <a:ext cx="395574" cy="6639574"/>
          </a:xfrm>
          <a:custGeom>
            <a:avLst/>
            <a:gdLst>
              <a:gd name="connsiteX0" fmla="*/ 0 w 395574"/>
              <a:gd name="connsiteY0" fmla="*/ 0 h 6639574"/>
              <a:gd name="connsiteX1" fmla="*/ 127321 w 395574"/>
              <a:gd name="connsiteY1" fmla="*/ 0 h 6639574"/>
              <a:gd name="connsiteX2" fmla="*/ 127321 w 395574"/>
              <a:gd name="connsiteY2" fmla="*/ 6361264 h 6639574"/>
              <a:gd name="connsiteX3" fmla="*/ 369414 w 395574"/>
              <a:gd name="connsiteY3" fmla="*/ 6603357 h 6639574"/>
              <a:gd name="connsiteX4" fmla="*/ 395574 w 395574"/>
              <a:gd name="connsiteY4" fmla="*/ 6603357 h 6639574"/>
              <a:gd name="connsiteX5" fmla="*/ 395574 w 395574"/>
              <a:gd name="connsiteY5" fmla="*/ 6639574 h 6639574"/>
              <a:gd name="connsiteX6" fmla="*/ 0 w 395574"/>
              <a:gd name="connsiteY6" fmla="*/ 6639574 h 66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574" h="6639574">
                <a:moveTo>
                  <a:pt x="0" y="0"/>
                </a:moveTo>
                <a:lnTo>
                  <a:pt x="127321" y="0"/>
                </a:lnTo>
                <a:lnTo>
                  <a:pt x="127321" y="6361264"/>
                </a:lnTo>
                <a:cubicBezTo>
                  <a:pt x="127321" y="6494968"/>
                  <a:pt x="235710" y="6603357"/>
                  <a:pt x="369414" y="6603357"/>
                </a:cubicBezTo>
                <a:lnTo>
                  <a:pt x="395574" y="6603357"/>
                </a:lnTo>
                <a:lnTo>
                  <a:pt x="395574" y="6639574"/>
                </a:lnTo>
                <a:lnTo>
                  <a:pt x="0" y="663957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Tree>
    <p:extLst>
      <p:ext uri="{BB962C8B-B14F-4D97-AF65-F5344CB8AC3E}">
        <p14:creationId xmlns:p14="http://schemas.microsoft.com/office/powerpoint/2010/main" val="2594519857"/>
      </p:ext>
    </p:extLst>
  </p:cSld>
  <p:clrMap bg1="lt1" tx1="dk1" bg2="lt2" tx2="dk2" accent1="accent1" accent2="accent2" accent3="accent3" accent4="accent4" accent5="accent5" accent6="accent6" hlink="hlink" folHlink="folHlink"/>
  <p:sldLayoutIdLst>
    <p:sldLayoutId id="2147483714" r:id="rId1"/>
    <p:sldLayoutId id="2147483717" r:id="rId2"/>
    <p:sldLayoutId id="2147483720" r:id="rId3"/>
    <p:sldLayoutId id="2147483721" r:id="rId4"/>
    <p:sldLayoutId id="2147483722" r:id="rId5"/>
    <p:sldLayoutId id="2147483729" r:id="rId6"/>
    <p:sldLayoutId id="2147483736" r:id="rId7"/>
    <p:sldLayoutId id="2147483730" r:id="rId8"/>
    <p:sldLayoutId id="2147483734" r:id="rId9"/>
    <p:sldLayoutId id="2147483749" r:id="rId10"/>
    <p:sldLayoutId id="2147483876" r:id="rId11"/>
    <p:sldLayoutId id="2147483877" r:id="rId12"/>
    <p:sldLayoutId id="2147483878" r:id="rId13"/>
    <p:sldLayoutId id="2147483879" r:id="rId14"/>
  </p:sldLayoutIdLst>
  <p:hf hdr="0"/>
  <p:txStyles>
    <p:titleStyle>
      <a:lvl1pPr algn="l" defTabSz="914400" rtl="0" eaLnBrk="1" latinLnBrk="0" hangingPunct="1">
        <a:lnSpc>
          <a:spcPct val="90000"/>
        </a:lnSpc>
        <a:spcBef>
          <a:spcPct val="0"/>
        </a:spcBef>
        <a:buNone/>
        <a:defRPr lang="fr-FR" sz="2800" b="1" kern="1200" cap="none" baseline="0" dirty="0" smtClean="0">
          <a:solidFill>
            <a:schemeClr val="tx2"/>
          </a:solidFill>
          <a:latin typeface="Tenorite" panose="000005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fr-FR" sz="1400" kern="1200" dirty="0" smtClean="0">
          <a:solidFill>
            <a:schemeClr val="accent2"/>
          </a:solidFill>
          <a:latin typeface="Dreaming Outloud Pro" panose="03050502040302030504" pitchFamily="66" charset="0"/>
          <a:ea typeface="+mn-ea"/>
          <a:cs typeface="Dreaming Outloud Pro" panose="03050502040302030504" pitchFamily="66"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04BDC19B-E4DC-4FBA-A93E-A7BCABBC19B4}"/>
              </a:ext>
              <a:ext uri="{C183D7F6-B498-43B3-948B-1728B52AA6E4}">
                <adec:decorative xmlns:adec="http://schemas.microsoft.com/office/drawing/2017/decorative" val="1"/>
              </a:ext>
            </a:extLst>
          </p:cNvPr>
          <p:cNvSpPr>
            <a:spLocks noGrp="1"/>
          </p:cNvSpPr>
          <p:nvPr>
            <p:ph type="ftr" sz="quarter" idx="3"/>
          </p:nvPr>
        </p:nvSpPr>
        <p:spPr>
          <a:xfrm>
            <a:off x="0" y="394570"/>
            <a:ext cx="651353" cy="519830"/>
          </a:xfrm>
          <a:prstGeom prst="rect">
            <a:avLst/>
          </a:prstGeom>
          <a:solidFill>
            <a:srgbClr val="E41F18"/>
          </a:solidFill>
        </p:spPr>
        <p:txBody>
          <a:bodyPr vert="horz" lIns="91440" tIns="45720" rIns="91440" bIns="45720" rtlCol="0" anchor="ctr"/>
          <a:lstStyle>
            <a:lvl1pPr algn="ctr">
              <a:defRPr sz="1200">
                <a:solidFill>
                  <a:srgbClr val="E41F18"/>
                </a:solidFill>
              </a:defRPr>
            </a:lvl1pPr>
          </a:lstStyle>
          <a:p>
            <a:endParaRPr lang="en-GB"/>
          </a:p>
        </p:txBody>
      </p:sp>
      <p:sp>
        <p:nvSpPr>
          <p:cNvPr id="2" name="Title Placeholder 1">
            <a:extLst>
              <a:ext uri="{FF2B5EF4-FFF2-40B4-BE49-F238E27FC236}">
                <a16:creationId xmlns:a16="http://schemas.microsoft.com/office/drawing/2014/main" id="{F623CCCC-FD15-491B-B91D-4392C3136A73}"/>
              </a:ext>
            </a:extLst>
          </p:cNvPr>
          <p:cNvSpPr>
            <a:spLocks noGrp="1"/>
          </p:cNvSpPr>
          <p:nvPr>
            <p:ph type="title"/>
          </p:nvPr>
        </p:nvSpPr>
        <p:spPr>
          <a:xfrm>
            <a:off x="905253" y="365125"/>
            <a:ext cx="10961307" cy="54927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FBACBB8-06FE-4347-A218-326404308A75}"/>
              </a:ext>
            </a:extLst>
          </p:cNvPr>
          <p:cNvSpPr>
            <a:spLocks noGrp="1"/>
          </p:cNvSpPr>
          <p:nvPr>
            <p:ph type="body" idx="1"/>
          </p:nvPr>
        </p:nvSpPr>
        <p:spPr>
          <a:xfrm>
            <a:off x="325439" y="1157898"/>
            <a:ext cx="11541122" cy="5019065"/>
          </a:xfrm>
          <a:prstGeom prst="rect">
            <a:avLst/>
          </a:prstGeom>
        </p:spPr>
        <p:txBody>
          <a:bodyPr tIns="0" bIns="0"/>
          <a:lstStyle/>
          <a:p>
            <a:pPr marL="0" lvl="0" indent="0">
              <a:lnSpc>
                <a:spcPct val="100000"/>
              </a:lnSpc>
              <a:spcBef>
                <a:spcPts val="0"/>
              </a:spcBef>
              <a:spcAft>
                <a:spcPts val="600"/>
              </a:spcAft>
              <a:buClr>
                <a:srgbClr val="E41F18"/>
              </a:buClr>
              <a:buNone/>
            </a:pPr>
            <a:r>
              <a:rPr lang="en-US"/>
              <a:t>Click to edit Master text styles</a:t>
            </a:r>
          </a:p>
          <a:p>
            <a:pPr marL="271463" lvl="1" indent="-271463">
              <a:lnSpc>
                <a:spcPct val="100000"/>
              </a:lnSpc>
              <a:spcBef>
                <a:spcPts val="0"/>
              </a:spcBef>
              <a:spcAft>
                <a:spcPts val="600"/>
              </a:spcAft>
              <a:buClr>
                <a:srgbClr val="E41F18"/>
              </a:buClr>
            </a:pPr>
            <a:r>
              <a:rPr lang="en-US"/>
              <a:t>Second level</a:t>
            </a:r>
          </a:p>
          <a:p>
            <a:pPr marL="533400" lvl="2" indent="-261938">
              <a:lnSpc>
                <a:spcPct val="100000"/>
              </a:lnSpc>
              <a:spcBef>
                <a:spcPts val="0"/>
              </a:spcBef>
              <a:spcAft>
                <a:spcPts val="600"/>
              </a:spcAft>
              <a:buClr>
                <a:srgbClr val="E41F18"/>
              </a:buClr>
            </a:pPr>
            <a:r>
              <a:rPr lang="en-US"/>
              <a:t>Third level</a:t>
            </a:r>
          </a:p>
          <a:p>
            <a:pPr marL="806450" lvl="3" indent="-273050">
              <a:lnSpc>
                <a:spcPct val="100000"/>
              </a:lnSpc>
              <a:spcBef>
                <a:spcPts val="0"/>
              </a:spcBef>
              <a:spcAft>
                <a:spcPts val="600"/>
              </a:spcAft>
              <a:buClr>
                <a:srgbClr val="E41F18"/>
              </a:buClr>
            </a:pPr>
            <a:r>
              <a:rPr lang="en-US"/>
              <a:t>Fourth level</a:t>
            </a:r>
          </a:p>
        </p:txBody>
      </p:sp>
    </p:spTree>
    <p:extLst>
      <p:ext uri="{BB962C8B-B14F-4D97-AF65-F5344CB8AC3E}">
        <p14:creationId xmlns:p14="http://schemas.microsoft.com/office/powerpoint/2010/main" val="4268798533"/>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 id="2147483819" r:id="rId13"/>
    <p:sldLayoutId id="2147483820" r:id="rId14"/>
    <p:sldLayoutId id="2147483821" r:id="rId15"/>
    <p:sldLayoutId id="2147483822" r:id="rId16"/>
    <p:sldLayoutId id="2147483823" r:id="rId17"/>
    <p:sldLayoutId id="2147483824" r:id="rId18"/>
    <p:sldLayoutId id="2147483825" r:id="rId19"/>
    <p:sldLayoutId id="2147483826" r:id="rId20"/>
    <p:sldLayoutId id="2147483827" r:id="rId21"/>
    <p:sldLayoutId id="2147483828" r:id="rId22"/>
    <p:sldLayoutId id="2147483829" r:id="rId23"/>
    <p:sldLayoutId id="2147483830" r:id="rId24"/>
    <p:sldLayoutId id="2147483831" r:id="rId25"/>
    <p:sldLayoutId id="2147483832" r:id="rId26"/>
    <p:sldLayoutId id="2147483833" r:id="rId27"/>
    <p:sldLayoutId id="2147483834" r:id="rId28"/>
    <p:sldLayoutId id="2147483835" r:id="rId29"/>
    <p:sldLayoutId id="2147483836" r:id="rId30"/>
    <p:sldLayoutId id="2147483837" r:id="rId31"/>
    <p:sldLayoutId id="2147483838" r:id="rId32"/>
    <p:sldLayoutId id="2147483840" r:id="rId33"/>
  </p:sldLayoutIdLst>
  <p:hf hdr="0" ftr="0" dt="0"/>
  <p:txStyles>
    <p:titleStyle>
      <a:lvl1pPr algn="l" defTabSz="914400" rtl="0" eaLnBrk="1" latinLnBrk="0" hangingPunct="1">
        <a:lnSpc>
          <a:spcPct val="90000"/>
        </a:lnSpc>
        <a:spcBef>
          <a:spcPct val="0"/>
        </a:spcBef>
        <a:buNone/>
        <a:defRPr lang="en-GB" sz="3200" kern="1200" cap="none" baseline="0" dirty="0">
          <a:solidFill>
            <a:schemeClr val="accent1"/>
          </a:solidFill>
          <a:latin typeface="Arial Black"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baseline="0" dirty="0" smtClean="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04BDC19B-E4DC-4FBA-A93E-A7BCABBC19B4}"/>
              </a:ext>
              <a:ext uri="{C183D7F6-B498-43B3-948B-1728B52AA6E4}">
                <adec:decorative xmlns:adec="http://schemas.microsoft.com/office/drawing/2017/decorative" val="1"/>
              </a:ext>
            </a:extLst>
          </p:cNvPr>
          <p:cNvSpPr>
            <a:spLocks noGrp="1"/>
          </p:cNvSpPr>
          <p:nvPr>
            <p:ph type="ftr" sz="quarter" idx="3"/>
          </p:nvPr>
        </p:nvSpPr>
        <p:spPr>
          <a:xfrm>
            <a:off x="0" y="394570"/>
            <a:ext cx="651353" cy="519830"/>
          </a:xfrm>
          <a:prstGeom prst="rect">
            <a:avLst/>
          </a:prstGeom>
          <a:solidFill>
            <a:srgbClr val="E41F18"/>
          </a:solidFill>
        </p:spPr>
        <p:txBody>
          <a:bodyPr vert="horz" lIns="91440" tIns="45720" rIns="91440" bIns="45720" rtlCol="0" anchor="ctr"/>
          <a:lstStyle>
            <a:lvl1pPr algn="ctr">
              <a:defRPr sz="1200">
                <a:solidFill>
                  <a:srgbClr val="E41F18"/>
                </a:solidFill>
              </a:defRPr>
            </a:lvl1pPr>
          </a:lstStyle>
          <a:p>
            <a:endParaRPr lang="en-GB"/>
          </a:p>
        </p:txBody>
      </p:sp>
      <p:sp>
        <p:nvSpPr>
          <p:cNvPr id="2" name="Title Placeholder 1">
            <a:extLst>
              <a:ext uri="{FF2B5EF4-FFF2-40B4-BE49-F238E27FC236}">
                <a16:creationId xmlns:a16="http://schemas.microsoft.com/office/drawing/2014/main" id="{F623CCCC-FD15-491B-B91D-4392C3136A73}"/>
              </a:ext>
            </a:extLst>
          </p:cNvPr>
          <p:cNvSpPr>
            <a:spLocks noGrp="1"/>
          </p:cNvSpPr>
          <p:nvPr>
            <p:ph type="title"/>
          </p:nvPr>
        </p:nvSpPr>
        <p:spPr>
          <a:xfrm>
            <a:off x="905253" y="365125"/>
            <a:ext cx="10961307" cy="54927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FBACBB8-06FE-4347-A218-326404308A75}"/>
              </a:ext>
            </a:extLst>
          </p:cNvPr>
          <p:cNvSpPr>
            <a:spLocks noGrp="1"/>
          </p:cNvSpPr>
          <p:nvPr>
            <p:ph type="body" idx="1"/>
          </p:nvPr>
        </p:nvSpPr>
        <p:spPr>
          <a:xfrm>
            <a:off x="325439" y="1157898"/>
            <a:ext cx="11541122" cy="5019065"/>
          </a:xfrm>
          <a:prstGeom prst="rect">
            <a:avLst/>
          </a:prstGeom>
        </p:spPr>
        <p:txBody>
          <a:bodyPr tIns="0" bIns="0"/>
          <a:lstStyle/>
          <a:p>
            <a:pPr marL="0" lvl="0" indent="0">
              <a:lnSpc>
                <a:spcPct val="100000"/>
              </a:lnSpc>
              <a:spcBef>
                <a:spcPts val="0"/>
              </a:spcBef>
              <a:spcAft>
                <a:spcPts val="600"/>
              </a:spcAft>
              <a:buClr>
                <a:srgbClr val="E41F18"/>
              </a:buClr>
              <a:buNone/>
            </a:pPr>
            <a:r>
              <a:rPr lang="en-US"/>
              <a:t>Click to edit Master text styles</a:t>
            </a:r>
          </a:p>
          <a:p>
            <a:pPr marL="271463" lvl="1" indent="-271463">
              <a:lnSpc>
                <a:spcPct val="100000"/>
              </a:lnSpc>
              <a:spcBef>
                <a:spcPts val="0"/>
              </a:spcBef>
              <a:spcAft>
                <a:spcPts val="600"/>
              </a:spcAft>
              <a:buClr>
                <a:srgbClr val="E41F18"/>
              </a:buClr>
            </a:pPr>
            <a:r>
              <a:rPr lang="en-US"/>
              <a:t>Second level</a:t>
            </a:r>
          </a:p>
          <a:p>
            <a:pPr marL="533400" lvl="2" indent="-261938">
              <a:lnSpc>
                <a:spcPct val="100000"/>
              </a:lnSpc>
              <a:spcBef>
                <a:spcPts val="0"/>
              </a:spcBef>
              <a:spcAft>
                <a:spcPts val="600"/>
              </a:spcAft>
              <a:buClr>
                <a:srgbClr val="E41F18"/>
              </a:buClr>
            </a:pPr>
            <a:r>
              <a:rPr lang="en-US"/>
              <a:t>Third level</a:t>
            </a:r>
          </a:p>
          <a:p>
            <a:pPr marL="806450" lvl="3" indent="-273050">
              <a:lnSpc>
                <a:spcPct val="100000"/>
              </a:lnSpc>
              <a:spcBef>
                <a:spcPts val="0"/>
              </a:spcBef>
              <a:spcAft>
                <a:spcPts val="600"/>
              </a:spcAft>
              <a:buClr>
                <a:srgbClr val="E41F18"/>
              </a:buClr>
            </a:pPr>
            <a:r>
              <a:rPr lang="en-US"/>
              <a:t>Fourth level</a:t>
            </a:r>
          </a:p>
        </p:txBody>
      </p:sp>
    </p:spTree>
    <p:extLst>
      <p:ext uri="{BB962C8B-B14F-4D97-AF65-F5344CB8AC3E}">
        <p14:creationId xmlns:p14="http://schemas.microsoft.com/office/powerpoint/2010/main" val="140423897"/>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0" r:id="rId19"/>
    <p:sldLayoutId id="2147483861" r:id="rId20"/>
    <p:sldLayoutId id="2147483862" r:id="rId21"/>
    <p:sldLayoutId id="2147483863" r:id="rId22"/>
    <p:sldLayoutId id="2147483864" r:id="rId23"/>
    <p:sldLayoutId id="2147483865" r:id="rId24"/>
    <p:sldLayoutId id="2147483866" r:id="rId25"/>
    <p:sldLayoutId id="2147483867" r:id="rId26"/>
    <p:sldLayoutId id="2147483868" r:id="rId27"/>
    <p:sldLayoutId id="2147483869" r:id="rId28"/>
    <p:sldLayoutId id="2147483870" r:id="rId29"/>
    <p:sldLayoutId id="2147483871" r:id="rId30"/>
    <p:sldLayoutId id="2147483872" r:id="rId31"/>
    <p:sldLayoutId id="2147483873" r:id="rId32"/>
    <p:sldLayoutId id="2147483874" r:id="rId33"/>
    <p:sldLayoutId id="2147483875" r:id="rId34"/>
  </p:sldLayoutIdLst>
  <p:hf hdr="0" ftr="0" dt="0"/>
  <p:txStyles>
    <p:titleStyle>
      <a:lvl1pPr algn="l" defTabSz="914400" rtl="0" eaLnBrk="1" latinLnBrk="0" hangingPunct="1">
        <a:lnSpc>
          <a:spcPct val="90000"/>
        </a:lnSpc>
        <a:spcBef>
          <a:spcPct val="0"/>
        </a:spcBef>
        <a:buNone/>
        <a:defRPr lang="en-GB" sz="3200" kern="1200" cap="none" baseline="0" dirty="0">
          <a:solidFill>
            <a:schemeClr val="accent1"/>
          </a:solidFill>
          <a:latin typeface="Arial Black"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baseline="0" dirty="0" smtClean="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2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chart" Target="../charts/char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chart" Target="../charts/chart19.xml"/></Relationships>
</file>

<file path=ppt/slides/_rels/slide35.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chart" Target="../charts/chart25.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 Box 15"/>
          <p:cNvSpPr txBox="1">
            <a:spLocks noGrp="1" noChangeArrowheads="1"/>
          </p:cNvSpPr>
          <p:nvPr>
            <p:ph type="title" idx="4294967295"/>
          </p:nvPr>
        </p:nvSpPr>
        <p:spPr bwMode="auto">
          <a:xfrm>
            <a:off x="1097396" y="3148420"/>
            <a:ext cx="9997207" cy="1600438"/>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eaLnBrk="0" hangingPunct="0">
              <a:spcBef>
                <a:spcPct val="20000"/>
              </a:spcBef>
              <a:buChar char="•"/>
              <a:defRPr sz="2000">
                <a:solidFill>
                  <a:schemeClr val="tx1"/>
                </a:solidFill>
                <a:latin typeface="Arial" charset="0"/>
                <a:ea typeface="ＭＳ Ｐゴシック" pitchFamily="1" charset="-128"/>
              </a:defRPr>
            </a:lvl1pPr>
            <a:lvl2pPr marL="742950" indent="-285750" algn="l" eaLnBrk="0" hangingPunct="0">
              <a:spcBef>
                <a:spcPct val="20000"/>
              </a:spcBef>
              <a:buChar char="–"/>
              <a:defRPr sz="1600">
                <a:solidFill>
                  <a:schemeClr val="tx1"/>
                </a:solidFill>
                <a:latin typeface="Arial" charset="0"/>
                <a:ea typeface="ＭＳ Ｐゴシック" pitchFamily="1" charset="-128"/>
              </a:defRPr>
            </a:lvl2pPr>
            <a:lvl3pPr marL="1143000" indent="-228600" algn="l" eaLnBrk="0" hangingPunct="0">
              <a:spcBef>
                <a:spcPct val="20000"/>
              </a:spcBef>
              <a:buChar char="•"/>
              <a:defRPr sz="2400">
                <a:solidFill>
                  <a:schemeClr val="tx1"/>
                </a:solidFill>
                <a:latin typeface="Arial" charset="0"/>
                <a:ea typeface="ＭＳ Ｐゴシック" pitchFamily="1" charset="-128"/>
              </a:defRPr>
            </a:lvl3pPr>
            <a:lvl4pPr marL="1600200" indent="-228600" algn="l" eaLnBrk="0" hangingPunct="0">
              <a:spcBef>
                <a:spcPct val="20000"/>
              </a:spcBef>
              <a:buChar char="–"/>
              <a:defRPr sz="2000">
                <a:solidFill>
                  <a:schemeClr val="tx1"/>
                </a:solidFill>
                <a:latin typeface="Arial" charset="0"/>
                <a:ea typeface="ＭＳ Ｐゴシック" pitchFamily="1" charset="-128"/>
              </a:defRPr>
            </a:lvl4pPr>
            <a:lvl5pPr marL="2057400" indent="-228600" algn="l" eaLnBrk="0" hangingPunct="0">
              <a:spcBef>
                <a:spcPct val="20000"/>
              </a:spcBef>
              <a:buChar char="»"/>
              <a:defRPr sz="2000">
                <a:solidFill>
                  <a:schemeClr val="tx1"/>
                </a:solidFill>
                <a:latin typeface="Arial" charset="0"/>
                <a:ea typeface="ＭＳ Ｐゴシック" pitchFamily="1"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9pPr>
          </a:lstStyle>
          <a:p>
            <a:pPr marL="0" marR="0" lvl="0" indent="0" algn="l" defTabSz="609585" rtl="0" eaLnBrk="0" fontAlgn="auto" latinLnBrk="0" hangingPunct="0">
              <a:lnSpc>
                <a:spcPct val="100000"/>
              </a:lnSpc>
              <a:spcBef>
                <a:spcPct val="50000"/>
              </a:spcBef>
              <a:spcAft>
                <a:spcPts val="0"/>
              </a:spcAft>
              <a:buClrTx/>
              <a:buSzTx/>
              <a:buFontTx/>
              <a:buNone/>
              <a:tabLst/>
              <a:defRPr/>
            </a:pPr>
            <a:r>
              <a:rPr kumimoji="0" lang="cy-GB" sz="2800" b="1" i="0" u="none" strike="noStrike" kern="1200" cap="none" spc="0" normalizeH="0" baseline="0" dirty="0">
                <a:ln>
                  <a:noFill/>
                </a:ln>
                <a:solidFill>
                  <a:srgbClr val="4B5461"/>
                </a:solidFill>
                <a:effectLst/>
                <a:uLnTx/>
                <a:uFillTx/>
                <a:latin typeface="Arial" charset="0"/>
                <a:ea typeface="ＭＳ Ｐゴシック" pitchFamily="1" charset="-128"/>
                <a:cs typeface="+mn-cs"/>
              </a:rPr>
              <a:t>Arolwg Traciwr Defnyddwyr Twristiaeth y DU - adroddiad proffil Cymru</a:t>
            </a:r>
          </a:p>
          <a:p>
            <a:pPr marL="0" marR="0" lvl="0" indent="0" algn="l" defTabSz="609585" rtl="0" eaLnBrk="0" fontAlgn="auto" latinLnBrk="0" hangingPunct="0">
              <a:lnSpc>
                <a:spcPct val="100000"/>
              </a:lnSpc>
              <a:spcBef>
                <a:spcPct val="50000"/>
              </a:spcBef>
              <a:spcAft>
                <a:spcPts val="0"/>
              </a:spcAft>
              <a:buClrTx/>
              <a:buSzTx/>
              <a:buFontTx/>
              <a:buNone/>
              <a:tabLst/>
              <a:defRPr/>
            </a:pPr>
            <a:r>
              <a:rPr kumimoji="0" lang="cy-GB" sz="2800" b="0" i="0" u="none" strike="noStrike" kern="1200" cap="none" spc="0" normalizeH="0" baseline="0" dirty="0">
                <a:ln>
                  <a:noFill/>
                </a:ln>
                <a:solidFill>
                  <a:srgbClr val="4B5461"/>
                </a:solidFill>
                <a:effectLst/>
                <a:uLnTx/>
                <a:uFillTx/>
                <a:latin typeface="Arial" charset="0"/>
                <a:ea typeface="ＭＳ Ｐゴシック" pitchFamily="1" charset="-128"/>
                <a:cs typeface="+mn-cs"/>
              </a:rPr>
              <a:t>Haf 2025</a:t>
            </a:r>
          </a:p>
        </p:txBody>
      </p:sp>
      <p:pic>
        <p:nvPicPr>
          <p:cNvPr id="6147" name="Picture 3">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2072" y="412383"/>
            <a:ext cx="1537051" cy="136556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C183D7F6-B498-43B3-948B-1728B52AA6E4}">
                <adec:decorative xmlns:adec="http://schemas.microsoft.com/office/drawing/2017/decorative" val="1"/>
              </a:ext>
            </a:extLst>
          </p:cNvPr>
          <p:cNvPicPr/>
          <p:nvPr/>
        </p:nvPicPr>
        <p:blipFill>
          <a:blip r:embed="rId4">
            <a:extLst>
              <a:ext uri="{28A0092B-C50C-407E-A947-70E740481C1C}">
                <a14:useLocalDpi xmlns:a14="http://schemas.microsoft.com/office/drawing/2010/main" val="0"/>
              </a:ext>
            </a:extLst>
          </a:blip>
          <a:stretch>
            <a:fillRect/>
          </a:stretch>
        </p:blipFill>
        <p:spPr>
          <a:xfrm>
            <a:off x="10023015" y="1"/>
            <a:ext cx="1917700" cy="2190327"/>
          </a:xfrm>
          <a:prstGeom prst="rect">
            <a:avLst/>
          </a:prstGeom>
          <a:extLst>
            <a:ext uri="{FAA26D3D-D897-4be2-8F04-BA451C77F1D7}">
              <ma14:placeholderFlag xmlns:c="http://schemas.openxmlformats.org/drawingml/2006/chart" xmlns:c15="http://schemas.microsoft.com/office/drawing/2012/chart" xmlns=""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cx1="http://schemas.microsoft.com/office/drawing/2015/9/8/chartex" xmlns:cx="http://schemas.microsoft.com/office/drawing/2014/chartex" xmlns:wpc="http://schemas.microsoft.com/office/word/2010/wordprocessingCanvas"/>
            </a:ext>
          </a:extLst>
        </p:spPr>
      </p:pic>
      <p:sp>
        <p:nvSpPr>
          <p:cNvPr id="2" name="TextBox 1">
            <a:extLst>
              <a:ext uri="{FF2B5EF4-FFF2-40B4-BE49-F238E27FC236}">
                <a16:creationId xmlns:a16="http://schemas.microsoft.com/office/drawing/2014/main" id="{B70A6C2D-C91D-33DE-281C-EE056ACC663A}"/>
              </a:ext>
            </a:extLst>
          </p:cNvPr>
          <p:cNvSpPr txBox="1"/>
          <p:nvPr/>
        </p:nvSpPr>
        <p:spPr>
          <a:xfrm>
            <a:off x="457200" y="6010275"/>
            <a:ext cx="3543300" cy="646331"/>
          </a:xfrm>
          <a:prstGeom prst="rect">
            <a:avLst/>
          </a:prstGeom>
          <a:noFill/>
        </p:spPr>
        <p:txBody>
          <a:bodyPr wrap="square" rtlCol="0">
            <a:spAutoFit/>
          </a:bodyPr>
          <a:lstStyle/>
          <a:p>
            <a:r>
              <a:rPr lang="es-ES" dirty="0"/>
              <a:t>ISBN Digidol: </a:t>
            </a:r>
            <a:r>
              <a:rPr lang="en-GB" dirty="0"/>
              <a:t>978-1-80633-759-0</a:t>
            </a:r>
            <a:endParaRPr lang="es-ES" dirty="0"/>
          </a:p>
          <a:p>
            <a:r>
              <a:rPr lang="es-ES" dirty="0"/>
              <a:t>© Hawlfraint y Goron </a:t>
            </a:r>
            <a:endParaRPr lang="en-GB" dirty="0"/>
          </a:p>
        </p:txBody>
      </p:sp>
      <p:sp>
        <p:nvSpPr>
          <p:cNvPr id="3" name="TextBox 2">
            <a:extLst>
              <a:ext uri="{FF2B5EF4-FFF2-40B4-BE49-F238E27FC236}">
                <a16:creationId xmlns:a16="http://schemas.microsoft.com/office/drawing/2014/main" id="{E1073B0E-C00D-53C1-B29D-CB526B24B3AC}"/>
              </a:ext>
            </a:extLst>
          </p:cNvPr>
          <p:cNvSpPr txBox="1"/>
          <p:nvPr/>
        </p:nvSpPr>
        <p:spPr>
          <a:xfrm>
            <a:off x="5276850" y="619125"/>
            <a:ext cx="4191000" cy="646331"/>
          </a:xfrm>
          <a:prstGeom prst="rect">
            <a:avLst/>
          </a:prstGeom>
          <a:noFill/>
        </p:spPr>
        <p:txBody>
          <a:bodyPr wrap="square" rtlCol="0">
            <a:spAutoFit/>
          </a:bodyPr>
          <a:lstStyle/>
          <a:p>
            <a:r>
              <a:rPr lang="en-GB" dirty="0"/>
              <a:t>HIF YMCHWIL GYMDEITHASOL: 5/2026 </a:t>
            </a:r>
          </a:p>
          <a:p>
            <a:r>
              <a:rPr lang="en-GB" dirty="0"/>
              <a:t>DYDDIAD CYHOEDDI: 14/01/2026</a:t>
            </a:r>
          </a:p>
        </p:txBody>
      </p:sp>
    </p:spTree>
    <p:extLst>
      <p:ext uri="{BB962C8B-B14F-4D97-AF65-F5344CB8AC3E}">
        <p14:creationId xmlns:p14="http://schemas.microsoft.com/office/powerpoint/2010/main" val="1285123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title" idx="4294967295"/>
          </p:nvPr>
        </p:nvSpPr>
        <p:spPr>
          <a:xfrm>
            <a:off x="260350" y="32607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y-GB" sz="2800" b="1" i="0" u="none" strike="noStrike" kern="1200" cap="none" spc="0" normalizeH="0" baseline="0">
                <a:ln>
                  <a:noFill/>
                </a:ln>
                <a:solidFill>
                  <a:schemeClr val="bg1"/>
                </a:solidFill>
                <a:effectLst/>
                <a:uLnTx/>
                <a:uFillTx/>
                <a:latin typeface="Arial Black" panose="020B0A04020102020204" pitchFamily="34" charset="0"/>
                <a:ea typeface="+mn-ea"/>
                <a:cs typeface="Arial" panose="020B0604020202020204" pitchFamily="34" charset="0"/>
              </a:rPr>
              <a:t>Cefndir</a:t>
            </a:r>
          </a:p>
        </p:txBody>
      </p:sp>
    </p:spTree>
    <p:extLst>
      <p:ext uri="{BB962C8B-B14F-4D97-AF65-F5344CB8AC3E}">
        <p14:creationId xmlns:p14="http://schemas.microsoft.com/office/powerpoint/2010/main" val="2982384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9" y="557133"/>
            <a:ext cx="11675852" cy="671807"/>
          </a:xfrm>
        </p:spPr>
        <p:txBody>
          <a:bodyPr/>
          <a:lstStyle/>
          <a:p>
            <a:pPr rtl="0"/>
            <a:r>
              <a:rPr lang="cy-GB" sz="2667" dirty="0"/>
              <a:t>Cyflwyniad</a:t>
            </a:r>
          </a:p>
        </p:txBody>
      </p:sp>
      <p:sp>
        <p:nvSpPr>
          <p:cNvPr id="11" name="Content Placeholder 9">
            <a:extLst>
              <a:ext uri="{FF2B5EF4-FFF2-40B4-BE49-F238E27FC236}">
                <a16:creationId xmlns:a16="http://schemas.microsoft.com/office/drawing/2014/main" id="{B1A4E3D5-2496-A016-3E4C-EC522D6DA4C6}"/>
              </a:ext>
            </a:extLst>
          </p:cNvPr>
          <p:cNvSpPr txBox="1">
            <a:spLocks/>
          </p:cNvSpPr>
          <p:nvPr/>
        </p:nvSpPr>
        <p:spPr>
          <a:xfrm>
            <a:off x="1229108" y="1609725"/>
            <a:ext cx="3942967" cy="3800475"/>
          </a:xfrm>
          <a:prstGeom prst="rect">
            <a:avLst/>
          </a:prstGeom>
        </p:spPr>
        <p:txBody>
          <a:bodyPr tIns="0" bIns="0" anchor="t"/>
          <a:lstStyle>
            <a:lvl1pPr marL="0" indent="0" algn="l" defTabSz="914400" rtl="0" eaLnBrk="1" latinLnBrk="0" hangingPunct="1">
              <a:lnSpc>
                <a:spcPct val="100000"/>
              </a:lnSpc>
              <a:spcBef>
                <a:spcPts val="0"/>
              </a:spcBef>
              <a:spcAft>
                <a:spcPts val="0"/>
              </a:spcAft>
              <a:buClr>
                <a:srgbClr val="E41F18"/>
              </a:buClr>
              <a:buFont typeface="Arial" panose="020B0604020202020204" pitchFamily="34" charset="0"/>
              <a:buNone/>
              <a:defRPr lang="en-US" sz="1600" b="0" kern="1200" baseline="0">
                <a:solidFill>
                  <a:schemeClr val="accent1"/>
                </a:solidFill>
                <a:latin typeface="+mn-lt"/>
                <a:ea typeface="+mn-ea"/>
                <a:cs typeface="+mn-cs"/>
              </a:defRPr>
            </a:lvl1pPr>
            <a:lvl2pPr marL="271463" indent="-271463" algn="l" defTabSz="914400" rtl="0" eaLnBrk="1" latinLnBrk="0" hangingPunct="1">
              <a:lnSpc>
                <a:spcPct val="100000"/>
              </a:lnSpc>
              <a:spcBef>
                <a:spcPts val="0"/>
              </a:spcBef>
              <a:spcAft>
                <a:spcPts val="600"/>
              </a:spcAft>
              <a:buClr>
                <a:srgbClr val="E41F18"/>
              </a:buClr>
              <a:buFont typeface="Arial" panose="020B0604020202020204" pitchFamily="34" charset="0"/>
              <a:buChar char="•"/>
              <a:defRPr lang="en-US" sz="1600" kern="1200" baseline="0">
                <a:solidFill>
                  <a:schemeClr val="accent1"/>
                </a:solidFill>
                <a:latin typeface="+mn-lt"/>
                <a:ea typeface="+mn-ea"/>
                <a:cs typeface="+mn-cs"/>
              </a:defRPr>
            </a:lvl2pPr>
            <a:lvl3pPr marL="533400" indent="-261938" algn="l" defTabSz="914400" rtl="0" eaLnBrk="1" latinLnBrk="0" hangingPunct="1">
              <a:lnSpc>
                <a:spcPct val="100000"/>
              </a:lnSpc>
              <a:spcBef>
                <a:spcPts val="0"/>
              </a:spcBef>
              <a:spcAft>
                <a:spcPts val="600"/>
              </a:spcAft>
              <a:buClr>
                <a:srgbClr val="E41F18"/>
              </a:buClr>
              <a:buFont typeface="Arial" panose="020B0604020202020204" pitchFamily="34" charset="0"/>
              <a:buChar char="•"/>
              <a:defRPr lang="en-US" sz="1600" kern="1200" baseline="0">
                <a:solidFill>
                  <a:schemeClr val="accent1"/>
                </a:solidFill>
                <a:latin typeface="+mn-lt"/>
                <a:ea typeface="+mn-ea"/>
                <a:cs typeface="+mn-cs"/>
              </a:defRPr>
            </a:lvl3pPr>
            <a:lvl4pPr marL="806450" indent="-273050" algn="l" defTabSz="914400" rtl="0" eaLnBrk="1" latinLnBrk="0" hangingPunct="1">
              <a:lnSpc>
                <a:spcPct val="100000"/>
              </a:lnSpc>
              <a:spcBef>
                <a:spcPts val="0"/>
              </a:spcBef>
              <a:spcAft>
                <a:spcPts val="600"/>
              </a:spcAft>
              <a:buClr>
                <a:srgbClr val="E41F18"/>
              </a:buClr>
              <a:buFont typeface="Arial" panose="020B0604020202020204" pitchFamily="34" charset="0"/>
              <a:buChar char="•"/>
              <a:defRPr lang="en-US" sz="1600" kern="1200" baseline="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rgbClr val="E41F18"/>
              </a:buClr>
              <a:buFont typeface="Arial" panose="020B0604020202020204" pitchFamily="34" charset="0"/>
              <a:buChar char="•"/>
              <a:defRPr lang="en-GB" sz="1800" kern="1200" baseline="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41F18"/>
              </a:buClr>
              <a:buSzTx/>
              <a:buFont typeface="Arial" panose="020B0604020202020204" pitchFamily="34" charset="0"/>
              <a:buNone/>
              <a:tabLst/>
              <a:defRPr/>
            </a:pPr>
            <a:r>
              <a:rPr kumimoji="0" lang="cy-GB" sz="1600" b="1" i="0" u="none" strike="noStrike" kern="1200" cap="none" spc="0" normalizeH="0" baseline="0" dirty="0">
                <a:ln>
                  <a:noFill/>
                </a:ln>
                <a:solidFill>
                  <a:schemeClr val="tx1"/>
                </a:solidFill>
                <a:effectLst/>
                <a:uLnTx/>
                <a:uFillTx/>
                <a:latin typeface="Arial Black" panose="020B0A04020102020204" pitchFamily="34" charset="0"/>
              </a:rPr>
              <a:t>Cefndir:</a:t>
            </a:r>
          </a:p>
          <a:p>
            <a:pPr marL="0" marR="0" lvl="0" indent="0" algn="l" defTabSz="914400" rtl="0" eaLnBrk="1" fontAlgn="auto" latinLnBrk="0" hangingPunct="1">
              <a:lnSpc>
                <a:spcPct val="100000"/>
              </a:lnSpc>
              <a:spcBef>
                <a:spcPts val="0"/>
              </a:spcBef>
              <a:spcAft>
                <a:spcPts val="0"/>
              </a:spcAft>
              <a:buClr>
                <a:srgbClr val="E41F18"/>
              </a:buClr>
              <a:buSzTx/>
              <a:buFont typeface="Arial" panose="020B0604020202020204" pitchFamily="34" charset="0"/>
              <a:buNone/>
              <a:tabLst/>
              <a:defRPr/>
            </a:pPr>
            <a:endParaRPr kumimoji="0" lang="en-GB" sz="1600" b="0" i="0" u="none" strike="noStrike" kern="1200" cap="none" spc="0" normalizeH="0" baseline="0" noProof="0" dirty="0">
              <a:ln>
                <a:noFill/>
              </a:ln>
              <a:solidFill>
                <a:schemeClr val="tx1"/>
              </a:solidFill>
              <a:effectLst/>
              <a:uLnTx/>
              <a:uFillTx/>
              <a:latin typeface="Arial" panose="020B0604020202020204"/>
              <a:ea typeface="+mn-ea"/>
              <a:cs typeface="+mn-cs"/>
            </a:endParaRPr>
          </a:p>
          <a:p>
            <a:pPr marL="0" marR="0" lvl="0" indent="0" algn="just" defTabSz="914400" rtl="0" eaLnBrk="1" fontAlgn="auto" latinLnBrk="0" hangingPunct="1">
              <a:lnSpc>
                <a:spcPct val="100000"/>
              </a:lnSpc>
              <a:spcBef>
                <a:spcPts val="0"/>
              </a:spcBef>
              <a:spcAft>
                <a:spcPts val="0"/>
              </a:spcAft>
              <a:buClr>
                <a:srgbClr val="E41F18"/>
              </a:buClr>
              <a:buSzTx/>
              <a:buFont typeface="Arial" panose="020B0604020202020204" pitchFamily="34" charset="0"/>
              <a:buNone/>
              <a:tabLst/>
              <a:defRPr/>
            </a:pPr>
            <a:r>
              <a:rPr kumimoji="0" lang="cy-GB" sz="1600" b="0" i="0" u="none" strike="noStrike" kern="1200" cap="none" spc="0" normalizeH="0" baseline="0" dirty="0">
                <a:ln>
                  <a:noFill/>
                </a:ln>
                <a:solidFill>
                  <a:schemeClr val="tx1"/>
                </a:solidFill>
                <a:effectLst/>
                <a:uLnTx/>
                <a:uFillTx/>
                <a:latin typeface="Arial" panose="020B0604020202020204"/>
                <a:ea typeface="+mn-ea"/>
                <a:cs typeface="+mn-cs"/>
              </a:rPr>
              <a:t>Mae </a:t>
            </a:r>
            <a:r>
              <a:rPr kumimoji="0" lang="cy-GB" sz="1600" b="0" i="0" u="none" strike="noStrike" kern="1200" cap="none" spc="0" normalizeH="0" baseline="0" dirty="0" err="1">
                <a:ln>
                  <a:noFill/>
                </a:ln>
                <a:solidFill>
                  <a:schemeClr val="tx1"/>
                </a:solidFill>
                <a:effectLst/>
                <a:uLnTx/>
                <a:uFillTx/>
                <a:latin typeface="Arial" panose="020B0604020202020204"/>
                <a:ea typeface="+mn-ea"/>
                <a:cs typeface="+mn-cs"/>
              </a:rPr>
              <a:t>VisitEngland</a:t>
            </a:r>
            <a:r>
              <a:rPr kumimoji="0" lang="cy-GB" sz="1600" b="0" i="0" u="none" strike="noStrike" kern="1200" cap="none" spc="0" normalizeH="0" baseline="0" dirty="0">
                <a:ln>
                  <a:noFill/>
                </a:ln>
                <a:solidFill>
                  <a:schemeClr val="tx1"/>
                </a:solidFill>
                <a:effectLst/>
                <a:uLnTx/>
                <a:uFillTx/>
                <a:latin typeface="Arial" panose="020B0604020202020204"/>
                <a:ea typeface="+mn-ea"/>
                <a:cs typeface="+mn-cs"/>
              </a:rPr>
              <a:t>, </a:t>
            </a:r>
            <a:r>
              <a:rPr kumimoji="0" lang="cy-GB" sz="1600" b="0" i="0" u="none" strike="noStrike" kern="1200" cap="none" spc="0" normalizeH="0" baseline="0" dirty="0" err="1">
                <a:ln>
                  <a:noFill/>
                </a:ln>
                <a:solidFill>
                  <a:schemeClr val="tx1"/>
                </a:solidFill>
                <a:effectLst/>
                <a:uLnTx/>
                <a:uFillTx/>
                <a:latin typeface="Arial" panose="020B0604020202020204"/>
                <a:ea typeface="+mn-ea"/>
                <a:cs typeface="+mn-cs"/>
              </a:rPr>
              <a:t>VisitScotland</a:t>
            </a:r>
            <a:r>
              <a:rPr kumimoji="0" lang="cy-GB" sz="1600" b="0" i="0" u="none" strike="noStrike" kern="1200" cap="none" spc="0" normalizeH="0" baseline="0" dirty="0">
                <a:ln>
                  <a:noFill/>
                </a:ln>
                <a:solidFill>
                  <a:schemeClr val="tx1"/>
                </a:solidFill>
                <a:effectLst/>
                <a:uLnTx/>
                <a:uFillTx/>
                <a:latin typeface="Arial" panose="020B0604020202020204"/>
                <a:ea typeface="+mn-ea"/>
                <a:cs typeface="+mn-cs"/>
              </a:rPr>
              <a:t> a Croeso Cymru wedi comisiynu arolwg tracio teimladau defnyddwyr i ddeall bwriad domestig i gymryd seibiannau byr dros nos a gwyliau o fewn y DU, yn ogystal ag ar deithiau dramor. Mae'r </a:t>
            </a:r>
            <a:r>
              <a:rPr kumimoji="0" lang="cy-GB" sz="1600" b="0" i="0" u="none" strike="noStrike" kern="1200" cap="none" spc="0" normalizeH="0" baseline="0" dirty="0" err="1">
                <a:ln>
                  <a:noFill/>
                </a:ln>
                <a:solidFill>
                  <a:schemeClr val="tx1"/>
                </a:solidFill>
                <a:effectLst/>
                <a:uLnTx/>
                <a:uFillTx/>
                <a:latin typeface="Arial" panose="020B0604020202020204"/>
                <a:ea typeface="+mn-ea"/>
                <a:cs typeface="+mn-cs"/>
              </a:rPr>
              <a:t>traciwr</a:t>
            </a:r>
            <a:r>
              <a:rPr kumimoji="0" lang="cy-GB" sz="1600" b="0" i="0" u="none" strike="noStrike" kern="1200" cap="none" spc="0" normalizeH="0" baseline="0" dirty="0">
                <a:ln>
                  <a:noFill/>
                </a:ln>
                <a:solidFill>
                  <a:schemeClr val="tx1"/>
                </a:solidFill>
                <a:effectLst/>
                <a:uLnTx/>
                <a:uFillTx/>
                <a:latin typeface="Arial" panose="020B0604020202020204"/>
                <a:ea typeface="+mn-ea"/>
                <a:cs typeface="+mn-cs"/>
              </a:rPr>
              <a:t> yn rhoi cipolwg gwerthfawr ar effaith digwyddiadau cymdeithasol mawr, fel yr argyfwng costau byw, gyda ffocws penodol ar nodi rhwystrau a phryderon cyfredol ynghylch teithio. Mae hefyd yn monitro sut y disgwylir i'r ffactorau hyn esblygu dros amser.</a:t>
            </a:r>
          </a:p>
          <a:p>
            <a:pPr marL="0" marR="0" lvl="0" indent="0" algn="l" defTabSz="914400" rtl="0" eaLnBrk="1" fontAlgn="auto" latinLnBrk="0" hangingPunct="1">
              <a:lnSpc>
                <a:spcPct val="100000"/>
              </a:lnSpc>
              <a:spcBef>
                <a:spcPts val="0"/>
              </a:spcBef>
              <a:spcAft>
                <a:spcPts val="0"/>
              </a:spcAft>
              <a:buClr>
                <a:srgbClr val="E41F18"/>
              </a:buClr>
              <a:buSzTx/>
              <a:buFont typeface="Arial" panose="020B0604020202020204" pitchFamily="34" charset="0"/>
              <a:buNone/>
              <a:tabLst/>
              <a:defRPr/>
            </a:pPr>
            <a:endParaRPr kumimoji="0" lang="en-GB" sz="1600" b="0" i="0" u="none" strike="noStrike" kern="1200" cap="none" spc="0" normalizeH="0" baseline="0" noProof="0" dirty="0">
              <a:ln>
                <a:noFill/>
              </a:ln>
              <a:solidFill>
                <a:schemeClr val="tx1"/>
              </a:solidFill>
              <a:effectLst/>
              <a:uLnTx/>
              <a:uFillTx/>
              <a:latin typeface="Arial" panose="020B0604020202020204"/>
              <a:ea typeface="+mn-ea"/>
              <a:cs typeface="+mn-cs"/>
            </a:endParaRPr>
          </a:p>
        </p:txBody>
      </p:sp>
      <p:sp>
        <p:nvSpPr>
          <p:cNvPr id="12" name="Text Placeholder 2">
            <a:extLst>
              <a:ext uri="{FF2B5EF4-FFF2-40B4-BE49-F238E27FC236}">
                <a16:creationId xmlns:a16="http://schemas.microsoft.com/office/drawing/2014/main" id="{BDE974E5-D1F6-57B8-6011-4E3C5832A0D8}"/>
              </a:ext>
            </a:extLst>
          </p:cNvPr>
          <p:cNvSpPr txBox="1">
            <a:spLocks/>
          </p:cNvSpPr>
          <p:nvPr/>
        </p:nvSpPr>
        <p:spPr>
          <a:xfrm>
            <a:off x="6260815" y="1087210"/>
            <a:ext cx="3942965" cy="3800475"/>
          </a:xfrm>
          <a:prstGeom prst="rect">
            <a:avLst/>
          </a:prstGeom>
        </p:spPr>
        <p:txBody>
          <a:bodyPr tIns="0" bIns="0" anchor="b"/>
          <a:lstStyle>
            <a:lvl1pPr marL="0" indent="0" algn="l" defTabSz="914400" rtl="0" eaLnBrk="1" latinLnBrk="0" hangingPunct="1">
              <a:lnSpc>
                <a:spcPct val="90000"/>
              </a:lnSpc>
              <a:spcBef>
                <a:spcPts val="1000"/>
              </a:spcBef>
              <a:buFont typeface="Arial" panose="020B0604020202020204" pitchFamily="34" charset="0"/>
              <a:buNone/>
              <a:defRPr lang="en-US" sz="1200" kern="1200" baseline="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y-GB" sz="1600" b="1" i="0" u="none" strike="noStrike" kern="1200" cap="none" spc="0" normalizeH="0" baseline="0" dirty="0">
                <a:ln>
                  <a:noFill/>
                </a:ln>
                <a:solidFill>
                  <a:schemeClr val="tx1"/>
                </a:solidFill>
                <a:effectLst/>
                <a:uLnTx/>
                <a:uFillTx/>
                <a:latin typeface="Arial Black" panose="020B0A04020102020204" pitchFamily="34" charset="0"/>
              </a:rPr>
              <a:t>Mae’r arolwg yn mynd i’r afael â'r canlynol</a:t>
            </a:r>
            <a:r>
              <a:rPr kumimoji="0" lang="cy-GB" sz="1600" b="0" i="0" u="none" strike="noStrike" kern="1200" cap="none" spc="0" normalizeH="0" baseline="0" dirty="0">
                <a:ln>
                  <a:noFill/>
                </a:ln>
                <a:solidFill>
                  <a:schemeClr val="tx1"/>
                </a:solidFill>
                <a:effectLst/>
                <a:uLnTx/>
                <a:uFillTx/>
                <a:latin typeface="Arial Black" panose="020B0A04020102020204" pitchFamily="34" charset="0"/>
              </a:rPr>
              <a:t>:</a:t>
            </a:r>
          </a:p>
          <a:p>
            <a:pPr marL="285750" marR="0" lvl="0" indent="-28575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cy-GB" sz="1600" b="0" i="0" u="none" strike="noStrike" kern="1200" cap="none" spc="0" normalizeH="0" baseline="0" dirty="0">
                <a:ln>
                  <a:noFill/>
                </a:ln>
                <a:solidFill>
                  <a:schemeClr val="tx1"/>
                </a:solidFill>
                <a:effectLst/>
                <a:uLnTx/>
                <a:uFillTx/>
                <a:latin typeface="Arial" panose="020B0604020202020204"/>
                <a:ea typeface="+mn-ea"/>
                <a:cs typeface="+mn-cs"/>
              </a:rPr>
              <a:t>Agweddau cyfredol tuag at deithio.</a:t>
            </a:r>
          </a:p>
          <a:p>
            <a:pPr marL="285750" marR="0" lvl="0" indent="-28575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cy-GB" sz="1600" b="0" i="0" u="none" strike="noStrike" kern="1200" cap="none" spc="0" normalizeH="0" baseline="0" dirty="0">
                <a:ln>
                  <a:noFill/>
                </a:ln>
                <a:solidFill>
                  <a:schemeClr val="tx1"/>
                </a:solidFill>
                <a:effectLst/>
                <a:uLnTx/>
                <a:uFillTx/>
                <a:latin typeface="Arial" panose="020B0604020202020204"/>
                <a:ea typeface="+mn-ea"/>
                <a:cs typeface="+mn-cs"/>
              </a:rPr>
              <a:t>Tebygolrwydd trigolion y DU i deithio.</a:t>
            </a:r>
          </a:p>
          <a:p>
            <a:pPr marL="285750" marR="0" lvl="0" indent="-28575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cy-GB" sz="1600" b="0" i="0" u="none" strike="noStrike" kern="1200" cap="none" spc="0" normalizeH="0" baseline="0" dirty="0">
                <a:ln>
                  <a:noFill/>
                </a:ln>
                <a:solidFill>
                  <a:schemeClr val="tx1"/>
                </a:solidFill>
                <a:effectLst/>
                <a:uLnTx/>
                <a:uFillTx/>
                <a:latin typeface="Arial" panose="020B0604020202020204"/>
                <a:ea typeface="+mn-ea"/>
                <a:cs typeface="+mn-cs"/>
              </a:rPr>
              <a:t>Pryd a ble maen nhw'n bwriadu mynd. </a:t>
            </a:r>
          </a:p>
          <a:p>
            <a:pPr marL="285750" marR="0" lvl="0" indent="-28575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cy-GB" sz="1600" b="0" i="0" u="none" strike="noStrike" kern="1200" cap="none" spc="0" normalizeH="0" baseline="0" dirty="0">
                <a:ln>
                  <a:noFill/>
                </a:ln>
                <a:solidFill>
                  <a:schemeClr val="tx1"/>
                </a:solidFill>
                <a:effectLst/>
                <a:uLnTx/>
                <a:uFillTx/>
                <a:latin typeface="Arial" panose="020B0604020202020204"/>
                <a:ea typeface="+mn-ea"/>
                <a:cs typeface="+mn-cs"/>
              </a:rPr>
              <a:t>Manylion penodol y daith fel y math o lety a'r gweithgareddau a wneir a'r math o sicrwydd maen nhw'n ei geisio gan y sector.</a:t>
            </a:r>
          </a:p>
          <a:p>
            <a:pPr marL="285750" marR="0" lvl="0" indent="-28575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chemeClr val="tx1"/>
              </a:solidFill>
              <a:effectLst/>
              <a:uLnTx/>
              <a:uFillTx/>
              <a:latin typeface="Arial" panose="020B0604020202020204"/>
              <a:ea typeface="+mn-ea"/>
              <a:cs typeface="Arial" panose="020B0604020202020204" pitchFamily="34" charset="0"/>
            </a:endParaRPr>
          </a:p>
          <a:p>
            <a:pPr marL="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schemeClr val="tx1"/>
              </a:solidFill>
              <a:effectLst/>
              <a:uLnTx/>
              <a:uFillTx/>
              <a:latin typeface="Arial" panose="020B0604020202020204"/>
              <a:ea typeface="+mn-ea"/>
              <a:cs typeface="Arial" panose="020B0604020202020204" pitchFamily="34" charset="0"/>
            </a:endParaRPr>
          </a:p>
        </p:txBody>
      </p:sp>
      <p:cxnSp>
        <p:nvCxnSpPr>
          <p:cNvPr id="13" name="Straight Connector 12">
            <a:extLst>
              <a:ext uri="{FF2B5EF4-FFF2-40B4-BE49-F238E27FC236}">
                <a16:creationId xmlns:a16="http://schemas.microsoft.com/office/drawing/2014/main" id="{CE88B90D-FF03-B9A1-DE4F-96BB2A090512}"/>
              </a:ext>
              <a:ext uri="{C183D7F6-B498-43B3-948B-1728B52AA6E4}">
                <adec:decorative xmlns:adec="http://schemas.microsoft.com/office/drawing/2017/decorative" val="1"/>
              </a:ext>
            </a:extLst>
          </p:cNvPr>
          <p:cNvCxnSpPr>
            <a:cxnSpLocks/>
          </p:cNvCxnSpPr>
          <p:nvPr/>
        </p:nvCxnSpPr>
        <p:spPr>
          <a:xfrm>
            <a:off x="5743575" y="1609724"/>
            <a:ext cx="0" cy="3800475"/>
          </a:xfrm>
          <a:prstGeom prst="line">
            <a:avLst/>
          </a:prstGeom>
          <a:noFill/>
          <a:ln w="6350" cap="flat" cmpd="sng" algn="ctr">
            <a:solidFill>
              <a:srgbClr val="1E1541"/>
            </a:solidFill>
            <a:prstDash val="dash"/>
            <a:miter lim="800000"/>
          </a:ln>
          <a:effectLst/>
        </p:spPr>
      </p:cxnSp>
    </p:spTree>
    <p:extLst>
      <p:ext uri="{BB962C8B-B14F-4D97-AF65-F5344CB8AC3E}">
        <p14:creationId xmlns:p14="http://schemas.microsoft.com/office/powerpoint/2010/main" val="2617640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949" y="323451"/>
            <a:ext cx="11675852" cy="671807"/>
          </a:xfrm>
        </p:spPr>
        <p:txBody>
          <a:bodyPr/>
          <a:lstStyle/>
          <a:p>
            <a:pPr rtl="0"/>
            <a:r>
              <a:rPr lang="cy-GB" sz="2667"/>
              <a:t>Diffiniadau a ddefnyddir yn yr adroddiad hwn</a:t>
            </a:r>
          </a:p>
        </p:txBody>
      </p:sp>
      <p:sp>
        <p:nvSpPr>
          <p:cNvPr id="6" name="Text Placeholder 2">
            <a:extLst>
              <a:ext uri="{FF2B5EF4-FFF2-40B4-BE49-F238E27FC236}">
                <a16:creationId xmlns:a16="http://schemas.microsoft.com/office/drawing/2014/main" id="{10283686-D674-C963-2251-3C8D5C0C03CF}"/>
              </a:ext>
            </a:extLst>
          </p:cNvPr>
          <p:cNvSpPr>
            <a:spLocks noGrp="1"/>
          </p:cNvSpPr>
          <p:nvPr>
            <p:ph type="body" sz="quarter" idx="10"/>
          </p:nvPr>
        </p:nvSpPr>
        <p:spPr>
          <a:xfrm>
            <a:off x="552933" y="1285666"/>
            <a:ext cx="5219217" cy="5067509"/>
          </a:xfrm>
        </p:spPr>
        <p:txBody>
          <a:bodyPr/>
          <a:lstStyle/>
          <a:p>
            <a:pPr rtl="0"/>
            <a:r>
              <a:rPr lang="cy-GB" sz="1400">
                <a:solidFill>
                  <a:schemeClr val="tx1"/>
                </a:solidFill>
              </a:rPr>
              <a:t>Yn yr adroddiad hwn rydym yn edrych ar broffiliau ac agweddau nifer o gynulleidfaoedd gwahanol.</a:t>
            </a:r>
          </a:p>
          <a:p>
            <a:endParaRPr lang="en-GB" sz="1400" dirty="0">
              <a:solidFill>
                <a:schemeClr val="tx1"/>
              </a:solidFill>
            </a:endParaRPr>
          </a:p>
          <a:p>
            <a:pPr marL="0" lvl="1" indent="0" rtl="0">
              <a:buNone/>
            </a:pPr>
            <a:r>
              <a:rPr lang="cy-GB" sz="1400">
                <a:latin typeface="Arial" panose="020B0604020202020204" pitchFamily="34" charset="0"/>
                <a:cs typeface="Arial" panose="020B0604020202020204" pitchFamily="34" charset="0"/>
              </a:rPr>
              <a:t>Mae'r diffiniadau a ddefnyddir yn cynnwys: </a:t>
            </a:r>
          </a:p>
          <a:p>
            <a:pPr marL="0" lvl="1" indent="0">
              <a:buNone/>
            </a:pPr>
            <a:endParaRPr lang="en-GB" sz="1400" dirty="0">
              <a:latin typeface="Arial" panose="020B0604020202020204" pitchFamily="34" charset="0"/>
              <a:cs typeface="Arial" panose="020B0604020202020204" pitchFamily="34" charset="0"/>
            </a:endParaRPr>
          </a:p>
          <a:p>
            <a:pPr lvl="1" rtl="0"/>
            <a:r>
              <a:rPr lang="cy-GB" sz="1400" b="1">
                <a:latin typeface="Arial" panose="020B0604020202020204" pitchFamily="34" charset="0"/>
                <a:cs typeface="Arial" panose="020B0604020202020204" pitchFamily="34" charset="0"/>
              </a:rPr>
              <a:t>Haf</a:t>
            </a:r>
            <a:r>
              <a:rPr lang="cy-GB" sz="1400">
                <a:latin typeface="Arial" panose="020B0604020202020204" pitchFamily="34" charset="0"/>
                <a:cs typeface="Arial" panose="020B0604020202020204" pitchFamily="34" charset="0"/>
              </a:rPr>
              <a:t>: yn cyfeirio at y misoedd o </a:t>
            </a:r>
            <a:r>
              <a:rPr lang="cy-GB" sz="1400" u="sng">
                <a:latin typeface="Arial" panose="020B0604020202020204" pitchFamily="34" charset="0"/>
                <a:cs typeface="Arial" panose="020B0604020202020204" pitchFamily="34" charset="0"/>
              </a:rPr>
              <a:t>Orffennaf i Fedi.</a:t>
            </a:r>
          </a:p>
          <a:p>
            <a:pPr lvl="1" rtl="0"/>
            <a:r>
              <a:rPr lang="cy-GB" sz="1400" b="1">
                <a:latin typeface="Arial" panose="020B0604020202020204" pitchFamily="34" charset="0"/>
                <a:cs typeface="Arial" panose="020B0604020202020204" pitchFamily="34" charset="0"/>
              </a:rPr>
              <a:t>Hydref</a:t>
            </a:r>
            <a:r>
              <a:rPr lang="cy-GB" sz="1400">
                <a:latin typeface="Arial" panose="020B0604020202020204" pitchFamily="34" charset="0"/>
                <a:cs typeface="Arial" panose="020B0604020202020204" pitchFamily="34" charset="0"/>
              </a:rPr>
              <a:t>:</a:t>
            </a:r>
            <a:r>
              <a:rPr lang="cy-GB" sz="1400" b="1">
                <a:latin typeface="Arial" panose="020B0604020202020204" pitchFamily="34" charset="0"/>
                <a:cs typeface="Arial" panose="020B0604020202020204" pitchFamily="34" charset="0"/>
              </a:rPr>
              <a:t> </a:t>
            </a:r>
            <a:r>
              <a:rPr lang="cy-GB" sz="1400">
                <a:latin typeface="Arial" panose="020B0604020202020204" pitchFamily="34" charset="0"/>
                <a:cs typeface="Arial" panose="020B0604020202020204" pitchFamily="34" charset="0"/>
              </a:rPr>
              <a:t> yn cyfeirio at y misoedd o </a:t>
            </a:r>
            <a:r>
              <a:rPr lang="cy-GB" sz="1400" u="sng">
                <a:latin typeface="Arial" panose="020B0604020202020204" pitchFamily="34" charset="0"/>
                <a:cs typeface="Arial" panose="020B0604020202020204" pitchFamily="34" charset="0"/>
              </a:rPr>
              <a:t>Hydref i Ragfyr.</a:t>
            </a:r>
          </a:p>
          <a:p>
            <a:pPr lvl="1" rtl="0"/>
            <a:r>
              <a:rPr lang="cy-GB" sz="1400" b="1">
                <a:latin typeface="Arial" panose="020B0604020202020204" pitchFamily="34" charset="0"/>
                <a:cs typeface="Arial" panose="020B0604020202020204" pitchFamily="34" charset="0"/>
              </a:rPr>
              <a:t>Gaeaf</a:t>
            </a:r>
            <a:r>
              <a:rPr lang="cy-GB" sz="1400">
                <a:latin typeface="Arial" panose="020B0604020202020204" pitchFamily="34" charset="0"/>
                <a:cs typeface="Arial" panose="020B0604020202020204" pitchFamily="34" charset="0"/>
              </a:rPr>
              <a:t>:</a:t>
            </a:r>
            <a:r>
              <a:rPr lang="cy-GB" sz="1400" b="1">
                <a:latin typeface="Arial" panose="020B0604020202020204" pitchFamily="34" charset="0"/>
                <a:cs typeface="Arial" panose="020B0604020202020204" pitchFamily="34" charset="0"/>
              </a:rPr>
              <a:t> </a:t>
            </a:r>
            <a:r>
              <a:rPr lang="cy-GB" sz="1400">
                <a:latin typeface="Arial" panose="020B0604020202020204" pitchFamily="34" charset="0"/>
                <a:cs typeface="Arial" panose="020B0604020202020204" pitchFamily="34" charset="0"/>
              </a:rPr>
              <a:t>yn cyfeirio at y misoedd o </a:t>
            </a:r>
            <a:r>
              <a:rPr lang="cy-GB" sz="1400" u="sng">
                <a:latin typeface="Arial" panose="020B0604020202020204" pitchFamily="34" charset="0"/>
                <a:cs typeface="Arial" panose="020B0604020202020204" pitchFamily="34" charset="0"/>
              </a:rPr>
              <a:t>Ionawr i Fawrth.</a:t>
            </a:r>
          </a:p>
          <a:p>
            <a:pPr lvl="1" algn="just" rtl="0"/>
            <a:r>
              <a:rPr lang="cy-GB" sz="1400" b="1">
                <a:latin typeface="Arial" panose="020B0604020202020204" pitchFamily="34" charset="0"/>
                <a:cs typeface="Arial" panose="020B0604020202020204" pitchFamily="34" charset="0"/>
              </a:rPr>
              <a:t>Teithwyr Haf 2025</a:t>
            </a:r>
            <a:r>
              <a:rPr lang="cy-GB" sz="1400">
                <a:latin typeface="Arial" panose="020B0604020202020204" pitchFamily="34" charset="0"/>
                <a:cs typeface="Arial" panose="020B0604020202020204" pitchFamily="34" charset="0"/>
              </a:rPr>
              <a:t>: Aelodau o'r cyhoedd sydd wedi mynd ar wyliau neu seibiant byr yn y DU rhwng </a:t>
            </a:r>
            <a:r>
              <a:rPr lang="cy-GB" sz="1400" u="sng">
                <a:latin typeface="Arial" panose="020B0604020202020204" pitchFamily="34" charset="0"/>
                <a:cs typeface="Arial" panose="020B0604020202020204" pitchFamily="34" charset="0"/>
              </a:rPr>
              <a:t>Gorffennaf a Medi 2025.</a:t>
            </a:r>
          </a:p>
          <a:p>
            <a:pPr lvl="1" algn="just" rtl="0"/>
            <a:r>
              <a:rPr lang="cy-GB" sz="1400" b="1">
                <a:latin typeface="Arial" panose="020B0604020202020204" pitchFamily="34" charset="0"/>
                <a:cs typeface="Arial" panose="020B0604020202020204" pitchFamily="34" charset="0"/>
              </a:rPr>
              <a:t>Bwriadwyr Haf 2025</a:t>
            </a:r>
            <a:r>
              <a:rPr lang="cy-GB" sz="1400">
                <a:latin typeface="Arial" panose="020B0604020202020204" pitchFamily="34" charset="0"/>
                <a:cs typeface="Arial" panose="020B0604020202020204" pitchFamily="34" charset="0"/>
              </a:rPr>
              <a:t>: Aelodau o'r cyhoedd sy'n nodi y bydd eu gwyliau neu seibiant byr </a:t>
            </a:r>
            <a:r>
              <a:rPr lang="cy-GB" sz="1400" i="1">
                <a:latin typeface="Arial" panose="020B0604020202020204" pitchFamily="34" charset="0"/>
                <a:cs typeface="Arial" panose="020B0604020202020204" pitchFamily="34" charset="0"/>
              </a:rPr>
              <a:t>nesaf</a:t>
            </a:r>
            <a:r>
              <a:rPr lang="cy-GB" sz="1400">
                <a:latin typeface="Arial" panose="020B0604020202020204" pitchFamily="34" charset="0"/>
                <a:cs typeface="Arial" panose="020B0604020202020204" pitchFamily="34" charset="0"/>
              </a:rPr>
              <a:t> yn y DU rhwng </a:t>
            </a:r>
            <a:r>
              <a:rPr lang="cy-GB" sz="1400" u="sng">
                <a:latin typeface="Arial" panose="020B0604020202020204" pitchFamily="34" charset="0"/>
                <a:cs typeface="Arial" panose="020B0604020202020204" pitchFamily="34" charset="0"/>
              </a:rPr>
              <a:t>Gorffennaf a Medi 2025.</a:t>
            </a:r>
          </a:p>
          <a:p>
            <a:pPr lvl="1" algn="just" rtl="0"/>
            <a:r>
              <a:rPr lang="cy-GB" sz="1400" b="1">
                <a:latin typeface="Arial" panose="020B0604020202020204" pitchFamily="34" charset="0"/>
                <a:cs typeface="Arial" panose="020B0604020202020204" pitchFamily="34" charset="0"/>
              </a:rPr>
              <a:t>Bwriadwyr Hydref </a:t>
            </a:r>
            <a:r>
              <a:rPr lang="cy-GB" sz="1400">
                <a:latin typeface="Arial" panose="020B0604020202020204" pitchFamily="34" charset="0"/>
                <a:cs typeface="Arial" panose="020B0604020202020204" pitchFamily="34" charset="0"/>
              </a:rPr>
              <a:t>: Aelodau o'r cyhoedd sy'n nodi y bydd eu gwyliau neu seibiant byr </a:t>
            </a:r>
            <a:r>
              <a:rPr lang="cy-GB" sz="1400" i="1">
                <a:latin typeface="Arial" panose="020B0604020202020204" pitchFamily="34" charset="0"/>
                <a:cs typeface="Arial" panose="020B0604020202020204" pitchFamily="34" charset="0"/>
              </a:rPr>
              <a:t>nesaf</a:t>
            </a:r>
            <a:r>
              <a:rPr lang="cy-GB" sz="1400">
                <a:latin typeface="Arial" panose="020B0604020202020204" pitchFamily="34" charset="0"/>
                <a:cs typeface="Arial" panose="020B0604020202020204" pitchFamily="34" charset="0"/>
              </a:rPr>
              <a:t> yn y DU rhwng </a:t>
            </a:r>
            <a:r>
              <a:rPr lang="cy-GB" sz="1400" u="sng">
                <a:latin typeface="Arial" panose="020B0604020202020204" pitchFamily="34" charset="0"/>
                <a:cs typeface="Arial" panose="020B0604020202020204" pitchFamily="34" charset="0"/>
              </a:rPr>
              <a:t>Hydref a Rhagfyr 2025.</a:t>
            </a:r>
          </a:p>
          <a:p>
            <a:pPr lvl="1" rtl="0"/>
            <a:r>
              <a:rPr lang="cy-GB" sz="1400" b="1">
                <a:latin typeface="Arial" panose="020B0604020202020204" pitchFamily="34" charset="0"/>
                <a:cs typeface="Arial" panose="020B0604020202020204" pitchFamily="34" charset="0"/>
              </a:rPr>
              <a:t>Bwriadwyr Gaeaf </a:t>
            </a:r>
            <a:r>
              <a:rPr lang="cy-GB" sz="1400">
                <a:latin typeface="Arial" panose="020B0604020202020204" pitchFamily="34" charset="0"/>
                <a:cs typeface="Arial" panose="020B0604020202020204" pitchFamily="34" charset="0"/>
              </a:rPr>
              <a:t>: Aelodau o'r cyhoedd sy'n nodi y bydd eu gwyliau neu seibiant byr </a:t>
            </a:r>
            <a:r>
              <a:rPr lang="cy-GB" sz="1400" i="1">
                <a:latin typeface="Arial" panose="020B0604020202020204" pitchFamily="34" charset="0"/>
                <a:cs typeface="Arial" panose="020B0604020202020204" pitchFamily="34" charset="0"/>
              </a:rPr>
              <a:t>nesaf</a:t>
            </a:r>
            <a:r>
              <a:rPr lang="cy-GB" sz="1400">
                <a:latin typeface="Arial" panose="020B0604020202020204" pitchFamily="34" charset="0"/>
                <a:cs typeface="Arial" panose="020B0604020202020204" pitchFamily="34" charset="0"/>
              </a:rPr>
              <a:t> yn y DU rhwng </a:t>
            </a:r>
            <a:r>
              <a:rPr lang="cy-GB" sz="1400" u="sng">
                <a:latin typeface="Arial" panose="020B0604020202020204" pitchFamily="34" charset="0"/>
                <a:cs typeface="Arial" panose="020B0604020202020204" pitchFamily="34" charset="0"/>
              </a:rPr>
              <a:t>Ionawr a Mawrth 2026.</a:t>
            </a:r>
          </a:p>
          <a:p>
            <a:pPr marL="457200" lvl="1" indent="0">
              <a:buNone/>
            </a:pPr>
            <a:endParaRPr lang="en-GB" sz="1400" u="sng" dirty="0">
              <a:latin typeface="Arial" panose="020B0604020202020204" pitchFamily="34" charset="0"/>
              <a:cs typeface="Arial" panose="020B0604020202020204" pitchFamily="34" charset="0"/>
            </a:endParaRPr>
          </a:p>
          <a:p>
            <a:endParaRPr lang="en-GB" sz="1400" dirty="0">
              <a:solidFill>
                <a:schemeClr val="tx1"/>
              </a:solidFill>
            </a:endParaRPr>
          </a:p>
          <a:p>
            <a:pPr lvl="1"/>
            <a:endParaRPr lang="en-GB" sz="1400" dirty="0">
              <a:latin typeface="Arial" panose="020B0604020202020204" pitchFamily="34" charset="0"/>
              <a:cs typeface="Arial" panose="020B0604020202020204" pitchFamily="34" charset="0"/>
            </a:endParaRPr>
          </a:p>
          <a:p>
            <a:endParaRPr lang="en-GB" sz="1400" dirty="0">
              <a:solidFill>
                <a:schemeClr val="tx1"/>
              </a:solidFill>
            </a:endParaRPr>
          </a:p>
          <a:p>
            <a:endParaRPr lang="en-GB" sz="1400" dirty="0">
              <a:solidFill>
                <a:schemeClr val="tx1"/>
              </a:solidFill>
            </a:endParaRPr>
          </a:p>
          <a:p>
            <a:pPr marL="457177" lvl="1" indent="0">
              <a:buNone/>
            </a:pPr>
            <a:endParaRPr lang="en-GB" sz="1400" dirty="0">
              <a:latin typeface="Arial" panose="020B0604020202020204" pitchFamily="34" charset="0"/>
              <a:cs typeface="Arial" panose="020B0604020202020204" pitchFamily="34" charset="0"/>
            </a:endParaRPr>
          </a:p>
          <a:p>
            <a:pPr lvl="1"/>
            <a:endParaRPr lang="en-GB" sz="1400" dirty="0">
              <a:latin typeface="Arial" panose="020B0604020202020204" pitchFamily="34" charset="0"/>
              <a:cs typeface="Arial" panose="020B0604020202020204" pitchFamily="34" charset="0"/>
            </a:endParaRPr>
          </a:p>
          <a:p>
            <a:pPr marL="457177" lvl="1" indent="0">
              <a:buNone/>
            </a:pPr>
            <a:endParaRPr lang="en-GB" sz="1400" dirty="0">
              <a:latin typeface="Arial" panose="020B0604020202020204" pitchFamily="34" charset="0"/>
              <a:cs typeface="Arial" panose="020B0604020202020204" pitchFamily="34" charset="0"/>
            </a:endParaRPr>
          </a:p>
          <a:p>
            <a:endParaRPr lang="en-GB" sz="1400" dirty="0">
              <a:solidFill>
                <a:schemeClr val="tx1"/>
              </a:solidFill>
            </a:endParaRPr>
          </a:p>
          <a:p>
            <a:pPr marL="455073" lvl="1" indent="-455073">
              <a:buNone/>
            </a:pPr>
            <a:endParaRPr lang="en-GB" sz="1400" dirty="0">
              <a:latin typeface="Arial" panose="020B0604020202020204" pitchFamily="34" charset="0"/>
              <a:cs typeface="Arial" panose="020B0604020202020204" pitchFamily="34" charset="0"/>
            </a:endParaRPr>
          </a:p>
        </p:txBody>
      </p:sp>
      <p:sp>
        <p:nvSpPr>
          <p:cNvPr id="7" name="Text Placeholder 2">
            <a:extLst>
              <a:ext uri="{FF2B5EF4-FFF2-40B4-BE49-F238E27FC236}">
                <a16:creationId xmlns:a16="http://schemas.microsoft.com/office/drawing/2014/main" id="{0040565D-71C5-21B7-B9FB-B21834C624E5}"/>
              </a:ext>
            </a:extLst>
          </p:cNvPr>
          <p:cNvSpPr txBox="1">
            <a:spLocks/>
          </p:cNvSpPr>
          <p:nvPr/>
        </p:nvSpPr>
        <p:spPr>
          <a:xfrm>
            <a:off x="6705601" y="1147658"/>
            <a:ext cx="3905247" cy="4715084"/>
          </a:xfrm>
          <a:prstGeom prst="rect">
            <a:avLst/>
          </a:prstGeom>
        </p:spPr>
        <p:txBody>
          <a:bodyPr vert="horz" wrap="square" lIns="91440" tIns="45720" rIns="91440" bIns="45720" rtlCol="0" anchor="t">
            <a:noAutofit/>
          </a:bodyPr>
          <a:lstStyle>
            <a:lvl1pPr marL="0" indent="0" algn="l" defTabSz="914400" rtl="0" eaLnBrk="1" latinLnBrk="0" hangingPunct="1">
              <a:lnSpc>
                <a:spcPct val="90000"/>
              </a:lnSpc>
              <a:spcBef>
                <a:spcPts val="0"/>
              </a:spcBef>
              <a:buFont typeface="Arial" panose="020B0604020202020204" pitchFamily="34" charset="0"/>
              <a:buNone/>
              <a:defRPr lang="en-US" sz="1200" kern="1200" dirty="0" smtClean="0">
                <a:solidFill>
                  <a:srgbClr val="404040"/>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400" dirty="0">
              <a:solidFill>
                <a:schemeClr val="tx1"/>
              </a:solidFill>
            </a:endParaRPr>
          </a:p>
          <a:p>
            <a:pPr algn="just" rtl="0"/>
            <a:r>
              <a:rPr lang="cy-GB" sz="1400" dirty="0">
                <a:solidFill>
                  <a:schemeClr val="tx1"/>
                </a:solidFill>
              </a:rPr>
              <a:t>Yna byddwn yn edrych ar y gwahanol gynulleidfaoedd drwy lens y DU, Cymru, Lloegr a'r Alban, er mwyn galluogi cymhariaeth. </a:t>
            </a:r>
          </a:p>
          <a:p>
            <a:pPr algn="just"/>
            <a:endParaRPr lang="en-GB" sz="1400" dirty="0">
              <a:solidFill>
                <a:schemeClr val="tx1"/>
              </a:solidFill>
            </a:endParaRPr>
          </a:p>
          <a:p>
            <a:pPr algn="just" rtl="0"/>
            <a:r>
              <a:rPr lang="cy-GB" sz="1400" dirty="0">
                <a:solidFill>
                  <a:schemeClr val="tx1"/>
                </a:solidFill>
              </a:rPr>
              <a:t>I gyflwyno proffiliau cliriach, rydym hefyd yn proffilio yn ôl cyfnod bywyd.  Mae cyfnodau bywyd yn well nag 'oedran' gan eu bod yn disgrifio sefyllfa bywyd rhywun yn well ac yn ffactor dibynadwy sy'n dylanwadu ar eu hymddygiad. Noder nad yw teithwyr bob amser yn teithio o fewn eu cyfnod bywyd - er enghraifft, gall 'teuluoedd' deithio heb eu plant. At ddiben yr adroddiad hwn, rydym wedi defnyddio'r canlynol:</a:t>
            </a:r>
          </a:p>
          <a:p>
            <a:endParaRPr lang="en-GB" sz="1400" dirty="0">
              <a:solidFill>
                <a:schemeClr val="tx1"/>
              </a:solidFill>
            </a:endParaRPr>
          </a:p>
          <a:p>
            <a:pPr lvl="1" rtl="0"/>
            <a:r>
              <a:rPr lang="cy-GB" sz="1400" b="1" dirty="0">
                <a:latin typeface="Arial" panose="020B0604020202020204" pitchFamily="34" charset="0"/>
                <a:cs typeface="Arial" panose="020B0604020202020204" pitchFamily="34" charset="0"/>
              </a:rPr>
              <a:t>Pobl Annibynnol Iau: </a:t>
            </a:r>
            <a:r>
              <a:rPr lang="cy-GB" sz="1400" dirty="0">
                <a:latin typeface="Arial" panose="020B0604020202020204" pitchFamily="34" charset="0"/>
                <a:cs typeface="Arial" panose="020B0604020202020204" pitchFamily="34" charset="0"/>
              </a:rPr>
              <a:t>16-34 oed heb blant yn yr aelwyd.</a:t>
            </a:r>
          </a:p>
          <a:p>
            <a:pPr lvl="1" rtl="0"/>
            <a:r>
              <a:rPr lang="cy-GB" sz="1400" b="1" dirty="0">
                <a:latin typeface="Arial" panose="020B0604020202020204" pitchFamily="34" charset="0"/>
                <a:cs typeface="Arial" panose="020B0604020202020204" pitchFamily="34" charset="0"/>
              </a:rPr>
              <a:t>Teuluoedd: </a:t>
            </a:r>
            <a:r>
              <a:rPr lang="cy-GB" sz="1400" dirty="0">
                <a:latin typeface="Arial" panose="020B0604020202020204" pitchFamily="34" charset="0"/>
                <a:cs typeface="Arial" panose="020B0604020202020204" pitchFamily="34" charset="0"/>
              </a:rPr>
              <a:t>16-64 oed gyda phlant yn yr aelwyd. </a:t>
            </a:r>
          </a:p>
          <a:p>
            <a:pPr lvl="1" rtl="0"/>
            <a:r>
              <a:rPr lang="cy-GB" sz="1400" b="1" dirty="0">
                <a:latin typeface="Arial" panose="020B0604020202020204" pitchFamily="34" charset="0"/>
                <a:cs typeface="Arial" panose="020B0604020202020204" pitchFamily="34" charset="0"/>
              </a:rPr>
              <a:t>Pobl Annibynnol Hŷn: </a:t>
            </a:r>
            <a:r>
              <a:rPr lang="cy-GB" sz="1400" dirty="0">
                <a:latin typeface="Arial" panose="020B0604020202020204" pitchFamily="34" charset="0"/>
                <a:cs typeface="Arial" panose="020B0604020202020204" pitchFamily="34" charset="0"/>
              </a:rPr>
              <a:t>35-64 oed heb blant yn yr aelwyd.</a:t>
            </a:r>
          </a:p>
          <a:p>
            <a:pPr lvl="1" rtl="0"/>
            <a:r>
              <a:rPr lang="cy-GB" sz="1400" b="1" dirty="0">
                <a:latin typeface="Arial" panose="020B0604020202020204" pitchFamily="34" charset="0"/>
                <a:cs typeface="Arial" panose="020B0604020202020204" pitchFamily="34" charset="0"/>
              </a:rPr>
              <a:t>Oedran ymddeol: </a:t>
            </a:r>
            <a:r>
              <a:rPr lang="cy-GB" sz="1400" dirty="0">
                <a:latin typeface="Arial" panose="020B0604020202020204" pitchFamily="34" charset="0"/>
                <a:cs typeface="Arial" panose="020B0604020202020204" pitchFamily="34" charset="0"/>
              </a:rPr>
              <a:t>65+ oed. </a:t>
            </a:r>
          </a:p>
          <a:p>
            <a:pPr lvl="1"/>
            <a:endParaRPr lang="en-GB" sz="1400" dirty="0">
              <a:latin typeface="Arial" panose="020B0604020202020204" pitchFamily="34" charset="0"/>
              <a:cs typeface="Arial" panose="020B0604020202020204" pitchFamily="34" charset="0"/>
            </a:endParaRPr>
          </a:p>
          <a:p>
            <a:endParaRPr lang="en-GB" sz="1400" dirty="0">
              <a:solidFill>
                <a:schemeClr val="tx1"/>
              </a:solidFill>
            </a:endParaRPr>
          </a:p>
          <a:p>
            <a:endParaRPr lang="en-GB" sz="1400" dirty="0">
              <a:solidFill>
                <a:schemeClr val="tx1"/>
              </a:solidFill>
            </a:endParaRPr>
          </a:p>
          <a:p>
            <a:pPr marL="457177" lvl="1" indent="0">
              <a:buFont typeface="Arial" panose="020B0604020202020204" pitchFamily="34" charset="0"/>
              <a:buNone/>
            </a:pPr>
            <a:endParaRPr lang="en-GB" sz="1400" dirty="0">
              <a:latin typeface="Arial" panose="020B0604020202020204" pitchFamily="34" charset="0"/>
              <a:cs typeface="Arial" panose="020B0604020202020204" pitchFamily="34" charset="0"/>
            </a:endParaRPr>
          </a:p>
          <a:p>
            <a:pPr lvl="1"/>
            <a:endParaRPr lang="en-GB" sz="1400" dirty="0">
              <a:latin typeface="Arial" panose="020B0604020202020204" pitchFamily="34" charset="0"/>
              <a:cs typeface="Arial" panose="020B0604020202020204" pitchFamily="34" charset="0"/>
            </a:endParaRPr>
          </a:p>
          <a:p>
            <a:pPr marL="457177" lvl="1" indent="0">
              <a:buFont typeface="Arial" panose="020B0604020202020204" pitchFamily="34" charset="0"/>
              <a:buNone/>
            </a:pPr>
            <a:endParaRPr lang="en-GB" sz="1400" dirty="0">
              <a:latin typeface="Arial" panose="020B0604020202020204" pitchFamily="34" charset="0"/>
              <a:cs typeface="Arial" panose="020B0604020202020204" pitchFamily="34" charset="0"/>
            </a:endParaRPr>
          </a:p>
          <a:p>
            <a:endParaRPr lang="en-GB" sz="1400" dirty="0">
              <a:solidFill>
                <a:schemeClr val="tx1"/>
              </a:solidFill>
            </a:endParaRPr>
          </a:p>
          <a:p>
            <a:pPr marL="455073" lvl="1" indent="-455073">
              <a:buFont typeface="Arial" panose="020B0604020202020204" pitchFamily="34" charset="0"/>
              <a:buNone/>
            </a:pPr>
            <a:endParaRPr lang="en-GB" sz="1400" dirty="0">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220F62C5-2DAC-8B5B-D415-B051509D0182}"/>
              </a:ext>
              <a:ext uri="{C183D7F6-B498-43B3-948B-1728B52AA6E4}">
                <adec:decorative xmlns:adec="http://schemas.microsoft.com/office/drawing/2017/decorative" val="1"/>
              </a:ext>
            </a:extLst>
          </p:cNvPr>
          <p:cNvCxnSpPr>
            <a:cxnSpLocks/>
          </p:cNvCxnSpPr>
          <p:nvPr/>
        </p:nvCxnSpPr>
        <p:spPr>
          <a:xfrm>
            <a:off x="6238875" y="1218991"/>
            <a:ext cx="0" cy="4715084"/>
          </a:xfrm>
          <a:prstGeom prst="line">
            <a:avLst/>
          </a:prstGeom>
          <a:ln>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19974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37A27-7CF6-539F-53BC-44231D9A9DF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7AEFEB8-2B51-72EC-E28F-616A78BC94DE}"/>
              </a:ext>
            </a:extLst>
          </p:cNvPr>
          <p:cNvSpPr>
            <a:spLocks noGrp="1"/>
          </p:cNvSpPr>
          <p:nvPr>
            <p:ph type="title" idx="4294967295"/>
          </p:nvPr>
        </p:nvSpPr>
        <p:spPr>
          <a:xfrm>
            <a:off x="260350" y="32607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y-GB" sz="2800" b="1" i="0" u="none" strike="noStrike" kern="1200" cap="none" spc="0" normalizeH="0" baseline="0">
                <a:ln>
                  <a:noFill/>
                </a:ln>
                <a:solidFill>
                  <a:schemeClr val="bg1"/>
                </a:solidFill>
                <a:effectLst/>
                <a:uLnTx/>
                <a:uFillTx/>
                <a:latin typeface="Arial Black" panose="020B0A04020102020204" pitchFamily="34" charset="0"/>
                <a:ea typeface="+mn-ea"/>
                <a:cs typeface="Dreaming Outloud Pro" panose="03050502040302030504" pitchFamily="66" charset="0"/>
              </a:rPr>
              <a:t>Methodoleg</a:t>
            </a:r>
          </a:p>
        </p:txBody>
      </p:sp>
    </p:spTree>
    <p:extLst>
      <p:ext uri="{BB962C8B-B14F-4D97-AF65-F5344CB8AC3E}">
        <p14:creationId xmlns:p14="http://schemas.microsoft.com/office/powerpoint/2010/main" val="3183736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9" y="380310"/>
            <a:ext cx="11675852" cy="671807"/>
          </a:xfrm>
        </p:spPr>
        <p:txBody>
          <a:bodyPr/>
          <a:lstStyle/>
          <a:p>
            <a:pPr rtl="0"/>
            <a:r>
              <a:rPr lang="cy-GB"/>
              <a:t>Methodoleg a gwaith maes</a:t>
            </a:r>
          </a:p>
        </p:txBody>
      </p:sp>
      <p:sp>
        <p:nvSpPr>
          <p:cNvPr id="6" name="Text Placeholder 2">
            <a:extLst>
              <a:ext uri="{FF2B5EF4-FFF2-40B4-BE49-F238E27FC236}">
                <a16:creationId xmlns:a16="http://schemas.microsoft.com/office/drawing/2014/main" id="{AD95EB33-B75B-99C3-D8BC-9EED6F547501}"/>
              </a:ext>
            </a:extLst>
          </p:cNvPr>
          <p:cNvSpPr>
            <a:spLocks noGrp="1"/>
          </p:cNvSpPr>
          <p:nvPr>
            <p:ph type="body" sz="quarter" idx="10"/>
          </p:nvPr>
        </p:nvSpPr>
        <p:spPr>
          <a:xfrm>
            <a:off x="939111" y="1037824"/>
            <a:ext cx="4080564" cy="4981976"/>
          </a:xfrm>
        </p:spPr>
        <p:txBody>
          <a:bodyPr/>
          <a:lstStyle/>
          <a:p>
            <a:pPr rtl="0"/>
            <a:r>
              <a:rPr lang="cy-GB" sz="1600" b="1" dirty="0">
                <a:solidFill>
                  <a:schemeClr val="tx1"/>
                </a:solidFill>
                <a:latin typeface="Arial Black" panose="020B0A04020102020204" pitchFamily="34" charset="0"/>
              </a:rPr>
              <a:t>Trosolwg </a:t>
            </a:r>
          </a:p>
          <a:p>
            <a:endParaRPr lang="en-GB" sz="1600" b="1" dirty="0">
              <a:solidFill>
                <a:schemeClr val="tx1"/>
              </a:solidFill>
            </a:endParaRPr>
          </a:p>
          <a:p>
            <a:pPr rtl="0"/>
            <a:r>
              <a:rPr lang="cy-GB" sz="1600" dirty="0">
                <a:solidFill>
                  <a:schemeClr val="tx1"/>
                </a:solidFill>
              </a:rPr>
              <a:t>Mae canfyddiadau’r adroddiad hwn yn seiliedig ar arolwg ar-lein misol a gynhaliwyd ymhlith sampl gynrychioliadol yn genedlaethol o boblogaeth y DU fel rhan o’r Traciwr Teimladau Domestig a gyhoeddwyd ar ran </a:t>
            </a:r>
            <a:r>
              <a:rPr lang="cy-GB" sz="1600" dirty="0" err="1">
                <a:solidFill>
                  <a:schemeClr val="tx1"/>
                </a:solidFill>
              </a:rPr>
              <a:t>Visit</a:t>
            </a:r>
            <a:r>
              <a:rPr lang="cy-GB" sz="1600" dirty="0">
                <a:solidFill>
                  <a:schemeClr val="tx1"/>
                </a:solidFill>
              </a:rPr>
              <a:t> </a:t>
            </a:r>
            <a:r>
              <a:rPr lang="cy-GB" sz="1600" dirty="0" err="1">
                <a:solidFill>
                  <a:schemeClr val="tx1"/>
                </a:solidFill>
              </a:rPr>
              <a:t>Britain</a:t>
            </a:r>
            <a:r>
              <a:rPr lang="cy-GB" sz="1600" dirty="0">
                <a:solidFill>
                  <a:schemeClr val="tx1"/>
                </a:solidFill>
              </a:rPr>
              <a:t>. </a:t>
            </a:r>
          </a:p>
          <a:p>
            <a:endParaRPr lang="en-GB" sz="1600" dirty="0">
              <a:solidFill>
                <a:schemeClr val="tx1"/>
              </a:solidFill>
            </a:endParaRPr>
          </a:p>
          <a:p>
            <a:pPr rtl="0"/>
            <a:r>
              <a:rPr lang="cy-GB" sz="1600" b="1" dirty="0">
                <a:solidFill>
                  <a:schemeClr val="tx1"/>
                </a:solidFill>
                <a:latin typeface="Arial Black" panose="020B0A04020102020204" pitchFamily="34" charset="0"/>
              </a:rPr>
              <a:t>Samplu:</a:t>
            </a:r>
          </a:p>
          <a:p>
            <a:endParaRPr lang="en-GB" sz="1600" b="1" dirty="0">
              <a:solidFill>
                <a:schemeClr val="tx1"/>
              </a:solidFill>
            </a:endParaRPr>
          </a:p>
          <a:p>
            <a:pPr rtl="0"/>
            <a:r>
              <a:rPr lang="cy-GB" sz="1600" dirty="0">
                <a:solidFill>
                  <a:schemeClr val="tx1"/>
                </a:solidFill>
              </a:rPr>
              <a:t>Yn y cam cyntaf, caiff sampl graidd gynrychioliadol yn genedlaethol o 1,500 ei recriwtio a'i gyfweld. Mae'r sampl yn gynrychioliadol o oedolion y DU 16 oed a hŷn yn ôl rhyw, oedran, rhanbarth llywodraeth a gradd gymdeithasol.                                                                                                                                   Yna caiff y sampl hon ei 'hybu' yng Nghymru a'r Alban i sicrhau bod digon o sylfaen ar gyfer dadansoddiad cenhedloedd ar wahân. Yna caiff y data eu pwysoli i wneud y sampl yn gynrychioliadol o'r DU yn gyffredinol ac o fewn pob gwlad. </a:t>
            </a:r>
          </a:p>
          <a:p>
            <a:pPr marL="342900" indent="-342900">
              <a:buFont typeface="Wingdings" panose="05000000000000000000" pitchFamily="2" charset="2"/>
              <a:buChar char="§"/>
            </a:pPr>
            <a:endParaRPr lang="en-GB" sz="1600" dirty="0">
              <a:solidFill>
                <a:schemeClr val="tx1"/>
              </a:solidFill>
            </a:endParaRPr>
          </a:p>
          <a:p>
            <a:pPr marL="342900" indent="-342900">
              <a:buFont typeface="Wingdings" panose="05000000000000000000" pitchFamily="2" charset="2"/>
              <a:buChar char="§"/>
            </a:pPr>
            <a:endParaRPr lang="en-GB" sz="1600" dirty="0">
              <a:solidFill>
                <a:schemeClr val="tx1"/>
              </a:solidFill>
            </a:endParaRPr>
          </a:p>
        </p:txBody>
      </p:sp>
      <p:sp>
        <p:nvSpPr>
          <p:cNvPr id="7" name="Text Placeholder 2">
            <a:extLst>
              <a:ext uri="{FF2B5EF4-FFF2-40B4-BE49-F238E27FC236}">
                <a16:creationId xmlns:a16="http://schemas.microsoft.com/office/drawing/2014/main" id="{4ED6AE8C-812F-4063-1234-D192905625E7}"/>
              </a:ext>
            </a:extLst>
          </p:cNvPr>
          <p:cNvSpPr txBox="1">
            <a:spLocks/>
          </p:cNvSpPr>
          <p:nvPr/>
        </p:nvSpPr>
        <p:spPr>
          <a:xfrm>
            <a:off x="5657850" y="811735"/>
            <a:ext cx="6229350" cy="4687101"/>
          </a:xfrm>
          <a:prstGeom prst="rect">
            <a:avLst/>
          </a:prstGeom>
        </p:spPr>
        <p:txBody>
          <a:bodyPr vert="horz" wrap="square" lIns="91440" tIns="45720" rIns="91440" bIns="45720" rtlCol="0" anchor="t">
            <a:noAutofit/>
          </a:bodyPr>
          <a:lstStyle>
            <a:lvl1pPr marL="0" indent="0" algn="l" defTabSz="914400" rtl="0" eaLnBrk="1" latinLnBrk="0" hangingPunct="1">
              <a:lnSpc>
                <a:spcPct val="90000"/>
              </a:lnSpc>
              <a:spcBef>
                <a:spcPts val="0"/>
              </a:spcBef>
              <a:buFont typeface="Arial" panose="020B0604020202020204" pitchFamily="34" charset="0"/>
              <a:buNone/>
              <a:defRPr lang="en-US" sz="1200" kern="1200" dirty="0" smtClean="0">
                <a:solidFill>
                  <a:srgbClr val="404040"/>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Wingdings" panose="05000000000000000000" pitchFamily="2" charset="2"/>
              <a:buChar char="§"/>
            </a:pPr>
            <a:endParaRPr lang="en-GB" sz="1400" dirty="0">
              <a:solidFill>
                <a:schemeClr val="tx1"/>
              </a:solidFill>
            </a:endParaRPr>
          </a:p>
          <a:p>
            <a:pPr rtl="0"/>
            <a:r>
              <a:rPr lang="cy-GB" sz="1400" b="1" dirty="0">
                <a:solidFill>
                  <a:schemeClr val="tx1"/>
                </a:solidFill>
                <a:latin typeface="Arial Black" panose="020B0A04020102020204" pitchFamily="34" charset="0"/>
              </a:rPr>
              <a:t>Gwaith maes:</a:t>
            </a:r>
          </a:p>
          <a:p>
            <a:pPr marL="285750" indent="-285750">
              <a:buFont typeface="Arial" panose="020B0604020202020204" pitchFamily="34" charset="0"/>
              <a:buChar char="•"/>
            </a:pPr>
            <a:endParaRPr lang="en-GB" sz="1400" dirty="0">
              <a:solidFill>
                <a:schemeClr val="tx1"/>
              </a:solidFill>
            </a:endParaRPr>
          </a:p>
          <a:p>
            <a:pPr rtl="0"/>
            <a:r>
              <a:rPr lang="cy-GB" sz="1400" dirty="0">
                <a:solidFill>
                  <a:schemeClr val="tx1"/>
                </a:solidFill>
              </a:rPr>
              <a:t>Cynhaliwyd gwaith maes yn ystod y dyddiadau canlynol:</a:t>
            </a:r>
          </a:p>
          <a:p>
            <a:endParaRPr lang="en-GB" sz="1400" dirty="0">
              <a:solidFill>
                <a:schemeClr val="tx1"/>
              </a:solidFill>
            </a:endParaRPr>
          </a:p>
          <a:p>
            <a:pPr lvl="1" rtl="0">
              <a:buFont typeface="Courier New" panose="02070309020205020404" pitchFamily="49" charset="0"/>
              <a:buChar char="o"/>
            </a:pPr>
            <a:r>
              <a:rPr lang="cy-GB" sz="1400" b="1" dirty="0">
                <a:latin typeface="Arial" panose="020B0604020202020204" pitchFamily="34" charset="0"/>
                <a:cs typeface="Arial" panose="020B0604020202020204" pitchFamily="34" charset="0"/>
              </a:rPr>
              <a:t>Ton Ebrill: 1</a:t>
            </a:r>
            <a:r>
              <a:rPr lang="cy-GB" sz="1400" b="1" baseline="30000" dirty="0">
                <a:latin typeface="Arial" panose="020B0604020202020204" pitchFamily="34" charset="0"/>
                <a:cs typeface="Arial" panose="020B0604020202020204" pitchFamily="34" charset="0"/>
              </a:rPr>
              <a:t>af </a:t>
            </a:r>
            <a:r>
              <a:rPr lang="cy-GB" sz="1400" b="1" dirty="0">
                <a:latin typeface="Arial" panose="020B0604020202020204" pitchFamily="34" charset="0"/>
                <a:cs typeface="Arial" panose="020B0604020202020204" pitchFamily="34" charset="0"/>
              </a:rPr>
              <a:t>i 7</a:t>
            </a:r>
            <a:r>
              <a:rPr lang="cy-GB" sz="1400" b="1" baseline="30000" dirty="0">
                <a:latin typeface="Arial" panose="020B0604020202020204" pitchFamily="34" charset="0"/>
                <a:cs typeface="Arial" panose="020B0604020202020204" pitchFamily="34" charset="0"/>
              </a:rPr>
              <a:t>fed</a:t>
            </a:r>
            <a:r>
              <a:rPr lang="cy-GB" sz="1400" b="1" dirty="0">
                <a:latin typeface="Arial" panose="020B0604020202020204" pitchFamily="34" charset="0"/>
                <a:cs typeface="Arial" panose="020B0604020202020204" pitchFamily="34" charset="0"/>
              </a:rPr>
              <a:t> Ebrill 2025 </a:t>
            </a:r>
          </a:p>
          <a:p>
            <a:pPr lvl="1" rtl="0">
              <a:buFont typeface="Courier New" panose="02070309020205020404" pitchFamily="49" charset="0"/>
              <a:buChar char="o"/>
            </a:pPr>
            <a:r>
              <a:rPr lang="cy-GB" sz="1400" b="1" dirty="0">
                <a:latin typeface="Arial" panose="020B0604020202020204" pitchFamily="34" charset="0"/>
                <a:cs typeface="Arial" panose="020B0604020202020204" pitchFamily="34" charset="0"/>
              </a:rPr>
              <a:t>Ton Mai: 1</a:t>
            </a:r>
            <a:r>
              <a:rPr lang="cy-GB" sz="1400" b="1" baseline="30000" dirty="0">
                <a:latin typeface="Arial" panose="020B0604020202020204" pitchFamily="34" charset="0"/>
                <a:cs typeface="Arial" panose="020B0604020202020204" pitchFamily="34" charset="0"/>
              </a:rPr>
              <a:t>af </a:t>
            </a:r>
            <a:r>
              <a:rPr lang="cy-GB" sz="1400" b="1" dirty="0">
                <a:latin typeface="Arial" panose="020B0604020202020204" pitchFamily="34" charset="0"/>
                <a:cs typeface="Arial" panose="020B0604020202020204" pitchFamily="34" charset="0"/>
              </a:rPr>
              <a:t>i 7</a:t>
            </a:r>
            <a:r>
              <a:rPr lang="cy-GB" sz="1400" b="1" baseline="30000" dirty="0">
                <a:latin typeface="Arial" panose="020B0604020202020204" pitchFamily="34" charset="0"/>
                <a:cs typeface="Arial" panose="020B0604020202020204" pitchFamily="34" charset="0"/>
              </a:rPr>
              <a:t>fed </a:t>
            </a:r>
            <a:r>
              <a:rPr lang="cy-GB" sz="1400" b="1" dirty="0">
                <a:latin typeface="Arial" panose="020B0604020202020204" pitchFamily="34" charset="0"/>
                <a:cs typeface="Arial" panose="020B0604020202020204" pitchFamily="34" charset="0"/>
              </a:rPr>
              <a:t> Mai 2025</a:t>
            </a:r>
          </a:p>
          <a:p>
            <a:pPr lvl="1" rtl="0">
              <a:buFont typeface="Courier New" panose="02070309020205020404" pitchFamily="49" charset="0"/>
              <a:buChar char="o"/>
            </a:pPr>
            <a:r>
              <a:rPr lang="cy-GB" sz="1400" b="1" dirty="0">
                <a:latin typeface="Arial" panose="020B0604020202020204" pitchFamily="34" charset="0"/>
                <a:cs typeface="Arial" panose="020B0604020202020204" pitchFamily="34" charset="0"/>
              </a:rPr>
              <a:t>Ton Mehefin: 2</a:t>
            </a:r>
            <a:r>
              <a:rPr lang="cy-GB" sz="1400" b="1" baseline="30000" dirty="0">
                <a:latin typeface="Arial" panose="020B0604020202020204" pitchFamily="34" charset="0"/>
                <a:cs typeface="Arial" panose="020B0604020202020204" pitchFamily="34" charset="0"/>
              </a:rPr>
              <a:t>il</a:t>
            </a:r>
            <a:r>
              <a:rPr lang="cy-GB" sz="1400" b="1" dirty="0">
                <a:latin typeface="Arial" panose="020B0604020202020204" pitchFamily="34" charset="0"/>
                <a:cs typeface="Arial" panose="020B0604020202020204" pitchFamily="34" charset="0"/>
              </a:rPr>
              <a:t> </a:t>
            </a:r>
            <a:r>
              <a:rPr lang="cy-GB" sz="1400" b="1" baseline="30000" dirty="0">
                <a:latin typeface="Arial" panose="020B0604020202020204" pitchFamily="34" charset="0"/>
                <a:cs typeface="Arial" panose="020B0604020202020204" pitchFamily="34" charset="0"/>
              </a:rPr>
              <a:t> </a:t>
            </a:r>
            <a:r>
              <a:rPr lang="cy-GB" sz="1400" b="1" dirty="0">
                <a:latin typeface="Arial" panose="020B0604020202020204" pitchFamily="34" charset="0"/>
                <a:cs typeface="Arial" panose="020B0604020202020204" pitchFamily="34" charset="0"/>
              </a:rPr>
              <a:t>i 8</a:t>
            </a:r>
            <a:r>
              <a:rPr lang="cy-GB" sz="1400" b="1" baseline="30000" dirty="0">
                <a:latin typeface="Arial" panose="020B0604020202020204" pitchFamily="34" charset="0"/>
                <a:cs typeface="Arial" panose="020B0604020202020204" pitchFamily="34" charset="0"/>
              </a:rPr>
              <a:t>fed</a:t>
            </a:r>
            <a:r>
              <a:rPr lang="cy-GB" sz="1400" b="1" dirty="0">
                <a:latin typeface="Arial" panose="020B0604020202020204" pitchFamily="34" charset="0"/>
                <a:cs typeface="Arial" panose="020B0604020202020204" pitchFamily="34" charset="0"/>
              </a:rPr>
              <a:t> Mehefin</a:t>
            </a:r>
          </a:p>
          <a:p>
            <a:pPr lvl="1" rtl="0">
              <a:buFont typeface="Courier New" panose="02070309020205020404" pitchFamily="49" charset="0"/>
              <a:buChar char="o"/>
            </a:pPr>
            <a:r>
              <a:rPr lang="cy-GB" sz="1400" b="1" dirty="0">
                <a:latin typeface="Arial" panose="020B0604020202020204" pitchFamily="34" charset="0"/>
                <a:cs typeface="Arial" panose="020B0604020202020204" pitchFamily="34" charset="0"/>
              </a:rPr>
              <a:t>Ton Awst: 1</a:t>
            </a:r>
            <a:r>
              <a:rPr lang="cy-GB" sz="1400" b="1" baseline="30000" dirty="0">
                <a:latin typeface="Arial" panose="020B0604020202020204" pitchFamily="34" charset="0"/>
                <a:cs typeface="Arial" panose="020B0604020202020204" pitchFamily="34" charset="0"/>
              </a:rPr>
              <a:t>af </a:t>
            </a:r>
            <a:r>
              <a:rPr lang="cy-GB" sz="1400" b="1" dirty="0">
                <a:latin typeface="Arial" panose="020B0604020202020204" pitchFamily="34" charset="0"/>
                <a:cs typeface="Arial" panose="020B0604020202020204" pitchFamily="34" charset="0"/>
              </a:rPr>
              <a:t>i 7</a:t>
            </a:r>
            <a:r>
              <a:rPr lang="cy-GB" sz="1400" b="1" baseline="30000" dirty="0">
                <a:latin typeface="Arial" panose="020B0604020202020204" pitchFamily="34" charset="0"/>
                <a:cs typeface="Arial" panose="020B0604020202020204" pitchFamily="34" charset="0"/>
              </a:rPr>
              <a:t>fed</a:t>
            </a:r>
            <a:r>
              <a:rPr lang="cy-GB" sz="1400" b="1" dirty="0">
                <a:latin typeface="Arial" panose="020B0604020202020204" pitchFamily="34" charset="0"/>
                <a:cs typeface="Arial" panose="020B0604020202020204" pitchFamily="34" charset="0"/>
              </a:rPr>
              <a:t> Awst</a:t>
            </a:r>
          </a:p>
          <a:p>
            <a:pPr lvl="1" rtl="0">
              <a:buFont typeface="Courier New" panose="02070309020205020404" pitchFamily="49" charset="0"/>
              <a:buChar char="o"/>
            </a:pPr>
            <a:r>
              <a:rPr lang="cy-GB" sz="1400" b="1" dirty="0">
                <a:latin typeface="Arial" panose="020B0604020202020204" pitchFamily="34" charset="0"/>
                <a:cs typeface="Arial" panose="020B0604020202020204" pitchFamily="34" charset="0"/>
              </a:rPr>
              <a:t>Ton Medi: 1</a:t>
            </a:r>
            <a:r>
              <a:rPr lang="cy-GB" sz="1400" b="1" baseline="30000" dirty="0">
                <a:latin typeface="Arial" panose="020B0604020202020204" pitchFamily="34" charset="0"/>
                <a:cs typeface="Arial" panose="020B0604020202020204" pitchFamily="34" charset="0"/>
              </a:rPr>
              <a:t>af </a:t>
            </a:r>
            <a:r>
              <a:rPr lang="cy-GB" sz="1400" b="1" dirty="0">
                <a:latin typeface="Arial" panose="020B0604020202020204" pitchFamily="34" charset="0"/>
                <a:cs typeface="Arial" panose="020B0604020202020204" pitchFamily="34" charset="0"/>
              </a:rPr>
              <a:t>i 7</a:t>
            </a:r>
            <a:r>
              <a:rPr lang="cy-GB" sz="1400" b="1" baseline="30000" dirty="0">
                <a:latin typeface="Arial" panose="020B0604020202020204" pitchFamily="34" charset="0"/>
                <a:cs typeface="Arial" panose="020B0604020202020204" pitchFamily="34" charset="0"/>
              </a:rPr>
              <a:t>fed</a:t>
            </a:r>
            <a:r>
              <a:rPr lang="cy-GB" sz="1400" b="1" dirty="0">
                <a:latin typeface="Arial" panose="020B0604020202020204" pitchFamily="34" charset="0"/>
                <a:cs typeface="Arial" panose="020B0604020202020204" pitchFamily="34" charset="0"/>
              </a:rPr>
              <a:t>Medi</a:t>
            </a:r>
          </a:p>
          <a:p>
            <a:pPr lvl="1" rtl="0">
              <a:buFont typeface="Courier New" panose="02070309020205020404" pitchFamily="49" charset="0"/>
              <a:buChar char="o"/>
            </a:pPr>
            <a:r>
              <a:rPr lang="cy-GB" sz="1400" b="1" dirty="0">
                <a:latin typeface="Arial" panose="020B0604020202020204" pitchFamily="34" charset="0"/>
                <a:cs typeface="Arial" panose="020B0604020202020204" pitchFamily="34" charset="0"/>
              </a:rPr>
              <a:t>Ton Hydref: 1</a:t>
            </a:r>
            <a:r>
              <a:rPr lang="cy-GB" sz="1400" b="1" baseline="30000" dirty="0">
                <a:latin typeface="Arial" panose="020B0604020202020204" pitchFamily="34" charset="0"/>
                <a:cs typeface="Arial" panose="020B0604020202020204" pitchFamily="34" charset="0"/>
              </a:rPr>
              <a:t>af </a:t>
            </a:r>
            <a:r>
              <a:rPr lang="cy-GB" sz="1400" b="1" dirty="0">
                <a:latin typeface="Arial" panose="020B0604020202020204" pitchFamily="34" charset="0"/>
                <a:cs typeface="Arial" panose="020B0604020202020204" pitchFamily="34" charset="0"/>
              </a:rPr>
              <a:t>i 7</a:t>
            </a:r>
            <a:r>
              <a:rPr lang="cy-GB" sz="1400" b="1" baseline="30000" dirty="0">
                <a:latin typeface="Arial" panose="020B0604020202020204" pitchFamily="34" charset="0"/>
                <a:cs typeface="Arial" panose="020B0604020202020204" pitchFamily="34" charset="0"/>
              </a:rPr>
              <a:t>fed</a:t>
            </a:r>
            <a:r>
              <a:rPr lang="cy-GB" sz="1400" b="1" dirty="0">
                <a:latin typeface="Arial" panose="020B0604020202020204" pitchFamily="34" charset="0"/>
                <a:cs typeface="Arial" panose="020B0604020202020204" pitchFamily="34" charset="0"/>
              </a:rPr>
              <a:t>Hydref</a:t>
            </a:r>
          </a:p>
          <a:p>
            <a:pPr lvl="1"/>
            <a:endParaRPr lang="en-GB" sz="1400" b="1" dirty="0">
              <a:latin typeface="Arial" panose="020B0604020202020204" pitchFamily="34" charset="0"/>
              <a:cs typeface="Arial" panose="020B0604020202020204" pitchFamily="34" charset="0"/>
            </a:endParaRPr>
          </a:p>
          <a:p>
            <a:pPr rtl="0"/>
            <a:r>
              <a:rPr lang="cy-GB" sz="1400" dirty="0">
                <a:solidFill>
                  <a:schemeClr val="tx1"/>
                </a:solidFill>
              </a:rPr>
              <a:t>Lle bo'n berthnasol, cymharir y canlyniadau ag ymchwil o'r flwyddyn flaenorol a gynhaliwyd yn yr un cyfnod. </a:t>
            </a:r>
          </a:p>
          <a:p>
            <a:endParaRPr lang="en-GB" sz="1400" dirty="0">
              <a:solidFill>
                <a:schemeClr val="tx1"/>
              </a:solidFill>
            </a:endParaRPr>
          </a:p>
          <a:p>
            <a:pPr rtl="0"/>
            <a:r>
              <a:rPr lang="cy-GB" sz="1400" b="1" dirty="0">
                <a:solidFill>
                  <a:schemeClr val="tx1"/>
                </a:solidFill>
                <a:latin typeface="Arial Black" panose="020B0A04020102020204" pitchFamily="34" charset="0"/>
              </a:rPr>
              <a:t>Maint y sampl: </a:t>
            </a:r>
          </a:p>
          <a:p>
            <a:endParaRPr lang="en-GB" sz="1400" b="1" dirty="0">
              <a:solidFill>
                <a:schemeClr val="tx1"/>
              </a:solidFill>
            </a:endParaRPr>
          </a:p>
          <a:p>
            <a:pPr rtl="0"/>
            <a:r>
              <a:rPr lang="cy-GB" sz="1400" dirty="0">
                <a:solidFill>
                  <a:schemeClr val="tx1"/>
                </a:solidFill>
              </a:rPr>
              <a:t>Mae'r adroddiad hwn yn crynhoi'r canlyniadau a gymerwyd o'r tonnau canlynol o'r Traciwr Teimlad Domestig:</a:t>
            </a:r>
          </a:p>
          <a:p>
            <a:pPr marL="342900" indent="-342900">
              <a:buFont typeface="Arial" panose="020B0604020202020204" pitchFamily="34" charset="0"/>
              <a:buChar char="•"/>
            </a:pPr>
            <a:endParaRPr lang="en-GB" sz="1400" dirty="0">
              <a:solidFill>
                <a:schemeClr val="tx1"/>
              </a:solidFill>
            </a:endParaRPr>
          </a:p>
          <a:p>
            <a:pPr marL="342900" indent="-342900" rtl="0">
              <a:buFont typeface="Courier New" panose="02070309020205020404" pitchFamily="49" charset="0"/>
              <a:buChar char="o"/>
            </a:pPr>
            <a:r>
              <a:rPr lang="cy-GB" sz="1400" dirty="0">
                <a:solidFill>
                  <a:schemeClr val="tx1"/>
                </a:solidFill>
              </a:rPr>
              <a:t>Tonnau 73-75 (Ebrill i Fehefin 2024, Sylfaen = 5,271)</a:t>
            </a:r>
          </a:p>
          <a:p>
            <a:pPr marL="342900" indent="-342900" rtl="0">
              <a:buFont typeface="Courier New" panose="02070309020205020404" pitchFamily="49" charset="0"/>
              <a:buChar char="o"/>
            </a:pPr>
            <a:r>
              <a:rPr lang="cy-GB" sz="1400" dirty="0">
                <a:solidFill>
                  <a:schemeClr val="tx1"/>
                </a:solidFill>
              </a:rPr>
              <a:t>Tonnau 77-79 (Awst i Hydref 2024, Sylfaen n = 5,269)</a:t>
            </a:r>
          </a:p>
          <a:p>
            <a:pPr marL="342900" indent="-342900" rtl="0">
              <a:buFont typeface="Courier New" panose="02070309020205020404" pitchFamily="49" charset="0"/>
              <a:buChar char="o"/>
            </a:pPr>
            <a:r>
              <a:rPr lang="cy-GB" sz="1400" dirty="0">
                <a:solidFill>
                  <a:schemeClr val="tx1"/>
                </a:solidFill>
              </a:rPr>
              <a:t>Tonnau 81-83 (Ebrill-Mehefin 2025, Sylfaen n = 5,265)</a:t>
            </a:r>
          </a:p>
          <a:p>
            <a:pPr marL="342900" indent="-342900" rtl="0">
              <a:buFont typeface="Courier New" panose="02070309020205020404" pitchFamily="49" charset="0"/>
              <a:buChar char="o"/>
            </a:pPr>
            <a:r>
              <a:rPr lang="cy-GB" sz="1400" dirty="0">
                <a:solidFill>
                  <a:schemeClr val="tx1"/>
                </a:solidFill>
              </a:rPr>
              <a:t>Tonnau 85-87 (Awst i Hydref 2025, Sylfaen n = 5,266)</a:t>
            </a:r>
          </a:p>
          <a:p>
            <a:br>
              <a:rPr lang="en-GB" sz="1400" dirty="0">
                <a:solidFill>
                  <a:schemeClr val="tx1"/>
                </a:solidFill>
              </a:rPr>
            </a:br>
            <a:endParaRPr lang="en-GB" sz="1400" dirty="0">
              <a:solidFill>
                <a:schemeClr val="tx1"/>
              </a:solidFill>
            </a:endParaRPr>
          </a:p>
          <a:p>
            <a:endParaRPr lang="en-GB" sz="1400" dirty="0">
              <a:solidFill>
                <a:schemeClr val="tx1"/>
              </a:solidFill>
            </a:endParaRPr>
          </a:p>
        </p:txBody>
      </p:sp>
      <p:cxnSp>
        <p:nvCxnSpPr>
          <p:cNvPr id="10" name="Straight Connector 9">
            <a:extLst>
              <a:ext uri="{FF2B5EF4-FFF2-40B4-BE49-F238E27FC236}">
                <a16:creationId xmlns:a16="http://schemas.microsoft.com/office/drawing/2014/main" id="{61D011EB-3676-5AC0-7C52-1B00599931BF}"/>
              </a:ext>
              <a:ext uri="{C183D7F6-B498-43B3-948B-1728B52AA6E4}">
                <adec:decorative xmlns:adec="http://schemas.microsoft.com/office/drawing/2017/decorative" val="1"/>
              </a:ext>
            </a:extLst>
          </p:cNvPr>
          <p:cNvCxnSpPr>
            <a:cxnSpLocks/>
          </p:cNvCxnSpPr>
          <p:nvPr/>
        </p:nvCxnSpPr>
        <p:spPr>
          <a:xfrm>
            <a:off x="5324475" y="916510"/>
            <a:ext cx="0" cy="5312840"/>
          </a:xfrm>
          <a:prstGeom prst="line">
            <a:avLst/>
          </a:prstGeom>
          <a:ln>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70750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9" y="128085"/>
            <a:ext cx="11675852" cy="671807"/>
          </a:xfrm>
        </p:spPr>
        <p:txBody>
          <a:bodyPr/>
          <a:lstStyle/>
          <a:p>
            <a:pPr rtl="0"/>
            <a:r>
              <a:rPr lang="cy-GB" sz="2667"/>
              <a:t>Manylu ar y samplu</a:t>
            </a:r>
          </a:p>
        </p:txBody>
      </p:sp>
      <p:sp>
        <p:nvSpPr>
          <p:cNvPr id="3" name="Text Placeholder 2"/>
          <p:cNvSpPr>
            <a:spLocks noGrp="1"/>
          </p:cNvSpPr>
          <p:nvPr>
            <p:ph type="body" sz="quarter" idx="10"/>
          </p:nvPr>
        </p:nvSpPr>
        <p:spPr>
          <a:xfrm>
            <a:off x="422889" y="600009"/>
            <a:ext cx="10900000" cy="828741"/>
          </a:xfrm>
        </p:spPr>
        <p:txBody>
          <a:bodyPr/>
          <a:lstStyle/>
          <a:p>
            <a:pPr rtl="0"/>
            <a:r>
              <a:rPr lang="cy-GB" sz="1400" b="1"/>
              <a:t>Mae'r canfyddiadau yn yr adroddiad hwn yn seiliedig yn bennaf ar ddata o fis Awst i fis Hydref 2025</a:t>
            </a:r>
            <a:r>
              <a:rPr lang="cy-GB" sz="1400"/>
              <a:t>. Mae canfyddiadau sy'n ymwneud â bwriad ar gyfer teithiau Haf 2025 wedi'u cymryd o ddata o Ebrill-Mehefin 2025.</a:t>
            </a:r>
          </a:p>
          <a:p>
            <a:pPr rtl="0"/>
            <a:r>
              <a:rPr lang="cy-GB" sz="1400"/>
              <a:t> </a:t>
            </a:r>
          </a:p>
          <a:p>
            <a:pPr rtl="0"/>
            <a:r>
              <a:rPr lang="cy-GB" sz="1400"/>
              <a:t>Mae'r tabl isod yn crynhoi maint samplau'r cynulleidfaoedd allweddol a nodwyd yn yr adroddiad hwn. Lle mae gwahaniaethau clir, mae'r rhain wedi'u nodi yn y sylwadau. </a:t>
            </a:r>
          </a:p>
          <a:p>
            <a:endParaRPr lang="en-GB" sz="1400" dirty="0"/>
          </a:p>
          <a:p>
            <a:pPr marL="457177" lvl="1" indent="0">
              <a:buNone/>
            </a:pPr>
            <a:endParaRPr lang="en-GB" sz="1400" dirty="0">
              <a:latin typeface="Arial" panose="020B0604020202020204" pitchFamily="34" charset="0"/>
              <a:cs typeface="Arial" panose="020B0604020202020204" pitchFamily="34" charset="0"/>
            </a:endParaRPr>
          </a:p>
          <a:p>
            <a:pPr lvl="1"/>
            <a:endParaRPr lang="en-GB" sz="1400" dirty="0">
              <a:latin typeface="Arial" panose="020B0604020202020204" pitchFamily="34" charset="0"/>
              <a:cs typeface="Arial" panose="020B0604020202020204" pitchFamily="34" charset="0"/>
            </a:endParaRPr>
          </a:p>
          <a:p>
            <a:pPr marL="457177" lvl="1" indent="0">
              <a:buNone/>
            </a:pPr>
            <a:endParaRPr lang="en-GB" sz="1400" dirty="0">
              <a:latin typeface="Arial" panose="020B0604020202020204" pitchFamily="34" charset="0"/>
              <a:cs typeface="Arial" panose="020B0604020202020204" pitchFamily="34" charset="0"/>
            </a:endParaRPr>
          </a:p>
          <a:p>
            <a:endParaRPr lang="en-GB" sz="1400" dirty="0"/>
          </a:p>
          <a:p>
            <a:pPr marL="455073" lvl="1" indent="-455073">
              <a:buNone/>
            </a:pPr>
            <a:endParaRPr lang="en-GB" sz="1400" dirty="0">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B0EF0B0E-2B2A-8093-19B6-88B4A963A99F}"/>
              </a:ext>
            </a:extLst>
          </p:cNvPr>
          <p:cNvGraphicFramePr>
            <a:graphicFrameLocks noGrp="1"/>
          </p:cNvGraphicFramePr>
          <p:nvPr>
            <p:extLst>
              <p:ext uri="{D42A27DB-BD31-4B8C-83A1-F6EECF244321}">
                <p14:modId xmlns:p14="http://schemas.microsoft.com/office/powerpoint/2010/main" val="1039590371"/>
              </p:ext>
            </p:extLst>
          </p:nvPr>
        </p:nvGraphicFramePr>
        <p:xfrm>
          <a:off x="422889" y="1698127"/>
          <a:ext cx="8074244" cy="4883384"/>
        </p:xfrm>
        <a:graphic>
          <a:graphicData uri="http://schemas.openxmlformats.org/drawingml/2006/table">
            <a:tbl>
              <a:tblPr firstRow="1" bandRow="1">
                <a:tableStyleId>{21E4AEA4-8DFA-4A89-87EB-49C32662AFE0}</a:tableStyleId>
              </a:tblPr>
              <a:tblGrid>
                <a:gridCol w="5878231">
                  <a:extLst>
                    <a:ext uri="{9D8B030D-6E8A-4147-A177-3AD203B41FA5}">
                      <a16:colId xmlns:a16="http://schemas.microsoft.com/office/drawing/2014/main" val="1131441875"/>
                    </a:ext>
                  </a:extLst>
                </a:gridCol>
                <a:gridCol w="2196013">
                  <a:extLst>
                    <a:ext uri="{9D8B030D-6E8A-4147-A177-3AD203B41FA5}">
                      <a16:colId xmlns:a16="http://schemas.microsoft.com/office/drawing/2014/main" val="4207534668"/>
                    </a:ext>
                  </a:extLst>
                </a:gridCol>
              </a:tblGrid>
              <a:tr h="283077">
                <a:tc>
                  <a:txBody>
                    <a:bodyPr/>
                    <a:lstStyle/>
                    <a:p>
                      <a:pPr rtl="0"/>
                      <a:r>
                        <a:rPr lang="cy-GB" sz="1400">
                          <a:solidFill>
                            <a:schemeClr val="bg2">
                              <a:lumMod val="10000"/>
                            </a:schemeClr>
                          </a:solidFill>
                          <a:latin typeface="Arial Black" panose="020B0A04020102020204" pitchFamily="34" charset="0"/>
                        </a:rPr>
                        <a:t>Cynulleidfa</a:t>
                      </a:r>
                    </a:p>
                  </a:txBody>
                  <a:tcPr/>
                </a:tc>
                <a:tc>
                  <a:txBody>
                    <a:bodyPr/>
                    <a:lstStyle/>
                    <a:p>
                      <a:pPr rtl="0"/>
                      <a:r>
                        <a:rPr lang="cy-GB" sz="1400">
                          <a:solidFill>
                            <a:schemeClr val="bg2">
                              <a:lumMod val="10000"/>
                            </a:schemeClr>
                          </a:solidFill>
                          <a:latin typeface="Arial Black" panose="020B0A04020102020204" pitchFamily="34" charset="0"/>
                        </a:rPr>
                        <a:t>Maint y sampl</a:t>
                      </a:r>
                    </a:p>
                  </a:txBody>
                  <a:tcPr/>
                </a:tc>
                <a:extLst>
                  <a:ext uri="{0D108BD9-81ED-4DB2-BD59-A6C34878D82A}">
                    <a16:rowId xmlns:a16="http://schemas.microsoft.com/office/drawing/2014/main" val="382047432"/>
                  </a:ext>
                </a:extLst>
              </a:tr>
              <a:tr h="283077">
                <a:tc>
                  <a:txBody>
                    <a:bodyPr/>
                    <a:lstStyle/>
                    <a:p>
                      <a:pPr rtl="0"/>
                      <a:r>
                        <a:rPr lang="cy-GB" sz="1400">
                          <a:solidFill>
                            <a:schemeClr val="tx1"/>
                          </a:solidFill>
                          <a:latin typeface="Arial" panose="020B0604020202020204" pitchFamily="34" charset="0"/>
                          <a:cs typeface="Arial" panose="020B0604020202020204" pitchFamily="34" charset="0"/>
                        </a:rPr>
                        <a:t>Trigolion y DU</a:t>
                      </a:r>
                    </a:p>
                  </a:txBody>
                  <a:tcPr/>
                </a:tc>
                <a:tc>
                  <a:txBody>
                    <a:bodyPr/>
                    <a:lstStyle/>
                    <a:p>
                      <a:pPr rtl="0"/>
                      <a:r>
                        <a:rPr lang="cy-GB" sz="1400">
                          <a:solidFill>
                            <a:schemeClr val="tx1"/>
                          </a:solidFill>
                          <a:latin typeface="Arial" panose="020B0604020202020204" pitchFamily="34" charset="0"/>
                          <a:cs typeface="Arial" panose="020B0604020202020204" pitchFamily="34" charset="0"/>
                        </a:rPr>
                        <a:t>5,266</a:t>
                      </a:r>
                    </a:p>
                  </a:txBody>
                  <a:tcPr/>
                </a:tc>
                <a:extLst>
                  <a:ext uri="{0D108BD9-81ED-4DB2-BD59-A6C34878D82A}">
                    <a16:rowId xmlns:a16="http://schemas.microsoft.com/office/drawing/2014/main" val="1053369999"/>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Bwriadwyr Haf y DU</a:t>
                      </a:r>
                    </a:p>
                  </a:txBody>
                  <a:tcPr/>
                </a:tc>
                <a:tc>
                  <a:txBody>
                    <a:bodyPr/>
                    <a:lstStyle/>
                    <a:p>
                      <a:pPr rtl="0"/>
                      <a:r>
                        <a:rPr lang="cy-GB" sz="1400">
                          <a:solidFill>
                            <a:schemeClr val="tx1"/>
                          </a:solidFill>
                          <a:latin typeface="Arial" panose="020B0604020202020204" pitchFamily="34" charset="0"/>
                          <a:cs typeface="Arial" panose="020B0604020202020204" pitchFamily="34" charset="0"/>
                        </a:rPr>
                        <a:t>2,130</a:t>
                      </a:r>
                    </a:p>
                  </a:txBody>
                  <a:tcPr/>
                </a:tc>
                <a:extLst>
                  <a:ext uri="{0D108BD9-81ED-4DB2-BD59-A6C34878D82A}">
                    <a16:rowId xmlns:a16="http://schemas.microsoft.com/office/drawing/2014/main" val="2482043599"/>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Bwriadwyr Haf Cymru</a:t>
                      </a:r>
                    </a:p>
                  </a:txBody>
                  <a:tcPr/>
                </a:tc>
                <a:tc>
                  <a:txBody>
                    <a:bodyPr/>
                    <a:lstStyle/>
                    <a:p>
                      <a:pPr rtl="0"/>
                      <a:r>
                        <a:rPr lang="cy-GB" sz="1400">
                          <a:solidFill>
                            <a:schemeClr val="tx1"/>
                          </a:solidFill>
                          <a:latin typeface="Arial" panose="020B0604020202020204" pitchFamily="34" charset="0"/>
                          <a:cs typeface="Arial" panose="020B0604020202020204" pitchFamily="34" charset="0"/>
                        </a:rPr>
                        <a:t>262</a:t>
                      </a:r>
                    </a:p>
                  </a:txBody>
                  <a:tcPr/>
                </a:tc>
                <a:extLst>
                  <a:ext uri="{0D108BD9-81ED-4DB2-BD59-A6C34878D82A}">
                    <a16:rowId xmlns:a16="http://schemas.microsoft.com/office/drawing/2014/main" val="3328720115"/>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Teithwyr haf y DU </a:t>
                      </a:r>
                    </a:p>
                  </a:txBody>
                  <a:tcPr/>
                </a:tc>
                <a:tc>
                  <a:txBody>
                    <a:bodyPr/>
                    <a:lstStyle/>
                    <a:p>
                      <a:pPr rtl="0"/>
                      <a:r>
                        <a:rPr lang="cy-GB" sz="1400">
                          <a:solidFill>
                            <a:schemeClr val="tx1"/>
                          </a:solidFill>
                          <a:latin typeface="Arial" panose="020B0604020202020204" pitchFamily="34" charset="0"/>
                          <a:cs typeface="Arial" panose="020B0604020202020204" pitchFamily="34" charset="0"/>
                        </a:rPr>
                        <a:t>939</a:t>
                      </a:r>
                    </a:p>
                  </a:txBody>
                  <a:tcPr/>
                </a:tc>
                <a:extLst>
                  <a:ext uri="{0D108BD9-81ED-4DB2-BD59-A6C34878D82A}">
                    <a16:rowId xmlns:a16="http://schemas.microsoft.com/office/drawing/2014/main" val="4100501889"/>
                  </a:ext>
                </a:extLst>
              </a:tr>
              <a:tr h="283077">
                <a:tc>
                  <a:txBody>
                    <a:bodyPr/>
                    <a:lstStyle/>
                    <a:p>
                      <a:pPr rtl="0"/>
                      <a:r>
                        <a:rPr lang="cy-GB" sz="1400">
                          <a:solidFill>
                            <a:schemeClr val="tx1"/>
                          </a:solidFill>
                          <a:latin typeface="Arial" panose="020B0604020202020204" pitchFamily="34" charset="0"/>
                          <a:cs typeface="Arial" panose="020B0604020202020204" pitchFamily="34" charset="0"/>
                        </a:rPr>
                        <a:t>Teithwyr haf Cymru </a:t>
                      </a:r>
                    </a:p>
                  </a:txBody>
                  <a:tcPr/>
                </a:tc>
                <a:tc>
                  <a:txBody>
                    <a:bodyPr/>
                    <a:lstStyle/>
                    <a:p>
                      <a:pPr rtl="0"/>
                      <a:r>
                        <a:rPr lang="cy-GB" sz="1400">
                          <a:solidFill>
                            <a:schemeClr val="tx1"/>
                          </a:solidFill>
                          <a:latin typeface="Arial" panose="020B0604020202020204" pitchFamily="34" charset="0"/>
                          <a:cs typeface="Arial" panose="020B0604020202020204" pitchFamily="34" charset="0"/>
                        </a:rPr>
                        <a:t>97</a:t>
                      </a:r>
                    </a:p>
                  </a:txBody>
                  <a:tcPr/>
                </a:tc>
                <a:extLst>
                  <a:ext uri="{0D108BD9-81ED-4DB2-BD59-A6C34878D82A}">
                    <a16:rowId xmlns:a16="http://schemas.microsoft.com/office/drawing/2014/main" val="879735227"/>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cy-GB" sz="1400" b="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Teithwyr haf yr Alban </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cy-GB" sz="1400" b="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123</a:t>
                      </a:r>
                    </a:p>
                  </a:txBody>
                  <a:tcPr/>
                </a:tc>
                <a:extLst>
                  <a:ext uri="{0D108BD9-81ED-4DB2-BD59-A6C34878D82A}">
                    <a16:rowId xmlns:a16="http://schemas.microsoft.com/office/drawing/2014/main" val="2150617639"/>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cy-GB" sz="1400" b="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Teithwyr haf Lloegr </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cy-GB" sz="1400" b="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716</a:t>
                      </a:r>
                    </a:p>
                  </a:txBody>
                  <a:tcPr/>
                </a:tc>
                <a:extLst>
                  <a:ext uri="{0D108BD9-81ED-4DB2-BD59-A6C34878D82A}">
                    <a16:rowId xmlns:a16="http://schemas.microsoft.com/office/drawing/2014/main" val="1227908780"/>
                  </a:ext>
                </a:extLst>
              </a:tr>
              <a:tr h="283077">
                <a:tc>
                  <a:txBody>
                    <a:bodyPr/>
                    <a:lstStyle/>
                    <a:p>
                      <a:pPr rtl="0"/>
                      <a:r>
                        <a:rPr lang="cy-GB" sz="1400">
                          <a:solidFill>
                            <a:schemeClr val="tx1"/>
                          </a:solidFill>
                          <a:latin typeface="Arial" panose="020B0604020202020204" pitchFamily="34" charset="0"/>
                          <a:cs typeface="Arial" panose="020B0604020202020204" pitchFamily="34" charset="0"/>
                        </a:rPr>
                        <a:t>Bwriadwyr Hydref y DU</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cy-GB" sz="1400" b="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1,783</a:t>
                      </a:r>
                    </a:p>
                  </a:txBody>
                  <a:tcPr/>
                </a:tc>
                <a:extLst>
                  <a:ext uri="{0D108BD9-81ED-4DB2-BD59-A6C34878D82A}">
                    <a16:rowId xmlns:a16="http://schemas.microsoft.com/office/drawing/2014/main" val="2858419998"/>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Bwriadwyr Hydref Cymru</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cy-GB" sz="1400" b="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170</a:t>
                      </a:r>
                    </a:p>
                  </a:txBody>
                  <a:tcPr/>
                </a:tc>
                <a:extLst>
                  <a:ext uri="{0D108BD9-81ED-4DB2-BD59-A6C34878D82A}">
                    <a16:rowId xmlns:a16="http://schemas.microsoft.com/office/drawing/2014/main" val="1702701632"/>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Bwriadwyr Hydref yr Alban</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cy-GB" sz="1400" b="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249</a:t>
                      </a:r>
                    </a:p>
                  </a:txBody>
                  <a:tcPr/>
                </a:tc>
                <a:extLst>
                  <a:ext uri="{0D108BD9-81ED-4DB2-BD59-A6C34878D82A}">
                    <a16:rowId xmlns:a16="http://schemas.microsoft.com/office/drawing/2014/main" val="1065725626"/>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Bwriadwyr Hydref Lloegr</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cy-GB" sz="1400" b="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1,376</a:t>
                      </a:r>
                    </a:p>
                  </a:txBody>
                  <a:tcPr/>
                </a:tc>
                <a:extLst>
                  <a:ext uri="{0D108BD9-81ED-4DB2-BD59-A6C34878D82A}">
                    <a16:rowId xmlns:a16="http://schemas.microsoft.com/office/drawing/2014/main" val="77178624"/>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cy-GB" sz="1400">
                          <a:solidFill>
                            <a:schemeClr val="tx1"/>
                          </a:solidFill>
                          <a:latin typeface="Arial" panose="020B0604020202020204" pitchFamily="34" charset="0"/>
                          <a:cs typeface="Arial" panose="020B0604020202020204" pitchFamily="34" charset="0"/>
                        </a:rPr>
                        <a:t>Bwriadwyr Gaeaf y DU</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cy-GB" sz="1400" b="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491</a:t>
                      </a:r>
                    </a:p>
                  </a:txBody>
                  <a:tcPr/>
                </a:tc>
                <a:extLst>
                  <a:ext uri="{0D108BD9-81ED-4DB2-BD59-A6C34878D82A}">
                    <a16:rowId xmlns:a16="http://schemas.microsoft.com/office/drawing/2014/main" val="2916231765"/>
                  </a:ext>
                </a:extLst>
              </a:tr>
              <a:tr h="283077">
                <a:tc>
                  <a:txBody>
                    <a:bodyPr/>
                    <a:lstStyle/>
                    <a:p>
                      <a:pPr rtl="0"/>
                      <a:r>
                        <a:rPr lang="cy-GB" sz="1400">
                          <a:solidFill>
                            <a:schemeClr val="tx1"/>
                          </a:solidFill>
                          <a:latin typeface="Arial" panose="020B0604020202020204" pitchFamily="34" charset="0"/>
                          <a:cs typeface="Arial" panose="020B0604020202020204" pitchFamily="34" charset="0"/>
                        </a:rPr>
                        <a:t>Bwriadwyr Gaeaf Cymru</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cy-GB" sz="1400" b="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45</a:t>
                      </a:r>
                    </a:p>
                  </a:txBody>
                  <a:tcPr/>
                </a:tc>
                <a:extLst>
                  <a:ext uri="{0D108BD9-81ED-4DB2-BD59-A6C34878D82A}">
                    <a16:rowId xmlns:a16="http://schemas.microsoft.com/office/drawing/2014/main" val="1882780926"/>
                  </a:ext>
                </a:extLst>
              </a:tr>
              <a:tr h="283077">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cy-GB" sz="1400" b="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Bwriadwyr Gaeaf yr Alban</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cy-GB" sz="1400" b="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68</a:t>
                      </a:r>
                    </a:p>
                  </a:txBody>
                  <a:tcPr/>
                </a:tc>
                <a:extLst>
                  <a:ext uri="{0D108BD9-81ED-4DB2-BD59-A6C34878D82A}">
                    <a16:rowId xmlns:a16="http://schemas.microsoft.com/office/drawing/2014/main" val="3857318553"/>
                  </a:ext>
                </a:extLst>
              </a:tr>
              <a:tr h="311384">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cy-GB" sz="1400" b="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Bwriadwyr Gaeaf Lloegr</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cy-GB" sz="1400" b="0" u="none" strike="noStrike" kern="1200" cap="none" spc="0" normalizeH="0" baseline="0" dirty="0">
                          <a:ln>
                            <a:noFill/>
                          </a:ln>
                          <a:solidFill>
                            <a:schemeClr val="tx1"/>
                          </a:solidFill>
                          <a:effectLst/>
                          <a:uLnTx/>
                          <a:uFillTx/>
                          <a:latin typeface="Arial" panose="020B0604020202020204" pitchFamily="34" charset="0"/>
                          <a:cs typeface="Arial" panose="020B0604020202020204" pitchFamily="34" charset="0"/>
                        </a:rPr>
                        <a:t>364</a:t>
                      </a:r>
                    </a:p>
                  </a:txBody>
                  <a:tcPr/>
                </a:tc>
                <a:extLst>
                  <a:ext uri="{0D108BD9-81ED-4DB2-BD59-A6C34878D82A}">
                    <a16:rowId xmlns:a16="http://schemas.microsoft.com/office/drawing/2014/main" val="294007558"/>
                  </a:ext>
                </a:extLst>
              </a:tr>
            </a:tbl>
          </a:graphicData>
        </a:graphic>
      </p:graphicFrame>
    </p:spTree>
    <p:extLst>
      <p:ext uri="{BB962C8B-B14F-4D97-AF65-F5344CB8AC3E}">
        <p14:creationId xmlns:p14="http://schemas.microsoft.com/office/powerpoint/2010/main" val="2537032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title" idx="4294967295"/>
          </p:nvPr>
        </p:nvSpPr>
        <p:spPr>
          <a:xfrm>
            <a:off x="260350" y="32607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y-GB" sz="2800" b="1" i="0" u="none" strike="noStrike" kern="1200" cap="none" spc="0" normalizeH="0" baseline="0">
                <a:ln>
                  <a:noFill/>
                </a:ln>
                <a:solidFill>
                  <a:schemeClr val="bg1"/>
                </a:solidFill>
                <a:effectLst/>
                <a:uLnTx/>
                <a:uFillTx/>
                <a:latin typeface="Arial Black" panose="020B0A04020102020204" pitchFamily="34" charset="0"/>
                <a:ea typeface="+mn-ea"/>
                <a:cs typeface="Dreaming Outloud Pro" panose="03050502040302030504" pitchFamily="66" charset="0"/>
              </a:rPr>
              <a:t>Prif ganfyddiadau</a:t>
            </a:r>
          </a:p>
        </p:txBody>
      </p:sp>
    </p:spTree>
    <p:extLst>
      <p:ext uri="{BB962C8B-B14F-4D97-AF65-F5344CB8AC3E}">
        <p14:creationId xmlns:p14="http://schemas.microsoft.com/office/powerpoint/2010/main" val="3299582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A1B65-F288-6AA5-13F0-4831B09871D5}"/>
              </a:ext>
            </a:extLst>
          </p:cNvPr>
          <p:cNvSpPr>
            <a:spLocks noGrp="1"/>
          </p:cNvSpPr>
          <p:nvPr>
            <p:ph type="title"/>
          </p:nvPr>
        </p:nvSpPr>
        <p:spPr>
          <a:xfrm>
            <a:off x="397252" y="283391"/>
            <a:ext cx="11675852" cy="671807"/>
          </a:xfrm>
        </p:spPr>
        <p:txBody>
          <a:bodyPr/>
          <a:lstStyle/>
          <a:p>
            <a:pPr rtl="0"/>
            <a:r>
              <a:rPr lang="cy-GB"/>
              <a:t>Prif Ganfyddiadau (1)</a:t>
            </a:r>
          </a:p>
        </p:txBody>
      </p:sp>
      <p:sp>
        <p:nvSpPr>
          <p:cNvPr id="5" name="Rectangle 1">
            <a:extLst>
              <a:ext uri="{FF2B5EF4-FFF2-40B4-BE49-F238E27FC236}">
                <a16:creationId xmlns:a16="http://schemas.microsoft.com/office/drawing/2014/main" id="{9D0161FC-67EA-318A-1C5D-D0F6E4E6FDAF}"/>
              </a:ext>
            </a:extLst>
          </p:cNvPr>
          <p:cNvSpPr>
            <a:spLocks noChangeArrowheads="1"/>
          </p:cNvSpPr>
          <p:nvPr/>
        </p:nvSpPr>
        <p:spPr bwMode="auto">
          <a:xfrm>
            <a:off x="397252" y="1382286"/>
            <a:ext cx="5148969"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rtl="0" eaLnBrk="0" fontAlgn="base" hangingPunct="0">
              <a:spcBef>
                <a:spcPct val="0"/>
              </a:spcBef>
              <a:spcAft>
                <a:spcPct val="0"/>
              </a:spcAft>
            </a:pPr>
            <a:r>
              <a:rPr lang="cy-GB" sz="1400">
                <a:latin typeface="Arial Black" panose="020B0A04020102020204" pitchFamily="34" charset="0"/>
              </a:rPr>
              <a:t>Y DU a Chymru – Bwriadau teithio a theithiau gwirioneddol a gymerwyd</a:t>
            </a:r>
            <a:br>
              <a:rPr lang="en-GB" sz="1400" dirty="0">
                <a:latin typeface="Arial Black" panose="020B0A04020102020204" pitchFamily="34" charset="0"/>
              </a:rPr>
            </a:br>
            <a:endParaRPr lang="en-GB" sz="1400" dirty="0">
              <a:latin typeface="Arial Black" panose="020B0A040201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a:ln>
                  <a:noFill/>
                </a:ln>
                <a:solidFill>
                  <a:schemeClr val="tx1"/>
                </a:solidFill>
                <a:effectLst/>
                <a:latin typeface="Arial" panose="020B0604020202020204" pitchFamily="34" charset="0"/>
              </a:rPr>
              <a:t>Mae bwriadau’n parhau’n gryf</a:t>
            </a:r>
            <a:r>
              <a:rPr kumimoji="0" lang="cy-GB" sz="1200" b="0" i="0" u="none" strike="noStrike" cap="none" normalizeH="0" baseline="0">
                <a:ln>
                  <a:noFill/>
                </a:ln>
                <a:solidFill>
                  <a:schemeClr val="tx1"/>
                </a:solidFill>
                <a:effectLst/>
                <a:latin typeface="Arial" panose="020B0604020202020204" pitchFamily="34" charset="0"/>
              </a:rPr>
              <a:t> ledled y DU, ond mae teithiau gwirioneddol yn llusgo ar ei hôl hi, yn gyson â blynyddoedd blaenorol.</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a:ln>
                  <a:noFill/>
                </a:ln>
                <a:solidFill>
                  <a:schemeClr val="tx1"/>
                </a:solidFill>
                <a:effectLst/>
                <a:latin typeface="Arial" panose="020B0604020202020204" pitchFamily="34" charset="0"/>
              </a:rPr>
              <a:t>Lloegr sy'n ennill y lle blaenllaw o ran nifer y teithiau</a:t>
            </a:r>
            <a:r>
              <a:rPr kumimoji="0" lang="cy-GB" sz="1200" b="0" i="0" u="none" strike="noStrike" cap="none" normalizeH="0" baseline="0">
                <a:ln>
                  <a:noFill/>
                </a:ln>
                <a:solidFill>
                  <a:schemeClr val="tx1"/>
                </a:solidFill>
                <a:effectLst/>
                <a:latin typeface="Arial" panose="020B0604020202020204" pitchFamily="34" charset="0"/>
              </a:rPr>
              <a:t>, tra bod Cymru a'r Alban yn denu cyfrannau llai.</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a:ln>
                  <a:noFill/>
                </a:ln>
                <a:solidFill>
                  <a:schemeClr val="tx1"/>
                </a:solidFill>
                <a:effectLst/>
                <a:latin typeface="Arial" panose="020B0604020202020204" pitchFamily="34" charset="0"/>
              </a:rPr>
              <a:t>Mae cyfraddau trosi yn amrywio</a:t>
            </a:r>
            <a:r>
              <a:rPr kumimoji="0" lang="cy-GB" sz="1200" b="0" i="0" u="none" strike="noStrike" cap="none" normalizeH="0" baseline="0">
                <a:ln>
                  <a:noFill/>
                </a:ln>
                <a:solidFill>
                  <a:schemeClr val="tx1"/>
                </a:solidFill>
                <a:effectLst/>
                <a:latin typeface="Arial" panose="020B0604020202020204" pitchFamily="34" charset="0"/>
              </a:rPr>
              <a:t>: Gwellodd Lloegr (51% yn 2024 i 57% yn 2025), dirywiodd Cymru (60% i 40%), gostyngodd yr Alban (43% i 33%). </a:t>
            </a:r>
          </a:p>
          <a:p>
            <a:pPr marL="171450" indent="-171450" eaLnBrk="0" fontAlgn="base" hangingPunct="0">
              <a:spcBef>
                <a:spcPct val="0"/>
              </a:spcBef>
              <a:spcAft>
                <a:spcPct val="0"/>
              </a:spcAft>
              <a:buFont typeface="Arial" panose="020B0604020202020204" pitchFamily="34" charset="0"/>
              <a:buChar char="•"/>
            </a:pPr>
            <a:endParaRPr lang="en-US" altLang="en-US" sz="1200" dirty="0">
              <a:latin typeface="Arial" panose="020B0604020202020204" pitchFamily="34" charset="0"/>
            </a:endParaRPr>
          </a:p>
          <a:p>
            <a:pPr rtl="0" eaLnBrk="0" fontAlgn="base" hangingPunct="0">
              <a:spcBef>
                <a:spcPct val="0"/>
              </a:spcBef>
              <a:spcAft>
                <a:spcPct val="0"/>
              </a:spcAft>
            </a:pPr>
            <a:r>
              <a:rPr lang="cy-GB" sz="1400">
                <a:latin typeface="Arial Black" panose="020B0A04020102020204" pitchFamily="34" charset="0"/>
              </a:rPr>
              <a:t>Bwriadau taith i Gymru - Haf 2025 </a:t>
            </a:r>
            <a:br>
              <a:rPr lang="en-GB" sz="1200" dirty="0">
                <a:latin typeface="Arial Black" panose="020B0A04020102020204" pitchFamily="34" charset="0"/>
              </a:rPr>
            </a:br>
            <a:endParaRPr lang="en-GB" sz="1200" dirty="0">
              <a:latin typeface="Arial Black" panose="020B0A040201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a:ln>
                  <a:noFill/>
                </a:ln>
                <a:solidFill>
                  <a:schemeClr val="tx1"/>
                </a:solidFill>
                <a:effectLst/>
                <a:latin typeface="Arial" panose="020B0604020202020204" pitchFamily="34" charset="0"/>
              </a:rPr>
              <a:t>Dewisiadau cyrchfannau</a:t>
            </a:r>
            <a:r>
              <a:rPr kumimoji="0" lang="cy-GB" sz="1200" b="0" i="0" u="none" strike="noStrike" cap="none" normalizeH="0" baseline="0">
                <a:ln>
                  <a:noFill/>
                </a:ln>
                <a:solidFill>
                  <a:schemeClr val="tx1"/>
                </a:solidFill>
                <a:effectLst/>
                <a:latin typeface="Arial" panose="020B0604020202020204" pitchFamily="34" charset="0"/>
              </a:rPr>
              <a:t>: Trefi arfordirol (39%) a chefn gwlad (38%) sy'n arwain, yn gyson ag ymddygiad yn y gorffennol.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a:ln>
                  <a:noFill/>
                </a:ln>
                <a:solidFill>
                  <a:schemeClr val="tx1"/>
                </a:solidFill>
                <a:effectLst/>
                <a:latin typeface="Arial" panose="020B0604020202020204" pitchFamily="34" charset="0"/>
              </a:rPr>
              <a:t>Cymhellion</a:t>
            </a:r>
            <a:r>
              <a:rPr kumimoji="0" lang="cy-GB" sz="1200" b="0" i="0" u="none" strike="noStrike" cap="none" normalizeH="0" baseline="0">
                <a:ln>
                  <a:noFill/>
                </a:ln>
                <a:solidFill>
                  <a:schemeClr val="tx1"/>
                </a:solidFill>
                <a:effectLst/>
                <a:latin typeface="Arial" panose="020B0604020202020204" pitchFamily="34" charset="0"/>
              </a:rPr>
              <a:t>: Amser teuluol yw’r prif ysgogydd o hyd (53%), ac yna gorffwys a natur. </a:t>
            </a:r>
            <a:r>
              <a:rPr kumimoji="0" lang="cy-GB" sz="1200" b="1" i="0" u="none" strike="noStrike" cap="none" normalizeH="0" baseline="0">
                <a:ln>
                  <a:noFill/>
                </a:ln>
                <a:solidFill>
                  <a:schemeClr val="tx1"/>
                </a:solidFill>
                <a:effectLst/>
                <a:latin typeface="Arial" panose="020B0604020202020204" pitchFamily="34" charset="0"/>
              </a:rPr>
              <a:t>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a:ln>
                  <a:noFill/>
                </a:ln>
                <a:solidFill>
                  <a:schemeClr val="tx1"/>
                </a:solidFill>
                <a:effectLst/>
                <a:latin typeface="Arial" panose="020B0604020202020204" pitchFamily="34" charset="0"/>
              </a:rPr>
              <a:t>Llety</a:t>
            </a:r>
            <a:r>
              <a:rPr kumimoji="0" lang="cy-GB" sz="1200" b="0" i="0" u="none" strike="noStrike" cap="none" normalizeH="0" baseline="0">
                <a:ln>
                  <a:noFill/>
                </a:ln>
                <a:solidFill>
                  <a:schemeClr val="tx1"/>
                </a:solidFill>
                <a:effectLst/>
                <a:latin typeface="Arial" panose="020B0604020202020204" pitchFamily="34" charset="0"/>
              </a:rPr>
              <a:t>: Mae gwestai ar y blaen (41%), ac yna eiddo i'w rhentu (38%).</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a:ln>
                  <a:noFill/>
                </a:ln>
                <a:solidFill>
                  <a:schemeClr val="tx1"/>
                </a:solidFill>
                <a:effectLst/>
                <a:latin typeface="Arial" panose="020B0604020202020204" pitchFamily="34" charset="0"/>
              </a:rPr>
              <a:t>Trafnidiaeth</a:t>
            </a:r>
            <a:r>
              <a:rPr kumimoji="0" lang="cy-GB" sz="1200" b="0" i="0" u="none" strike="noStrike" cap="none" normalizeH="0" baseline="0">
                <a:ln>
                  <a:noFill/>
                </a:ln>
                <a:solidFill>
                  <a:schemeClr val="tx1"/>
                </a:solidFill>
                <a:effectLst/>
                <a:latin typeface="Arial" panose="020B0604020202020204" pitchFamily="34" charset="0"/>
              </a:rPr>
              <a:t>: Y prif ddull trafnidiaeth yw eu car eu hun (64%), mae'r trên ymhell ar ei hôl hi (16%).</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a:ln>
                  <a:noFill/>
                </a:ln>
                <a:solidFill>
                  <a:schemeClr val="tx1"/>
                </a:solidFill>
                <a:effectLst/>
                <a:latin typeface="Arial" panose="020B0604020202020204" pitchFamily="34" charset="0"/>
              </a:rPr>
              <a:t>Hyd y daith</a:t>
            </a:r>
            <a:r>
              <a:rPr kumimoji="0" lang="cy-GB" sz="1200" b="0" i="0" u="none" strike="noStrike" cap="none" normalizeH="0" baseline="0">
                <a:ln>
                  <a:noFill/>
                </a:ln>
                <a:solidFill>
                  <a:schemeClr val="tx1"/>
                </a:solidFill>
                <a:effectLst/>
                <a:latin typeface="Arial" panose="020B0604020202020204" pitchFamily="34" charset="0"/>
              </a:rPr>
              <a:t>: Mae seibiannau hirach (4+ noson) bellach yn cael eu ffafrio (56%), i fyny o 46% yn 2024.</a:t>
            </a:r>
          </a:p>
        </p:txBody>
      </p:sp>
      <p:sp>
        <p:nvSpPr>
          <p:cNvPr id="7" name="Rectangle 1">
            <a:extLst>
              <a:ext uri="{FF2B5EF4-FFF2-40B4-BE49-F238E27FC236}">
                <a16:creationId xmlns:a16="http://schemas.microsoft.com/office/drawing/2014/main" id="{F712CB3C-B84F-6BD4-B939-F83F5CD90008}"/>
              </a:ext>
            </a:extLst>
          </p:cNvPr>
          <p:cNvSpPr>
            <a:spLocks noChangeArrowheads="1"/>
          </p:cNvSpPr>
          <p:nvPr/>
        </p:nvSpPr>
        <p:spPr bwMode="auto">
          <a:xfrm>
            <a:off x="5899319" y="1213009"/>
            <a:ext cx="5148969" cy="3847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rtl="0" eaLnBrk="0" fontAlgn="base" hangingPunct="0">
              <a:spcBef>
                <a:spcPct val="0"/>
              </a:spcBef>
              <a:spcAft>
                <a:spcPct val="0"/>
              </a:spcAft>
            </a:pPr>
            <a:r>
              <a:rPr lang="cy-GB" sz="1400" dirty="0">
                <a:latin typeface="Arial Black" panose="020B0A04020102020204" pitchFamily="34" charset="0"/>
              </a:rPr>
              <a:t>Teithwyr – Haf 2025</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GB" altLang="en-US" sz="1200" b="1" dirty="0">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dirty="0">
                <a:ln>
                  <a:noFill/>
                </a:ln>
                <a:solidFill>
                  <a:schemeClr val="tx1"/>
                </a:solidFill>
                <a:effectLst/>
                <a:latin typeface="Arial" panose="020B0604020202020204" pitchFamily="34" charset="0"/>
              </a:rPr>
              <a:t>Demograffeg: </a:t>
            </a:r>
            <a:r>
              <a:rPr kumimoji="0" lang="cy-GB" sz="1200" i="0" u="none" strike="noStrike" cap="none" normalizeH="0" baseline="0" dirty="0">
                <a:ln>
                  <a:noFill/>
                </a:ln>
                <a:solidFill>
                  <a:schemeClr val="tx1"/>
                </a:solidFill>
                <a:effectLst/>
                <a:latin typeface="Arial" panose="020B0604020202020204" pitchFamily="34" charset="0"/>
              </a:rPr>
              <a:t>Mae teuluoedd yn cyfrif am 52% o ymwelwyr â Chymru, sy'n uwch na chyfartaledd y DU; mae pobl annibynnol iau yn tan-fynegeio.</a:t>
            </a:r>
          </a:p>
          <a:p>
            <a:pPr marL="171450" indent="-171450" rtl="0" eaLnBrk="0" fontAlgn="base" hangingPunct="0">
              <a:spcBef>
                <a:spcPct val="0"/>
              </a:spcBef>
              <a:spcAft>
                <a:spcPct val="0"/>
              </a:spcAft>
              <a:buFont typeface="Arial" panose="020B0604020202020204" pitchFamily="34" charset="0"/>
              <a:buChar char="•"/>
            </a:pPr>
            <a:r>
              <a:rPr lang="cy-GB" sz="1200" b="1" dirty="0">
                <a:latin typeface="Arial" panose="020B0604020202020204" pitchFamily="34" charset="0"/>
              </a:rPr>
              <a:t>Mae teithiau a gymerwyd</a:t>
            </a:r>
            <a:r>
              <a:rPr lang="cy-GB" sz="1200" dirty="0">
                <a:latin typeface="Arial" panose="020B0604020202020204" pitchFamily="34" charset="0"/>
              </a:rPr>
              <a:t> i Gymru yn 8% yn is na theithiau a gymerwyd yn Haf 2024 (11%).</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dirty="0">
                <a:ln>
                  <a:noFill/>
                </a:ln>
                <a:solidFill>
                  <a:schemeClr val="tx1"/>
                </a:solidFill>
                <a:effectLst/>
                <a:latin typeface="Arial" panose="020B0604020202020204" pitchFamily="34" charset="0"/>
              </a:rPr>
              <a:t>Cyrchfannau: </a:t>
            </a:r>
            <a:r>
              <a:rPr kumimoji="0" lang="cy-GB" sz="1200" i="0" u="none" strike="noStrike" cap="none" normalizeH="0" baseline="0" dirty="0">
                <a:ln>
                  <a:noFill/>
                </a:ln>
                <a:solidFill>
                  <a:schemeClr val="tx1"/>
                </a:solidFill>
                <a:effectLst/>
                <a:latin typeface="Arial" panose="020B0604020202020204" pitchFamily="34" charset="0"/>
              </a:rPr>
              <a:t>Llandudno, Bae Colwyn a Sir Benfro sy'n arwain (18% yr un); mae Sir Gaerfyrddin yn dangos twf nodedig (3% yn 2024 i 10% yn 2025).</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US" altLang="en-US" sz="1200" dirty="0">
              <a:latin typeface="Arial" panose="020B0604020202020204" pitchFamily="34" charset="0"/>
            </a:endParaRPr>
          </a:p>
          <a:p>
            <a:pPr rtl="0" eaLnBrk="0" fontAlgn="base" hangingPunct="0">
              <a:spcBef>
                <a:spcPct val="0"/>
              </a:spcBef>
              <a:spcAft>
                <a:spcPct val="0"/>
              </a:spcAft>
            </a:pPr>
            <a:r>
              <a:rPr lang="cy-GB" sz="1400" dirty="0">
                <a:latin typeface="Arial Black" panose="020B0A04020102020204" pitchFamily="34" charset="0"/>
              </a:rPr>
              <a:t>Tueddiadau Tramor</a:t>
            </a:r>
            <a:br>
              <a:rPr lang="en-GB" sz="1200" dirty="0">
                <a:latin typeface="Arial Black" panose="020B0A04020102020204" pitchFamily="34" charset="0"/>
              </a:rPr>
            </a:br>
            <a:endParaRPr lang="en-GB" sz="1200" dirty="0">
              <a:latin typeface="Arial Black" panose="020B0A040201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dirty="0">
                <a:ln>
                  <a:noFill/>
                </a:ln>
                <a:solidFill>
                  <a:schemeClr val="tx1"/>
                </a:solidFill>
                <a:effectLst/>
                <a:latin typeface="Arial" panose="020B0604020202020204" pitchFamily="34" charset="0"/>
              </a:rPr>
              <a:t>Mae'r bwlch tramor yn parhau: </a:t>
            </a:r>
            <a:r>
              <a:rPr kumimoji="0" lang="cy-GB" sz="1200" i="0" u="none" strike="noStrike" cap="none" normalizeH="0" baseline="0" dirty="0">
                <a:ln>
                  <a:noFill/>
                </a:ln>
                <a:solidFill>
                  <a:schemeClr val="tx1"/>
                </a:solidFill>
                <a:effectLst/>
                <a:latin typeface="Arial" panose="020B0604020202020204" pitchFamily="34" charset="0"/>
              </a:rPr>
              <a:t>24% arfaethedig yn erbyn 14% wedi'i gymryd, yn debyg i'r llynedd.</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dirty="0">
                <a:ln>
                  <a:noFill/>
                </a:ln>
                <a:solidFill>
                  <a:schemeClr val="tx1"/>
                </a:solidFill>
                <a:effectLst/>
                <a:latin typeface="Arial" panose="020B0604020202020204" pitchFamily="34" charset="0"/>
              </a:rPr>
              <a:t>Ysgogiadau dros dramor: </a:t>
            </a:r>
            <a:r>
              <a:rPr kumimoji="0" lang="cy-GB" sz="1200" i="0" u="none" strike="noStrike" cap="none" normalizeH="0" baseline="0" dirty="0">
                <a:ln>
                  <a:noFill/>
                </a:ln>
                <a:solidFill>
                  <a:schemeClr val="tx1"/>
                </a:solidFill>
                <a:effectLst/>
                <a:latin typeface="Arial" panose="020B0604020202020204" pitchFamily="34" charset="0"/>
              </a:rPr>
              <a:t>Mae tywydd gwell (51%) a phrofiadau diwylliannol newydd yn parhau i fod yn gymhellion allweddol.</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dirty="0">
                <a:ln>
                  <a:noFill/>
                </a:ln>
                <a:solidFill>
                  <a:schemeClr val="tx1"/>
                </a:solidFill>
                <a:effectLst/>
                <a:latin typeface="Arial" panose="020B0604020202020204" pitchFamily="34" charset="0"/>
              </a:rPr>
              <a:t>Ysgogiadau ar gyfer teithiau yn y DU: </a:t>
            </a:r>
            <a:r>
              <a:rPr kumimoji="0" lang="cy-GB" sz="1200" i="0" u="none" strike="noStrike" cap="none" normalizeH="0" baseline="0" dirty="0">
                <a:ln>
                  <a:noFill/>
                </a:ln>
                <a:solidFill>
                  <a:schemeClr val="tx1"/>
                </a:solidFill>
                <a:effectLst/>
                <a:latin typeface="Arial" panose="020B0604020202020204" pitchFamily="34" charset="0"/>
              </a:rPr>
              <a:t>Mae symlrwydd (57%), fforddiadwyedd (50%), ac amseroedd teithio byrrach (48%) yn fanteision cryf.</a:t>
            </a:r>
          </a:p>
        </p:txBody>
      </p:sp>
      <p:cxnSp>
        <p:nvCxnSpPr>
          <p:cNvPr id="10" name="Straight Connector 9">
            <a:extLst>
              <a:ext uri="{FF2B5EF4-FFF2-40B4-BE49-F238E27FC236}">
                <a16:creationId xmlns:a16="http://schemas.microsoft.com/office/drawing/2014/main" id="{84DE4C85-8A8C-AD2A-6C6C-D90B74B54F0A}"/>
              </a:ext>
              <a:ext uri="{C183D7F6-B498-43B3-948B-1728B52AA6E4}">
                <adec:decorative xmlns:adec="http://schemas.microsoft.com/office/drawing/2017/decorative" val="1"/>
              </a:ext>
            </a:extLst>
          </p:cNvPr>
          <p:cNvCxnSpPr>
            <a:cxnSpLocks/>
          </p:cNvCxnSpPr>
          <p:nvPr/>
        </p:nvCxnSpPr>
        <p:spPr>
          <a:xfrm>
            <a:off x="5695950" y="1071458"/>
            <a:ext cx="0" cy="4715084"/>
          </a:xfrm>
          <a:prstGeom prst="line">
            <a:avLst/>
          </a:prstGeom>
          <a:ln>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56379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29AE9-E0F9-D4C8-3E0D-FB11ECB662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5687C4-C464-56C8-5DB1-DDA160072C1A}"/>
              </a:ext>
            </a:extLst>
          </p:cNvPr>
          <p:cNvSpPr>
            <a:spLocks noGrp="1"/>
          </p:cNvSpPr>
          <p:nvPr>
            <p:ph type="title"/>
          </p:nvPr>
        </p:nvSpPr>
        <p:spPr>
          <a:xfrm>
            <a:off x="397252" y="283391"/>
            <a:ext cx="11675852" cy="671807"/>
          </a:xfrm>
        </p:spPr>
        <p:txBody>
          <a:bodyPr/>
          <a:lstStyle/>
          <a:p>
            <a:pPr rtl="0"/>
            <a:r>
              <a:rPr lang="cy-GB"/>
              <a:t>Prif Ganfyddiadau (2)</a:t>
            </a:r>
          </a:p>
        </p:txBody>
      </p:sp>
      <p:sp>
        <p:nvSpPr>
          <p:cNvPr id="5" name="Rectangle 1">
            <a:extLst>
              <a:ext uri="{FF2B5EF4-FFF2-40B4-BE49-F238E27FC236}">
                <a16:creationId xmlns:a16="http://schemas.microsoft.com/office/drawing/2014/main" id="{5D326DB2-F9A6-AD85-EF50-EEF1A78E3894}"/>
              </a:ext>
            </a:extLst>
          </p:cNvPr>
          <p:cNvSpPr>
            <a:spLocks noChangeArrowheads="1"/>
          </p:cNvSpPr>
          <p:nvPr/>
        </p:nvSpPr>
        <p:spPr bwMode="auto">
          <a:xfrm>
            <a:off x="397252" y="1305342"/>
            <a:ext cx="5298693" cy="517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rtl="0" eaLnBrk="0" fontAlgn="base" hangingPunct="0">
              <a:spcBef>
                <a:spcPct val="0"/>
              </a:spcBef>
              <a:spcAft>
                <a:spcPct val="0"/>
              </a:spcAft>
            </a:pPr>
            <a:r>
              <a:rPr lang="cy-GB" sz="1400" dirty="0">
                <a:latin typeface="Arial Black" panose="020B0A04020102020204" pitchFamily="34" charset="0"/>
              </a:rPr>
              <a:t>Rhwystrau ac Effaith Costau Byw</a:t>
            </a:r>
            <a:br>
              <a:rPr lang="en-GB" sz="1400" dirty="0">
                <a:latin typeface="Arial Black" panose="020B0A04020102020204" pitchFamily="34" charset="0"/>
              </a:rPr>
            </a:br>
            <a:endParaRPr lang="en-GB" sz="1400" dirty="0">
              <a:latin typeface="Arial Black" panose="020B0A040201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dirty="0">
                <a:ln>
                  <a:noFill/>
                </a:ln>
                <a:solidFill>
                  <a:schemeClr val="tx1"/>
                </a:solidFill>
                <a:effectLst/>
                <a:latin typeface="Arial" panose="020B0604020202020204" pitchFamily="34" charset="0"/>
              </a:rPr>
              <a:t>Rhwystrau ariannol yn llacio: </a:t>
            </a:r>
            <a:r>
              <a:rPr kumimoji="0" lang="cy-GB" sz="1200" i="0" u="none" strike="noStrike" cap="none" normalizeH="0" baseline="0" dirty="0">
                <a:ln>
                  <a:noFill/>
                </a:ln>
                <a:solidFill>
                  <a:schemeClr val="tx1"/>
                </a:solidFill>
                <a:effectLst/>
                <a:latin typeface="Arial" panose="020B0604020202020204" pitchFamily="34" charset="0"/>
              </a:rPr>
              <a:t>I lawr o 45% yn 2024 i 28% yn 2025, sy'n awgrymu mwy o hyder gan ddefnyddwyr</a:t>
            </a:r>
            <a:r>
              <a:rPr kumimoji="0" lang="cy-GB" sz="1200" b="1" i="0" u="none" strike="noStrike" cap="none" normalizeH="0" baseline="0" dirty="0">
                <a:ln>
                  <a:noFill/>
                </a:ln>
                <a:solidFill>
                  <a:schemeClr val="tx1"/>
                </a:solidFill>
                <a:effectLst/>
                <a:latin typeface="Arial" panose="020B0604020202020204" pitchFamily="34" charset="0"/>
              </a:rPr>
              <a:t>.</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dirty="0">
                <a:ln>
                  <a:noFill/>
                </a:ln>
                <a:solidFill>
                  <a:schemeClr val="tx1"/>
                </a:solidFill>
                <a:effectLst/>
                <a:latin typeface="Arial" panose="020B0604020202020204" pitchFamily="34" charset="0"/>
              </a:rPr>
              <a:t>Llacio ar gostau byw ond yn dal yn berthnasol: </a:t>
            </a:r>
            <a:r>
              <a:rPr kumimoji="0" lang="cy-GB" sz="1200" i="0" u="none" strike="noStrike" cap="none" normalizeH="0" baseline="0" dirty="0">
                <a:ln>
                  <a:noFill/>
                </a:ln>
                <a:solidFill>
                  <a:schemeClr val="tx1"/>
                </a:solidFill>
                <a:effectLst/>
                <a:latin typeface="Arial" panose="020B0604020202020204" pitchFamily="34" charset="0"/>
              </a:rPr>
              <a:t>Mae 56% o fwriadwyr Cymru yn dweud ei fod yn dylanwadu ar gynlluniau, er yn llai na'r llynedd</a:t>
            </a:r>
            <a:r>
              <a:rPr kumimoji="0" lang="cy-GB" sz="1200" b="1" i="0" u="none" strike="noStrike" cap="none" normalizeH="0" baseline="0" dirty="0">
                <a:ln>
                  <a:noFill/>
                </a:ln>
                <a:solidFill>
                  <a:schemeClr val="tx1"/>
                </a:solidFill>
                <a:effectLst/>
                <a:latin typeface="Arial" panose="020B0604020202020204" pitchFamily="34" charset="0"/>
              </a:rPr>
              <a:t>.</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dirty="0">
                <a:ln>
                  <a:noFill/>
                </a:ln>
                <a:solidFill>
                  <a:schemeClr val="tx1"/>
                </a:solidFill>
                <a:effectLst/>
                <a:latin typeface="Arial" panose="020B0604020202020204" pitchFamily="34" charset="0"/>
              </a:rPr>
              <a:t>Prif rwystrau penodol i Gymru</a:t>
            </a:r>
            <a:r>
              <a:rPr kumimoji="0" lang="cy-GB" sz="1200" i="0" u="none" strike="noStrike" cap="none" normalizeH="0" baseline="0" dirty="0">
                <a:ln>
                  <a:noFill/>
                </a:ln>
                <a:solidFill>
                  <a:schemeClr val="tx1"/>
                </a:solidFill>
                <a:effectLst/>
                <a:latin typeface="Arial" panose="020B0604020202020204" pitchFamily="34" charset="0"/>
              </a:rPr>
              <a:t>: Dewis rhanbarthau eraill y DU (24%) a dymuniad am newydd-deb (23%).</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dirty="0">
                <a:ln>
                  <a:noFill/>
                </a:ln>
                <a:solidFill>
                  <a:schemeClr val="tx1"/>
                </a:solidFill>
                <a:effectLst/>
                <a:latin typeface="Arial" panose="020B0604020202020204" pitchFamily="34" charset="0"/>
              </a:rPr>
              <a:t>Gofynion allweddol</a:t>
            </a:r>
            <a:r>
              <a:rPr kumimoji="0" lang="cy-GB" sz="1200" i="0" u="none" strike="noStrike" cap="none" normalizeH="0" baseline="0" dirty="0">
                <a:ln>
                  <a:noFill/>
                </a:ln>
                <a:solidFill>
                  <a:schemeClr val="tx1"/>
                </a:solidFill>
                <a:effectLst/>
                <a:latin typeface="Arial" panose="020B0604020202020204" pitchFamily="34" charset="0"/>
              </a:rPr>
              <a:t>: Mae llety fforddiadwy a gweithgareddau am ddim yn parhau i fod yn flaenoriaethau, yn enwedig i deuluoedd.</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US" altLang="en-US" sz="1200" dirty="0">
              <a:latin typeface="Arial" panose="020B0604020202020204" pitchFamily="34" charset="0"/>
            </a:endParaRPr>
          </a:p>
          <a:p>
            <a:pPr rtl="0" eaLnBrk="0" fontAlgn="base" hangingPunct="0">
              <a:spcBef>
                <a:spcPct val="0"/>
              </a:spcBef>
              <a:spcAft>
                <a:spcPct val="0"/>
              </a:spcAft>
            </a:pPr>
            <a:r>
              <a:rPr lang="cy-GB" sz="1400" dirty="0">
                <a:latin typeface="Arial Black" panose="020B0A04020102020204" pitchFamily="34" charset="0"/>
              </a:rPr>
              <a:t>Gwelliannau i Annog Teithiau i Gymru </a:t>
            </a:r>
            <a:br>
              <a:rPr lang="en-GB" sz="1200" dirty="0">
                <a:latin typeface="Arial Black" panose="020B0A04020102020204" pitchFamily="34" charset="0"/>
              </a:rPr>
            </a:br>
            <a:endParaRPr lang="en-GB" sz="1200" dirty="0">
              <a:latin typeface="Arial Black" panose="020B0A040201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dirty="0">
                <a:ln>
                  <a:noFill/>
                </a:ln>
                <a:solidFill>
                  <a:schemeClr val="tx1"/>
                </a:solidFill>
                <a:effectLst/>
                <a:latin typeface="Arial" panose="020B0604020202020204" pitchFamily="34" charset="0"/>
              </a:rPr>
              <a:t>Gwelliant mwyaf: </a:t>
            </a:r>
            <a:r>
              <a:rPr kumimoji="0" lang="cy-GB" sz="1200" i="0" u="none" strike="noStrike" cap="none" normalizeH="0" baseline="0" dirty="0">
                <a:ln>
                  <a:noFill/>
                </a:ln>
                <a:solidFill>
                  <a:schemeClr val="tx1"/>
                </a:solidFill>
                <a:effectLst/>
                <a:latin typeface="Arial" panose="020B0604020202020204" pitchFamily="34" charset="0"/>
              </a:rPr>
              <a:t>Mwy o wybodaeth am bethau i'w gwneud (28%), gan amlygu bwlch gwybodaeth.</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dirty="0">
                <a:ln>
                  <a:noFill/>
                </a:ln>
                <a:solidFill>
                  <a:schemeClr val="tx1"/>
                </a:solidFill>
                <a:effectLst/>
                <a:latin typeface="Arial" panose="020B0604020202020204" pitchFamily="34" charset="0"/>
              </a:rPr>
              <a:t>Mae llety fforddiadwy </a:t>
            </a:r>
            <a:r>
              <a:rPr kumimoji="0" lang="cy-GB" sz="1200" i="0" u="none" strike="noStrike" cap="none" normalizeH="0" baseline="0" dirty="0">
                <a:ln>
                  <a:noFill/>
                </a:ln>
                <a:solidFill>
                  <a:schemeClr val="tx1"/>
                </a:solidFill>
                <a:effectLst/>
                <a:latin typeface="Arial" panose="020B0604020202020204" pitchFamily="34" charset="0"/>
              </a:rPr>
              <a:t>yn parhau i fod yn hanfodol (27%), waeth beth fo'r amgylchiadau ariannol.</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dirty="0">
                <a:ln>
                  <a:noFill/>
                </a:ln>
                <a:solidFill>
                  <a:schemeClr val="tx1"/>
                </a:solidFill>
                <a:effectLst/>
                <a:latin typeface="Arial" panose="020B0604020202020204" pitchFamily="34" charset="0"/>
              </a:rPr>
              <a:t>Mae cynulleidfaoedd iau </a:t>
            </a:r>
            <a:r>
              <a:rPr kumimoji="0" lang="cy-GB" sz="1200" i="0" u="none" strike="noStrike" cap="none" normalizeH="0" baseline="0" dirty="0">
                <a:ln>
                  <a:noFill/>
                </a:ln>
                <a:solidFill>
                  <a:schemeClr val="tx1"/>
                </a:solidFill>
                <a:effectLst/>
                <a:latin typeface="Arial" panose="020B0604020202020204" pitchFamily="34" charset="0"/>
              </a:rPr>
              <a:t>eisiau presenoldeb cryfach ar y cyfryngau cymdeithasol, hyrwyddo digwyddiadau, ac opsiynau bwyd amrywiol.</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dirty="0">
                <a:ln>
                  <a:noFill/>
                </a:ln>
                <a:solidFill>
                  <a:schemeClr val="tx1"/>
                </a:solidFill>
                <a:effectLst/>
                <a:latin typeface="Arial" panose="020B0604020202020204" pitchFamily="34" charset="0"/>
              </a:rPr>
              <a:t>Hyrwyddo</a:t>
            </a:r>
            <a:r>
              <a:rPr kumimoji="0" lang="cy-GB" sz="1200" i="0" u="none" strike="noStrike" cap="none" normalizeH="0" baseline="0" dirty="0">
                <a:ln>
                  <a:noFill/>
                </a:ln>
                <a:solidFill>
                  <a:schemeClr val="tx1"/>
                </a:solidFill>
                <a:effectLst/>
                <a:latin typeface="Arial" panose="020B0604020202020204" pitchFamily="34" charset="0"/>
              </a:rPr>
              <a:t>: Mae Cymru yn apelio at deuluoedd, ond mae gostyngiad yn nifer y cynulleidfaoedd iau yn tynnu sylw at yr angen posibl i adnewyddu'r apêl ymhlith y cynulleidfaoedd hyn.</a:t>
            </a:r>
            <a:r>
              <a:rPr kumimoji="0" lang="cy-GB" sz="1200" b="1" i="0" u="none" strike="noStrike" cap="none" normalizeH="0" baseline="0" dirty="0">
                <a:ln>
                  <a:noFill/>
                </a:ln>
                <a:solidFill>
                  <a:schemeClr val="tx1"/>
                </a:solidFill>
                <a:effectLst/>
                <a:latin typeface="Arial" panose="020B0604020202020204" pitchFamily="34" charset="0"/>
              </a:rPr>
              <a:t>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i="0" u="none" strike="noStrike" cap="none" normalizeH="0" baseline="0" dirty="0">
                <a:ln>
                  <a:noFill/>
                </a:ln>
                <a:solidFill>
                  <a:schemeClr val="tx1"/>
                </a:solidFill>
                <a:effectLst/>
                <a:latin typeface="Arial" panose="020B0604020202020204" pitchFamily="34" charset="0"/>
              </a:rPr>
              <a:t>Mae'r tywydd</a:t>
            </a:r>
            <a:r>
              <a:rPr kumimoji="0" lang="cy-GB" sz="1200" b="1" i="0" u="none" strike="noStrike" cap="none" normalizeH="0" baseline="0" dirty="0">
                <a:ln>
                  <a:noFill/>
                </a:ln>
                <a:solidFill>
                  <a:schemeClr val="tx1"/>
                </a:solidFill>
                <a:effectLst/>
                <a:latin typeface="Arial" panose="020B0604020202020204" pitchFamily="34" charset="0"/>
              </a:rPr>
              <a:t> yn rhwystr amlwgar</a:t>
            </a:r>
            <a:r>
              <a:rPr kumimoji="0" lang="cy-GB" sz="1200" i="0" u="none" strike="noStrike" cap="none" normalizeH="0" baseline="0" dirty="0">
                <a:ln>
                  <a:noFill/>
                </a:ln>
                <a:solidFill>
                  <a:schemeClr val="tx1"/>
                </a:solidFill>
                <a:effectLst/>
                <a:latin typeface="Arial" panose="020B0604020202020204" pitchFamily="34" charset="0"/>
              </a:rPr>
              <a:t> lefel y DU a Chymru</a:t>
            </a:r>
            <a:r>
              <a:rPr kumimoji="0" lang="cy-GB" sz="1200" b="1" i="0" u="none" strike="noStrike" cap="none" normalizeH="0" baseline="0" dirty="0">
                <a:ln>
                  <a:noFill/>
                </a:ln>
                <a:solidFill>
                  <a:schemeClr val="tx1"/>
                </a:solidFill>
                <a:effectLst/>
                <a:latin typeface="Arial" panose="020B0604020202020204" pitchFamily="34" charset="0"/>
              </a:rPr>
              <a:t>– </a:t>
            </a:r>
            <a:r>
              <a:rPr kumimoji="0" lang="cy-GB" sz="1200" i="0" u="none" strike="noStrike" cap="none" normalizeH="0" baseline="0" dirty="0">
                <a:ln>
                  <a:noFill/>
                </a:ln>
                <a:solidFill>
                  <a:schemeClr val="tx1"/>
                </a:solidFill>
                <a:effectLst/>
                <a:latin typeface="Arial" panose="020B0604020202020204" pitchFamily="34" charset="0"/>
              </a:rPr>
              <a:t>cyfle i </a:t>
            </a:r>
            <a:r>
              <a:rPr kumimoji="0" lang="cy-GB" sz="1200" b="1" i="0" u="none" strike="noStrike" cap="none" normalizeH="0" baseline="0" dirty="0">
                <a:ln>
                  <a:noFill/>
                </a:ln>
                <a:solidFill>
                  <a:schemeClr val="tx1"/>
                </a:solidFill>
                <a:effectLst/>
                <a:latin typeface="Arial" panose="020B0604020202020204" pitchFamily="34" charset="0"/>
              </a:rPr>
              <a:t>hyrwyddo atyniadau dan do </a:t>
            </a:r>
            <a:r>
              <a:rPr kumimoji="0" lang="cy-GB" sz="1200" i="0" u="none" strike="noStrike" cap="none" normalizeH="0" baseline="0" dirty="0">
                <a:ln>
                  <a:noFill/>
                </a:ln>
                <a:solidFill>
                  <a:schemeClr val="tx1"/>
                </a:solidFill>
                <a:effectLst/>
                <a:latin typeface="Arial" panose="020B0604020202020204" pitchFamily="34" charset="0"/>
              </a:rPr>
              <a:t>a </a:t>
            </a:r>
            <a:r>
              <a:rPr kumimoji="0" lang="cy-GB" sz="1200" b="1" i="0" u="none" strike="noStrike" cap="none" normalizeH="0" baseline="0" dirty="0">
                <a:ln>
                  <a:noFill/>
                </a:ln>
                <a:solidFill>
                  <a:schemeClr val="tx1"/>
                </a:solidFill>
                <a:effectLst/>
                <a:latin typeface="Arial" panose="020B0604020202020204" pitchFamily="34" charset="0"/>
              </a:rPr>
              <a:t>phrofiadau “pob tywydd”.</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200" b="1"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1200" b="1" i="0" u="none" strike="noStrike" cap="none" normalizeH="0" baseline="0" dirty="0">
              <a:ln>
                <a:noFill/>
              </a:ln>
              <a:solidFill>
                <a:schemeClr val="tx1"/>
              </a:solidFill>
              <a:effectLst/>
              <a:latin typeface="Arial" panose="020B0604020202020204" pitchFamily="34" charset="0"/>
            </a:endParaRPr>
          </a:p>
        </p:txBody>
      </p:sp>
      <p:sp>
        <p:nvSpPr>
          <p:cNvPr id="7" name="Rectangle 1">
            <a:extLst>
              <a:ext uri="{FF2B5EF4-FFF2-40B4-BE49-F238E27FC236}">
                <a16:creationId xmlns:a16="http://schemas.microsoft.com/office/drawing/2014/main" id="{E41BB781-F58A-5DFA-860B-53BCE27EB662}"/>
              </a:ext>
            </a:extLst>
          </p:cNvPr>
          <p:cNvSpPr>
            <a:spLocks noChangeArrowheads="1"/>
          </p:cNvSpPr>
          <p:nvPr/>
        </p:nvSpPr>
        <p:spPr bwMode="auto">
          <a:xfrm>
            <a:off x="6096000" y="1305342"/>
            <a:ext cx="5148969" cy="3447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rtl="0" eaLnBrk="0" fontAlgn="base" hangingPunct="0">
              <a:spcBef>
                <a:spcPct val="0"/>
              </a:spcBef>
              <a:spcAft>
                <a:spcPct val="0"/>
              </a:spcAft>
            </a:pPr>
            <a:r>
              <a:rPr lang="cy-GB" sz="1400">
                <a:latin typeface="Arial Black" panose="020B0A04020102020204" pitchFamily="34" charset="0"/>
              </a:rPr>
              <a:t>Bwriadau Hydref/Gaeaf 2025</a:t>
            </a:r>
          </a:p>
          <a:p>
            <a:pPr eaLnBrk="0" fontAlgn="base" hangingPunct="0">
              <a:spcBef>
                <a:spcPct val="0"/>
              </a:spcBef>
              <a:spcAft>
                <a:spcPct val="0"/>
              </a:spcAft>
            </a:pPr>
            <a:endParaRPr lang="en-GB" altLang="en-US" sz="1200" b="1" dirty="0">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a:ln>
                  <a:noFill/>
                </a:ln>
                <a:solidFill>
                  <a:schemeClr val="tx1"/>
                </a:solidFill>
                <a:effectLst/>
                <a:latin typeface="Arial" panose="020B0604020202020204" pitchFamily="34" charset="0"/>
              </a:rPr>
              <a:t>Disgwyliadau ar gyfer nifer y teithiau yn y DU yn sefydlog</a:t>
            </a:r>
            <a:r>
              <a:rPr lang="cy-GB" sz="1200" b="1">
                <a:latin typeface="Arial" panose="020B0604020202020204" pitchFamily="34" charset="0"/>
              </a:rPr>
              <a:t>:</a:t>
            </a:r>
            <a:r>
              <a:rPr kumimoji="0" lang="cy-GB" sz="1200" i="0" u="none" strike="noStrike" cap="none" normalizeH="0" baseline="0">
                <a:ln>
                  <a:noFill/>
                </a:ln>
                <a:solidFill>
                  <a:schemeClr val="tx1"/>
                </a:solidFill>
                <a:effectLst/>
                <a:latin typeface="Arial" panose="020B0604020202020204" pitchFamily="34" charset="0"/>
              </a:rPr>
              <a:t> Mae 41% yn disgwyl gwneud tua'r un nifer o deithiau yn y DU, tra bod chwarter (25%) yn rhagweld gwneud mwy</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a:ln>
                  <a:noFill/>
                </a:ln>
                <a:solidFill>
                  <a:schemeClr val="tx1"/>
                </a:solidFill>
                <a:effectLst/>
                <a:latin typeface="Arial" panose="020B0604020202020204" pitchFamily="34" charset="0"/>
              </a:rPr>
              <a:t>Bwriadau sefydlog: </a:t>
            </a:r>
            <a:r>
              <a:rPr kumimoji="0" lang="cy-GB" sz="1200" i="0" u="none" strike="noStrike" cap="none" normalizeH="0" baseline="0">
                <a:ln>
                  <a:noFill/>
                </a:ln>
                <a:solidFill>
                  <a:schemeClr val="tx1"/>
                </a:solidFill>
                <a:effectLst/>
                <a:latin typeface="Arial" panose="020B0604020202020204" pitchFamily="34" charset="0"/>
              </a:rPr>
              <a:t>Mae bwriadau i fynd ar y daith nesaf dros nos yn y DU yn y 12 mis nesaf yn parhau'n sefydlog ar 76%, fel y mae bwriadau tymhorol: 32% ar gyfer teithiau'r hydref a 9% ar gyfer y gaeaf, y ddau yn fras yn unol â 2024. Mae </a:t>
            </a:r>
            <a:r>
              <a:rPr kumimoji="0" lang="cy-GB" sz="1200" i="0" u="sng" strike="noStrike" cap="none" normalizeH="0" baseline="0">
                <a:ln>
                  <a:noFill/>
                </a:ln>
                <a:solidFill>
                  <a:schemeClr val="tx1"/>
                </a:solidFill>
                <a:effectLst/>
                <a:latin typeface="Arial" panose="020B0604020202020204" pitchFamily="34" charset="0"/>
              </a:rPr>
              <a:t>bwriadau i ymweld â Chymru yn parhau'n gyson</a:t>
            </a:r>
            <a:r>
              <a:rPr kumimoji="0" lang="cy-GB" sz="1200" i="0" u="none" strike="noStrike" cap="none" normalizeH="0" baseline="0">
                <a:ln>
                  <a:noFill/>
                </a:ln>
                <a:solidFill>
                  <a:schemeClr val="tx1"/>
                </a:solidFill>
                <a:effectLst/>
                <a:latin typeface="Arial" panose="020B0604020202020204" pitchFamily="34" charset="0"/>
              </a:rPr>
              <a:t> o'i gymharu â'r llynedd, gydag 8% yn bwriadu ymweld â Chymru yn yr hydref a'r gaeaf.</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a:ln>
                  <a:noFill/>
                </a:ln>
                <a:solidFill>
                  <a:schemeClr val="tx1"/>
                </a:solidFill>
                <a:effectLst/>
                <a:latin typeface="Arial" panose="020B0604020202020204" pitchFamily="34" charset="0"/>
              </a:rPr>
              <a:t>Statws archebu: </a:t>
            </a:r>
            <a:r>
              <a:rPr kumimoji="0" lang="cy-GB" sz="1200" i="0" u="none" strike="noStrike" cap="none" normalizeH="0" baseline="0">
                <a:ln>
                  <a:noFill/>
                </a:ln>
                <a:solidFill>
                  <a:schemeClr val="tx1"/>
                </a:solidFill>
                <a:effectLst/>
                <a:latin typeface="Arial" panose="020B0604020202020204" pitchFamily="34" charset="0"/>
              </a:rPr>
              <a:t>Mae Cymru y tu ôl i Loegr a'r Alban (31% wedi archebu ar gyfer yr hydref yn erbyn 42% Lloegr, 12% wedi archebu teithiau gaeaf i Gymru yn erbyn 28% yr Alban).</a:t>
            </a:r>
          </a:p>
          <a:p>
            <a:pPr marL="171450" lvl="0" indent="-171450" rtl="0" eaLnBrk="0" fontAlgn="base" hangingPunct="0">
              <a:spcBef>
                <a:spcPct val="0"/>
              </a:spcBef>
              <a:spcAft>
                <a:spcPct val="0"/>
              </a:spcAft>
              <a:buFont typeface="Arial" panose="020B0604020202020204" pitchFamily="34" charset="0"/>
              <a:buChar char="•"/>
            </a:pPr>
            <a:r>
              <a:rPr lang="cy-GB" sz="1200" b="1">
                <a:latin typeface="Arial" panose="020B0604020202020204" pitchFamily="34" charset="0"/>
              </a:rPr>
              <a:t>Cyrchfannau: </a:t>
            </a:r>
            <a:r>
              <a:rPr lang="cy-GB" sz="1200">
                <a:latin typeface="Arial" panose="020B0604020202020204" pitchFamily="34" charset="0"/>
              </a:rPr>
              <a:t>Mae bwriadau'r Hydref/Nadolig yn pwyso tuag at ardaloedd trefol (Caerdydd 28%, Abertawe 18%), tra bod y Gaeaf yn pwyso tuag at ardaloedd gwledig (Eryri 21% yn y Gaeaf, Llandudno a Bae Colwyn 20%).</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200" b="1" i="0" u="none" strike="noStrike" cap="none" normalizeH="0" baseline="0">
                <a:ln>
                  <a:noFill/>
                </a:ln>
                <a:solidFill>
                  <a:schemeClr val="tx1"/>
                </a:solidFill>
                <a:effectLst/>
                <a:latin typeface="Arial" panose="020B0604020202020204" pitchFamily="34" charset="0"/>
              </a:rPr>
              <a:t>Rhwystrau: </a:t>
            </a:r>
            <a:r>
              <a:rPr kumimoji="0" lang="cy-GB" sz="1200" i="0" u="none" strike="noStrike" cap="none" normalizeH="0" baseline="0">
                <a:ln>
                  <a:noFill/>
                </a:ln>
                <a:solidFill>
                  <a:schemeClr val="tx1"/>
                </a:solidFill>
                <a:effectLst/>
                <a:latin typeface="Arial" panose="020B0604020202020204" pitchFamily="34" charset="0"/>
              </a:rPr>
              <a:t>Mae'r tywydd yn parhau i fod yn bryder mawr (28%), ochr yn ochr â Chostau Byw Cynyddol.</a:t>
            </a:r>
          </a:p>
        </p:txBody>
      </p:sp>
      <p:cxnSp>
        <p:nvCxnSpPr>
          <p:cNvPr id="8" name="Straight Connector 7">
            <a:extLst>
              <a:ext uri="{FF2B5EF4-FFF2-40B4-BE49-F238E27FC236}">
                <a16:creationId xmlns:a16="http://schemas.microsoft.com/office/drawing/2014/main" id="{8C332E68-C76F-F86D-2C9B-788116E5EC73}"/>
              </a:ext>
              <a:ext uri="{C183D7F6-B498-43B3-948B-1728B52AA6E4}">
                <adec:decorative xmlns:adec="http://schemas.microsoft.com/office/drawing/2017/decorative" val="1"/>
              </a:ext>
            </a:extLst>
          </p:cNvPr>
          <p:cNvCxnSpPr>
            <a:cxnSpLocks/>
          </p:cNvCxnSpPr>
          <p:nvPr/>
        </p:nvCxnSpPr>
        <p:spPr>
          <a:xfrm>
            <a:off x="5695950" y="1071458"/>
            <a:ext cx="0" cy="4715084"/>
          </a:xfrm>
          <a:prstGeom prst="line">
            <a:avLst/>
          </a:prstGeom>
          <a:ln>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82455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253B6-01A7-329F-D195-926CFFC04F4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4B1ACC9-16A4-C951-CD3C-ECF0C807C711}"/>
              </a:ext>
            </a:extLst>
          </p:cNvPr>
          <p:cNvSpPr>
            <a:spLocks noGrp="1"/>
          </p:cNvSpPr>
          <p:nvPr>
            <p:ph type="title" idx="4294967295"/>
          </p:nvPr>
        </p:nvSpPr>
        <p:spPr>
          <a:xfrm>
            <a:off x="-90488" y="32480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y-GB" sz="2800" b="1" i="0" u="none" strike="noStrike" kern="1200" cap="none" spc="0" normalizeH="0" baseline="0">
                <a:ln>
                  <a:noFill/>
                </a:ln>
                <a:solidFill>
                  <a:schemeClr val="bg1"/>
                </a:solidFill>
                <a:effectLst/>
                <a:uLnTx/>
                <a:uFillTx/>
                <a:latin typeface="Arial Black" panose="020B0A04020102020204" pitchFamily="34" charset="0"/>
                <a:ea typeface="+mn-ea"/>
                <a:cs typeface="Dreaming Outloud Pro" panose="03050502040302030504" pitchFamily="66" charset="0"/>
              </a:rPr>
              <a:t>Y DU a Chymru – Bwriadau teithio a theithiau gwirioneddol a gymerwyd</a:t>
            </a:r>
          </a:p>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1" i="0" u="none" strike="noStrike" kern="1200" cap="none" spc="0" normalizeH="0" baseline="0" noProof="0" dirty="0">
              <a:ln>
                <a:noFill/>
              </a:ln>
              <a:solidFill>
                <a:schemeClr val="bg1"/>
              </a:solidFill>
              <a:effectLst/>
              <a:uLnTx/>
              <a:uFillTx/>
              <a:latin typeface="Arial Black" panose="020B0A04020102020204" pitchFamily="34" charset="0"/>
              <a:ea typeface="+mn-ea"/>
              <a:cs typeface="Dreaming Outloud Pro" panose="03050502040302030504" pitchFamily="66" charset="0"/>
            </a:endParaRPr>
          </a:p>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1" i="0" u="none" strike="noStrike" kern="1200" cap="none" spc="0" normalizeH="0" baseline="0" noProof="0" dirty="0">
              <a:ln>
                <a:noFill/>
              </a:ln>
              <a:solidFill>
                <a:schemeClr val="bg1"/>
              </a:solidFill>
              <a:effectLst/>
              <a:uLnTx/>
              <a:uFillTx/>
              <a:latin typeface="Arial Black" panose="020B0A04020102020204" pitchFamily="34" charset="0"/>
              <a:ea typeface="+mn-ea"/>
              <a:cs typeface="Dreaming Outloud Pro" panose="03050502040302030504" pitchFamily="66" charset="0"/>
            </a:endParaRPr>
          </a:p>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1" i="0" u="none" strike="noStrike" kern="1200" cap="none" spc="0" normalizeH="0" baseline="0" noProof="0" dirty="0">
              <a:ln>
                <a:noFill/>
              </a:ln>
              <a:solidFill>
                <a:schemeClr val="bg1"/>
              </a:solidFill>
              <a:effectLst/>
              <a:uLnTx/>
              <a:uFillTx/>
              <a:latin typeface="Arial Black" panose="020B0A04020102020204" pitchFamily="34" charset="0"/>
              <a:ea typeface="+mn-ea"/>
              <a:cs typeface="Dreaming Outloud Pro" panose="03050502040302030504" pitchFamily="66" charset="0"/>
            </a:endParaRPr>
          </a:p>
        </p:txBody>
      </p:sp>
    </p:spTree>
    <p:extLst>
      <p:ext uri="{BB962C8B-B14F-4D97-AF65-F5344CB8AC3E}">
        <p14:creationId xmlns:p14="http://schemas.microsoft.com/office/powerpoint/2010/main" val="906296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97C9B-0E34-E198-2117-61BB052E56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2D1F54-BFD5-BFBE-9BC1-3AEC1F18A741}"/>
              </a:ext>
            </a:extLst>
          </p:cNvPr>
          <p:cNvSpPr>
            <a:spLocks noGrp="1"/>
          </p:cNvSpPr>
          <p:nvPr>
            <p:ph type="title"/>
          </p:nvPr>
        </p:nvSpPr>
        <p:spPr>
          <a:xfrm>
            <a:off x="172016" y="315757"/>
            <a:ext cx="11769111" cy="671807"/>
          </a:xfrm>
        </p:spPr>
        <p:txBody>
          <a:bodyPr>
            <a:normAutofit fontScale="90000"/>
          </a:bodyPr>
          <a:lstStyle/>
          <a:p>
            <a:pPr rtl="0"/>
            <a:r>
              <a:rPr lang="cy-GB"/>
              <a:t>Bwriadau taith haf yn erbyn teithiau gwirioneddol a gymerwyd </a:t>
            </a:r>
          </a:p>
        </p:txBody>
      </p:sp>
      <p:sp>
        <p:nvSpPr>
          <p:cNvPr id="3" name="Text Placeholder 2">
            <a:extLst>
              <a:ext uri="{FF2B5EF4-FFF2-40B4-BE49-F238E27FC236}">
                <a16:creationId xmlns:a16="http://schemas.microsoft.com/office/drawing/2014/main" id="{7136C494-D2EF-D272-A223-C76AB3A83244}"/>
              </a:ext>
            </a:extLst>
          </p:cNvPr>
          <p:cNvSpPr>
            <a:spLocks noGrp="1"/>
          </p:cNvSpPr>
          <p:nvPr>
            <p:ph type="body" sz="quarter" idx="10"/>
          </p:nvPr>
        </p:nvSpPr>
        <p:spPr>
          <a:xfrm>
            <a:off x="172016" y="909159"/>
            <a:ext cx="12019984" cy="1000960"/>
          </a:xfrm>
        </p:spPr>
        <p:txBody>
          <a:bodyPr/>
          <a:lstStyle/>
          <a:p>
            <a:pPr marL="228594" indent="-228594" rtl="0">
              <a:buFont typeface="Arial" panose="020B0604020202020204" pitchFamily="34" charset="0"/>
              <a:buChar char="•"/>
            </a:pPr>
            <a:r>
              <a:rPr lang="cy-GB" sz="1400"/>
              <a:t>Mae'r bwlch rhwng teithiau arfaethedig yn y DU a theithiau a gymerwyd mewn gwirionedd wedi aros yr un fath ‑blwyddyn ar flwyddyn ‑fwy neu lai wrth i fwriadau barhau i fod yn uwch na theithiau a wireddwyd.</a:t>
            </a:r>
          </a:p>
        </p:txBody>
      </p:sp>
      <p:grpSp>
        <p:nvGrpSpPr>
          <p:cNvPr id="5" name="Group 4" descr="Siart llinell yn dangos bwriadau seibiannau byr neu wyliau yn y DU yn erbyn teithiau gwirioneddol a gymerwyd rhwng Ionawr 2024 a Rhagfyr 2025. Mae'r llinell doredig yn cynrychioli bwriadau, gan gyrraedd uchafbwynt o 51% ym mis Gorffennaf–Awst 2024 a 48% ym mis Gorffennaf–Awst 2025. Mae'r llinell solet yn cynrychioli teithiau a gymerwyd, gan aros yn is drwyddi draw, gan gyrraedd uchafbwynt o 25% rhwng Gorffennaf a Medi ar gyfer y ddwy flynedd. Mae'r ddwy linell yn dangos amrywiadau tymhorol, gyda lefelau uwch yn yr haf a lefelau is yn y gaeaf.">
            <a:extLst>
              <a:ext uri="{FF2B5EF4-FFF2-40B4-BE49-F238E27FC236}">
                <a16:creationId xmlns:a16="http://schemas.microsoft.com/office/drawing/2014/main" id="{95E5E353-AB50-0158-C4A5-DF2C3EB01709}"/>
              </a:ext>
              <a:ext uri="{C183D7F6-B498-43B3-948B-1728B52AA6E4}">
                <adec:decorative xmlns:adec="http://schemas.microsoft.com/office/drawing/2017/decorative" val="0"/>
              </a:ext>
            </a:extLst>
          </p:cNvPr>
          <p:cNvGrpSpPr/>
          <p:nvPr/>
        </p:nvGrpSpPr>
        <p:grpSpPr>
          <a:xfrm>
            <a:off x="401127" y="1580966"/>
            <a:ext cx="11561761" cy="3984263"/>
            <a:chOff x="401127" y="1580966"/>
            <a:chExt cx="11561761" cy="3984263"/>
          </a:xfrm>
        </p:grpSpPr>
        <p:graphicFrame>
          <p:nvGraphicFramePr>
            <p:cNvPr id="4" name="Chart Placeholder 7">
              <a:extLst>
                <a:ext uri="{FF2B5EF4-FFF2-40B4-BE49-F238E27FC236}">
                  <a16:creationId xmlns:a16="http://schemas.microsoft.com/office/drawing/2014/main" id="{B77B2FF6-56FF-2DA7-E65F-9B5EA67199C6}"/>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981444641"/>
                </p:ext>
              </p:extLst>
            </p:nvPr>
          </p:nvGraphicFramePr>
          <p:xfrm>
            <a:off x="401127" y="1580966"/>
            <a:ext cx="11561761" cy="3984263"/>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5DE841B5-E364-FADF-6956-FC37F832037C}"/>
                </a:ext>
              </a:extLst>
            </p:cNvPr>
            <p:cNvSpPr txBox="1"/>
            <p:nvPr/>
          </p:nvSpPr>
          <p:spPr>
            <a:xfrm>
              <a:off x="2905699" y="5212321"/>
              <a:ext cx="2000250" cy="292388"/>
            </a:xfrm>
            <a:prstGeom prst="rect">
              <a:avLst/>
            </a:prstGeom>
            <a:noFill/>
          </p:spPr>
          <p:txBody>
            <a:bodyPr wrap="square" rtlCol="0">
              <a:spAutoFit/>
            </a:bodyPr>
            <a:lstStyle/>
            <a:p>
              <a:pPr algn="ctr" rtl="0">
                <a:defRPr/>
              </a:pPr>
              <a:r>
                <a:rPr lang="cy-GB" sz="1300">
                  <a:solidFill>
                    <a:srgbClr val="000000"/>
                  </a:solidFill>
                  <a:latin typeface="Arial" panose="020B0604020202020204" pitchFamily="34" charset="0"/>
                  <a:cs typeface="Arial" panose="020B0604020202020204" pitchFamily="34" charset="0"/>
                </a:rPr>
                <a:t>2024</a:t>
              </a:r>
            </a:p>
          </p:txBody>
        </p:sp>
        <p:sp>
          <p:nvSpPr>
            <p:cNvPr id="16" name="TextBox 15">
              <a:extLst>
                <a:ext uri="{FF2B5EF4-FFF2-40B4-BE49-F238E27FC236}">
                  <a16:creationId xmlns:a16="http://schemas.microsoft.com/office/drawing/2014/main" id="{576CD443-5238-2515-F475-E032BB7B977B}"/>
                </a:ext>
              </a:extLst>
            </p:cNvPr>
            <p:cNvSpPr txBox="1"/>
            <p:nvPr/>
          </p:nvSpPr>
          <p:spPr>
            <a:xfrm>
              <a:off x="8434187" y="5212321"/>
              <a:ext cx="2000250" cy="292388"/>
            </a:xfrm>
            <a:prstGeom prst="rect">
              <a:avLst/>
            </a:prstGeom>
            <a:noFill/>
          </p:spPr>
          <p:txBody>
            <a:bodyPr wrap="square" rtlCol="0">
              <a:spAutoFit/>
            </a:bodyPr>
            <a:lstStyle/>
            <a:p>
              <a:pPr algn="ctr" rtl="0">
                <a:defRPr/>
              </a:pPr>
              <a:r>
                <a:rPr lang="cy-GB" sz="1300">
                  <a:solidFill>
                    <a:srgbClr val="000000"/>
                  </a:solidFill>
                  <a:latin typeface="Arial" panose="020B0604020202020204" pitchFamily="34" charset="0"/>
                  <a:cs typeface="Arial" panose="020B0604020202020204" pitchFamily="34" charset="0"/>
                </a:rPr>
                <a:t>2025</a:t>
              </a:r>
            </a:p>
          </p:txBody>
        </p:sp>
      </p:grpSp>
      <p:sp>
        <p:nvSpPr>
          <p:cNvPr id="6" name="Footer Placeholder 5">
            <a:extLst>
              <a:ext uri="{FF2B5EF4-FFF2-40B4-BE49-F238E27FC236}">
                <a16:creationId xmlns:a16="http://schemas.microsoft.com/office/drawing/2014/main" id="{14D92A8B-E722-4FC8-4D04-2779D903959C}"/>
              </a:ext>
            </a:extLst>
          </p:cNvPr>
          <p:cNvSpPr txBox="1">
            <a:spLocks/>
          </p:cNvSpPr>
          <p:nvPr/>
        </p:nvSpPr>
        <p:spPr>
          <a:xfrm>
            <a:off x="172016" y="6017690"/>
            <a:ext cx="10158190" cy="524553"/>
          </a:xfrm>
          <a:prstGeom prst="rect">
            <a:avLst/>
          </a:prstGeom>
        </p:spPr>
        <p:txBody>
          <a:bodyPr vert="horz" lIns="91440" tIns="45720" rIns="91440" bIns="45720" rtlCol="0" anchor="t"/>
          <a:lstStyle>
            <a:defPPr>
              <a:defRPr lang="en-US"/>
            </a:defPPr>
            <a:lvl1pPr marL="0" algn="l" defTabSz="457200" rtl="0" eaLnBrk="1" latinLnBrk="0" hangingPunct="1">
              <a:defRPr sz="900" kern="1200">
                <a:solidFill>
                  <a:srgbClr val="120742"/>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cy-GB" b="0" i="0" u="none" strike="noStrike" kern="1200" cap="none" spc="0" normalizeH="0" baseline="0">
                <a:ln>
                  <a:noFill/>
                </a:ln>
                <a:solidFill>
                  <a:srgbClr val="1E1541"/>
                </a:solidFill>
                <a:effectLst/>
                <a:uLnTx/>
                <a:uFillTx/>
                <a:latin typeface="Arial" panose="020B0604020202020204" pitchFamily="34" charset="0"/>
                <a:ea typeface="+mn-ea"/>
                <a:cs typeface="Arial" panose="020B0604020202020204" pitchFamily="34" charset="0"/>
              </a:rPr>
              <a:t>VB2a.  Wrth feddwl am eich gwyliau neu'r seibiant byr nesaf yn y DU rydych chi'n debygol o'i gymryd, pryd ydych chi'n debygol o gynllunio, archebu a mynd ar y daith hon?</a:t>
            </a:r>
          </a:p>
          <a:p>
            <a:pPr lvl="0" defTabSz="609585" rtl="0">
              <a:defRPr/>
            </a:pPr>
            <a:r>
              <a:rPr kumimoji="0" lang="cy-GB" b="0" i="0" u="none" strike="noStrike" kern="1200" cap="none" spc="0" normalizeH="0" baseline="0">
                <a:ln>
                  <a:noFill/>
                </a:ln>
                <a:solidFill>
                  <a:srgbClr val="1E1541"/>
                </a:solidFill>
                <a:effectLst/>
                <a:uLnTx/>
                <a:uFillTx/>
                <a:latin typeface="Arial" panose="020B0604020202020204" pitchFamily="34" charset="0"/>
                <a:ea typeface="+mn-ea"/>
                <a:cs typeface="Arial" panose="020B0604020202020204" pitchFamily="34" charset="0"/>
              </a:rPr>
              <a:t>VB13a2: </a:t>
            </a:r>
            <a:r>
              <a:rPr lang="cy-GB">
                <a:solidFill>
                  <a:srgbClr val="1E1541"/>
                </a:solidFill>
              </a:rPr>
              <a:t>Ym mha un o'r misoedd hyn ydych chi wedi cymryd seibiant byr dros nos neu wyliau yn y DU yn ystod y 12 mis diwethaf?</a:t>
            </a:r>
            <a:r>
              <a:rPr kumimoji="0" lang="cy-GB" b="0" i="0" u="none" strike="noStrike" kern="1200" cap="none" spc="0" normalizeH="0" baseline="0">
                <a:ln>
                  <a:noFill/>
                </a:ln>
                <a:solidFill>
                  <a:srgbClr val="1E1541"/>
                </a:solidFill>
                <a:effectLst/>
                <a:uLnTx/>
                <a:uFillTx/>
                <a:latin typeface="Arial" panose="020B0604020202020204" pitchFamily="34" charset="0"/>
                <a:ea typeface="+mn-ea"/>
                <a:cs typeface="Arial" panose="020B0604020202020204" pitchFamily="34" charset="0"/>
              </a:rPr>
              <a:t> Sylfaen: Pob ymatebydd yn y DU = 1,756. Mae data'n dangos y gyfran sy'n bwriadu mynd ar daith o fewn y 3 mis nesaf – ni fydd hyn yn ystyried bwriadau a sefydlwyd lai na 3 mis cyn dyddiad y daith – a'r teithiau a gymerwyd.  Dim ond o fis Ebrill 2021 hyd at fis Medi 2025 y mae teithiau gwirioneddol ar gael.</a:t>
            </a:r>
          </a:p>
        </p:txBody>
      </p:sp>
      <p:cxnSp>
        <p:nvCxnSpPr>
          <p:cNvPr id="15" name="Straight Connector 14">
            <a:extLst>
              <a:ext uri="{FF2B5EF4-FFF2-40B4-BE49-F238E27FC236}">
                <a16:creationId xmlns:a16="http://schemas.microsoft.com/office/drawing/2014/main" id="{677D8386-10B9-D739-DFC5-B1C6088416B1}"/>
              </a:ext>
              <a:ext uri="{C183D7F6-B498-43B3-948B-1728B52AA6E4}">
                <adec:decorative xmlns:adec="http://schemas.microsoft.com/office/drawing/2017/decorative" val="1"/>
              </a:ext>
            </a:extLst>
          </p:cNvPr>
          <p:cNvCxnSpPr>
            <a:cxnSpLocks/>
          </p:cNvCxnSpPr>
          <p:nvPr/>
        </p:nvCxnSpPr>
        <p:spPr>
          <a:xfrm>
            <a:off x="6905736" y="4921332"/>
            <a:ext cx="0" cy="560978"/>
          </a:xfrm>
          <a:prstGeom prst="line">
            <a:avLst/>
          </a:prstGeom>
          <a:noFill/>
          <a:ln w="6350" cap="flat" cmpd="sng" algn="ctr">
            <a:solidFill>
              <a:srgbClr val="FFFFFF">
                <a:lumMod val="50000"/>
              </a:srgbClr>
            </a:solidFill>
            <a:prstDash val="solid"/>
            <a:miter lim="800000"/>
          </a:ln>
          <a:effectLst/>
        </p:spPr>
      </p:cxnSp>
    </p:spTree>
    <p:extLst>
      <p:ext uri="{BB962C8B-B14F-4D97-AF65-F5344CB8AC3E}">
        <p14:creationId xmlns:p14="http://schemas.microsoft.com/office/powerpoint/2010/main" val="352164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813B6-F9A3-77AF-8632-6BE90CBFD4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A5EABD-D825-8AFF-54ED-E1D0E635899B}"/>
              </a:ext>
            </a:extLst>
          </p:cNvPr>
          <p:cNvSpPr>
            <a:spLocks noGrp="1"/>
          </p:cNvSpPr>
          <p:nvPr>
            <p:ph type="title"/>
          </p:nvPr>
        </p:nvSpPr>
        <p:spPr>
          <a:xfrm>
            <a:off x="422889" y="217256"/>
            <a:ext cx="11769111" cy="671807"/>
          </a:xfrm>
        </p:spPr>
        <p:txBody>
          <a:bodyPr>
            <a:normAutofit fontScale="90000"/>
          </a:bodyPr>
          <a:lstStyle/>
          <a:p>
            <a:pPr rtl="0"/>
            <a:r>
              <a:rPr lang="cy-GB"/>
              <a:t>Bwriadau taith haf yn erbyn teithiau gwirioneddol a gymerwyd - Gwledydd</a:t>
            </a:r>
          </a:p>
        </p:txBody>
      </p:sp>
      <p:sp>
        <p:nvSpPr>
          <p:cNvPr id="8" name="Text Placeholder 7">
            <a:extLst>
              <a:ext uri="{FF2B5EF4-FFF2-40B4-BE49-F238E27FC236}">
                <a16:creationId xmlns:a16="http://schemas.microsoft.com/office/drawing/2014/main" id="{80D11807-0C23-10F4-885D-1CB0CA24F70B}"/>
              </a:ext>
            </a:extLst>
          </p:cNvPr>
          <p:cNvSpPr>
            <a:spLocks noGrp="1"/>
          </p:cNvSpPr>
          <p:nvPr>
            <p:ph type="body" sz="quarter" idx="10"/>
          </p:nvPr>
        </p:nvSpPr>
        <p:spPr>
          <a:xfrm>
            <a:off x="422889" y="851677"/>
            <a:ext cx="11675852" cy="813948"/>
          </a:xfrm>
        </p:spPr>
        <p:txBody>
          <a:bodyPr/>
          <a:lstStyle/>
          <a:p>
            <a:pPr marL="228594" indent="-228594" rtl="0">
              <a:buFont typeface="Arial" panose="020B0604020202020204" pitchFamily="34" charset="0"/>
              <a:buChar char="•"/>
            </a:pPr>
            <a:r>
              <a:rPr lang="cy-GB" sz="1400"/>
              <a:t>Ar draws y gwledydd, Lloegr sydd ar y blaen o ran amlder y teithiau haf, tra bod Cymru a'r Alban yn denu cyfrannau llai, er bod patrymau'n parhau'n gymharol sefydlog o flwyddyn i flwyddyn. </a:t>
            </a:r>
          </a:p>
          <a:p>
            <a:pPr marL="228594" indent="-228594">
              <a:buFont typeface="Arial" panose="020B0604020202020204" pitchFamily="34" charset="0"/>
              <a:buChar char="•"/>
            </a:pPr>
            <a:endParaRPr lang="en-GB" sz="1400" dirty="0"/>
          </a:p>
          <a:p>
            <a:pPr marL="228594" indent="-228594" rtl="0">
              <a:buFont typeface="Arial" panose="020B0604020202020204" pitchFamily="34" charset="0"/>
              <a:buChar char="•"/>
            </a:pPr>
            <a:r>
              <a:rPr lang="cy-GB" sz="1400"/>
              <a:t>Fodd bynnag, mae cyfraddau trosi o fwriad i daith wirioneddol a gymerwyd yn amrywio'n sylweddol yn ôl gwlad - gwellodd Lloegr o 51% yn haf 2024 i 57% yn 2025, tra gostyngodd Cymru o 60% i 40%, a gostyngodd yr Alban o 43% i 33%. </a:t>
            </a:r>
          </a:p>
          <a:p>
            <a:endParaRPr lang="en-GB" sz="1400" dirty="0"/>
          </a:p>
        </p:txBody>
      </p:sp>
      <p:sp>
        <p:nvSpPr>
          <p:cNvPr id="4" name="TextBox 3">
            <a:extLst>
              <a:ext uri="{FF2B5EF4-FFF2-40B4-BE49-F238E27FC236}">
                <a16:creationId xmlns:a16="http://schemas.microsoft.com/office/drawing/2014/main" id="{E014F9B9-7F39-1B8E-136D-F741FFB9581B}"/>
              </a:ext>
            </a:extLst>
          </p:cNvPr>
          <p:cNvSpPr txBox="1"/>
          <p:nvPr/>
        </p:nvSpPr>
        <p:spPr>
          <a:xfrm>
            <a:off x="676274" y="2139938"/>
            <a:ext cx="10839451" cy="523220"/>
          </a:xfrm>
          <a:prstGeom prst="rect">
            <a:avLst/>
          </a:prstGeom>
          <a:noFill/>
        </p:spPr>
        <p:txBody>
          <a:bodyPr wrap="square">
            <a:spAutoFit/>
          </a:bodyPr>
          <a:lstStyle/>
          <a:p>
            <a:pPr algn="l" rtl="0">
              <a:defRPr sz="1400" b="0" i="0" u="none" strike="noStrike" kern="1200" spc="0" baseline="0">
                <a:solidFill>
                  <a:srgbClr val="FFA300">
                    <a:lumMod val="75000"/>
                  </a:srgbClr>
                </a:solidFill>
                <a:latin typeface="+mn-lt"/>
                <a:ea typeface="+mn-ea"/>
                <a:cs typeface="+mn-cs"/>
              </a:defRPr>
            </a:pPr>
            <a:r>
              <a:rPr lang="cy-GB" sz="1400" b="1">
                <a:solidFill>
                  <a:srgbClr val="C00000"/>
                </a:solidFill>
                <a:latin typeface="Arial" panose="020B0604020202020204" pitchFamily="34" charset="0"/>
                <a:cs typeface="Arial" panose="020B0604020202020204" pitchFamily="34" charset="0"/>
              </a:rPr>
              <a:t>Ffigur 2. Amlder y seibiannau byr neu wyliau a fwriadwyd yng ngwledydd y DU o fewn y 3 mis nesaf ac a gymerwyd yn ystod y 3 mis diwethaf o boblogaeth oedolion y DU, Canran, Hydref 2025, y DU</a:t>
            </a:r>
          </a:p>
        </p:txBody>
      </p:sp>
      <p:graphicFrame>
        <p:nvGraphicFramePr>
          <p:cNvPr id="7" name="Table 6" descr="Tabl yn cymharu seibiannau byr neu wyliau arfaethedig ac a gymerwyd yng ngwledydd y DU ar gyfer Gorffennaf–Medi 2024 a 2025, gyda chyfraddau trosi. Ar gyfer Cymru: teithiau arfaethedig 2024 oedd 5%, a gymerwyd 3%, trosi 60%; 2025 arfaethedig 5%, a gymerwyd 2%, trosi 40%. Ar gyfer Lloegr: arfaethedig 2024 oedd 37%, a gymerwyd 19%, trosi 51%; arfaethedig 2025 oedd 35%, a gymerwyd 20%, trosi 57%. Ar gyfer yr Alban: arfaethedig 2024 oedd 7%, a gymerwyd 3%, trosi 43%; arfaethedig 2025 oedd 6%, a gymerwyd 2%, trosi 33%. Lloegr sy'n dangos y cyfraddau bwriad a throsi uchaf, tra bod Cymru a'r Alban yn parhau i fod yn isel.">
            <a:extLst>
              <a:ext uri="{FF2B5EF4-FFF2-40B4-BE49-F238E27FC236}">
                <a16:creationId xmlns:a16="http://schemas.microsoft.com/office/drawing/2014/main" id="{2F36EA46-E86D-F047-60D5-FA09AF797BBC}"/>
              </a:ext>
            </a:extLst>
          </p:cNvPr>
          <p:cNvGraphicFramePr>
            <a:graphicFrameLocks noGrp="1"/>
          </p:cNvGraphicFramePr>
          <p:nvPr>
            <p:extLst>
              <p:ext uri="{D42A27DB-BD31-4B8C-83A1-F6EECF244321}">
                <p14:modId xmlns:p14="http://schemas.microsoft.com/office/powerpoint/2010/main" val="3252344417"/>
              </p:ext>
            </p:extLst>
          </p:nvPr>
        </p:nvGraphicFramePr>
        <p:xfrm>
          <a:off x="676274" y="2750947"/>
          <a:ext cx="10929840" cy="2666451"/>
        </p:xfrm>
        <a:graphic>
          <a:graphicData uri="http://schemas.openxmlformats.org/drawingml/2006/table">
            <a:tbl>
              <a:tblPr firstRow="1" bandRow="1">
                <a:tableStyleId>{21E4AEA4-8DFA-4A89-87EB-49C32662AFE0}</a:tableStyleId>
              </a:tblPr>
              <a:tblGrid>
                <a:gridCol w="1080978">
                  <a:extLst>
                    <a:ext uri="{9D8B030D-6E8A-4147-A177-3AD203B41FA5}">
                      <a16:colId xmlns:a16="http://schemas.microsoft.com/office/drawing/2014/main" val="1306986427"/>
                    </a:ext>
                  </a:extLst>
                </a:gridCol>
                <a:gridCol w="1760140">
                  <a:extLst>
                    <a:ext uri="{9D8B030D-6E8A-4147-A177-3AD203B41FA5}">
                      <a16:colId xmlns:a16="http://schemas.microsoft.com/office/drawing/2014/main" val="4202538646"/>
                    </a:ext>
                  </a:extLst>
                </a:gridCol>
                <a:gridCol w="1809306">
                  <a:extLst>
                    <a:ext uri="{9D8B030D-6E8A-4147-A177-3AD203B41FA5}">
                      <a16:colId xmlns:a16="http://schemas.microsoft.com/office/drawing/2014/main" val="2015895391"/>
                    </a:ext>
                  </a:extLst>
                </a:gridCol>
                <a:gridCol w="1455311">
                  <a:extLst>
                    <a:ext uri="{9D8B030D-6E8A-4147-A177-3AD203B41FA5}">
                      <a16:colId xmlns:a16="http://schemas.microsoft.com/office/drawing/2014/main" val="2380646640"/>
                    </a:ext>
                  </a:extLst>
                </a:gridCol>
                <a:gridCol w="1779806">
                  <a:extLst>
                    <a:ext uri="{9D8B030D-6E8A-4147-A177-3AD203B41FA5}">
                      <a16:colId xmlns:a16="http://schemas.microsoft.com/office/drawing/2014/main" val="3472176204"/>
                    </a:ext>
                  </a:extLst>
                </a:gridCol>
                <a:gridCol w="1602809">
                  <a:extLst>
                    <a:ext uri="{9D8B030D-6E8A-4147-A177-3AD203B41FA5}">
                      <a16:colId xmlns:a16="http://schemas.microsoft.com/office/drawing/2014/main" val="483964938"/>
                    </a:ext>
                  </a:extLst>
                </a:gridCol>
                <a:gridCol w="1441490">
                  <a:extLst>
                    <a:ext uri="{9D8B030D-6E8A-4147-A177-3AD203B41FA5}">
                      <a16:colId xmlns:a16="http://schemas.microsoft.com/office/drawing/2014/main" val="2454338034"/>
                    </a:ext>
                  </a:extLst>
                </a:gridCol>
              </a:tblGrid>
              <a:tr h="901774">
                <a:tc>
                  <a:txBody>
                    <a:bodyPr/>
                    <a:lstStyle/>
                    <a:p>
                      <a:pPr algn="ctr" rtl="0"/>
                      <a:r>
                        <a:rPr lang="cy-GB" sz="1400">
                          <a:solidFill>
                            <a:schemeClr val="bg2"/>
                          </a:solidFill>
                          <a:latin typeface="Arial" panose="020B0604020202020204" pitchFamily="34" charset="0"/>
                          <a:cs typeface="Arial" panose="020B0604020202020204" pitchFamily="34" charset="0"/>
                        </a:rPr>
                        <a:t>Gwlad</a:t>
                      </a:r>
                    </a:p>
                  </a:txBody>
                  <a:tcPr anchor="ctr"/>
                </a:tc>
                <a:tc>
                  <a:txBody>
                    <a:bodyPr/>
                    <a:lstStyle/>
                    <a:p>
                      <a:pPr algn="ctr" rtl="0"/>
                      <a:r>
                        <a:rPr lang="cy-GB" sz="1400">
                          <a:solidFill>
                            <a:schemeClr val="bg2"/>
                          </a:solidFill>
                          <a:latin typeface="Arial" panose="020B0604020202020204" pitchFamily="34" charset="0"/>
                          <a:cs typeface="Arial" panose="020B0604020202020204" pitchFamily="34" charset="0"/>
                        </a:rPr>
                        <a:t>Teithiau arfaethedig Gorffennaf-Medi 2024</a:t>
                      </a:r>
                    </a:p>
                  </a:txBody>
                  <a:tcPr anchor="ct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cy-GB" sz="1400">
                          <a:solidFill>
                            <a:schemeClr val="bg2"/>
                          </a:solidFill>
                          <a:latin typeface="Arial" panose="020B0604020202020204" pitchFamily="34" charset="0"/>
                          <a:cs typeface="Arial" panose="020B0604020202020204" pitchFamily="34" charset="0"/>
                        </a:rPr>
                        <a:t>Teithiau Gorffennaf-Medi 2024 a gymerwyd</a:t>
                      </a:r>
                    </a:p>
                  </a:txBody>
                  <a:tcPr anchor="ct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cy-GB" sz="1400">
                          <a:solidFill>
                            <a:schemeClr val="bg2"/>
                          </a:solidFill>
                          <a:latin typeface="Arial" panose="020B0604020202020204" pitchFamily="34" charset="0"/>
                          <a:cs typeface="Arial" panose="020B0604020202020204" pitchFamily="34" charset="0"/>
                        </a:rPr>
                        <a:t>Cyfradd trosi</a:t>
                      </a:r>
                    </a:p>
                  </a:txBody>
                  <a:tcPr anchor="ctr"/>
                </a:tc>
                <a:tc>
                  <a:txBody>
                    <a:bodyPr/>
                    <a:lstStyle/>
                    <a:p>
                      <a:pPr algn="ctr" rtl="0"/>
                      <a:r>
                        <a:rPr lang="cy-GB" sz="1400">
                          <a:solidFill>
                            <a:schemeClr val="bg2"/>
                          </a:solidFill>
                          <a:latin typeface="Arial" panose="020B0604020202020204" pitchFamily="34" charset="0"/>
                          <a:cs typeface="Arial" panose="020B0604020202020204" pitchFamily="34" charset="0"/>
                        </a:rPr>
                        <a:t>Teithiau arfaethedig Gorffennaf-Medi 2025</a:t>
                      </a:r>
                    </a:p>
                  </a:txBody>
                  <a:tcPr anchor="ct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cy-GB" sz="1400">
                          <a:solidFill>
                            <a:schemeClr val="bg2"/>
                          </a:solidFill>
                          <a:latin typeface="Arial" panose="020B0604020202020204" pitchFamily="34" charset="0"/>
                          <a:cs typeface="Arial" panose="020B0604020202020204" pitchFamily="34" charset="0"/>
                        </a:rPr>
                        <a:t>Teithiau Gorffennaf-Medi 2025 a gymerwyd</a:t>
                      </a:r>
                    </a:p>
                  </a:txBody>
                  <a:tcPr anchor="ct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cy-GB" sz="1400">
                          <a:solidFill>
                            <a:schemeClr val="bg2"/>
                          </a:solidFill>
                          <a:latin typeface="Arial" panose="020B0604020202020204" pitchFamily="34" charset="0"/>
                          <a:cs typeface="Arial" panose="020B0604020202020204" pitchFamily="34" charset="0"/>
                        </a:rPr>
                        <a:t>Cyfradd trosi</a:t>
                      </a:r>
                    </a:p>
                  </a:txBody>
                  <a:tcPr anchor="ctr"/>
                </a:tc>
                <a:extLst>
                  <a:ext uri="{0D108BD9-81ED-4DB2-BD59-A6C34878D82A}">
                    <a16:rowId xmlns:a16="http://schemas.microsoft.com/office/drawing/2014/main" val="112737110"/>
                  </a:ext>
                </a:extLst>
              </a:tr>
              <a:tr h="573857">
                <a:tc>
                  <a:txBody>
                    <a:bodyPr/>
                    <a:lstStyle/>
                    <a:p>
                      <a:pPr algn="ctr" rtl="0"/>
                      <a:r>
                        <a:rPr lang="cy-GB" sz="1400" b="1">
                          <a:solidFill>
                            <a:schemeClr val="tx2"/>
                          </a:solidFill>
                          <a:latin typeface="Arial" panose="020B0604020202020204" pitchFamily="34" charset="0"/>
                          <a:cs typeface="Arial" panose="020B0604020202020204" pitchFamily="34" charset="0"/>
                        </a:rPr>
                        <a:t>Cymru</a:t>
                      </a:r>
                    </a:p>
                  </a:txBody>
                  <a:tcPr anchor="ctr"/>
                </a:tc>
                <a:tc>
                  <a:txBody>
                    <a:bodyPr/>
                    <a:lstStyle/>
                    <a:p>
                      <a:pPr algn="ctr" rtl="0"/>
                      <a:r>
                        <a:rPr lang="cy-GB" sz="1400">
                          <a:solidFill>
                            <a:schemeClr val="tx2"/>
                          </a:solidFill>
                          <a:latin typeface="Arial" panose="020B0604020202020204" pitchFamily="34" charset="0"/>
                          <a:cs typeface="Arial" panose="020B0604020202020204" pitchFamily="34" charset="0"/>
                        </a:rPr>
                        <a:t>5%</a:t>
                      </a:r>
                    </a:p>
                  </a:txBody>
                  <a:tcPr anchor="ctr"/>
                </a:tc>
                <a:tc>
                  <a:txBody>
                    <a:bodyPr/>
                    <a:lstStyle/>
                    <a:p>
                      <a:pPr algn="ctr" rtl="0"/>
                      <a:r>
                        <a:rPr lang="cy-GB" sz="1400">
                          <a:solidFill>
                            <a:schemeClr val="tx2"/>
                          </a:solidFill>
                          <a:latin typeface="Arial" panose="020B0604020202020204" pitchFamily="34" charset="0"/>
                          <a:cs typeface="Arial" panose="020B0604020202020204" pitchFamily="34" charset="0"/>
                        </a:rPr>
                        <a:t>3%</a:t>
                      </a:r>
                    </a:p>
                  </a:txBody>
                  <a:tcPr anchor="ctr"/>
                </a:tc>
                <a:tc>
                  <a:txBody>
                    <a:bodyPr/>
                    <a:lstStyle/>
                    <a:p>
                      <a:pPr algn="ctr" rtl="0" fontAlgn="b">
                        <a:buNone/>
                      </a:pPr>
                      <a:r>
                        <a:rPr lang="cy-GB" sz="1400" b="0" u="none" strike="noStrike">
                          <a:solidFill>
                            <a:srgbClr val="000000"/>
                          </a:solidFill>
                          <a:effectLst/>
                          <a:latin typeface="Arial" panose="020B0604020202020204" pitchFamily="34" charset="0"/>
                          <a:cs typeface="Arial" panose="020B0604020202020204" pitchFamily="34" charset="0"/>
                        </a:rPr>
                        <a:t>60%</a:t>
                      </a:r>
                    </a:p>
                  </a:txBody>
                  <a:tcPr marL="6350" marR="6350" marT="6350" marB="0" anchor="ctr"/>
                </a:tc>
                <a:tc>
                  <a:txBody>
                    <a:bodyPr/>
                    <a:lstStyle/>
                    <a:p>
                      <a:pPr algn="ctr" rtl="0"/>
                      <a:r>
                        <a:rPr lang="cy-GB" sz="1400">
                          <a:solidFill>
                            <a:schemeClr val="tx2"/>
                          </a:solidFill>
                          <a:latin typeface="Arial" panose="020B0604020202020204" pitchFamily="34" charset="0"/>
                          <a:cs typeface="Arial" panose="020B0604020202020204" pitchFamily="34" charset="0"/>
                        </a:rPr>
                        <a:t>5%</a:t>
                      </a:r>
                    </a:p>
                  </a:txBody>
                  <a:tcPr anchor="ctr"/>
                </a:tc>
                <a:tc>
                  <a:txBody>
                    <a:bodyPr/>
                    <a:lstStyle/>
                    <a:p>
                      <a:pPr algn="ctr" rtl="0"/>
                      <a:r>
                        <a:rPr lang="cy-GB" sz="1400">
                          <a:solidFill>
                            <a:schemeClr val="tx2"/>
                          </a:solidFill>
                          <a:latin typeface="Arial" panose="020B0604020202020204" pitchFamily="34" charset="0"/>
                          <a:cs typeface="Arial" panose="020B0604020202020204" pitchFamily="34" charset="0"/>
                        </a:rPr>
                        <a:t>2%</a:t>
                      </a:r>
                    </a:p>
                  </a:txBody>
                  <a:tcPr anchor="ctr"/>
                </a:tc>
                <a:tc>
                  <a:txBody>
                    <a:bodyPr/>
                    <a:lstStyle/>
                    <a:p>
                      <a:pPr algn="ctr" rtl="0" fontAlgn="b">
                        <a:buNone/>
                      </a:pPr>
                      <a:r>
                        <a:rPr lang="cy-GB" sz="1400" b="0" u="none" strike="noStrike">
                          <a:solidFill>
                            <a:srgbClr val="000000"/>
                          </a:solidFill>
                          <a:effectLst/>
                          <a:latin typeface="Arial" panose="020B0604020202020204" pitchFamily="34" charset="0"/>
                          <a:cs typeface="Arial" panose="020B0604020202020204" pitchFamily="34" charset="0"/>
                        </a:rPr>
                        <a:t>40%</a:t>
                      </a:r>
                    </a:p>
                  </a:txBody>
                  <a:tcPr marL="6350" marR="6350" marT="6350" marB="0" anchor="ctr"/>
                </a:tc>
                <a:extLst>
                  <a:ext uri="{0D108BD9-81ED-4DB2-BD59-A6C34878D82A}">
                    <a16:rowId xmlns:a16="http://schemas.microsoft.com/office/drawing/2014/main" val="1849894946"/>
                  </a:ext>
                </a:extLst>
              </a:tr>
              <a:tr h="573857">
                <a:tc>
                  <a:txBody>
                    <a:bodyPr/>
                    <a:lstStyle/>
                    <a:p>
                      <a:pPr algn="ctr" rtl="0"/>
                      <a:r>
                        <a:rPr lang="cy-GB" sz="1400" b="1">
                          <a:solidFill>
                            <a:schemeClr val="tx2"/>
                          </a:solidFill>
                          <a:latin typeface="Arial" panose="020B0604020202020204" pitchFamily="34" charset="0"/>
                          <a:cs typeface="Arial" panose="020B0604020202020204" pitchFamily="34" charset="0"/>
                        </a:rPr>
                        <a:t>Lloegr </a:t>
                      </a:r>
                    </a:p>
                  </a:txBody>
                  <a:tcPr anchor="ctr"/>
                </a:tc>
                <a:tc>
                  <a:txBody>
                    <a:bodyPr/>
                    <a:lstStyle/>
                    <a:p>
                      <a:pPr algn="ctr" rtl="0"/>
                      <a:r>
                        <a:rPr lang="cy-GB" sz="1400">
                          <a:solidFill>
                            <a:schemeClr val="tx2"/>
                          </a:solidFill>
                          <a:latin typeface="Arial" panose="020B0604020202020204" pitchFamily="34" charset="0"/>
                          <a:cs typeface="Arial" panose="020B0604020202020204" pitchFamily="34" charset="0"/>
                        </a:rPr>
                        <a:t>37%</a:t>
                      </a:r>
                    </a:p>
                  </a:txBody>
                  <a:tcPr anchor="ctr"/>
                </a:tc>
                <a:tc>
                  <a:txBody>
                    <a:bodyPr/>
                    <a:lstStyle/>
                    <a:p>
                      <a:pPr algn="ctr" rtl="0"/>
                      <a:r>
                        <a:rPr lang="cy-GB" sz="1400">
                          <a:solidFill>
                            <a:schemeClr val="tx2"/>
                          </a:solidFill>
                          <a:latin typeface="Arial" panose="020B0604020202020204" pitchFamily="34" charset="0"/>
                          <a:cs typeface="Arial" panose="020B0604020202020204" pitchFamily="34" charset="0"/>
                        </a:rPr>
                        <a:t>19%</a:t>
                      </a:r>
                    </a:p>
                  </a:txBody>
                  <a:tcPr anchor="ctr"/>
                </a:tc>
                <a:tc>
                  <a:txBody>
                    <a:bodyPr/>
                    <a:lstStyle/>
                    <a:p>
                      <a:pPr algn="ctr" rtl="0" fontAlgn="b">
                        <a:buNone/>
                      </a:pPr>
                      <a:r>
                        <a:rPr lang="cy-GB" sz="1400" b="0" u="none" strike="noStrike">
                          <a:solidFill>
                            <a:srgbClr val="000000"/>
                          </a:solidFill>
                          <a:effectLst/>
                          <a:latin typeface="Arial" panose="020B0604020202020204" pitchFamily="34" charset="0"/>
                          <a:cs typeface="Arial" panose="020B0604020202020204" pitchFamily="34" charset="0"/>
                        </a:rPr>
                        <a:t>51%</a:t>
                      </a:r>
                    </a:p>
                  </a:txBody>
                  <a:tcPr marL="6350" marR="6350" marT="6350" marB="0" anchor="ctr"/>
                </a:tc>
                <a:tc>
                  <a:txBody>
                    <a:bodyPr/>
                    <a:lstStyle/>
                    <a:p>
                      <a:pPr algn="ctr" rtl="0"/>
                      <a:r>
                        <a:rPr lang="cy-GB" sz="1400">
                          <a:solidFill>
                            <a:schemeClr val="tx2"/>
                          </a:solidFill>
                          <a:latin typeface="Arial" panose="020B0604020202020204" pitchFamily="34" charset="0"/>
                          <a:cs typeface="Arial" panose="020B0604020202020204" pitchFamily="34" charset="0"/>
                        </a:rPr>
                        <a:t>35%</a:t>
                      </a:r>
                    </a:p>
                  </a:txBody>
                  <a:tcPr anchor="ctr"/>
                </a:tc>
                <a:tc>
                  <a:txBody>
                    <a:bodyPr/>
                    <a:lstStyle/>
                    <a:p>
                      <a:pPr algn="ctr" rtl="0"/>
                      <a:r>
                        <a:rPr lang="cy-GB" sz="1400">
                          <a:solidFill>
                            <a:schemeClr val="tx2"/>
                          </a:solidFill>
                          <a:latin typeface="Arial" panose="020B0604020202020204" pitchFamily="34" charset="0"/>
                          <a:cs typeface="Arial" panose="020B0604020202020204" pitchFamily="34" charset="0"/>
                        </a:rPr>
                        <a:t>20%</a:t>
                      </a:r>
                    </a:p>
                  </a:txBody>
                  <a:tcPr anchor="ctr"/>
                </a:tc>
                <a:tc>
                  <a:txBody>
                    <a:bodyPr/>
                    <a:lstStyle/>
                    <a:p>
                      <a:pPr algn="ctr" rtl="0" fontAlgn="b">
                        <a:buNone/>
                      </a:pPr>
                      <a:r>
                        <a:rPr lang="cy-GB" sz="1400" b="0" u="none" strike="noStrike">
                          <a:solidFill>
                            <a:srgbClr val="000000"/>
                          </a:solidFill>
                          <a:effectLst/>
                          <a:latin typeface="Arial" panose="020B0604020202020204" pitchFamily="34" charset="0"/>
                          <a:cs typeface="Arial" panose="020B0604020202020204" pitchFamily="34" charset="0"/>
                        </a:rPr>
                        <a:t>57%</a:t>
                      </a:r>
                    </a:p>
                  </a:txBody>
                  <a:tcPr marL="6350" marR="6350" marT="6350" marB="0" anchor="ctr"/>
                </a:tc>
                <a:extLst>
                  <a:ext uri="{0D108BD9-81ED-4DB2-BD59-A6C34878D82A}">
                    <a16:rowId xmlns:a16="http://schemas.microsoft.com/office/drawing/2014/main" val="119515538"/>
                  </a:ext>
                </a:extLst>
              </a:tr>
              <a:tr h="573857">
                <a:tc>
                  <a:txBody>
                    <a:bodyPr/>
                    <a:lstStyle/>
                    <a:p>
                      <a:pPr algn="ctr" rtl="0"/>
                      <a:r>
                        <a:rPr lang="cy-GB" sz="1400" b="1">
                          <a:solidFill>
                            <a:schemeClr val="tx2"/>
                          </a:solidFill>
                          <a:latin typeface="Arial" panose="020B0604020202020204" pitchFamily="34" charset="0"/>
                          <a:cs typeface="Arial" panose="020B0604020202020204" pitchFamily="34" charset="0"/>
                        </a:rPr>
                        <a:t>Yr Alban </a:t>
                      </a:r>
                    </a:p>
                  </a:txBody>
                  <a:tcPr anchor="ctr"/>
                </a:tc>
                <a:tc>
                  <a:txBody>
                    <a:bodyPr/>
                    <a:lstStyle/>
                    <a:p>
                      <a:pPr algn="ctr" rtl="0"/>
                      <a:r>
                        <a:rPr lang="cy-GB" sz="1400">
                          <a:solidFill>
                            <a:schemeClr val="tx2"/>
                          </a:solidFill>
                          <a:latin typeface="Arial" panose="020B0604020202020204" pitchFamily="34" charset="0"/>
                          <a:cs typeface="Arial" panose="020B0604020202020204" pitchFamily="34" charset="0"/>
                        </a:rPr>
                        <a:t>7%</a:t>
                      </a:r>
                    </a:p>
                  </a:txBody>
                  <a:tcPr anchor="ctr"/>
                </a:tc>
                <a:tc>
                  <a:txBody>
                    <a:bodyPr/>
                    <a:lstStyle/>
                    <a:p>
                      <a:pPr algn="ctr" rtl="0"/>
                      <a:r>
                        <a:rPr lang="cy-GB" sz="1400">
                          <a:solidFill>
                            <a:schemeClr val="tx2"/>
                          </a:solidFill>
                          <a:latin typeface="Arial" panose="020B0604020202020204" pitchFamily="34" charset="0"/>
                          <a:cs typeface="Arial" panose="020B0604020202020204" pitchFamily="34" charset="0"/>
                        </a:rPr>
                        <a:t>3%</a:t>
                      </a:r>
                    </a:p>
                  </a:txBody>
                  <a:tcPr anchor="ctr"/>
                </a:tc>
                <a:tc>
                  <a:txBody>
                    <a:bodyPr/>
                    <a:lstStyle/>
                    <a:p>
                      <a:pPr algn="ctr" rtl="0" fontAlgn="b">
                        <a:buNone/>
                      </a:pPr>
                      <a:r>
                        <a:rPr lang="cy-GB" sz="1400" b="0" u="none" strike="noStrike">
                          <a:solidFill>
                            <a:srgbClr val="000000"/>
                          </a:solidFill>
                          <a:effectLst/>
                          <a:latin typeface="Arial" panose="020B0604020202020204" pitchFamily="34" charset="0"/>
                          <a:cs typeface="Arial" panose="020B0604020202020204" pitchFamily="34" charset="0"/>
                        </a:rPr>
                        <a:t>43%</a:t>
                      </a:r>
                    </a:p>
                  </a:txBody>
                  <a:tcPr marL="6350" marR="6350" marT="6350" marB="0" anchor="ctr"/>
                </a:tc>
                <a:tc>
                  <a:txBody>
                    <a:bodyPr/>
                    <a:lstStyle/>
                    <a:p>
                      <a:pPr algn="ctr" rtl="0"/>
                      <a:r>
                        <a:rPr lang="cy-GB" sz="1400">
                          <a:solidFill>
                            <a:schemeClr val="tx2"/>
                          </a:solidFill>
                          <a:latin typeface="Arial" panose="020B0604020202020204" pitchFamily="34" charset="0"/>
                          <a:cs typeface="Arial" panose="020B0604020202020204" pitchFamily="34" charset="0"/>
                        </a:rPr>
                        <a:t>6%</a:t>
                      </a:r>
                    </a:p>
                  </a:txBody>
                  <a:tcPr anchor="ctr"/>
                </a:tc>
                <a:tc>
                  <a:txBody>
                    <a:bodyPr/>
                    <a:lstStyle/>
                    <a:p>
                      <a:pPr algn="ctr" rtl="0"/>
                      <a:r>
                        <a:rPr lang="cy-GB" sz="1400">
                          <a:solidFill>
                            <a:schemeClr val="tx2"/>
                          </a:solidFill>
                          <a:latin typeface="Arial" panose="020B0604020202020204" pitchFamily="34" charset="0"/>
                          <a:cs typeface="Arial" panose="020B0604020202020204" pitchFamily="34" charset="0"/>
                        </a:rPr>
                        <a:t>2%</a:t>
                      </a:r>
                    </a:p>
                  </a:txBody>
                  <a:tcPr anchor="ctr"/>
                </a:tc>
                <a:tc>
                  <a:txBody>
                    <a:bodyPr/>
                    <a:lstStyle/>
                    <a:p>
                      <a:pPr algn="ctr" rtl="0" fontAlgn="b">
                        <a:buNone/>
                      </a:pPr>
                      <a:r>
                        <a:rPr lang="cy-GB" sz="1400" b="0" u="none" strike="noStrike" dirty="0">
                          <a:solidFill>
                            <a:srgbClr val="000000"/>
                          </a:solidFill>
                          <a:effectLst/>
                          <a:latin typeface="Arial" panose="020B0604020202020204" pitchFamily="34" charset="0"/>
                          <a:cs typeface="Arial" panose="020B0604020202020204" pitchFamily="34" charset="0"/>
                        </a:rPr>
                        <a:t>33%</a:t>
                      </a:r>
                    </a:p>
                  </a:txBody>
                  <a:tcPr marL="6350" marR="6350" marT="6350" marB="0" anchor="ctr"/>
                </a:tc>
                <a:extLst>
                  <a:ext uri="{0D108BD9-81ED-4DB2-BD59-A6C34878D82A}">
                    <a16:rowId xmlns:a16="http://schemas.microsoft.com/office/drawing/2014/main" val="1290535224"/>
                  </a:ext>
                </a:extLst>
              </a:tr>
            </a:tbl>
          </a:graphicData>
        </a:graphic>
      </p:graphicFrame>
      <p:sp>
        <p:nvSpPr>
          <p:cNvPr id="5" name="TextBox 4">
            <a:extLst>
              <a:ext uri="{FF2B5EF4-FFF2-40B4-BE49-F238E27FC236}">
                <a16:creationId xmlns:a16="http://schemas.microsoft.com/office/drawing/2014/main" id="{25A4B7A4-962A-2FBE-EEB7-2542CD60B741}"/>
              </a:ext>
            </a:extLst>
          </p:cNvPr>
          <p:cNvSpPr txBox="1"/>
          <p:nvPr/>
        </p:nvSpPr>
        <p:spPr>
          <a:xfrm>
            <a:off x="676274" y="5462081"/>
            <a:ext cx="11020228" cy="276999"/>
          </a:xfrm>
          <a:prstGeom prst="rect">
            <a:avLst/>
          </a:prstGeom>
          <a:noFill/>
        </p:spPr>
        <p:txBody>
          <a:bodyPr wrap="square">
            <a:spAutoFit/>
          </a:bodyPr>
          <a:lstStyle/>
          <a:p>
            <a:pPr rtl="0"/>
            <a:r>
              <a:rPr lang="cy-GB" sz="1200" i="1">
                <a:effectLst/>
                <a:latin typeface="Arial" panose="020B0604020202020204" pitchFamily="34" charset="0"/>
                <a:ea typeface="Aptos" panose="020B0004020202020204" pitchFamily="34" charset="0"/>
                <a:cs typeface="Arial" panose="020B0604020202020204" pitchFamily="34" charset="0"/>
              </a:rPr>
              <a:t>NODYN: Mae'r canrannau'n cynrychioli cyfran o holl ymatebwyr y DU sy'n bwriadu/sy'n cymryd teithiau i bob gwlad</a:t>
            </a:r>
            <a:r>
              <a:rPr lang="cy-GB" sz="1200">
                <a:effectLst/>
                <a:latin typeface="Arial" panose="020B0604020202020204" pitchFamily="34" charset="0"/>
                <a:ea typeface="Aptos" panose="020B0004020202020204" pitchFamily="34" charset="0"/>
                <a:cs typeface="Arial" panose="020B0604020202020204" pitchFamily="34" charset="0"/>
              </a:rPr>
              <a:t>.</a:t>
            </a:r>
          </a:p>
        </p:txBody>
      </p:sp>
      <p:sp>
        <p:nvSpPr>
          <p:cNvPr id="6" name="Footer Placeholder 5">
            <a:extLst>
              <a:ext uri="{FF2B5EF4-FFF2-40B4-BE49-F238E27FC236}">
                <a16:creationId xmlns:a16="http://schemas.microsoft.com/office/drawing/2014/main" id="{35D0DD3F-D7F8-34AE-8C3C-97E7729B2349}"/>
              </a:ext>
            </a:extLst>
          </p:cNvPr>
          <p:cNvSpPr txBox="1">
            <a:spLocks/>
          </p:cNvSpPr>
          <p:nvPr/>
        </p:nvSpPr>
        <p:spPr>
          <a:xfrm>
            <a:off x="191066" y="5836715"/>
            <a:ext cx="10158190" cy="524553"/>
          </a:xfrm>
          <a:prstGeom prst="rect">
            <a:avLst/>
          </a:prstGeom>
        </p:spPr>
        <p:txBody>
          <a:bodyPr vert="horz" lIns="91440" tIns="45720" rIns="91440" bIns="45720" rtlCol="0" anchor="t"/>
          <a:lstStyle>
            <a:defPPr>
              <a:defRPr lang="en-US"/>
            </a:defPPr>
            <a:lvl1pPr marL="0" algn="l" defTabSz="457200" rtl="0" eaLnBrk="1" latinLnBrk="0" hangingPunct="1">
              <a:defRPr sz="900" kern="1200">
                <a:solidFill>
                  <a:srgbClr val="120742"/>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a:ln>
                  <a:noFill/>
                </a:ln>
                <a:solidFill>
                  <a:srgbClr val="1E1541"/>
                </a:solidFill>
                <a:effectLst/>
                <a:uLnTx/>
                <a:uFillTx/>
                <a:latin typeface="Arial" panose="020B0604020202020204" pitchFamily="34" charset="0"/>
                <a:ea typeface="+mn-ea"/>
                <a:cs typeface="Arial" panose="020B0604020202020204" pitchFamily="34" charset="0"/>
              </a:rPr>
              <a:t>VB2a.  Wrth feddwl am eich gwyliau neu'r seibiant byr nesaf yn y DU rydych chi'n debygol o'i gymryd, pryd ydych chi'n debygol o gynllunio, archebu a mynd ar y daith hon?</a:t>
            </a:r>
          </a:p>
          <a:p>
            <a:pPr lvl="0" defTabSz="609585" rtl="0">
              <a:defRPr/>
            </a:pPr>
            <a:r>
              <a:rPr kumimoji="0" lang="cy-GB" sz="1000" b="0" i="0" u="none" strike="noStrike" kern="1200" cap="none" spc="0" normalizeH="0" baseline="0">
                <a:ln>
                  <a:noFill/>
                </a:ln>
                <a:solidFill>
                  <a:srgbClr val="1E1541"/>
                </a:solidFill>
                <a:effectLst/>
                <a:uLnTx/>
                <a:uFillTx/>
                <a:latin typeface="Arial" panose="020B0604020202020204" pitchFamily="34" charset="0"/>
                <a:ea typeface="+mn-ea"/>
                <a:cs typeface="Arial" panose="020B0604020202020204" pitchFamily="34" charset="0"/>
              </a:rPr>
              <a:t>VB13a2: </a:t>
            </a:r>
            <a:r>
              <a:rPr lang="cy-GB" sz="1000">
                <a:solidFill>
                  <a:srgbClr val="1E1541"/>
                </a:solidFill>
              </a:rPr>
              <a:t>Ym mha un o'r misoedd hyn ydych chi wedi cymryd seibiant byr dros nos neu wyliau yn y DU yn ystod y 12 mis diwethaf?</a:t>
            </a:r>
            <a:r>
              <a:rPr kumimoji="0" lang="cy-GB" sz="1000" b="0" i="0" u="none" strike="noStrike" kern="1200" cap="none" spc="0" normalizeH="0" baseline="0">
                <a:ln>
                  <a:noFill/>
                </a:ln>
                <a:solidFill>
                  <a:srgbClr val="1E1541"/>
                </a:solidFill>
                <a:effectLst/>
                <a:uLnTx/>
                <a:uFillTx/>
                <a:latin typeface="Arial" panose="020B0604020202020204" pitchFamily="34" charset="0"/>
                <a:ea typeface="+mn-ea"/>
                <a:cs typeface="Arial" panose="020B0604020202020204" pitchFamily="34" charset="0"/>
              </a:rPr>
              <a:t> Sylfaen: Pob ymatebydd yn y DU = 1,756. Mae data'n dangos y gyfran sy'n bwriadu mynd ar daith o fewn y 3 mis nesaf – ni fydd hyn yn ystyried bwriadau a sefydlwyd lai na 3 mis cyn dyddiad y daith – a'r teithiau a gymerwyd.  Dim ond o fis Ebrill 2021 hyd at fis Medi 2025 y mae teithiau gwirioneddol ar gael.</a:t>
            </a:r>
          </a:p>
        </p:txBody>
      </p:sp>
    </p:spTree>
    <p:extLst>
      <p:ext uri="{BB962C8B-B14F-4D97-AF65-F5344CB8AC3E}">
        <p14:creationId xmlns:p14="http://schemas.microsoft.com/office/powerpoint/2010/main" val="773847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CBBF3-D3C8-7A07-4EC7-AE98CF68EF7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5627F60-914C-60A0-7338-4B8E8DF8D5EF}"/>
              </a:ext>
            </a:extLst>
          </p:cNvPr>
          <p:cNvSpPr>
            <a:spLocks noGrp="1"/>
          </p:cNvSpPr>
          <p:nvPr>
            <p:ph type="title" idx="4294967295"/>
          </p:nvPr>
        </p:nvSpPr>
        <p:spPr>
          <a:xfrm>
            <a:off x="107950" y="298767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y-GB" sz="2800" b="1" i="0" u="none" strike="noStrike" kern="1200" cap="none" spc="0" normalizeH="0" baseline="0">
                <a:ln>
                  <a:noFill/>
                </a:ln>
                <a:solidFill>
                  <a:schemeClr val="bg1"/>
                </a:solidFill>
                <a:effectLst/>
                <a:uLnTx/>
                <a:uFillTx/>
                <a:latin typeface="Arial Black" panose="020B0A04020102020204" pitchFamily="34" charset="0"/>
                <a:ea typeface="+mn-ea"/>
                <a:cs typeface="Dreaming Outloud Pro" panose="03050502040302030504" pitchFamily="66" charset="0"/>
              </a:rPr>
              <a:t>Bwriadau taith i Gymru - Haf 2025 </a:t>
            </a:r>
          </a:p>
        </p:txBody>
      </p:sp>
    </p:spTree>
    <p:extLst>
      <p:ext uri="{BB962C8B-B14F-4D97-AF65-F5344CB8AC3E}">
        <p14:creationId xmlns:p14="http://schemas.microsoft.com/office/powerpoint/2010/main" val="862065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F1128-6DEB-D548-FDA4-AE5AE6ACB6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50ECE9-2DB2-9834-ED7C-C0AC3E4DED5F}"/>
              </a:ext>
            </a:extLst>
          </p:cNvPr>
          <p:cNvSpPr>
            <a:spLocks noGrp="1"/>
          </p:cNvSpPr>
          <p:nvPr>
            <p:ph type="title"/>
          </p:nvPr>
        </p:nvSpPr>
        <p:spPr>
          <a:xfrm>
            <a:off x="380358" y="355115"/>
            <a:ext cx="11675852" cy="671807"/>
          </a:xfrm>
        </p:spPr>
        <p:txBody>
          <a:bodyPr>
            <a:normAutofit fontScale="90000"/>
          </a:bodyPr>
          <a:lstStyle/>
          <a:p>
            <a:pPr rtl="0"/>
            <a:r>
              <a:rPr lang="cy-GB"/>
              <a:t>Math o gyrchfan ar gyfer y daith arfaethedig nesaf yng Nghymru – Haf 2025 yn erbyn 2024</a:t>
            </a:r>
          </a:p>
        </p:txBody>
      </p:sp>
      <p:sp>
        <p:nvSpPr>
          <p:cNvPr id="3" name="Text Placeholder 2">
            <a:extLst>
              <a:ext uri="{FF2B5EF4-FFF2-40B4-BE49-F238E27FC236}">
                <a16:creationId xmlns:a16="http://schemas.microsoft.com/office/drawing/2014/main" id="{F4551988-1DF9-ECF7-E3F0-9850A1F82FF8}"/>
              </a:ext>
            </a:extLst>
          </p:cNvPr>
          <p:cNvSpPr>
            <a:spLocks noGrp="1"/>
          </p:cNvSpPr>
          <p:nvPr>
            <p:ph type="body" sz="quarter" idx="10"/>
          </p:nvPr>
        </p:nvSpPr>
        <p:spPr>
          <a:xfrm>
            <a:off x="654733" y="1225780"/>
            <a:ext cx="10882534" cy="1311300"/>
          </a:xfrm>
        </p:spPr>
        <p:txBody>
          <a:bodyPr/>
          <a:lstStyle/>
          <a:p>
            <a:pPr marL="228594" indent="-228594" rtl="0">
              <a:buFont typeface="Arial" panose="020B0604020202020204" pitchFamily="34" charset="0"/>
              <a:buChar char="•"/>
            </a:pPr>
            <a:r>
              <a:rPr lang="cy-GB" sz="1400"/>
              <a:t>‘Trefi arfordirol/glan môr traddodiadol’ a lleoliadau ‘Cefn gwlad neu bentref’ yw’r cyrchfannau a fwriadwyd amlaf ymhlith y rhai sy’n cynllunio teithiau haf i Gymru yn 2025 (y ddau ar 39% a 38% yn y drefn honno). Mae'r dewisiadau hyn yn cyd-fynd yn agos â'r mathau o leoliadau a ddewiswyd gan ymwelwyr mewn gwirionedd, gan ddangos cysondeb rhwng bwriad ac ymddygiad.</a:t>
            </a:r>
          </a:p>
          <a:p>
            <a:pPr marL="228594" indent="-228594">
              <a:buFont typeface="Arial" panose="020B0604020202020204" pitchFamily="34" charset="0"/>
              <a:buChar char="•"/>
            </a:pPr>
            <a:endParaRPr lang="en-GB" sz="1400" dirty="0"/>
          </a:p>
          <a:p>
            <a:pPr marL="228594" indent="-228594" rtl="0">
              <a:buFont typeface="Arial" panose="020B0604020202020204" pitchFamily="34" charset="0"/>
              <a:buChar char="•"/>
            </a:pPr>
            <a:r>
              <a:rPr lang="cy-GB" sz="1400"/>
              <a:t>Mae bwriadau ymweld â ‘mynyddoedd neu fryniau’ yn is nag yn 2024, sy’n dangos newid mewn dewis ymhlith bwriadau teithiau i Gymru.</a:t>
            </a:r>
          </a:p>
        </p:txBody>
      </p:sp>
      <p:graphicFrame>
        <p:nvGraphicFramePr>
          <p:cNvPr id="13" name="Chart Placeholder 7" descr="Siart far yn cymharu'r mathau o gyrchfannau arfaethedig ar gyfer teithiau haf Cymru yn 2024 a 2025. Trefi arfordirol/glan môr traddodiadol sy'n parhau i fod y mwyaf poblogaidd, gan gynyddu ychydig o 37% yn 2024 i 39% yn 2025. Tyfodd cyrchfannau cefn gwlad neu bentrefi hefyd o 33% i 38%. Mae bwriadau arfordir gwledig yn sefydlog (29% yn erbyn 28%). Cododd bwriadau dinasoedd mawr o 16% i 19%, tra gostyngodd mynyddoedd neu fryniau o 26% i 18%. Mae bwriadau dinasoedd neu drefi llai yn parhau i fod yn isel iawn, gan gynyddu ychydig o 6% i 7%. At ei gilydd, cyrchfannau gwledig ac arfordirol sydd ar y blaen, gyda symudiad bach tuag at gefn gwlad ac ardaloedd trefol.">
            <a:extLst>
              <a:ext uri="{FF2B5EF4-FFF2-40B4-BE49-F238E27FC236}">
                <a16:creationId xmlns:a16="http://schemas.microsoft.com/office/drawing/2014/main" id="{D7E3DC8C-5C6B-3F8C-6DAE-50A230AACF61}"/>
              </a:ext>
            </a:extLst>
          </p:cNvPr>
          <p:cNvGraphicFramePr>
            <a:graphicFrameLocks noGrp="1"/>
          </p:cNvGraphicFramePr>
          <p:nvPr>
            <p:ph type="chart" sz="quarter" idx="4294967295"/>
            <p:extLst>
              <p:ext uri="{D42A27DB-BD31-4B8C-83A1-F6EECF244321}">
                <p14:modId xmlns:p14="http://schemas.microsoft.com/office/powerpoint/2010/main" val="2410848334"/>
              </p:ext>
            </p:extLst>
          </p:nvPr>
        </p:nvGraphicFramePr>
        <p:xfrm>
          <a:off x="914400" y="2537080"/>
          <a:ext cx="10363200" cy="3574333"/>
        </p:xfrm>
        <a:graphic>
          <a:graphicData uri="http://schemas.openxmlformats.org/drawingml/2006/chart">
            <c:chart xmlns:c="http://schemas.openxmlformats.org/drawingml/2006/chart" xmlns:r="http://schemas.openxmlformats.org/officeDocument/2006/relationships" r:id="rId3"/>
          </a:graphicData>
        </a:graphic>
      </p:graphicFrame>
      <p:sp>
        <p:nvSpPr>
          <p:cNvPr id="4" name="Footer Placeholder 5">
            <a:extLst>
              <a:ext uri="{FF2B5EF4-FFF2-40B4-BE49-F238E27FC236}">
                <a16:creationId xmlns:a16="http://schemas.microsoft.com/office/drawing/2014/main" id="{EEFA10E1-88AB-8A6C-F8D6-1FBA4A1118FC}"/>
              </a:ext>
            </a:extLst>
          </p:cNvPr>
          <p:cNvSpPr txBox="1">
            <a:spLocks/>
          </p:cNvSpPr>
          <p:nvPr/>
        </p:nvSpPr>
        <p:spPr>
          <a:xfrm>
            <a:off x="268631" y="6097448"/>
            <a:ext cx="9531351" cy="367964"/>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a:ln>
                  <a:noFill/>
                </a:ln>
                <a:solidFill>
                  <a:srgbClr val="1E1541"/>
                </a:solidFill>
                <a:effectLst/>
                <a:uLnTx/>
                <a:uFillTx/>
                <a:latin typeface="Arial"/>
                <a:ea typeface="+mn-ea"/>
                <a:cs typeface="+mn-cs"/>
              </a:rPr>
              <a:t>VB5. Pa un o'r canlynol sy'n disgrifio orau'r prif fathau o gyrchfannau yr ydych yn debygol o aros ynddynt yn ystod eich gwyliau neu seibiant byr nesaf yn y DU yn [pipe: VB4aiiSCAF] yn [pipe: hVB3]?</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a:ln>
                  <a:noFill/>
                </a:ln>
                <a:solidFill>
                  <a:srgbClr val="1E1541"/>
                </a:solidFill>
                <a:effectLst/>
                <a:uLnTx/>
                <a:uFillTx/>
                <a:latin typeface="Arial"/>
                <a:ea typeface="+mn-ea"/>
                <a:cs typeface="+mn-cs"/>
              </a:rPr>
              <a:t>Sylfaen: Bwriadwyr haf Cymru gyfan. Ebrill-Mehefin 2025 = </a:t>
            </a:r>
            <a:r>
              <a:rPr lang="cy-GB" sz="1000">
                <a:solidFill>
                  <a:srgbClr val="1E1541"/>
                </a:solidFill>
                <a:latin typeface="Arial"/>
              </a:rPr>
              <a:t>262</a:t>
            </a:r>
            <a:r>
              <a:rPr kumimoji="0" lang="cy-GB" sz="1000" b="0" i="0" u="none" strike="noStrike" kern="1200" cap="none" spc="0" normalizeH="0" baseline="0">
                <a:ln>
                  <a:noFill/>
                </a:ln>
                <a:solidFill>
                  <a:srgbClr val="1E1541"/>
                </a:solidFill>
                <a:effectLst/>
                <a:uLnTx/>
                <a:uFillTx/>
                <a:latin typeface="Arial"/>
                <a:ea typeface="+mn-ea"/>
                <a:cs typeface="+mn-cs"/>
              </a:rPr>
              <a:t>; 2024 = </a:t>
            </a:r>
            <a:r>
              <a:rPr lang="cy-GB" sz="1000">
                <a:solidFill>
                  <a:srgbClr val="1E1541"/>
                </a:solidFill>
                <a:latin typeface="Arial"/>
              </a:rPr>
              <a:t>227</a:t>
            </a:r>
            <a:r>
              <a:rPr kumimoji="0" lang="cy-GB" sz="1000" b="0" i="0" u="none" strike="noStrike" kern="1200" cap="none" spc="0" normalizeH="0" baseline="0">
                <a:ln>
                  <a:noFill/>
                </a:ln>
                <a:solidFill>
                  <a:srgbClr val="1E1541"/>
                </a:solidFill>
                <a:effectLst/>
                <a:uLnTx/>
                <a:uFillTx/>
                <a:latin typeface="Arial"/>
                <a:ea typeface="+mn-ea"/>
                <a:cs typeface="+mn-cs"/>
              </a:rPr>
              <a:t>. </a:t>
            </a:r>
          </a:p>
        </p:txBody>
      </p:sp>
    </p:spTree>
    <p:extLst>
      <p:ext uri="{BB962C8B-B14F-4D97-AF65-F5344CB8AC3E}">
        <p14:creationId xmlns:p14="http://schemas.microsoft.com/office/powerpoint/2010/main" val="3144723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500" y="244703"/>
            <a:ext cx="11675852" cy="671807"/>
          </a:xfrm>
        </p:spPr>
        <p:txBody>
          <a:bodyPr>
            <a:normAutofit fontScale="90000"/>
          </a:bodyPr>
          <a:lstStyle/>
          <a:p>
            <a:pPr rtl="0"/>
            <a:r>
              <a:rPr lang="cy-GB"/>
              <a:t>Cymhellion taith ar gyfer y daith arfaethedig nesaf yng Nghymru – Haf 2025 yn erbyn 2024</a:t>
            </a:r>
          </a:p>
        </p:txBody>
      </p:sp>
      <p:sp>
        <p:nvSpPr>
          <p:cNvPr id="3" name="Text Placeholder 2"/>
          <p:cNvSpPr>
            <a:spLocks noGrp="1"/>
          </p:cNvSpPr>
          <p:nvPr>
            <p:ph type="body" sz="quarter" idx="10"/>
          </p:nvPr>
        </p:nvSpPr>
        <p:spPr>
          <a:xfrm>
            <a:off x="498315" y="1168615"/>
            <a:ext cx="11195369" cy="552072"/>
          </a:xfrm>
        </p:spPr>
        <p:txBody>
          <a:bodyPr/>
          <a:lstStyle/>
          <a:p>
            <a:pPr marL="228594" indent="-228594" rtl="0">
              <a:buFont typeface="Arial" panose="020B0604020202020204" pitchFamily="34" charset="0"/>
              <a:buChar char="•"/>
            </a:pPr>
            <a:r>
              <a:rPr lang="cy-GB" sz="1600"/>
              <a:t>Y prif gymhelliant dros fynd ar daith i Gymru yn ystod yr Haf oedd ‘amser teuluol neu amser gyda fy mhartner’. Mae'r flaenoriaeth yn y cymhellion yn aros yr un fath ag yn 2024.</a:t>
            </a:r>
          </a:p>
        </p:txBody>
      </p:sp>
      <p:graphicFrame>
        <p:nvGraphicFramePr>
          <p:cNvPr id="6" name="Chart 5" descr="Siart far yn dangos y 10 cymhelliant uchaf ar gyfer gwyliau neu seibiannau byr arfaethedig yng Nghymru a'r DU yn yr haf, gan gymharu Ebrill-Mehefin 2024 a 2025. Y cymhellion mwyaf cyffredin yn 2025 yw amser teuluol neu amser gyda phartner (53%), mynd i ffwrdd i orffwys (49%), a chysylltu â natur/yr awyr agored (39%). Mae rhesymau eraill yn cynnwys profi cyffro neu hwyl (24%), teithio i rywle newydd (23%), antur neu her (15%), treulio amser gyda ffrindiau (15%), gwyliau egnïol gydag ymarfer corff neu chwaraeon (14%), mynd i rywle gyda bwyd gwych (13%), a dysgu rhywbeth newydd (10%). Mae canrannau 2024 ychydig yn is ar gyfer y rhan fwyaf o gategorïau, gydag amser teuluol ar 48% a gorffwys ar 43%.">
            <a:extLst>
              <a:ext uri="{FF2B5EF4-FFF2-40B4-BE49-F238E27FC236}">
                <a16:creationId xmlns:a16="http://schemas.microsoft.com/office/drawing/2014/main" id="{3AABF68A-3DA5-9635-53BD-C5F1E78BAB9D}"/>
              </a:ext>
            </a:extLst>
          </p:cNvPr>
          <p:cNvGraphicFramePr>
            <a:graphicFrameLocks noGrp="1"/>
          </p:cNvGraphicFramePr>
          <p:nvPr>
            <p:extLst>
              <p:ext uri="{D42A27DB-BD31-4B8C-83A1-F6EECF244321}">
                <p14:modId xmlns:p14="http://schemas.microsoft.com/office/powerpoint/2010/main" val="1240369189"/>
              </p:ext>
            </p:extLst>
          </p:nvPr>
        </p:nvGraphicFramePr>
        <p:xfrm>
          <a:off x="619616" y="2214390"/>
          <a:ext cx="10952768" cy="3498272"/>
        </p:xfrm>
        <a:graphic>
          <a:graphicData uri="http://schemas.openxmlformats.org/drawingml/2006/chart">
            <c:chart xmlns:c="http://schemas.openxmlformats.org/drawingml/2006/chart" xmlns:r="http://schemas.openxmlformats.org/officeDocument/2006/relationships" r:id="rId3"/>
          </a:graphicData>
        </a:graphic>
      </p:graphicFrame>
      <p:sp>
        <p:nvSpPr>
          <p:cNvPr id="8" name="Footer Placeholder 5">
            <a:extLst>
              <a:ext uri="{FF2B5EF4-FFF2-40B4-BE49-F238E27FC236}">
                <a16:creationId xmlns:a16="http://schemas.microsoft.com/office/drawing/2014/main" id="{DD9FC831-2467-885C-EA7C-E4DBE4B786C6}"/>
              </a:ext>
            </a:extLst>
          </p:cNvPr>
          <p:cNvSpPr txBox="1">
            <a:spLocks/>
          </p:cNvSpPr>
          <p:nvPr/>
        </p:nvSpPr>
        <p:spPr>
          <a:xfrm>
            <a:off x="333500" y="6088744"/>
            <a:ext cx="9239251" cy="524553"/>
          </a:xfrm>
          <a:prstGeom prst="rect">
            <a:avLst/>
          </a:prstGeom>
        </p:spPr>
        <p:txBody>
          <a:bodyPr/>
          <a:lstStyle>
            <a:defPPr>
              <a:defRPr lang="en-US"/>
            </a:defPPr>
            <a:lvl1pPr marR="0" lvl="0" indent="0" defTabSz="609585" fontAlgn="auto">
              <a:lnSpc>
                <a:spcPct val="100000"/>
              </a:lnSpc>
              <a:spcBef>
                <a:spcPts val="0"/>
              </a:spcBef>
              <a:spcAft>
                <a:spcPts val="0"/>
              </a:spcAft>
              <a:buClrTx/>
              <a:buSzTx/>
              <a:buFontTx/>
              <a:buNone/>
              <a:tabLst/>
              <a:defRPr kumimoji="0" sz="1200" b="0" i="0" u="none" strike="noStrike" cap="none" spc="0" normalizeH="0" baseline="0">
                <a:ln>
                  <a:noFill/>
                </a:ln>
                <a:solidFill>
                  <a:srgbClr val="404040"/>
                </a:solidFill>
                <a:effectLst/>
                <a:uLnTx/>
                <a:uFillTx/>
                <a:latin typeface="Arial"/>
              </a:defRPr>
            </a:lvl1pPr>
            <a:lvl2pPr defTabSz="457200"/>
            <a:lvl3pPr defTabSz="457200"/>
            <a:lvl4pPr defTabSz="457200"/>
            <a:lvl5pPr defTabSz="457200"/>
            <a:lvl6pPr defTabSz="457200"/>
            <a:lvl7pPr defTabSz="457200"/>
            <a:lvl8pPr defTabSz="457200"/>
            <a:lvl9pPr defTabSz="457200"/>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a:ln>
                  <a:noFill/>
                </a:ln>
                <a:solidFill>
                  <a:srgbClr val="1E1541"/>
                </a:solidFill>
                <a:effectLst/>
                <a:uLnTx/>
                <a:uFillTx/>
                <a:latin typeface="Arial"/>
                <a:ea typeface="+mn-ea"/>
                <a:cs typeface="+mn-cs"/>
              </a:rPr>
              <a:t>VB6fii. Pa un o'r canlynol sy'n disgrifio eich cymhelliant/cymhelliannau ar gyfer y daith hon orau? </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a:ln>
                  <a:noFill/>
                </a:ln>
                <a:solidFill>
                  <a:srgbClr val="1E1541"/>
                </a:solidFill>
                <a:effectLst/>
                <a:uLnTx/>
                <a:uFillTx/>
                <a:latin typeface="Arial"/>
                <a:ea typeface="+mn-ea"/>
                <a:cs typeface="+mn-cs"/>
              </a:rPr>
              <a:t>Sylfaen: Bwriadwyr haf Cymru gyfan. Ebrill-Mehefin 2025 = </a:t>
            </a:r>
            <a:r>
              <a:rPr lang="cy-GB" sz="1000">
                <a:solidFill>
                  <a:srgbClr val="1E1541"/>
                </a:solidFill>
              </a:rPr>
              <a:t>262</a:t>
            </a:r>
            <a:r>
              <a:rPr kumimoji="0" lang="cy-GB" sz="1000" b="0" i="0" u="none" strike="noStrike" kern="1200" cap="none" spc="0" normalizeH="0" baseline="0">
                <a:ln>
                  <a:noFill/>
                </a:ln>
                <a:solidFill>
                  <a:srgbClr val="1E1541"/>
                </a:solidFill>
                <a:effectLst/>
                <a:uLnTx/>
                <a:uFillTx/>
                <a:latin typeface="Arial"/>
                <a:ea typeface="+mn-ea"/>
                <a:cs typeface="+mn-cs"/>
              </a:rPr>
              <a:t>; 2024 = </a:t>
            </a:r>
            <a:r>
              <a:rPr lang="cy-GB" sz="1000">
                <a:solidFill>
                  <a:srgbClr val="1E1541"/>
                </a:solidFill>
                <a:latin typeface="Arial"/>
              </a:rPr>
              <a:t>227</a:t>
            </a:r>
            <a:r>
              <a:rPr kumimoji="0" lang="cy-GB" sz="1000" b="0" i="0" u="none" strike="noStrike" kern="1200" cap="none" spc="0" normalizeH="0" baseline="0">
                <a:ln>
                  <a:noFill/>
                </a:ln>
                <a:solidFill>
                  <a:srgbClr val="1E1541"/>
                </a:solidFill>
                <a:effectLst/>
                <a:uLnTx/>
                <a:uFillTx/>
                <a:latin typeface="Arial"/>
                <a:ea typeface="+mn-ea"/>
                <a:cs typeface="+mn-cs"/>
              </a:rPr>
              <a:t>. </a:t>
            </a:r>
          </a:p>
        </p:txBody>
      </p:sp>
    </p:spTree>
    <p:extLst>
      <p:ext uri="{BB962C8B-B14F-4D97-AF65-F5344CB8AC3E}">
        <p14:creationId xmlns:p14="http://schemas.microsoft.com/office/powerpoint/2010/main" val="26360873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432" y="177677"/>
            <a:ext cx="11675852" cy="671807"/>
          </a:xfrm>
        </p:spPr>
        <p:txBody>
          <a:bodyPr>
            <a:normAutofit fontScale="90000"/>
          </a:bodyPr>
          <a:lstStyle/>
          <a:p>
            <a:pPr rtl="0"/>
            <a:r>
              <a:rPr lang="cy-GB"/>
              <a:t>Math o lety ar gyfer y daith arfaethedig nesaf yng Nghymru – Haf 2025 yn erbyn 2024</a:t>
            </a:r>
          </a:p>
        </p:txBody>
      </p:sp>
      <p:sp>
        <p:nvSpPr>
          <p:cNvPr id="3" name="Text Placeholder 2"/>
          <p:cNvSpPr>
            <a:spLocks noGrp="1"/>
          </p:cNvSpPr>
          <p:nvPr>
            <p:ph type="body" sz="quarter" idx="10"/>
          </p:nvPr>
        </p:nvSpPr>
        <p:spPr>
          <a:xfrm>
            <a:off x="402432" y="993337"/>
            <a:ext cx="11696309" cy="967710"/>
          </a:xfrm>
        </p:spPr>
        <p:txBody>
          <a:bodyPr/>
          <a:lstStyle/>
          <a:p>
            <a:pPr marL="228594" indent="-228594" rtl="0">
              <a:buFont typeface="Arial" panose="020B0604020202020204" pitchFamily="34" charset="0"/>
              <a:buChar char="•"/>
            </a:pPr>
            <a:r>
              <a:rPr lang="cy-GB" sz="1400">
                <a:solidFill>
                  <a:srgbClr val="000000"/>
                </a:solidFill>
              </a:rPr>
              <a:t>‘Gwesty/Motel/Tafarn’ yw’r math mwyaf tebygol o lety ar gyfer taith i Gymru yn ystod cyfnod yr Haf yn 2025 (41%). Dilynir hyn gan ‘Aros mewn tŷ/bwthyn/fflat/rhandy wedi'i rentu neu debyg’ sy’n god newydd ers y llynedd. </a:t>
            </a:r>
          </a:p>
          <a:p>
            <a:pPr marL="228594" indent="-228594">
              <a:buFont typeface="Arial" panose="020B0604020202020204" pitchFamily="34" charset="0"/>
              <a:buChar char="•"/>
            </a:pPr>
            <a:endParaRPr lang="en-GB" sz="1400" dirty="0">
              <a:solidFill>
                <a:srgbClr val="000000"/>
              </a:solidFill>
            </a:endParaRPr>
          </a:p>
          <a:p>
            <a:pPr marL="228594" indent="-228594" rtl="0">
              <a:buFont typeface="Arial" panose="020B0604020202020204" pitchFamily="34" charset="0"/>
              <a:buChar char="•"/>
            </a:pPr>
            <a:r>
              <a:rPr lang="cy-GB" sz="1400">
                <a:solidFill>
                  <a:srgbClr val="000000"/>
                </a:solidFill>
              </a:rPr>
              <a:t>Aeth llai o oedolion ar daith mewn ‘carafán statig – nad yw’n eiddo i chi’ yn Haf 2025, tra bod yr holl fathau eraill o lety yn gyson â 2025.</a:t>
            </a:r>
          </a:p>
        </p:txBody>
      </p:sp>
      <p:graphicFrame>
        <p:nvGraphicFramePr>
          <p:cNvPr id="11" name="Chart Placeholder 7" descr="Siart far yn cymharu dewisiadau llety ar gyfer teithiau a wnaed i Gymru yn haf 2024 a 2025. Mae gwestai yn parhau i fod y dewis mwyaf poblogaidd, gan gynyddu o 36% yn 2024 i 41% yn 2025. Mae aros mewn tŷ, bwthyn neu rhandy wedi'i rentu yn dangos twf cryf, gan gyrraedd 38% yn 2025. Mae gwestai preifat a gwely a brecwast yn sefydlog (17% yn erbyn 16%), tra bod carafannau statig yn gostwng o 18% i 14%. Mae opsiynau eraill fel aros yng nghartref rhywun arall (13% yn erbyn 11%), cartrefi ffrindiau neu berthnasau (12% yn erbyn 11%), fflatiau â gwasanaeth (12% yn erbyn 9%), carafannau teithiol (9% yn erbyn 8%), pebyll (4% yn erbyn 8%), a faniau gwersylla (6% yn erbyn 5%) yn parhau i fod yn llai cyffredin. At ei gilydd, gwestai ac eiddo rhent sydd ar y blaen, gyda thuedd glir ar i fyny ar gyfer llety hunanarlwyo."/>
          <p:cNvGraphicFramePr>
            <a:graphicFrameLocks/>
          </p:cNvGraphicFramePr>
          <p:nvPr>
            <p:extLst>
              <p:ext uri="{D42A27DB-BD31-4B8C-83A1-F6EECF244321}">
                <p14:modId xmlns:p14="http://schemas.microsoft.com/office/powerpoint/2010/main" val="4117707339"/>
              </p:ext>
            </p:extLst>
          </p:nvPr>
        </p:nvGraphicFramePr>
        <p:xfrm>
          <a:off x="557058" y="2104900"/>
          <a:ext cx="11077883" cy="3950412"/>
        </p:xfrm>
        <a:graphic>
          <a:graphicData uri="http://schemas.openxmlformats.org/drawingml/2006/chart">
            <c:chart xmlns:c="http://schemas.openxmlformats.org/drawingml/2006/chart" xmlns:r="http://schemas.openxmlformats.org/officeDocument/2006/relationships" r:id="rId3"/>
          </a:graphicData>
        </a:graphic>
      </p:graphicFrame>
      <p:sp>
        <p:nvSpPr>
          <p:cNvPr id="9" name="Footer Placeholder 5"/>
          <p:cNvSpPr>
            <a:spLocks noGrp="1"/>
          </p:cNvSpPr>
          <p:nvPr>
            <p:ph type="ftr" sz="quarter" idx="4294967295"/>
          </p:nvPr>
        </p:nvSpPr>
        <p:spPr>
          <a:xfrm>
            <a:off x="120463" y="5864663"/>
            <a:ext cx="10830303" cy="414132"/>
          </a:xfrm>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a:ln>
                  <a:noFill/>
                </a:ln>
                <a:solidFill>
                  <a:srgbClr val="1E1541"/>
                </a:solidFill>
                <a:effectLst/>
                <a:uLnTx/>
                <a:uFillTx/>
                <a:latin typeface="Arial"/>
                <a:ea typeface="+mn-ea"/>
                <a:cs typeface="+mn-cs"/>
              </a:rPr>
              <a:t>VB6a. Pa fath/au o lety ydych chi'n disgwyl aros ynddo/ynddynt yn ystod eich taith yn y DU ym mis &lt;insert month&gt;?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a:ln>
                  <a:noFill/>
                </a:ln>
                <a:solidFill>
                  <a:srgbClr val="1E1541"/>
                </a:solidFill>
                <a:effectLst/>
                <a:uLnTx/>
                <a:uFillTx/>
                <a:latin typeface="Arial"/>
                <a:ea typeface="+mn-ea"/>
                <a:cs typeface="+mn-cs"/>
              </a:rPr>
              <a:t>Sylfaen: Bwriadwyr haf Cymru gyfan. Ebrill-Mehefin 2025 = 262; 2024 = </a:t>
            </a:r>
            <a:r>
              <a:rPr lang="cy-GB" sz="1000">
                <a:solidFill>
                  <a:srgbClr val="1E1541"/>
                </a:solidFill>
                <a:latin typeface="Arial"/>
              </a:rPr>
              <a:t>227</a:t>
            </a:r>
            <a:r>
              <a:rPr kumimoji="0" lang="cy-GB" sz="1000" b="0" i="0" u="none" strike="noStrike" kern="1200" cap="none" spc="0" normalizeH="0" baseline="0">
                <a:ln>
                  <a:noFill/>
                </a:ln>
                <a:solidFill>
                  <a:srgbClr val="1E1541"/>
                </a:solidFill>
                <a:effectLst/>
                <a:uLnTx/>
                <a:uFillTx/>
                <a:latin typeface="Arial"/>
                <a:ea typeface="+mn-ea"/>
                <a:cs typeface="+mn-cs"/>
              </a:rPr>
              <a:t>. *Sylwch fod y codau wedi newid ers 2024, gyda dileu Farmhouse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a:ln>
                  <a:noFill/>
                </a:ln>
                <a:solidFill>
                  <a:srgbClr val="1E1541"/>
                </a:solidFill>
                <a:effectLst/>
                <a:uLnTx/>
                <a:uFillTx/>
                <a:latin typeface="Arial"/>
                <a:ea typeface="+mn-ea"/>
                <a:cs typeface="+mn-cs"/>
              </a:rPr>
              <a:t>Aros mewn fflat/rhandy wedi'i rentu neu debyg, Wedi aros mewn tŷ/bwthyn/llety wedi'i rentu neu debyg. Yng nghartref rhywun arall ar sail fasnachol – rhentu ystafell yn unig (e.e. AirBnB)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a:ln>
                  <a:noFill/>
                </a:ln>
                <a:solidFill>
                  <a:srgbClr val="1E1541"/>
                </a:solidFill>
                <a:effectLst/>
                <a:uLnTx/>
                <a:uFillTx/>
                <a:latin typeface="Arial"/>
                <a:ea typeface="+mn-ea"/>
                <a:cs typeface="+mn-cs"/>
              </a:rPr>
              <a:t>Yng nghartref rhywun arall ar sail fasnachol – rhentu eiddo llawn (e.e. AirBnB). Ychwanegwyd aros mewn tŷ/bwthyn/fflat/rhandy wedi'i rentu neu debyg.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1E1541"/>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1E1541"/>
              </a:solidFill>
              <a:effectLst/>
              <a:uLnTx/>
              <a:uFillTx/>
              <a:latin typeface="Arial"/>
              <a:ea typeface="+mn-ea"/>
              <a:cs typeface="+mn-cs"/>
            </a:endParaRPr>
          </a:p>
        </p:txBody>
      </p:sp>
    </p:spTree>
    <p:extLst>
      <p:ext uri="{BB962C8B-B14F-4D97-AF65-F5344CB8AC3E}">
        <p14:creationId xmlns:p14="http://schemas.microsoft.com/office/powerpoint/2010/main" val="781225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9" y="132549"/>
            <a:ext cx="11675852" cy="671807"/>
          </a:xfrm>
        </p:spPr>
        <p:txBody>
          <a:bodyPr>
            <a:normAutofit fontScale="90000"/>
          </a:bodyPr>
          <a:lstStyle/>
          <a:p>
            <a:pPr rtl="0"/>
            <a:r>
              <a:rPr lang="cy-GB"/>
              <a:t>Prif ddull trafnidiaeth ar gyfer y daith arfaethedig nesaf yng Nghymru – Haf 2025 yn erbyn 2024</a:t>
            </a:r>
          </a:p>
        </p:txBody>
      </p:sp>
      <p:sp>
        <p:nvSpPr>
          <p:cNvPr id="3" name="Text Placeholder 2"/>
          <p:cNvSpPr>
            <a:spLocks noGrp="1"/>
          </p:cNvSpPr>
          <p:nvPr>
            <p:ph type="body" sz="quarter" idx="10"/>
          </p:nvPr>
        </p:nvSpPr>
        <p:spPr>
          <a:xfrm>
            <a:off x="402432" y="1006473"/>
            <a:ext cx="11696309" cy="1000960"/>
          </a:xfrm>
        </p:spPr>
        <p:txBody>
          <a:bodyPr/>
          <a:lstStyle/>
          <a:p>
            <a:pPr marL="228594" indent="-228594" rtl="0">
              <a:buFont typeface="Arial" panose="020B0604020202020204" pitchFamily="34" charset="0"/>
              <a:buChar char="•"/>
            </a:pPr>
            <a:r>
              <a:rPr lang="cy-GB" sz="1600"/>
              <a:t>Yn unol â bwriad y math o gyrchfan, o ystyried goruchafiaeth cyrchfannau gwledig, mae'r rhai sy'n bwriadu teithio i'w cyrchfan yn yr Haf yng Nghymru yn fwyaf tebygol i deithio i'w cyrchfan gan ddefnyddio eu car eu hunain – 64%, sy'n cyd-fynd i ryw raddau â'r bwriadau a nodwyd y llynedd. </a:t>
            </a:r>
          </a:p>
        </p:txBody>
      </p:sp>
      <p:graphicFrame>
        <p:nvGraphicFramePr>
          <p:cNvPr id="11" name="Chart Placeholder 7" descr="Siart far yn dangos y prif ddull trafnidiaeth ar gyfer teithiau haf arfaethedig yng Nghymru yn 2024 a 2025. Car eich hun yw'r dewis mwyaf cyffredin, gan gynyddu ychydig o 61% yn 2024 i 64% yn 2025. Mae defnydd trenau yn parhau'n sefydlog ar 17% yn 2024 ac 16% yn 2025. Mae teithio ar awyrennau yn codi o 4% i 6%, tra bod car wedi'i logi yn gostwng o 5% i 4%. Mae coets neu fws preifat yn dangos cynnydd bach o 1% i 3%. At ei gilydd, teithio mewn car preifat sydd ar y blaen o bell ffordd, gyda dibyniaeth fach iawn ar drafnidiaeth gyhoeddus neu drafnidiaeth a rennir."/>
          <p:cNvGraphicFramePr>
            <a:graphicFrameLocks/>
          </p:cNvGraphicFramePr>
          <p:nvPr>
            <p:extLst>
              <p:ext uri="{D42A27DB-BD31-4B8C-83A1-F6EECF244321}">
                <p14:modId xmlns:p14="http://schemas.microsoft.com/office/powerpoint/2010/main" val="4247639152"/>
              </p:ext>
            </p:extLst>
          </p:nvPr>
        </p:nvGraphicFramePr>
        <p:xfrm>
          <a:off x="620959" y="1752762"/>
          <a:ext cx="11259251" cy="4098765"/>
        </p:xfrm>
        <a:graphic>
          <a:graphicData uri="http://schemas.openxmlformats.org/drawingml/2006/chart">
            <c:chart xmlns:c="http://schemas.openxmlformats.org/drawingml/2006/chart" xmlns:r="http://schemas.openxmlformats.org/officeDocument/2006/relationships" r:id="rId3"/>
          </a:graphicData>
        </a:graphic>
      </p:graphicFrame>
      <p:sp>
        <p:nvSpPr>
          <p:cNvPr id="9" name="Footer Placeholder 5"/>
          <p:cNvSpPr>
            <a:spLocks noGrp="1"/>
          </p:cNvSpPr>
          <p:nvPr>
            <p:ph type="ftr" sz="quarter" idx="4294967295"/>
          </p:nvPr>
        </p:nvSpPr>
        <p:spPr>
          <a:xfrm>
            <a:off x="290611" y="6053644"/>
            <a:ext cx="9505948" cy="413798"/>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a:ln>
                  <a:noFill/>
                </a:ln>
                <a:solidFill>
                  <a:srgbClr val="1E1541"/>
                </a:solidFill>
                <a:effectLst/>
                <a:uLnTx/>
                <a:uFillTx/>
                <a:latin typeface="Arial"/>
                <a:ea typeface="+mn-ea"/>
                <a:cs typeface="+mn-cs"/>
              </a:rPr>
              <a:t>VB4c. Beth ydych chi'n rhagweld fydd y prif ddull teithio i'ch gwyliau neu gyrchfan seibiant byr nesaf yn y DU yn &lt;INSERT MONTH FROM VB2A&gt;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a:ln>
                  <a:noFill/>
                </a:ln>
                <a:solidFill>
                  <a:srgbClr val="1E1541"/>
                </a:solidFill>
                <a:effectLst/>
                <a:uLnTx/>
                <a:uFillTx/>
                <a:latin typeface="Arial"/>
                <a:ea typeface="+mn-ea"/>
                <a:cs typeface="+mn-cs"/>
              </a:rPr>
              <a:t>Sylfaen: Bwriadwyr haf Cymru gyfan. Ebrill-Mehefin 2025 = </a:t>
            </a:r>
            <a:r>
              <a:rPr lang="cy-GB" sz="1000">
                <a:solidFill>
                  <a:srgbClr val="1E1541"/>
                </a:solidFill>
                <a:latin typeface="Arial"/>
              </a:rPr>
              <a:t>262</a:t>
            </a:r>
            <a:r>
              <a:rPr kumimoji="0" lang="cy-GB" sz="1000" b="0" i="0" u="none" strike="noStrike" kern="1200" cap="none" spc="0" normalizeH="0" baseline="0">
                <a:ln>
                  <a:noFill/>
                </a:ln>
                <a:solidFill>
                  <a:srgbClr val="1E1541"/>
                </a:solidFill>
                <a:effectLst/>
                <a:uLnTx/>
                <a:uFillTx/>
                <a:latin typeface="Arial"/>
                <a:ea typeface="+mn-ea"/>
                <a:cs typeface="+mn-cs"/>
              </a:rPr>
              <a:t>; 2024 = </a:t>
            </a:r>
            <a:r>
              <a:rPr lang="cy-GB" sz="1000">
                <a:solidFill>
                  <a:srgbClr val="1E1541"/>
                </a:solidFill>
                <a:latin typeface="Arial"/>
              </a:rPr>
              <a:t>227</a:t>
            </a:r>
            <a:r>
              <a:rPr kumimoji="0" lang="cy-GB" sz="1000" b="0" i="0" u="none" strike="noStrike" kern="1200" cap="none" spc="0" normalizeH="0" baseline="0">
                <a:ln>
                  <a:noFill/>
                </a:ln>
                <a:solidFill>
                  <a:srgbClr val="1E1541"/>
                </a:solidFill>
                <a:effectLst/>
                <a:uLnTx/>
                <a:uFillTx/>
                <a:latin typeface="Arial"/>
                <a:ea typeface="+mn-ea"/>
                <a:cs typeface="+mn-cs"/>
              </a:rPr>
              <a:t>. </a:t>
            </a:r>
          </a:p>
        </p:txBody>
      </p:sp>
    </p:spTree>
    <p:extLst>
      <p:ext uri="{BB962C8B-B14F-4D97-AF65-F5344CB8AC3E}">
        <p14:creationId xmlns:p14="http://schemas.microsoft.com/office/powerpoint/2010/main" val="1715309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9" y="263487"/>
            <a:ext cx="11675852" cy="671807"/>
          </a:xfrm>
        </p:spPr>
        <p:txBody>
          <a:bodyPr>
            <a:normAutofit fontScale="90000"/>
          </a:bodyPr>
          <a:lstStyle/>
          <a:p>
            <a:pPr rtl="0"/>
            <a:r>
              <a:rPr lang="cy-GB"/>
              <a:t>Cyfansoddiad y grŵp ymwelwyr ar gyfer y daith arfaethedig nesaf yng Nghymru – Haf 2025 yn erbyn 2024</a:t>
            </a:r>
          </a:p>
        </p:txBody>
      </p:sp>
      <p:sp>
        <p:nvSpPr>
          <p:cNvPr id="3" name="Text Placeholder 2"/>
          <p:cNvSpPr>
            <a:spLocks noGrp="1"/>
          </p:cNvSpPr>
          <p:nvPr>
            <p:ph type="body" sz="quarter" idx="10"/>
          </p:nvPr>
        </p:nvSpPr>
        <p:spPr>
          <a:xfrm>
            <a:off x="422889" y="1071340"/>
            <a:ext cx="11675852" cy="1347920"/>
          </a:xfrm>
        </p:spPr>
        <p:txBody>
          <a:bodyPr/>
          <a:lstStyle/>
          <a:p>
            <a:pPr marL="228594" indent="-228594" rtl="0">
              <a:buFont typeface="Arial" panose="020B0604020202020204" pitchFamily="34" charset="0"/>
              <a:buChar char="•"/>
            </a:pPr>
            <a:r>
              <a:rPr lang="cy-GB" sz="1600"/>
              <a:t>Ymhlith y rhai sy'n bwriadu teithio yng Nghymru, 'partner' yw'r aelod mwyaf cyffredin o'r grŵp sy'n dod gyda nhw ar gyfer taith (ar 71%), ac yna 'plentyn, ŵyr/wyres neu oedolyn ifanc gyda rhieni' (ar 45%). Mae lleiafrif nodedig o bobl sy'n bwriadu teithio yng Nghymru hefyd yn debygol o deithio gydag 'aelodau eraill o'r teulu' (14%).</a:t>
            </a:r>
          </a:p>
        </p:txBody>
      </p:sp>
      <p:graphicFrame>
        <p:nvGraphicFramePr>
          <p:cNvPr id="8" name="Chart Placeholder 7" descr="Siart far yn dangos cyfansoddiad partïon ymwelwyr ar gyfer y rhai sy'n bwriadu teithio i Gymru yn yr haf yn 2024 a 2025. Teithio gyda phartner yw'r mwyaf cyffredin, gan godi o 62% yn 2024 i 71% yn 2025. Cynyddodd teithio gyda phlant neu oedolion ifanc hefyd o 38% i 45%. Gostyngodd ffrindiau o 19% i 14%, tra bod aelodau eraill o'r teulu wedi codi ychydig o 9% i 14%. Gostyngodd oedolion hŷn gyda rhieni o 9% i 7%, ac arhosodd teithio gydag anifeiliaid anwes yn debyg (11% yn erbyn 10%). Mae bwriadau teithio unigol yn isel ond ychydig yn uwch yn 2025 (5% yn erbbyn 4%). At ei gilydd, mae teithiau Cymru yn canolbwyntio fwyfwy ar deuluoedd a chyplau, gyda llai o bwyslais ar ffrindiau neu deithio ar eich pen eich hun."/>
          <p:cNvGraphicFramePr>
            <a:graphicFrameLocks noGrp="1"/>
          </p:cNvGraphicFramePr>
          <p:nvPr>
            <p:ph type="chart" sz="quarter" idx="4294967295"/>
            <p:extLst>
              <p:ext uri="{D42A27DB-BD31-4B8C-83A1-F6EECF244321}">
                <p14:modId xmlns:p14="http://schemas.microsoft.com/office/powerpoint/2010/main" val="2480275762"/>
              </p:ext>
            </p:extLst>
          </p:nvPr>
        </p:nvGraphicFramePr>
        <p:xfrm>
          <a:off x="573935" y="2166730"/>
          <a:ext cx="10363200" cy="3755976"/>
        </p:xfrm>
        <a:graphic>
          <a:graphicData uri="http://schemas.openxmlformats.org/drawingml/2006/chart">
            <c:chart xmlns:c="http://schemas.openxmlformats.org/drawingml/2006/chart" xmlns:r="http://schemas.openxmlformats.org/officeDocument/2006/relationships" r:id="rId3"/>
          </a:graphicData>
        </a:graphic>
      </p:graphicFrame>
      <p:sp>
        <p:nvSpPr>
          <p:cNvPr id="7" name="Footer Placeholder 5"/>
          <p:cNvSpPr txBox="1">
            <a:spLocks/>
          </p:cNvSpPr>
          <p:nvPr/>
        </p:nvSpPr>
        <p:spPr>
          <a:xfrm>
            <a:off x="299991" y="6066281"/>
            <a:ext cx="9531351" cy="52823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a:ln>
                  <a:noFill/>
                </a:ln>
                <a:solidFill>
                  <a:srgbClr val="1E1541"/>
                </a:solidFill>
                <a:effectLst/>
                <a:uLnTx/>
                <a:uFillTx/>
                <a:latin typeface="Arial"/>
                <a:ea typeface="+mn-ea"/>
                <a:cs typeface="+mn-cs"/>
              </a:rPr>
              <a:t>QVB4d. Gyda phwy ydych chi'n debygol o dreulio'ch gwyliau?</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a:ln>
                  <a:noFill/>
                </a:ln>
                <a:solidFill>
                  <a:srgbClr val="1E1541"/>
                </a:solidFill>
                <a:effectLst/>
                <a:uLnTx/>
                <a:uFillTx/>
                <a:latin typeface="Arial"/>
                <a:ea typeface="+mn-ea"/>
                <a:cs typeface="+mn-cs"/>
              </a:rPr>
              <a:t>Sylfaen: Bwriadwyr haf Cymru gyfan. Ebrill-Mehefin 2025 = </a:t>
            </a:r>
            <a:r>
              <a:rPr lang="cy-GB" sz="1000">
                <a:solidFill>
                  <a:srgbClr val="1E1541"/>
                </a:solidFill>
                <a:latin typeface="Arial"/>
              </a:rPr>
              <a:t>262</a:t>
            </a:r>
            <a:r>
              <a:rPr kumimoji="0" lang="cy-GB" sz="1000" b="0" i="0" u="none" strike="noStrike" kern="1200" cap="none" spc="0" normalizeH="0" baseline="0">
                <a:ln>
                  <a:noFill/>
                </a:ln>
                <a:solidFill>
                  <a:srgbClr val="1E1541"/>
                </a:solidFill>
                <a:effectLst/>
                <a:uLnTx/>
                <a:uFillTx/>
                <a:latin typeface="Arial"/>
                <a:ea typeface="+mn-ea"/>
                <a:cs typeface="+mn-cs"/>
              </a:rPr>
              <a:t>; 2024 = </a:t>
            </a:r>
            <a:r>
              <a:rPr lang="cy-GB" sz="1000">
                <a:solidFill>
                  <a:srgbClr val="1E1541"/>
                </a:solidFill>
                <a:latin typeface="Arial"/>
              </a:rPr>
              <a:t>227</a:t>
            </a:r>
            <a:r>
              <a:rPr kumimoji="0" lang="cy-GB" sz="1000" b="0" i="0" u="none" strike="noStrike" kern="1200" cap="none" spc="0" normalizeH="0" baseline="0">
                <a:ln>
                  <a:noFill/>
                </a:ln>
                <a:solidFill>
                  <a:srgbClr val="1E1541"/>
                </a:solidFill>
                <a:effectLst/>
                <a:uLnTx/>
                <a:uFillTx/>
                <a:latin typeface="Arial"/>
                <a:ea typeface="+mn-ea"/>
                <a:cs typeface="+mn-cs"/>
              </a:rPr>
              <a:t>. </a:t>
            </a:r>
          </a:p>
        </p:txBody>
      </p:sp>
    </p:spTree>
    <p:extLst>
      <p:ext uri="{BB962C8B-B14F-4D97-AF65-F5344CB8AC3E}">
        <p14:creationId xmlns:p14="http://schemas.microsoft.com/office/powerpoint/2010/main" val="1758012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9" y="244703"/>
            <a:ext cx="11675852" cy="671807"/>
          </a:xfrm>
        </p:spPr>
        <p:txBody>
          <a:bodyPr>
            <a:normAutofit fontScale="90000"/>
          </a:bodyPr>
          <a:lstStyle/>
          <a:p>
            <a:pPr rtl="0"/>
            <a:r>
              <a:rPr lang="cy-GB"/>
              <a:t>Hyd y daith arfaethedig nesaf yng Nghymru – Haf 2025 yn erbyn 2024</a:t>
            </a:r>
          </a:p>
        </p:txBody>
      </p:sp>
      <p:sp>
        <p:nvSpPr>
          <p:cNvPr id="3" name="Text Placeholder 2"/>
          <p:cNvSpPr>
            <a:spLocks noGrp="1"/>
          </p:cNvSpPr>
          <p:nvPr>
            <p:ph type="body" sz="quarter" idx="10"/>
          </p:nvPr>
        </p:nvSpPr>
        <p:spPr>
          <a:xfrm>
            <a:off x="498315" y="1096490"/>
            <a:ext cx="11219203" cy="671807"/>
          </a:xfrm>
        </p:spPr>
        <p:txBody>
          <a:bodyPr/>
          <a:lstStyle/>
          <a:p>
            <a:pPr marL="228594" indent="-228594" rtl="0">
              <a:buFont typeface="Arial" panose="020B0604020202020204" pitchFamily="34" charset="0"/>
              <a:buChar char="•"/>
            </a:pPr>
            <a:r>
              <a:rPr lang="cy-GB" sz="1600"/>
              <a:t>Mae mwy na hanner y rhai sy'n bwriadu mynd i Gymru yn yr haf yn rhagweld y bydd y daith haf i Gymru yn seibiant hirach, tra bod bwriadau uwch ar gyfer teithiau byrrach yr Haf diwethaf. </a:t>
            </a:r>
          </a:p>
        </p:txBody>
      </p:sp>
      <p:graphicFrame>
        <p:nvGraphicFramePr>
          <p:cNvPr id="4" name="Chart Placeholder 7" descr="Siart far wedi'i phentyrru yn cymharu hyd arfaethedig teithiau haf Cymru yn 2024 a 2025. Yn 2024, roedd 51% o'r bwriadwyr wedi cynllunio seibiannau byr o 1–3 noson, roedd 46% wedi cynllunio teithiau hirach o 4+ noson, ac roedd 3% yn ansicr. Yn 2025, gostyngodd seibiannau byr i 41%, tra bod teithiau hirach wedi cynyddu i 56%, gyda 4% yn ansicr. At ei gilydd, mae symudiad clir tuag at arosiadau hirach yng Nghymru ar gyfer teithiau haf.">
            <a:extLst>
              <a:ext uri="{FF2B5EF4-FFF2-40B4-BE49-F238E27FC236}">
                <a16:creationId xmlns:a16="http://schemas.microsoft.com/office/drawing/2014/main" id="{7CD5980E-8EDF-2D97-FDCB-9CE03D8C2945}"/>
              </a:ext>
            </a:extLst>
          </p:cNvPr>
          <p:cNvGraphicFramePr>
            <a:graphicFrameLocks/>
          </p:cNvGraphicFramePr>
          <p:nvPr>
            <p:extLst>
              <p:ext uri="{D42A27DB-BD31-4B8C-83A1-F6EECF244321}">
                <p14:modId xmlns:p14="http://schemas.microsoft.com/office/powerpoint/2010/main" val="3268157844"/>
              </p:ext>
            </p:extLst>
          </p:nvPr>
        </p:nvGraphicFramePr>
        <p:xfrm>
          <a:off x="547134" y="2133600"/>
          <a:ext cx="11170384" cy="3736258"/>
        </p:xfrm>
        <a:graphic>
          <a:graphicData uri="http://schemas.openxmlformats.org/drawingml/2006/chart">
            <c:chart xmlns:c="http://schemas.openxmlformats.org/drawingml/2006/chart" xmlns:r="http://schemas.openxmlformats.org/officeDocument/2006/relationships" r:id="rId3"/>
          </a:graphicData>
        </a:graphic>
      </p:graphicFrame>
      <p:sp>
        <p:nvSpPr>
          <p:cNvPr id="7" name="Footer Placeholder 5"/>
          <p:cNvSpPr txBox="1">
            <a:spLocks/>
          </p:cNvSpPr>
          <p:nvPr/>
        </p:nvSpPr>
        <p:spPr>
          <a:xfrm>
            <a:off x="241443" y="5971045"/>
            <a:ext cx="8288770" cy="52823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a:ln>
                  <a:noFill/>
                </a:ln>
                <a:solidFill>
                  <a:srgbClr val="1E1541"/>
                </a:solidFill>
                <a:effectLst/>
                <a:uLnTx/>
                <a:uFillTx/>
                <a:latin typeface="Arial"/>
                <a:ea typeface="+mn-ea"/>
                <a:cs typeface="+mn-cs"/>
              </a:rPr>
              <a:t>VB3. A yw'r daith nesaf hon yn &lt;INSERT MONTH FROM VB2A&gt; yn debygol o fod yn seibiant byr (1-3 noson) neu'n wyliau (4+ noson)? VB6f.  A pha un o'r canlynol sy'n disgrifio pwrpas/pwrpasau'r daith hon orau?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a:ln>
                  <a:noFill/>
                </a:ln>
                <a:solidFill>
                  <a:srgbClr val="1E1541"/>
                </a:solidFill>
                <a:effectLst/>
                <a:uLnTx/>
                <a:uFillTx/>
                <a:latin typeface="Arial"/>
                <a:ea typeface="+mn-ea"/>
                <a:cs typeface="+mn-cs"/>
              </a:rPr>
              <a:t>Sylfaen: Bwriadwyr haf Cymru gyfan. Ebrill-Mehefin 2025 = </a:t>
            </a:r>
            <a:r>
              <a:rPr lang="cy-GB" sz="1000">
                <a:solidFill>
                  <a:srgbClr val="1E1541"/>
                </a:solidFill>
                <a:latin typeface="Arial"/>
              </a:rPr>
              <a:t>262</a:t>
            </a:r>
            <a:r>
              <a:rPr kumimoji="0" lang="cy-GB" sz="1000" b="0" i="0" u="none" strike="noStrike" kern="1200" cap="none" spc="0" normalizeH="0" baseline="0">
                <a:ln>
                  <a:noFill/>
                </a:ln>
                <a:solidFill>
                  <a:srgbClr val="1E1541"/>
                </a:solidFill>
                <a:effectLst/>
                <a:uLnTx/>
                <a:uFillTx/>
                <a:latin typeface="Arial"/>
                <a:ea typeface="+mn-ea"/>
                <a:cs typeface="+mn-cs"/>
              </a:rPr>
              <a:t>; 2024 = </a:t>
            </a:r>
            <a:r>
              <a:rPr lang="cy-GB" sz="1000">
                <a:solidFill>
                  <a:srgbClr val="1E1541"/>
                </a:solidFill>
                <a:latin typeface="Arial"/>
              </a:rPr>
              <a:t>227</a:t>
            </a:r>
            <a:r>
              <a:rPr kumimoji="0" lang="cy-GB" sz="1000" b="0" i="0" u="none" strike="noStrike" kern="1200" cap="none" spc="0" normalizeH="0" baseline="0">
                <a:ln>
                  <a:noFill/>
                </a:ln>
                <a:solidFill>
                  <a:srgbClr val="1E1541"/>
                </a:solidFill>
                <a:effectLst/>
                <a:uLnTx/>
                <a:uFillTx/>
                <a:latin typeface="Arial"/>
                <a:ea typeface="+mn-ea"/>
                <a:cs typeface="+mn-cs"/>
              </a:rPr>
              <a:t>. </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1E1541"/>
              </a:solidFill>
              <a:effectLst/>
              <a:uLnTx/>
              <a:uFillTx/>
              <a:latin typeface="Arial"/>
              <a:ea typeface="+mn-ea"/>
              <a:cs typeface="+mn-cs"/>
            </a:endParaRPr>
          </a:p>
        </p:txBody>
      </p:sp>
    </p:spTree>
    <p:extLst>
      <p:ext uri="{BB962C8B-B14F-4D97-AF65-F5344CB8AC3E}">
        <p14:creationId xmlns:p14="http://schemas.microsoft.com/office/powerpoint/2010/main" val="16215244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FE1EC-00AB-57A8-15AC-2BB53EE1461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7A68310-372C-1A6C-92D2-60EAE58BC1C3}"/>
              </a:ext>
            </a:extLst>
          </p:cNvPr>
          <p:cNvSpPr>
            <a:spLocks noGrp="1"/>
          </p:cNvSpPr>
          <p:nvPr>
            <p:ph type="title" idx="4294967295"/>
          </p:nvPr>
        </p:nvSpPr>
        <p:spPr>
          <a:xfrm>
            <a:off x="-91343" y="32480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y-GB" sz="2800" b="1" i="0" u="none" strike="noStrike" kern="1200" cap="none" spc="0" normalizeH="0" baseline="0" dirty="0">
                <a:ln>
                  <a:noFill/>
                </a:ln>
                <a:solidFill>
                  <a:schemeClr val="bg1"/>
                </a:solidFill>
                <a:effectLst/>
                <a:uLnTx/>
                <a:uFillTx/>
                <a:latin typeface="Arial Black" panose="020B0A04020102020204" pitchFamily="34" charset="0"/>
                <a:ea typeface="+mn-ea"/>
                <a:cs typeface="Dreaming Outloud Pro" panose="03050502040302030504" pitchFamily="66" charset="0"/>
              </a:rPr>
              <a:t>Teithwyr – Haf 2025</a:t>
            </a:r>
          </a:p>
        </p:txBody>
      </p:sp>
    </p:spTree>
    <p:extLst>
      <p:ext uri="{BB962C8B-B14F-4D97-AF65-F5344CB8AC3E}">
        <p14:creationId xmlns:p14="http://schemas.microsoft.com/office/powerpoint/2010/main" val="3903881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BD131-A9B4-4241-3463-469EB52692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FF7972-A338-830D-12A1-3E4390D6764A}"/>
              </a:ext>
            </a:extLst>
          </p:cNvPr>
          <p:cNvSpPr>
            <a:spLocks noGrp="1"/>
          </p:cNvSpPr>
          <p:nvPr>
            <p:ph type="title"/>
          </p:nvPr>
        </p:nvSpPr>
        <p:spPr>
          <a:xfrm>
            <a:off x="422888" y="244703"/>
            <a:ext cx="11769111" cy="671807"/>
          </a:xfrm>
        </p:spPr>
        <p:txBody>
          <a:bodyPr>
            <a:normAutofit/>
          </a:bodyPr>
          <a:lstStyle/>
          <a:p>
            <a:pPr rtl="0"/>
            <a:r>
              <a:rPr lang="cy-GB"/>
              <a:t>Proffil y teithwyr yn 2025 - Oedran</a:t>
            </a:r>
          </a:p>
        </p:txBody>
      </p:sp>
      <p:sp>
        <p:nvSpPr>
          <p:cNvPr id="5" name="Footer Placeholder 5">
            <a:extLst>
              <a:ext uri="{FF2B5EF4-FFF2-40B4-BE49-F238E27FC236}">
                <a16:creationId xmlns:a16="http://schemas.microsoft.com/office/drawing/2014/main" id="{B3BD645F-7C35-472B-C06B-CACEE8FB22CE}"/>
              </a:ext>
            </a:extLst>
          </p:cNvPr>
          <p:cNvSpPr txBox="1">
            <a:spLocks/>
          </p:cNvSpPr>
          <p:nvPr/>
        </p:nvSpPr>
        <p:spPr>
          <a:xfrm>
            <a:off x="273136" y="6085065"/>
            <a:ext cx="10180320" cy="52823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rtl="0">
              <a:defRPr/>
            </a:pPr>
            <a:r>
              <a:rPr lang="cy-GB" sz="1000">
                <a:solidFill>
                  <a:srgbClr val="1E1541"/>
                </a:solidFill>
                <a:latin typeface="Arial" panose="020B0604020202020204" pitchFamily="34" charset="0"/>
                <a:cs typeface="Arial" panose="020B0604020202020204" pitchFamily="34" charset="0"/>
              </a:rPr>
              <a:t>Q2. Pa un o'r grwpiau oedran canlynol ydych chi ynddo?</a:t>
            </a:r>
            <a:br>
              <a:rPr kumimoji="0" lang="en-GB" sz="1000" b="0" i="0" u="none" strike="noStrike" kern="1200" cap="none" spc="0" normalizeH="0" baseline="0" noProof="0" dirty="0">
                <a:ln>
                  <a:noFill/>
                </a:ln>
                <a:solidFill>
                  <a:srgbClr val="1E1541"/>
                </a:solidFill>
                <a:effectLst/>
                <a:uLnTx/>
                <a:uFillTx/>
                <a:latin typeface="Arial" panose="020B0604020202020204" pitchFamily="34" charset="0"/>
                <a:cs typeface="Arial" panose="020B0604020202020204" pitchFamily="34" charset="0"/>
              </a:rPr>
            </a:br>
            <a:r>
              <a:rPr lang="cy-GB" sz="1000">
                <a:solidFill>
                  <a:srgbClr val="1E1541"/>
                </a:solidFill>
                <a:latin typeface="Arial" panose="020B0604020202020204" pitchFamily="34" charset="0"/>
                <a:cs typeface="Arial" panose="020B0604020202020204" pitchFamily="34" charset="0"/>
              </a:rPr>
              <a:t>Base August to October 2025 data: UK Population = 5,266; Summer 2025 trip takers: UK = 939, Wales = 97, England = 716, Scotland = 123;</a:t>
            </a:r>
          </a:p>
          <a:p>
            <a:pPr defTabSz="609585" rtl="0">
              <a:defRPr/>
            </a:pPr>
            <a:r>
              <a:rPr lang="cy-GB" sz="1000">
                <a:solidFill>
                  <a:srgbClr val="1E1541"/>
                </a:solidFill>
                <a:latin typeface="Arial" panose="020B0604020202020204" pitchFamily="34" charset="0"/>
                <a:cs typeface="Arial" panose="020B0604020202020204" pitchFamily="34" charset="0"/>
              </a:rPr>
              <a:t>Data sylfaenol Awst i Hydref 2024: Poblogaeth y DU = 5,269; teithwyr Haf 2025: y DU = 973, Cymru = 102, Lloegr = 758, Yr Alban = 117.</a:t>
            </a:r>
          </a:p>
        </p:txBody>
      </p:sp>
      <p:graphicFrame>
        <p:nvGraphicFramePr>
          <p:cNvPr id="4" name="Chart Placeholder 9" descr="Siart far wedi'i phentyrru yn cymharu dadansoddiad oedran poblogaeth y DU a'r rhai wedi cymryd teithiau ar gyfer haf 2024 a 2025. Ar gyfer teithiau i Gymru yn 2025, y gyfran fwyaf yw oedrannau 35–44 (23%), ac yna 45–54 (20%), 65+ (20%), 55–64 (16%), 25–34 (12%), a 16–24 (9%). O'i gymharu â 2024, gwelodd Cymru ostyngiad yn nifer yr ymwelwyr 65+ oed (o 28% i 20%) a chynnydd yn nifer yr ymwelwyr 35–44 oed (o 18% i 23%) a 55–64 oed (o 11% i 16%). Mae Lloegr a'r Alban yn dangos cyfrannau uwch o ymwelwyr hŷn (65+), tra bod Cymru'n denu cymysgedd oedran mwy cytbwys gyda thwf ymhlith segmentau canol oed.">
            <a:extLst>
              <a:ext uri="{FF2B5EF4-FFF2-40B4-BE49-F238E27FC236}">
                <a16:creationId xmlns:a16="http://schemas.microsoft.com/office/drawing/2014/main" id="{0316D0E4-AA13-6940-5F6E-A9D96D5660D0}"/>
              </a:ext>
            </a:extLst>
          </p:cNvPr>
          <p:cNvGraphicFramePr>
            <a:graphicFrameLocks/>
          </p:cNvGraphicFramePr>
          <p:nvPr>
            <p:extLst>
              <p:ext uri="{D42A27DB-BD31-4B8C-83A1-F6EECF244321}">
                <p14:modId xmlns:p14="http://schemas.microsoft.com/office/powerpoint/2010/main" val="1613260090"/>
              </p:ext>
            </p:extLst>
          </p:nvPr>
        </p:nvGraphicFramePr>
        <p:xfrm>
          <a:off x="500372" y="1934620"/>
          <a:ext cx="11018527" cy="3979164"/>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a:extLst>
              <a:ext uri="{FF2B5EF4-FFF2-40B4-BE49-F238E27FC236}">
                <a16:creationId xmlns:a16="http://schemas.microsoft.com/office/drawing/2014/main" id="{80ECFFD2-9779-78DF-8970-7DD169CDFC14}"/>
              </a:ext>
              <a:ext uri="{C183D7F6-B498-43B3-948B-1728B52AA6E4}">
                <adec:decorative xmlns:adec="http://schemas.microsoft.com/office/drawing/2017/decorative" val="1"/>
              </a:ext>
            </a:extLst>
          </p:cNvPr>
          <p:cNvSpPr/>
          <p:nvPr/>
        </p:nvSpPr>
        <p:spPr>
          <a:xfrm>
            <a:off x="3978071" y="2812775"/>
            <a:ext cx="992738" cy="2571390"/>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
        <p:nvSpPr>
          <p:cNvPr id="12" name="Rectangle 11">
            <a:extLst>
              <a:ext uri="{FF2B5EF4-FFF2-40B4-BE49-F238E27FC236}">
                <a16:creationId xmlns:a16="http://schemas.microsoft.com/office/drawing/2014/main" id="{00744F86-DA57-886B-A140-D5AE8580040B}"/>
              </a:ext>
            </a:extLst>
          </p:cNvPr>
          <p:cNvSpPr/>
          <p:nvPr/>
        </p:nvSpPr>
        <p:spPr>
          <a:xfrm>
            <a:off x="2178848" y="2462492"/>
            <a:ext cx="4937760" cy="207125"/>
          </a:xfrm>
          <a:prstGeom prst="rect">
            <a:avLst/>
          </a:prstGeom>
          <a:solidFill>
            <a:schemeClr val="accent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r>
              <a:rPr lang="cy-GB" sz="1400">
                <a:ln w="0"/>
                <a:solidFill>
                  <a:schemeClr val="tx1"/>
                </a:solidFill>
                <a:effectLst>
                  <a:outerShdw blurRad="38100" dist="19050" dir="2700000" algn="tl" rotWithShape="0">
                    <a:schemeClr val="dk1">
                      <a:alpha val="40000"/>
                    </a:schemeClr>
                  </a:outerShdw>
                </a:effectLst>
                <a:latin typeface="Arial" panose="020B0604020202020204" pitchFamily="34" charset="0"/>
                <a:ea typeface="Verdana" charset="0"/>
                <a:cs typeface="Arial" panose="020B0604020202020204" pitchFamily="34" charset="0"/>
              </a:rPr>
              <a:t>Haf 2025</a:t>
            </a:r>
          </a:p>
        </p:txBody>
      </p:sp>
      <p:sp>
        <p:nvSpPr>
          <p:cNvPr id="11" name="Rectangle 10">
            <a:extLst>
              <a:ext uri="{FF2B5EF4-FFF2-40B4-BE49-F238E27FC236}">
                <a16:creationId xmlns:a16="http://schemas.microsoft.com/office/drawing/2014/main" id="{1080C57E-D128-F223-7DF5-068E4D598DC2}"/>
              </a:ext>
              <a:ext uri="{C183D7F6-B498-43B3-948B-1728B52AA6E4}">
                <adec:decorative xmlns:adec="http://schemas.microsoft.com/office/drawing/2017/decorative" val="1"/>
              </a:ext>
            </a:extLst>
          </p:cNvPr>
          <p:cNvSpPr/>
          <p:nvPr/>
        </p:nvSpPr>
        <p:spPr>
          <a:xfrm>
            <a:off x="8269670" y="2812774"/>
            <a:ext cx="930392" cy="2571391"/>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
        <p:nvSpPr>
          <p:cNvPr id="13" name="Rectangle 12">
            <a:extLst>
              <a:ext uri="{FF2B5EF4-FFF2-40B4-BE49-F238E27FC236}">
                <a16:creationId xmlns:a16="http://schemas.microsoft.com/office/drawing/2014/main" id="{23DFE45C-0A69-A2E7-111C-CC6C551FC602}"/>
              </a:ext>
            </a:extLst>
          </p:cNvPr>
          <p:cNvSpPr/>
          <p:nvPr/>
        </p:nvSpPr>
        <p:spPr>
          <a:xfrm>
            <a:off x="7116608" y="2462492"/>
            <a:ext cx="4166910" cy="207125"/>
          </a:xfrm>
          <a:prstGeom prst="rect">
            <a:avLst/>
          </a:prstGeom>
          <a:solidFill>
            <a:schemeClr val="tx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r>
              <a:rPr lang="cy-GB" sz="1400">
                <a:ln w="0"/>
                <a:solidFill>
                  <a:schemeClr val="tx1"/>
                </a:solidFill>
                <a:effectLst>
                  <a:outerShdw blurRad="38100" dist="19050" dir="2700000" algn="tl" rotWithShape="0">
                    <a:schemeClr val="dk1">
                      <a:alpha val="40000"/>
                    </a:schemeClr>
                  </a:outerShdw>
                </a:effectLst>
                <a:latin typeface="Arial" panose="020B0604020202020204" pitchFamily="34" charset="0"/>
                <a:ea typeface="Verdana" charset="0"/>
                <a:cs typeface="Arial" panose="020B0604020202020204" pitchFamily="34" charset="0"/>
              </a:rPr>
              <a:t>Haf 2024</a:t>
            </a:r>
          </a:p>
        </p:txBody>
      </p:sp>
      <p:cxnSp>
        <p:nvCxnSpPr>
          <p:cNvPr id="15" name="Straight Connector 14">
            <a:extLst>
              <a:ext uri="{FF2B5EF4-FFF2-40B4-BE49-F238E27FC236}">
                <a16:creationId xmlns:a16="http://schemas.microsoft.com/office/drawing/2014/main" id="{BA053601-01C4-8F45-A5F8-B351989C2454}"/>
              </a:ext>
              <a:ext uri="{C183D7F6-B498-43B3-948B-1728B52AA6E4}">
                <adec:decorative xmlns:adec="http://schemas.microsoft.com/office/drawing/2017/decorative" val="1"/>
              </a:ext>
            </a:extLst>
          </p:cNvPr>
          <p:cNvCxnSpPr>
            <a:cxnSpLocks/>
          </p:cNvCxnSpPr>
          <p:nvPr/>
        </p:nvCxnSpPr>
        <p:spPr>
          <a:xfrm flipV="1">
            <a:off x="7116608" y="2669617"/>
            <a:ext cx="0" cy="2643528"/>
          </a:xfrm>
          <a:prstGeom prst="line">
            <a:avLst/>
          </a:prstGeom>
          <a:ln w="9525" cmpd="sng">
            <a:solidFill>
              <a:schemeClr val="tx2"/>
            </a:solidFill>
            <a:prstDash val="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4" name="Text Placeholder 2">
            <a:extLst>
              <a:ext uri="{FF2B5EF4-FFF2-40B4-BE49-F238E27FC236}">
                <a16:creationId xmlns:a16="http://schemas.microsoft.com/office/drawing/2014/main" id="{C2837139-21A4-434E-9549-074762412370}"/>
              </a:ext>
            </a:extLst>
          </p:cNvPr>
          <p:cNvSpPr>
            <a:spLocks noGrp="1"/>
          </p:cNvSpPr>
          <p:nvPr>
            <p:ph type="body" sz="quarter" idx="10"/>
          </p:nvPr>
        </p:nvSpPr>
        <p:spPr>
          <a:xfrm>
            <a:off x="422888" y="719484"/>
            <a:ext cx="11696309" cy="1000960"/>
          </a:xfrm>
        </p:spPr>
        <p:txBody>
          <a:bodyPr/>
          <a:lstStyle/>
          <a:p>
            <a:pPr marL="228594" indent="-228594" rtl="0">
              <a:buFont typeface="Arial" panose="020B0604020202020204" pitchFamily="34" charset="0"/>
              <a:buChar char="•"/>
            </a:pPr>
            <a:r>
              <a:rPr lang="cy-GB" sz="1400"/>
              <a:t>Yn Haf 2025, mae Cymru yn denu cyfran uwch o'r rhai 35-44 oed o'i gymharu â chyfartaledd y DU, tra bod cyfran yr ymwelwyr iau (34 ac iau) yn is yng Nghymru.</a:t>
            </a:r>
          </a:p>
          <a:p>
            <a:pPr marL="228594" indent="-228594" rtl="0">
              <a:buFont typeface="Arial" panose="020B0604020202020204" pitchFamily="34" charset="0"/>
              <a:buChar char="•"/>
            </a:pPr>
            <a:r>
              <a:rPr lang="cy-GB" sz="1400"/>
              <a:t>O'i gymharu â gwledydd eraill, mae'r rhaniad oedrannau yn gymharol gyfartal ar gyfer teithwyr i Gymru, tra bod teithwyr i Loegr a'r Alban yn mynegeio'n uwch yn yr oedrannau 65+.</a:t>
            </a:r>
          </a:p>
          <a:p>
            <a:pPr marL="228594" indent="-228594" rtl="0">
              <a:buFont typeface="Arial" panose="020B0604020202020204" pitchFamily="34" charset="0"/>
              <a:buChar char="•"/>
            </a:pPr>
            <a:r>
              <a:rPr lang="cy-GB" sz="1400"/>
              <a:t>O'i gymharu â theithwyr Cymru yn Haf 2024, gostyngodd cyfran y bobl 65+ oed o blaid cynulleidfaoedd iau (55-64 oed a 35-44).</a:t>
            </a:r>
          </a:p>
        </p:txBody>
      </p:sp>
    </p:spTree>
    <p:extLst>
      <p:ext uri="{BB962C8B-B14F-4D97-AF65-F5344CB8AC3E}">
        <p14:creationId xmlns:p14="http://schemas.microsoft.com/office/powerpoint/2010/main" val="33145601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39939-492A-709C-49E7-A4B5429A49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9F49EA-0D46-038C-75B5-22CF19A24370}"/>
              </a:ext>
            </a:extLst>
          </p:cNvPr>
          <p:cNvSpPr>
            <a:spLocks noGrp="1"/>
          </p:cNvSpPr>
          <p:nvPr>
            <p:ph type="title"/>
          </p:nvPr>
        </p:nvSpPr>
        <p:spPr>
          <a:xfrm>
            <a:off x="422889" y="323736"/>
            <a:ext cx="11769111" cy="671807"/>
          </a:xfrm>
        </p:spPr>
        <p:txBody>
          <a:bodyPr>
            <a:normAutofit/>
          </a:bodyPr>
          <a:lstStyle/>
          <a:p>
            <a:pPr rtl="0"/>
            <a:r>
              <a:rPr lang="cy-GB"/>
              <a:t>Proffil teithwyr 2025 - Rhywedd</a:t>
            </a:r>
          </a:p>
        </p:txBody>
      </p:sp>
      <p:sp>
        <p:nvSpPr>
          <p:cNvPr id="3" name="Text Placeholder 2">
            <a:extLst>
              <a:ext uri="{FF2B5EF4-FFF2-40B4-BE49-F238E27FC236}">
                <a16:creationId xmlns:a16="http://schemas.microsoft.com/office/drawing/2014/main" id="{83D90FF4-3320-664E-5599-E99BF75A6580}"/>
              </a:ext>
            </a:extLst>
          </p:cNvPr>
          <p:cNvSpPr>
            <a:spLocks noGrp="1"/>
          </p:cNvSpPr>
          <p:nvPr>
            <p:ph type="body" sz="quarter" idx="10"/>
          </p:nvPr>
        </p:nvSpPr>
        <p:spPr>
          <a:xfrm>
            <a:off x="402431" y="916509"/>
            <a:ext cx="11696309" cy="1000960"/>
          </a:xfrm>
        </p:spPr>
        <p:txBody>
          <a:bodyPr/>
          <a:lstStyle/>
          <a:p>
            <a:pPr marL="228594" indent="-228594" rtl="0">
              <a:buFont typeface="Arial" panose="020B0604020202020204" pitchFamily="34" charset="0"/>
              <a:buChar char="•"/>
            </a:pPr>
            <a:r>
              <a:rPr lang="cy-GB" sz="1600"/>
              <a:t>Proffil rhywedd teithwyr i Gymru yn Haf 2025 yw 55% benywaidd, 45% gwrywaidd. Mae hyn yn fras debyg i gyfanswm poblogaeth y DU.</a:t>
            </a:r>
          </a:p>
          <a:p>
            <a:pPr marL="228594" indent="-228594" rtl="0">
              <a:buFont typeface="Arial" panose="020B0604020202020204" pitchFamily="34" charset="0"/>
              <a:buChar char="•"/>
            </a:pPr>
            <a:r>
              <a:rPr lang="cy-GB" sz="1600"/>
              <a:t>O'i gymharu â Haf 2024, mae nifer y teithwyr i Gymru bellach yn dangos rhaniad mwy cytbwys rhwng y rhywiau.</a:t>
            </a:r>
          </a:p>
        </p:txBody>
      </p:sp>
      <p:sp>
        <p:nvSpPr>
          <p:cNvPr id="18" name="Rectangle 17">
            <a:extLst>
              <a:ext uri="{FF2B5EF4-FFF2-40B4-BE49-F238E27FC236}">
                <a16:creationId xmlns:a16="http://schemas.microsoft.com/office/drawing/2014/main" id="{906B86CA-0F81-2241-9D4C-F9602FC07284}"/>
              </a:ext>
            </a:extLst>
          </p:cNvPr>
          <p:cNvSpPr/>
          <p:nvPr/>
        </p:nvSpPr>
        <p:spPr>
          <a:xfrm>
            <a:off x="2185453" y="2419127"/>
            <a:ext cx="4937760" cy="207125"/>
          </a:xfrm>
          <a:prstGeom prst="rect">
            <a:avLst/>
          </a:prstGeom>
          <a:solidFill>
            <a:schemeClr val="accent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r>
              <a:rPr lang="cy-GB" sz="1400">
                <a:ln w="0"/>
                <a:solidFill>
                  <a:schemeClr val="tx1"/>
                </a:solidFill>
                <a:effectLst>
                  <a:outerShdw blurRad="38100" dist="19050" dir="2700000" algn="tl" rotWithShape="0">
                    <a:schemeClr val="dk1">
                      <a:alpha val="40000"/>
                    </a:schemeClr>
                  </a:outerShdw>
                </a:effectLst>
                <a:latin typeface="Arial" panose="020B0604020202020204" pitchFamily="34" charset="0"/>
                <a:ea typeface="Verdana" charset="0"/>
                <a:cs typeface="Arial" panose="020B0604020202020204" pitchFamily="34" charset="0"/>
              </a:rPr>
              <a:t>Haf</a:t>
            </a:r>
            <a:r>
              <a:rPr lang="cy-GB" sz="1400">
                <a:ln w="0"/>
                <a:solidFill>
                  <a:schemeClr val="tx1"/>
                </a:solidFill>
                <a:effectLst>
                  <a:outerShdw blurRad="38100" dist="19050" dir="2700000" algn="tl" rotWithShape="0">
                    <a:schemeClr val="dk1">
                      <a:alpha val="40000"/>
                    </a:schemeClr>
                  </a:outerShdw>
                </a:effectLst>
                <a:latin typeface="+mj-lt"/>
                <a:ea typeface="Verdana" charset="0"/>
                <a:cs typeface="Verdana" charset="0"/>
              </a:rPr>
              <a:t> 2025</a:t>
            </a:r>
          </a:p>
        </p:txBody>
      </p:sp>
      <p:sp>
        <p:nvSpPr>
          <p:cNvPr id="19" name="Rectangle 18">
            <a:extLst>
              <a:ext uri="{FF2B5EF4-FFF2-40B4-BE49-F238E27FC236}">
                <a16:creationId xmlns:a16="http://schemas.microsoft.com/office/drawing/2014/main" id="{91A0BB51-203C-FD39-DB9C-77BAB12DD83F}"/>
              </a:ext>
            </a:extLst>
          </p:cNvPr>
          <p:cNvSpPr/>
          <p:nvPr/>
        </p:nvSpPr>
        <p:spPr>
          <a:xfrm>
            <a:off x="7123213" y="2419127"/>
            <a:ext cx="4166910" cy="207125"/>
          </a:xfrm>
          <a:prstGeom prst="rect">
            <a:avLst/>
          </a:prstGeom>
          <a:solidFill>
            <a:schemeClr val="tx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r>
              <a:rPr lang="cy-GB" sz="1400">
                <a:ln w="0"/>
                <a:solidFill>
                  <a:schemeClr val="tx1"/>
                </a:solidFill>
                <a:effectLst>
                  <a:outerShdw blurRad="38100" dist="19050" dir="2700000" algn="tl" rotWithShape="0">
                    <a:schemeClr val="dk1">
                      <a:alpha val="40000"/>
                    </a:schemeClr>
                  </a:outerShdw>
                </a:effectLst>
                <a:latin typeface="Arial" panose="020B0604020202020204" pitchFamily="34" charset="0"/>
                <a:ea typeface="Verdana" charset="0"/>
                <a:cs typeface="Arial" panose="020B0604020202020204" pitchFamily="34" charset="0"/>
              </a:rPr>
              <a:t>Haf 2024</a:t>
            </a:r>
          </a:p>
        </p:txBody>
      </p:sp>
      <p:graphicFrame>
        <p:nvGraphicFramePr>
          <p:cNvPr id="4" name="Chart Placeholder 9" descr="Siart far wedi'i phentyrru yn cymharu dadansoddiad rhywedd o boblogaeth y DU a'r rhai wedi cymryd teithiau ar gyfer haf 2024 a 2025. Mae poblogaeth y DU yn 51% benywaidd a 49% gwrywaidd. Ar gyfer haf 2025, mae teithiau yn y DU yn gyffredinol 59% yn fenywaidd a 41% yn wrywaidd; mae teithiau i Gymru 55% yn fenywaidd a 45% yn wrywaidd; mae teithiau i Loegr 60% yn fenywaidd a 40% yn wrywaidd; mae teithiau i'r Alban 50% yn fenywaidd a 50% yn wrywaidd. Yn haf 2024, roedd 59% o deithwyr yn y DU yn fenywaidd a 41% yn wrywaidd; roedd 66% o deithwyr i Gymru yn fenywaidd a 34 % yn wrywaidd; roedd 57% i deithwyr i Loegr yn fenywaidd a 43% yn wrywaidd; roedd 60% o deithiau i'r Alban yn fenywaidd a 40% yn wrywaidd. O'i gymharu â'r llynedd, fe wnaeth Cymru leihau'r bwlch rhwng y rhywiau yn sylweddol, gan ddenu mwy o ymwelwyr gwrywaidd">
            <a:extLst>
              <a:ext uri="{FF2B5EF4-FFF2-40B4-BE49-F238E27FC236}">
                <a16:creationId xmlns:a16="http://schemas.microsoft.com/office/drawing/2014/main" id="{C236366A-2FCD-F021-17ED-3B7FE3E3EE9B}"/>
              </a:ext>
            </a:extLst>
          </p:cNvPr>
          <p:cNvGraphicFramePr>
            <a:graphicFrameLocks/>
          </p:cNvGraphicFramePr>
          <p:nvPr>
            <p:extLst>
              <p:ext uri="{D42A27DB-BD31-4B8C-83A1-F6EECF244321}">
                <p14:modId xmlns:p14="http://schemas.microsoft.com/office/powerpoint/2010/main" val="2935879055"/>
              </p:ext>
            </p:extLst>
          </p:nvPr>
        </p:nvGraphicFramePr>
        <p:xfrm>
          <a:off x="500372" y="1934620"/>
          <a:ext cx="11018527" cy="4006872"/>
        </p:xfrm>
        <a:graphic>
          <a:graphicData uri="http://schemas.openxmlformats.org/drawingml/2006/chart">
            <c:chart xmlns:c="http://schemas.openxmlformats.org/drawingml/2006/chart" xmlns:r="http://schemas.openxmlformats.org/officeDocument/2006/relationships" r:id="rId3"/>
          </a:graphicData>
        </a:graphic>
      </p:graphicFrame>
      <p:sp>
        <p:nvSpPr>
          <p:cNvPr id="11" name="Footer Placeholder 5">
            <a:extLst>
              <a:ext uri="{FF2B5EF4-FFF2-40B4-BE49-F238E27FC236}">
                <a16:creationId xmlns:a16="http://schemas.microsoft.com/office/drawing/2014/main" id="{37E8FF83-CA11-89A2-A688-41ECC2D5C7BD}"/>
              </a:ext>
            </a:extLst>
          </p:cNvPr>
          <p:cNvSpPr txBox="1">
            <a:spLocks/>
          </p:cNvSpPr>
          <p:nvPr/>
        </p:nvSpPr>
        <p:spPr>
          <a:xfrm>
            <a:off x="216311" y="5941491"/>
            <a:ext cx="11475317" cy="52823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rtl="0">
              <a:defRPr/>
            </a:pPr>
            <a:r>
              <a:rPr lang="cy-GB" sz="1000" dirty="0">
                <a:solidFill>
                  <a:srgbClr val="1E1541"/>
                </a:solidFill>
                <a:latin typeface="Arial" panose="020B0604020202020204" pitchFamily="34" charset="0"/>
                <a:cs typeface="Arial" panose="020B0604020202020204" pitchFamily="34" charset="0"/>
              </a:rPr>
              <a:t>Q4. Pa un o'r canlynol ydych chi?</a:t>
            </a:r>
            <a:br>
              <a:rPr kumimoji="0" lang="en-GB" sz="1000" b="0" i="0" u="none" strike="noStrike" kern="1200" cap="none" spc="0" normalizeH="0" baseline="0" noProof="0" dirty="0">
                <a:ln>
                  <a:noFill/>
                </a:ln>
                <a:solidFill>
                  <a:srgbClr val="1E1541"/>
                </a:solidFill>
                <a:effectLst/>
                <a:uLnTx/>
                <a:uFillTx/>
                <a:latin typeface="Arial" panose="020B0604020202020204" pitchFamily="34" charset="0"/>
                <a:cs typeface="Arial" panose="020B0604020202020204" pitchFamily="34" charset="0"/>
              </a:rPr>
            </a:br>
            <a:r>
              <a:rPr lang="cy-GB" sz="1000" dirty="0">
                <a:solidFill>
                  <a:srgbClr val="1E1541"/>
                </a:solidFill>
                <a:latin typeface="Arial" panose="020B0604020202020204" pitchFamily="34" charset="0"/>
                <a:cs typeface="Arial" panose="020B0604020202020204" pitchFamily="34" charset="0"/>
              </a:rPr>
              <a:t>Base </a:t>
            </a:r>
            <a:r>
              <a:rPr lang="cy-GB" sz="1000" dirty="0" err="1">
                <a:solidFill>
                  <a:srgbClr val="1E1541"/>
                </a:solidFill>
                <a:latin typeface="Arial" panose="020B0604020202020204" pitchFamily="34" charset="0"/>
                <a:cs typeface="Arial" panose="020B0604020202020204" pitchFamily="34" charset="0"/>
              </a:rPr>
              <a:t>August</a:t>
            </a:r>
            <a:r>
              <a:rPr lang="cy-GB" sz="1000" dirty="0">
                <a:solidFill>
                  <a:srgbClr val="1E1541"/>
                </a:solidFill>
                <a:latin typeface="Arial" panose="020B0604020202020204" pitchFamily="34" charset="0"/>
                <a:cs typeface="Arial" panose="020B0604020202020204" pitchFamily="34" charset="0"/>
              </a:rPr>
              <a:t> to </a:t>
            </a:r>
            <a:r>
              <a:rPr lang="cy-GB" sz="1000" dirty="0" err="1">
                <a:solidFill>
                  <a:srgbClr val="1E1541"/>
                </a:solidFill>
                <a:latin typeface="Arial" panose="020B0604020202020204" pitchFamily="34" charset="0"/>
                <a:cs typeface="Arial" panose="020B0604020202020204" pitchFamily="34" charset="0"/>
              </a:rPr>
              <a:t>October</a:t>
            </a:r>
            <a:r>
              <a:rPr lang="cy-GB" sz="1000" dirty="0">
                <a:solidFill>
                  <a:srgbClr val="1E1541"/>
                </a:solidFill>
                <a:latin typeface="Arial" panose="020B0604020202020204" pitchFamily="34" charset="0"/>
                <a:cs typeface="Arial" panose="020B0604020202020204" pitchFamily="34" charset="0"/>
              </a:rPr>
              <a:t> 2025 data: UK </a:t>
            </a:r>
            <a:r>
              <a:rPr lang="cy-GB" sz="1000" dirty="0" err="1">
                <a:solidFill>
                  <a:srgbClr val="1E1541"/>
                </a:solidFill>
                <a:latin typeface="Arial" panose="020B0604020202020204" pitchFamily="34" charset="0"/>
                <a:cs typeface="Arial" panose="020B0604020202020204" pitchFamily="34" charset="0"/>
              </a:rPr>
              <a:t>Population</a:t>
            </a:r>
            <a:r>
              <a:rPr lang="cy-GB" sz="1000" dirty="0">
                <a:solidFill>
                  <a:srgbClr val="1E1541"/>
                </a:solidFill>
                <a:latin typeface="Arial" panose="020B0604020202020204" pitchFamily="34" charset="0"/>
                <a:cs typeface="Arial" panose="020B0604020202020204" pitchFamily="34" charset="0"/>
              </a:rPr>
              <a:t> = 5,266; Summer 2025 trip </a:t>
            </a:r>
            <a:r>
              <a:rPr lang="cy-GB" sz="1000" dirty="0" err="1">
                <a:solidFill>
                  <a:srgbClr val="1E1541"/>
                </a:solidFill>
                <a:latin typeface="Arial" panose="020B0604020202020204" pitchFamily="34" charset="0"/>
                <a:cs typeface="Arial" panose="020B0604020202020204" pitchFamily="34" charset="0"/>
              </a:rPr>
              <a:t>takers</a:t>
            </a:r>
            <a:r>
              <a:rPr lang="cy-GB" sz="1000" dirty="0">
                <a:solidFill>
                  <a:srgbClr val="1E1541"/>
                </a:solidFill>
                <a:latin typeface="Arial" panose="020B0604020202020204" pitchFamily="34" charset="0"/>
                <a:cs typeface="Arial" panose="020B0604020202020204" pitchFamily="34" charset="0"/>
              </a:rPr>
              <a:t>: UK = 939, Wales = 97, </a:t>
            </a:r>
            <a:r>
              <a:rPr lang="cy-GB" sz="1000" dirty="0" err="1">
                <a:solidFill>
                  <a:srgbClr val="1E1541"/>
                </a:solidFill>
                <a:latin typeface="Arial" panose="020B0604020202020204" pitchFamily="34" charset="0"/>
                <a:cs typeface="Arial" panose="020B0604020202020204" pitchFamily="34" charset="0"/>
              </a:rPr>
              <a:t>England</a:t>
            </a:r>
            <a:r>
              <a:rPr lang="cy-GB" sz="1000" dirty="0">
                <a:solidFill>
                  <a:srgbClr val="1E1541"/>
                </a:solidFill>
                <a:latin typeface="Arial" panose="020B0604020202020204" pitchFamily="34" charset="0"/>
                <a:cs typeface="Arial" panose="020B0604020202020204" pitchFamily="34" charset="0"/>
              </a:rPr>
              <a:t> = 716, </a:t>
            </a:r>
            <a:r>
              <a:rPr lang="cy-GB" sz="1000" dirty="0" err="1">
                <a:solidFill>
                  <a:srgbClr val="1E1541"/>
                </a:solidFill>
                <a:latin typeface="Arial" panose="020B0604020202020204" pitchFamily="34" charset="0"/>
                <a:cs typeface="Arial" panose="020B0604020202020204" pitchFamily="34" charset="0"/>
              </a:rPr>
              <a:t>Scotland</a:t>
            </a:r>
            <a:r>
              <a:rPr lang="cy-GB" sz="1000" dirty="0">
                <a:solidFill>
                  <a:srgbClr val="1E1541"/>
                </a:solidFill>
                <a:latin typeface="Arial" panose="020B0604020202020204" pitchFamily="34" charset="0"/>
                <a:cs typeface="Arial" panose="020B0604020202020204" pitchFamily="34" charset="0"/>
              </a:rPr>
              <a:t> = 123;</a:t>
            </a:r>
          </a:p>
          <a:p>
            <a:pPr defTabSz="609585" rtl="0">
              <a:defRPr/>
            </a:pPr>
            <a:r>
              <a:rPr lang="cy-GB" sz="1000" dirty="0">
                <a:solidFill>
                  <a:srgbClr val="1E1541"/>
                </a:solidFill>
                <a:latin typeface="Arial" panose="020B0604020202020204" pitchFamily="34" charset="0"/>
                <a:cs typeface="Arial" panose="020B0604020202020204" pitchFamily="34" charset="0"/>
              </a:rPr>
              <a:t>Data sylfaenol Awst i Hydref 2024: Poblogaeth y DU = 5,269; teithwyr Haf 2025: y DU = 973, Cymru = 102, Lloegr = 758, Yr Alban = 117.</a:t>
            </a:r>
          </a:p>
        </p:txBody>
      </p:sp>
      <p:sp>
        <p:nvSpPr>
          <p:cNvPr id="7" name="Rectangle 6">
            <a:extLst>
              <a:ext uri="{FF2B5EF4-FFF2-40B4-BE49-F238E27FC236}">
                <a16:creationId xmlns:a16="http://schemas.microsoft.com/office/drawing/2014/main" id="{60F929E3-6051-8F00-BCCF-CDD847E16CE0}"/>
              </a:ext>
              <a:ext uri="{C183D7F6-B498-43B3-948B-1728B52AA6E4}">
                <adec:decorative xmlns:adec="http://schemas.microsoft.com/office/drawing/2017/decorative" val="1"/>
              </a:ext>
            </a:extLst>
          </p:cNvPr>
          <p:cNvSpPr/>
          <p:nvPr/>
        </p:nvSpPr>
        <p:spPr>
          <a:xfrm>
            <a:off x="4022025" y="2722076"/>
            <a:ext cx="992738" cy="2717757"/>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
        <p:nvSpPr>
          <p:cNvPr id="15" name="Rectangle 14">
            <a:extLst>
              <a:ext uri="{FF2B5EF4-FFF2-40B4-BE49-F238E27FC236}">
                <a16:creationId xmlns:a16="http://schemas.microsoft.com/office/drawing/2014/main" id="{5B25ABBE-1C08-A814-612E-C3AA40B476CF}"/>
              </a:ext>
              <a:ext uri="{C183D7F6-B498-43B3-948B-1728B52AA6E4}">
                <adec:decorative xmlns:adec="http://schemas.microsoft.com/office/drawing/2017/decorative" val="1"/>
              </a:ext>
            </a:extLst>
          </p:cNvPr>
          <p:cNvSpPr/>
          <p:nvPr/>
        </p:nvSpPr>
        <p:spPr>
          <a:xfrm>
            <a:off x="8213930" y="2722076"/>
            <a:ext cx="992738" cy="2717757"/>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cxnSp>
        <p:nvCxnSpPr>
          <p:cNvPr id="20" name="Straight Connector 19">
            <a:extLst>
              <a:ext uri="{FF2B5EF4-FFF2-40B4-BE49-F238E27FC236}">
                <a16:creationId xmlns:a16="http://schemas.microsoft.com/office/drawing/2014/main" id="{056691D4-FFF4-9EAC-D927-74C0EDF4624E}"/>
              </a:ext>
              <a:ext uri="{C183D7F6-B498-43B3-948B-1728B52AA6E4}">
                <adec:decorative xmlns:adec="http://schemas.microsoft.com/office/drawing/2017/decorative" val="1"/>
              </a:ext>
            </a:extLst>
          </p:cNvPr>
          <p:cNvCxnSpPr>
            <a:cxnSpLocks/>
          </p:cNvCxnSpPr>
          <p:nvPr/>
        </p:nvCxnSpPr>
        <p:spPr>
          <a:xfrm flipV="1">
            <a:off x="7116608" y="2570095"/>
            <a:ext cx="0" cy="2869738"/>
          </a:xfrm>
          <a:prstGeom prst="line">
            <a:avLst/>
          </a:prstGeom>
          <a:ln w="9525" cmpd="sng">
            <a:solidFill>
              <a:schemeClr val="tx2"/>
            </a:solidFill>
            <a:prstDash val="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02147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8" y="244703"/>
            <a:ext cx="11769111" cy="671807"/>
          </a:xfrm>
        </p:spPr>
        <p:txBody>
          <a:bodyPr>
            <a:normAutofit/>
          </a:bodyPr>
          <a:lstStyle/>
          <a:p>
            <a:pPr rtl="0"/>
            <a:r>
              <a:rPr lang="cy-GB"/>
              <a:t>Proffil teithwyr 2025 – Cyfnod bywyd</a:t>
            </a:r>
          </a:p>
        </p:txBody>
      </p:sp>
      <p:sp>
        <p:nvSpPr>
          <p:cNvPr id="3" name="Text Placeholder 2"/>
          <p:cNvSpPr>
            <a:spLocks noGrp="1"/>
          </p:cNvSpPr>
          <p:nvPr>
            <p:ph type="body" sz="quarter" idx="10"/>
          </p:nvPr>
        </p:nvSpPr>
        <p:spPr>
          <a:xfrm>
            <a:off x="422888" y="844381"/>
            <a:ext cx="11696309" cy="1000960"/>
          </a:xfrm>
        </p:spPr>
        <p:txBody>
          <a:bodyPr/>
          <a:lstStyle/>
          <a:p>
            <a:pPr marL="228594" indent="-228594" rtl="0">
              <a:buFont typeface="Arial" panose="020B0604020202020204" pitchFamily="34" charset="0"/>
              <a:buChar char="•"/>
            </a:pPr>
            <a:r>
              <a:rPr lang="cy-GB" sz="1600"/>
              <a:t>Teuluoedd oedd hanner y rhai a aeth ar deithiau i Gymru yn Haf 2025 – sy'n uwch nag yn 2024, ac yn uwch na phoblogaeth y DU. </a:t>
            </a:r>
          </a:p>
          <a:p>
            <a:pPr marL="228594" indent="-228594" rtl="0">
              <a:buFont typeface="Arial" panose="020B0604020202020204" pitchFamily="34" charset="0"/>
              <a:buChar char="•"/>
            </a:pPr>
            <a:r>
              <a:rPr lang="cy-GB" sz="1600"/>
              <a:t>Mewn cyferbyniad, mae Cymru yn denu llai o Bobl Annibynnol Iau na gwledydd eraill.</a:t>
            </a:r>
          </a:p>
          <a:p>
            <a:pPr marL="228594" indent="-228594" rtl="0">
              <a:buFont typeface="Arial" panose="020B0604020202020204" pitchFamily="34" charset="0"/>
              <a:buChar char="•"/>
            </a:pPr>
            <a:r>
              <a:rPr lang="cy-GB" sz="1600"/>
              <a:t>Roedd llai o Nythwyr Gwag neu Bobl Annibynnol Iau yn ymweld â Chymru yn ystod y misoedd hyn o'i gymharu â'r llynedd.</a:t>
            </a:r>
          </a:p>
          <a:p>
            <a:pPr marL="228594" indent="-228594">
              <a:buFont typeface="Arial" panose="020B0604020202020204" pitchFamily="34" charset="0"/>
              <a:buChar char="•"/>
            </a:pPr>
            <a:endParaRPr lang="en-GB" sz="1600" dirty="0"/>
          </a:p>
        </p:txBody>
      </p:sp>
      <p:sp>
        <p:nvSpPr>
          <p:cNvPr id="10" name="Rectangle 9">
            <a:extLst>
              <a:ext uri="{FF2B5EF4-FFF2-40B4-BE49-F238E27FC236}">
                <a16:creationId xmlns:a16="http://schemas.microsoft.com/office/drawing/2014/main" id="{9558E840-6AA6-BB0C-D5C9-DBB184D69D3B}"/>
              </a:ext>
            </a:extLst>
          </p:cNvPr>
          <p:cNvSpPr/>
          <p:nvPr/>
        </p:nvSpPr>
        <p:spPr>
          <a:xfrm>
            <a:off x="2187725" y="2461067"/>
            <a:ext cx="5126013" cy="207125"/>
          </a:xfrm>
          <a:prstGeom prst="rect">
            <a:avLst/>
          </a:prstGeom>
          <a:solidFill>
            <a:schemeClr val="accent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r>
              <a:rPr lang="cy-GB" sz="1400">
                <a:ln w="0"/>
                <a:solidFill>
                  <a:schemeClr val="tx1"/>
                </a:solidFill>
                <a:effectLst>
                  <a:outerShdw blurRad="38100" dist="19050" dir="2700000" algn="tl" rotWithShape="0">
                    <a:schemeClr val="dk1">
                      <a:alpha val="40000"/>
                    </a:schemeClr>
                  </a:outerShdw>
                </a:effectLst>
                <a:latin typeface="Arial" panose="020B0604020202020204" pitchFamily="34" charset="0"/>
                <a:ea typeface="Verdana" charset="0"/>
                <a:cs typeface="Arial" panose="020B0604020202020204" pitchFamily="34" charset="0"/>
              </a:rPr>
              <a:t>Haf</a:t>
            </a:r>
            <a:r>
              <a:rPr lang="cy-GB" sz="1400">
                <a:ln w="0"/>
                <a:solidFill>
                  <a:schemeClr val="tx1"/>
                </a:solidFill>
                <a:effectLst>
                  <a:outerShdw blurRad="38100" dist="19050" dir="2700000" algn="tl" rotWithShape="0">
                    <a:schemeClr val="dk1">
                      <a:alpha val="40000"/>
                    </a:schemeClr>
                  </a:outerShdw>
                </a:effectLst>
                <a:latin typeface="+mj-lt"/>
                <a:ea typeface="Verdana" charset="0"/>
                <a:cs typeface="Verdana" charset="0"/>
              </a:rPr>
              <a:t> 2025</a:t>
            </a:r>
          </a:p>
        </p:txBody>
      </p:sp>
      <p:sp>
        <p:nvSpPr>
          <p:cNvPr id="11" name="Rectangle 10">
            <a:extLst>
              <a:ext uri="{FF2B5EF4-FFF2-40B4-BE49-F238E27FC236}">
                <a16:creationId xmlns:a16="http://schemas.microsoft.com/office/drawing/2014/main" id="{F61A4FC1-C3A6-5A9D-E299-96373C531D9E}"/>
              </a:ext>
            </a:extLst>
          </p:cNvPr>
          <p:cNvSpPr/>
          <p:nvPr/>
        </p:nvSpPr>
        <p:spPr>
          <a:xfrm>
            <a:off x="7313744" y="2461067"/>
            <a:ext cx="3978651" cy="207125"/>
          </a:xfrm>
          <a:prstGeom prst="rect">
            <a:avLst/>
          </a:prstGeom>
          <a:solidFill>
            <a:schemeClr val="tx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r>
              <a:rPr lang="cy-GB" sz="1400">
                <a:ln w="0"/>
                <a:solidFill>
                  <a:schemeClr val="tx1"/>
                </a:solidFill>
                <a:effectLst>
                  <a:outerShdw blurRad="38100" dist="19050" dir="2700000" algn="tl" rotWithShape="0">
                    <a:schemeClr val="dk1">
                      <a:alpha val="40000"/>
                    </a:schemeClr>
                  </a:outerShdw>
                </a:effectLst>
                <a:latin typeface="+mj-lt"/>
                <a:ea typeface="Verdana" charset="0"/>
                <a:cs typeface="Verdana" charset="0"/>
              </a:rPr>
              <a:t>Haf</a:t>
            </a:r>
            <a:r>
              <a:rPr lang="cy-GB" sz="1400">
                <a:ln w="0"/>
                <a:solidFill>
                  <a:schemeClr val="tx1"/>
                </a:solidFill>
                <a:effectLst>
                  <a:outerShdw blurRad="38100" dist="19050" dir="2700000" algn="tl" rotWithShape="0">
                    <a:schemeClr val="dk1">
                      <a:alpha val="40000"/>
                    </a:schemeClr>
                  </a:outerShdw>
                </a:effectLst>
                <a:latin typeface="Arial" panose="020B0604020202020204" pitchFamily="34" charset="0"/>
                <a:ea typeface="Verdana" charset="0"/>
                <a:cs typeface="Arial" panose="020B0604020202020204" pitchFamily="34" charset="0"/>
              </a:rPr>
              <a:t> 2024</a:t>
            </a:r>
          </a:p>
        </p:txBody>
      </p:sp>
      <p:graphicFrame>
        <p:nvGraphicFramePr>
          <p:cNvPr id="4" name="Chart Placeholder 9" descr="Siart far wedi'i phentyrru yn cymharu dadansoddiad cyfnod bywyd poblogaeth y DU a'r rhai a oedd ar deithiau yn yr haf ar gyfer 2024 a 2025. Ar gyfer teithiau i Gymru yn 2025, teuluoedd sydd ar y blaen ar 52%, cynnydd sylweddol o 34% yn 2024. Mae pobl annibynnol hŷn yn cyfrif am 23% (yr un fath â 2024), mae nythwyr gwag yn gostwng i 19% (o 27%), ac mae nifer y bobl annibynnol iau yn gostwng yn sydyn i 5% (o 15%). Mae poblogaeth y DU yn 2025 yn 35% o deuluoedd, 28% o bobl annibynnol hŷn, 22% o nythwyr gwag, a 15% o bobl annibynnol iau. Mae teithiau cyffredinol y DU yn 2025 yn 33% yn deuluoedd, 30% yn bobl annibynnol hŷn, 25% yn nythwyr gwag, a 12% yn bobl annibynnol iau. Mae Lloegr a'r Alban yn dangos patrymau tebyg ond gyda llai o deuluoedd a mwy o segmentau hŷn. Cymru sy'n dangos y duedd deuluol gryfaf ymhlith yr holl genhedloedd.">
            <a:extLst>
              <a:ext uri="{FF2B5EF4-FFF2-40B4-BE49-F238E27FC236}">
                <a16:creationId xmlns:a16="http://schemas.microsoft.com/office/drawing/2014/main" id="{8DE941C9-5597-CDB3-A8A1-E99D40340DBE}"/>
              </a:ext>
            </a:extLst>
          </p:cNvPr>
          <p:cNvGraphicFramePr>
            <a:graphicFrameLocks/>
          </p:cNvGraphicFramePr>
          <p:nvPr>
            <p:extLst>
              <p:ext uri="{D42A27DB-BD31-4B8C-83A1-F6EECF244321}">
                <p14:modId xmlns:p14="http://schemas.microsoft.com/office/powerpoint/2010/main" val="1960219076"/>
              </p:ext>
            </p:extLst>
          </p:nvPr>
        </p:nvGraphicFramePr>
        <p:xfrm>
          <a:off x="500372" y="1934619"/>
          <a:ext cx="11018527" cy="4097987"/>
        </p:xfrm>
        <a:graphic>
          <a:graphicData uri="http://schemas.openxmlformats.org/drawingml/2006/chart">
            <c:chart xmlns:c="http://schemas.openxmlformats.org/drawingml/2006/chart" xmlns:r="http://schemas.openxmlformats.org/officeDocument/2006/relationships" r:id="rId3"/>
          </a:graphicData>
        </a:graphic>
      </p:graphicFrame>
      <p:sp>
        <p:nvSpPr>
          <p:cNvPr id="17" name="Footer Placeholder 5">
            <a:extLst>
              <a:ext uri="{FF2B5EF4-FFF2-40B4-BE49-F238E27FC236}">
                <a16:creationId xmlns:a16="http://schemas.microsoft.com/office/drawing/2014/main" id="{D83E5E6D-10FA-A932-15F4-FD3E7D6FBD81}"/>
              </a:ext>
            </a:extLst>
          </p:cNvPr>
          <p:cNvSpPr txBox="1">
            <a:spLocks/>
          </p:cNvSpPr>
          <p:nvPr/>
        </p:nvSpPr>
        <p:spPr>
          <a:xfrm>
            <a:off x="293175" y="6008465"/>
            <a:ext cx="9293223" cy="604832"/>
          </a:xfr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rtl="0">
              <a:defRPr/>
            </a:pPr>
            <a:r>
              <a:rPr lang="cy-GB" sz="1000">
                <a:solidFill>
                  <a:srgbClr val="1E1541"/>
                </a:solidFill>
                <a:latin typeface="Arial" panose="020B0604020202020204" pitchFamily="34" charset="0"/>
                <a:cs typeface="Arial" panose="020B0604020202020204" pitchFamily="34" charset="0"/>
              </a:rPr>
              <a:t>Ffynhonnell: Demograffeg. </a:t>
            </a:r>
          </a:p>
          <a:p>
            <a:pPr defTabSz="609585" rtl="0">
              <a:defRPr/>
            </a:pPr>
            <a:r>
              <a:rPr lang="cy-GB" sz="1000">
                <a:solidFill>
                  <a:srgbClr val="1E1541"/>
                </a:solidFill>
                <a:latin typeface="Arial" panose="020B0604020202020204" pitchFamily="34" charset="0"/>
                <a:cs typeface="Arial" panose="020B0604020202020204" pitchFamily="34" charset="0"/>
              </a:rPr>
              <a:t>Data sylfaenol Awst i Hydref 2025: Poblogaeth y DU = 5,266; teithwyr Haf 2025: y DU = 939, Cymru = 97, Lloegr = 716, Yr Alban = 123;</a:t>
            </a:r>
          </a:p>
          <a:p>
            <a:pPr defTabSz="609585" rtl="0">
              <a:defRPr/>
            </a:pPr>
            <a:r>
              <a:rPr lang="cy-GB" sz="1000">
                <a:solidFill>
                  <a:srgbClr val="1E1541"/>
                </a:solidFill>
                <a:latin typeface="Arial" panose="020B0604020202020204" pitchFamily="34" charset="0"/>
                <a:cs typeface="Arial" panose="020B0604020202020204" pitchFamily="34" charset="0"/>
              </a:rPr>
              <a:t>Data sylfaenol Awst i Hydref 2024: Poblogaeth y DU = 5,269; teithwyr Haf 2025: y DU = 973, Cymru = 102, Lloegr = 758, Yr Alban = 117.</a:t>
            </a:r>
          </a:p>
        </p:txBody>
      </p:sp>
      <p:sp>
        <p:nvSpPr>
          <p:cNvPr id="7" name="Rectangle 6">
            <a:extLst>
              <a:ext uri="{FF2B5EF4-FFF2-40B4-BE49-F238E27FC236}">
                <a16:creationId xmlns:a16="http://schemas.microsoft.com/office/drawing/2014/main" id="{0CC3CE71-2EB2-5F1F-5ACE-60686D5546E9}"/>
              </a:ext>
              <a:ext uri="{C183D7F6-B498-43B3-948B-1728B52AA6E4}">
                <adec:decorative xmlns:adec="http://schemas.microsoft.com/office/drawing/2017/decorative" val="1"/>
              </a:ext>
            </a:extLst>
          </p:cNvPr>
          <p:cNvSpPr/>
          <p:nvPr/>
        </p:nvSpPr>
        <p:spPr>
          <a:xfrm>
            <a:off x="4255110" y="2757470"/>
            <a:ext cx="992738" cy="2540671"/>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
        <p:nvSpPr>
          <p:cNvPr id="8" name="Rectangle 7">
            <a:extLst>
              <a:ext uri="{FF2B5EF4-FFF2-40B4-BE49-F238E27FC236}">
                <a16:creationId xmlns:a16="http://schemas.microsoft.com/office/drawing/2014/main" id="{7C0E8368-E311-FB7F-5CBA-4628ADC9C96C}"/>
              </a:ext>
              <a:ext uri="{C183D7F6-B498-43B3-948B-1728B52AA6E4}">
                <adec:decorative xmlns:adec="http://schemas.microsoft.com/office/drawing/2017/decorative" val="1"/>
              </a:ext>
            </a:extLst>
          </p:cNvPr>
          <p:cNvSpPr/>
          <p:nvPr/>
        </p:nvSpPr>
        <p:spPr>
          <a:xfrm>
            <a:off x="8310332" y="2757470"/>
            <a:ext cx="992738" cy="2540671"/>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cxnSp>
        <p:nvCxnSpPr>
          <p:cNvPr id="13" name="Straight Connector 12">
            <a:extLst>
              <a:ext uri="{FF2B5EF4-FFF2-40B4-BE49-F238E27FC236}">
                <a16:creationId xmlns:a16="http://schemas.microsoft.com/office/drawing/2014/main" id="{4F2B3C5E-E0D8-EDFC-8EC0-39D54F6B5BB3}"/>
              </a:ext>
              <a:ext uri="{C183D7F6-B498-43B3-948B-1728B52AA6E4}">
                <adec:decorative xmlns:adec="http://schemas.microsoft.com/office/drawing/2017/decorative" val="1"/>
              </a:ext>
            </a:extLst>
          </p:cNvPr>
          <p:cNvCxnSpPr>
            <a:cxnSpLocks/>
          </p:cNvCxnSpPr>
          <p:nvPr/>
        </p:nvCxnSpPr>
        <p:spPr>
          <a:xfrm flipV="1">
            <a:off x="7304860" y="2668192"/>
            <a:ext cx="8878" cy="2620984"/>
          </a:xfrm>
          <a:prstGeom prst="line">
            <a:avLst/>
          </a:prstGeom>
          <a:ln w="9525" cmpd="sng">
            <a:solidFill>
              <a:schemeClr val="tx2"/>
            </a:solidFill>
            <a:prstDash val="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4288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43F92-5BEF-5F43-9AE5-E6C84ADBA1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684113-F7C9-5113-23D8-C9E5EB3CC203}"/>
              </a:ext>
            </a:extLst>
          </p:cNvPr>
          <p:cNvSpPr>
            <a:spLocks noGrp="1"/>
          </p:cNvSpPr>
          <p:nvPr>
            <p:ph type="title"/>
          </p:nvPr>
        </p:nvSpPr>
        <p:spPr>
          <a:xfrm>
            <a:off x="267411" y="214114"/>
            <a:ext cx="11675852" cy="671807"/>
          </a:xfrm>
        </p:spPr>
        <p:txBody>
          <a:bodyPr>
            <a:normAutofit/>
          </a:bodyPr>
          <a:lstStyle/>
          <a:p>
            <a:pPr rtl="0"/>
            <a:r>
              <a:rPr lang="cy-GB"/>
              <a:t>Cyrchfan teithwyr 2025 - y DU</a:t>
            </a:r>
          </a:p>
        </p:txBody>
      </p:sp>
      <p:sp>
        <p:nvSpPr>
          <p:cNvPr id="3" name="Text Placeholder 2">
            <a:extLst>
              <a:ext uri="{FF2B5EF4-FFF2-40B4-BE49-F238E27FC236}">
                <a16:creationId xmlns:a16="http://schemas.microsoft.com/office/drawing/2014/main" id="{363BB71F-036E-815A-5693-442F6FF34A56}"/>
              </a:ext>
            </a:extLst>
          </p:cNvPr>
          <p:cNvSpPr>
            <a:spLocks noGrp="1"/>
          </p:cNvSpPr>
          <p:nvPr>
            <p:ph type="body" sz="quarter" idx="10"/>
          </p:nvPr>
        </p:nvSpPr>
        <p:spPr>
          <a:xfrm>
            <a:off x="391673" y="771740"/>
            <a:ext cx="11408653" cy="924333"/>
          </a:xfrm>
        </p:spPr>
        <p:txBody>
          <a:bodyPr/>
          <a:lstStyle/>
          <a:p>
            <a:pPr marL="228594" indent="-228594" rtl="0">
              <a:buFont typeface="Arial" panose="020B0604020202020204" pitchFamily="34" charset="0"/>
              <a:buChar char="•"/>
            </a:pPr>
            <a:r>
              <a:rPr lang="cy-GB" sz="1600"/>
              <a:t>Gan ganolbwyntio ar deithwyr Haf 2025, De-orllewin Lloegr yw'r gyrchfan dros nos fwyaf poblogaidd yn y DU gyda 16%. Mae teithiau a gymerwyd i Gymru yn 8%, yn is na theithiau a gymerwyd yn Haf 2024. </a:t>
            </a:r>
          </a:p>
        </p:txBody>
      </p:sp>
      <p:graphicFrame>
        <p:nvGraphicFramePr>
          <p:cNvPr id="8" name="Chart Placeholder 7" descr="Siart far yn dangos ble y cymerwyd teithiau dros nos yn y DU yn haf 2024 a 2025. Y De-orllewin yw'r gyrchfan fwyaf poblogaidd, gan gynyddu ychydig o 16% yn 2024 i 17% yn 2025. Mae Gogledd-orllewin Lloegr yn parhau'n debyg (12% n erbyn 11%), Dwyrain Lloegr yn codi o 9% i 11%, yr Alban yn parhau'n sefydlog ar 10% (i fyny o 9%), ac mae Llundain yn gostwng o 12% i 10%. Mae De-ddwyrain Lloegr yn gostwng o 12% i 9%, mae Swydd Efrog a'r Humber yn gostwng o 10% i 9%. Mae Cymru yn gostwng o 11% yn 2024 i 8% yn 2025, gan raddio islaw sawl rhanbarth yn Lloegr. Mae Dwyrain Lloegr yn cynyddu o 5% i 8%, tra bod Gorllewin Canolbarth Lloegr (6%), Gogledd-ddwyrain Lloegr (5%), a Gogledd Iwerddon (1% i 2%) yn parhau'n isel. ">
            <a:extLst>
              <a:ext uri="{FF2B5EF4-FFF2-40B4-BE49-F238E27FC236}">
                <a16:creationId xmlns:a16="http://schemas.microsoft.com/office/drawing/2014/main" id="{DEC4FD3B-07CA-58F8-4D8A-97644DB9C39F}"/>
              </a:ext>
            </a:extLst>
          </p:cNvPr>
          <p:cNvGraphicFramePr>
            <a:graphicFrameLocks/>
          </p:cNvGraphicFramePr>
          <p:nvPr>
            <p:extLst>
              <p:ext uri="{D42A27DB-BD31-4B8C-83A1-F6EECF244321}">
                <p14:modId xmlns:p14="http://schemas.microsoft.com/office/powerpoint/2010/main" val="3039047047"/>
              </p:ext>
            </p:extLst>
          </p:nvPr>
        </p:nvGraphicFramePr>
        <p:xfrm>
          <a:off x="422889" y="1739148"/>
          <a:ext cx="11496109" cy="4232931"/>
        </p:xfrm>
        <a:graphic>
          <a:graphicData uri="http://schemas.openxmlformats.org/drawingml/2006/chart">
            <c:chart xmlns:c="http://schemas.openxmlformats.org/drawingml/2006/chart" xmlns:r="http://schemas.openxmlformats.org/officeDocument/2006/relationships" r:id="rId3"/>
          </a:graphicData>
        </a:graphic>
      </p:graphicFrame>
      <p:sp>
        <p:nvSpPr>
          <p:cNvPr id="6" name="Footer Placeholder 5">
            <a:extLst>
              <a:ext uri="{FF2B5EF4-FFF2-40B4-BE49-F238E27FC236}">
                <a16:creationId xmlns:a16="http://schemas.microsoft.com/office/drawing/2014/main" id="{552DC541-CD15-69EF-7535-5501B657F303}"/>
              </a:ext>
            </a:extLst>
          </p:cNvPr>
          <p:cNvSpPr>
            <a:spLocks noGrp="1"/>
          </p:cNvSpPr>
          <p:nvPr>
            <p:ph type="ftr" sz="quarter" idx="4294967295"/>
          </p:nvPr>
        </p:nvSpPr>
        <p:spPr>
          <a:xfrm>
            <a:off x="267411" y="6086260"/>
            <a:ext cx="9531351" cy="367964"/>
          </a:xfrm>
          <a:prstGeom prst="rect">
            <a:avLst/>
          </a:prstGeom>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a:ln>
                  <a:noFill/>
                </a:ln>
                <a:solidFill>
                  <a:srgbClr val="1E1541"/>
                </a:solidFill>
                <a:effectLst/>
                <a:uLnTx/>
                <a:uFillTx/>
                <a:latin typeface="Arial"/>
                <a:ea typeface="+mn-ea"/>
                <a:cs typeface="+mn-cs"/>
              </a:rPr>
              <a:t>VB13C. Ble yn y DU wnaethoch chi aros ar eich taith ddiweddaraf yn [pipe: hVB13c]?</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a:ln>
                  <a:noFill/>
                </a:ln>
                <a:solidFill>
                  <a:srgbClr val="1E1541"/>
                </a:solidFill>
                <a:effectLst/>
                <a:uLnTx/>
                <a:uFillTx/>
                <a:latin typeface="Arial"/>
                <a:ea typeface="+mn-ea"/>
                <a:cs typeface="+mn-cs"/>
              </a:rPr>
              <a:t>Sylfaen: Pawb a gymerodd daith rhwng Gorffennaf a Medi: 202</a:t>
            </a:r>
            <a:r>
              <a:rPr lang="cy-GB" sz="1000">
                <a:solidFill>
                  <a:srgbClr val="1E1541"/>
                </a:solidFill>
                <a:latin typeface="Arial"/>
              </a:rPr>
              <a:t>5 </a:t>
            </a:r>
            <a:r>
              <a:rPr kumimoji="0" lang="cy-GB" sz="1000" b="0" i="0" u="none" strike="noStrike" kern="1200" cap="none" spc="0" normalizeH="0" baseline="0">
                <a:ln>
                  <a:noFill/>
                </a:ln>
                <a:solidFill>
                  <a:srgbClr val="1E1541"/>
                </a:solidFill>
                <a:effectLst/>
                <a:uLnTx/>
                <a:uFillTx/>
                <a:latin typeface="Arial"/>
                <a:ea typeface="+mn-ea"/>
                <a:cs typeface="+mn-cs"/>
              </a:rPr>
              <a:t>= 939; 2024 = </a:t>
            </a:r>
            <a:r>
              <a:rPr lang="cy-GB" sz="1000">
                <a:solidFill>
                  <a:srgbClr val="1E1541"/>
                </a:solidFill>
                <a:latin typeface="Arial"/>
              </a:rPr>
              <a:t>973.</a:t>
            </a:r>
            <a:r>
              <a:rPr kumimoji="0" lang="cy-GB" sz="1000" b="0" i="0" u="none" strike="noStrike" kern="1200" cap="none" spc="0" normalizeH="0" baseline="0">
                <a:ln>
                  <a:noFill/>
                </a:ln>
                <a:solidFill>
                  <a:srgbClr val="1E1541"/>
                </a:solidFill>
                <a:effectLst/>
                <a:uLnTx/>
                <a:uFillTx/>
                <a:latin typeface="Arial"/>
                <a:ea typeface="+mn-ea"/>
                <a:cs typeface="+mn-cs"/>
              </a:rPr>
              <a:t> </a:t>
            </a:r>
          </a:p>
        </p:txBody>
      </p:sp>
      <p:sp>
        <p:nvSpPr>
          <p:cNvPr id="4" name="Rectangle 3">
            <a:extLst>
              <a:ext uri="{FF2B5EF4-FFF2-40B4-BE49-F238E27FC236}">
                <a16:creationId xmlns:a16="http://schemas.microsoft.com/office/drawing/2014/main" id="{B38AEE0D-068F-A0E8-6625-6639039D20F2}"/>
              </a:ext>
              <a:ext uri="{C183D7F6-B498-43B3-948B-1728B52AA6E4}">
                <adec:decorative xmlns:adec="http://schemas.microsoft.com/office/drawing/2017/decorative" val="1"/>
              </a:ext>
            </a:extLst>
          </p:cNvPr>
          <p:cNvSpPr/>
          <p:nvPr/>
        </p:nvSpPr>
        <p:spPr>
          <a:xfrm>
            <a:off x="7389093" y="3546764"/>
            <a:ext cx="684472" cy="1535792"/>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Tree>
    <p:extLst>
      <p:ext uri="{BB962C8B-B14F-4D97-AF65-F5344CB8AC3E}">
        <p14:creationId xmlns:p14="http://schemas.microsoft.com/office/powerpoint/2010/main" val="31667344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9" y="250102"/>
            <a:ext cx="11675852" cy="671807"/>
          </a:xfrm>
        </p:spPr>
        <p:txBody>
          <a:bodyPr>
            <a:normAutofit/>
          </a:bodyPr>
          <a:lstStyle/>
          <a:p>
            <a:pPr rtl="0"/>
            <a:r>
              <a:rPr lang="cy-GB"/>
              <a:t>Cyrchfan teithwyr 2025 - Cymru</a:t>
            </a:r>
          </a:p>
        </p:txBody>
      </p:sp>
      <p:sp>
        <p:nvSpPr>
          <p:cNvPr id="3" name="Text Placeholder 2"/>
          <p:cNvSpPr>
            <a:spLocks noGrp="1"/>
          </p:cNvSpPr>
          <p:nvPr>
            <p:ph type="body" sz="quarter" idx="10"/>
          </p:nvPr>
        </p:nvSpPr>
        <p:spPr>
          <a:xfrm>
            <a:off x="422889" y="916509"/>
            <a:ext cx="11532610" cy="1187424"/>
          </a:xfrm>
        </p:spPr>
        <p:txBody>
          <a:bodyPr/>
          <a:lstStyle/>
          <a:p>
            <a:pPr marL="228594" indent="-228594" rtl="0">
              <a:buFont typeface="Arial" panose="020B0604020202020204" pitchFamily="34" charset="0"/>
              <a:buChar char="•"/>
            </a:pPr>
            <a:r>
              <a:rPr lang="cy-GB" sz="1400"/>
              <a:t>Y teithiau a gymerwyd amlaf yng Nghymru oedd i Landudno a Bae Colwyn (18%) a Sir Benfro (18%). Gwelodd Sir Gaerfyrddin dwf nodedig, gyda theithiau’n cynyddu o 3% yn 2024 i 10% yn 2025. Ar wahân i Landudno a Bae Colwyn, roedd llawer o'r prif gyrchfannau yr ymwelwyd â nhw wedi'u lleoli yn rhannau deheuol Cymru. </a:t>
            </a:r>
          </a:p>
          <a:p>
            <a:pPr marL="228594" indent="-228594">
              <a:buFont typeface="Arial" panose="020B0604020202020204" pitchFamily="34" charset="0"/>
              <a:buChar char="•"/>
            </a:pPr>
            <a:endParaRPr lang="en-GB" sz="1400" dirty="0"/>
          </a:p>
          <a:p>
            <a:pPr marL="228594" indent="-228594" rtl="0">
              <a:buFont typeface="Arial" panose="020B0604020202020204" pitchFamily="34" charset="0"/>
              <a:buChar char="•"/>
            </a:pPr>
            <a:r>
              <a:rPr lang="cy-GB" sz="1400"/>
              <a:t>Profodd y rhan fwyaf o gyrchfannau newidiadau cynyddrannol, er nad oeddent yn ystadegol arwyddocaol, yn amlder y teithiau.</a:t>
            </a:r>
          </a:p>
        </p:txBody>
      </p:sp>
      <p:graphicFrame>
        <p:nvGraphicFramePr>
          <p:cNvPr id="10" name="Chart Placeholder 7" descr="Siart far yn dangos cyrchfannau Cymru ar gyfer teithiau haf yn 2024 a 2025. Llandudno a Bae Colwyn yw'r prif gyrchfan o hyd, gan ostwng ychydig o 19% yn 2024 i 18% yn 2025. Mae Sir Benfro yn codi'n sylweddol o 12% i 18%, tra bod Bae Abertawe yn cynyddu o 9% i 15%. Mae Sir Gaerfyrddin yn dangos twf cryf o 3% i 10%. Mae Caerdydd yn gostwng ychydig o 12% i 9%, ac mae Ynys Môn yn gostwng o 11% i 9%. Mae Gogledd-ddwyrain Cymru yn gostwng o 6% i 8%, mae Bae Aberteifi/Ceredigion yn parhau'n sefydlog ar 8%, ac mae Eryri (Snowdonia) yn gostwng o 13% i 7%. Mae Cymoedd De Cymru a Chanolbarth Cymru/Bannau Brycheiniog (Brecon Beacons) ill dau yn gostwng o 11% i 5%. Mae Dyffryn Gwy a Dyffryn Wysg yn codi o 1% i 4%, tra bod Arfordir Treftadaeth Morgannwg yn gostwng o 3% i 0%. "/>
          <p:cNvGraphicFramePr>
            <a:graphicFrameLocks/>
          </p:cNvGraphicFramePr>
          <p:nvPr>
            <p:extLst>
              <p:ext uri="{D42A27DB-BD31-4B8C-83A1-F6EECF244321}">
                <p14:modId xmlns:p14="http://schemas.microsoft.com/office/powerpoint/2010/main" val="3665449848"/>
              </p:ext>
            </p:extLst>
          </p:nvPr>
        </p:nvGraphicFramePr>
        <p:xfrm>
          <a:off x="203426" y="2203456"/>
          <a:ext cx="11406684" cy="3738035"/>
        </p:xfrm>
        <a:graphic>
          <a:graphicData uri="http://schemas.openxmlformats.org/drawingml/2006/chart">
            <c:chart xmlns:c="http://schemas.openxmlformats.org/drawingml/2006/chart" xmlns:r="http://schemas.openxmlformats.org/officeDocument/2006/relationships" r:id="rId3"/>
          </a:graphicData>
        </a:graphic>
      </p:graphicFrame>
      <p:sp>
        <p:nvSpPr>
          <p:cNvPr id="4" name="Footer Placeholder 5">
            <a:extLst>
              <a:ext uri="{FF2B5EF4-FFF2-40B4-BE49-F238E27FC236}">
                <a16:creationId xmlns:a16="http://schemas.microsoft.com/office/drawing/2014/main" id="{554F95C7-465D-54B4-D3EA-1C2C67B77CB2}"/>
              </a:ext>
            </a:extLst>
          </p:cNvPr>
          <p:cNvSpPr txBox="1">
            <a:spLocks/>
          </p:cNvSpPr>
          <p:nvPr/>
        </p:nvSpPr>
        <p:spPr>
          <a:xfrm>
            <a:off x="203426" y="6041014"/>
            <a:ext cx="9531351" cy="367964"/>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rtl="0">
              <a:defRPr/>
            </a:pPr>
            <a:r>
              <a:rPr lang="cy-GB" sz="1000">
                <a:solidFill>
                  <a:srgbClr val="1E1541"/>
                </a:solidFill>
                <a:latin typeface="Arial" panose="020B0604020202020204" pitchFamily="34" charset="0"/>
                <a:cs typeface="Arial" panose="020B0604020202020204" pitchFamily="34" charset="0"/>
              </a:rPr>
              <a:t>VB13d. Ble yn yr ardaloedd hyn y gwnaethoch chi aros ar eich taith ddiweddaraf yn &lt;INSERT MOST RECENT MONTH FROM VB13A2&gt;</a:t>
            </a:r>
          </a:p>
          <a:p>
            <a:pPr defTabSz="609585" rtl="0">
              <a:defRPr/>
            </a:pPr>
            <a:r>
              <a:rPr lang="cy-GB" sz="1000">
                <a:solidFill>
                  <a:srgbClr val="1E1541"/>
                </a:solidFill>
                <a:latin typeface="Arial" panose="020B0604020202020204" pitchFamily="34" charset="0"/>
                <a:cs typeface="Arial" panose="020B0604020202020204" pitchFamily="34" charset="0"/>
              </a:rPr>
              <a:t>Sylfaen: Nifer y teithwyr haf i Gymru: 2025 = 97; 2024 = 102. </a:t>
            </a:r>
          </a:p>
        </p:txBody>
      </p:sp>
    </p:spTree>
    <p:extLst>
      <p:ext uri="{BB962C8B-B14F-4D97-AF65-F5344CB8AC3E}">
        <p14:creationId xmlns:p14="http://schemas.microsoft.com/office/powerpoint/2010/main" val="18419384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4CC6D-1458-FBA0-488F-91D4124705F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743FFA1-3694-7B3F-22A5-954D541B98C2}"/>
              </a:ext>
            </a:extLst>
          </p:cNvPr>
          <p:cNvSpPr>
            <a:spLocks noGrp="1"/>
          </p:cNvSpPr>
          <p:nvPr>
            <p:ph type="title" idx="4294967295"/>
          </p:nvPr>
        </p:nvSpPr>
        <p:spPr>
          <a:xfrm>
            <a:off x="0" y="32480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y-GB" sz="2800" b="1" i="0" u="none" strike="noStrike" kern="1200" cap="none" spc="0" normalizeH="0" baseline="0" dirty="0">
                <a:ln>
                  <a:noFill/>
                </a:ln>
                <a:solidFill>
                  <a:schemeClr val="bg1"/>
                </a:solidFill>
                <a:effectLst/>
                <a:uLnTx/>
                <a:uFillTx/>
                <a:latin typeface="Arial Black" panose="020B0A04020102020204" pitchFamily="34" charset="0"/>
                <a:ea typeface="+mn-ea"/>
                <a:cs typeface="Dreaming Outloud Pro" panose="03050502040302030504" pitchFamily="66" charset="0"/>
              </a:rPr>
              <a:t>Tueddiadau tramor</a:t>
            </a:r>
          </a:p>
        </p:txBody>
      </p:sp>
    </p:spTree>
    <p:extLst>
      <p:ext uri="{BB962C8B-B14F-4D97-AF65-F5344CB8AC3E}">
        <p14:creationId xmlns:p14="http://schemas.microsoft.com/office/powerpoint/2010/main" val="528835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C86CA-EEA4-74D3-1066-475876CA90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4572E8-22D7-7DF8-B743-6B298AEE4410}"/>
              </a:ext>
            </a:extLst>
          </p:cNvPr>
          <p:cNvSpPr>
            <a:spLocks noGrp="1"/>
          </p:cNvSpPr>
          <p:nvPr>
            <p:ph type="title"/>
          </p:nvPr>
        </p:nvSpPr>
        <p:spPr>
          <a:xfrm>
            <a:off x="422888" y="244703"/>
            <a:ext cx="11769111" cy="671807"/>
          </a:xfrm>
        </p:spPr>
        <p:txBody>
          <a:bodyPr>
            <a:normAutofit fontScale="90000"/>
          </a:bodyPr>
          <a:lstStyle/>
          <a:p>
            <a:pPr rtl="0"/>
            <a:r>
              <a:rPr lang="cy-GB"/>
              <a:t>Bwriadau Teithiau Tramor yn erbyn teithiau gwirioneddol (2025 yn erbyn 2024)</a:t>
            </a:r>
          </a:p>
        </p:txBody>
      </p:sp>
      <p:sp>
        <p:nvSpPr>
          <p:cNvPr id="3" name="Text Placeholder 2">
            <a:extLst>
              <a:ext uri="{FF2B5EF4-FFF2-40B4-BE49-F238E27FC236}">
                <a16:creationId xmlns:a16="http://schemas.microsoft.com/office/drawing/2014/main" id="{C658645F-7CDD-1BE9-72AD-322414D6579D}"/>
              </a:ext>
            </a:extLst>
          </p:cNvPr>
          <p:cNvSpPr>
            <a:spLocks noGrp="1"/>
          </p:cNvSpPr>
          <p:nvPr>
            <p:ph type="body" sz="quarter" idx="10"/>
          </p:nvPr>
        </p:nvSpPr>
        <p:spPr>
          <a:xfrm>
            <a:off x="402431" y="916509"/>
            <a:ext cx="11696309" cy="1000960"/>
          </a:xfrm>
        </p:spPr>
        <p:txBody>
          <a:bodyPr/>
          <a:lstStyle/>
          <a:p>
            <a:pPr marL="228594" indent="-228594" rtl="0">
              <a:buFont typeface="Arial" panose="020B0604020202020204" pitchFamily="34" charset="0"/>
              <a:buChar char="•"/>
            </a:pPr>
            <a:r>
              <a:rPr lang="cy-GB" sz="1600"/>
              <a:t>Ymhlith holl oedolion y DU, aeth 14% ar daith dramor rhwng Gorffennaf a Medi 2025, o'i gymharu â 24% oedd yn bwriadu gwneud hynny. Mae'r bwlch rhwng bwriadau teithiau a'r teithiau gwirioneddol a gymerwyd fwy neu lai yr un fath rhwng Gorffennaf a Medi 2025 o'i gymharu â 2024.</a:t>
            </a:r>
          </a:p>
        </p:txBody>
      </p:sp>
      <p:graphicFrame>
        <p:nvGraphicFramePr>
          <p:cNvPr id="4" name="Chart Placeholder 7" descr="Mae'r graff llinell hwn yn dangos y teithiau tramor dros nos arfaethedig yn y tri mis nesaf o'i gymharu â'r teithiau gwirioneddol a gymerwyd. Ym mis Hydref 2025, mae 17% yn rhagweld mynd ar un daith yn y DU rhwng mis Hydref a mis Rhagfyr 2025. O ran teithiau a gymerwyd, mae 14% wedi cymryd un rhwng Gorffennaf a Medi 2025, o'i gymharu â'r 24% a oedd wedi bwriadu gwneud hynny o'r blaen.">
            <a:extLst>
              <a:ext uri="{FF2B5EF4-FFF2-40B4-BE49-F238E27FC236}">
                <a16:creationId xmlns:a16="http://schemas.microsoft.com/office/drawing/2014/main" id="{A7F48922-D50C-251A-0809-79185A79E496}"/>
              </a:ext>
            </a:extLst>
          </p:cNvPr>
          <p:cNvGraphicFramePr>
            <a:graphicFrameLocks/>
          </p:cNvGraphicFramePr>
          <p:nvPr>
            <p:extLst>
              <p:ext uri="{D42A27DB-BD31-4B8C-83A1-F6EECF244321}">
                <p14:modId xmlns:p14="http://schemas.microsoft.com/office/powerpoint/2010/main" val="440150248"/>
              </p:ext>
            </p:extLst>
          </p:nvPr>
        </p:nvGraphicFramePr>
        <p:xfrm>
          <a:off x="309172" y="1558023"/>
          <a:ext cx="11443741" cy="4391678"/>
        </p:xfrm>
        <a:graphic>
          <a:graphicData uri="http://schemas.openxmlformats.org/drawingml/2006/chart">
            <c:chart xmlns:c="http://schemas.openxmlformats.org/drawingml/2006/chart" xmlns:r="http://schemas.openxmlformats.org/officeDocument/2006/relationships" r:id="rId3"/>
          </a:graphicData>
        </a:graphic>
      </p:graphicFrame>
      <p:cxnSp>
        <p:nvCxnSpPr>
          <p:cNvPr id="11" name="Straight Connector 10">
            <a:extLst>
              <a:ext uri="{FF2B5EF4-FFF2-40B4-BE49-F238E27FC236}">
                <a16:creationId xmlns:a16="http://schemas.microsoft.com/office/drawing/2014/main" id="{BA5C6C50-D561-598A-03E1-157B3504AEFB}"/>
              </a:ext>
              <a:ext uri="{C183D7F6-B498-43B3-948B-1728B52AA6E4}">
                <adec:decorative xmlns:adec="http://schemas.microsoft.com/office/drawing/2017/decorative" val="1"/>
              </a:ext>
            </a:extLst>
          </p:cNvPr>
          <p:cNvCxnSpPr>
            <a:cxnSpLocks/>
          </p:cNvCxnSpPr>
          <p:nvPr/>
        </p:nvCxnSpPr>
        <p:spPr>
          <a:xfrm>
            <a:off x="7303755" y="5254276"/>
            <a:ext cx="0" cy="56097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34D9C4A-E72B-F3C5-1B5B-F804D783985B}"/>
              </a:ext>
            </a:extLst>
          </p:cNvPr>
          <p:cNvSpPr txBox="1"/>
          <p:nvPr/>
        </p:nvSpPr>
        <p:spPr>
          <a:xfrm>
            <a:off x="2876715" y="5669060"/>
            <a:ext cx="2000250" cy="2923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y-GB" sz="13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t>2024</a:t>
            </a:r>
          </a:p>
        </p:txBody>
      </p:sp>
      <p:sp>
        <p:nvSpPr>
          <p:cNvPr id="15" name="TextBox 14">
            <a:extLst>
              <a:ext uri="{FF2B5EF4-FFF2-40B4-BE49-F238E27FC236}">
                <a16:creationId xmlns:a16="http://schemas.microsoft.com/office/drawing/2014/main" id="{F485A166-AB91-FC42-265F-DD01B7329DA2}"/>
              </a:ext>
            </a:extLst>
          </p:cNvPr>
          <p:cNvSpPr txBox="1"/>
          <p:nvPr/>
        </p:nvSpPr>
        <p:spPr>
          <a:xfrm>
            <a:off x="8752588" y="5669060"/>
            <a:ext cx="2000250" cy="2923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y-GB" sz="13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t>2025</a:t>
            </a:r>
          </a:p>
        </p:txBody>
      </p:sp>
      <p:sp>
        <p:nvSpPr>
          <p:cNvPr id="16" name="Footer Placeholder 5">
            <a:extLst>
              <a:ext uri="{FF2B5EF4-FFF2-40B4-BE49-F238E27FC236}">
                <a16:creationId xmlns:a16="http://schemas.microsoft.com/office/drawing/2014/main" id="{19AA9480-7C06-A224-F49E-B37DACAA5F46}"/>
              </a:ext>
            </a:extLst>
          </p:cNvPr>
          <p:cNvSpPr txBox="1">
            <a:spLocks/>
          </p:cNvSpPr>
          <p:nvPr/>
        </p:nvSpPr>
        <p:spPr>
          <a:xfrm>
            <a:off x="163028" y="5991684"/>
            <a:ext cx="9427873" cy="268288"/>
          </a:xfrm>
          <a:prstGeom prst="rect">
            <a:avLst/>
          </a:prstGeom>
        </p:spPr>
        <p:txBody>
          <a:bodyPr vert="horz" lIns="91440" tIns="45720" rIns="91440" bIns="45720" rtlCol="0" anchor="t"/>
          <a:lstStyle>
            <a:defPPr>
              <a:defRPr lang="en-US"/>
            </a:defPPr>
            <a:lvl1pPr marL="0" indent="-228589" algn="l" defTabSz="457200" rtl="0" eaLnBrk="1" latinLnBrk="0" hangingPunct="1">
              <a:lnSpc>
                <a:spcPct val="90000"/>
              </a:lnSpc>
              <a:spcBef>
                <a:spcPts val="1000"/>
              </a:spcBef>
              <a:buFont typeface="Arial" panose="020B0604020202020204" pitchFamily="34" charset="0"/>
              <a:buChar char="•"/>
              <a:defRPr sz="900" kern="1200">
                <a:solidFill>
                  <a:srgbClr val="120742"/>
                </a:solidFill>
                <a:latin typeface="Arial" panose="020B0604020202020204" pitchFamily="34" charset="0"/>
                <a:ea typeface="+mn-ea"/>
                <a:cs typeface="Arial" panose="020B0604020202020204" pitchFamily="34" charset="0"/>
              </a:defRPr>
            </a:lvl1pPr>
            <a:lvl2pPr marL="4572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589"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defTabSz="609585" rtl="0">
              <a:lnSpc>
                <a:spcPct val="100000"/>
              </a:lnSpc>
              <a:spcBef>
                <a:spcPts val="0"/>
              </a:spcBef>
              <a:buFontTx/>
              <a:buNone/>
              <a:defRPr/>
            </a:pPr>
            <a:r>
              <a:rPr lang="cy-GB" dirty="0">
                <a:solidFill>
                  <a:srgbClr val="1E1541"/>
                </a:solidFill>
                <a:latin typeface="+mn-lt"/>
              </a:rPr>
              <a:t>VB2c. Gan feddwl am y gwyliau neu'r seibiant byr Tramor nesaf rydych chi'n debygol o'i gymryd, pryd ydych chi'n debygol o gynllunio, archebu a mynd ar y daith hon? </a:t>
            </a:r>
          </a:p>
          <a:p>
            <a:pPr indent="0" defTabSz="609585" rtl="0">
              <a:lnSpc>
                <a:spcPct val="100000"/>
              </a:lnSpc>
              <a:spcBef>
                <a:spcPts val="0"/>
              </a:spcBef>
              <a:buFontTx/>
              <a:buNone/>
              <a:defRPr/>
            </a:pPr>
            <a:r>
              <a:rPr lang="cy-GB" dirty="0">
                <a:solidFill>
                  <a:srgbClr val="1E1541"/>
                </a:solidFill>
                <a:latin typeface="+mn-lt"/>
              </a:rPr>
              <a:t>VB13g: Gan fyfyrio nawr ar eich ymddygiad diweddar, ydych chi wedi cymryd seibiant byr neu wyliau dramor dros nos yn ystod y 12 mis diwethaf?</a:t>
            </a:r>
          </a:p>
          <a:p>
            <a:pPr indent="0" defTabSz="609585" rtl="0">
              <a:lnSpc>
                <a:spcPct val="100000"/>
              </a:lnSpc>
              <a:spcBef>
                <a:spcPts val="0"/>
              </a:spcBef>
              <a:buFontTx/>
              <a:buNone/>
              <a:defRPr/>
            </a:pPr>
            <a:r>
              <a:rPr lang="cy-GB" dirty="0">
                <a:solidFill>
                  <a:srgbClr val="1E1541"/>
                </a:solidFill>
                <a:latin typeface="+mn-lt"/>
              </a:rPr>
              <a:t>Sylfaen: Pob ymatebydd yn y DU = 1,756. Mae data'n dangos y gyfran sy'n bwriadu mynd ar daith o fewn y 3 mis nesaf – ni fydd hyn yn ystyried bwriadau a sefydlwyd lai na 3 mis cyn dyddiad y daith – a'r teithiau a gymerwyd. Dim ond o fis Ebrill 2021 hyd at fis Medi 2025 y mae teithiau gwirioneddol ar gael. </a:t>
            </a:r>
            <a:r>
              <a:rPr lang="cy-GB" i="1" dirty="0">
                <a:solidFill>
                  <a:srgbClr val="1E1541"/>
                </a:solidFill>
              </a:rPr>
              <a:t>Wedi'i gymryd o'r </a:t>
            </a:r>
            <a:r>
              <a:rPr lang="cy-GB" i="1" dirty="0" err="1">
                <a:solidFill>
                  <a:srgbClr val="1E1541"/>
                </a:solidFill>
              </a:rPr>
              <a:t>traciwr</a:t>
            </a:r>
            <a:r>
              <a:rPr lang="cy-GB" i="1" dirty="0">
                <a:solidFill>
                  <a:srgbClr val="1E1541"/>
                </a:solidFill>
              </a:rPr>
              <a:t> Teimlad Domestig VB</a:t>
            </a:r>
          </a:p>
        </p:txBody>
      </p:sp>
    </p:spTree>
    <p:extLst>
      <p:ext uri="{BB962C8B-B14F-4D97-AF65-F5344CB8AC3E}">
        <p14:creationId xmlns:p14="http://schemas.microsoft.com/office/powerpoint/2010/main" val="37996247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92058-9B98-84EB-C8D3-6A2836A0C3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73E569-441A-E354-1F10-5A80AB9EFB13}"/>
              </a:ext>
            </a:extLst>
          </p:cNvPr>
          <p:cNvSpPr>
            <a:spLocks noGrp="1"/>
          </p:cNvSpPr>
          <p:nvPr>
            <p:ph type="title"/>
          </p:nvPr>
        </p:nvSpPr>
        <p:spPr>
          <a:xfrm>
            <a:off x="422889" y="154168"/>
            <a:ext cx="11769111" cy="671807"/>
          </a:xfrm>
        </p:spPr>
        <p:txBody>
          <a:bodyPr>
            <a:normAutofit fontScale="90000"/>
          </a:bodyPr>
          <a:lstStyle/>
          <a:p>
            <a:pPr rtl="0"/>
            <a:br>
              <a:rPr lang="en-GB" dirty="0">
                <a:latin typeface="+mj-lt"/>
              </a:rPr>
            </a:br>
            <a:r>
              <a:rPr lang="cy-GB"/>
              <a:t>Rhesymau dros ddewis taith Dramor neu daith yn y DU</a:t>
            </a:r>
          </a:p>
        </p:txBody>
      </p:sp>
      <p:sp>
        <p:nvSpPr>
          <p:cNvPr id="3" name="Text Placeholder 2">
            <a:extLst>
              <a:ext uri="{FF2B5EF4-FFF2-40B4-BE49-F238E27FC236}">
                <a16:creationId xmlns:a16="http://schemas.microsoft.com/office/drawing/2014/main" id="{0C723657-5F23-5268-B523-45B1FC630D19}"/>
              </a:ext>
            </a:extLst>
          </p:cNvPr>
          <p:cNvSpPr>
            <a:spLocks noGrp="1"/>
          </p:cNvSpPr>
          <p:nvPr>
            <p:ph type="body" sz="quarter" idx="10"/>
          </p:nvPr>
        </p:nvSpPr>
        <p:spPr>
          <a:xfrm>
            <a:off x="323340" y="961213"/>
            <a:ext cx="11696309" cy="1000960"/>
          </a:xfrm>
        </p:spPr>
        <p:txBody>
          <a:bodyPr/>
          <a:lstStyle/>
          <a:p>
            <a:pPr marL="228594" indent="-228594" rtl="0">
              <a:buFont typeface="Arial" panose="020B0604020202020204" pitchFamily="34" charset="0"/>
              <a:buChar char="•"/>
            </a:pPr>
            <a:r>
              <a:rPr lang="cy-GB" sz="1600"/>
              <a:t>Mae oedolion y DU yn fwy tebygol o ddewis taith dramor, yn bennaf oherwydd ‘tywydd gwell’ sef 51%, yn debyg i flwyddyn yn ôl. Ar y llaw arall, i'r rhai sy'n dewis gwyliau yn y DU, ystyrir bod y rhain yn 'haws i'w cynllunio' (53%), yn 'rhatach' (52%) a 'theithio byrrach/cyflymach' (48%), gan amlygu y gall symlrwydd helpu i yrru pobl tuag at gyrchfannau yn y DU.</a:t>
            </a:r>
          </a:p>
        </p:txBody>
      </p:sp>
      <p:graphicFrame>
        <p:nvGraphicFramePr>
          <p:cNvPr id="4" name="Chart 3" descr="Siart far yn dangos y 5 prif reswm dros ddewis y DU ar y daith nesaf, gan gymharu data Ebrill-Mehefin 2024 a 2025. Yn 2025, y rheswm a ddyfynnir amlaf yw bod gwyliau yn y DU yn haws i'w cynllunio (57%), ac yna gwyliau yn y DU yn rhatach (50%), teithio byrrach/cyflymach (48%), osgoi ciwiau hir mewn meysydd awyr neu hediadau wedi'u canslo (36%), a dymuno gwyliau mewn mannau cyfarwydd (28%). Yn 2024, mae'r canrannau ychydig yn is am y rhan fwyaf o resymau: haws i'w cynllunio (53%), rhatach (52%), teithio byrrach (45%), osgoi ciwiau (35%), a lleoedd cyfarwydd (28%).">
            <a:extLst>
              <a:ext uri="{FF2B5EF4-FFF2-40B4-BE49-F238E27FC236}">
                <a16:creationId xmlns:a16="http://schemas.microsoft.com/office/drawing/2014/main" id="{B340DCB6-FE72-84B4-CC8D-AFB72B3A8CFD}"/>
              </a:ext>
            </a:extLst>
          </p:cNvPr>
          <p:cNvGraphicFramePr>
            <a:graphicFrameLocks noGrp="1"/>
          </p:cNvGraphicFramePr>
          <p:nvPr>
            <p:extLst>
              <p:ext uri="{D42A27DB-BD31-4B8C-83A1-F6EECF244321}">
                <p14:modId xmlns:p14="http://schemas.microsoft.com/office/powerpoint/2010/main" val="298469923"/>
              </p:ext>
            </p:extLst>
          </p:nvPr>
        </p:nvGraphicFramePr>
        <p:xfrm>
          <a:off x="581892" y="2082479"/>
          <a:ext cx="4719781" cy="40124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descr="Siart far yn dangos y 5 prif reswm dros ddewis tramor ar y daith nesaf, gan gymharu data Ebrill-Mehefin 2024 a 2025. Yn 2025, y prif reswm yw tywydd gwell (51%), ac yna'r awydd i ymweld â lleoedd newydd neu brofi diwylliannau newydd (42%), gwyliau tramor yn rhatach (29%), blaenoriaethu teithiau tramor ar ôl colli allan yn ystod y blynyddoedd diwethaf (22%), ac ymweld â ffrindiau neu berthnasau (19%). Yn 2024, mae'r canrannau'n debyg: tywydd gwell (49%), lleoedd/diwylliannau newydd (42%), gwyliau rhatach (27%), blaenoriaethu teithiau tramor (26%), ac ymweld â ffrindiau neu berthnasau (20%).">
            <a:extLst>
              <a:ext uri="{FF2B5EF4-FFF2-40B4-BE49-F238E27FC236}">
                <a16:creationId xmlns:a16="http://schemas.microsoft.com/office/drawing/2014/main" id="{8145E9FF-D330-5DA9-3A22-D8E447751D10}"/>
              </a:ext>
            </a:extLst>
          </p:cNvPr>
          <p:cNvGraphicFramePr>
            <a:graphicFrameLocks noGrp="1"/>
          </p:cNvGraphicFramePr>
          <p:nvPr>
            <p:extLst>
              <p:ext uri="{D42A27DB-BD31-4B8C-83A1-F6EECF244321}">
                <p14:modId xmlns:p14="http://schemas.microsoft.com/office/powerpoint/2010/main" val="3676051494"/>
              </p:ext>
            </p:extLst>
          </p:nvPr>
        </p:nvGraphicFramePr>
        <p:xfrm>
          <a:off x="5413500" y="2008003"/>
          <a:ext cx="6011882" cy="3926985"/>
        </p:xfrm>
        <a:graphic>
          <a:graphicData uri="http://schemas.openxmlformats.org/drawingml/2006/chart">
            <c:chart xmlns:c="http://schemas.openxmlformats.org/drawingml/2006/chart" xmlns:r="http://schemas.openxmlformats.org/officeDocument/2006/relationships" r:id="rId4"/>
          </a:graphicData>
        </a:graphic>
      </p:graphicFrame>
      <p:sp>
        <p:nvSpPr>
          <p:cNvPr id="5" name="Footer Placeholder 5">
            <a:extLst>
              <a:ext uri="{FF2B5EF4-FFF2-40B4-BE49-F238E27FC236}">
                <a16:creationId xmlns:a16="http://schemas.microsoft.com/office/drawing/2014/main" id="{C86600A1-E429-E881-2D28-0E977ABA5EA7}"/>
              </a:ext>
            </a:extLst>
          </p:cNvPr>
          <p:cNvSpPr txBox="1">
            <a:spLocks/>
          </p:cNvSpPr>
          <p:nvPr/>
        </p:nvSpPr>
        <p:spPr>
          <a:xfrm>
            <a:off x="323340" y="6175600"/>
            <a:ext cx="10180320" cy="52823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609585" rtl="0">
              <a:defRPr/>
            </a:pPr>
            <a:r>
              <a:rPr lang="cy-GB" sz="1000">
                <a:solidFill>
                  <a:srgbClr val="1E1541"/>
                </a:solidFill>
                <a:latin typeface="Arial" panose="020B0604020202020204" pitchFamily="34" charset="0"/>
                <a:cs typeface="Arial" panose="020B0604020202020204" pitchFamily="34" charset="0"/>
              </a:rPr>
              <a:t>VB2k. Pam eich bod chi'n fwy tebygol o ddewis taith i'r DU na thaith dramor? Ebrill i Fehefin 2025 = 1,898; Ebrill i Fehefin 2024 = 1,780. </a:t>
            </a:r>
          </a:p>
          <a:p>
            <a:pPr defTabSz="609585" rtl="0">
              <a:defRPr/>
            </a:pPr>
            <a:r>
              <a:rPr lang="cy-GB" sz="1000">
                <a:solidFill>
                  <a:srgbClr val="1E1541"/>
                </a:solidFill>
                <a:latin typeface="Arial" panose="020B0604020202020204" pitchFamily="34" charset="0"/>
                <a:cs typeface="Arial" panose="020B0604020202020204" pitchFamily="34" charset="0"/>
              </a:rPr>
              <a:t>VB2l. Pam eich bod chi'n fwy tebygol o ddewis taith dramor na thaith yn y DU? Ebrill i Fehefin 2025 = 1,400; Ebrill i Fehefin 2024 = 1,498. </a:t>
            </a:r>
          </a:p>
          <a:p>
            <a:pPr lvl="0" defTabSz="609585" rtl="0">
              <a:defRPr/>
            </a:pPr>
            <a:r>
              <a:rPr lang="cy-GB" sz="1000">
                <a:solidFill>
                  <a:srgbClr val="1E154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4640158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E26FD-E79C-BAC2-CB8C-962E0EF7857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AF4F00B-EB22-BCEA-2804-748DEFFF6738}"/>
              </a:ext>
            </a:extLst>
          </p:cNvPr>
          <p:cNvSpPr>
            <a:spLocks noGrp="1"/>
          </p:cNvSpPr>
          <p:nvPr>
            <p:ph type="title" idx="4294967295"/>
          </p:nvPr>
        </p:nvSpPr>
        <p:spPr>
          <a:xfrm>
            <a:off x="0" y="32480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y-GB" sz="2800" b="1" i="0" u="none" strike="noStrike" kern="1200" cap="none" spc="0" normalizeH="0" baseline="0">
                <a:ln>
                  <a:noFill/>
                </a:ln>
                <a:solidFill>
                  <a:schemeClr val="bg1"/>
                </a:solidFill>
                <a:effectLst/>
                <a:uLnTx/>
                <a:uFillTx/>
                <a:latin typeface="Arial Black" panose="020B0A04020102020204" pitchFamily="34" charset="0"/>
                <a:ea typeface="+mn-ea"/>
                <a:cs typeface="Dreaming Outloud Pro" panose="03050502040302030504" pitchFamily="66" charset="0"/>
              </a:rPr>
              <a:t>Rhwystrau i fynd ar daith yn 2025</a:t>
            </a:r>
          </a:p>
        </p:txBody>
      </p:sp>
    </p:spTree>
    <p:extLst>
      <p:ext uri="{BB962C8B-B14F-4D97-AF65-F5344CB8AC3E}">
        <p14:creationId xmlns:p14="http://schemas.microsoft.com/office/powerpoint/2010/main" val="8787139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D26D4-17BE-5EA3-A22A-862840C8E9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452169-7ABB-E9BF-98D5-744553D426E5}"/>
              </a:ext>
            </a:extLst>
          </p:cNvPr>
          <p:cNvSpPr>
            <a:spLocks noGrp="1"/>
          </p:cNvSpPr>
          <p:nvPr>
            <p:ph type="title"/>
          </p:nvPr>
        </p:nvSpPr>
        <p:spPr>
          <a:xfrm>
            <a:off x="422888" y="244703"/>
            <a:ext cx="11769111" cy="671807"/>
          </a:xfrm>
        </p:spPr>
        <p:txBody>
          <a:bodyPr>
            <a:normAutofit fontScale="90000"/>
          </a:bodyPr>
          <a:lstStyle/>
          <a:p>
            <a:pPr rtl="0"/>
            <a:r>
              <a:rPr lang="cy-GB"/>
              <a:t>Rhesymau dros beidio â mynd ar daith dros nos yn ystod y 12 mis diwethaf</a:t>
            </a:r>
          </a:p>
        </p:txBody>
      </p:sp>
      <p:sp>
        <p:nvSpPr>
          <p:cNvPr id="8" name="Text Placeholder 2">
            <a:extLst>
              <a:ext uri="{FF2B5EF4-FFF2-40B4-BE49-F238E27FC236}">
                <a16:creationId xmlns:a16="http://schemas.microsoft.com/office/drawing/2014/main" id="{25367B01-0654-DF82-860B-9BDCD0AD9D6D}"/>
              </a:ext>
            </a:extLst>
          </p:cNvPr>
          <p:cNvSpPr>
            <a:spLocks noGrp="1"/>
          </p:cNvSpPr>
          <p:nvPr>
            <p:ph type="body" sz="quarter" idx="10"/>
          </p:nvPr>
        </p:nvSpPr>
        <p:spPr>
          <a:xfrm>
            <a:off x="402431" y="916509"/>
            <a:ext cx="11696309" cy="1000960"/>
          </a:xfrm>
        </p:spPr>
        <p:txBody>
          <a:bodyPr/>
          <a:lstStyle/>
          <a:p>
            <a:pPr marL="228594" indent="-228594" rtl="0">
              <a:buFont typeface="Arial" panose="020B0604020202020204" pitchFamily="34" charset="0"/>
              <a:buChar char="•"/>
            </a:pPr>
            <a:r>
              <a:rPr lang="cy-GB" sz="1600"/>
              <a:t>O'r rhai nad ydynt wedi mynd ar daith dros nos fewnol yn ystod y 12 mis diwethaf, y prif reswm yw 'Fedrwn i ddim ei fforddio' (20%), ac yna 'torri'n ôl ar wariant (15%).</a:t>
            </a:r>
          </a:p>
          <a:p>
            <a:pPr marL="228594" indent="-228594">
              <a:buFont typeface="Arial" panose="020B0604020202020204" pitchFamily="34" charset="0"/>
              <a:buChar char="•"/>
            </a:pPr>
            <a:endParaRPr lang="en-GB" sz="1600" dirty="0"/>
          </a:p>
          <a:p>
            <a:pPr marL="228594" indent="-228594" rtl="0">
              <a:buFont typeface="Arial" panose="020B0604020202020204" pitchFamily="34" charset="0"/>
              <a:buChar char="•"/>
            </a:pPr>
            <a:r>
              <a:rPr lang="cy-GB" sz="1600"/>
              <a:t>Er mai fforddiadwyedd a lleihau gwariant yw'r prif resymau dros beidio â mynd ar daith, mae eu heffaith fel rhwystr yn is nag oeddent flwyddyn yn ôl, gyda rhesymau ariannol yn effeithio ar chwarter yn unig o'r rhai nad ydynt yn deithwyr eleni o'i gymharu â 45% flwyddyn yn ôl. </a:t>
            </a:r>
          </a:p>
        </p:txBody>
      </p:sp>
      <p:graphicFrame>
        <p:nvGraphicFramePr>
          <p:cNvPr id="5" name="Chart 4" descr="Siart far yn dangos rhesymau dros beidio â mynd ar daith dros nos i'r DU yn ystod y 12 mis diwethaf, gan gymharu data Awst-Hydref 2025 a 2024. Yn 2025, y prif resymau yw: ‘Fedrwn i ddim ei fforddio’ (20%), ‘Rwy’n torri'n ôl ar wariant’ (15%), ac ‘Es i dramor yn lle’ (11%). Mae rhesymau eraill yn cynnwys ‘Dim rheswm penodol’ (8%), ‘Dydw i ddim yn tueddu i deithio llawer / dim diddordeb’ (8%), ‘Methu teithio oherwydd cyflwr iechyd’ (6%), ‘Doeddwn i ddim yn gallu penderfynu ble i fynd’ (6%), ‘Doedd gen i neb i fynd gyda nhw’ (5%), ‘Doedd gen i ddim amser / dim gwyliau blynyddol’ (4%), a ‘Doeddwn i ddim yn gallu dod o hyd i unman ar gael i aros’ (3%). O'i gymharu â 2024, roedd rhesymau ariannol yn uwch: 'Fedrwn i ddim ei fforddio' (32%), 'Torri nôl ar wariant' (23%), ac roedd rhesymau eraill fel iechyd (11%) a diffyg amser (11%) hefyd yn fwy cyffredin. At ei gilydd, mae rhwystrau ariannol wedi lleddfu'n sylweddol yn 2025.">
            <a:extLst>
              <a:ext uri="{FF2B5EF4-FFF2-40B4-BE49-F238E27FC236}">
                <a16:creationId xmlns:a16="http://schemas.microsoft.com/office/drawing/2014/main" id="{160C7E22-D478-031C-7204-BCA93006ED1F}"/>
              </a:ext>
            </a:extLst>
          </p:cNvPr>
          <p:cNvGraphicFramePr/>
          <p:nvPr>
            <p:extLst>
              <p:ext uri="{D42A27DB-BD31-4B8C-83A1-F6EECF244321}">
                <p14:modId xmlns:p14="http://schemas.microsoft.com/office/powerpoint/2010/main" val="2610154138"/>
              </p:ext>
            </p:extLst>
          </p:nvPr>
        </p:nvGraphicFramePr>
        <p:xfrm>
          <a:off x="558705" y="2419005"/>
          <a:ext cx="10893429" cy="3718406"/>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BE0EFCF8-84DF-2091-18AD-5696AC5DD961}"/>
              </a:ext>
            </a:extLst>
          </p:cNvPr>
          <p:cNvSpPr txBox="1"/>
          <p:nvPr/>
        </p:nvSpPr>
        <p:spPr>
          <a:xfrm>
            <a:off x="1135506" y="2973186"/>
            <a:ext cx="1826141" cy="461665"/>
          </a:xfrm>
          <a:prstGeom prst="rect">
            <a:avLst/>
          </a:prstGeom>
          <a:noFill/>
        </p:spPr>
        <p:txBody>
          <a:bodyPr wrap="none" rtlCol="0">
            <a:spAutoFit/>
          </a:bodyPr>
          <a:lstStyle/>
          <a:p>
            <a:pPr rtl="0"/>
            <a:r>
              <a:rPr lang="cy-GB" sz="1200" b="1">
                <a:solidFill>
                  <a:schemeClr val="bg2">
                    <a:lumMod val="10000"/>
                  </a:schemeClr>
                </a:solidFill>
                <a:latin typeface="Arial" panose="020B0604020202020204" pitchFamily="34" charset="0"/>
                <a:cs typeface="Arial" panose="020B0604020202020204" pitchFamily="34" charset="0"/>
              </a:rPr>
              <a:t>Net: Rhesymau ariannol</a:t>
            </a:r>
          </a:p>
          <a:p>
            <a:endParaRPr lang="en-GB" sz="1200" dirty="0">
              <a:solidFill>
                <a:schemeClr val="bg2">
                  <a:lumMod val="10000"/>
                </a:schemeClr>
              </a:solidFill>
            </a:endParaRPr>
          </a:p>
        </p:txBody>
      </p:sp>
      <p:graphicFrame>
        <p:nvGraphicFramePr>
          <p:cNvPr id="9" name="Table 8">
            <a:extLst>
              <a:ext uri="{FF2B5EF4-FFF2-40B4-BE49-F238E27FC236}">
                <a16:creationId xmlns:a16="http://schemas.microsoft.com/office/drawing/2014/main" id="{967805FB-47FA-7D80-87C7-4AFA31DC8FA8}"/>
              </a:ext>
            </a:extLst>
          </p:cNvPr>
          <p:cNvGraphicFramePr>
            <a:graphicFrameLocks noGrp="1"/>
          </p:cNvGraphicFramePr>
          <p:nvPr>
            <p:extLst>
              <p:ext uri="{D42A27DB-BD31-4B8C-83A1-F6EECF244321}">
                <p14:modId xmlns:p14="http://schemas.microsoft.com/office/powerpoint/2010/main" val="718951026"/>
              </p:ext>
            </p:extLst>
          </p:nvPr>
        </p:nvGraphicFramePr>
        <p:xfrm>
          <a:off x="1071870" y="3204019"/>
          <a:ext cx="1953414" cy="640080"/>
        </p:xfrm>
        <a:graphic>
          <a:graphicData uri="http://schemas.openxmlformats.org/drawingml/2006/table">
            <a:tbl>
              <a:tblPr firstRow="1" bandRow="1">
                <a:tableStyleId>{21E4AEA4-8DFA-4A89-87EB-49C32662AFE0}</a:tableStyleId>
              </a:tblPr>
              <a:tblGrid>
                <a:gridCol w="976707">
                  <a:extLst>
                    <a:ext uri="{9D8B030D-6E8A-4147-A177-3AD203B41FA5}">
                      <a16:colId xmlns:a16="http://schemas.microsoft.com/office/drawing/2014/main" val="1594164592"/>
                    </a:ext>
                  </a:extLst>
                </a:gridCol>
                <a:gridCol w="976707">
                  <a:extLst>
                    <a:ext uri="{9D8B030D-6E8A-4147-A177-3AD203B41FA5}">
                      <a16:colId xmlns:a16="http://schemas.microsoft.com/office/drawing/2014/main" val="3215474149"/>
                    </a:ext>
                  </a:extLst>
                </a:gridCol>
              </a:tblGrid>
              <a:tr h="167445">
                <a:tc>
                  <a:txBody>
                    <a:bodyPr/>
                    <a:lstStyle/>
                    <a:p>
                      <a:pPr algn="ctr" rtl="0"/>
                      <a:r>
                        <a:rPr lang="cy-GB" sz="1000" b="0">
                          <a:solidFill>
                            <a:srgbClr val="000000"/>
                          </a:solidFill>
                          <a:latin typeface="Arial" panose="020B0604020202020204" pitchFamily="34" charset="0"/>
                          <a:cs typeface="Arial" panose="020B0604020202020204" pitchFamily="34" charset="0"/>
                        </a:rPr>
                        <a:t>Data Awst-Hydref 25</a:t>
                      </a:r>
                    </a:p>
                  </a:txBody>
                  <a:tcPr/>
                </a:tc>
                <a:tc>
                  <a:txBody>
                    <a:bodyPr/>
                    <a:lstStyle/>
                    <a:p>
                      <a:pPr algn="ctr" rtl="0"/>
                      <a:r>
                        <a:rPr lang="cy-GB" sz="1000" b="0">
                          <a:solidFill>
                            <a:srgbClr val="000000"/>
                          </a:solidFill>
                          <a:latin typeface="Arial" panose="020B0604020202020204" pitchFamily="34" charset="0"/>
                          <a:cs typeface="Arial" panose="020B0604020202020204" pitchFamily="34" charset="0"/>
                        </a:rPr>
                        <a:t>Data Awst-Hydref 24</a:t>
                      </a:r>
                    </a:p>
                  </a:txBody>
                  <a:tcPr/>
                </a:tc>
                <a:extLst>
                  <a:ext uri="{0D108BD9-81ED-4DB2-BD59-A6C34878D82A}">
                    <a16:rowId xmlns:a16="http://schemas.microsoft.com/office/drawing/2014/main" val="3582074796"/>
                  </a:ext>
                </a:extLst>
              </a:tr>
              <a:tr h="167445">
                <a:tc>
                  <a:txBody>
                    <a:bodyPr/>
                    <a:lstStyle/>
                    <a:p>
                      <a:pPr algn="ctr" rtl="0"/>
                      <a:r>
                        <a:rPr lang="cy-GB" sz="1000" b="0">
                          <a:solidFill>
                            <a:srgbClr val="000000"/>
                          </a:solidFill>
                          <a:latin typeface="Arial" panose="020B0604020202020204" pitchFamily="34" charset="0"/>
                          <a:cs typeface="Arial" panose="020B0604020202020204" pitchFamily="34" charset="0"/>
                        </a:rPr>
                        <a:t>28%</a:t>
                      </a:r>
                    </a:p>
                  </a:txBody>
                  <a:tcPr/>
                </a:tc>
                <a:tc>
                  <a:txBody>
                    <a:bodyPr/>
                    <a:lstStyle/>
                    <a:p>
                      <a:pPr algn="ctr" rtl="0"/>
                      <a:r>
                        <a:rPr lang="cy-GB" sz="1000" b="0" dirty="0">
                          <a:solidFill>
                            <a:srgbClr val="000000"/>
                          </a:solidFill>
                          <a:latin typeface="Arial" panose="020B0604020202020204" pitchFamily="34" charset="0"/>
                          <a:cs typeface="Arial" panose="020B0604020202020204" pitchFamily="34" charset="0"/>
                        </a:rPr>
                        <a:t>45%</a:t>
                      </a:r>
                    </a:p>
                  </a:txBody>
                  <a:tcPr/>
                </a:tc>
                <a:extLst>
                  <a:ext uri="{0D108BD9-81ED-4DB2-BD59-A6C34878D82A}">
                    <a16:rowId xmlns:a16="http://schemas.microsoft.com/office/drawing/2014/main" val="2070918375"/>
                  </a:ext>
                </a:extLst>
              </a:tr>
            </a:tbl>
          </a:graphicData>
        </a:graphic>
      </p:graphicFrame>
      <p:sp>
        <p:nvSpPr>
          <p:cNvPr id="12" name="Footer Placeholder 5">
            <a:extLst>
              <a:ext uri="{FF2B5EF4-FFF2-40B4-BE49-F238E27FC236}">
                <a16:creationId xmlns:a16="http://schemas.microsoft.com/office/drawing/2014/main" id="{A493D595-5A11-C2C4-B045-951E04B50B1F}"/>
              </a:ext>
            </a:extLst>
          </p:cNvPr>
          <p:cNvSpPr txBox="1">
            <a:spLocks/>
          </p:cNvSpPr>
          <p:nvPr/>
        </p:nvSpPr>
        <p:spPr>
          <a:xfrm>
            <a:off x="213309" y="6137411"/>
            <a:ext cx="9653047" cy="394551"/>
          </a:xfrm>
          <a:prstGeom prst="rect">
            <a:avLst/>
          </a:prstGeom>
        </p:spPr>
        <p:txBody>
          <a:bodyPr/>
          <a:lstStyle>
            <a:defPPr>
              <a:defRPr lang="en-US"/>
            </a:defPPr>
            <a:lvl1pPr marR="0" lvl="0" indent="0" defTabSz="609585" fontAlgn="auto">
              <a:lnSpc>
                <a:spcPct val="100000"/>
              </a:lnSpc>
              <a:spcBef>
                <a:spcPts val="0"/>
              </a:spcBef>
              <a:spcAft>
                <a:spcPts val="0"/>
              </a:spcAft>
              <a:buClrTx/>
              <a:buSzTx/>
              <a:buFontTx/>
              <a:buNone/>
              <a:tabLst/>
              <a:defRPr kumimoji="0" sz="1200" b="0" i="0" u="none" strike="noStrike" cap="none" spc="0" normalizeH="0" baseline="0">
                <a:ln>
                  <a:noFill/>
                </a:ln>
                <a:solidFill>
                  <a:srgbClr val="404040"/>
                </a:solidFill>
                <a:effectLst/>
                <a:uLnTx/>
                <a:uFillTx/>
                <a:latin typeface="Arial"/>
              </a:defRPr>
            </a:lvl1pPr>
            <a:lvl2pPr defTabSz="457200"/>
            <a:lvl3pPr defTabSz="457200"/>
            <a:lvl4pPr defTabSz="457200"/>
            <a:lvl5pPr defTabSz="457200"/>
            <a:lvl6pPr defTabSz="457200"/>
            <a:lvl7pPr defTabSz="457200"/>
            <a:lvl8pPr defTabSz="457200"/>
            <a:lvl9pPr defTabSz="457200"/>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a:ln>
                  <a:noFill/>
                </a:ln>
                <a:solidFill>
                  <a:srgbClr val="1E1541"/>
                </a:solidFill>
                <a:effectLst/>
                <a:uLnTx/>
                <a:uFillTx/>
                <a:latin typeface="Arial"/>
                <a:ea typeface="+mn-ea"/>
                <a:cs typeface="+mn-cs"/>
              </a:rPr>
              <a:t>VB13b. Pam nad ydych chi wedi cymryd seibiant byr dros nos neu wyliau yn y DU yn ystod y 12 mis diwethaf?</a:t>
            </a:r>
          </a:p>
          <a:p>
            <a:pPr rtl="0">
              <a:defRPr/>
            </a:pPr>
            <a:r>
              <a:rPr lang="cy-GB" sz="1000">
                <a:solidFill>
                  <a:srgbClr val="1E1541"/>
                </a:solidFill>
                <a:latin typeface="Arial" panose="020B0604020202020204" pitchFamily="34" charset="0"/>
                <a:cs typeface="Arial" panose="020B0604020202020204" pitchFamily="34" charset="0"/>
              </a:rPr>
              <a:t>Sylfaen: Data Awst i Hydref 2025 = 1,829; Data Awst - Hydref 2024 = 1,823.</a:t>
            </a:r>
          </a:p>
        </p:txBody>
      </p:sp>
    </p:spTree>
    <p:extLst>
      <p:ext uri="{BB962C8B-B14F-4D97-AF65-F5344CB8AC3E}">
        <p14:creationId xmlns:p14="http://schemas.microsoft.com/office/powerpoint/2010/main" val="39324260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8AAC2-E91E-7BD4-84AB-526DED2780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C07ADE-E13B-67D7-B31B-28DA4CA4296E}"/>
              </a:ext>
            </a:extLst>
          </p:cNvPr>
          <p:cNvSpPr>
            <a:spLocks noGrp="1"/>
          </p:cNvSpPr>
          <p:nvPr>
            <p:ph type="title"/>
          </p:nvPr>
        </p:nvSpPr>
        <p:spPr>
          <a:xfrm>
            <a:off x="422889" y="-223706"/>
            <a:ext cx="11769111" cy="671807"/>
          </a:xfrm>
        </p:spPr>
        <p:txBody>
          <a:bodyPr>
            <a:normAutofit fontScale="90000"/>
          </a:bodyPr>
          <a:lstStyle/>
          <a:p>
            <a:pPr rtl="0"/>
            <a:br>
              <a:rPr lang="en-GB" dirty="0"/>
            </a:br>
            <a:r>
              <a:rPr lang="cy-GB" dirty="0"/>
              <a:t>Rhesymau dros beidio â mynd ar daith i Gymru ymhlith y rhai nad ydynt yn deithwyr</a:t>
            </a:r>
          </a:p>
        </p:txBody>
      </p:sp>
      <p:sp>
        <p:nvSpPr>
          <p:cNvPr id="3" name="Text Placeholder 2">
            <a:extLst>
              <a:ext uri="{FF2B5EF4-FFF2-40B4-BE49-F238E27FC236}">
                <a16:creationId xmlns:a16="http://schemas.microsoft.com/office/drawing/2014/main" id="{440FB947-0184-566F-4012-5A725AB5D63B}"/>
              </a:ext>
            </a:extLst>
          </p:cNvPr>
          <p:cNvSpPr>
            <a:spLocks noGrp="1"/>
          </p:cNvSpPr>
          <p:nvPr>
            <p:ph type="body" sz="quarter" idx="10"/>
          </p:nvPr>
        </p:nvSpPr>
        <p:spPr>
          <a:xfrm>
            <a:off x="402431" y="916509"/>
            <a:ext cx="11696309" cy="1000960"/>
          </a:xfrm>
        </p:spPr>
        <p:txBody>
          <a:bodyPr/>
          <a:lstStyle/>
          <a:p>
            <a:pPr marL="228594" indent="-228594" rtl="0">
              <a:buFont typeface="Arial" panose="020B0604020202020204" pitchFamily="34" charset="0"/>
              <a:buChar char="•"/>
            </a:pPr>
            <a:r>
              <a:rPr lang="cy-GB" sz="1400"/>
              <a:t>Gan ganolbwyntio'n benodol ar Gymru, y prif resymau dros beidio â mynd ar daith yno yw oherwydd dewis 'i deithio i rannau eraill o'r DU (24% - yr uchaf i'r rhai sy'n teithio i'r Gogledd), ac yna 'rydw i eisoes wedi bod ac eisiau mynd i rywle newydd' (23%). </a:t>
            </a:r>
          </a:p>
          <a:p>
            <a:pPr marL="228594" indent="-228594">
              <a:buFont typeface="Arial" panose="020B0604020202020204" pitchFamily="34" charset="0"/>
              <a:buChar char="•"/>
            </a:pPr>
            <a:endParaRPr lang="en-GB" sz="1400" dirty="0"/>
          </a:p>
          <a:p>
            <a:pPr marL="228594" indent="-228594" rtl="0">
              <a:buFont typeface="Arial" panose="020B0604020202020204" pitchFamily="34" charset="0"/>
              <a:buChar char="•"/>
            </a:pPr>
            <a:r>
              <a:rPr lang="cy-GB" sz="1400"/>
              <a:t>Mae'r rhesymau'n amrywio yn ôl proffil. Mae teuluoedd yn mynegeio'n uwch ar rwystrau sy'n gysylltiedig â'r teulu, tra bod pobl dros 65 oed a Nythwyr Gwag yn fwy tebygol o ddewis rhywle newydd ar ôl ymweld â Chymru eisoes. Mae Pobl Annibynnol Iau yn gor-fynegeio nad ydynt yn gwybod digon am yr hyn sydd i'w wneud yng Nghymru. </a:t>
            </a:r>
          </a:p>
        </p:txBody>
      </p:sp>
      <p:graphicFrame>
        <p:nvGraphicFramePr>
          <p:cNvPr id="4" name="Chart 3" descr="Siart far yn dangos y 10 prif reswm dros beidio â mynd ar daith i Gymru ym mis Awst 2025. Y prif reswm yw ffafrio teithio i rannau eraill o'r DU (24%), ac yna eisoes wedi bod ac eisiau mynd i rywle newydd (23%). Mae rhesymau eraill yn cynnwys Cymru’n teimlo’n rhy anghyfleus i’w chyrraedd (16%), ddim yn gwybod digon am yr hyn sydd i’w wneud (15%), poeni am y tywydd (14%), ffafrio teithio dramor (12%), llety’n rhy ddrud (12%), diffyg gweithgareddau sy’n addas i deuluoedd (8%), dim digon o amrywiaeth o atyniadau (8%), a llety’n rhy gyfyngedig (8%). Mae nodiadau ychwanegol yn tynnu sylw at ganrannau uwch ar gyfer rhai grwpiau: 29% ar gyfer rhanbarthau'r Gogledd-orllewin/Dwyrain, 36% ar gyfer 65+ a 37% ar gyfer Nythwyr Gwag, 22% ar gyfer Pobl Annibynnol Iau, a 17% ar gyfer Teuluoedd.">
            <a:extLst>
              <a:ext uri="{FF2B5EF4-FFF2-40B4-BE49-F238E27FC236}">
                <a16:creationId xmlns:a16="http://schemas.microsoft.com/office/drawing/2014/main" id="{CF343672-255B-29EB-280B-DC6E6446734C}"/>
              </a:ext>
            </a:extLst>
          </p:cNvPr>
          <p:cNvGraphicFramePr>
            <a:graphicFrameLocks noGrp="1"/>
          </p:cNvGraphicFramePr>
          <p:nvPr>
            <p:extLst>
              <p:ext uri="{D42A27DB-BD31-4B8C-83A1-F6EECF244321}">
                <p14:modId xmlns:p14="http://schemas.microsoft.com/office/powerpoint/2010/main" val="3723639968"/>
              </p:ext>
            </p:extLst>
          </p:nvPr>
        </p:nvGraphicFramePr>
        <p:xfrm>
          <a:off x="277092" y="1929007"/>
          <a:ext cx="11176000" cy="4012484"/>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7987BD96-D65B-CCAB-EB65-D662C67DC6FD}"/>
              </a:ext>
            </a:extLst>
          </p:cNvPr>
          <p:cNvSpPr txBox="1"/>
          <p:nvPr/>
        </p:nvSpPr>
        <p:spPr>
          <a:xfrm>
            <a:off x="278873" y="2551917"/>
            <a:ext cx="1076746" cy="707886"/>
          </a:xfrm>
          <a:prstGeom prst="rect">
            <a:avLst/>
          </a:prstGeom>
          <a:solidFill>
            <a:srgbClr val="00B0F0"/>
          </a:solidFill>
          <a:ln>
            <a:solidFill>
              <a:srgbClr val="0070C0"/>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rtl="0"/>
            <a:r>
              <a:rPr lang="cy-GB" sz="1000" dirty="0">
                <a:solidFill>
                  <a:schemeClr val="bg2">
                    <a:lumMod val="10000"/>
                  </a:schemeClr>
                </a:solidFill>
                <a:latin typeface="Arial" panose="020B0604020202020204" pitchFamily="34" charset="0"/>
                <a:cs typeface="Arial" panose="020B0604020202020204" pitchFamily="34" charset="0"/>
              </a:rPr>
              <a:t>Uchaf ar gyfer y Gogledd-Orllewin neu'r Dwyrain (29%)</a:t>
            </a:r>
          </a:p>
        </p:txBody>
      </p:sp>
      <p:sp>
        <p:nvSpPr>
          <p:cNvPr id="8" name="TextBox 7">
            <a:extLst>
              <a:ext uri="{FF2B5EF4-FFF2-40B4-BE49-F238E27FC236}">
                <a16:creationId xmlns:a16="http://schemas.microsoft.com/office/drawing/2014/main" id="{5BEDB9C1-9C9D-53C2-0683-8D8758CE72BC}"/>
              </a:ext>
            </a:extLst>
          </p:cNvPr>
          <p:cNvSpPr txBox="1"/>
          <p:nvPr/>
        </p:nvSpPr>
        <p:spPr>
          <a:xfrm>
            <a:off x="1487286" y="2786403"/>
            <a:ext cx="1252300" cy="553998"/>
          </a:xfrm>
          <a:prstGeom prst="rect">
            <a:avLst/>
          </a:prstGeom>
          <a:solidFill>
            <a:srgbClr val="00B0F0"/>
          </a:solidFill>
          <a:ln>
            <a:solidFill>
              <a:srgbClr val="0070C0"/>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rtl="0"/>
            <a:r>
              <a:rPr lang="cy-GB" sz="1000" dirty="0">
                <a:solidFill>
                  <a:schemeClr val="bg2">
                    <a:lumMod val="10000"/>
                  </a:schemeClr>
                </a:solidFill>
                <a:latin typeface="Arial" panose="020B0604020202020204" pitchFamily="34" charset="0"/>
                <a:cs typeface="Arial" panose="020B0604020202020204" pitchFamily="34" charset="0"/>
              </a:rPr>
              <a:t>36% ar gyfer 65+ oed; 37% ar gyfer Nythwyr Gwag</a:t>
            </a:r>
          </a:p>
        </p:txBody>
      </p:sp>
      <p:sp>
        <p:nvSpPr>
          <p:cNvPr id="14" name="TextBox 13">
            <a:extLst>
              <a:ext uri="{FF2B5EF4-FFF2-40B4-BE49-F238E27FC236}">
                <a16:creationId xmlns:a16="http://schemas.microsoft.com/office/drawing/2014/main" id="{9A09CEF7-5557-A5E4-C9B6-93D792A8203E}"/>
              </a:ext>
            </a:extLst>
          </p:cNvPr>
          <p:cNvSpPr txBox="1"/>
          <p:nvPr/>
        </p:nvSpPr>
        <p:spPr>
          <a:xfrm>
            <a:off x="3581910" y="3140346"/>
            <a:ext cx="1252299" cy="400110"/>
          </a:xfrm>
          <a:prstGeom prst="rect">
            <a:avLst/>
          </a:prstGeom>
          <a:solidFill>
            <a:srgbClr val="00B0F0"/>
          </a:solidFill>
          <a:ln>
            <a:solidFill>
              <a:srgbClr val="0070C0"/>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rtl="0"/>
            <a:r>
              <a:rPr lang="cy-GB" sz="1000" dirty="0">
                <a:solidFill>
                  <a:schemeClr val="bg2">
                    <a:lumMod val="10000"/>
                  </a:schemeClr>
                </a:solidFill>
                <a:latin typeface="Arial" panose="020B0604020202020204" pitchFamily="34" charset="0"/>
                <a:cs typeface="Arial" panose="020B0604020202020204" pitchFamily="34" charset="0"/>
              </a:rPr>
              <a:t>22% ar gyfer Pobl Annibynnol Iau: </a:t>
            </a:r>
          </a:p>
        </p:txBody>
      </p:sp>
      <p:sp>
        <p:nvSpPr>
          <p:cNvPr id="7" name="TextBox 6">
            <a:extLst>
              <a:ext uri="{FF2B5EF4-FFF2-40B4-BE49-F238E27FC236}">
                <a16:creationId xmlns:a16="http://schemas.microsoft.com/office/drawing/2014/main" id="{5FBFF44B-6185-83CD-2731-06D3C235660C}"/>
              </a:ext>
            </a:extLst>
          </p:cNvPr>
          <p:cNvSpPr txBox="1"/>
          <p:nvPr/>
        </p:nvSpPr>
        <p:spPr>
          <a:xfrm>
            <a:off x="7111101" y="3505193"/>
            <a:ext cx="812800" cy="400110"/>
          </a:xfrm>
          <a:prstGeom prst="rect">
            <a:avLst/>
          </a:prstGeom>
          <a:solidFill>
            <a:srgbClr val="0070C0"/>
          </a:solidFill>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rtl="0"/>
            <a:r>
              <a:rPr lang="cy-GB" sz="1000">
                <a:solidFill>
                  <a:schemeClr val="bg1"/>
                </a:solidFill>
                <a:latin typeface="Arial" panose="020B0604020202020204" pitchFamily="34" charset="0"/>
                <a:cs typeface="Arial" panose="020B0604020202020204" pitchFamily="34" charset="0"/>
              </a:rPr>
              <a:t>17% i Deuluoedd</a:t>
            </a:r>
          </a:p>
        </p:txBody>
      </p:sp>
      <p:sp>
        <p:nvSpPr>
          <p:cNvPr id="6" name="TextBox 5">
            <a:extLst>
              <a:ext uri="{FF2B5EF4-FFF2-40B4-BE49-F238E27FC236}">
                <a16:creationId xmlns:a16="http://schemas.microsoft.com/office/drawing/2014/main" id="{ABF317F3-1631-5E7C-1A94-EF50CF7676B5}"/>
              </a:ext>
            </a:extLst>
          </p:cNvPr>
          <p:cNvSpPr txBox="1"/>
          <p:nvPr/>
        </p:nvSpPr>
        <p:spPr>
          <a:xfrm>
            <a:off x="8220552" y="3705248"/>
            <a:ext cx="812800" cy="400110"/>
          </a:xfrm>
          <a:prstGeom prst="rect">
            <a:avLst/>
          </a:prstGeom>
          <a:solidFill>
            <a:srgbClr val="0070C0"/>
          </a:solidFill>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rtl="0"/>
            <a:r>
              <a:rPr lang="cy-GB" sz="1000">
                <a:solidFill>
                  <a:schemeClr val="bg1"/>
                </a:solidFill>
                <a:latin typeface="Arial" panose="020B0604020202020204" pitchFamily="34" charset="0"/>
                <a:cs typeface="Arial" panose="020B0604020202020204" pitchFamily="34" charset="0"/>
              </a:rPr>
              <a:t>13% i Deuluoedd</a:t>
            </a:r>
          </a:p>
        </p:txBody>
      </p:sp>
      <p:sp>
        <p:nvSpPr>
          <p:cNvPr id="9" name="TextBox 8">
            <a:extLst>
              <a:ext uri="{FF2B5EF4-FFF2-40B4-BE49-F238E27FC236}">
                <a16:creationId xmlns:a16="http://schemas.microsoft.com/office/drawing/2014/main" id="{0F08F669-C0D5-7A1A-A444-C6C8986CDD55}"/>
              </a:ext>
            </a:extLst>
          </p:cNvPr>
          <p:cNvSpPr txBox="1"/>
          <p:nvPr/>
        </p:nvSpPr>
        <p:spPr>
          <a:xfrm>
            <a:off x="9365862" y="3705248"/>
            <a:ext cx="812800" cy="400110"/>
          </a:xfrm>
          <a:prstGeom prst="rect">
            <a:avLst/>
          </a:prstGeom>
          <a:solidFill>
            <a:srgbClr val="0070C0"/>
          </a:solidFill>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rtl="0"/>
            <a:r>
              <a:rPr lang="cy-GB" sz="1000">
                <a:solidFill>
                  <a:schemeClr val="bg1"/>
                </a:solidFill>
                <a:latin typeface="Arial" panose="020B0604020202020204" pitchFamily="34" charset="0"/>
                <a:cs typeface="Arial" panose="020B0604020202020204" pitchFamily="34" charset="0"/>
              </a:rPr>
              <a:t>13% i Deuluoedd</a:t>
            </a:r>
          </a:p>
        </p:txBody>
      </p:sp>
      <p:sp>
        <p:nvSpPr>
          <p:cNvPr id="5" name="Footer Placeholder 5">
            <a:extLst>
              <a:ext uri="{FF2B5EF4-FFF2-40B4-BE49-F238E27FC236}">
                <a16:creationId xmlns:a16="http://schemas.microsoft.com/office/drawing/2014/main" id="{A4CF1C50-C859-09C8-A579-E3E2463FBB7F}"/>
              </a:ext>
            </a:extLst>
          </p:cNvPr>
          <p:cNvSpPr txBox="1">
            <a:spLocks/>
          </p:cNvSpPr>
          <p:nvPr/>
        </p:nvSpPr>
        <p:spPr>
          <a:xfrm>
            <a:off x="172804" y="6206500"/>
            <a:ext cx="10180320" cy="52823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609585" rtl="0">
              <a:defRPr/>
            </a:pPr>
            <a:r>
              <a:rPr lang="cy-GB" sz="1000">
                <a:solidFill>
                  <a:srgbClr val="000000"/>
                </a:solidFill>
                <a:latin typeface="Arial" panose="020B0604020202020204" pitchFamily="34" charset="0"/>
                <a:cs typeface="Arial" panose="020B0604020202020204" pitchFamily="34" charset="0"/>
              </a:rPr>
              <a:t>VW2. Fe sonioch chi nad ydych chi'n bwriadu ymweld â Chymru ar gyfer eich gwyliau neu seibiant byr yn y DU sydd ar ddod. Beth yw'r prif resymau dros hyn?</a:t>
            </a:r>
          </a:p>
          <a:p>
            <a:pPr lvl="0" defTabSz="609585" rtl="0">
              <a:defRPr/>
            </a:pPr>
            <a:r>
              <a:rPr kumimoji="0" lang="cy-GB" sz="1000" b="0" i="0" u="none" strike="noStrike" kern="1200" cap="none" spc="0" normalizeH="0" baseline="0">
                <a:ln>
                  <a:noFill/>
                </a:ln>
                <a:solidFill>
                  <a:srgbClr val="000000"/>
                </a:solidFill>
                <a:effectLst/>
                <a:uLnTx/>
                <a:uFillTx/>
                <a:latin typeface="Arial" panose="020B0604020202020204" pitchFamily="34" charset="0"/>
                <a:cs typeface="Arial" panose="020B0604020202020204" pitchFamily="34" charset="0"/>
              </a:rPr>
              <a:t>Sylfaen: Data Awst 2025 = 1,224</a:t>
            </a:r>
          </a:p>
        </p:txBody>
      </p:sp>
    </p:spTree>
    <p:extLst>
      <p:ext uri="{BB962C8B-B14F-4D97-AF65-F5344CB8AC3E}">
        <p14:creationId xmlns:p14="http://schemas.microsoft.com/office/powerpoint/2010/main" val="42385899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D1BB7-027A-087D-7B8C-114174DDFE9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157773A-BC38-90AE-899E-7B43147F063C}"/>
              </a:ext>
            </a:extLst>
          </p:cNvPr>
          <p:cNvSpPr>
            <a:spLocks noGrp="1"/>
          </p:cNvSpPr>
          <p:nvPr>
            <p:ph type="title" idx="4294967295"/>
          </p:nvPr>
        </p:nvSpPr>
        <p:spPr>
          <a:xfrm>
            <a:off x="260350" y="32607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y-GB" sz="2800" b="1" i="0" u="none" strike="noStrike" kern="1200" cap="none" spc="0" normalizeH="0" baseline="0">
                <a:ln>
                  <a:noFill/>
                </a:ln>
                <a:solidFill>
                  <a:schemeClr val="bg1"/>
                </a:solidFill>
                <a:effectLst/>
                <a:uLnTx/>
                <a:uFillTx/>
                <a:latin typeface="Arial Black" panose="020B0A04020102020204" pitchFamily="34" charset="0"/>
                <a:ea typeface="+mn-ea"/>
                <a:cs typeface="Arial" panose="020B0604020202020204" pitchFamily="34" charset="0"/>
              </a:rPr>
              <a:t>Costau byw</a:t>
            </a:r>
          </a:p>
        </p:txBody>
      </p:sp>
    </p:spTree>
    <p:extLst>
      <p:ext uri="{BB962C8B-B14F-4D97-AF65-F5344CB8AC3E}">
        <p14:creationId xmlns:p14="http://schemas.microsoft.com/office/powerpoint/2010/main" val="17917040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889" y="170472"/>
            <a:ext cx="11675852" cy="671807"/>
          </a:xfrm>
        </p:spPr>
        <p:txBody>
          <a:bodyPr>
            <a:normAutofit/>
          </a:bodyPr>
          <a:lstStyle/>
          <a:p>
            <a:pPr rtl="0"/>
            <a:r>
              <a:rPr lang="cy-GB"/>
              <a:t>Effaith costau byw ar deithiau dros nos yn y DU</a:t>
            </a:r>
          </a:p>
        </p:txBody>
      </p:sp>
      <p:sp>
        <p:nvSpPr>
          <p:cNvPr id="3" name="Text Placeholder 2"/>
          <p:cNvSpPr>
            <a:spLocks noGrp="1"/>
          </p:cNvSpPr>
          <p:nvPr>
            <p:ph type="body" sz="quarter" idx="10"/>
          </p:nvPr>
        </p:nvSpPr>
        <p:spPr>
          <a:xfrm>
            <a:off x="422889" y="679498"/>
            <a:ext cx="11502017" cy="671807"/>
          </a:xfrm>
        </p:spPr>
        <p:txBody>
          <a:bodyPr/>
          <a:lstStyle/>
          <a:p>
            <a:pPr marL="228594" indent="-228594" rtl="0">
              <a:buFont typeface="Arial" panose="020B0604020202020204" pitchFamily="34" charset="0"/>
              <a:buChar char="•"/>
            </a:pPr>
            <a:r>
              <a:rPr lang="cy-GB" sz="1400"/>
              <a:t>Wrth edrych yn ôl ar y bwriadwyr teithio i Gymru yn ystod Haf 2025, effeithiwyd ar 56% gan yr argyfwng costau byw, gan ddweud ei bod yn debygol o ddylanwadu ar eu gwyliau byr yn y DU yn y chwe mis nesaf. Ymhlith y rhai a fydd yn cael eu heffeithio, ‘llety rhatach’ sydd uchaf, ac yna ‘chwilio am fwy o bethau am ddim i’w gwneud’. </a:t>
            </a:r>
          </a:p>
          <a:p>
            <a:pPr marL="228594" indent="-228594">
              <a:buFont typeface="Arial" panose="020B0604020202020204" pitchFamily="34" charset="0"/>
              <a:buChar char="•"/>
            </a:pPr>
            <a:endParaRPr lang="en-US" sz="1400" dirty="0"/>
          </a:p>
          <a:p>
            <a:pPr marL="228594" indent="-228594" rtl="0">
              <a:buFont typeface="Arial" panose="020B0604020202020204" pitchFamily="34" charset="0"/>
              <a:buChar char="•"/>
            </a:pPr>
            <a:r>
              <a:rPr lang="cy-GB" sz="1400"/>
              <a:t>Er ei fod yn dal i fod yn bresennol, mae effaith costau byw yn is nawr nag yr oedd i fwriadwyr yn 2024.</a:t>
            </a:r>
          </a:p>
        </p:txBody>
      </p:sp>
      <p:graphicFrame>
        <p:nvGraphicFramePr>
          <p:cNvPr id="5" name="Chart Placeholder 7" descr="Siart far wedi'i phentyrru yn dangos effaith costau byw ar deithiau dros nos i fwriadwyr yr haf yn y DU a Chymru yn 2024 a 2025. I'r rhai a fwriadodd fynd ar daith haf yn y DU, dywedodd 55% yn 2025 a 56% yn 2024 'Bydd' yn effeithio ar eu teithiau, tra dywedodd 33% (2025) a 32% (2024) 'Na fydd', ac roedd 11–12% yn ansicr. Ar gyfer bwriadwyr haf Cymru, dywedodd 56% yn 2025 a 62% yn 2024 ‘Bydd', dywedodd 31% (2025) a 25% (2024) ‘Na fydd', ac roedd 13% yn ansicr yn y ddwy flynedd. At ei gilydd, mae effaith costau byw yn parhau i fod yn uchel ond mae'n dangos gostyngiad bach i Gymru o'i gymharu â'r llynedd.">
            <a:extLst>
              <a:ext uri="{FF2B5EF4-FFF2-40B4-BE49-F238E27FC236}">
                <a16:creationId xmlns:a16="http://schemas.microsoft.com/office/drawing/2014/main" id="{6C94488D-66A7-960D-2CA3-53847156C3F7}"/>
              </a:ext>
            </a:extLst>
          </p:cNvPr>
          <p:cNvGraphicFramePr>
            <a:graphicFrameLocks/>
          </p:cNvGraphicFramePr>
          <p:nvPr>
            <p:extLst>
              <p:ext uri="{D42A27DB-BD31-4B8C-83A1-F6EECF244321}">
                <p14:modId xmlns:p14="http://schemas.microsoft.com/office/powerpoint/2010/main" val="3389394086"/>
              </p:ext>
            </p:extLst>
          </p:nvPr>
        </p:nvGraphicFramePr>
        <p:xfrm>
          <a:off x="699077" y="1929688"/>
          <a:ext cx="4285673" cy="40124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descr="Siart far llorweddol yn dangos effaith costau byw ar fwriadwyr haf Cymru ar gyfer 2025 a 2024 ar draws deg ymddygiad. Yn 2025, y prif ymatebion yw: ‘Byddaf yn dewis llety rhatach’ (29%), ‘Byddaf yn chwilio am fwy o bethau am ddim i’w gwneud’ (28%), ‘Byddaf yn gwario llai ar fwyta allan’ (23%), a ‘Byddaf yn dewis llety hunanarlwyo’ (21%). Mae camau gweithredu eraill yn cynnwys: cymryd seibiannau byrrach yn y DU (17%), teithio pan mae'n rhatach (15%), teithio llai yn y gyrchfan (9%), cymryd llai o seibiannau yn y DU (13%), lleihau ar anrhegion/siopa (13%), a chymryd teithiau undydd yn lle seibiannau dros nos (13%). O'i gymharu â 2024, mae'r rhan fwyaf o ymddygiadau'n dangos gostyngiadau bach, gyda gostyngiadau nodedig mewn lleihau ar anrhegion (19% i 13%) a theithio llai yn y gyrchfan (13% i 9%). ">
            <a:extLst>
              <a:ext uri="{FF2B5EF4-FFF2-40B4-BE49-F238E27FC236}">
                <a16:creationId xmlns:a16="http://schemas.microsoft.com/office/drawing/2014/main" id="{CCCC52AA-6050-E494-40AA-25CCD93B35CC}"/>
              </a:ext>
            </a:extLst>
          </p:cNvPr>
          <p:cNvGraphicFramePr>
            <a:graphicFrameLocks noGrp="1"/>
          </p:cNvGraphicFramePr>
          <p:nvPr>
            <p:extLst>
              <p:ext uri="{D42A27DB-BD31-4B8C-83A1-F6EECF244321}">
                <p14:modId xmlns:p14="http://schemas.microsoft.com/office/powerpoint/2010/main" val="300444116"/>
              </p:ext>
            </p:extLst>
          </p:nvPr>
        </p:nvGraphicFramePr>
        <p:xfrm>
          <a:off x="5384800" y="1860331"/>
          <a:ext cx="6540106" cy="4193642"/>
        </p:xfrm>
        <a:graphic>
          <a:graphicData uri="http://schemas.openxmlformats.org/drawingml/2006/chart">
            <c:chart xmlns:c="http://schemas.openxmlformats.org/drawingml/2006/chart" xmlns:r="http://schemas.openxmlformats.org/officeDocument/2006/relationships" r:id="rId4"/>
          </a:graphicData>
        </a:graphic>
      </p:graphicFrame>
      <p:sp>
        <p:nvSpPr>
          <p:cNvPr id="4" name="Footer Placeholder 5">
            <a:extLst>
              <a:ext uri="{FF2B5EF4-FFF2-40B4-BE49-F238E27FC236}">
                <a16:creationId xmlns:a16="http://schemas.microsoft.com/office/drawing/2014/main" id="{084CF4F6-7796-2551-9ED4-49B4E5116FAB}"/>
              </a:ext>
            </a:extLst>
          </p:cNvPr>
          <p:cNvSpPr txBox="1">
            <a:spLocks/>
          </p:cNvSpPr>
          <p:nvPr/>
        </p:nvSpPr>
        <p:spPr>
          <a:xfrm>
            <a:off x="188923" y="5966707"/>
            <a:ext cx="9393641" cy="59629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609585" rtl="0">
              <a:defRPr/>
            </a:pPr>
            <a:r>
              <a:rPr kumimoji="0" lang="cy-GB" sz="900" b="0" i="0" u="none" strike="noStrike" kern="1200" cap="none" spc="0" normalizeH="0" baseline="0">
                <a:ln>
                  <a:noFill/>
                </a:ln>
                <a:solidFill>
                  <a:srgbClr val="000000"/>
                </a:solidFill>
                <a:effectLst/>
                <a:uLnTx/>
                <a:uFillTx/>
                <a:latin typeface="Arial" panose="020B0604020202020204" pitchFamily="34" charset="0"/>
                <a:cs typeface="Arial" panose="020B0604020202020204" pitchFamily="34" charset="0"/>
              </a:rPr>
              <a:t>VB7f. Dim ond i wirio, a yw'r 'argyfwng costau byw' yn debygol o ddylanwadu ar eich seibiannau byr neu wyliau yn y DU yn y chwe mis nesaf?</a:t>
            </a:r>
          </a:p>
          <a:p>
            <a:pPr lvl="0" defTabSz="609585" rtl="0">
              <a:defRPr/>
            </a:pPr>
            <a:r>
              <a:rPr kumimoji="0" lang="cy-GB" sz="900" b="0" i="0" u="none" strike="noStrike" kern="1200" cap="none" spc="0" normalizeH="0" baseline="0">
                <a:ln>
                  <a:noFill/>
                </a:ln>
                <a:solidFill>
                  <a:srgbClr val="000000"/>
                </a:solidFill>
                <a:effectLst/>
                <a:uLnTx/>
                <a:uFillTx/>
                <a:latin typeface="Arial" panose="020B0604020202020204" pitchFamily="34" charset="0"/>
                <a:cs typeface="Arial" panose="020B0604020202020204" pitchFamily="34" charset="0"/>
              </a:rPr>
              <a:t>Sylfaen: </a:t>
            </a:r>
            <a:r>
              <a:rPr lang="cy-GB" sz="900">
                <a:solidFill>
                  <a:srgbClr val="000000"/>
                </a:solidFill>
                <a:latin typeface="Arial" panose="020B0604020202020204" pitchFamily="34" charset="0"/>
                <a:cs typeface="Arial" panose="020B0604020202020204" pitchFamily="34" charset="0"/>
              </a:rPr>
              <a:t>Bwriadwyr haf y DU 2025 = 2,130, Bwriadwyr haf y DU 2024 = 2,162. </a:t>
            </a:r>
            <a:r>
              <a:rPr kumimoji="0" lang="cy-GB" sz="900" b="0" i="0" u="none" strike="noStrike" kern="1200" cap="none" spc="0" normalizeH="0" baseline="0">
                <a:ln>
                  <a:noFill/>
                </a:ln>
                <a:solidFill>
                  <a:srgbClr val="000000"/>
                </a:solidFill>
                <a:effectLst/>
                <a:uLnTx/>
                <a:uFillTx/>
                <a:latin typeface="Arial" panose="020B0604020202020204" pitchFamily="34" charset="0"/>
                <a:cs typeface="Arial" panose="020B0604020202020204" pitchFamily="34" charset="0"/>
              </a:rPr>
              <a:t>Bwriadwyr haf Cymru 2025 = 262, </a:t>
            </a:r>
            <a:r>
              <a:rPr lang="cy-GB" sz="900">
                <a:solidFill>
                  <a:srgbClr val="000000"/>
                </a:solidFill>
                <a:latin typeface="Arial" panose="020B0604020202020204" pitchFamily="34" charset="0"/>
                <a:cs typeface="Arial" panose="020B0604020202020204" pitchFamily="34" charset="0"/>
              </a:rPr>
              <a:t>Bwriadwyr haf Cymru 2024 = 227.</a:t>
            </a:r>
          </a:p>
          <a:p>
            <a:pPr lvl="0" defTabSz="609585" rtl="0">
              <a:defRPr/>
            </a:pPr>
            <a:r>
              <a:rPr kumimoji="0" lang="cy-GB" sz="900" b="0" i="0" u="none" strike="noStrike" kern="1200" cap="none" spc="0" normalizeH="0" baseline="0">
                <a:ln>
                  <a:noFill/>
                </a:ln>
                <a:solidFill>
                  <a:srgbClr val="000000"/>
                </a:solidFill>
                <a:effectLst/>
                <a:uLnTx/>
                <a:uFillTx/>
                <a:latin typeface="Arial" panose="020B0604020202020204" pitchFamily="34" charset="0"/>
                <a:cs typeface="Arial" panose="020B0604020202020204" pitchFamily="34" charset="0"/>
              </a:rPr>
              <a:t>VB7iii. Sut, os o gwbl, fyddech chi'n dweud y bydd yr 'argyfwng costau byw' yn dylanwadu ar eich seibiannau byr neu wyliau yn y DU yn y chwe mis nesaf?</a:t>
            </a:r>
          </a:p>
          <a:p>
            <a:pPr lvl="0" defTabSz="609585" rtl="0">
              <a:defRPr/>
            </a:pPr>
            <a:r>
              <a:rPr kumimoji="0" lang="cy-GB" sz="900" b="0" i="0" u="none" strike="noStrike" kern="1200" cap="none" spc="0" normalizeH="0" baseline="0">
                <a:ln>
                  <a:noFill/>
                </a:ln>
                <a:solidFill>
                  <a:srgbClr val="000000"/>
                </a:solidFill>
                <a:effectLst/>
                <a:uLnTx/>
                <a:uFillTx/>
                <a:latin typeface="Arial" panose="020B0604020202020204" pitchFamily="34" charset="0"/>
                <a:cs typeface="Arial" panose="020B0604020202020204" pitchFamily="34" charset="0"/>
              </a:rPr>
              <a:t>Sylfaen: Bwriadwyr haf Cymru 2025 = 262; Bwriadwyr haf Cymru 2024 = </a:t>
            </a:r>
            <a:r>
              <a:rPr lang="cy-GB" sz="900">
                <a:solidFill>
                  <a:srgbClr val="000000"/>
                </a:solidFill>
                <a:latin typeface="Arial" panose="020B0604020202020204" pitchFamily="34" charset="0"/>
                <a:cs typeface="Arial" panose="020B0604020202020204" pitchFamily="34" charset="0"/>
              </a:rPr>
              <a:t>227</a:t>
            </a:r>
          </a:p>
          <a:p>
            <a:pPr lvl="0" defTabSz="609585" rtl="0">
              <a:defRPr/>
            </a:pPr>
            <a:r>
              <a:rPr lang="cy-GB" sz="900">
                <a:solidFill>
                  <a:srgbClr val="000000"/>
                </a:solidFill>
                <a:latin typeface="Arial" panose="020B0604020202020204" pitchFamily="34" charset="0"/>
                <a:cs typeface="Arial" panose="020B0604020202020204" pitchFamily="34" charset="0"/>
              </a:rPr>
              <a:t>.</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cxnSp>
        <p:nvCxnSpPr>
          <p:cNvPr id="14" name="Straight Connector 13">
            <a:extLst>
              <a:ext uri="{FF2B5EF4-FFF2-40B4-BE49-F238E27FC236}">
                <a16:creationId xmlns:a16="http://schemas.microsoft.com/office/drawing/2014/main" id="{C2B7D210-D621-F480-8149-0AB61C79EFBD}"/>
              </a:ext>
              <a:ext uri="{C183D7F6-B498-43B3-948B-1728B52AA6E4}">
                <adec:decorative xmlns:adec="http://schemas.microsoft.com/office/drawing/2017/decorative" val="1"/>
              </a:ext>
            </a:extLst>
          </p:cNvPr>
          <p:cNvCxnSpPr>
            <a:cxnSpLocks/>
          </p:cNvCxnSpPr>
          <p:nvPr/>
        </p:nvCxnSpPr>
        <p:spPr>
          <a:xfrm flipV="1">
            <a:off x="2834852" y="3211400"/>
            <a:ext cx="0" cy="1921261"/>
          </a:xfrm>
          <a:prstGeom prst="line">
            <a:avLst/>
          </a:prstGeom>
          <a:ln w="9525" cmpd="sng">
            <a:solidFill>
              <a:schemeClr val="tx2"/>
            </a:solidFill>
            <a:prstDash val="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74998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62E7F-87EA-4FDD-86DC-E7760E43BA31}"/>
              </a:ext>
            </a:extLst>
          </p:cNvPr>
          <p:cNvSpPr>
            <a:spLocks noGrp="1"/>
          </p:cNvSpPr>
          <p:nvPr>
            <p:ph type="title"/>
          </p:nvPr>
        </p:nvSpPr>
        <p:spPr>
          <a:xfrm>
            <a:off x="390990" y="304749"/>
            <a:ext cx="11675852" cy="671807"/>
          </a:xfrm>
        </p:spPr>
        <p:txBody>
          <a:bodyPr>
            <a:noAutofit/>
          </a:bodyPr>
          <a:lstStyle/>
          <a:p>
            <a:pPr rtl="0"/>
            <a:r>
              <a:rPr lang="cy-GB" sz="2400"/>
              <a:t>Rhwystrau ariannol canfyddedig i fynd ar deithiau domestig dros nos</a:t>
            </a:r>
          </a:p>
        </p:txBody>
      </p:sp>
      <p:sp>
        <p:nvSpPr>
          <p:cNvPr id="15" name="Footer Placeholder 5">
            <a:extLst>
              <a:ext uri="{FF2B5EF4-FFF2-40B4-BE49-F238E27FC236}">
                <a16:creationId xmlns:a16="http://schemas.microsoft.com/office/drawing/2014/main" id="{720AF172-DE0E-4220-B644-12CB898D457F}"/>
              </a:ext>
            </a:extLst>
          </p:cNvPr>
          <p:cNvSpPr txBox="1">
            <a:spLocks/>
          </p:cNvSpPr>
          <p:nvPr/>
        </p:nvSpPr>
        <p:spPr>
          <a:xfrm>
            <a:off x="158102" y="6176846"/>
            <a:ext cx="8867163" cy="457200"/>
          </a:xfrm>
          <a:prstGeom prst="rect">
            <a:avLst/>
          </a:prstGeom>
        </p:spPr>
        <p:txBody>
          <a:bodyPr vert="horz" lIns="91440" tIns="45720" rIns="91440" bIns="45720" rtlCol="0" anchor="t"/>
          <a:lstStyle>
            <a:defPPr>
              <a:defRPr lang="en-US"/>
            </a:defPPr>
            <a:lvl1pPr marL="0" algn="l" defTabSz="457200" rtl="0" eaLnBrk="1" latinLnBrk="0" hangingPunct="1">
              <a:defRPr sz="900" kern="1200">
                <a:solidFill>
                  <a:srgbClr val="120742"/>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cy-GB" b="0" i="0" u="none" strike="noStrike" kern="1200" cap="none" spc="0" normalizeH="0" baseline="0" dirty="0">
                <a:ln>
                  <a:noFill/>
                </a:ln>
                <a:solidFill>
                  <a:srgbClr val="1E1541"/>
                </a:solidFill>
                <a:effectLst/>
                <a:uLnTx/>
                <a:uFillTx/>
                <a:latin typeface="Arial" panose="020B0604020202020204" pitchFamily="34" charset="0"/>
                <a:ea typeface="+mn-ea"/>
                <a:cs typeface="Arial" panose="020B0604020202020204" pitchFamily="34" charset="0"/>
              </a:rPr>
              <a:t>VB7b. Pa rai, os o gwbl, o'r ffactorau canlynol ydych chi'n eu gweld fel rhwystrau posibl i chi gymryd seibiant byr neu wyliau yn y DU yn y chwe mis nesaf?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cy-GB" b="0" i="0" u="none" strike="noStrike" kern="1200" cap="none" spc="0" normalizeH="0" baseline="0" dirty="0">
                <a:ln>
                  <a:noFill/>
                </a:ln>
                <a:solidFill>
                  <a:srgbClr val="1E1541"/>
                </a:solidFill>
                <a:effectLst/>
                <a:uLnTx/>
                <a:uFillTx/>
                <a:latin typeface="Arial" panose="020B0604020202020204" pitchFamily="34" charset="0"/>
                <a:ea typeface="+mn-ea"/>
                <a:cs typeface="Arial" panose="020B0604020202020204" pitchFamily="34" charset="0"/>
              </a:rPr>
              <a:t>Sylfaen: Gofynnwyd pob cwestiwn i bawb. Hydref 2025 = 1,756. </a:t>
            </a:r>
            <a:r>
              <a:rPr kumimoji="0" lang="cy-GB" b="0" i="1" u="none" strike="noStrike" kern="1200" cap="none" spc="0" normalizeH="0" baseline="0" dirty="0">
                <a:ln>
                  <a:noFill/>
                </a:ln>
                <a:solidFill>
                  <a:srgbClr val="1E1541"/>
                </a:solidFill>
                <a:effectLst/>
                <a:uLnTx/>
                <a:uFillTx/>
                <a:latin typeface="Arial" panose="020B0604020202020204" pitchFamily="34" charset="0"/>
                <a:ea typeface="+mn-ea"/>
                <a:cs typeface="Arial" panose="020B0604020202020204" pitchFamily="34" charset="0"/>
              </a:rPr>
              <a:t>Wedi'i gymryd o'r </a:t>
            </a:r>
            <a:r>
              <a:rPr kumimoji="0" lang="cy-GB" b="0" i="1" u="none" strike="noStrike" kern="1200" cap="none" spc="0" normalizeH="0" baseline="0" dirty="0" err="1">
                <a:ln>
                  <a:noFill/>
                </a:ln>
                <a:solidFill>
                  <a:srgbClr val="1E1541"/>
                </a:solidFill>
                <a:effectLst/>
                <a:uLnTx/>
                <a:uFillTx/>
                <a:latin typeface="Arial" panose="020B0604020202020204" pitchFamily="34" charset="0"/>
                <a:ea typeface="+mn-ea"/>
                <a:cs typeface="Arial" panose="020B0604020202020204" pitchFamily="34" charset="0"/>
              </a:rPr>
              <a:t>traciwr</a:t>
            </a:r>
            <a:r>
              <a:rPr kumimoji="0" lang="cy-GB" b="0" i="1" u="none" strike="noStrike" kern="1200" cap="none" spc="0" normalizeH="0" baseline="0" dirty="0">
                <a:ln>
                  <a:noFill/>
                </a:ln>
                <a:solidFill>
                  <a:srgbClr val="1E1541"/>
                </a:solidFill>
                <a:effectLst/>
                <a:uLnTx/>
                <a:uFillTx/>
                <a:latin typeface="Arial" panose="020B0604020202020204" pitchFamily="34" charset="0"/>
                <a:ea typeface="+mn-ea"/>
                <a:cs typeface="Arial" panose="020B0604020202020204" pitchFamily="34" charset="0"/>
              </a:rPr>
              <a:t> Teimlad Domestig VB</a:t>
            </a:r>
          </a:p>
        </p:txBody>
      </p:sp>
      <p:graphicFrame>
        <p:nvGraphicFramePr>
          <p:cNvPr id="8" name="Chart Placeholder 7" descr="Siart llinell yw hon sy'n dangos y rhwystrau sy'n gysylltiedig ag arian i fynd ar daith dros nos yn y DU o fis Mehefin 2022 i fis Hydref 2025. Yn ystod y mis diwethaf, mae costau byw Cynyddol ar 25%, ac yna costau cynyddol gwyliau/hamdden ar 20%, ac arian Personol ar 20%. Mae'r tri mesur wedi bod yn gostwng yn gyson ers i ni ddechrau tracio. ">
            <a:extLst>
              <a:ext uri="{FF2B5EF4-FFF2-40B4-BE49-F238E27FC236}">
                <a16:creationId xmlns:a16="http://schemas.microsoft.com/office/drawing/2014/main" id="{AE694C62-D28B-4DE1-AB6A-6A37479DD6F7}"/>
              </a:ext>
            </a:extLst>
          </p:cNvPr>
          <p:cNvGraphicFramePr>
            <a:graphicFrameLocks/>
          </p:cNvGraphicFramePr>
          <p:nvPr>
            <p:extLst>
              <p:ext uri="{D42A27DB-BD31-4B8C-83A1-F6EECF244321}">
                <p14:modId xmlns:p14="http://schemas.microsoft.com/office/powerpoint/2010/main" val="4147091612"/>
              </p:ext>
            </p:extLst>
          </p:nvPr>
        </p:nvGraphicFramePr>
        <p:xfrm>
          <a:off x="635425" y="1818991"/>
          <a:ext cx="10921150" cy="4062453"/>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Placeholder 2">
            <a:extLst>
              <a:ext uri="{FF2B5EF4-FFF2-40B4-BE49-F238E27FC236}">
                <a16:creationId xmlns:a16="http://schemas.microsoft.com/office/drawing/2014/main" id="{64AE4CBC-B37A-D976-47C1-4AAF4CE9E75D}"/>
              </a:ext>
            </a:extLst>
          </p:cNvPr>
          <p:cNvSpPr>
            <a:spLocks noGrp="1"/>
          </p:cNvSpPr>
          <p:nvPr>
            <p:ph type="body" sz="quarter" idx="10"/>
          </p:nvPr>
        </p:nvSpPr>
        <p:spPr>
          <a:xfrm>
            <a:off x="477907" y="976556"/>
            <a:ext cx="11502017" cy="671807"/>
          </a:xfrm>
        </p:spPr>
        <p:txBody>
          <a:bodyPr/>
          <a:lstStyle/>
          <a:p>
            <a:pPr marL="228594" indent="-228594" rtl="0">
              <a:buFont typeface="Arial" panose="020B0604020202020204" pitchFamily="34" charset="0"/>
              <a:buChar char="•"/>
            </a:pPr>
            <a:r>
              <a:rPr lang="cy-GB" sz="1600"/>
              <a:t>Mae rhwystrau ariannol canfyddedig i fynd ar deithiau domestig dros nos wedi lleihau o'i gymharu â'r tonnau blaenorol, gyda 'Chostau byw cynyddol' ac 'arian personol' bellach ar eu hisaf ers i ni ddechrau tracio. Mae'r newid hwn yn awgrymu newid cadarnhaol yn nheimladau defnyddwyr gyda llai yn crybwyll pryderon sy'n gysylltiedig â chost.</a:t>
            </a:r>
            <a:br>
              <a:rPr lang="en-GB" sz="1600" dirty="0"/>
            </a:br>
            <a:endParaRPr lang="en-GB" sz="1600" dirty="0"/>
          </a:p>
        </p:txBody>
      </p:sp>
    </p:spTree>
    <p:extLst>
      <p:ext uri="{BB962C8B-B14F-4D97-AF65-F5344CB8AC3E}">
        <p14:creationId xmlns:p14="http://schemas.microsoft.com/office/powerpoint/2010/main" val="13707042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41C94-A1EB-9D8E-3E86-C7C7AE343B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0469D1-B2EA-7F1F-1FC6-F945069D47AF}"/>
              </a:ext>
            </a:extLst>
          </p:cNvPr>
          <p:cNvSpPr>
            <a:spLocks noGrp="1"/>
          </p:cNvSpPr>
          <p:nvPr>
            <p:ph type="title"/>
          </p:nvPr>
        </p:nvSpPr>
        <p:spPr>
          <a:xfrm>
            <a:off x="422888" y="244703"/>
            <a:ext cx="11769111" cy="671807"/>
          </a:xfrm>
        </p:spPr>
        <p:txBody>
          <a:bodyPr>
            <a:normAutofit/>
          </a:bodyPr>
          <a:lstStyle/>
          <a:p>
            <a:pPr rtl="0"/>
            <a:r>
              <a:rPr lang="cy-GB"/>
              <a:t>Effaith argyfwng costau byw ymhlith teithwyr Haf 2025</a:t>
            </a:r>
          </a:p>
        </p:txBody>
      </p:sp>
      <p:sp>
        <p:nvSpPr>
          <p:cNvPr id="3" name="Text Placeholder 2">
            <a:extLst>
              <a:ext uri="{FF2B5EF4-FFF2-40B4-BE49-F238E27FC236}">
                <a16:creationId xmlns:a16="http://schemas.microsoft.com/office/drawing/2014/main" id="{590C9B8E-E49D-35CE-389B-BEC9B683A480}"/>
              </a:ext>
            </a:extLst>
          </p:cNvPr>
          <p:cNvSpPr>
            <a:spLocks noGrp="1"/>
          </p:cNvSpPr>
          <p:nvPr>
            <p:ph type="body" sz="quarter" idx="10"/>
          </p:nvPr>
        </p:nvSpPr>
        <p:spPr>
          <a:xfrm>
            <a:off x="402431" y="916509"/>
            <a:ext cx="11696309" cy="1000960"/>
          </a:xfrm>
        </p:spPr>
        <p:txBody>
          <a:bodyPr/>
          <a:lstStyle/>
          <a:p>
            <a:pPr marL="228594" indent="-228594" rtl="0">
              <a:buFont typeface="Arial" panose="020B0604020202020204" pitchFamily="34" charset="0"/>
              <a:buChar char="•"/>
            </a:pPr>
            <a:r>
              <a:rPr lang="cy-GB" sz="1600"/>
              <a:t>Cymru denodd y gyfran uchaf o fwriadwyr sydd ‘heb eu heffeithio ac yn hyderus’ neu 'yn well eu byd' (38% gyda’i gilydd) yn Haf 2025, ynghyd â Lloegr. Mae hyn yn uwch nag unigolion sy'n ymweld â'r Alban ac yn nodi gwelliant ar yr effaith ariannol a welwyd yn ystod yr un cyfnod yn 2024.</a:t>
            </a:r>
          </a:p>
        </p:txBody>
      </p:sp>
      <p:sp>
        <p:nvSpPr>
          <p:cNvPr id="16" name="Rectangle 15">
            <a:extLst>
              <a:ext uri="{FF2B5EF4-FFF2-40B4-BE49-F238E27FC236}">
                <a16:creationId xmlns:a16="http://schemas.microsoft.com/office/drawing/2014/main" id="{2DB6A1E7-A6A3-50C6-B5DA-604B8D3EEE19}"/>
              </a:ext>
            </a:extLst>
          </p:cNvPr>
          <p:cNvSpPr/>
          <p:nvPr/>
        </p:nvSpPr>
        <p:spPr>
          <a:xfrm>
            <a:off x="2178848" y="2362970"/>
            <a:ext cx="4558283" cy="207125"/>
          </a:xfrm>
          <a:prstGeom prst="rect">
            <a:avLst/>
          </a:prstGeom>
          <a:solidFill>
            <a:schemeClr val="accent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r>
              <a:rPr lang="cy-GB" sz="1400">
                <a:ln w="0"/>
                <a:solidFill>
                  <a:schemeClr val="tx1"/>
                </a:solidFill>
                <a:effectLst>
                  <a:outerShdw blurRad="38100" dist="19050" dir="2700000" algn="tl" rotWithShape="0">
                    <a:schemeClr val="dk1">
                      <a:alpha val="40000"/>
                    </a:schemeClr>
                  </a:outerShdw>
                </a:effectLst>
                <a:latin typeface="Arial" panose="020B0604020202020204" pitchFamily="34" charset="0"/>
                <a:ea typeface="Verdana" charset="0"/>
                <a:cs typeface="Arial" panose="020B0604020202020204" pitchFamily="34" charset="0"/>
              </a:rPr>
              <a:t>Haf 2025</a:t>
            </a:r>
          </a:p>
        </p:txBody>
      </p:sp>
      <p:sp>
        <p:nvSpPr>
          <p:cNvPr id="17" name="Rectangle 16">
            <a:extLst>
              <a:ext uri="{FF2B5EF4-FFF2-40B4-BE49-F238E27FC236}">
                <a16:creationId xmlns:a16="http://schemas.microsoft.com/office/drawing/2014/main" id="{E2783965-20E1-8D26-3696-F2A2BD00B8F2}"/>
              </a:ext>
            </a:extLst>
          </p:cNvPr>
          <p:cNvSpPr/>
          <p:nvPr/>
        </p:nvSpPr>
        <p:spPr>
          <a:xfrm>
            <a:off x="6737131" y="2362970"/>
            <a:ext cx="4546387" cy="207125"/>
          </a:xfrm>
          <a:prstGeom prst="rect">
            <a:avLst/>
          </a:prstGeom>
          <a:solidFill>
            <a:schemeClr val="tx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r>
              <a:rPr lang="cy-GB" sz="1400">
                <a:ln w="0"/>
                <a:solidFill>
                  <a:schemeClr val="tx1"/>
                </a:solidFill>
                <a:effectLst>
                  <a:outerShdw blurRad="38100" dist="19050" dir="2700000" algn="tl" rotWithShape="0">
                    <a:schemeClr val="dk1">
                      <a:alpha val="40000"/>
                    </a:schemeClr>
                  </a:outerShdw>
                </a:effectLst>
                <a:latin typeface="Arial" panose="020B0604020202020204" pitchFamily="34" charset="0"/>
                <a:ea typeface="Verdana" charset="0"/>
                <a:cs typeface="Arial" panose="020B0604020202020204" pitchFamily="34" charset="0"/>
              </a:rPr>
              <a:t>Haf 2024</a:t>
            </a:r>
          </a:p>
        </p:txBody>
      </p:sp>
      <p:graphicFrame>
        <p:nvGraphicFramePr>
          <p:cNvPr id="4" name="Chart Placeholder 9" descr="Siart far wedi'i phentyrru yn dangos effaith yr argyfwng costau byw ar gyllid ymhlith y rhai a oedd yn cymryd teithiau haf yn 2024 a 2025 yn ôl cyrchfan. Ar gyfer haf 2025: Poblogaeth y DU – 18% wedi’u taro’n galed, 44% yn ofalus, 28% heb eu heffeithio, 10% yn well eu byd; teithwyr yng Nghymru – 12% wedi’u taro’n galed, 50% yn ofalus, 31% heb eu heffeithio, 7% yn well eu byd; teithwyr i Loegr - 14% wedi'u taro'n galed. 49% yn ofalus, 30% heb eu heffeithio, 8% yn well eu byd; teithwyr i'r Alban – 12% wedi’u taro’n galed, 53% yn ofalus, 29% heb eu heffeithio, 6% yn well eu byd. Ar gyfer haf 2024: Poblogaeth y DU – 21% wedi’u taro’n galed, 46% yn ofalus, 24% heb eu heffeithio, 9% yn well eu byd; teithwyr yng Nghymru – 15% wedi’u taro’n galed, 52% yn ofalus, 28% heb eu heffeithio, 5% yn well eu byd; teithwyr yn Lloegr – 20% wedi’u taro’n galed, 49% yn ofalus, 24% heb eu heffeithio, 8% yn well eu byd; teithwyr yn yr Alban – 13% wedi’u taro’n galed, 49% yn ofalus, 24% heb eu heffeithio, 11% yn well eu byd. ">
            <a:extLst>
              <a:ext uri="{FF2B5EF4-FFF2-40B4-BE49-F238E27FC236}">
                <a16:creationId xmlns:a16="http://schemas.microsoft.com/office/drawing/2014/main" id="{2F851950-74EF-4DFE-7C4A-E40899AC7F5D}"/>
              </a:ext>
            </a:extLst>
          </p:cNvPr>
          <p:cNvGraphicFramePr>
            <a:graphicFrameLocks/>
          </p:cNvGraphicFramePr>
          <p:nvPr>
            <p:extLst>
              <p:ext uri="{D42A27DB-BD31-4B8C-83A1-F6EECF244321}">
                <p14:modId xmlns:p14="http://schemas.microsoft.com/office/powerpoint/2010/main" val="2196740392"/>
              </p:ext>
            </p:extLst>
          </p:nvPr>
        </p:nvGraphicFramePr>
        <p:xfrm>
          <a:off x="402431" y="1506809"/>
          <a:ext cx="11154062" cy="4317521"/>
        </p:xfrm>
        <a:graphic>
          <a:graphicData uri="http://schemas.openxmlformats.org/drawingml/2006/chart">
            <c:chart xmlns:c="http://schemas.openxmlformats.org/drawingml/2006/chart" xmlns:r="http://schemas.openxmlformats.org/officeDocument/2006/relationships" r:id="rId3"/>
          </a:graphicData>
        </a:graphic>
      </p:graphicFrame>
      <p:sp>
        <p:nvSpPr>
          <p:cNvPr id="14" name="Footer Placeholder 5">
            <a:extLst>
              <a:ext uri="{FF2B5EF4-FFF2-40B4-BE49-F238E27FC236}">
                <a16:creationId xmlns:a16="http://schemas.microsoft.com/office/drawing/2014/main" id="{5C18E65D-4D6B-76A5-B8C5-A6614230B92D}"/>
              </a:ext>
            </a:extLst>
          </p:cNvPr>
          <p:cNvSpPr txBox="1">
            <a:spLocks/>
          </p:cNvSpPr>
          <p:nvPr/>
        </p:nvSpPr>
        <p:spPr>
          <a:xfrm>
            <a:off x="222046" y="5893341"/>
            <a:ext cx="9550674" cy="604832"/>
          </a:xfr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rtl="0">
              <a:defRPr/>
            </a:pPr>
            <a:r>
              <a:rPr lang="cy-GB" sz="1000">
                <a:solidFill>
                  <a:srgbClr val="1E1541"/>
                </a:solidFill>
                <a:latin typeface="Arial" panose="020B0604020202020204" pitchFamily="34" charset="0"/>
                <a:cs typeface="Arial" panose="020B0604020202020204" pitchFamily="34" charset="0"/>
              </a:rPr>
              <a:t>Q17: Bu llawer o sôn am sut mae’r ‘argyfwng costau byw’ wedi effeithio ar amgylchiadau ariannol pobl. Pe bai'n rhaid i chi ddewis, pa UN o'r datganiadau canlynol fyddai'n disgrifio'ch teimladau am eich sefyllfa eich hun orau, ar hyn o bryd?</a:t>
            </a:r>
          </a:p>
          <a:p>
            <a:pPr defTabSz="609585" rtl="0">
              <a:defRPr/>
            </a:pPr>
            <a:r>
              <a:rPr lang="cy-GB" sz="1000">
                <a:solidFill>
                  <a:srgbClr val="1E1541"/>
                </a:solidFill>
                <a:latin typeface="Arial" panose="020B0604020202020204" pitchFamily="34" charset="0"/>
                <a:cs typeface="Arial" panose="020B0604020202020204" pitchFamily="34" charset="0"/>
              </a:rPr>
              <a:t>Data sylfaenol Awst i Hydref 2025: Poblogaeth y DU = 5,266; teithwyr Haf 2025: y DU = 939, Cymru = 97, Lloegr = 716, Yr Alban = 123;</a:t>
            </a:r>
          </a:p>
          <a:p>
            <a:pPr defTabSz="609585" rtl="0">
              <a:defRPr/>
            </a:pPr>
            <a:r>
              <a:rPr lang="cy-GB" sz="1000">
                <a:solidFill>
                  <a:srgbClr val="1E1541"/>
                </a:solidFill>
                <a:latin typeface="Arial" panose="020B0604020202020204" pitchFamily="34" charset="0"/>
                <a:cs typeface="Arial" panose="020B0604020202020204" pitchFamily="34" charset="0"/>
              </a:rPr>
              <a:t>Data sylfaenol Awst i Hydref 2024: Poblogaeth y DU = 5,269; teithwyr Haf 2025: y DU = 973, Cymru = 102, Lloegr = 758, Yr Alban = 117.</a:t>
            </a:r>
          </a:p>
        </p:txBody>
      </p:sp>
      <p:sp>
        <p:nvSpPr>
          <p:cNvPr id="18" name="Rectangle 17">
            <a:extLst>
              <a:ext uri="{FF2B5EF4-FFF2-40B4-BE49-F238E27FC236}">
                <a16:creationId xmlns:a16="http://schemas.microsoft.com/office/drawing/2014/main" id="{92957624-51A0-ED3E-00EB-EEAEF389E8A0}"/>
              </a:ext>
              <a:ext uri="{C183D7F6-B498-43B3-948B-1728B52AA6E4}">
                <adec:decorative xmlns:adec="http://schemas.microsoft.com/office/drawing/2017/decorative" val="1"/>
              </a:ext>
            </a:extLst>
          </p:cNvPr>
          <p:cNvSpPr/>
          <p:nvPr/>
        </p:nvSpPr>
        <p:spPr>
          <a:xfrm>
            <a:off x="3705816" y="2619503"/>
            <a:ext cx="914400" cy="2700000"/>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
        <p:nvSpPr>
          <p:cNvPr id="19" name="Rectangle 18">
            <a:extLst>
              <a:ext uri="{FF2B5EF4-FFF2-40B4-BE49-F238E27FC236}">
                <a16:creationId xmlns:a16="http://schemas.microsoft.com/office/drawing/2014/main" id="{4467BEC0-10BE-8EC8-CC33-D86FFE9A7D72}"/>
              </a:ext>
              <a:ext uri="{C183D7F6-B498-43B3-948B-1728B52AA6E4}">
                <adec:decorative xmlns:adec="http://schemas.microsoft.com/office/drawing/2017/decorative" val="1"/>
              </a:ext>
            </a:extLst>
          </p:cNvPr>
          <p:cNvSpPr/>
          <p:nvPr/>
        </p:nvSpPr>
        <p:spPr>
          <a:xfrm>
            <a:off x="8858320" y="2626939"/>
            <a:ext cx="914400" cy="2697644"/>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Tree>
    <p:extLst>
      <p:ext uri="{BB962C8B-B14F-4D97-AF65-F5344CB8AC3E}">
        <p14:creationId xmlns:p14="http://schemas.microsoft.com/office/powerpoint/2010/main" val="2323893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A3A52-596C-65C1-DA05-50EB1DA5F3D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31300AC-F53F-758B-3952-24AEAF5E49B8}"/>
              </a:ext>
            </a:extLst>
          </p:cNvPr>
          <p:cNvSpPr>
            <a:spLocks noGrp="1"/>
          </p:cNvSpPr>
          <p:nvPr>
            <p:ph type="title" idx="4294967295"/>
          </p:nvPr>
        </p:nvSpPr>
        <p:spPr>
          <a:xfrm>
            <a:off x="0" y="32480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y-GB" sz="2800" b="1" i="0" u="none" strike="noStrike" kern="1200" cap="none" spc="0" normalizeH="0" baseline="0" dirty="0">
                <a:ln>
                  <a:noFill/>
                </a:ln>
                <a:solidFill>
                  <a:schemeClr val="bg1"/>
                </a:solidFill>
                <a:effectLst/>
                <a:uLnTx/>
                <a:uFillTx/>
                <a:latin typeface="Arial Black" panose="020B0A04020102020204" pitchFamily="34" charset="0"/>
                <a:ea typeface="+mn-ea"/>
                <a:cs typeface="Dreaming Outloud Pro" panose="03050502040302030504" pitchFamily="66" charset="0"/>
              </a:rPr>
              <a:t>Sut allwn ni wella?</a:t>
            </a:r>
          </a:p>
        </p:txBody>
      </p:sp>
    </p:spTree>
    <p:extLst>
      <p:ext uri="{BB962C8B-B14F-4D97-AF65-F5344CB8AC3E}">
        <p14:creationId xmlns:p14="http://schemas.microsoft.com/office/powerpoint/2010/main" val="12326954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069ED-0CF4-A53C-0845-EA52701C9E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F93EDA-28AE-EEC1-68E7-36A5D7E127EA}"/>
              </a:ext>
            </a:extLst>
          </p:cNvPr>
          <p:cNvSpPr>
            <a:spLocks noGrp="1"/>
          </p:cNvSpPr>
          <p:nvPr>
            <p:ph type="title"/>
          </p:nvPr>
        </p:nvSpPr>
        <p:spPr>
          <a:xfrm>
            <a:off x="422889" y="100829"/>
            <a:ext cx="11769111" cy="671807"/>
          </a:xfrm>
        </p:spPr>
        <p:txBody>
          <a:bodyPr>
            <a:normAutofit fontScale="90000"/>
          </a:bodyPr>
          <a:lstStyle/>
          <a:p>
            <a:pPr rtl="0"/>
            <a:br>
              <a:rPr lang="en-GB" dirty="0">
                <a:latin typeface="+mj-lt"/>
              </a:rPr>
            </a:br>
            <a:r>
              <a:rPr lang="cy-GB"/>
              <a:t>Gwelliannau i annog teithiau i Gymru</a:t>
            </a:r>
          </a:p>
        </p:txBody>
      </p:sp>
      <p:sp>
        <p:nvSpPr>
          <p:cNvPr id="3" name="Text Placeholder 2">
            <a:extLst>
              <a:ext uri="{FF2B5EF4-FFF2-40B4-BE49-F238E27FC236}">
                <a16:creationId xmlns:a16="http://schemas.microsoft.com/office/drawing/2014/main" id="{A8E92D81-A842-5158-DACF-B18506A4DBF7}"/>
              </a:ext>
            </a:extLst>
          </p:cNvPr>
          <p:cNvSpPr>
            <a:spLocks noGrp="1"/>
          </p:cNvSpPr>
          <p:nvPr>
            <p:ph type="body" sz="quarter" idx="10"/>
          </p:nvPr>
        </p:nvSpPr>
        <p:spPr>
          <a:xfrm>
            <a:off x="402431" y="916509"/>
            <a:ext cx="11696309" cy="1000960"/>
          </a:xfrm>
        </p:spPr>
        <p:txBody>
          <a:bodyPr/>
          <a:lstStyle/>
          <a:p>
            <a:pPr marL="228594" indent="-228594" rtl="0">
              <a:buFont typeface="Arial" panose="020B0604020202020204" pitchFamily="34" charset="0"/>
              <a:buChar char="•"/>
            </a:pPr>
            <a:r>
              <a:rPr lang="cy-GB" sz="1400"/>
              <a:t>Y gwelliannau a awgrymwyd amlaf i annog teithiau i Gymru oedd ‘mwy o wybodaeth am bethau i’w gwneud’ (28%) a ‘dewisiadau llety mwy fforddiadwy’ (27%). Mae dewisiadau'n amrywio yn ôl demograffig, gyda chynulleidfaoedd iau yn ffafrio mwy o hyrwyddo digwyddiadau, mwy o weithgareddau sy'n addas i deuluoedd, dewis ehangach o fwyd a diod, presenoldeb ar-lein cryfach, a hygyrchedd gwell. Er bod effeithiau costau byw yn is ymhlith ymwelwyr haf â Chymru, mae'r pwyslais parhaus ar lety fforddiadwy yn tynnu sylw at ei berthnasedd wrth gefnogi bwriad teithio.</a:t>
            </a:r>
          </a:p>
        </p:txBody>
      </p:sp>
      <p:graphicFrame>
        <p:nvGraphicFramePr>
          <p:cNvPr id="4" name="Chart 3" descr="Siart far yn dangos y 10 gwelliant awgrymedig gorau i annog taith i Gymru ym mis Awst 2025. Y gwelliant mwyaf poblogaidd yw mwy o wybodaeth am bethau i'w gwneud (28%), ac yna mwy o opsiynau llety fforddiadwy (27%). Mae awgrymiadau eraill yn cynnwys pecynnau neu fargeinion ar gyfer teithio a llety (21%), cysylltiadau trafnidiaeth gwell (21%), hyrwyddo digwyddiadau a gwyliau yn fwy (18%), mwy o weithgareddau sy'n addas i deuluoedd (14%), mwy o weithgareddau dan do neu bob tywydd (14%), dewis ehangach o opsiynau bwyd a diod (14%), presenoldeb cryfach ar-lein/ar gyfryngau cymdeithasol (13%), a hygyrchedd gwell mewn llety neu atyniadau (12%). Mae nodiadau'n tynnu sylw at y ffaith mai opsiynau fforddiadwy yw'r ffactor pwysicaf o hyd, ac mae pobl 25–34 oed a theuluoedd yn cael eu mynegeio'n uwch o ran presenoldeb a fforddiadwyedd ar gyfryngau cymdeithasol.">
            <a:extLst>
              <a:ext uri="{FF2B5EF4-FFF2-40B4-BE49-F238E27FC236}">
                <a16:creationId xmlns:a16="http://schemas.microsoft.com/office/drawing/2014/main" id="{1BCC171A-3E9C-A45F-276D-C12759209467}"/>
              </a:ext>
            </a:extLst>
          </p:cNvPr>
          <p:cNvGraphicFramePr>
            <a:graphicFrameLocks noGrp="1"/>
          </p:cNvGraphicFramePr>
          <p:nvPr>
            <p:extLst>
              <p:ext uri="{D42A27DB-BD31-4B8C-83A1-F6EECF244321}">
                <p14:modId xmlns:p14="http://schemas.microsoft.com/office/powerpoint/2010/main" val="4249399077"/>
              </p:ext>
            </p:extLst>
          </p:nvPr>
        </p:nvGraphicFramePr>
        <p:xfrm>
          <a:off x="402431" y="2008003"/>
          <a:ext cx="11030203" cy="4012484"/>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67FE5BC4-3E86-9FD9-7719-A4F18DF00EBA}"/>
              </a:ext>
            </a:extLst>
          </p:cNvPr>
          <p:cNvSpPr txBox="1"/>
          <p:nvPr/>
        </p:nvSpPr>
        <p:spPr>
          <a:xfrm>
            <a:off x="853188" y="2476192"/>
            <a:ext cx="2616638" cy="553998"/>
          </a:xfrm>
          <a:prstGeom prst="rect">
            <a:avLst/>
          </a:prstGeom>
          <a:solidFill>
            <a:schemeClr val="accent2">
              <a:lumMod val="75000"/>
            </a:schemeClr>
          </a:solidFill>
          <a:ln>
            <a:solidFill>
              <a:schemeClr val="accent2">
                <a:lumMod val="50000"/>
              </a:schemeClr>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rtl="0"/>
            <a:r>
              <a:rPr lang="cy-GB" sz="1000" dirty="0">
                <a:solidFill>
                  <a:schemeClr val="bg1"/>
                </a:solidFill>
                <a:latin typeface="Arial" panose="020B0604020202020204" pitchFamily="34" charset="0"/>
                <a:cs typeface="Arial" panose="020B0604020202020204" pitchFamily="34" charset="0"/>
              </a:rPr>
              <a:t>Mae opsiynau fforddiadwy yn parhau i fod y gwelliannau cyntaf neu ail orau waeth beth fo'r amgylchiadau ariannol.</a:t>
            </a:r>
          </a:p>
        </p:txBody>
      </p:sp>
      <p:sp>
        <p:nvSpPr>
          <p:cNvPr id="10" name="TextBox 9">
            <a:extLst>
              <a:ext uri="{FF2B5EF4-FFF2-40B4-BE49-F238E27FC236}">
                <a16:creationId xmlns:a16="http://schemas.microsoft.com/office/drawing/2014/main" id="{3428E7CE-E649-C9E3-D180-4D2517F0AB70}"/>
              </a:ext>
            </a:extLst>
          </p:cNvPr>
          <p:cNvSpPr txBox="1"/>
          <p:nvPr/>
        </p:nvSpPr>
        <p:spPr>
          <a:xfrm>
            <a:off x="4845095" y="3140034"/>
            <a:ext cx="1027586" cy="553998"/>
          </a:xfrm>
          <a:prstGeom prst="rect">
            <a:avLst/>
          </a:prstGeom>
          <a:solidFill>
            <a:schemeClr val="accent2">
              <a:lumMod val="75000"/>
            </a:schemeClr>
          </a:solidFill>
          <a:ln>
            <a:solidFill>
              <a:schemeClr val="accent2">
                <a:lumMod val="50000"/>
              </a:schemeClr>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rtl="0"/>
            <a:r>
              <a:rPr lang="cy-GB" sz="1000" dirty="0">
                <a:solidFill>
                  <a:schemeClr val="bg1"/>
                </a:solidFill>
                <a:latin typeface="Arial" panose="020B0604020202020204" pitchFamily="34" charset="0"/>
                <a:cs typeface="Arial" panose="020B0604020202020204" pitchFamily="34" charset="0"/>
              </a:rPr>
              <a:t>Ffactor uchaf ar gyfer 25-34 oed sef 31%</a:t>
            </a:r>
          </a:p>
        </p:txBody>
      </p:sp>
      <p:sp>
        <p:nvSpPr>
          <p:cNvPr id="6" name="TextBox 5">
            <a:extLst>
              <a:ext uri="{FF2B5EF4-FFF2-40B4-BE49-F238E27FC236}">
                <a16:creationId xmlns:a16="http://schemas.microsoft.com/office/drawing/2014/main" id="{AA6C34D8-8636-684C-65BB-F171010B552F}"/>
              </a:ext>
            </a:extLst>
          </p:cNvPr>
          <p:cNvSpPr txBox="1"/>
          <p:nvPr/>
        </p:nvSpPr>
        <p:spPr>
          <a:xfrm>
            <a:off x="5998545" y="2986146"/>
            <a:ext cx="1027587" cy="861774"/>
          </a:xfrm>
          <a:prstGeom prst="rect">
            <a:avLst/>
          </a:prstGeom>
          <a:solidFill>
            <a:schemeClr val="accent2">
              <a:lumMod val="75000"/>
            </a:schemeClr>
          </a:solidFill>
          <a:ln>
            <a:solidFill>
              <a:schemeClr val="accent2">
                <a:lumMod val="50000"/>
              </a:schemeClr>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rtl="0"/>
            <a:r>
              <a:rPr lang="cy-GB" sz="1000" dirty="0">
                <a:solidFill>
                  <a:schemeClr val="bg1"/>
                </a:solidFill>
                <a:latin typeface="Arial" panose="020B0604020202020204" pitchFamily="34" charset="0"/>
                <a:cs typeface="Arial" panose="020B0604020202020204" pitchFamily="34" charset="0"/>
              </a:rPr>
              <a:t>23% ar gyfer 25-34 oed</a:t>
            </a:r>
          </a:p>
          <a:p>
            <a:pPr algn="ctr"/>
            <a:endParaRPr lang="en-GB" sz="1000" dirty="0">
              <a:solidFill>
                <a:schemeClr val="bg1"/>
              </a:solidFill>
              <a:latin typeface="Arial" panose="020B0604020202020204" pitchFamily="34" charset="0"/>
              <a:cs typeface="Arial" panose="020B0604020202020204" pitchFamily="34" charset="0"/>
            </a:endParaRPr>
          </a:p>
          <a:p>
            <a:pPr algn="ctr" rtl="0"/>
            <a:r>
              <a:rPr lang="cy-GB" sz="1000" dirty="0">
                <a:solidFill>
                  <a:schemeClr val="bg1"/>
                </a:solidFill>
                <a:latin typeface="Arial" panose="020B0604020202020204" pitchFamily="34" charset="0"/>
                <a:cs typeface="Arial" panose="020B0604020202020204" pitchFamily="34" charset="0"/>
              </a:rPr>
              <a:t>23% ar gyfer teuluoedd</a:t>
            </a:r>
          </a:p>
        </p:txBody>
      </p:sp>
      <p:sp>
        <p:nvSpPr>
          <p:cNvPr id="11" name="TextBox 10">
            <a:extLst>
              <a:ext uri="{FF2B5EF4-FFF2-40B4-BE49-F238E27FC236}">
                <a16:creationId xmlns:a16="http://schemas.microsoft.com/office/drawing/2014/main" id="{3B4ADADE-F86E-7AE0-6CEF-8A64DB499F76}"/>
              </a:ext>
            </a:extLst>
          </p:cNvPr>
          <p:cNvSpPr txBox="1"/>
          <p:nvPr/>
        </p:nvSpPr>
        <p:spPr>
          <a:xfrm>
            <a:off x="8085797" y="3078345"/>
            <a:ext cx="3253052" cy="707886"/>
          </a:xfrm>
          <a:prstGeom prst="rect">
            <a:avLst/>
          </a:prstGeom>
          <a:solidFill>
            <a:schemeClr val="accent2">
              <a:lumMod val="75000"/>
            </a:schemeClr>
          </a:solidFill>
          <a:ln>
            <a:solidFill>
              <a:schemeClr val="accent2">
                <a:lumMod val="50000"/>
              </a:schemeClr>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rtl="0"/>
            <a:r>
              <a:rPr lang="cy-GB" sz="1000" dirty="0">
                <a:solidFill>
                  <a:schemeClr val="bg1"/>
                </a:solidFill>
                <a:latin typeface="Arial" panose="020B0604020202020204" pitchFamily="34" charset="0"/>
                <a:cs typeface="Arial" panose="020B0604020202020204" pitchFamily="34" charset="0"/>
              </a:rPr>
              <a:t>Mae pobl 25-34 oed a theuluoedd yn mynegeio'n uwch ar draws y metrigau hyn, gyda </a:t>
            </a:r>
            <a:r>
              <a:rPr lang="cy-GB" sz="1000" dirty="0">
                <a:latin typeface="Arial" panose="020B0604020202020204" pitchFamily="34" charset="0"/>
                <a:cs typeface="Arial" panose="020B0604020202020204" pitchFamily="34" charset="0"/>
              </a:rPr>
              <a:t>phobl Annibynnol Iau </a:t>
            </a:r>
            <a:r>
              <a:rPr lang="cy-GB" sz="1000" dirty="0">
                <a:solidFill>
                  <a:schemeClr val="bg1"/>
                </a:solidFill>
                <a:latin typeface="Arial" panose="020B0604020202020204" pitchFamily="34" charset="0"/>
                <a:cs typeface="Arial" panose="020B0604020202020204" pitchFamily="34" charset="0"/>
              </a:rPr>
              <a:t>a phobl 16-24 oed yn mynegeio'n uwch ar 'bresenoldeb cryfach ar gyfryngau cymdeithasol'</a:t>
            </a:r>
          </a:p>
        </p:txBody>
      </p:sp>
      <p:sp>
        <p:nvSpPr>
          <p:cNvPr id="5" name="Footer Placeholder 5">
            <a:extLst>
              <a:ext uri="{FF2B5EF4-FFF2-40B4-BE49-F238E27FC236}">
                <a16:creationId xmlns:a16="http://schemas.microsoft.com/office/drawing/2014/main" id="{D5CC998C-109D-77F8-08D5-20C80EE77444}"/>
              </a:ext>
            </a:extLst>
          </p:cNvPr>
          <p:cNvSpPr txBox="1">
            <a:spLocks/>
          </p:cNvSpPr>
          <p:nvPr/>
        </p:nvSpPr>
        <p:spPr>
          <a:xfrm>
            <a:off x="283740" y="6175600"/>
            <a:ext cx="9912466" cy="52823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rtl="0">
              <a:defRPr/>
            </a:pPr>
            <a:r>
              <a:rPr lang="cy-GB" sz="1000">
                <a:solidFill>
                  <a:srgbClr val="1E1541"/>
                </a:solidFill>
                <a:latin typeface="Arial" panose="020B0604020202020204" pitchFamily="34" charset="0"/>
                <a:cs typeface="Arial" panose="020B0604020202020204" pitchFamily="34" charset="0"/>
              </a:rPr>
              <a:t>VW3. Pa welliannau fyddai’n eich gwneud chi’n fwy tebygol o ystyried taith i Gymru?</a:t>
            </a:r>
            <a:br>
              <a:rPr lang="en-GB" sz="1000" dirty="0">
                <a:solidFill>
                  <a:srgbClr val="1E1541"/>
                </a:solidFill>
                <a:latin typeface="Arial" panose="020B0604020202020204" pitchFamily="34" charset="0"/>
                <a:cs typeface="Arial" panose="020B0604020202020204" pitchFamily="34" charset="0"/>
              </a:rPr>
            </a:br>
            <a:r>
              <a:rPr lang="cy-GB" sz="1000">
                <a:solidFill>
                  <a:srgbClr val="1E1541"/>
                </a:solidFill>
                <a:latin typeface="Arial" panose="020B0604020202020204" pitchFamily="34" charset="0"/>
                <a:cs typeface="Arial" panose="020B0604020202020204" pitchFamily="34" charset="0"/>
              </a:rPr>
              <a:t>Sylfaen: Data Awst 2025 = 1,224</a:t>
            </a:r>
          </a:p>
        </p:txBody>
      </p:sp>
    </p:spTree>
    <p:extLst>
      <p:ext uri="{BB962C8B-B14F-4D97-AF65-F5344CB8AC3E}">
        <p14:creationId xmlns:p14="http://schemas.microsoft.com/office/powerpoint/2010/main" val="31135860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10591-0537-10FD-95E7-7E683C9C97B2}"/>
              </a:ext>
            </a:extLst>
          </p:cNvPr>
          <p:cNvSpPr>
            <a:spLocks noGrp="1"/>
          </p:cNvSpPr>
          <p:nvPr>
            <p:ph type="title"/>
          </p:nvPr>
        </p:nvSpPr>
        <p:spPr>
          <a:xfrm>
            <a:off x="422889" y="261858"/>
            <a:ext cx="11675852" cy="671807"/>
          </a:xfrm>
        </p:spPr>
        <p:txBody>
          <a:bodyPr/>
          <a:lstStyle/>
          <a:p>
            <a:pPr rtl="0"/>
            <a:r>
              <a:rPr lang="cy-GB"/>
              <a:t>Ystyriaethau Cymru</a:t>
            </a:r>
          </a:p>
        </p:txBody>
      </p:sp>
      <p:sp>
        <p:nvSpPr>
          <p:cNvPr id="5" name="Rectangle 1">
            <a:extLst>
              <a:ext uri="{FF2B5EF4-FFF2-40B4-BE49-F238E27FC236}">
                <a16:creationId xmlns:a16="http://schemas.microsoft.com/office/drawing/2014/main" id="{00021A27-AF99-1F90-C0AA-F1338C278AFB}"/>
              </a:ext>
            </a:extLst>
          </p:cNvPr>
          <p:cNvSpPr>
            <a:spLocks noChangeArrowheads="1"/>
          </p:cNvSpPr>
          <p:nvPr/>
        </p:nvSpPr>
        <p:spPr bwMode="auto">
          <a:xfrm>
            <a:off x="5691208" y="825943"/>
            <a:ext cx="5954077"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rtl="0" eaLnBrk="0" fontAlgn="base" hangingPunct="0">
              <a:spcBef>
                <a:spcPct val="0"/>
              </a:spcBef>
              <a:spcAft>
                <a:spcPct val="0"/>
              </a:spcAft>
            </a:pPr>
            <a:r>
              <a:rPr lang="cy-GB" sz="1600">
                <a:latin typeface="Arial Black" panose="020B0A04020102020204" pitchFamily="34" charset="0"/>
              </a:rPr>
              <a:t>Cyfleoedd </a:t>
            </a:r>
          </a:p>
          <a:p>
            <a:pPr eaLnBrk="0" fontAlgn="base" hangingPunct="0">
              <a:spcBef>
                <a:spcPct val="0"/>
              </a:spcBef>
              <a:spcAft>
                <a:spcPct val="0"/>
              </a:spcAft>
            </a:pPr>
            <a:endParaRPr lang="en-GB" altLang="en-US" sz="1200" dirty="0">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400" i="0" u="none" strike="noStrike" cap="none" normalizeH="0" baseline="0">
                <a:ln>
                  <a:noFill/>
                </a:ln>
                <a:solidFill>
                  <a:schemeClr val="tx1"/>
                </a:solidFill>
                <a:effectLst/>
                <a:latin typeface="Arial" panose="020B0604020202020204" pitchFamily="34" charset="0"/>
              </a:rPr>
              <a:t>Mae Cymru yn apelio at deuluoedd, ond mae </a:t>
            </a:r>
            <a:r>
              <a:rPr kumimoji="0" lang="cy-GB" sz="1400" b="1" i="0" u="none" strike="noStrike" cap="none" normalizeH="0" baseline="0">
                <a:ln>
                  <a:noFill/>
                </a:ln>
                <a:solidFill>
                  <a:schemeClr val="tx1"/>
                </a:solidFill>
                <a:effectLst/>
                <a:latin typeface="Arial" panose="020B0604020202020204" pitchFamily="34" charset="0"/>
              </a:rPr>
              <a:t>gostyngiad yn nifer y cynulleidfaoedd iau</a:t>
            </a:r>
            <a:r>
              <a:rPr kumimoji="0" lang="cy-GB" sz="1400" i="0" u="none" strike="noStrike" cap="none" normalizeH="0" baseline="0">
                <a:ln>
                  <a:noFill/>
                </a:ln>
                <a:solidFill>
                  <a:schemeClr val="tx1"/>
                </a:solidFill>
                <a:effectLst/>
                <a:latin typeface="Arial" panose="020B0604020202020204" pitchFamily="34" charset="0"/>
              </a:rPr>
              <a:t> yn tynnu sylw at yr angen posibl i </a:t>
            </a:r>
            <a:r>
              <a:rPr kumimoji="0" lang="cy-GB" sz="1400" b="1" i="0" u="none" strike="noStrike" cap="none" normalizeH="0" baseline="0">
                <a:ln>
                  <a:noFill/>
                </a:ln>
                <a:solidFill>
                  <a:schemeClr val="tx1"/>
                </a:solidFill>
                <a:effectLst/>
                <a:latin typeface="Arial" panose="020B0604020202020204" pitchFamily="34" charset="0"/>
              </a:rPr>
              <a:t>adnewyddu'r apêl</a:t>
            </a:r>
            <a:r>
              <a:rPr kumimoji="0" lang="cy-GB" sz="1400" i="0" u="none" strike="noStrike" cap="none" normalizeH="0" baseline="0">
                <a:ln>
                  <a:noFill/>
                </a:ln>
                <a:solidFill>
                  <a:schemeClr val="tx1"/>
                </a:solidFill>
                <a:effectLst/>
                <a:latin typeface="Arial" panose="020B0604020202020204" pitchFamily="34" charset="0"/>
              </a:rPr>
              <a:t> ymhlith y cynulleidfaoedd hyn.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GB" altLang="en-US" sz="1400" dirty="0">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400" i="0" u="none" strike="noStrike" cap="none" normalizeH="0" baseline="0">
                <a:ln>
                  <a:noFill/>
                </a:ln>
                <a:solidFill>
                  <a:schemeClr val="tx1"/>
                </a:solidFill>
                <a:effectLst/>
                <a:latin typeface="Arial" panose="020B0604020202020204" pitchFamily="34" charset="0"/>
              </a:rPr>
              <a:t>Ar yr un pryd, </a:t>
            </a:r>
            <a:r>
              <a:rPr kumimoji="0" lang="cy-GB" sz="1400" b="1" i="0" u="none" strike="noStrike" cap="none" normalizeH="0" baseline="0">
                <a:ln>
                  <a:noFill/>
                </a:ln>
                <a:solidFill>
                  <a:schemeClr val="tx1"/>
                </a:solidFill>
                <a:effectLst/>
                <a:latin typeface="Arial" panose="020B0604020202020204" pitchFamily="34" charset="0"/>
              </a:rPr>
              <a:t>dylid dyblu ymdrechion i hyrwyddo atyniadau sy'n addas i deuluoedd</a:t>
            </a:r>
            <a:r>
              <a:rPr kumimoji="0" lang="cy-GB" sz="1400" i="0" u="none" strike="noStrike" cap="none" normalizeH="0" baseline="0">
                <a:ln>
                  <a:noFill/>
                </a:ln>
                <a:solidFill>
                  <a:schemeClr val="tx1"/>
                </a:solidFill>
                <a:effectLst/>
                <a:latin typeface="Arial" panose="020B0604020202020204" pitchFamily="34" charset="0"/>
              </a:rPr>
              <a:t> er mwyn manteisio ar y cyfle.</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4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400" i="0" u="none" strike="noStrike" cap="none" normalizeH="0" baseline="0">
                <a:ln>
                  <a:noFill/>
                </a:ln>
                <a:solidFill>
                  <a:schemeClr val="tx1"/>
                </a:solidFill>
                <a:effectLst/>
                <a:latin typeface="Arial" panose="020B0604020202020204" pitchFamily="34" charset="0"/>
              </a:rPr>
              <a:t>Mae effaith costau byw yn lleihau ond mae llety fforddiadwy a gweithgareddau am ddim yn parhau i fod yn brif ofynion - angen posibl i </a:t>
            </a:r>
            <a:r>
              <a:rPr kumimoji="0" lang="cy-GB" sz="1400" b="1" i="0" u="none" strike="noStrike" cap="none" normalizeH="0" baseline="0">
                <a:ln>
                  <a:noFill/>
                </a:ln>
                <a:solidFill>
                  <a:schemeClr val="tx1"/>
                </a:solidFill>
                <a:effectLst/>
                <a:latin typeface="Arial" panose="020B0604020202020204" pitchFamily="34" charset="0"/>
              </a:rPr>
              <a:t>ail-leoli Cymru fel lle gwerth am arian</a:t>
            </a:r>
            <a:r>
              <a:rPr kumimoji="0" lang="cy-GB" sz="1400" i="0" u="none" strike="noStrike" cap="none" normalizeH="0" baseline="0">
                <a:ln>
                  <a:noFill/>
                </a:ln>
                <a:solidFill>
                  <a:schemeClr val="tx1"/>
                </a:solidFill>
                <a:effectLst/>
                <a:latin typeface="Arial" panose="020B0604020202020204" pitchFamily="34" charset="0"/>
              </a:rPr>
              <a:t> heb wanhau ansawdd.</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4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400" i="0" u="none" strike="noStrike" cap="none" normalizeH="0" baseline="0">
                <a:ln>
                  <a:noFill/>
                </a:ln>
                <a:solidFill>
                  <a:schemeClr val="tx1"/>
                </a:solidFill>
                <a:effectLst/>
                <a:latin typeface="Arial" panose="020B0604020202020204" pitchFamily="34" charset="0"/>
              </a:rPr>
              <a:t>“Mwy o wybodaeth am bethau i’w gwneud” yw’r gwelliant rhif #1 a ofynnir amdano - mae angen clir i </a:t>
            </a:r>
            <a:r>
              <a:rPr kumimoji="0" lang="cy-GB" sz="1400" b="1" i="0" u="none" strike="noStrike" cap="none" normalizeH="0" baseline="0">
                <a:ln>
                  <a:noFill/>
                </a:ln>
                <a:solidFill>
                  <a:schemeClr val="tx1"/>
                </a:solidFill>
                <a:effectLst/>
                <a:latin typeface="Arial" panose="020B0604020202020204" pitchFamily="34" charset="0"/>
              </a:rPr>
              <a:t>fynd i’r afael â’r bwlch gwybodaeth.</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GB" altLang="en-US" sz="1400" b="1" dirty="0">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cy-GB" sz="1400">
                <a:latin typeface="Arial" panose="020B0604020202020204" pitchFamily="34" charset="0"/>
              </a:rPr>
              <a:t>Mae bwriadau'r Hydref/Nadolig yn pwyso tuag at ardaloedd trefol tra bod y gaeaf yn pwyso tuag at ardaloedd gwledig (Eryri, Y Cymoedd) - potensial i </a:t>
            </a:r>
            <a:r>
              <a:rPr lang="cy-GB" sz="1400" b="1">
                <a:latin typeface="Arial" panose="020B0604020202020204" pitchFamily="34" charset="0"/>
              </a:rPr>
              <a:t>deilwra negeseuon yn ôl tymor </a:t>
            </a:r>
            <a:r>
              <a:rPr lang="cy-GB" sz="1400">
                <a:latin typeface="Arial" panose="020B0604020202020204" pitchFamily="34" charset="0"/>
              </a:rPr>
              <a:t>- bywiogrwydd trefol ar gyfer yr Hydref/Nadolig, dihangfa i natur ar gyfer y gaeaf.</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1400" i="0" u="none"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cy-GB" sz="1400" i="0" u="none" strike="noStrike" cap="none" normalizeH="0" baseline="0">
                <a:ln>
                  <a:noFill/>
                </a:ln>
                <a:solidFill>
                  <a:schemeClr val="tx1"/>
                </a:solidFill>
                <a:effectLst/>
                <a:latin typeface="Arial" panose="020B0604020202020204" pitchFamily="34" charset="0"/>
              </a:rPr>
              <a:t>Mae'r tywydd yn rhwystr amlwg ar lefel y DU a Chymru - mae'n bwysig mynd i'r afael â'r rhwystr hwn, efallai drwy </a:t>
            </a:r>
            <a:r>
              <a:rPr kumimoji="0" lang="cy-GB" sz="1400" b="1" i="0" u="none" strike="noStrike" cap="none" normalizeH="0" baseline="0">
                <a:ln>
                  <a:noFill/>
                </a:ln>
                <a:solidFill>
                  <a:schemeClr val="tx1"/>
                </a:solidFill>
                <a:effectLst/>
                <a:latin typeface="Arial" panose="020B0604020202020204" pitchFamily="34" charset="0"/>
              </a:rPr>
              <a:t>hyrwyddo atyniadau dan do a phrofiadau "pob tywydd"</a:t>
            </a:r>
            <a:r>
              <a:rPr lang="cy-GB" sz="1400" b="1">
                <a:latin typeface="Arial" panose="020B0604020202020204" pitchFamily="34" charset="0"/>
              </a:rPr>
              <a:t>.</a:t>
            </a:r>
          </a:p>
        </p:txBody>
      </p:sp>
      <p:pic>
        <p:nvPicPr>
          <p:cNvPr id="7" name="Picture 2">
            <a:extLst>
              <a:ext uri="{FF2B5EF4-FFF2-40B4-BE49-F238E27FC236}">
                <a16:creationId xmlns:a16="http://schemas.microsoft.com/office/drawing/2014/main" id="{D45A5FD3-ABEE-A5D9-32DF-D40BE8ADD39F}"/>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714" y="955989"/>
            <a:ext cx="4324350" cy="5010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86634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title" idx="4294967295"/>
          </p:nvPr>
        </p:nvSpPr>
        <p:spPr>
          <a:xfrm>
            <a:off x="260350" y="3260725"/>
            <a:ext cx="4148138" cy="361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572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y-GB" sz="2800" b="1" i="0" u="none" strike="noStrike" kern="1200" cap="none" spc="0" normalizeH="0" baseline="0">
                <a:ln>
                  <a:noFill/>
                </a:ln>
                <a:solidFill>
                  <a:schemeClr val="bg1"/>
                </a:solidFill>
                <a:effectLst/>
                <a:uLnTx/>
                <a:uFillTx/>
                <a:latin typeface="Arial Black" panose="020B0A04020102020204" pitchFamily="34" charset="0"/>
                <a:ea typeface="+mn-ea"/>
                <a:cs typeface="Dreaming Outloud Pro" panose="03050502040302030504" pitchFamily="66" charset="0"/>
              </a:rPr>
              <a:t>Edrych Ymlaen (Bwriadau Hydref/Gaeaf)</a:t>
            </a:r>
          </a:p>
        </p:txBody>
      </p:sp>
    </p:spTree>
    <p:extLst>
      <p:ext uri="{BB962C8B-B14F-4D97-AF65-F5344CB8AC3E}">
        <p14:creationId xmlns:p14="http://schemas.microsoft.com/office/powerpoint/2010/main" val="1608127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13725-162E-7151-8B31-4BA8A93949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C32CDE-A42B-B03C-2608-88E4428A9010}"/>
              </a:ext>
            </a:extLst>
          </p:cNvPr>
          <p:cNvSpPr>
            <a:spLocks noGrp="1"/>
          </p:cNvSpPr>
          <p:nvPr>
            <p:ph type="title"/>
          </p:nvPr>
        </p:nvSpPr>
        <p:spPr>
          <a:xfrm>
            <a:off x="422889" y="197887"/>
            <a:ext cx="11769111" cy="671807"/>
          </a:xfrm>
        </p:spPr>
        <p:txBody>
          <a:bodyPr>
            <a:normAutofit/>
          </a:bodyPr>
          <a:lstStyle/>
          <a:p>
            <a:pPr rtl="0"/>
            <a:r>
              <a:rPr lang="cy-GB"/>
              <a:t>Teithiau arfaethedig a gymerir yn ystod y 12 mis nesaf </a:t>
            </a:r>
          </a:p>
        </p:txBody>
      </p:sp>
      <p:sp>
        <p:nvSpPr>
          <p:cNvPr id="7" name="Text Placeholder 2">
            <a:extLst>
              <a:ext uri="{FF2B5EF4-FFF2-40B4-BE49-F238E27FC236}">
                <a16:creationId xmlns:a16="http://schemas.microsoft.com/office/drawing/2014/main" id="{86C6913B-5DB6-FBF2-4EE3-05D4B70F2E67}"/>
              </a:ext>
            </a:extLst>
          </p:cNvPr>
          <p:cNvSpPr>
            <a:spLocks noGrp="1"/>
          </p:cNvSpPr>
          <p:nvPr>
            <p:ph type="body" sz="quarter" idx="10"/>
          </p:nvPr>
        </p:nvSpPr>
        <p:spPr>
          <a:xfrm>
            <a:off x="366029" y="840309"/>
            <a:ext cx="11696309" cy="634962"/>
          </a:xfrm>
        </p:spPr>
        <p:txBody>
          <a:bodyPr/>
          <a:lstStyle/>
          <a:p>
            <a:pPr marL="228594" indent="-228594" rtl="0">
              <a:buFont typeface="Arial" panose="020B0604020202020204" pitchFamily="34" charset="0"/>
              <a:buChar char="•"/>
            </a:pPr>
            <a:r>
              <a:rPr lang="cy-GB" sz="1600"/>
              <a:t>Mae disgwyliadau ar gyfer amlder teithiau yn y DU yn parhau'n sefydlog iawn o flwyddyn i flwyddyn. Mae tua 41% yn disgwyl gwneud tua'r un nifer o deithiau, tra bod chwarter (25%) yn rhagweld gwneud mwy, bron yn union yr un fath â'r llynedd (26%). Mae'r rhai sy'n disgwyl gwneud llai o deithiau (20%) a'r rhai sy'n ansicr (14%) hefyd yn dangos newid bach iawn. </a:t>
            </a:r>
          </a:p>
        </p:txBody>
      </p:sp>
      <p:graphicFrame>
        <p:nvGraphicFramePr>
          <p:cNvPr id="3" name="Chart Placeholder 9" descr="Siart far wedi'i phentyrru yn cymharu amlder disgwyliedig teithiau yn y DU yn y 12 mis nesaf o ddata Awst-Hydref 2025 a 2024. Ar gyfer 2025: mae 25% yn disgwyl gwneud mwy o deithiau, mae 20% yn disgwyl llai, mae 41% yn disgwyl tua'r un peth, ac mae 14% yn ansicr. Ar gyfer 2024: mae 26% yn disgwyl gwneud mwy o deithiau, mae 18% yn disgwyl llai, mae 40% yn disgwyl tua'r un peth, ac mae 16% yn ansicr. At ei gilydd, mae disgwyliadau'n parhau'n sefydlog o flwyddyn i flwyddyn, gyda chynnydd bach yn y rhai sy'n disgwyl llai o deithiau a gostyngiad bach yn y rhai sy'n ansicr.">
            <a:extLst>
              <a:ext uri="{FF2B5EF4-FFF2-40B4-BE49-F238E27FC236}">
                <a16:creationId xmlns:a16="http://schemas.microsoft.com/office/drawing/2014/main" id="{2D87D6AC-3AAC-0FE7-189F-005DF259F85A}"/>
              </a:ext>
            </a:extLst>
          </p:cNvPr>
          <p:cNvGraphicFramePr>
            <a:graphicFrameLocks/>
          </p:cNvGraphicFramePr>
          <p:nvPr>
            <p:extLst>
              <p:ext uri="{D42A27DB-BD31-4B8C-83A1-F6EECF244321}">
                <p14:modId xmlns:p14="http://schemas.microsoft.com/office/powerpoint/2010/main" val="3364205376"/>
              </p:ext>
            </p:extLst>
          </p:nvPr>
        </p:nvGraphicFramePr>
        <p:xfrm>
          <a:off x="774433" y="1801624"/>
          <a:ext cx="10373858" cy="4216067"/>
        </p:xfrm>
        <a:graphic>
          <a:graphicData uri="http://schemas.openxmlformats.org/drawingml/2006/chart">
            <c:chart xmlns:c="http://schemas.openxmlformats.org/drawingml/2006/chart" xmlns:r="http://schemas.openxmlformats.org/officeDocument/2006/relationships" r:id="rId3"/>
          </a:graphicData>
        </a:graphic>
      </p:graphicFrame>
      <p:sp>
        <p:nvSpPr>
          <p:cNvPr id="10" name="Footer Placeholder 5">
            <a:extLst>
              <a:ext uri="{FF2B5EF4-FFF2-40B4-BE49-F238E27FC236}">
                <a16:creationId xmlns:a16="http://schemas.microsoft.com/office/drawing/2014/main" id="{8FA2112B-74B3-3BAF-84B5-1F7B2299CC14}"/>
              </a:ext>
            </a:extLst>
          </p:cNvPr>
          <p:cNvSpPr txBox="1">
            <a:spLocks/>
          </p:cNvSpPr>
          <p:nvPr/>
        </p:nvSpPr>
        <p:spPr>
          <a:xfrm>
            <a:off x="256218" y="6031269"/>
            <a:ext cx="9380465" cy="457200"/>
          </a:xfrm>
          <a:prstGeom prst="rect">
            <a:avLst/>
          </a:prstGeom>
        </p:spPr>
        <p:txBody>
          <a:bodyPr vert="horz" lIns="91440" tIns="45720" rIns="91440" bIns="45720" rtlCol="0" anchor="t"/>
          <a:lstStyle>
            <a:defPPr>
              <a:defRPr lang="en-US"/>
            </a:defPPr>
            <a:lvl1pPr marL="0" algn="l" defTabSz="457200" rtl="0" eaLnBrk="1" latinLnBrk="0" hangingPunct="1">
              <a:defRPr sz="900" kern="1200">
                <a:solidFill>
                  <a:srgbClr val="120742"/>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rtl="0">
              <a:defRPr/>
            </a:pPr>
            <a:r>
              <a:rPr kumimoji="0" lang="cy-GB" sz="1000" b="0" i="0" u="none" strike="noStrike" kern="1200" cap="none" spc="0" normalizeH="0" baseline="0">
                <a:ln>
                  <a:noFill/>
                </a:ln>
                <a:solidFill>
                  <a:srgbClr val="1E1541"/>
                </a:solidFill>
                <a:effectLst/>
                <a:uLnTx/>
                <a:uFillTx/>
                <a:latin typeface="Arial" panose="020B0604020202020204" pitchFamily="34" charset="0"/>
                <a:ea typeface="+mn-ea"/>
                <a:cs typeface="Arial" panose="020B0604020202020204" pitchFamily="34" charset="0"/>
              </a:rPr>
              <a:t>VB1a. </a:t>
            </a:r>
            <a:r>
              <a:rPr lang="cy-GB" sz="1000">
                <a:solidFill>
                  <a:srgbClr val="1E1541"/>
                </a:solidFill>
              </a:rPr>
              <a:t>Gan feddwl am y 12 mis nesaf, a ydych chi'n debygol o gymryd mwy, llai neu tua'r un nifer o wyliau/seibiannau byr yn y DU a thramor ag a gymeroch chi yn y 12 mis diwethaf?</a:t>
            </a:r>
          </a:p>
          <a:p>
            <a:pPr lvl="0" rtl="0">
              <a:defRPr/>
            </a:pPr>
            <a:r>
              <a:rPr lang="cy-GB" sz="1000">
                <a:solidFill>
                  <a:srgbClr val="1E1541"/>
                </a:solidFill>
              </a:rPr>
              <a:t>Sylfaen: Pob ymatebydd. Data Awst - Hydref 2025 = 5,266. Data Awst - Hydref 2024 = 5,269.</a:t>
            </a:r>
          </a:p>
        </p:txBody>
      </p:sp>
    </p:spTree>
    <p:extLst>
      <p:ext uri="{BB962C8B-B14F-4D97-AF65-F5344CB8AC3E}">
        <p14:creationId xmlns:p14="http://schemas.microsoft.com/office/powerpoint/2010/main" val="4421922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3A67E-714D-B4A4-C44F-E55EF50F32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F505AA-EBCA-B45D-8743-7A469D1DA47C}"/>
              </a:ext>
            </a:extLst>
          </p:cNvPr>
          <p:cNvSpPr>
            <a:spLocks noGrp="1"/>
          </p:cNvSpPr>
          <p:nvPr>
            <p:ph type="title"/>
          </p:nvPr>
        </p:nvSpPr>
        <p:spPr>
          <a:xfrm>
            <a:off x="422889" y="260457"/>
            <a:ext cx="11769111" cy="671807"/>
          </a:xfrm>
        </p:spPr>
        <p:txBody>
          <a:bodyPr>
            <a:normAutofit/>
          </a:bodyPr>
          <a:lstStyle/>
          <a:p>
            <a:pPr rtl="0"/>
            <a:r>
              <a:rPr lang="cy-GB"/>
              <a:t>Bwriadwyr taith Hydref 2025 a Gaeaf 2026 (1)</a:t>
            </a:r>
          </a:p>
        </p:txBody>
      </p:sp>
      <p:sp>
        <p:nvSpPr>
          <p:cNvPr id="5" name="Text Placeholder 2">
            <a:extLst>
              <a:ext uri="{FF2B5EF4-FFF2-40B4-BE49-F238E27FC236}">
                <a16:creationId xmlns:a16="http://schemas.microsoft.com/office/drawing/2014/main" id="{7FEF7282-8421-AB34-20E9-33C3927B82E5}"/>
              </a:ext>
            </a:extLst>
          </p:cNvPr>
          <p:cNvSpPr>
            <a:spLocks noGrp="1"/>
          </p:cNvSpPr>
          <p:nvPr>
            <p:ph type="body" sz="quarter" idx="10"/>
          </p:nvPr>
        </p:nvSpPr>
        <p:spPr>
          <a:xfrm>
            <a:off x="366029" y="840308"/>
            <a:ext cx="11696309" cy="671807"/>
          </a:xfrm>
        </p:spPr>
        <p:txBody>
          <a:bodyPr/>
          <a:lstStyle/>
          <a:p>
            <a:pPr marL="228594" indent="-228594" rtl="0">
              <a:buFont typeface="Arial" panose="020B0604020202020204" pitchFamily="34" charset="0"/>
              <a:buChar char="•"/>
            </a:pPr>
            <a:r>
              <a:rPr lang="cy-GB" sz="1600"/>
              <a:t>Mae bwriadau i fynd ar y daith nesaf dros nos i'r DU yn ystod y 12 mis nesaf yn parhau'n sefydlog iawn ar 76%, bron yn union yr un fath â 78% y llynedd.</a:t>
            </a:r>
          </a:p>
          <a:p>
            <a:pPr marL="228594" indent="-228594">
              <a:buFont typeface="Arial" panose="020B0604020202020204" pitchFamily="34" charset="0"/>
              <a:buChar char="•"/>
            </a:pPr>
            <a:endParaRPr lang="en-GB" sz="1600" dirty="0"/>
          </a:p>
          <a:p>
            <a:pPr marL="228594" indent="-228594" rtl="0">
              <a:buFont typeface="Arial" panose="020B0604020202020204" pitchFamily="34" charset="0"/>
              <a:buChar char="•"/>
            </a:pPr>
            <a:r>
              <a:rPr lang="cy-GB" sz="1600"/>
              <a:t>Ychydig o symudiad sydd hefyd o ran bwriadau tymhorol: 32% ar gyfer teithiau'r hydref a 9% ar gyfer y gaeaf, y ddau yn fras yn unol â 2024.</a:t>
            </a:r>
          </a:p>
        </p:txBody>
      </p:sp>
      <p:graphicFrame>
        <p:nvGraphicFramePr>
          <p:cNvPr id="4" name="Chart Placeholder 7" descr="Siart far yn cymharu cyfran yr oedolion yn y DU sy'n rhagweld teithiau dros nos yn y DU o ddata Awst-Hydref 2025 yn erbyn data 2024. Ar gyfer 2025: mae 76% yn disgwyl mynd ar daith yn y 12 mis nesaf, 32% yn cynllunio taith yn yr hydref, a 9% yn cynllunio taith yn y gaeaf. Ar gyfer 2024: mae 78% yn disgwyl mynd ar daith yn y 12 mis nesaf, 30% yn cynllunio taith yn yr hydref, ac mae 10% yn cynllunio taith yn y gaeaf. At ei gilydd, mae'r bwriadau'n parhau'n sefydlog o flwyddyn i flwyddyn, gyda chynnydd bach ar gyfer yr hydref a gostyngiad bach ar gyfer y gaeaf.">
            <a:extLst>
              <a:ext uri="{FF2B5EF4-FFF2-40B4-BE49-F238E27FC236}">
                <a16:creationId xmlns:a16="http://schemas.microsoft.com/office/drawing/2014/main" id="{0C5EC251-E00D-8E02-695D-87DA02E01047}"/>
              </a:ext>
            </a:extLst>
          </p:cNvPr>
          <p:cNvGraphicFramePr>
            <a:graphicFrameLocks/>
          </p:cNvGraphicFramePr>
          <p:nvPr>
            <p:extLst>
              <p:ext uri="{D42A27DB-BD31-4B8C-83A1-F6EECF244321}">
                <p14:modId xmlns:p14="http://schemas.microsoft.com/office/powerpoint/2010/main" val="2756090965"/>
              </p:ext>
            </p:extLst>
          </p:nvPr>
        </p:nvGraphicFramePr>
        <p:xfrm>
          <a:off x="366029" y="1816597"/>
          <a:ext cx="10956395" cy="4147468"/>
        </p:xfrm>
        <a:graphic>
          <a:graphicData uri="http://schemas.openxmlformats.org/drawingml/2006/chart">
            <c:chart xmlns:c="http://schemas.openxmlformats.org/drawingml/2006/chart" xmlns:r="http://schemas.openxmlformats.org/officeDocument/2006/relationships" r:id="rId3"/>
          </a:graphicData>
        </a:graphic>
      </p:graphicFrame>
      <p:sp>
        <p:nvSpPr>
          <p:cNvPr id="3" name="Footer Placeholder 5">
            <a:extLst>
              <a:ext uri="{FF2B5EF4-FFF2-40B4-BE49-F238E27FC236}">
                <a16:creationId xmlns:a16="http://schemas.microsoft.com/office/drawing/2014/main" id="{ECED2FD3-438E-FACF-BDE2-60E423F7FB5D}"/>
              </a:ext>
            </a:extLst>
          </p:cNvPr>
          <p:cNvSpPr txBox="1">
            <a:spLocks/>
          </p:cNvSpPr>
          <p:nvPr/>
        </p:nvSpPr>
        <p:spPr>
          <a:xfrm>
            <a:off x="267299" y="6208012"/>
            <a:ext cx="9994502" cy="457200"/>
          </a:xfrm>
          <a:prstGeom prst="rect">
            <a:avLst/>
          </a:prstGeom>
        </p:spPr>
        <p:txBody>
          <a:bodyPr vert="horz" lIns="91440" tIns="45720" rIns="91440" bIns="45720" rtlCol="0" anchor="t"/>
          <a:lstStyle>
            <a:defPPr>
              <a:defRPr lang="en-US"/>
            </a:defPPr>
            <a:lvl1pPr marL="0" algn="l" defTabSz="457200" rtl="0" eaLnBrk="1" latinLnBrk="0" hangingPunct="1">
              <a:defRPr sz="900" kern="1200">
                <a:solidFill>
                  <a:srgbClr val="120742"/>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rtl="0">
              <a:defRPr/>
            </a:pPr>
            <a:r>
              <a:rPr kumimoji="0" lang="cy-GB" sz="1000" b="0" i="0" u="none" strike="noStrike" kern="1200" cap="none" spc="0" normalizeH="0" baseline="0">
                <a:ln>
                  <a:noFill/>
                </a:ln>
                <a:solidFill>
                  <a:schemeClr val="tx2"/>
                </a:solidFill>
                <a:effectLst/>
                <a:uLnTx/>
                <a:uFillTx/>
                <a:latin typeface="Arial" panose="020B0604020202020204" pitchFamily="34" charset="0"/>
                <a:ea typeface="+mn-ea"/>
                <a:cs typeface="Arial" panose="020B0604020202020204" pitchFamily="34" charset="0"/>
              </a:rPr>
              <a:t>VB2a. </a:t>
            </a:r>
            <a:r>
              <a:rPr lang="cy-GB" sz="1000">
                <a:solidFill>
                  <a:schemeClr val="tx2"/>
                </a:solidFill>
              </a:rPr>
              <a:t>Gan feddwl am eich gwyliau DU nesaf neu seibiant byr, pryd ydych chi'n debygol o fynd ar y daith hon? VB2b. A phryd arall ydych chi'n rhagweld mynd ar wyliau neu seibiant byr yn y DU?</a:t>
            </a:r>
          </a:p>
          <a:p>
            <a:pPr lvl="0" rtl="0">
              <a:defRPr/>
            </a:pPr>
            <a:r>
              <a:rPr kumimoji="0" lang="cy-GB" sz="1000" b="0" i="0" u="none" strike="noStrike" kern="1200" cap="none" spc="0" normalizeH="0" baseline="0">
                <a:ln>
                  <a:noFill/>
                </a:ln>
                <a:solidFill>
                  <a:schemeClr val="tx2"/>
                </a:solidFill>
                <a:effectLst/>
                <a:uLnTx/>
                <a:uFillTx/>
                <a:latin typeface="Arial" panose="020B0604020202020204" pitchFamily="34" charset="0"/>
                <a:ea typeface="+mn-ea"/>
                <a:cs typeface="Arial" panose="020B0604020202020204" pitchFamily="34" charset="0"/>
              </a:rPr>
              <a:t>Sylfaen</a:t>
            </a:r>
            <a:r>
              <a:rPr lang="cy-GB" sz="1000"/>
              <a:t>: Pob ymatebydd. </a:t>
            </a:r>
            <a:r>
              <a:rPr lang="cy-GB" sz="1000">
                <a:solidFill>
                  <a:schemeClr val="tx2"/>
                </a:solidFill>
              </a:rPr>
              <a:t>Data Awst - Hydref </a:t>
            </a:r>
            <a:r>
              <a:rPr kumimoji="0" lang="cy-GB" sz="1000" b="0" i="0" u="none" strike="noStrike" kern="1200" cap="none" spc="0" normalizeH="0" baseline="0">
                <a:ln>
                  <a:noFill/>
                </a:ln>
                <a:solidFill>
                  <a:schemeClr val="tx2"/>
                </a:solidFill>
                <a:effectLst/>
                <a:uLnTx/>
                <a:uFillTx/>
                <a:latin typeface="Arial" panose="020B0604020202020204" pitchFamily="34" charset="0"/>
                <a:ea typeface="+mn-ea"/>
                <a:cs typeface="Arial" panose="020B0604020202020204" pitchFamily="34" charset="0"/>
              </a:rPr>
              <a:t>2025 =</a:t>
            </a:r>
            <a:r>
              <a:rPr lang="cy-GB" sz="1000">
                <a:solidFill>
                  <a:schemeClr val="tx2"/>
                </a:solidFill>
              </a:rPr>
              <a:t> 5,266. Data Awst - Hydref 2024 = 5,269.</a:t>
            </a:r>
          </a:p>
        </p:txBody>
      </p:sp>
    </p:spTree>
    <p:extLst>
      <p:ext uri="{BB962C8B-B14F-4D97-AF65-F5344CB8AC3E}">
        <p14:creationId xmlns:p14="http://schemas.microsoft.com/office/powerpoint/2010/main" val="39848946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5A332-DB66-F675-ABEE-EB2326077D03}"/>
              </a:ext>
            </a:extLst>
          </p:cNvPr>
          <p:cNvSpPr>
            <a:spLocks noGrp="1"/>
          </p:cNvSpPr>
          <p:nvPr>
            <p:ph type="title"/>
          </p:nvPr>
        </p:nvSpPr>
        <p:spPr/>
        <p:txBody>
          <a:bodyPr>
            <a:normAutofit/>
          </a:bodyPr>
          <a:lstStyle/>
          <a:p>
            <a:pPr rtl="0"/>
            <a:r>
              <a:rPr lang="cy-GB" sz="2800"/>
              <a:t>Bwriadwyr taith Hydref 2025 a Gaeaf 2026 (2)</a:t>
            </a:r>
          </a:p>
        </p:txBody>
      </p:sp>
      <p:sp>
        <p:nvSpPr>
          <p:cNvPr id="10" name="Footer Placeholder 5">
            <a:extLst>
              <a:ext uri="{FF2B5EF4-FFF2-40B4-BE49-F238E27FC236}">
                <a16:creationId xmlns:a16="http://schemas.microsoft.com/office/drawing/2014/main" id="{9022CB57-B982-704E-5F71-64A1C9875305}"/>
              </a:ext>
            </a:extLst>
          </p:cNvPr>
          <p:cNvSpPr txBox="1">
            <a:spLocks/>
          </p:cNvSpPr>
          <p:nvPr/>
        </p:nvSpPr>
        <p:spPr>
          <a:xfrm>
            <a:off x="186146" y="6035248"/>
            <a:ext cx="10200642" cy="606051"/>
          </a:xfrm>
          <a:prstGeom prst="rect">
            <a:avLst/>
          </a:prstGeom>
        </p:spPr>
        <p:txBody>
          <a:bodyPr vert="horz" lIns="91440" tIns="45720" rIns="91440" bIns="45720" rtlCol="0" anchor="t"/>
          <a:lstStyle>
            <a:defPPr>
              <a:defRPr lang="en-US"/>
            </a:defPPr>
            <a:lvl1pPr marL="0" algn="l" defTabSz="457200" rtl="0" eaLnBrk="1" latinLnBrk="0" hangingPunct="1">
              <a:defRPr sz="900" kern="1200">
                <a:solidFill>
                  <a:srgbClr val="120742"/>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a:ln>
                  <a:noFill/>
                </a:ln>
                <a:solidFill>
                  <a:srgbClr val="1E1541"/>
                </a:solidFill>
                <a:effectLst/>
                <a:uLnTx/>
                <a:uFillTx/>
                <a:latin typeface="Arial" panose="020B0604020202020204" pitchFamily="34" charset="0"/>
                <a:ea typeface="+mn-ea"/>
                <a:cs typeface="Arial" panose="020B0604020202020204" pitchFamily="34" charset="0"/>
              </a:rPr>
              <a:t>QVB4a. Ble yn y DU ydych chi'n debygol o aros ar y daith nesaf hon yn &lt;insert month&gt;?</a:t>
            </a:r>
          </a:p>
          <a:p>
            <a:pPr lvl="0" rtl="0">
              <a:defRPr/>
            </a:pPr>
            <a:r>
              <a:rPr lang="cy-GB" sz="1000">
                <a:solidFill>
                  <a:srgbClr val="1E1541"/>
                </a:solidFill>
              </a:rPr>
              <a:t>Sylfaen: Pob ymatebydd o Awst i Hydref 2025 sy'n bwriadu mynd ar wyliau neu seibiant byr yn y DU ym </a:t>
            </a:r>
            <a:r>
              <a:rPr lang="cy-GB" sz="1000"/>
              <a:t>mis Hydref i Ragfyr 2025 = 1,783, Ionawr i Fawrth 2026 = 491, Hydref i Ragfyr 2024 = 1,615, </a:t>
            </a:r>
            <a:r>
              <a:rPr lang="cy-GB" sz="1000">
                <a:solidFill>
                  <a:srgbClr val="1E1541"/>
                </a:solidFill>
              </a:rPr>
              <a:t>Ionawr </a:t>
            </a:r>
            <a:r>
              <a:rPr lang="cy-GB" sz="1000"/>
              <a:t> i Fawrth 2026 = 551.</a:t>
            </a:r>
            <a:r>
              <a:rPr lang="cy-GB" sz="1000">
                <a:solidFill>
                  <a:srgbClr val="1E1541"/>
                </a:solidFill>
              </a:rPr>
              <a:t> </a:t>
            </a:r>
          </a:p>
        </p:txBody>
      </p:sp>
      <p:graphicFrame>
        <p:nvGraphicFramePr>
          <p:cNvPr id="14" name="Chart 13" descr="Siart far yn dangos ble mae pobl yn bwriadu aros ar eu taith dros nos nesaf i'r DU yn Hydref 2025, gan gymharu data Awst-Hydref 2024 a 2025. Llundain yw'r gyrchfan fwyaf poblogaidd (20% yn 2025 o'i gymharu â 17% yn 2024), ac yna Gogledd-orllewin Lloegr (14% yn erbyn 14%) a De-orllewin Lloegr (14% yn erbyn 15%) Mae'r Alban ar 12% ar gyfer y ddwy flynedd, Swydd Efrog a'r Humber (11% yn erbyn 11%), Dwyrain Lloegr (11% yn erbyn 10%), De-ddwyrain Lloegr (10% yn erbyn 10%), Cymru (8% yn erbyn 9%), Gorllewin Canolbarth Lloegr (7% yn erbyn 7%), Dwyrain Canolbarth Lloegr (7% yn erbyn 6%), Gogledd-ddwyrain Lloegr (6% yn erbyn 7%), a Gogledd Iwerddon (2% ar gyfer y ddwy flynedd). Mae Cymru yng nghanol y tabl gyda gostyngiad bach rhwng 2024 a 2025.">
            <a:extLst>
              <a:ext uri="{FF2B5EF4-FFF2-40B4-BE49-F238E27FC236}">
                <a16:creationId xmlns:a16="http://schemas.microsoft.com/office/drawing/2014/main" id="{173DACC9-8645-FC06-F780-67EC090D5B86}"/>
              </a:ext>
            </a:extLst>
          </p:cNvPr>
          <p:cNvGraphicFramePr>
            <a:graphicFrameLocks/>
          </p:cNvGraphicFramePr>
          <p:nvPr>
            <p:extLst>
              <p:ext uri="{D42A27DB-BD31-4B8C-83A1-F6EECF244321}">
                <p14:modId xmlns:p14="http://schemas.microsoft.com/office/powerpoint/2010/main" val="1370142830"/>
              </p:ext>
            </p:extLst>
          </p:nvPr>
        </p:nvGraphicFramePr>
        <p:xfrm>
          <a:off x="422888" y="1898715"/>
          <a:ext cx="5592610" cy="441540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Chart Placeholder 7" descr="Siart far yn dangos ble mae pobl yn bwriadu aros ar eu taith dros nos nesaf i'r DU yng Ngaeaf 2026, gan gymharu data Awst-Hydref 2024 a 2025. Llundain yw'r gyrchfan fwyaf poblogaidd (18% yn y ddwy flynedd), ac yna De-orllewin Lloegr (15% yn 2025 yn erbyn 13% yn 2024), yr Alban (12% yn erbyn 14%), Gogledd-orllewin Lloegr (12% yn erbyn 11%), Swydd Efrog a'r Humber (11% yn erbyn 11%), Dwyrain Lloegr (10% yn erbyn 10%), De-ddwyrain Lloegr (10% yn erbyn 12%), Gorllewin Canolbarth Lloegr (9% yn erbyn 6%), Cymru (8% yn y ddwy flynedd), Dwyrain Canolbaarth Lloegr (8% yn erbyn 6%), Gogledd-ddwyrain Lloegr (6% yn erbyn 7%), a Gogledd Iwerddon (2% ar gyfer y ddwy flynedd). Mae Cymru yn parhau i fod yng nghanol y safle heb unrhyw newid rhwng blynyddoedd.">
            <a:extLst>
              <a:ext uri="{FF2B5EF4-FFF2-40B4-BE49-F238E27FC236}">
                <a16:creationId xmlns:a16="http://schemas.microsoft.com/office/drawing/2014/main" id="{827F316F-F858-68D8-89DF-8A441EC85FB4}"/>
              </a:ext>
            </a:extLst>
          </p:cNvPr>
          <p:cNvGraphicFramePr>
            <a:graphicFrameLocks/>
          </p:cNvGraphicFramePr>
          <p:nvPr>
            <p:extLst>
              <p:ext uri="{D42A27DB-BD31-4B8C-83A1-F6EECF244321}">
                <p14:modId xmlns:p14="http://schemas.microsoft.com/office/powerpoint/2010/main" val="1831898883"/>
              </p:ext>
            </p:extLst>
          </p:nvPr>
        </p:nvGraphicFramePr>
        <p:xfrm>
          <a:off x="6015498" y="1898715"/>
          <a:ext cx="5852291" cy="4439559"/>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a:extLst>
              <a:ext uri="{FF2B5EF4-FFF2-40B4-BE49-F238E27FC236}">
                <a16:creationId xmlns:a16="http://schemas.microsoft.com/office/drawing/2014/main" id="{E2A6AEE5-953B-0981-2C4D-2D5C712DA9E8}"/>
              </a:ext>
              <a:ext uri="{C183D7F6-B498-43B3-948B-1728B52AA6E4}">
                <adec:decorative xmlns:adec="http://schemas.microsoft.com/office/drawing/2017/decorative" val="1"/>
              </a:ext>
            </a:extLst>
          </p:cNvPr>
          <p:cNvSpPr/>
          <p:nvPr/>
        </p:nvSpPr>
        <p:spPr>
          <a:xfrm>
            <a:off x="3687934" y="4156362"/>
            <a:ext cx="461818" cy="969819"/>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
        <p:nvSpPr>
          <p:cNvPr id="17" name="Rectangle 16">
            <a:extLst>
              <a:ext uri="{FF2B5EF4-FFF2-40B4-BE49-F238E27FC236}">
                <a16:creationId xmlns:a16="http://schemas.microsoft.com/office/drawing/2014/main" id="{8C0BFB33-938F-7AFB-40F6-F1DDAA086BF5}"/>
              </a:ext>
              <a:ext uri="{C183D7F6-B498-43B3-948B-1728B52AA6E4}">
                <adec:decorative xmlns:adec="http://schemas.microsoft.com/office/drawing/2017/decorative" val="1"/>
              </a:ext>
            </a:extLst>
          </p:cNvPr>
          <p:cNvSpPr/>
          <p:nvPr/>
        </p:nvSpPr>
        <p:spPr>
          <a:xfrm>
            <a:off x="9924970" y="4156361"/>
            <a:ext cx="461818" cy="969819"/>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
        <p:nvSpPr>
          <p:cNvPr id="18" name="Text Placeholder 2">
            <a:extLst>
              <a:ext uri="{FF2B5EF4-FFF2-40B4-BE49-F238E27FC236}">
                <a16:creationId xmlns:a16="http://schemas.microsoft.com/office/drawing/2014/main" id="{BB24E4B0-5ABD-AE0E-929E-08F534D51E0B}"/>
              </a:ext>
            </a:extLst>
          </p:cNvPr>
          <p:cNvSpPr>
            <a:spLocks noGrp="1"/>
          </p:cNvSpPr>
          <p:nvPr>
            <p:ph type="body" sz="quarter" idx="10"/>
          </p:nvPr>
        </p:nvSpPr>
        <p:spPr>
          <a:xfrm>
            <a:off x="366029" y="840308"/>
            <a:ext cx="11696309" cy="545147"/>
          </a:xfrm>
        </p:spPr>
        <p:txBody>
          <a:bodyPr/>
          <a:lstStyle/>
          <a:p>
            <a:pPr marL="228594" indent="-228594" rtl="0">
              <a:buFont typeface="Arial" panose="020B0604020202020204" pitchFamily="34" charset="0"/>
              <a:buChar char="•"/>
            </a:pPr>
            <a:r>
              <a:rPr lang="cy-GB" sz="1600"/>
              <a:t>Mae bwriadau i ymweld â Chymru yn parhau'n gyson o'i gymharu â'r llynedd, gydag 8% yn bwriadu ymweld â Chymru yn yr hydref a'r gaeaf.</a:t>
            </a:r>
          </a:p>
          <a:p>
            <a:pPr marL="228594" indent="-228594" rtl="0">
              <a:buFont typeface="Arial" panose="020B0604020202020204" pitchFamily="34" charset="0"/>
              <a:buChar char="•"/>
            </a:pPr>
            <a:r>
              <a:rPr lang="cy-GB" sz="1600"/>
              <a:t>Llundain yw'r prif gyrchfan ar gyfer teithiau'r Hydref a'r Gaeaf - mae Gogledd-orllewin a De-orllewin Lloegr, yn ogystal â'r Alban, hefyd yn sefydlu eu hunain fel hoff gyrchfannau ymhlith oedolion y DU.</a:t>
            </a:r>
          </a:p>
        </p:txBody>
      </p:sp>
    </p:spTree>
    <p:extLst>
      <p:ext uri="{BB962C8B-B14F-4D97-AF65-F5344CB8AC3E}">
        <p14:creationId xmlns:p14="http://schemas.microsoft.com/office/powerpoint/2010/main" val="9212288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AD8A7-36BF-997E-42AE-2F2B063984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C148C3-078A-6D72-E9F6-875D64A3885A}"/>
              </a:ext>
            </a:extLst>
          </p:cNvPr>
          <p:cNvSpPr>
            <a:spLocks noGrp="1"/>
          </p:cNvSpPr>
          <p:nvPr>
            <p:ph type="title"/>
          </p:nvPr>
        </p:nvSpPr>
        <p:spPr>
          <a:xfrm>
            <a:off x="422889" y="223309"/>
            <a:ext cx="11675852" cy="671807"/>
          </a:xfrm>
        </p:spPr>
        <p:txBody>
          <a:bodyPr>
            <a:normAutofit/>
          </a:bodyPr>
          <a:lstStyle/>
          <a:p>
            <a:pPr rtl="0"/>
            <a:r>
              <a:rPr lang="cy-GB"/>
              <a:t>Statws archebu taith arfaethedig yn y DU yn ôl cyrchfan</a:t>
            </a:r>
          </a:p>
        </p:txBody>
      </p:sp>
      <p:sp>
        <p:nvSpPr>
          <p:cNvPr id="3" name="Text Placeholder 2">
            <a:extLst>
              <a:ext uri="{FF2B5EF4-FFF2-40B4-BE49-F238E27FC236}">
                <a16:creationId xmlns:a16="http://schemas.microsoft.com/office/drawing/2014/main" id="{D405B654-D828-77C9-DBEB-9E728C389287}"/>
              </a:ext>
            </a:extLst>
          </p:cNvPr>
          <p:cNvSpPr>
            <a:spLocks noGrp="1"/>
          </p:cNvSpPr>
          <p:nvPr>
            <p:ph type="body" sz="quarter" idx="10"/>
          </p:nvPr>
        </p:nvSpPr>
        <p:spPr>
          <a:xfrm>
            <a:off x="360458" y="733512"/>
            <a:ext cx="11408653" cy="924333"/>
          </a:xfrm>
        </p:spPr>
        <p:txBody>
          <a:bodyPr/>
          <a:lstStyle/>
          <a:p>
            <a:pPr marL="228594" indent="-228594" rtl="0">
              <a:buFont typeface="Arial" panose="020B0604020202020204" pitchFamily="34" charset="0"/>
              <a:buChar char="•"/>
            </a:pPr>
            <a:r>
              <a:rPr lang="cy-GB" sz="1400"/>
              <a:t>Ar gyfer teithiau yn yr hydref, dim ond 31% o fwriadwyr Cymru sydd wedi archebu, o'i gymharu â 37% o fwriadwyr yr Alban a 42% o fwriadwyr Lloegr, sy'n dangos bod Cymru ymhell ar ei hôl hi. </a:t>
            </a:r>
          </a:p>
          <a:p>
            <a:pPr marL="228594" indent="-228594">
              <a:buFont typeface="Arial" panose="020B0604020202020204" pitchFamily="34" charset="0"/>
              <a:buChar char="•"/>
            </a:pPr>
            <a:endParaRPr lang="en-GB" sz="1400" dirty="0"/>
          </a:p>
          <a:p>
            <a:pPr marL="228594" indent="-228594" rtl="0">
              <a:buFont typeface="Arial" panose="020B0604020202020204" pitchFamily="34" charset="0"/>
              <a:buChar char="•"/>
            </a:pPr>
            <a:r>
              <a:rPr lang="cy-GB" sz="1400"/>
              <a:t>Ar gyfer teithiau gaeaf, mae archebion ar draws yr holl wledydd yn is, ond mae bwriadwyr Cymru (13% wedi archebu) yn dal i fod y tu ôl i fwriadau Lloegr (21%) a'r Alban (30%).</a:t>
            </a:r>
          </a:p>
        </p:txBody>
      </p:sp>
      <p:sp>
        <p:nvSpPr>
          <p:cNvPr id="10" name="Rectangle 9">
            <a:extLst>
              <a:ext uri="{FF2B5EF4-FFF2-40B4-BE49-F238E27FC236}">
                <a16:creationId xmlns:a16="http://schemas.microsoft.com/office/drawing/2014/main" id="{7F3175E4-4EB6-F598-B74A-E8CEA4BA7DA3}"/>
              </a:ext>
            </a:extLst>
          </p:cNvPr>
          <p:cNvSpPr/>
          <p:nvPr/>
        </p:nvSpPr>
        <p:spPr>
          <a:xfrm>
            <a:off x="2927930" y="2376893"/>
            <a:ext cx="4193792" cy="235745"/>
          </a:xfrm>
          <a:prstGeom prst="rect">
            <a:avLst/>
          </a:prstGeom>
          <a:solidFill>
            <a:schemeClr val="accent5">
              <a:lumMod val="60000"/>
              <a:lumOff val="4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r>
              <a:rPr lang="cy-GB" sz="1400">
                <a:ln w="0"/>
                <a:solidFill>
                  <a:schemeClr val="tx1"/>
                </a:solidFill>
                <a:effectLst>
                  <a:outerShdw blurRad="38100" dist="19050" dir="2700000" algn="tl" rotWithShape="0">
                    <a:schemeClr val="dk1">
                      <a:alpha val="40000"/>
                    </a:schemeClr>
                  </a:outerShdw>
                </a:effectLst>
                <a:latin typeface="Arial" panose="020B0604020202020204" pitchFamily="34" charset="0"/>
                <a:ea typeface="Verdana" charset="0"/>
                <a:cs typeface="Arial" panose="020B0604020202020204" pitchFamily="34" charset="0"/>
              </a:rPr>
              <a:t>Taith arfaethedig ar gyfer hydref 2025</a:t>
            </a:r>
          </a:p>
        </p:txBody>
      </p:sp>
      <p:sp>
        <p:nvSpPr>
          <p:cNvPr id="12" name="Rectangle 11">
            <a:extLst>
              <a:ext uri="{FF2B5EF4-FFF2-40B4-BE49-F238E27FC236}">
                <a16:creationId xmlns:a16="http://schemas.microsoft.com/office/drawing/2014/main" id="{3C9A29FF-3663-C651-103A-EE317BF1D5A3}"/>
              </a:ext>
            </a:extLst>
          </p:cNvPr>
          <p:cNvSpPr/>
          <p:nvPr/>
        </p:nvSpPr>
        <p:spPr>
          <a:xfrm>
            <a:off x="7121723" y="2376893"/>
            <a:ext cx="4193792" cy="235745"/>
          </a:xfrm>
          <a:prstGeom prst="rect">
            <a:avLst/>
          </a:prstGeom>
          <a:solidFill>
            <a:schemeClr val="accent2">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r>
              <a:rPr lang="cy-GB" sz="1400">
                <a:ln w="0"/>
                <a:solidFill>
                  <a:schemeClr val="tx1"/>
                </a:solidFill>
                <a:effectLst>
                  <a:outerShdw blurRad="38100" dist="19050" dir="2700000" algn="tl" rotWithShape="0">
                    <a:schemeClr val="dk1">
                      <a:alpha val="40000"/>
                    </a:schemeClr>
                  </a:outerShdw>
                </a:effectLst>
                <a:latin typeface="Arial" panose="020B0604020202020204" pitchFamily="34" charset="0"/>
                <a:ea typeface="Verdana" charset="0"/>
                <a:cs typeface="Arial" panose="020B0604020202020204" pitchFamily="34" charset="0"/>
              </a:rPr>
              <a:t>Taith arfaethedig ar gyfer gaeaf 2026</a:t>
            </a:r>
          </a:p>
        </p:txBody>
      </p:sp>
      <p:graphicFrame>
        <p:nvGraphicFramePr>
          <p:cNvPr id="4" name="Chart Placeholder 9" descr="Siart far wedi'i phentyrru yn dangos statws archebu teithiau yn y DU yn ôl cyrchfan ar gyfer hydref 2025 a gaeaf 2026. Ar gyfer hydref 2025: Bwriadwyr y DU – 37% eisoes wedi archebu, 42% wedi penderfynu ond heb archebu, 17% heb benderfynu eto, 4% heb benderfynu; Bwriadwyr Cymru – 31% wedi archebu, 51% wedi penderfynu ond heb archebu, 18% heb benderfynu eto ; Bwriadwyr Lloegr – 42% wedi archebu, 41% wedi penderfynu ond heb archebu, 14% heb benderfynu eto, 2% heb benderfynu; Bwriadwyr yr Alban – 37% wedi archebu, 44% wedi penderfynu ond heb archebu, 16% heb benderfynu eto, 3% heb benderfynu. Ar gyfer gaeaf 2026: Bwriadwyr y DU – 20% wedi archebu, 44% wedi penderfynu ond heb archebu, 29% heb benderfynu eto, 7% heb benderfynu; Bwriadwyr Cymru – 13% wedi archebu, 42% wedi penderfynu ond heb archebu, 39% heb benderfynu eto, 5% heb benderfynu; Bwriadwyr Lloegr – 21% wedi archebu, 48% wedi penderfynu ond heb archebu, 27% heb benderfynu eto, 5% heb benderfynu; Bwriadwyr yr Alban – 28% wedi archebu, 36% wedi penderfynu ond heb archebu, 28% heb benderfynu eto, 8% heb benderfynu. At ei gilydd, Cymru sy'n dangos y cyfraddau archebu isaf a'r ansicrwydd uchaf o'i gymharu â gwledydd eraill.">
            <a:extLst>
              <a:ext uri="{FF2B5EF4-FFF2-40B4-BE49-F238E27FC236}">
                <a16:creationId xmlns:a16="http://schemas.microsoft.com/office/drawing/2014/main" id="{C6471AA4-94ED-6947-B0AC-2FFBD0865D8F}"/>
              </a:ext>
            </a:extLst>
          </p:cNvPr>
          <p:cNvGraphicFramePr>
            <a:graphicFrameLocks/>
          </p:cNvGraphicFramePr>
          <p:nvPr>
            <p:extLst>
              <p:ext uri="{D42A27DB-BD31-4B8C-83A1-F6EECF244321}">
                <p14:modId xmlns:p14="http://schemas.microsoft.com/office/powerpoint/2010/main" val="231765109"/>
              </p:ext>
            </p:extLst>
          </p:nvPr>
        </p:nvGraphicFramePr>
        <p:xfrm>
          <a:off x="510857" y="1865247"/>
          <a:ext cx="11010604" cy="4793544"/>
        </p:xfrm>
        <a:graphic>
          <a:graphicData uri="http://schemas.openxmlformats.org/drawingml/2006/chart">
            <c:chart xmlns:c="http://schemas.openxmlformats.org/drawingml/2006/chart" xmlns:r="http://schemas.openxmlformats.org/officeDocument/2006/relationships" r:id="rId3"/>
          </a:graphicData>
        </a:graphic>
      </p:graphicFrame>
      <p:sp>
        <p:nvSpPr>
          <p:cNvPr id="6" name="Footer Placeholder 5">
            <a:extLst>
              <a:ext uri="{FF2B5EF4-FFF2-40B4-BE49-F238E27FC236}">
                <a16:creationId xmlns:a16="http://schemas.microsoft.com/office/drawing/2014/main" id="{D7F60D2E-E9DC-1C51-7A5B-C2DECA43CD10}"/>
              </a:ext>
            </a:extLst>
          </p:cNvPr>
          <p:cNvSpPr>
            <a:spLocks noGrp="1"/>
          </p:cNvSpPr>
          <p:nvPr>
            <p:ph type="ftr" sz="quarter" idx="4294967295"/>
          </p:nvPr>
        </p:nvSpPr>
        <p:spPr>
          <a:xfrm>
            <a:off x="223281" y="6005534"/>
            <a:ext cx="8748744" cy="493604"/>
          </a:xfrm>
          <a:prstGeom prst="rect">
            <a:avLst/>
          </a:prstGeom>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cy-GB" sz="1000" b="0" i="0" u="none" strike="noStrike" kern="1200" cap="none" spc="0" normalizeH="0" baseline="0">
                <a:ln>
                  <a:noFill/>
                </a:ln>
                <a:solidFill>
                  <a:srgbClr val="1E1541"/>
                </a:solidFill>
                <a:effectLst/>
                <a:uLnTx/>
                <a:uFillTx/>
                <a:latin typeface="Arial" panose="020B0604020202020204" pitchFamily="34" charset="0"/>
                <a:cs typeface="Arial" panose="020B0604020202020204" pitchFamily="34" charset="0"/>
              </a:rPr>
              <a:t>VB2e. Pa un o'r canlynol sy'n disgrifio orau pa mor agos ydych chi at archebu eich taith dros nos nesaf i'r DU yn &lt;INSERT MONTH FROM VB2a(III)&gt;? </a:t>
            </a:r>
          </a:p>
          <a:p>
            <a:pPr lvl="0" defTabSz="609585" rtl="0">
              <a:defRPr/>
            </a:pPr>
            <a:r>
              <a:rPr lang="cy-GB" sz="1000">
                <a:solidFill>
                  <a:srgbClr val="1E1541"/>
                </a:solidFill>
                <a:latin typeface="Arial" panose="020B0604020202020204" pitchFamily="34" charset="0"/>
                <a:cs typeface="Arial" panose="020B0604020202020204" pitchFamily="34" charset="0"/>
              </a:rPr>
              <a:t>Sylfaen: Bwriadwyr Hydref 2025: DU = 1,783, Cymru = 170, Lloegr = 1,376, Yr Alban = 249. </a:t>
            </a:r>
          </a:p>
          <a:p>
            <a:pPr lvl="0" defTabSz="609585" rtl="0">
              <a:defRPr/>
            </a:pPr>
            <a:r>
              <a:rPr lang="cy-GB" sz="1000">
                <a:solidFill>
                  <a:srgbClr val="1E1541"/>
                </a:solidFill>
                <a:latin typeface="Arial" panose="020B0604020202020204" pitchFamily="34" charset="0"/>
                <a:cs typeface="Arial" panose="020B0604020202020204" pitchFamily="34" charset="0"/>
              </a:rPr>
              <a:t>Sylfaen: Bwriadwyr Gaeaf 2026: DU = 491, Cymru = 45, Lloegr = 364, Yr Alban = 68. *RHYBUDD: maint sylfaen isel</a:t>
            </a:r>
          </a:p>
        </p:txBody>
      </p:sp>
      <p:sp>
        <p:nvSpPr>
          <p:cNvPr id="5" name="Rectangle 4">
            <a:extLst>
              <a:ext uri="{FF2B5EF4-FFF2-40B4-BE49-F238E27FC236}">
                <a16:creationId xmlns:a16="http://schemas.microsoft.com/office/drawing/2014/main" id="{F89D5F24-D555-11AF-63A5-6C06432C64C0}"/>
              </a:ext>
              <a:ext uri="{C183D7F6-B498-43B3-948B-1728B52AA6E4}">
                <adec:decorative xmlns:adec="http://schemas.microsoft.com/office/drawing/2017/decorative" val="1"/>
              </a:ext>
            </a:extLst>
          </p:cNvPr>
          <p:cNvSpPr/>
          <p:nvPr/>
        </p:nvSpPr>
        <p:spPr>
          <a:xfrm>
            <a:off x="8392350" y="2786937"/>
            <a:ext cx="657225" cy="2702041"/>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cxnSp>
        <p:nvCxnSpPr>
          <p:cNvPr id="7" name="Straight Connector 6">
            <a:extLst>
              <a:ext uri="{FF2B5EF4-FFF2-40B4-BE49-F238E27FC236}">
                <a16:creationId xmlns:a16="http://schemas.microsoft.com/office/drawing/2014/main" id="{D19F247E-65A7-7A9F-2CD6-0098DC532D76}"/>
              </a:ext>
              <a:ext uri="{C183D7F6-B498-43B3-948B-1728B52AA6E4}">
                <adec:decorative xmlns:adec="http://schemas.microsoft.com/office/drawing/2017/decorative" val="1"/>
              </a:ext>
            </a:extLst>
          </p:cNvPr>
          <p:cNvCxnSpPr>
            <a:cxnSpLocks/>
          </p:cNvCxnSpPr>
          <p:nvPr/>
        </p:nvCxnSpPr>
        <p:spPr>
          <a:xfrm flipV="1">
            <a:off x="7121722" y="2379011"/>
            <a:ext cx="0" cy="2998284"/>
          </a:xfrm>
          <a:prstGeom prst="line">
            <a:avLst/>
          </a:prstGeom>
          <a:ln w="9525" cmpd="sng">
            <a:solidFill>
              <a:schemeClr val="tx2"/>
            </a:solidFill>
            <a:prstDash val="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Rectangle 10">
            <a:extLst>
              <a:ext uri="{FF2B5EF4-FFF2-40B4-BE49-F238E27FC236}">
                <a16:creationId xmlns:a16="http://schemas.microsoft.com/office/drawing/2014/main" id="{0352207C-16B0-A8BB-4827-BC06493E8290}"/>
              </a:ext>
              <a:ext uri="{C183D7F6-B498-43B3-948B-1728B52AA6E4}">
                <adec:decorative xmlns:adec="http://schemas.microsoft.com/office/drawing/2017/decorative" val="1"/>
              </a:ext>
            </a:extLst>
          </p:cNvPr>
          <p:cNvSpPr/>
          <p:nvPr/>
        </p:nvSpPr>
        <p:spPr>
          <a:xfrm>
            <a:off x="4122991" y="2786936"/>
            <a:ext cx="657225" cy="2702041"/>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w="0"/>
              <a:solidFill>
                <a:srgbClr val="404040"/>
              </a:solidFill>
              <a:effectLst>
                <a:outerShdw blurRad="38100" dist="19050" dir="2700000" algn="tl" rotWithShape="0">
                  <a:srgbClr val="FFFFFF">
                    <a:alpha val="40000"/>
                  </a:srgbClr>
                </a:outerShdw>
              </a:effectLst>
              <a:uLnTx/>
              <a:uFillTx/>
              <a:latin typeface="Verdana" charset="0"/>
              <a:ea typeface="Verdana" charset="0"/>
              <a:cs typeface="Verdana" charset="0"/>
            </a:endParaRPr>
          </a:p>
        </p:txBody>
      </p:sp>
    </p:spTree>
    <p:extLst>
      <p:ext uri="{BB962C8B-B14F-4D97-AF65-F5344CB8AC3E}">
        <p14:creationId xmlns:p14="http://schemas.microsoft.com/office/powerpoint/2010/main" val="19310605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309C5-6344-7B06-25E2-82C904ED3D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D1790A-90C2-8FE1-8D5B-92F4B1685DAA}"/>
              </a:ext>
            </a:extLst>
          </p:cNvPr>
          <p:cNvSpPr>
            <a:spLocks noGrp="1"/>
          </p:cNvSpPr>
          <p:nvPr>
            <p:ph type="title"/>
          </p:nvPr>
        </p:nvSpPr>
        <p:spPr/>
        <p:txBody>
          <a:bodyPr>
            <a:normAutofit fontScale="90000"/>
          </a:bodyPr>
          <a:lstStyle/>
          <a:p>
            <a:pPr rtl="0"/>
            <a:r>
              <a:rPr lang="cy-GB"/>
              <a:t>Cyrchfan arfaethedig yng Nghymru yr haf hwn ymhlith bwriadwyr Cymru </a:t>
            </a:r>
          </a:p>
        </p:txBody>
      </p:sp>
      <p:sp>
        <p:nvSpPr>
          <p:cNvPr id="3" name="Text Placeholder 2">
            <a:extLst>
              <a:ext uri="{FF2B5EF4-FFF2-40B4-BE49-F238E27FC236}">
                <a16:creationId xmlns:a16="http://schemas.microsoft.com/office/drawing/2014/main" id="{C395B96A-5452-4F16-3DD7-F84F41B2F2E2}"/>
              </a:ext>
            </a:extLst>
          </p:cNvPr>
          <p:cNvSpPr>
            <a:spLocks noGrp="1"/>
          </p:cNvSpPr>
          <p:nvPr>
            <p:ph type="body" sz="quarter" idx="10"/>
          </p:nvPr>
        </p:nvSpPr>
        <p:spPr>
          <a:xfrm>
            <a:off x="258074" y="892295"/>
            <a:ext cx="11675852" cy="1187424"/>
          </a:xfrm>
        </p:spPr>
        <p:txBody>
          <a:bodyPr/>
          <a:lstStyle/>
          <a:p>
            <a:pPr marL="228594" indent="-228594" rtl="0">
              <a:buFont typeface="Arial" panose="020B0604020202020204" pitchFamily="34" charset="0"/>
              <a:buChar char="•"/>
            </a:pPr>
            <a:r>
              <a:rPr lang="cy-GB" sz="1400"/>
              <a:t>Mae cyrchfannau trefol fel Caerdydd a Bae Abertawe yn gweld bwriadwyr uwch ar gyfer teithiau yn yr Hydref (Hydref–Rhagfyr), sy'n adlewyrchu cyfran fwy o fwriadwyr Cymru ar gyfer achlysur arbennig, y Nadolig yn ôl pob tebyg. </a:t>
            </a:r>
          </a:p>
          <a:p>
            <a:pPr marL="228594" indent="-228594">
              <a:buFont typeface="Arial" panose="020B0604020202020204" pitchFamily="34" charset="0"/>
              <a:buChar char="•"/>
            </a:pPr>
            <a:endParaRPr lang="en-GB" sz="1400" dirty="0"/>
          </a:p>
          <a:p>
            <a:pPr marL="228594" indent="-228594" rtl="0">
              <a:buFont typeface="Arial" panose="020B0604020202020204" pitchFamily="34" charset="0"/>
              <a:buChar char="•"/>
            </a:pPr>
            <a:r>
              <a:rPr lang="cy-GB" sz="1400"/>
              <a:t>Mewn cyferbyniad, mae ardaloedd gwledig gan gynnwys Eryri (Snowdonia), Llandudno a Bae Colwyn, a Chymoedd De Cymru yn fwy poblogaidd ar gyfer teithiau gaeaf (Ionawr–Mawrth), gan gyd-fynd â chyfran uwch o ymwelwyr sy'n ceisio "dianc rhag popeth" neu "gysylltu â natur" yn ystod misoedd y gaeaf.</a:t>
            </a:r>
          </a:p>
        </p:txBody>
      </p:sp>
      <p:graphicFrame>
        <p:nvGraphicFramePr>
          <p:cNvPr id="10" name="Chart Placeholder 7" descr="Siart far yn dangos cyrchfannau Cymru a gynlluniwyd ar gyfer y teithiau nesaf, gan gymharu canrannau Hydref 2025 a Gaeaf 2026. Caerdydd yw'r gyrchfan fwyaf poblogaidd (28% Hydref, 16% Gaeaf), ac yna Eryri /Snowdonia (21% Hydref, 14% Gaeaf) a Llandudno a Bae Colwyn (20% Hydref, 15% Gaeaf). Mae cyrchfannau nodedig eraill yn cynnwys Bae Abertawe (18% Hydref, 6% Gaeaf), Canolbarth Cymru a Bannau Brycheiniog (Brecon Beacons) (13% Hydref, 9% Gaeaf), a Chymoedd De Cymru (5% Hydref, 18% Gaeaf). Mae Dyffryn Gwy a Dyffryn Wysg yn dangos 4% Hydref a 0% Gaeaf, tra bod gan Arfordir Treftadaeth Morgannwg 3% Hydref ac 11% Gaeaf.">
            <a:extLst>
              <a:ext uri="{FF2B5EF4-FFF2-40B4-BE49-F238E27FC236}">
                <a16:creationId xmlns:a16="http://schemas.microsoft.com/office/drawing/2014/main" id="{E17BEC25-4DC3-865A-3E15-EF11A03350DF}"/>
              </a:ext>
            </a:extLst>
          </p:cNvPr>
          <p:cNvGraphicFramePr>
            <a:graphicFrameLocks/>
          </p:cNvGraphicFramePr>
          <p:nvPr>
            <p:extLst>
              <p:ext uri="{D42A27DB-BD31-4B8C-83A1-F6EECF244321}">
                <p14:modId xmlns:p14="http://schemas.microsoft.com/office/powerpoint/2010/main" val="688161331"/>
              </p:ext>
            </p:extLst>
          </p:nvPr>
        </p:nvGraphicFramePr>
        <p:xfrm>
          <a:off x="138771" y="2200275"/>
          <a:ext cx="9386229" cy="4039659"/>
        </p:xfrm>
        <a:graphic>
          <a:graphicData uri="http://schemas.openxmlformats.org/drawingml/2006/chart">
            <c:chart xmlns:c="http://schemas.openxmlformats.org/drawingml/2006/chart" xmlns:r="http://schemas.openxmlformats.org/officeDocument/2006/relationships" r:id="rId3"/>
          </a:graphicData>
        </a:graphic>
      </p:graphicFrame>
      <p:sp>
        <p:nvSpPr>
          <p:cNvPr id="6" name="Footer Placeholder 5">
            <a:extLst>
              <a:ext uri="{FF2B5EF4-FFF2-40B4-BE49-F238E27FC236}">
                <a16:creationId xmlns:a16="http://schemas.microsoft.com/office/drawing/2014/main" id="{615DCC13-F97C-203E-6209-24775C80B654}"/>
              </a:ext>
            </a:extLst>
          </p:cNvPr>
          <p:cNvSpPr txBox="1">
            <a:spLocks/>
          </p:cNvSpPr>
          <p:nvPr/>
        </p:nvSpPr>
        <p:spPr>
          <a:xfrm>
            <a:off x="247402" y="6053252"/>
            <a:ext cx="9531351" cy="373363"/>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cy-GB" sz="900" b="0" i="0" u="none" strike="noStrike" kern="1200" cap="none" spc="0" normalizeH="0" baseline="0">
                <a:ln>
                  <a:noFill/>
                </a:ln>
                <a:solidFill>
                  <a:srgbClr val="000000"/>
                </a:solidFill>
                <a:effectLst/>
                <a:uLnTx/>
                <a:uFillTx/>
                <a:latin typeface="Arial" panose="020B0604020202020204" pitchFamily="34" charset="0"/>
                <a:cs typeface="Arial" panose="020B0604020202020204" pitchFamily="34" charset="0"/>
              </a:rPr>
              <a:t>QVB4viii.  Ble yng Nghymru ydych chi'n disgwyl aros ar y gwyliau neu'r seibiant byr nesaf hwn?</a:t>
            </a:r>
          </a:p>
          <a:p>
            <a:pPr lvl="0" rtl="0">
              <a:defRPr/>
            </a:pPr>
            <a:r>
              <a:rPr kumimoji="0" lang="cy-GB" sz="900" b="0" i="0" u="none" strike="noStrike" kern="1200" cap="none" spc="0" normalizeH="0" baseline="0">
                <a:ln>
                  <a:noFill/>
                </a:ln>
                <a:solidFill>
                  <a:srgbClr val="000000"/>
                </a:solidFill>
                <a:effectLst/>
                <a:uLnTx/>
                <a:uFillTx/>
                <a:latin typeface="Arial" panose="020B0604020202020204" pitchFamily="34" charset="0"/>
                <a:cs typeface="Arial" panose="020B0604020202020204" pitchFamily="34" charset="0"/>
              </a:rPr>
              <a:t>Sylfaen: Sylfaen: Bwriadwyr Hydref 2025 Cymru = 170</a:t>
            </a:r>
            <a:r>
              <a:rPr lang="cy-GB" sz="900">
                <a:solidFill>
                  <a:srgbClr val="000000"/>
                </a:solidFill>
                <a:latin typeface="Arial" panose="020B0604020202020204" pitchFamily="34" charset="0"/>
                <a:cs typeface="Arial" panose="020B0604020202020204" pitchFamily="34" charset="0"/>
              </a:rPr>
              <a:t>, Bwriadwyr Gaeaf Cymru 2026 = 45. *RHYBUDD: maint sylfaen isel</a:t>
            </a:r>
          </a:p>
        </p:txBody>
      </p:sp>
      <p:sp>
        <p:nvSpPr>
          <p:cNvPr id="11" name="TextBox 10">
            <a:extLst>
              <a:ext uri="{FF2B5EF4-FFF2-40B4-BE49-F238E27FC236}">
                <a16:creationId xmlns:a16="http://schemas.microsoft.com/office/drawing/2014/main" id="{B4E6B221-1623-2FE8-D047-DD111B697653}"/>
              </a:ext>
            </a:extLst>
          </p:cNvPr>
          <p:cNvSpPr txBox="1"/>
          <p:nvPr/>
        </p:nvSpPr>
        <p:spPr>
          <a:xfrm>
            <a:off x="9778753" y="2339779"/>
            <a:ext cx="1927472" cy="2708434"/>
          </a:xfrm>
          <a:prstGeom prst="rect">
            <a:avLst/>
          </a:prstGeom>
          <a:solidFill>
            <a:srgbClr val="002060"/>
          </a:solidFill>
          <a:ln>
            <a:no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rtl="0"/>
            <a:r>
              <a:rPr lang="cy-GB" sz="1000">
                <a:solidFill>
                  <a:schemeClr val="bg1"/>
                </a:solidFill>
                <a:latin typeface="Arial" panose="020B0604020202020204" pitchFamily="34" charset="0"/>
                <a:cs typeface="Arial" panose="020B0604020202020204" pitchFamily="34" charset="0"/>
              </a:rPr>
              <a:t>O gofio maint sylfaen isel y rhai sy'n bwriadu mynd yn y gaeaf, mae cyfran uwch o'r rhai sy'n teithio i "ddathlu achlysur arbennig" (fel y Nadolig) yn helpu i esbonio bwriadwyr uwch yr hydref ar gyfer cyrchfannau trefol fel Caerdydd neu Abertawe, tra bod y rhai sy'n bwriadu mynd yn y gaeaf yn fwy tebygol i deithio i "gysylltu â natur" neu i "ddianc rhag popeth", felly'n ffafrio cyrchfannau mwy gwledig fel Eryri (Snowdonia), Llandudno a Bae Colwyn, a Chymoedd De Cymru.</a:t>
            </a:r>
          </a:p>
        </p:txBody>
      </p:sp>
    </p:spTree>
    <p:extLst>
      <p:ext uri="{BB962C8B-B14F-4D97-AF65-F5344CB8AC3E}">
        <p14:creationId xmlns:p14="http://schemas.microsoft.com/office/powerpoint/2010/main" val="27535459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7733F-EA72-2DDD-D38C-1756602BF7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EF5E84-F93F-3F25-F61D-0072EC14D648}"/>
              </a:ext>
            </a:extLst>
          </p:cNvPr>
          <p:cNvSpPr>
            <a:spLocks noGrp="1"/>
          </p:cNvSpPr>
          <p:nvPr>
            <p:ph type="title"/>
          </p:nvPr>
        </p:nvSpPr>
        <p:spPr>
          <a:xfrm>
            <a:off x="329627" y="191746"/>
            <a:ext cx="11769111" cy="671807"/>
          </a:xfrm>
        </p:spPr>
        <p:txBody>
          <a:bodyPr>
            <a:normAutofit/>
          </a:bodyPr>
          <a:lstStyle/>
          <a:p>
            <a:pPr rtl="0"/>
            <a:r>
              <a:rPr lang="cy-GB"/>
              <a:t>Rhwystrau i deithiau yn y 6 mis nesaf </a:t>
            </a:r>
          </a:p>
        </p:txBody>
      </p:sp>
      <p:sp>
        <p:nvSpPr>
          <p:cNvPr id="5" name="Text Placeholder 2">
            <a:extLst>
              <a:ext uri="{FF2B5EF4-FFF2-40B4-BE49-F238E27FC236}">
                <a16:creationId xmlns:a16="http://schemas.microsoft.com/office/drawing/2014/main" id="{EC02142A-E1B6-00EC-EDB3-BCEB6D738456}"/>
              </a:ext>
            </a:extLst>
          </p:cNvPr>
          <p:cNvSpPr>
            <a:spLocks noGrp="1"/>
          </p:cNvSpPr>
          <p:nvPr>
            <p:ph type="body" sz="quarter" idx="10"/>
          </p:nvPr>
        </p:nvSpPr>
        <p:spPr>
          <a:xfrm>
            <a:off x="366029" y="695379"/>
            <a:ext cx="11696309" cy="942922"/>
          </a:xfrm>
        </p:spPr>
        <p:txBody>
          <a:bodyPr/>
          <a:lstStyle/>
          <a:p>
            <a:pPr marL="228594" indent="-228594" rtl="0">
              <a:buFont typeface="Arial" panose="020B0604020202020204" pitchFamily="34" charset="0"/>
              <a:buChar char="•"/>
            </a:pPr>
            <a:r>
              <a:rPr lang="cy-GB" sz="1600"/>
              <a:t>Mae'r rhan fwyaf o'r rhwystrau i deithiau yn y DU yn parhau'n gymharol sefydlog o'i gymharu â'r llynedd. Mae tywydd y DU yn parhau i fod y pryder mwyaf ar 28%, bron yr un fath â 30% yn 2024. Mae costau byw a gwyliau cynyddol wedi lleihau ychydig (o 31% i 28% ac o 24% i 22%, yn y drefn honno), sy'n awgrymu bod pwysau ariannol yn parhau i fod yn bwysig ond yn llai amlwg na'r llynedd.</a:t>
            </a:r>
          </a:p>
        </p:txBody>
      </p:sp>
      <p:graphicFrame>
        <p:nvGraphicFramePr>
          <p:cNvPr id="4" name="Chart Placeholder 7" descr="Siart far llorweddol yn dangos y 10 rhwystr mwyaf i fynd ar daith dros nos i'r DU yn y chwe mis nesaf, gan gymharu data Awst-Hydref 2025 a 2024. Y rhwystrau a grybwyllir amlaf yw tywydd y DU (28% yn 2025, 30% yn 2024), costau byw cynyddol (28% yn 2025, 31% yn 2024), a chostau cynyddol gwyliau/hamdden (22% ar gyfer y ddwy flynedd). Mae rhwystrau eraill yn cynnwys arian personol (21% yn 2025, 24% yn 2024), iechyd cyffredinol (16% yn erbyn 18%), gwyliau blynyddol cyfyngedig (13% yn erbyn 14%), cost tanwydd (12% yn erbyn 13%), amharodrwydd i gymryd seibiant yn y DU waeth beth fo'r amgylchiadau (11% yn erbyn 10%), a blaenoriaethu teithio dramor (7% ar gyfer y ddwy flynedd). Mae 19% yn adrodd “Dim/Dim rhwystrau” yn 2025 ac 16% yn 2024.">
            <a:extLst>
              <a:ext uri="{FF2B5EF4-FFF2-40B4-BE49-F238E27FC236}">
                <a16:creationId xmlns:a16="http://schemas.microsoft.com/office/drawing/2014/main" id="{A96A4566-289D-9E32-D01A-5DCD274F00B4}"/>
              </a:ext>
            </a:extLst>
          </p:cNvPr>
          <p:cNvGraphicFramePr>
            <a:graphicFrameLocks/>
          </p:cNvGraphicFramePr>
          <p:nvPr>
            <p:extLst>
              <p:ext uri="{D42A27DB-BD31-4B8C-83A1-F6EECF244321}">
                <p14:modId xmlns:p14="http://schemas.microsoft.com/office/powerpoint/2010/main" val="4110081637"/>
              </p:ext>
            </p:extLst>
          </p:nvPr>
        </p:nvGraphicFramePr>
        <p:xfrm>
          <a:off x="551801" y="1806030"/>
          <a:ext cx="10504126" cy="4356591"/>
        </p:xfrm>
        <a:graphic>
          <a:graphicData uri="http://schemas.openxmlformats.org/drawingml/2006/chart">
            <c:chart xmlns:c="http://schemas.openxmlformats.org/drawingml/2006/chart" xmlns:r="http://schemas.openxmlformats.org/officeDocument/2006/relationships" r:id="rId3"/>
          </a:graphicData>
        </a:graphic>
      </p:graphicFrame>
      <p:sp>
        <p:nvSpPr>
          <p:cNvPr id="6" name="Footer Placeholder 5">
            <a:extLst>
              <a:ext uri="{FF2B5EF4-FFF2-40B4-BE49-F238E27FC236}">
                <a16:creationId xmlns:a16="http://schemas.microsoft.com/office/drawing/2014/main" id="{49601208-6012-6CCE-606A-A96768F2BCF0}"/>
              </a:ext>
            </a:extLst>
          </p:cNvPr>
          <p:cNvSpPr txBox="1">
            <a:spLocks/>
          </p:cNvSpPr>
          <p:nvPr/>
        </p:nvSpPr>
        <p:spPr>
          <a:xfrm>
            <a:off x="207743" y="6209054"/>
            <a:ext cx="10260417" cy="457200"/>
          </a:xfrm>
          <a:prstGeom prst="rect">
            <a:avLst/>
          </a:prstGeom>
        </p:spPr>
        <p:txBody>
          <a:bodyPr vert="horz" lIns="91440" tIns="45720" rIns="91440" bIns="45720" rtlCol="0" anchor="t"/>
          <a:lstStyle>
            <a:defPPr>
              <a:defRPr lang="en-US"/>
            </a:defPPr>
            <a:lvl1pPr marL="0" algn="l" defTabSz="457200" rtl="0" eaLnBrk="1" latinLnBrk="0" hangingPunct="1">
              <a:defRPr sz="900" kern="1200">
                <a:solidFill>
                  <a:srgbClr val="120742"/>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cy-GB" b="0" i="0" u="none" strike="noStrike" kern="1200" cap="none" spc="0" normalizeH="0" baseline="0">
                <a:ln>
                  <a:noFill/>
                </a:ln>
                <a:solidFill>
                  <a:schemeClr val="tx2"/>
                </a:solidFill>
                <a:effectLst/>
                <a:uLnTx/>
                <a:uFillTx/>
                <a:latin typeface="Arial" panose="020B0604020202020204" pitchFamily="34" charset="0"/>
                <a:ea typeface="+mn-ea"/>
                <a:cs typeface="Arial" panose="020B0604020202020204" pitchFamily="34" charset="0"/>
              </a:rPr>
              <a:t>VB7b. Pa rai, os o gwbl, o'r ffactorau canlynol ydych chi'n eu gweld fel rhwystrau posibl i chi gymryd seibiant byr neu wyliau yn y DU yn y chwe mis nesaf?</a:t>
            </a:r>
          </a:p>
          <a:p>
            <a:pPr lvl="0" rtl="0">
              <a:defRPr/>
            </a:pPr>
            <a:r>
              <a:rPr lang="cy-GB">
                <a:solidFill>
                  <a:schemeClr val="tx2"/>
                </a:solidFill>
              </a:rPr>
              <a:t>Sylfaen</a:t>
            </a:r>
            <a:r>
              <a:rPr lang="cy-GB"/>
              <a:t>: Pob ymatebydd. </a:t>
            </a:r>
            <a:r>
              <a:rPr lang="cy-GB">
                <a:solidFill>
                  <a:schemeClr val="tx2"/>
                </a:solidFill>
              </a:rPr>
              <a:t>Data Awst - Hydref 2025 = 5,266. Data Awst - Hydref 2024 = 5,269.</a:t>
            </a:r>
          </a:p>
        </p:txBody>
      </p:sp>
    </p:spTree>
    <p:extLst>
      <p:ext uri="{BB962C8B-B14F-4D97-AF65-F5344CB8AC3E}">
        <p14:creationId xmlns:p14="http://schemas.microsoft.com/office/powerpoint/2010/main" val="2099670295"/>
      </p:ext>
    </p:extLst>
  </p:cSld>
  <p:clrMapOvr>
    <a:masterClrMapping/>
  </p:clrMapOvr>
</p:sld>
</file>

<file path=ppt/theme/theme1.xml><?xml version="1.0" encoding="utf-8"?>
<a:theme xmlns:a="http://schemas.openxmlformats.org/drawingml/2006/main" name="Thème BVA BDRC">
  <a:themeElements>
    <a:clrScheme name="Couleurs BVA HOUSES">
      <a:dk1>
        <a:srgbClr val="010444"/>
      </a:dk1>
      <a:lt1>
        <a:srgbClr val="FFFFFF"/>
      </a:lt1>
      <a:dk2>
        <a:srgbClr val="010444"/>
      </a:dk2>
      <a:lt2>
        <a:srgbClr val="F4F4F4"/>
      </a:lt2>
      <a:accent1>
        <a:srgbClr val="FFA300"/>
      </a:accent1>
      <a:accent2>
        <a:srgbClr val="EB0000"/>
      </a:accent2>
      <a:accent3>
        <a:srgbClr val="FF6700"/>
      </a:accent3>
      <a:accent4>
        <a:srgbClr val="97C928"/>
      </a:accent4>
      <a:accent5>
        <a:srgbClr val="009CEB"/>
      </a:accent5>
      <a:accent6>
        <a:srgbClr val="FFFFFF"/>
      </a:accent6>
      <a:hlink>
        <a:srgbClr val="FF6700"/>
      </a:hlink>
      <a:folHlink>
        <a:srgbClr val="010444"/>
      </a:folHlink>
    </a:clrScheme>
    <a:fontScheme name="Personnalisé 4">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ème BVA BDRC" id="{889026D4-6925-4A52-BDDE-F879A24239AF}" vid="{53CE1F65-D992-4186-A04F-30EF641EDB3A}"/>
    </a:ext>
  </a:extLst>
</a:theme>
</file>

<file path=ppt/theme/theme2.xml><?xml version="1.0" encoding="utf-8"?>
<a:theme xmlns:a="http://schemas.openxmlformats.org/drawingml/2006/main" name="1_Custom Design">
  <a:themeElements>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Scotland Alba">
    <a:dk1>
      <a:srgbClr val="1F171D"/>
    </a:dk1>
    <a:lt1>
      <a:srgbClr val="FFFFFF"/>
    </a:lt1>
    <a:dk2>
      <a:srgbClr val="B4B0B3"/>
    </a:dk2>
    <a:lt2>
      <a:srgbClr val="FAFAFA"/>
    </a:lt2>
    <a:accent1>
      <a:srgbClr val="700E57"/>
    </a:accent1>
    <a:accent2>
      <a:srgbClr val="FCCA1B"/>
    </a:accent2>
    <a:accent3>
      <a:srgbClr val="7C757A"/>
    </a:accent3>
    <a:accent4>
      <a:srgbClr val="B4B0B3"/>
    </a:accent4>
    <a:accent5>
      <a:srgbClr val="DDDDDD"/>
    </a:accent5>
    <a:accent6>
      <a:srgbClr val="FFFFFF"/>
    </a:accent6>
    <a:hlink>
      <a:srgbClr val="AF006E"/>
    </a:hlink>
    <a:folHlink>
      <a:srgbClr val="FCCA1B"/>
    </a:folHlink>
  </a:clrScheme>
  <a:fontScheme name="Custom 1">
    <a:majorFont>
      <a:latin typeface="Eveleth Clean Regular"/>
      <a:ea typeface=""/>
      <a:cs typeface=""/>
    </a:majorFont>
    <a:minorFont>
      <a:latin typeface="Source Sans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FF3C5B18883D4E21973B57C2EEED7FD1" version="1.0.0">
  <systemFields>
    <field name="Objective-Id">
      <value order="0">A60968757</value>
    </field>
    <field name="Objective-Title">
      <value order="0">Domestic Sentiment Tracker Wales Profile Report Summer 2025  - FINAL (CYM)</value>
    </field>
    <field name="Objective-Description">
      <value order="0"/>
    </field>
    <field name="Objective-CreationStamp">
      <value order="0">2025-12-19T08:04:07Z</value>
    </field>
    <field name="Objective-IsApproved">
      <value order="0">false</value>
    </field>
    <field name="Objective-IsPublished">
      <value order="0">false</value>
    </field>
    <field name="Objective-DatePublished">
      <value order="0"/>
    </field>
    <field name="Objective-ModificationStamp">
      <value order="0">2025-12-19T09:20:04Z</value>
    </field>
    <field name="Objective-Owner">
      <value order="0">Cox, Rebecca (EET - Tourism Development)</value>
    </field>
    <field name="Objective-Path">
      <value order="0">Objective Global Folder:#Business File Plan:WG Organisational Groups:Post April 2024 - Education, Culture &amp; Welsh Language:Education, Culture &amp; Welsh Language (ECWL) - (OLD ETC) - Culture, Sport &amp; Tourism - Tourism Development:1 - Save:Tourism Research &amp; Insights:Domestic Sentiment Tracker:Tourism &amp; Marketing - Tourism Research - Domestic Sentiment Tracker - Outcomes &amp; Deliverables - 2025-2030</value>
    </field>
    <field name="Objective-Parent">
      <value order="0">Tourism &amp; Marketing - Tourism Research - Domestic Sentiment Tracker - Outcomes &amp; Deliverables - 2025-2030</value>
    </field>
    <field name="Objective-State">
      <value order="0">Being Edited</value>
    </field>
    <field name="Objective-VersionId">
      <value order="0">vA109994363</value>
    </field>
    <field name="Objective-Version">
      <value order="0">1.1</value>
    </field>
    <field name="Objective-VersionNumber">
      <value order="0">3</value>
    </field>
    <field name="Objective-VersionComment">
      <value order="0"/>
    </field>
    <field name="Objective-FileNumber">
      <value order="0">qA2315669</value>
    </field>
    <field name="Objective-Classification">
      <value order="0">Official</value>
    </field>
    <field name="Objective-Caveats">
      <value order="0"/>
    </field>
  </systemFields>
  <catalogues>
    <catalogue name="Document Type Catalogue" type="type" ori="id:cA14">
      <field name="Objective-Date Acquired">
        <value order="0"/>
      </field>
      <field name="Objective-Official Translation">
        <value order="0"/>
      </field>
      <field name="Objective-Connect Creator">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docProps/app.xml><?xml version="1.0" encoding="utf-8"?>
<Properties xmlns="http://schemas.openxmlformats.org/officeDocument/2006/extended-properties" xmlns:vt="http://schemas.openxmlformats.org/officeDocument/2006/docPropsVTypes">
  <Template>Default Theme</Template>
  <TotalTime>0</TotalTime>
  <Words>7631</Words>
  <Application>Microsoft Office PowerPoint</Application>
  <PresentationFormat>Widescreen</PresentationFormat>
  <Paragraphs>480</Paragraphs>
  <Slides>46</Slides>
  <Notes>29</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46</vt:i4>
      </vt:variant>
    </vt:vector>
  </HeadingPairs>
  <TitlesOfParts>
    <vt:vector size="57" baseType="lpstr">
      <vt:lpstr>Dreaming Outloud Pro</vt:lpstr>
      <vt:lpstr>Tenorite</vt:lpstr>
      <vt:lpstr>Aptos</vt:lpstr>
      <vt:lpstr>Arial Black</vt:lpstr>
      <vt:lpstr>Wingdings</vt:lpstr>
      <vt:lpstr>Verdana</vt:lpstr>
      <vt:lpstr>Courier New</vt:lpstr>
      <vt:lpstr>Arial</vt:lpstr>
      <vt:lpstr>Thème BVA BDRC</vt:lpstr>
      <vt:lpstr>1_Custom Design</vt:lpstr>
      <vt:lpstr>2_Custom Design</vt:lpstr>
      <vt:lpstr>Arolwg Traciwr Defnyddwyr Twristiaeth y DU - adroddiad proffil Cymru Haf 2025</vt:lpstr>
      <vt:lpstr>Cefndir</vt:lpstr>
      <vt:lpstr>Cyflwyniad</vt:lpstr>
      <vt:lpstr>Diffiniadau a ddefnyddir yn yr adroddiad hwn</vt:lpstr>
      <vt:lpstr>Methodoleg</vt:lpstr>
      <vt:lpstr>Methodoleg a gwaith maes</vt:lpstr>
      <vt:lpstr>Manylu ar y samplu</vt:lpstr>
      <vt:lpstr>Prif ganfyddiadau</vt:lpstr>
      <vt:lpstr>Prif Ganfyddiadau (1)</vt:lpstr>
      <vt:lpstr>Prif Ganfyddiadau (2)</vt:lpstr>
      <vt:lpstr>Y DU a Chymru – Bwriadau teithio a theithiau gwirioneddol a gymerwyd   </vt:lpstr>
      <vt:lpstr>Bwriadau taith haf yn erbyn teithiau gwirioneddol a gymerwyd </vt:lpstr>
      <vt:lpstr>Bwriadau taith haf yn erbyn teithiau gwirioneddol a gymerwyd - Gwledydd</vt:lpstr>
      <vt:lpstr>Bwriadau taith i Gymru - Haf 2025 </vt:lpstr>
      <vt:lpstr>Math o gyrchfan ar gyfer y daith arfaethedig nesaf yng Nghymru – Haf 2025 yn erbyn 2024</vt:lpstr>
      <vt:lpstr>Cymhellion taith ar gyfer y daith arfaethedig nesaf yng Nghymru – Haf 2025 yn erbyn 2024</vt:lpstr>
      <vt:lpstr>Math o lety ar gyfer y daith arfaethedig nesaf yng Nghymru – Haf 2025 yn erbyn 2024</vt:lpstr>
      <vt:lpstr>Prif ddull trafnidiaeth ar gyfer y daith arfaethedig nesaf yng Nghymru – Haf 2025 yn erbyn 2024</vt:lpstr>
      <vt:lpstr>Cyfansoddiad y grŵp ymwelwyr ar gyfer y daith arfaethedig nesaf yng Nghymru – Haf 2025 yn erbyn 2024</vt:lpstr>
      <vt:lpstr>Hyd y daith arfaethedig nesaf yng Nghymru – Haf 2025 yn erbyn 2024</vt:lpstr>
      <vt:lpstr>Teithwyr – Haf 2025</vt:lpstr>
      <vt:lpstr>Proffil y teithwyr yn 2025 - Oedran</vt:lpstr>
      <vt:lpstr>Proffil teithwyr 2025 - Rhywedd</vt:lpstr>
      <vt:lpstr>Proffil teithwyr 2025 – Cyfnod bywyd</vt:lpstr>
      <vt:lpstr>Cyrchfan teithwyr 2025 - y DU</vt:lpstr>
      <vt:lpstr>Cyrchfan teithwyr 2025 - Cymru</vt:lpstr>
      <vt:lpstr>Tueddiadau tramor</vt:lpstr>
      <vt:lpstr>Bwriadau Teithiau Tramor yn erbyn teithiau gwirioneddol (2025 yn erbyn 2024)</vt:lpstr>
      <vt:lpstr> Rhesymau dros ddewis taith Dramor neu daith yn y DU</vt:lpstr>
      <vt:lpstr>Rhwystrau i fynd ar daith yn 2025</vt:lpstr>
      <vt:lpstr>Rhesymau dros beidio â mynd ar daith dros nos yn ystod y 12 mis diwethaf</vt:lpstr>
      <vt:lpstr> Rhesymau dros beidio â mynd ar daith i Gymru ymhlith y rhai nad ydynt yn deithwyr</vt:lpstr>
      <vt:lpstr>Costau byw</vt:lpstr>
      <vt:lpstr>Effaith costau byw ar deithiau dros nos yn y DU</vt:lpstr>
      <vt:lpstr>Rhwystrau ariannol canfyddedig i fynd ar deithiau domestig dros nos</vt:lpstr>
      <vt:lpstr>Effaith argyfwng costau byw ymhlith teithwyr Haf 2025</vt:lpstr>
      <vt:lpstr>Sut allwn ni wella?</vt:lpstr>
      <vt:lpstr> Gwelliannau i annog teithiau i Gymru</vt:lpstr>
      <vt:lpstr>Ystyriaethau Cymru</vt:lpstr>
      <vt:lpstr>Edrych Ymlaen (Bwriadau Hydref/Gaeaf)</vt:lpstr>
      <vt:lpstr>Teithiau arfaethedig a gymerir yn ystod y 12 mis nesaf </vt:lpstr>
      <vt:lpstr>Bwriadwyr taith Hydref 2025 a Gaeaf 2026 (1)</vt:lpstr>
      <vt:lpstr>Bwriadwyr taith Hydref 2025 a Gaeaf 2026 (2)</vt:lpstr>
      <vt:lpstr>Statws archebu taith arfaethedig yn y DU yn ôl cyrchfan</vt:lpstr>
      <vt:lpstr>Cyrchfan arfaethedig yng Nghymru yr haf hwn ymhlith bwriadwyr Cymru </vt:lpstr>
      <vt:lpstr>Rhwystrau i deithiau yn y 6 mis nesaf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Arolwg Traciwr Defnyddwyr Twristiaeth y DU - adroddiad proffil Cymru (haf 2025)</dc:title>
  <dc:creator/>
  <cp:lastModifiedBy/>
  <cp:revision>1</cp:revision>
  <dcterms:created xsi:type="dcterms:W3CDTF">2025-12-19T09:20:49Z</dcterms:created>
  <dcterms:modified xsi:type="dcterms:W3CDTF">2025-12-19T09:23:55Z</dcterms:modified>
</cp:coreProperties>
</file>