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notesSlides/notesSlide2.xml" ContentType="application/vnd.openxmlformats-officedocument.presentationml.notesSlide+xml"/>
  <Override PartName="/ppt/charts/chart18.xml" ContentType="application/vnd.openxmlformats-officedocument.drawingml.chart+xml"/>
  <Override PartName="/ppt/drawings/drawing1.xml" ContentType="application/vnd.openxmlformats-officedocument.drawingml.chartshapes+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notesSlides/notesSlide3.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notesSlides/notesSlide4.xml" ContentType="application/vnd.openxmlformats-officedocument.presentationml.notesSlide+xml"/>
  <Override PartName="/ppt/charts/chart25.xml" ContentType="application/vnd.openxmlformats-officedocument.drawingml.chart+xml"/>
  <Override PartName="/ppt/notesSlides/notesSlide5.xml" ContentType="application/vnd.openxmlformats-officedocument.presentationml.notesSlide+xml"/>
  <Override PartName="/ppt/charts/chart26.xml" ContentType="application/vnd.openxmlformats-officedocument.drawingml.chart+xml"/>
  <Override PartName="/ppt/notesSlides/notesSlide6.xml" ContentType="application/vnd.openxmlformats-officedocument.presentationml.notesSlide+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notesSlides/notesSlide7.xml" ContentType="application/vnd.openxmlformats-officedocument.presentationml.notesSlide+xml"/>
  <Override PartName="/ppt/charts/chart33.xml" ContentType="application/vnd.openxmlformats-officedocument.drawingml.chart+xml"/>
  <Override PartName="/ppt/notesSlides/notesSlide8.xml" ContentType="application/vnd.openxmlformats-officedocument.presentationml.notesSlide+xml"/>
  <Override PartName="/ppt/charts/chart34.xml" ContentType="application/vnd.openxmlformats-officedocument.drawingml.chart+xml"/>
  <Override PartName="/ppt/notesSlides/notesSlide9.xml" ContentType="application/vnd.openxmlformats-officedocument.presentationml.notesSlide+xml"/>
  <Override PartName="/ppt/charts/chart35.xml" ContentType="application/vnd.openxmlformats-officedocument.drawingml.chart+xml"/>
  <Override PartName="/ppt/notesSlides/notesSlide10.xml" ContentType="application/vnd.openxmlformats-officedocument.presentationml.notesSlide+xml"/>
  <Override PartName="/ppt/charts/chart36.xml" ContentType="application/vnd.openxmlformats-officedocument.drawingml.chart+xml"/>
  <Override PartName="/ppt/notesSlides/notesSlide11.xml" ContentType="application/vnd.openxmlformats-officedocument.presentationml.notesSlide+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notesSlides/notesSlide12.xml" ContentType="application/vnd.openxmlformats-officedocument.presentationml.notesSlide+xml"/>
  <Override PartName="/ppt/charts/chart41.xml" ContentType="application/vnd.openxmlformats-officedocument.drawingml.chart+xml"/>
  <Override PartName="/ppt/charts/chart42.xml" ContentType="application/vnd.openxmlformats-officedocument.drawingml.chart+xml"/>
  <Override PartName="/ppt/tags/tag2.xml" ContentType="application/vnd.openxmlformats-officedocument.presentationml.tags+xml"/>
  <Override PartName="/ppt/charts/chart43.xml" ContentType="application/vnd.openxmlformats-officedocument.drawingml.chart+xml"/>
  <Override PartName="/ppt/tags/tag3.xml" ContentType="application/vnd.openxmlformats-officedocument.presentationml.tags+xml"/>
  <Override PartName="/ppt/charts/chart44.xml" ContentType="application/vnd.openxmlformats-officedocument.drawingml.chart+xml"/>
  <Override PartName="/ppt/charts/chart45.xml" ContentType="application/vnd.openxmlformats-officedocument.drawingml.chart+xml"/>
  <Override PartName="/ppt/charts/style1.xml" ContentType="application/vnd.ms-office.chartstyle+xml"/>
  <Override PartName="/ppt/charts/colors1.xml" ContentType="application/vnd.ms-office.chartcolorstyle+xml"/>
  <Override PartName="/ppt/charts/chart46.xml" ContentType="application/vnd.openxmlformats-officedocument.drawingml.chart+xml"/>
  <Override PartName="/ppt/charts/chart47.xml" ContentType="application/vnd.openxmlformats-officedocument.drawingml.chart+xml"/>
  <Override PartName="/ppt/tags/tag4.xml" ContentType="application/vnd.openxmlformats-officedocument.presentationml.tags+xml"/>
  <Override PartName="/ppt/charts/chart48.xml" ContentType="application/vnd.openxmlformats-officedocument.drawingml.chart+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charts/chart52.xml" ContentType="application/vnd.openxmlformats-officedocument.drawingml.chart+xml"/>
  <Override PartName="/ppt/charts/chart53.xml" ContentType="application/vnd.openxmlformats-officedocument.drawingml.chart+xml"/>
  <Override PartName="/ppt/notesSlides/notesSlide13.xml" ContentType="application/vnd.openxmlformats-officedocument.presentationml.notesSlide+xml"/>
  <Override PartName="/ppt/charts/chart54.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2"/>
    <p:sldMasterId id="2147483757" r:id="rId3"/>
  </p:sldMasterIdLst>
  <p:notesMasterIdLst>
    <p:notesMasterId r:id="rId55"/>
  </p:notesMasterIdLst>
  <p:handoutMasterIdLst>
    <p:handoutMasterId r:id="rId56"/>
  </p:handoutMasterIdLst>
  <p:sldIdLst>
    <p:sldId id="264" r:id="rId4"/>
    <p:sldId id="472" r:id="rId5"/>
    <p:sldId id="469" r:id="rId6"/>
    <p:sldId id="266" r:id="rId7"/>
    <p:sldId id="267" r:id="rId8"/>
    <p:sldId id="268" r:id="rId9"/>
    <p:sldId id="269" r:id="rId10"/>
    <p:sldId id="270" r:id="rId11"/>
    <p:sldId id="470" r:id="rId12"/>
    <p:sldId id="400" r:id="rId13"/>
    <p:sldId id="473"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471" r:id="rId38"/>
    <p:sldId id="455" r:id="rId39"/>
    <p:sldId id="456" r:id="rId40"/>
    <p:sldId id="454" r:id="rId41"/>
    <p:sldId id="449" r:id="rId42"/>
    <p:sldId id="452" r:id="rId43"/>
    <p:sldId id="451" r:id="rId44"/>
    <p:sldId id="450" r:id="rId45"/>
    <p:sldId id="474" r:id="rId46"/>
    <p:sldId id="465" r:id="rId47"/>
    <p:sldId id="475" r:id="rId48"/>
    <p:sldId id="448" r:id="rId49"/>
    <p:sldId id="461" r:id="rId50"/>
    <p:sldId id="464" r:id="rId51"/>
    <p:sldId id="468" r:id="rId52"/>
    <p:sldId id="466" r:id="rId53"/>
    <p:sldId id="467" r:id="rId54"/>
  </p:sldIdLst>
  <p:sldSz cx="24384000" cy="13716000"/>
  <p:notesSz cx="6800850" cy="9807575"/>
  <p:custDataLst>
    <p:tags r:id="rId57"/>
  </p:custDataLst>
  <p:defaultTex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1pPr>
    <a:lvl2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2pPr>
    <a:lvl3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3pPr>
    <a:lvl4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4pPr>
    <a:lvl5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5pPr>
    <a:lvl6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6pPr>
    <a:lvl7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7pPr>
    <a:lvl8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8pPr>
    <a:lvl9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15:guide id="2" pos="7680" userDrawn="1">
          <p15:clr>
            <a:srgbClr val="A4A3A4"/>
          </p15:clr>
        </p15:guide>
        <p15:guide id="3" orient="horz" pos="432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6" name="Author" initials="A" lastIdx="0" clrIdx="7"/>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952"/>
    <a:srgbClr val="8500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D0DEEF"/>
          </a:solidFill>
        </a:fill>
      </a:tcStyle>
    </a:wholeTbl>
    <a:band2H>
      <a:tcStyle>
        <a:tcBdr/>
        <a:fill>
          <a:solidFill>
            <a:srgbClr val="E9EFF7"/>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Row>
  </a:tblStyle>
  <a:tblStyle styleId="{C7B018BB-80A7-4F77-B60F-C8B233D01FF8}"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E0E0E0"/>
          </a:solidFill>
        </a:fill>
      </a:tcStyle>
    </a:wholeTbl>
    <a:band2H>
      <a:tcStyle>
        <a:tcBdr/>
        <a:fill>
          <a:solidFill>
            <a:srgbClr val="F0F0F0"/>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Row>
  </a:tblStyle>
  <a:tblStyle styleId="{EEE7283C-3CF3-47DC-8721-378D4A62B228}"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D4E2CE"/>
          </a:solidFill>
        </a:fill>
      </a:tcStyle>
    </a:wholeTbl>
    <a:band2H>
      <a:tcStyle>
        <a:tcBdr/>
        <a:fill>
          <a:solidFill>
            <a:srgbClr val="EBF1E8"/>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Row>
  </a:tblStyle>
  <a:tblStyle styleId="{CF821DB8-F4EB-4A41-A1BA-3FCAFE7338EE}" styleName="">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Style>
        <a:tcBdr/>
        <a:fill>
          <a:solidFill>
            <a:srgbClr val="000000"/>
          </a:solidFill>
        </a:fill>
      </a:tcStyle>
    </a:band2H>
    <a:firstCol>
      <a:tcTxStyle b="on"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000000"/>
          </a:solidFill>
        </a:fill>
      </a:tcStyle>
    </a:lastRow>
    <a:firstRow>
      <a:tcTxStyle b="on" i="off">
        <a:fontRef idx="major">
          <a:srgbClr val="000000"/>
        </a:fontRef>
        <a:srgbClr val="000000"/>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CACACA"/>
          </a:solidFill>
        </a:fill>
      </a:tcStyle>
    </a:wholeTbl>
    <a:band2H>
      <a:tcStyle>
        <a:tcBdr/>
        <a:fill>
          <a:solidFill>
            <a:srgbClr val="E6E6E6"/>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firstRow>
  </a:tblStyle>
  <a:tblStyle styleId="{2708684C-4D16-4618-839F-0558EEFCDFE6}" styleName="">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954" y="102"/>
      </p:cViewPr>
      <p:guideLst>
        <p:guide pos="7680"/>
        <p:guide orient="horz" pos="4320"/>
      </p:guideLst>
    </p:cSldViewPr>
  </p:slideViewPr>
  <p:notesTextViewPr>
    <p:cViewPr>
      <p:scale>
        <a:sx n="1" d="1"/>
        <a:sy n="1" d="1"/>
      </p:scale>
      <p:origin x="0" y="0"/>
    </p:cViewPr>
  </p:notesTextViewPr>
  <p:notesViewPr>
    <p:cSldViewPr snapToGrid="0">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63" Type="http://schemas.microsoft.com/office/2018/10/relationships/authors" Target="authors.xml"/><Relationship Id="rId7" Type="http://schemas.openxmlformats.org/officeDocument/2006/relationships/slide" Target="slides/slide4.xml"/><Relationship Id="rId2" Type="http://schemas.openxmlformats.org/officeDocument/2006/relationships/slideMaster" Target="slideMasters/slideMaster1.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commentAuthors" Target="commentAuthors.xml"/><Relationship Id="rId5" Type="http://schemas.openxmlformats.org/officeDocument/2006/relationships/slide" Target="slides/slide2.xml"/><Relationship Id="rId61"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gs" Target="tags/tag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1.xml"/><Relationship Id="rId1" Type="http://schemas.microsoft.com/office/2011/relationships/chartStyle" Target="style1.xml"/></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8.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3.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4.xml.rels><?xml version="1.0" encoding="UTF-8" standalone="yes"?>
<Relationships xmlns="http://schemas.openxmlformats.org/package/2006/relationships"><Relationship Id="rId1" Type="http://schemas.openxmlformats.org/officeDocument/2006/relationships/package" Target="../embeddings/Microsoft_Excel_Worksheet5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no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3656-440F-B7AD-937BCB929577}"/>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3656-440F-B7AD-937BCB929577}"/>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3656-440F-B7AD-937BCB929577}"/>
              </c:ext>
            </c:extLst>
          </c:dPt>
          <c:dLbls>
            <c:dLbl>
              <c:idx val="0"/>
              <c:layout>
                <c:manualLayout>
                  <c:x val="0.10993136465549469"/>
                  <c:y val="7.9145863652229309E-2"/>
                </c:manualLayout>
              </c:layout>
              <c:tx>
                <c:rich>
                  <a:bodyPr/>
                  <a:lstStyle/>
                  <a:p>
                    <a:pPr>
                      <a:defRPr/>
                    </a:pPr>
                    <a:fld id="{AE9389D5-DE74-471D-8069-B57D7B2770CD}"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5598310000000001"/>
                      <c:h val="0.11582000000000001"/>
                    </c:manualLayout>
                  </c15:layout>
                  <c15:dlblFieldTable/>
                  <c15:showDataLabelsRange val="0"/>
                </c:ext>
                <c:ext xmlns:c16="http://schemas.microsoft.com/office/drawing/2014/chart" uri="{C3380CC4-5D6E-409C-BE32-E72D297353CC}">
                  <c16:uniqueId val="{00000001-3656-440F-B7AD-937BCB929577}"/>
                </c:ext>
              </c:extLst>
            </c:dLbl>
            <c:dLbl>
              <c:idx val="1"/>
              <c:layout>
                <c:manualLayout>
                  <c:x val="-9.903697669506073E-2"/>
                  <c:y val="-8.6363010108470917E-2"/>
                </c:manualLayout>
              </c:layout>
              <c:tx>
                <c:rich>
                  <a:bodyPr/>
                  <a:lstStyle/>
                  <a:p>
                    <a:pPr>
                      <a:defRPr/>
                    </a:pPr>
                    <a:fld id="{B5674925-2A16-48FE-BAC8-E4BA09A851B4}"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2889819999999999"/>
                      <c:h val="0.11582000000000001"/>
                    </c:manualLayout>
                  </c15:layout>
                  <c15:dlblFieldTable/>
                  <c15:showDataLabelsRange val="0"/>
                </c:ext>
                <c:ext xmlns:c16="http://schemas.microsoft.com/office/drawing/2014/chart" uri="{C3380CC4-5D6E-409C-BE32-E72D297353CC}">
                  <c16:uniqueId val="{00000003-3656-440F-B7AD-937BCB929577}"/>
                </c:ext>
              </c:extLst>
            </c:dLbl>
            <c:dLbl>
              <c:idx val="2"/>
              <c:layout>
                <c:manualLayout>
                  <c:x val="-4.1545748710632324E-2"/>
                  <c:y val="-0.10324873030185699"/>
                </c:manualLayout>
              </c:layout>
              <c:tx>
                <c:rich>
                  <a:bodyPr/>
                  <a:lstStyle/>
                  <a:p>
                    <a:pPr>
                      <a:defRPr/>
                    </a:pPr>
                    <a:fld id="{31033A3C-A12E-4BC7-BF30-250618BC5EE5}"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dlblFieldTable/>
                  <c15:showDataLabelsRange val="0"/>
                </c:ext>
                <c:ext xmlns:c16="http://schemas.microsoft.com/office/drawing/2014/chart" uri="{C3380CC4-5D6E-409C-BE32-E72D297353CC}">
                  <c16:uniqueId val="{00000005-3656-440F-B7AD-937BCB929577}"/>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#,##0.0</c:formatCode>
                <c:ptCount val="3"/>
                <c:pt idx="0">
                  <c:v>89.6</c:v>
                </c:pt>
                <c:pt idx="1">
                  <c:v>10.6</c:v>
                </c:pt>
                <c:pt idx="2">
                  <c:v>7.6</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3656-440F-B7AD-937BCB929577}"/>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aseline="0" smtId="4294967295">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593-4AD2-A4E0-992061F65D5F}"/>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593-4AD2-A4E0-992061F65D5F}"/>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593-4AD2-A4E0-992061F65D5F}"/>
              </c:ext>
            </c:extLst>
          </c:dPt>
          <c:dLbls>
            <c:dLbl>
              <c:idx val="0"/>
              <c:layout>
                <c:manualLayout>
                  <c:x val="0.12529252469539642"/>
                  <c:y val="8.2401424646377563E-2"/>
                </c:manualLayout>
              </c:layout>
              <c:tx>
                <c:rich>
                  <a:bodyPr/>
                  <a:lstStyle/>
                  <a:p>
                    <a:pPr>
                      <a:defRPr/>
                    </a:pPr>
                    <a:fld id="{D80ABF87-B516-4709-B43A-DE1C19770BFB}"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562877"/>
                      <c:h val="9.3052770000000007E-2"/>
                    </c:manualLayout>
                  </c15:layout>
                  <c15:dlblFieldTable/>
                  <c15:showDataLabelsRange val="0"/>
                </c:ext>
                <c:ext xmlns:c16="http://schemas.microsoft.com/office/drawing/2014/chart" uri="{C3380CC4-5D6E-409C-BE32-E72D297353CC}">
                  <c16:uniqueId val="{00000001-C593-4AD2-A4E0-992061F65D5F}"/>
                </c:ext>
              </c:extLst>
            </c:dLbl>
            <c:dLbl>
              <c:idx val="1"/>
              <c:layout>
                <c:manualLayout>
                  <c:x val="-8.5551440715789795E-2"/>
                  <c:y val="-7.4918001890182495E-2"/>
                </c:manualLayout>
              </c:layout>
              <c:tx>
                <c:rich>
                  <a:bodyPr/>
                  <a:lstStyle/>
                  <a:p>
                    <a:pPr>
                      <a:defRPr/>
                    </a:pPr>
                    <a:fld id="{9D89DE11-23EE-42F3-B3B8-09CD78B5D1D9}"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dlblFieldTable/>
                  <c15:showDataLabelsRange val="0"/>
                </c:ext>
                <c:ext xmlns:c16="http://schemas.microsoft.com/office/drawing/2014/chart" uri="{C3380CC4-5D6E-409C-BE32-E72D297353CC}">
                  <c16:uniqueId val="{00000003-C593-4AD2-A4E0-992061F65D5F}"/>
                </c:ext>
              </c:extLst>
            </c:dLbl>
            <c:dLbl>
              <c:idx val="2"/>
              <c:layout>
                <c:manualLayout>
                  <c:x val="-1.1692437343299389E-2"/>
                  <c:y val="-0.12294795364141464"/>
                </c:manualLayout>
              </c:layout>
              <c:tx>
                <c:rich>
                  <a:bodyPr/>
                  <a:lstStyle/>
                  <a:p>
                    <a:pPr>
                      <a:defRPr/>
                    </a:pPr>
                    <a:fld id="{ABB186B5-F97B-4154-89E2-A7CAD5C24B0E}"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dlblFieldTable/>
                  <c15:showDataLabelsRange val="0"/>
                </c:ext>
                <c:ext xmlns:c16="http://schemas.microsoft.com/office/drawing/2014/chart" uri="{C3380CC4-5D6E-409C-BE32-E72D297353CC}">
                  <c16:uniqueId val="{00000005-C593-4AD2-A4E0-992061F65D5F}"/>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_-* #,##0.0_-;\-* #,##0.0_-;_-* "-"??_-;_-@_-</c:formatCode>
                <c:ptCount val="3"/>
                <c:pt idx="0">
                  <c:v>906.3</c:v>
                </c:pt>
                <c:pt idx="1">
                  <c:v>76.8</c:v>
                </c:pt>
                <c:pt idx="2">
                  <c:v>53.3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593-4AD2-A4E0-992061F65D5F}"/>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479374349117279"/>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aseline="0" smtId="4294967295">
          <a:solidFill>
            <a:schemeClr val="tx1"/>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63D5-4E36-AD13-67F0C2E8E701}"/>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63D5-4E36-AD13-67F0C2E8E701}"/>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63D5-4E36-AD13-67F0C2E8E701}"/>
              </c:ext>
            </c:extLst>
          </c:dPt>
          <c:dLbls>
            <c:dLbl>
              <c:idx val="0"/>
              <c:layout>
                <c:manualLayout>
                  <c:x val="0.14003226161003113"/>
                  <c:y val="7.6728686690330505E-2"/>
                </c:manualLayout>
              </c:layout>
              <c:tx>
                <c:rich>
                  <a:bodyPr/>
                  <a:lstStyle/>
                  <a:p>
                    <a:pPr>
                      <a:defRPr/>
                    </a:pPr>
                    <a:r>
                      <a:rPr lang="en-US"/>
                      <a:t>£27.3B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2007352"/>
                      <c:h val="0.13112370000000001"/>
                    </c:manualLayout>
                  </c15:layout>
                  <c15:showDataLabelsRange val="0"/>
                </c:ext>
                <c:ext xmlns:c16="http://schemas.microsoft.com/office/drawing/2014/chart" uri="{C3380CC4-5D6E-409C-BE32-E72D297353CC}">
                  <c16:uniqueId val="{00000001-63D5-4E36-AD13-67F0C2E8E701}"/>
                </c:ext>
              </c:extLst>
            </c:dLbl>
            <c:dLbl>
              <c:idx val="1"/>
              <c:layout>
                <c:manualLayout>
                  <c:x val="-7.8712202608585358E-2"/>
                  <c:y val="-7.5209096074104309E-2"/>
                </c:manualLayout>
              </c:layout>
              <c:tx>
                <c:rich>
                  <a:bodyPr/>
                  <a:lstStyle/>
                  <a:p>
                    <a:pPr>
                      <a:defRPr/>
                    </a:pPr>
                    <a:r>
                      <a:rPr lang="en-US"/>
                      <a:t>£3.3B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26298159999999998"/>
                      <c:h val="8.3295519999999998E-2"/>
                    </c:manualLayout>
                  </c15:layout>
                  <c15:showDataLabelsRange val="0"/>
                </c:ext>
                <c:ext xmlns:c16="http://schemas.microsoft.com/office/drawing/2014/chart" uri="{C3380CC4-5D6E-409C-BE32-E72D297353CC}">
                  <c16:uniqueId val="{00000003-63D5-4E36-AD13-67F0C2E8E701}"/>
                </c:ext>
              </c:extLst>
            </c:dLbl>
            <c:dLbl>
              <c:idx val="2"/>
              <c:layout>
                <c:manualLayout>
                  <c:x val="1.0061472654342651E-2"/>
                  <c:y val="-0.11734268814325333"/>
                </c:manualLayout>
              </c:layout>
              <c:tx>
                <c:rich>
                  <a:bodyPr rot="0" spcFirstLastPara="1" vertOverflow="ellipsis" vert="horz" wrap="square" anchor="ctr" anchorCtr="0"/>
                  <a:lstStyle/>
                  <a:p>
                    <a:pPr algn="ctr" rtl="0">
                      <a:defRPr lang="en-US" sz="2000" b="0" i="0" u="none" strike="noStrike" kern="1200" baseline="0" smtClean="0">
                        <a:solidFill>
                          <a:srgbClr val="000000"/>
                        </a:solidFill>
                        <a:latin typeface="+mn-lt"/>
                        <a:ea typeface="+mn-ea"/>
                        <a:cs typeface="+mn-cs"/>
                      </a:defRPr>
                    </a:pPr>
                    <a:r>
                      <a:rPr lang="en-US" sz="2000" b="0" i="0" u="none" strike="noStrike" kern="1200" baseline="0">
                        <a:solidFill>
                          <a:srgbClr val="000000"/>
                        </a:solidFill>
                        <a:latin typeface="+mn-lt"/>
                        <a:ea typeface="+mn-ea"/>
                        <a:cs typeface="+mn-cs"/>
                      </a:rPr>
                      <a:t>£2.2B </a:t>
                    </a:r>
                  </a:p>
                </c:rich>
              </c:tx>
              <c:spPr>
                <a:noFill/>
                <a:ln>
                  <a:noFill/>
                </a:ln>
                <a:effectLst/>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32222190000000001"/>
                      <c:h val="8.3295519999999998E-2"/>
                    </c:manualLayout>
                  </c15:layout>
                  <c15:showDataLabelsRange val="0"/>
                </c:ext>
                <c:ext xmlns:c16="http://schemas.microsoft.com/office/drawing/2014/chart" uri="{C3380CC4-5D6E-409C-BE32-E72D297353CC}">
                  <c16:uniqueId val="{00000005-63D5-4E36-AD13-67F0C2E8E701}"/>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_-* #,##0_-;\-* #,##0_-;_-* "-"??_-;_-@_-</c:formatCode>
                <c:ptCount val="3"/>
                <c:pt idx="0">
                  <c:v>27.3</c:v>
                </c:pt>
                <c:pt idx="1">
                  <c:v>3.3</c:v>
                </c:pt>
                <c:pt idx="2">
                  <c:v>2.2000000000000002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63D5-4E36-AD13-67F0C2E8E701}"/>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aseline="0" smtId="4294967295">
          <a:solidFill>
            <a:schemeClr val="tx1"/>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7ABC-4D54-894C-CCD5D508F7A1}"/>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7ABC-4D54-894C-CCD5D508F7A1}"/>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7ABC-4D54-894C-CCD5D508F7A1}"/>
              </c:ext>
            </c:extLst>
          </c:dPt>
          <c:dLbls>
            <c:dLbl>
              <c:idx val="0"/>
              <c:layout>
                <c:manualLayout>
                  <c:x val="0.12400127947330475"/>
                  <c:y val="0.10207008570432663"/>
                </c:manualLayout>
              </c:layout>
              <c:tx>
                <c:rich>
                  <a:bodyPr/>
                  <a:lstStyle/>
                  <a:p>
                    <a:pPr>
                      <a:defRPr/>
                    </a:pPr>
                    <a:r>
                      <a:rPr lang="en-US"/>
                      <a:t>£48.4B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6867309999999999"/>
                      <c:h val="0.13112370000000001"/>
                    </c:manualLayout>
                  </c15:layout>
                  <c15:showDataLabelsRange val="0"/>
                </c:ext>
                <c:ext xmlns:c16="http://schemas.microsoft.com/office/drawing/2014/chart" uri="{C3380CC4-5D6E-409C-BE32-E72D297353CC}">
                  <c16:uniqueId val="{00000001-7ABC-4D54-894C-CCD5D508F7A1}"/>
                </c:ext>
              </c:extLst>
            </c:dLbl>
            <c:dLbl>
              <c:idx val="1"/>
              <c:layout>
                <c:manualLayout>
                  <c:x val="-8.5085682570934296E-2"/>
                  <c:y val="-5.4614752531051636E-2"/>
                </c:manualLayout>
              </c:layout>
              <c:tx>
                <c:rich>
                  <a:bodyPr/>
                  <a:lstStyle/>
                  <a:p>
                    <a:pPr>
                      <a:defRPr/>
                    </a:pPr>
                    <a:r>
                      <a:rPr lang="en-US"/>
                      <a:t>£4.0B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26753850000000001"/>
                      <c:h val="9.9557820000000005E-2"/>
                    </c:manualLayout>
                  </c15:layout>
                  <c15:showDataLabelsRange val="0"/>
                </c:ext>
                <c:ext xmlns:c16="http://schemas.microsoft.com/office/drawing/2014/chart" uri="{C3380CC4-5D6E-409C-BE32-E72D297353CC}">
                  <c16:uniqueId val="{00000003-7ABC-4D54-894C-CCD5D508F7A1}"/>
                </c:ext>
              </c:extLst>
            </c:dLbl>
            <c:dLbl>
              <c:idx val="2"/>
              <c:layout>
                <c:manualLayout>
                  <c:x val="6.5036197192966938E-3"/>
                  <c:y val="-0.12359166890382767"/>
                </c:manualLayout>
              </c:layout>
              <c:tx>
                <c:rich>
                  <a:bodyPr/>
                  <a:lstStyle/>
                  <a:p>
                    <a:pPr>
                      <a:defRPr/>
                    </a:pPr>
                    <a:r>
                      <a:rPr lang="en-US"/>
                      <a:t>£2.4B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30399409999999999"/>
                      <c:h val="8.0043059999999999E-2"/>
                    </c:manualLayout>
                  </c15:layout>
                  <c15:showDataLabelsRange val="0"/>
                </c:ext>
                <c:ext xmlns:c16="http://schemas.microsoft.com/office/drawing/2014/chart" uri="{C3380CC4-5D6E-409C-BE32-E72D297353CC}">
                  <c16:uniqueId val="{00000005-7ABC-4D54-894C-CCD5D508F7A1}"/>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c:formatCode>
                <c:ptCount val="3"/>
                <c:pt idx="0">
                  <c:v>45579.180071394003</c:v>
                </c:pt>
                <c:pt idx="1">
                  <c:v>3920.7076629468302</c:v>
                </c:pt>
                <c:pt idx="2">
                  <c:v>2485.0746838826199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7ABC-4D54-894C-CCD5D508F7A1}"/>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aseline="0" smtId="4294967295">
          <a:solidFill>
            <a:schemeClr val="tx1"/>
          </a:solidFil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no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459D-4F1F-97F4-45DA11E14667}"/>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459D-4F1F-97F4-45DA11E14667}"/>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459D-4F1F-97F4-45DA11E14667}"/>
              </c:ext>
            </c:extLst>
          </c:dPt>
          <c:dLbls>
            <c:dLbl>
              <c:idx val="0"/>
              <c:layout>
                <c:manualLayout>
                  <c:x val="0.1057850643992424"/>
                  <c:y val="5.4208356887102127E-2"/>
                </c:manualLayout>
              </c:layout>
              <c:tx>
                <c:rich>
                  <a:bodyPr/>
                  <a:lstStyle/>
                  <a:p>
                    <a:pPr>
                      <a:defRPr/>
                    </a:pPr>
                    <a:r>
                      <a:rPr lang="en-US"/>
                      <a:t>1.1B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13773930000000001"/>
                      <c:h val="0.11582000000000001"/>
                    </c:manualLayout>
                  </c15:layout>
                  <c15:showDataLabelsRange val="0"/>
                </c:ext>
                <c:ext xmlns:c16="http://schemas.microsoft.com/office/drawing/2014/chart" uri="{C3380CC4-5D6E-409C-BE32-E72D297353CC}">
                  <c16:uniqueId val="{00000001-459D-4F1F-97F4-45DA11E14667}"/>
                </c:ext>
              </c:extLst>
            </c:dLbl>
            <c:dLbl>
              <c:idx val="1"/>
              <c:layout>
                <c:manualLayout>
                  <c:x val="-0.10401255637407303"/>
                  <c:y val="-8.6363069713115692E-2"/>
                </c:manualLayout>
              </c:layout>
              <c:tx>
                <c:rich>
                  <a:bodyPr/>
                  <a:lstStyle/>
                  <a:p>
                    <a:pPr>
                      <a:defRPr/>
                    </a:pPr>
                    <a:fld id="{B5674925-2A16-48FE-BAC8-E4BA09A851B4}"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24167759999999999"/>
                      <c:h val="0.1158201"/>
                    </c:manualLayout>
                  </c15:layout>
                  <c15:dlblFieldTable/>
                  <c15:showDataLabelsRange val="0"/>
                </c:ext>
                <c:ext xmlns:c16="http://schemas.microsoft.com/office/drawing/2014/chart" uri="{C3380CC4-5D6E-409C-BE32-E72D297353CC}">
                  <c16:uniqueId val="{00000003-459D-4F1F-97F4-45DA11E14667}"/>
                </c:ext>
              </c:extLst>
            </c:dLbl>
            <c:dLbl>
              <c:idx val="2"/>
              <c:layout>
                <c:manualLayout>
                  <c:x val="-4.1545748710632324E-2"/>
                  <c:y val="-0.10324873030185699"/>
                </c:manualLayout>
              </c:layout>
              <c:tx>
                <c:rich>
                  <a:bodyPr/>
                  <a:lstStyle/>
                  <a:p>
                    <a:pPr>
                      <a:defRPr/>
                    </a:pPr>
                    <a:fld id="{31033A3C-A12E-4BC7-BF30-250618BC5EE5}" type="VALUE">
                      <a:rPr lang="en-US" smtClean="0"/>
                      <a:pPr>
                        <a:defRPr/>
                      </a:pPr>
                      <a:t>[VALUE]</a:t>
                    </a:fld>
                    <a:r>
                      <a:rPr lang="en-US"/>
                      <a:t>M</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dlblFieldTable/>
                  <c15:showDataLabelsRange val="0"/>
                </c:ext>
                <c:ext xmlns:c16="http://schemas.microsoft.com/office/drawing/2014/chart" uri="{C3380CC4-5D6E-409C-BE32-E72D297353CC}">
                  <c16:uniqueId val="{00000005-459D-4F1F-97F4-45DA11E14667}"/>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0.0</c:formatCode>
                <c:ptCount val="3"/>
                <c:pt idx="0">
                  <c:v>1100</c:v>
                </c:pt>
                <c:pt idx="1">
                  <c:v>87.4</c:v>
                </c:pt>
                <c:pt idx="2">
                  <c:v>60.9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459D-4F1F-97F4-45DA11E14667}"/>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804620504379272"/>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aseline="0" smtId="4294967295">
          <a:solidFill>
            <a:schemeClr val="tx1"/>
          </a:solidFil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76707315444946E-2"/>
          <c:y val="0.22023898363113403"/>
          <c:w val="0.83238160610198975"/>
          <c:h val="0.7313881516456604"/>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801D-4606-8A60-10DEC2A4B9C4}"/>
              </c:ext>
            </c:extLst>
          </c:dPt>
          <c:dPt>
            <c:idx val="1"/>
            <c:bubble3D val="0"/>
            <c:spPr>
              <a:solidFill>
                <a:schemeClr val="accent2"/>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801D-4606-8A60-10DEC2A4B9C4}"/>
              </c:ext>
            </c:extLst>
          </c:dPt>
          <c:dPt>
            <c:idx val="2"/>
            <c:bubble3D val="0"/>
            <c:spPr>
              <a:solidFill>
                <a:schemeClr val="accent3"/>
              </a:solidFill>
              <a:ln w="19050">
                <a:no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801D-4606-8A60-10DEC2A4B9C4}"/>
              </c:ext>
            </c:extLst>
          </c:dPt>
          <c:dLbls>
            <c:dLbl>
              <c:idx val="0"/>
              <c:layout>
                <c:manualLayout>
                  <c:x val="0.14794759452342987"/>
                  <c:y val="5.6135635823011398E-2"/>
                </c:manualLayout>
              </c:layout>
              <c:tx>
                <c:rich>
                  <a:bodyPr/>
                  <a:lstStyle/>
                  <a:p>
                    <a:pPr>
                      <a:defRPr/>
                    </a:pPr>
                    <a:r>
                      <a:rPr lang="en-US"/>
                      <a:t>£75.7B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0.42944539999999998"/>
                      <c:h val="9.3052770000000007E-2"/>
                    </c:manualLayout>
                  </c15:layout>
                  <c15:showDataLabelsRange val="0"/>
                </c:ext>
                <c:ext xmlns:c16="http://schemas.microsoft.com/office/drawing/2014/chart" uri="{C3380CC4-5D6E-409C-BE32-E72D297353CC}">
                  <c16:uniqueId val="{00000001-801D-4606-8A60-10DEC2A4B9C4}"/>
                </c:ext>
              </c:extLst>
            </c:dLbl>
            <c:dLbl>
              <c:idx val="1"/>
              <c:layout>
                <c:manualLayout>
                  <c:x val="-0.11540485918521881"/>
                  <c:y val="-8.1484407186508179E-2"/>
                </c:manualLayout>
              </c:layout>
              <c:tx>
                <c:rich>
                  <a:bodyPr/>
                  <a:lstStyle/>
                  <a:p>
                    <a:pPr>
                      <a:defRPr/>
                    </a:pPr>
                    <a:r>
                      <a:rPr lang="en-US"/>
                      <a:t>£7.4B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DataLabelsRange val="0"/>
                </c:ext>
                <c:ext xmlns:c16="http://schemas.microsoft.com/office/drawing/2014/chart" uri="{C3380CC4-5D6E-409C-BE32-E72D297353CC}">
                  <c16:uniqueId val="{00000003-801D-4606-8A60-10DEC2A4B9C4}"/>
                </c:ext>
              </c:extLst>
            </c:dLbl>
            <c:dLbl>
              <c:idx val="2"/>
              <c:layout>
                <c:manualLayout>
                  <c:x val="-4.1545748710632324E-2"/>
                  <c:y val="-0.10324873030185699"/>
                </c:manualLayout>
              </c:layout>
              <c:tx>
                <c:rich>
                  <a:bodyPr/>
                  <a:lstStyle/>
                  <a:p>
                    <a:pPr>
                      <a:defRPr/>
                    </a:pPr>
                    <a:r>
                      <a:rPr lang="en-US"/>
                      <a:t>£4.7B</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DataLabelsRange val="0"/>
                </c:ext>
                <c:ext xmlns:c16="http://schemas.microsoft.com/office/drawing/2014/chart" uri="{C3380CC4-5D6E-409C-BE32-E72D297353CC}">
                  <c16:uniqueId val="{00000005-801D-4606-8A60-10DEC2A4B9C4}"/>
                </c:ext>
              </c:extLst>
            </c:dLbl>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c:formatCode>
                <c:ptCount val="3"/>
                <c:pt idx="0">
                  <c:v>71624</c:v>
                </c:pt>
                <c:pt idx="1">
                  <c:v>7110</c:v>
                </c:pt>
                <c:pt idx="2">
                  <c:v>4504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801D-4606-8A60-10DEC2A4B9C4}"/>
            </c:ext>
          </c:extLst>
        </c:ser>
        <c:dLbls>
          <c:showLegendKey val="0"/>
          <c:showVal val="0"/>
          <c:showCatName val="0"/>
          <c:showSerName val="0"/>
          <c:showPercent val="0"/>
          <c:showBubbleSize val="0"/>
          <c:showLeaderLines val="0"/>
        </c:dLbls>
        <c:firstSliceAng val="0"/>
        <c:holeSize val="62"/>
      </c:doughnutChart>
      <c:spPr>
        <a:noFill/>
        <a:ln>
          <a:noFill/>
        </a:ln>
        <a:effectLst/>
      </c:spPr>
    </c:plotArea>
    <c:legend>
      <c:legendPos val="t"/>
      <c:layout>
        <c:manualLayout>
          <c:xMode val="edge"/>
          <c:yMode val="edge"/>
          <c:x val="6.7093655467033386E-2"/>
          <c:y val="1.1761157773435116E-2"/>
          <c:w val="0.86581230163574219"/>
          <c:h val="0.13479374349117279"/>
        </c:manualLayout>
      </c:layout>
      <c:overlay val="0"/>
      <c:spPr>
        <a:noFill/>
        <a:ln>
          <a:noFill/>
        </a:ln>
        <a:effectLst/>
      </c:spPr>
      <c:txPr>
        <a:bodyPr rot="0" spcFirstLastPara="1" vertOverflow="ellipsis" vert="horz" wrap="square" anchor="ctr" anchorCtr="1"/>
        <a:lstStyle/>
        <a:p>
          <a:pPr>
            <a:defRPr sz="20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aseline="0" smtId="4294967295">
          <a:solidFill>
            <a:schemeClr val="tx1"/>
          </a:solidFil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551934838294983"/>
          <c:y val="8.0480501055717468E-2"/>
          <c:w val="0.62725430727005005"/>
          <c:h val="0.75566399097442627"/>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FED-452D-85D1-7D44717D5C10}"/>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FFED-452D-85D1-7D44717D5C10}"/>
              </c:ext>
            </c:extLst>
          </c:dPt>
          <c:dPt>
            <c:idx val="2"/>
            <c:bubble3D val="0"/>
            <c:spPr>
              <a:solidFill>
                <a:schemeClr val="accent3"/>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FED-452D-85D1-7D44717D5C10}"/>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FED-452D-85D1-7D44717D5C10}"/>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FFED-452D-85D1-7D44717D5C10}"/>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FED-452D-85D1-7D44717D5C10}"/>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General</c:formatCode>
                <c:ptCount val="3"/>
                <c:pt idx="0">
                  <c:v>89.6</c:v>
                </c:pt>
                <c:pt idx="1">
                  <c:v>10.6</c:v>
                </c:pt>
                <c:pt idx="2">
                  <c:v>7.6</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FFED-452D-85D1-7D44717D5C10}"/>
            </c:ext>
          </c:extLst>
        </c:ser>
        <c:dLbls>
          <c:showLegendKey val="0"/>
          <c:showVal val="0"/>
          <c:showCatName val="0"/>
          <c:showSerName val="0"/>
          <c:showPercent val="0"/>
          <c:showBubbleSize val="0"/>
          <c:showLeaderLines val="1"/>
        </c:dLbls>
        <c:firstSliceAng val="0"/>
        <c:holeSize val="62"/>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27017104625702"/>
          <c:y val="9.5701083540916443E-2"/>
          <c:w val="0.62725430727005005"/>
          <c:h val="0.75566399097442627"/>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9B0B-4706-B4E2-8D18C2EBDDA2}"/>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B0B-4706-B4E2-8D18C2EBDDA2}"/>
              </c:ext>
            </c:extLst>
          </c:dPt>
          <c:dPt>
            <c:idx val="2"/>
            <c:bubble3D val="0"/>
            <c:spPr>
              <a:solidFill>
                <a:schemeClr val="accent3"/>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9B0B-4706-B4E2-8D18C2EBDDA2}"/>
              </c:ext>
            </c:extLst>
          </c:dPt>
          <c:dLbls>
            <c:dLbl>
              <c:idx val="0"/>
              <c:layout>
                <c:manualLayout>
                  <c:x val="-1.9760927185416222E-2"/>
                  <c:y val="0"/>
                </c:manualLayout>
              </c:layout>
              <c:numFmt formatCode="[$£-809]#,##0" sourceLinked="0"/>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9B0B-4706-B4E2-8D18C2EBDDA2}"/>
                </c:ext>
              </c:extLst>
            </c:dLbl>
            <c:dLbl>
              <c:idx val="1"/>
              <c:numFmt formatCode="[$£-809]#,##0" sourceLinked="0"/>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B0B-4706-B4E2-8D18C2EBDDA2}"/>
                </c:ext>
              </c:extLst>
            </c:dLbl>
            <c:dLbl>
              <c:idx val="2"/>
              <c:layout>
                <c:manualLayout>
                  <c:x val="-7.1139335632324219E-2"/>
                  <c:y val="-9.5225311815738678E-2"/>
                </c:manualLayout>
              </c:layout>
              <c:numFmt formatCode="[$£-809]#,##0" sourceLinked="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9B0B-4706-B4E2-8D18C2EBDDA2}"/>
                </c:ext>
              </c:extLst>
            </c:dLbl>
            <c:numFmt formatCode="[$£-809]#,##0" sourceLinked="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#,##0</c:formatCode>
                <c:ptCount val="3"/>
                <c:pt idx="0">
                  <c:v>27336</c:v>
                </c:pt>
                <c:pt idx="1">
                  <c:v>3336</c:v>
                </c:pt>
                <c:pt idx="2">
                  <c:v>2244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9B0B-4706-B4E2-8D18C2EBDDA2}"/>
            </c:ext>
          </c:extLst>
        </c:ser>
        <c:dLbls>
          <c:showLegendKey val="0"/>
          <c:showVal val="0"/>
          <c:showCatName val="0"/>
          <c:showSerName val="0"/>
          <c:showPercent val="0"/>
          <c:showBubbleSize val="0"/>
          <c:showLeaderLines val="1"/>
        </c:dLbls>
        <c:firstSliceAng val="0"/>
        <c:holeSize val="62"/>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391330242156982"/>
          <c:y val="8.5808277130126953E-2"/>
          <c:w val="0.62725430727005005"/>
          <c:h val="0.75566399097442627"/>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918-4A04-94FB-04C7199289EF}"/>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F918-4A04-94FB-04C7199289EF}"/>
              </c:ext>
            </c:extLst>
          </c:dPt>
          <c:dPt>
            <c:idx val="2"/>
            <c:bubble3D val="0"/>
            <c:spPr>
              <a:solidFill>
                <a:schemeClr val="accent3"/>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918-4A04-94FB-04C7199289EF}"/>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918-4A04-94FB-04C7199289EF}"/>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F918-4A04-94FB-04C7199289EF}"/>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918-4A04-94FB-04C7199289EF}"/>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Sheet1!$A$2:$A$4</c:f>
              <c:strCache>
                <c:ptCount val="3"/>
                <c:pt idx="0">
                  <c:v>Lloegr</c:v>
                </c:pt>
                <c:pt idx="1">
                  <c:v>Yr Alban</c:v>
                </c:pt>
                <c:pt idx="2">
                  <c:v>Cymru</c:v>
                </c:pt>
              </c:strCache>
            </c:strRef>
          </c:cat>
          <c:val>
            <c:numRef>
              <c:f>Sheet1!$B$2:$B$4</c:f>
              <c:numCache>
                <c:formatCode>General</c:formatCode>
                <c:ptCount val="3"/>
                <c:pt idx="0">
                  <c:v>255.7</c:v>
                </c:pt>
                <c:pt idx="1">
                  <c:v>29.5</c:v>
                </c:pt>
                <c:pt idx="2">
                  <c:v>22.3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F918-4A04-94FB-04C7199289EF}"/>
            </c:ext>
          </c:extLst>
        </c:ser>
        <c:dLbls>
          <c:showLegendKey val="0"/>
          <c:showVal val="0"/>
          <c:showCatName val="0"/>
          <c:showSerName val="0"/>
          <c:showPercent val="0"/>
          <c:showBubbleSize val="0"/>
          <c:showLeaderLines val="1"/>
        </c:dLbls>
        <c:firstSliceAng val="0"/>
        <c:holeSize val="62"/>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Prydain Fawr</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D81D-44B3-AF77-E78F6EF46DA1}"/>
                </c:ext>
              </c:extLst>
            </c:dLbl>
            <c:dLbl>
              <c:idx val="4"/>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D81D-44B3-AF77-E78F6EF46DA1}"/>
                </c:ext>
              </c:extLst>
            </c:dLbl>
            <c:dLbl>
              <c:idx val="5"/>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D81D-44B3-AF77-E78F6EF46DA1}"/>
                </c:ext>
              </c:extLst>
            </c:dLbl>
            <c:dLbl>
              <c:idx val="6"/>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D81D-44B3-AF77-E78F6EF46DA1}"/>
                </c:ext>
              </c:extLst>
            </c:dLbl>
            <c:dLbl>
              <c:idx val="7"/>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D81D-44B3-AF77-E78F6EF46DA1}"/>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D81D-44B3-AF77-E78F6EF46DA1}"/>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D81D-44B3-AF77-E78F6EF46DA1}"/>
                </c:ext>
              </c:extLst>
            </c:dLbl>
            <c:dLbl>
              <c:idx val="1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D81D-44B3-AF77-E78F6EF46DA1}"/>
                </c:ext>
              </c:extLst>
            </c:dLbl>
            <c:dLbl>
              <c:idx val="1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D81D-44B3-AF77-E78F6EF46DA1}"/>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Ion-24</c:v>
                </c:pt>
                <c:pt idx="1">
                  <c:v>Chwe-24</c:v>
                </c:pt>
                <c:pt idx="2">
                  <c:v>Maw-24</c:v>
                </c:pt>
                <c:pt idx="3">
                  <c:v>Ebr-24</c:v>
                </c:pt>
                <c:pt idx="4">
                  <c:v>Mai-24</c:v>
                </c:pt>
                <c:pt idx="5">
                  <c:v>Meh-24</c:v>
                </c:pt>
                <c:pt idx="6">
                  <c:v>Gor-24</c:v>
                </c:pt>
                <c:pt idx="7">
                  <c:v>Awst-24</c:v>
                </c:pt>
                <c:pt idx="8">
                  <c:v>Medi-24</c:v>
                </c:pt>
                <c:pt idx="9">
                  <c:v>Hyd-24</c:v>
                </c:pt>
                <c:pt idx="10">
                  <c:v>Tach-24</c:v>
                </c:pt>
                <c:pt idx="11">
                  <c:v>Rhag-24</c:v>
                </c:pt>
              </c:strCache>
            </c:strRef>
          </c:cat>
          <c:val>
            <c:numRef>
              <c:f>Sheet1!$B$2:$M$2</c:f>
              <c:numCache>
                <c:formatCode>0.0</c:formatCode>
                <c:ptCount val="12"/>
                <c:pt idx="0">
                  <c:v>7.8112022952174502</c:v>
                </c:pt>
                <c:pt idx="1">
                  <c:v>6.5917869589940503</c:v>
                </c:pt>
                <c:pt idx="2">
                  <c:v>6.6827618441687298</c:v>
                </c:pt>
                <c:pt idx="3">
                  <c:v>8.9705824050867804</c:v>
                </c:pt>
                <c:pt idx="4">
                  <c:v>8.3258792651319506</c:v>
                </c:pt>
                <c:pt idx="5">
                  <c:v>9.0637664890676</c:v>
                </c:pt>
                <c:pt idx="6">
                  <c:v>9.2109629839891891</c:v>
                </c:pt>
                <c:pt idx="7">
                  <c:v>11.975631503295199</c:v>
                </c:pt>
                <c:pt idx="8">
                  <c:v>11.1805410740371</c:v>
                </c:pt>
                <c:pt idx="9">
                  <c:v>7.8670099241677498</c:v>
                </c:pt>
                <c:pt idx="10">
                  <c:v>8.71817169039128</c:v>
                </c:pt>
                <c:pt idx="11">
                  <c:v>9.2094276264591901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Lloegr</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D81D-44B3-AF77-E78F6EF46DA1}"/>
                </c:ext>
              </c:extLst>
            </c:dLbl>
            <c:dLbl>
              <c:idx val="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D81D-44B3-AF77-E78F6EF46DA1}"/>
                </c:ext>
              </c:extLst>
            </c:dLbl>
            <c:dLbl>
              <c:idx val="2"/>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D81D-44B3-AF77-E78F6EF46DA1}"/>
                </c:ext>
              </c:extLst>
            </c:dLbl>
            <c:dLbl>
              <c:idx val="3"/>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D81D-44B3-AF77-E78F6EF46DA1}"/>
                </c:ext>
              </c:extLst>
            </c:dLbl>
            <c:dLbl>
              <c:idx val="4"/>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D81D-44B3-AF77-E78F6EF46DA1}"/>
                </c:ext>
              </c:extLst>
            </c:dLbl>
            <c:dLbl>
              <c:idx val="5"/>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D81D-44B3-AF77-E78F6EF46DA1}"/>
                </c:ext>
              </c:extLst>
            </c:dLbl>
            <c:dLbl>
              <c:idx val="6"/>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D81D-44B3-AF77-E78F6EF46DA1}"/>
                </c:ext>
              </c:extLst>
            </c:dLbl>
            <c:dLbl>
              <c:idx val="7"/>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D81D-44B3-AF77-E78F6EF46DA1}"/>
                </c:ext>
              </c:extLst>
            </c:dLbl>
            <c:dLbl>
              <c:idx val="8"/>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D81D-44B3-AF77-E78F6EF46DA1}"/>
                </c:ext>
              </c:extLst>
            </c:dLbl>
            <c:dLbl>
              <c:idx val="9"/>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D81D-44B3-AF77-E78F6EF46DA1}"/>
                </c:ext>
              </c:extLst>
            </c:dLbl>
            <c:dLbl>
              <c:idx val="1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D81D-44B3-AF77-E78F6EF46DA1}"/>
                </c:ext>
              </c:extLst>
            </c:dLbl>
            <c:dLbl>
              <c:idx val="1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D81D-44B3-AF77-E78F6EF46DA1}"/>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Ion-24</c:v>
                </c:pt>
                <c:pt idx="1">
                  <c:v>Chwe-24</c:v>
                </c:pt>
                <c:pt idx="2">
                  <c:v>Maw-24</c:v>
                </c:pt>
                <c:pt idx="3">
                  <c:v>Ebr-24</c:v>
                </c:pt>
                <c:pt idx="4">
                  <c:v>Mai-24</c:v>
                </c:pt>
                <c:pt idx="5">
                  <c:v>Meh-24</c:v>
                </c:pt>
                <c:pt idx="6">
                  <c:v>Gor-24</c:v>
                </c:pt>
                <c:pt idx="7">
                  <c:v>Awst-24</c:v>
                </c:pt>
                <c:pt idx="8">
                  <c:v>Medi-24</c:v>
                </c:pt>
                <c:pt idx="9">
                  <c:v>Hyd-24</c:v>
                </c:pt>
                <c:pt idx="10">
                  <c:v>Tach-24</c:v>
                </c:pt>
                <c:pt idx="11">
                  <c:v>Rhag-24</c:v>
                </c:pt>
              </c:strCache>
            </c:strRef>
          </c:cat>
          <c:val>
            <c:numRef>
              <c:f>Sheet1!$B$3:$M$3</c:f>
              <c:numCache>
                <c:formatCode>0.0</c:formatCode>
                <c:ptCount val="12"/>
                <c:pt idx="0">
                  <c:v>6.5355824643787699</c:v>
                </c:pt>
                <c:pt idx="1">
                  <c:v>5.5536376187093897</c:v>
                </c:pt>
                <c:pt idx="2">
                  <c:v>5.77203279893918</c:v>
                </c:pt>
                <c:pt idx="3">
                  <c:v>7.5121960979081202</c:v>
                </c:pt>
                <c:pt idx="4">
                  <c:v>7.2046525960200798</c:v>
                </c:pt>
                <c:pt idx="5">
                  <c:v>7.8672157236908902</c:v>
                </c:pt>
                <c:pt idx="6">
                  <c:v>7.6964322174262003</c:v>
                </c:pt>
                <c:pt idx="7">
                  <c:v>10.366439095084599</c:v>
                </c:pt>
                <c:pt idx="8">
                  <c:v>9.5791633765908095</c:v>
                </c:pt>
                <c:pt idx="9">
                  <c:v>6.3975979283226998</c:v>
                </c:pt>
                <c:pt idx="10">
                  <c:v>7.3101066885782204</c:v>
                </c:pt>
                <c:pt idx="11">
                  <c:v>7.7939369554684399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Yr Alban</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D81D-44B3-AF77-E78F6EF46DA1}"/>
                </c:ext>
              </c:extLst>
            </c:dLbl>
            <c:dLbl>
              <c:idx val="1"/>
              <c:layout>
                <c:manualLayout>
                  <c:x val="-2.8575664386153221E-2"/>
                  <c:y val="-3.9593841880559921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D81D-44B3-AF77-E78F6EF46DA1}"/>
                </c:ext>
              </c:extLst>
            </c:dLbl>
            <c:dLbl>
              <c:idx val="3"/>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D81D-44B3-AF77-E78F6EF46DA1}"/>
                </c:ext>
              </c:extLst>
            </c:dLbl>
            <c:dLbl>
              <c:idx val="4"/>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D81D-44B3-AF77-E78F6EF46DA1}"/>
                </c:ext>
              </c:extLst>
            </c:dLbl>
            <c:dLbl>
              <c:idx val="5"/>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D81D-44B3-AF77-E78F6EF46DA1}"/>
                </c:ext>
              </c:extLst>
            </c:dLbl>
            <c:dLbl>
              <c:idx val="6"/>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D81D-44B3-AF77-E78F6EF46DA1}"/>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D81D-44B3-AF77-E78F6EF46DA1}"/>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D81D-44B3-AF77-E78F6EF46DA1}"/>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D81D-44B3-AF77-E78F6EF46DA1}"/>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D81D-44B3-AF77-E78F6EF46DA1}"/>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D81D-44B3-AF77-E78F6EF46DA1}"/>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Ion-24</c:v>
                </c:pt>
                <c:pt idx="1">
                  <c:v>Chwe-24</c:v>
                </c:pt>
                <c:pt idx="2">
                  <c:v>Maw-24</c:v>
                </c:pt>
                <c:pt idx="3">
                  <c:v>Ebr-24</c:v>
                </c:pt>
                <c:pt idx="4">
                  <c:v>Mai-24</c:v>
                </c:pt>
                <c:pt idx="5">
                  <c:v>Meh-24</c:v>
                </c:pt>
                <c:pt idx="6">
                  <c:v>Gor-24</c:v>
                </c:pt>
                <c:pt idx="7">
                  <c:v>Awst-24</c:v>
                </c:pt>
                <c:pt idx="8">
                  <c:v>Medi-24</c:v>
                </c:pt>
                <c:pt idx="9">
                  <c:v>Hyd-24</c:v>
                </c:pt>
                <c:pt idx="10">
                  <c:v>Tach-24</c:v>
                </c:pt>
                <c:pt idx="11">
                  <c:v>Rhag-24</c:v>
                </c:pt>
              </c:strCache>
            </c:strRef>
          </c:cat>
          <c:val>
            <c:numRef>
              <c:f>Sheet1!$B$4:$M$4</c:f>
              <c:numCache>
                <c:formatCode>0.0</c:formatCode>
                <c:ptCount val="12"/>
                <c:pt idx="0">
                  <c:v>0.77837351745376104</c:v>
                </c:pt>
                <c:pt idx="1">
                  <c:v>0.80212161456024</c:v>
                </c:pt>
                <c:pt idx="2">
                  <c:v>0.56229953519305598</c:v>
                </c:pt>
                <c:pt idx="3">
                  <c:v>0.95564217881918301</c:v>
                </c:pt>
                <c:pt idx="4">
                  <c:v>0.61639578989741695</c:v>
                </c:pt>
                <c:pt idx="5">
                  <c:v>0.680012127743721</c:v>
                </c:pt>
                <c:pt idx="6">
                  <c:v>0.93044832873926098</c:v>
                </c:pt>
                <c:pt idx="7">
                  <c:v>0.89143650525319995</c:v>
                </c:pt>
                <c:pt idx="8">
                  <c:v>1.12795918276054</c:v>
                </c:pt>
                <c:pt idx="9">
                  <c:v>1.0211119053837701</c:v>
                </c:pt>
                <c:pt idx="10">
                  <c:v>1.0407301806520299</c:v>
                </c:pt>
                <c:pt idx="11">
                  <c:v>1.18147408665611</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Cymru</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26-D81D-44B3-AF77-E78F6EF46DA1}"/>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27-D81D-44B3-AF77-E78F6EF46DA1}"/>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28-D81D-44B3-AF77-E78F6EF46DA1}"/>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29-D81D-44B3-AF77-E78F6EF46DA1}"/>
                </c:ext>
              </c:extLst>
            </c:dLbl>
            <c:dLbl>
              <c:idx val="4"/>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2A-D81D-44B3-AF77-E78F6EF46DA1}"/>
                </c:ext>
              </c:extLst>
            </c:dLbl>
            <c:dLbl>
              <c:idx val="5"/>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2B-D81D-44B3-AF77-E78F6EF46DA1}"/>
                </c:ext>
              </c:extLst>
            </c:dLbl>
            <c:dLbl>
              <c:idx val="6"/>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2C-D81D-44B3-AF77-E78F6EF46DA1}"/>
                </c:ext>
              </c:extLst>
            </c:dLbl>
            <c:dLbl>
              <c:idx val="7"/>
              <c:layout>
                <c:manualLayout>
                  <c:x val="3.1558185404339249E-3"/>
                  <c:y val="3.4904018758024316E-3"/>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D81D-44B3-AF77-E78F6EF46DA1}"/>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2E-D81D-44B3-AF77-E78F6EF46DA1}"/>
                </c:ext>
              </c:extLst>
            </c:dLbl>
            <c:dLbl>
              <c:idx val="9"/>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2F-D81D-44B3-AF77-E78F6EF46DA1}"/>
                </c:ext>
              </c:extLst>
            </c:dLbl>
            <c:dLbl>
              <c:idx val="1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30-D81D-44B3-AF77-E78F6EF46DA1}"/>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31-D81D-44B3-AF77-E78F6EF46DA1}"/>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Ion-24</c:v>
                </c:pt>
                <c:pt idx="1">
                  <c:v>Chwe-24</c:v>
                </c:pt>
                <c:pt idx="2">
                  <c:v>Maw-24</c:v>
                </c:pt>
                <c:pt idx="3">
                  <c:v>Ebr-24</c:v>
                </c:pt>
                <c:pt idx="4">
                  <c:v>Mai-24</c:v>
                </c:pt>
                <c:pt idx="5">
                  <c:v>Meh-24</c:v>
                </c:pt>
                <c:pt idx="6">
                  <c:v>Gor-24</c:v>
                </c:pt>
                <c:pt idx="7">
                  <c:v>Awst-24</c:v>
                </c:pt>
                <c:pt idx="8">
                  <c:v>Medi-24</c:v>
                </c:pt>
                <c:pt idx="9">
                  <c:v>Hyd-24</c:v>
                </c:pt>
                <c:pt idx="10">
                  <c:v>Tach-24</c:v>
                </c:pt>
                <c:pt idx="11">
                  <c:v>Rhag-24</c:v>
                </c:pt>
              </c:strCache>
            </c:strRef>
          </c:cat>
          <c:val>
            <c:numRef>
              <c:f>Sheet1!$B$5:$M$5</c:f>
              <c:numCache>
                <c:formatCode>0.0</c:formatCode>
                <c:ptCount val="12"/>
                <c:pt idx="0">
                  <c:v>0.67801477704266799</c:v>
                </c:pt>
                <c:pt idx="1">
                  <c:v>0.50111326225365704</c:v>
                </c:pt>
                <c:pt idx="2">
                  <c:v>0.42900590103519898</c:v>
                </c:pt>
                <c:pt idx="3">
                  <c:v>0.68295071690194198</c:v>
                </c:pt>
                <c:pt idx="4">
                  <c:v>0.61170839655088705</c:v>
                </c:pt>
                <c:pt idx="5">
                  <c:v>0.67906143452765699</c:v>
                </c:pt>
                <c:pt idx="6">
                  <c:v>0.74079859305262596</c:v>
                </c:pt>
                <c:pt idx="7">
                  <c:v>0.90103459868310098</c:v>
                </c:pt>
                <c:pt idx="8">
                  <c:v>0.75372922743776505</c:v>
                </c:pt>
                <c:pt idx="9">
                  <c:v>0.61011582391096697</c:v>
                </c:pt>
                <c:pt idx="10">
                  <c:v>0.59120793234082003</c:v>
                </c:pt>
                <c:pt idx="11">
                  <c:v>0.43503328943425901</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5"/>
          <c:min val="0"/>
        </c:scaling>
        <c:delete val="1"/>
        <c:axPos val="l"/>
        <c:numFmt formatCode="0" sourceLinked="0"/>
        <c:majorTickMark val="none"/>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795861288905144E-3"/>
          <c:y val="0.10250348597764969"/>
          <c:w val="0.98999512195587158"/>
          <c:h val="0.78596317768096924"/>
        </c:manualLayout>
      </c:layout>
      <c:lineChart>
        <c:grouping val="standard"/>
        <c:varyColors val="0"/>
        <c:ser>
          <c:idx val="0"/>
          <c:order val="0"/>
          <c:tx>
            <c:strRef>
              <c:f>Sheet1!$A$2</c:f>
              <c:strCache>
                <c:ptCount val="1"/>
                <c:pt idx="0">
                  <c:v>Prydain Fawr</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BBFE-483C-8A76-2C578427C9A5}"/>
                </c:ext>
              </c:extLst>
            </c:dLbl>
            <c:dLbl>
              <c:idx val="4"/>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BFE-483C-8A76-2C578427C9A5}"/>
                </c:ext>
              </c:extLst>
            </c:dLbl>
            <c:dLbl>
              <c:idx val="5"/>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BBFE-483C-8A76-2C578427C9A5}"/>
                </c:ext>
              </c:extLst>
            </c:dLbl>
            <c:dLbl>
              <c:idx val="6"/>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BBFE-483C-8A76-2C578427C9A5}"/>
                </c:ext>
              </c:extLst>
            </c:dLbl>
            <c:dLbl>
              <c:idx val="7"/>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BBFE-483C-8A76-2C578427C9A5}"/>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BFE-483C-8A76-2C578427C9A5}"/>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BFE-483C-8A76-2C578427C9A5}"/>
                </c:ext>
              </c:extLst>
            </c:dLbl>
            <c:dLbl>
              <c:idx val="1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BBFE-483C-8A76-2C578427C9A5}"/>
                </c:ext>
              </c:extLst>
            </c:dLbl>
            <c:dLbl>
              <c:idx val="1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BBFE-483C-8A76-2C578427C9A5}"/>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Sheet1!$B$2:$M$2</c:f>
              <c:numCache>
                <c:formatCode>0.0</c:formatCode>
                <c:ptCount val="12"/>
                <c:pt idx="0">
                  <c:v>26.0527070322097</c:v>
                </c:pt>
                <c:pt idx="1">
                  <c:v>27.175722782318299</c:v>
                </c:pt>
                <c:pt idx="2">
                  <c:v>36.385723700627999</c:v>
                </c:pt>
                <c:pt idx="3">
                  <c:v>33.879252800565197</c:v>
                </c:pt>
                <c:pt idx="4">
                  <c:v>26.1587814658041</c:v>
                </c:pt>
                <c:pt idx="5">
                  <c:v>27.8089440234743</c:v>
                </c:pt>
                <c:pt idx="6">
                  <c:v>35.0350546576176</c:v>
                </c:pt>
                <c:pt idx="7">
                  <c:v>28.375722638493201</c:v>
                </c:pt>
                <c:pt idx="8">
                  <c:v>21.0857510983803</c:v>
                </c:pt>
                <c:pt idx="9">
                  <c:v>26.360228159286301</c:v>
                </c:pt>
                <c:pt idx="10">
                  <c:v>32.367135561321398</c:v>
                </c:pt>
                <c:pt idx="11">
                  <c:v>25.7946092410182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Lloegr</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BBFE-483C-8A76-2C578427C9A5}"/>
                </c:ext>
              </c:extLst>
            </c:dLbl>
            <c:dLbl>
              <c:idx val="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BBFE-483C-8A76-2C578427C9A5}"/>
                </c:ext>
              </c:extLst>
            </c:dLbl>
            <c:dLbl>
              <c:idx val="2"/>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BBFE-483C-8A76-2C578427C9A5}"/>
                </c:ext>
              </c:extLst>
            </c:dLbl>
            <c:dLbl>
              <c:idx val="3"/>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BBFE-483C-8A76-2C578427C9A5}"/>
                </c:ext>
              </c:extLst>
            </c:dLbl>
            <c:dLbl>
              <c:idx val="4"/>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BBFE-483C-8A76-2C578427C9A5}"/>
                </c:ext>
              </c:extLst>
            </c:dLbl>
            <c:dLbl>
              <c:idx val="5"/>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BBFE-483C-8A76-2C578427C9A5}"/>
                </c:ext>
              </c:extLst>
            </c:dLbl>
            <c:dLbl>
              <c:idx val="6"/>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BBFE-483C-8A76-2C578427C9A5}"/>
                </c:ext>
              </c:extLst>
            </c:dLbl>
            <c:dLbl>
              <c:idx val="7"/>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BBFE-483C-8A76-2C578427C9A5}"/>
                </c:ext>
              </c:extLst>
            </c:dLbl>
            <c:dLbl>
              <c:idx val="8"/>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BBFE-483C-8A76-2C578427C9A5}"/>
                </c:ext>
              </c:extLst>
            </c:dLbl>
            <c:dLbl>
              <c:idx val="9"/>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BBFE-483C-8A76-2C578427C9A5}"/>
                </c:ext>
              </c:extLst>
            </c:dLbl>
            <c:dLbl>
              <c:idx val="1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BBFE-483C-8A76-2C578427C9A5}"/>
                </c:ext>
              </c:extLst>
            </c:dLbl>
            <c:dLbl>
              <c:idx val="1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BBFE-483C-8A76-2C578427C9A5}"/>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Sheet1!$B$3:$M$3</c:f>
              <c:numCache>
                <c:formatCode>0.0</c:formatCode>
                <c:ptCount val="12"/>
                <c:pt idx="0">
                  <c:v>22.135100320700602</c:v>
                </c:pt>
                <c:pt idx="1">
                  <c:v>22.808516882089901</c:v>
                </c:pt>
                <c:pt idx="2">
                  <c:v>31.0711999027545</c:v>
                </c:pt>
                <c:pt idx="3">
                  <c:v>28.530258532780501</c:v>
                </c:pt>
                <c:pt idx="4">
                  <c:v>22.350741397588401</c:v>
                </c:pt>
                <c:pt idx="5">
                  <c:v>23.7763350859254</c:v>
                </c:pt>
                <c:pt idx="6">
                  <c:v>29.270870289864899</c:v>
                </c:pt>
                <c:pt idx="7">
                  <c:v>24.0423768497567</c:v>
                </c:pt>
                <c:pt idx="8">
                  <c:v>17.861252882027301</c:v>
                </c:pt>
                <c:pt idx="9">
                  <c:v>22.5840644176191</c:v>
                </c:pt>
                <c:pt idx="10">
                  <c:v>27.6420346891016</c:v>
                </c:pt>
                <c:pt idx="11">
                  <c:v>21.501641572369401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Yr Alban</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BBFE-483C-8A76-2C578427C9A5}"/>
                </c:ext>
              </c:extLst>
            </c:dLbl>
            <c:dLbl>
              <c:idx val="1"/>
              <c:layout>
                <c:manualLayout>
                  <c:x val="-2.8575664386153221E-2"/>
                  <c:y val="-3.9593841880559921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BBFE-483C-8A76-2C578427C9A5}"/>
                </c:ext>
              </c:extLst>
            </c:dLbl>
            <c:dLbl>
              <c:idx val="3"/>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BBFE-483C-8A76-2C578427C9A5}"/>
                </c:ext>
              </c:extLst>
            </c:dLbl>
            <c:dLbl>
              <c:idx val="4"/>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BBFE-483C-8A76-2C578427C9A5}"/>
                </c:ext>
              </c:extLst>
            </c:dLbl>
            <c:dLbl>
              <c:idx val="5"/>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BBFE-483C-8A76-2C578427C9A5}"/>
                </c:ext>
              </c:extLst>
            </c:dLbl>
            <c:dLbl>
              <c:idx val="6"/>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BBFE-483C-8A76-2C578427C9A5}"/>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BBFE-483C-8A76-2C578427C9A5}"/>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BBFE-483C-8A76-2C578427C9A5}"/>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BBFE-483C-8A76-2C578427C9A5}"/>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BBFE-483C-8A76-2C578427C9A5}"/>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BBFE-483C-8A76-2C578427C9A5}"/>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Sheet1!$B$4:$M$4</c:f>
              <c:numCache>
                <c:formatCode>0.0</c:formatCode>
                <c:ptCount val="12"/>
                <c:pt idx="0">
                  <c:v>3.1579837966667701</c:v>
                </c:pt>
                <c:pt idx="1">
                  <c:v>3.090876395135</c:v>
                </c:pt>
                <c:pt idx="2">
                  <c:v>3.2853490350088199</c:v>
                </c:pt>
                <c:pt idx="3">
                  <c:v>3.8918416462018599</c:v>
                </c:pt>
                <c:pt idx="4">
                  <c:v>2.8721935084439898</c:v>
                </c:pt>
                <c:pt idx="5">
                  <c:v>2.6153968034793098</c:v>
                </c:pt>
                <c:pt idx="6">
                  <c:v>3.5404416765126601</c:v>
                </c:pt>
                <c:pt idx="7">
                  <c:v>3.3382864199395099</c:v>
                </c:pt>
                <c:pt idx="8">
                  <c:v>2.1427946672070601</c:v>
                </c:pt>
                <c:pt idx="9">
                  <c:v>2.2520500964603198</c:v>
                </c:pt>
                <c:pt idx="10">
                  <c:v>2.949844016753</c:v>
                </c:pt>
                <c:pt idx="11">
                  <c:v>3.2433161726919102</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Cymru</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BBFE-483C-8A76-2C578427C9A5}"/>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BBFE-483C-8A76-2C578427C9A5}"/>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8-BBFE-483C-8A76-2C578427C9A5}"/>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9-BBFE-483C-8A76-2C578427C9A5}"/>
                </c:ext>
              </c:extLst>
            </c:dLbl>
            <c:dLbl>
              <c:idx val="4"/>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A-BBFE-483C-8A76-2C578427C9A5}"/>
                </c:ext>
              </c:extLst>
            </c:dLbl>
            <c:dLbl>
              <c:idx val="5"/>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B-BBFE-483C-8A76-2C578427C9A5}"/>
                </c:ext>
              </c:extLst>
            </c:dLbl>
            <c:dLbl>
              <c:idx val="6"/>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C-BBFE-483C-8A76-2C578427C9A5}"/>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D-BBFE-483C-8A76-2C578427C9A5}"/>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E-BBFE-483C-8A76-2C578427C9A5}"/>
                </c:ext>
              </c:extLst>
            </c:dLbl>
            <c:dLbl>
              <c:idx val="9"/>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F-BBFE-483C-8A76-2C578427C9A5}"/>
                </c:ext>
              </c:extLst>
            </c:dLbl>
            <c:dLbl>
              <c:idx val="1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0-BBFE-483C-8A76-2C578427C9A5}"/>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1-BBFE-483C-8A76-2C578427C9A5}"/>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Sheet1!$B$5:$M$5</c:f>
              <c:numCache>
                <c:formatCode>0.0</c:formatCode>
                <c:ptCount val="12"/>
                <c:pt idx="0">
                  <c:v>1.7282642105055901</c:v>
                </c:pt>
                <c:pt idx="1">
                  <c:v>2.0863895725817798</c:v>
                </c:pt>
                <c:pt idx="2">
                  <c:v>2.7241309450810398</c:v>
                </c:pt>
                <c:pt idx="3">
                  <c:v>2.1138062757272702</c:v>
                </c:pt>
                <c:pt idx="4">
                  <c:v>1.8033865647668299</c:v>
                </c:pt>
                <c:pt idx="5">
                  <c:v>1.9951482970440499</c:v>
                </c:pt>
                <c:pt idx="6">
                  <c:v>3.0182541492131199</c:v>
                </c:pt>
                <c:pt idx="7">
                  <c:v>1.61927896628081</c:v>
                </c:pt>
                <c:pt idx="8">
                  <c:v>1.60813394033152</c:v>
                </c:pt>
                <c:pt idx="9">
                  <c:v>1.97372054798049</c:v>
                </c:pt>
                <c:pt idx="10">
                  <c:v>2.3955624191734901</c:v>
                </c:pt>
                <c:pt idx="11">
                  <c:v>1.6363570456860499</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40"/>
          <c:min val="0"/>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Prydain Fawr</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layout>
                <c:manualLayout>
                  <c:x val="-4.3211046606302261E-2"/>
                  <c:y val="-4.6819344162940979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C7EC-47FA-814C-4369D2635975}"/>
                </c:ext>
              </c:extLst>
            </c:dLbl>
            <c:dLbl>
              <c:idx val="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B9F3-4607-9E60-12E50CBA0DCE}"/>
                </c:ext>
              </c:extLst>
            </c:dLbl>
            <c:dLbl>
              <c:idx val="4"/>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9F3-4607-9E60-12E50CBA0DCE}"/>
                </c:ext>
              </c:extLst>
            </c:dLbl>
            <c:dLbl>
              <c:idx val="5"/>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B9F3-4607-9E60-12E50CBA0DCE}"/>
                </c:ext>
              </c:extLst>
            </c:dLbl>
            <c:dLbl>
              <c:idx val="6"/>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B9F3-4607-9E60-12E50CBA0DCE}"/>
                </c:ext>
              </c:extLst>
            </c:dLbl>
            <c:dLbl>
              <c:idx val="7"/>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B9F3-4607-9E60-12E50CBA0DCE}"/>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9F3-4607-9E60-12E50CBA0DCE}"/>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9F3-4607-9E60-12E50CBA0DCE}"/>
                </c:ext>
              </c:extLst>
            </c:dLbl>
            <c:dLbl>
              <c:idx val="1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B9F3-4607-9E60-12E50CBA0DCE}"/>
                </c:ext>
              </c:extLst>
            </c:dLbl>
            <c:dLbl>
              <c:idx val="1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B9F3-4607-9E60-12E50CBA0DCE}"/>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Sheet1!$B$2:$M$2</c:f>
              <c:numCache>
                <c:formatCode>"£"#,##0</c:formatCode>
                <c:ptCount val="12"/>
                <c:pt idx="0">
                  <c:v>6035.2310307378402</c:v>
                </c:pt>
                <c:pt idx="1">
                  <c:v>6870.1038903028402</c:v>
                </c:pt>
                <c:pt idx="2">
                  <c:v>10118.485813704299</c:v>
                </c:pt>
                <c:pt idx="3">
                  <c:v>8959.1743498000906</c:v>
                </c:pt>
                <c:pt idx="4">
                  <c:v>6883.5658948069704</c:v>
                </c:pt>
                <c:pt idx="5">
                  <c:v>7339.0994624055802</c:v>
                </c:pt>
                <c:pt idx="6">
                  <c:v>9733.1655646874096</c:v>
                </c:pt>
                <c:pt idx="7">
                  <c:v>7296.8067707135197</c:v>
                </c:pt>
                <c:pt idx="8">
                  <c:v>5294.8105187042001</c:v>
                </c:pt>
                <c:pt idx="9">
                  <c:v>7738.5607138906298</c:v>
                </c:pt>
                <c:pt idx="10">
                  <c:v>11069.5706929588</c:v>
                </c:pt>
                <c:pt idx="11">
                  <c:v>8813.4859639146398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Lloegr</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B9F3-4607-9E60-12E50CBA0DCE}"/>
                </c:ext>
              </c:extLst>
            </c:dLbl>
            <c:dLbl>
              <c:idx val="1"/>
              <c:layout>
                <c:manualLayout>
                  <c:x val="-2.0575936883687973E-2"/>
                  <c:y val="4.5074280351400375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DAAD-46C7-B4BA-05DA67F52F99}"/>
                </c:ext>
              </c:extLst>
            </c:dLbl>
            <c:dLbl>
              <c:idx val="2"/>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B9F3-4607-9E60-12E50CBA0DCE}"/>
                </c:ext>
              </c:extLst>
            </c:dLbl>
            <c:dLbl>
              <c:idx val="3"/>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B9F3-4607-9E60-12E50CBA0DCE}"/>
                </c:ext>
              </c:extLst>
            </c:dLbl>
            <c:dLbl>
              <c:idx val="4"/>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B9F3-4607-9E60-12E50CBA0DCE}"/>
                </c:ext>
              </c:extLst>
            </c:dLbl>
            <c:dLbl>
              <c:idx val="5"/>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B9F3-4607-9E60-12E50CBA0DCE}"/>
                </c:ext>
              </c:extLst>
            </c:dLbl>
            <c:dLbl>
              <c:idx val="6"/>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B9F3-4607-9E60-12E50CBA0DCE}"/>
                </c:ext>
              </c:extLst>
            </c:dLbl>
            <c:dLbl>
              <c:idx val="7"/>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B9F3-4607-9E60-12E50CBA0DCE}"/>
                </c:ext>
              </c:extLst>
            </c:dLbl>
            <c:dLbl>
              <c:idx val="8"/>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B9F3-4607-9E60-12E50CBA0DCE}"/>
                </c:ext>
              </c:extLst>
            </c:dLbl>
            <c:dLbl>
              <c:idx val="9"/>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B9F3-4607-9E60-12E50CBA0DCE}"/>
                </c:ext>
              </c:extLst>
            </c:dLbl>
            <c:dLbl>
              <c:idx val="1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B9F3-4607-9E60-12E50CBA0DCE}"/>
                </c:ext>
              </c:extLst>
            </c:dLbl>
            <c:dLbl>
              <c:idx val="1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B9F3-4607-9E60-12E50CBA0DCE}"/>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Sheet1!$B$3:$M$3</c:f>
              <c:numCache>
                <c:formatCode>"£"#,##0</c:formatCode>
                <c:ptCount val="12"/>
                <c:pt idx="0">
                  <c:v>5099.9699725881301</c:v>
                </c:pt>
                <c:pt idx="1">
                  <c:v>5726.1107826956304</c:v>
                </c:pt>
                <c:pt idx="2">
                  <c:v>8589.8479534876897</c:v>
                </c:pt>
                <c:pt idx="3">
                  <c:v>7349.0557985973701</c:v>
                </c:pt>
                <c:pt idx="4">
                  <c:v>5819.11384462563</c:v>
                </c:pt>
                <c:pt idx="5">
                  <c:v>6199.7615536161702</c:v>
                </c:pt>
                <c:pt idx="6">
                  <c:v>8010.4476462161902</c:v>
                </c:pt>
                <c:pt idx="7">
                  <c:v>6015.7517970098397</c:v>
                </c:pt>
                <c:pt idx="8">
                  <c:v>4455.2907216645099</c:v>
                </c:pt>
                <c:pt idx="9">
                  <c:v>6463.0505648574099</c:v>
                </c:pt>
                <c:pt idx="10">
                  <c:v>9143.3848541480093</c:v>
                </c:pt>
                <c:pt idx="11">
                  <c:v>7274.2634859405898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Yr Alban</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B9F3-4607-9E60-12E50CBA0DCE}"/>
                </c:ext>
              </c:extLst>
            </c:dLbl>
            <c:dLbl>
              <c:idx val="1"/>
              <c:layout>
                <c:manualLayout>
                  <c:x val="-2.8575664386153221E-2"/>
                  <c:y val="-3.9593841880559921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B9F3-4607-9E60-12E50CBA0DCE}"/>
                </c:ext>
              </c:extLst>
            </c:dLbl>
            <c:dLbl>
              <c:idx val="3"/>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B9F3-4607-9E60-12E50CBA0DCE}"/>
                </c:ext>
              </c:extLst>
            </c:dLbl>
            <c:dLbl>
              <c:idx val="4"/>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B9F3-4607-9E60-12E50CBA0DCE}"/>
                </c:ext>
              </c:extLst>
            </c:dLbl>
            <c:dLbl>
              <c:idx val="5"/>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B9F3-4607-9E60-12E50CBA0DCE}"/>
                </c:ext>
              </c:extLst>
            </c:dLbl>
            <c:dLbl>
              <c:idx val="6"/>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B9F3-4607-9E60-12E50CBA0DCE}"/>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B9F3-4607-9E60-12E50CBA0DCE}"/>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B9F3-4607-9E60-12E50CBA0DCE}"/>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B9F3-4607-9E60-12E50CBA0DCE}"/>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B9F3-4607-9E60-12E50CBA0DCE}"/>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B9F3-4607-9E60-12E50CBA0DCE}"/>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Sheet1!$B$4:$M$4</c:f>
              <c:numCache>
                <c:formatCode>"£"#,##0</c:formatCode>
                <c:ptCount val="12"/>
                <c:pt idx="0">
                  <c:v>644.25686004972601</c:v>
                </c:pt>
                <c:pt idx="1">
                  <c:v>746.38918702524495</c:v>
                </c:pt>
                <c:pt idx="2">
                  <c:v>916.59336574870701</c:v>
                </c:pt>
                <c:pt idx="3">
                  <c:v>1018.4103247199999</c:v>
                </c:pt>
                <c:pt idx="4">
                  <c:v>702.16421716399395</c:v>
                </c:pt>
                <c:pt idx="5">
                  <c:v>693.63192912081104</c:v>
                </c:pt>
                <c:pt idx="6">
                  <c:v>967.33340048733498</c:v>
                </c:pt>
                <c:pt idx="7">
                  <c:v>825.755550708172</c:v>
                </c:pt>
                <c:pt idx="8">
                  <c:v>508.536542778799</c:v>
                </c:pt>
                <c:pt idx="9">
                  <c:v>708.95143429421103</c:v>
                </c:pt>
                <c:pt idx="10">
                  <c:v>1065.11739619625</c:v>
                </c:pt>
                <c:pt idx="11">
                  <c:v>1053.65300606805</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Cymru</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B9F3-4607-9E60-12E50CBA0DCE}"/>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B9F3-4607-9E60-12E50CBA0DCE}"/>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B9F3-4607-9E60-12E50CBA0DCE}"/>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8-B9F3-4607-9E60-12E50CBA0DCE}"/>
                </c:ext>
              </c:extLst>
            </c:dLbl>
            <c:dLbl>
              <c:idx val="4"/>
              <c:layout>
                <c:manualLayout>
                  <c:x val="-9.4674556213018325E-3"/>
                  <c:y val="1.3961607503209727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9-B9F3-4607-9E60-12E50CBA0DCE}"/>
                </c:ext>
              </c:extLst>
            </c:dLbl>
            <c:dLbl>
              <c:idx val="5"/>
              <c:layout>
                <c:manualLayout>
                  <c:x val="-1.0256410256410256E-2"/>
                  <c:y val="1.9197210316913245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A-B9F3-4607-9E60-12E50CBA0DCE}"/>
                </c:ext>
              </c:extLst>
            </c:dLbl>
            <c:dLbl>
              <c:idx val="6"/>
              <c:layout>
                <c:manualLayout>
                  <c:x val="-2.3668639053254555E-2"/>
                  <c:y val="4.0139621571727964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B-B9F3-4607-9E60-12E50CBA0DCE}"/>
                </c:ext>
              </c:extLst>
            </c:dLbl>
            <c:dLbl>
              <c:idx val="7"/>
              <c:layout>
                <c:manualLayout>
                  <c:x val="-6.3116370808679661E-3"/>
                  <c:y val="2.0942411254814591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C-B9F3-4607-9E60-12E50CBA0DCE}"/>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D-B9F3-4607-9E60-12E50CBA0DCE}"/>
                </c:ext>
              </c:extLst>
            </c:dLbl>
            <c:dLbl>
              <c:idx val="9"/>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E-B9F3-4607-9E60-12E50CBA0DCE}"/>
                </c:ext>
              </c:extLst>
            </c:dLbl>
            <c:dLbl>
              <c:idx val="1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F-B9F3-4607-9E60-12E50CBA0DCE}"/>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0-B9F3-4607-9E60-12E50CBA0DCE}"/>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Sheet1!$B$5:$M$5</c:f>
              <c:numCache>
                <c:formatCode>"£"#,##0</c:formatCode>
                <c:ptCount val="12"/>
                <c:pt idx="0">
                  <c:v>291.00419809998903</c:v>
                </c:pt>
                <c:pt idx="1">
                  <c:v>397.60392058195299</c:v>
                </c:pt>
                <c:pt idx="2">
                  <c:v>612.04449446784997</c:v>
                </c:pt>
                <c:pt idx="3">
                  <c:v>591.70822648271303</c:v>
                </c:pt>
                <c:pt idx="4">
                  <c:v>362.28783301733301</c:v>
                </c:pt>
                <c:pt idx="5">
                  <c:v>445.705979668579</c:v>
                </c:pt>
                <c:pt idx="6">
                  <c:v>755.38451798387803</c:v>
                </c:pt>
                <c:pt idx="7">
                  <c:v>455.29942299550402</c:v>
                </c:pt>
                <c:pt idx="8">
                  <c:v>330.98325426089201</c:v>
                </c:pt>
                <c:pt idx="9">
                  <c:v>566.55871473900504</c:v>
                </c:pt>
                <c:pt idx="10">
                  <c:v>861.06844261456399</c:v>
                </c:pt>
                <c:pt idx="11">
                  <c:v>485.569471906003</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2000"/>
          <c:min val="0"/>
        </c:scaling>
        <c:delete val="1"/>
        <c:axPos val="l"/>
        <c:numFmt formatCode="[$£-809]#,##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Prydain Fawr</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2D7F-48F2-947A-0FE33E384539}"/>
                </c:ext>
              </c:extLst>
            </c:dLbl>
            <c:dLbl>
              <c:idx val="4"/>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2D7F-48F2-947A-0FE33E384539}"/>
                </c:ext>
              </c:extLst>
            </c:dLbl>
            <c:dLbl>
              <c:idx val="5"/>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2D7F-48F2-947A-0FE33E384539}"/>
                </c:ext>
              </c:extLst>
            </c:dLbl>
            <c:dLbl>
              <c:idx val="6"/>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2D7F-48F2-947A-0FE33E384539}"/>
                </c:ext>
              </c:extLst>
            </c:dLbl>
            <c:dLbl>
              <c:idx val="7"/>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2D7F-48F2-947A-0FE33E384539}"/>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2D7F-48F2-947A-0FE33E384539}"/>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2D7F-48F2-947A-0FE33E384539}"/>
                </c:ext>
              </c:extLst>
            </c:dLbl>
            <c:dLbl>
              <c:idx val="1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2D7F-48F2-947A-0FE33E384539}"/>
                </c:ext>
              </c:extLst>
            </c:dLbl>
            <c:dLbl>
              <c:idx val="1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2D7F-48F2-947A-0FE33E384539}"/>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Sheet1!$B$2:$M$2</c:f>
              <c:numCache>
                <c:formatCode>0.0</c:formatCode>
                <c:ptCount val="12"/>
                <c:pt idx="0">
                  <c:v>76.699810857185398</c:v>
                </c:pt>
                <c:pt idx="1">
                  <c:v>83.218398827340096</c:v>
                </c:pt>
                <c:pt idx="2">
                  <c:v>121.580415941166</c:v>
                </c:pt>
                <c:pt idx="3">
                  <c:v>93.663556123660499</c:v>
                </c:pt>
                <c:pt idx="4">
                  <c:v>74.837146217957397</c:v>
                </c:pt>
                <c:pt idx="5">
                  <c:v>80.452366496169603</c:v>
                </c:pt>
                <c:pt idx="6">
                  <c:v>109.77186182050001</c:v>
                </c:pt>
                <c:pt idx="7">
                  <c:v>75.1092982864254</c:v>
                </c:pt>
                <c:pt idx="8">
                  <c:v>58.847518467293703</c:v>
                </c:pt>
                <c:pt idx="9">
                  <c:v>73.544775322879104</c:v>
                </c:pt>
                <c:pt idx="10">
                  <c:v>104.593386918402</c:v>
                </c:pt>
                <c:pt idx="11">
                  <c:v>70.553917668850005</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Lloegr</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2D7F-48F2-947A-0FE33E384539}"/>
                </c:ext>
              </c:extLst>
            </c:dLbl>
            <c:dLbl>
              <c:idx val="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2D7F-48F2-947A-0FE33E384539}"/>
                </c:ext>
              </c:extLst>
            </c:dLbl>
            <c:dLbl>
              <c:idx val="2"/>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2D7F-48F2-947A-0FE33E384539}"/>
                </c:ext>
              </c:extLst>
            </c:dLbl>
            <c:dLbl>
              <c:idx val="3"/>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2D7F-48F2-947A-0FE33E384539}"/>
                </c:ext>
              </c:extLst>
            </c:dLbl>
            <c:dLbl>
              <c:idx val="4"/>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2D7F-48F2-947A-0FE33E384539}"/>
                </c:ext>
              </c:extLst>
            </c:dLbl>
            <c:dLbl>
              <c:idx val="5"/>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2D7F-48F2-947A-0FE33E384539}"/>
                </c:ext>
              </c:extLst>
            </c:dLbl>
            <c:dLbl>
              <c:idx val="6"/>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2D7F-48F2-947A-0FE33E384539}"/>
                </c:ext>
              </c:extLst>
            </c:dLbl>
            <c:dLbl>
              <c:idx val="7"/>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2D7F-48F2-947A-0FE33E384539}"/>
                </c:ext>
              </c:extLst>
            </c:dLbl>
            <c:dLbl>
              <c:idx val="8"/>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2D7F-48F2-947A-0FE33E384539}"/>
                </c:ext>
              </c:extLst>
            </c:dLbl>
            <c:dLbl>
              <c:idx val="9"/>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2D7F-48F2-947A-0FE33E384539}"/>
                </c:ext>
              </c:extLst>
            </c:dLbl>
            <c:dLbl>
              <c:idx val="1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2D7F-48F2-947A-0FE33E384539}"/>
                </c:ext>
              </c:extLst>
            </c:dLbl>
            <c:dLbl>
              <c:idx val="1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2D7F-48F2-947A-0FE33E384539}"/>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Sheet1!$B$3:$M$3</c:f>
              <c:numCache>
                <c:formatCode>0.0</c:formatCode>
                <c:ptCount val="12"/>
                <c:pt idx="0">
                  <c:v>63.158503462030801</c:v>
                </c:pt>
                <c:pt idx="1">
                  <c:v>68.401036214951901</c:v>
                </c:pt>
                <c:pt idx="2">
                  <c:v>101.29039430136901</c:v>
                </c:pt>
                <c:pt idx="3">
                  <c:v>77.300677635964007</c:v>
                </c:pt>
                <c:pt idx="4">
                  <c:v>62.0398977330468</c:v>
                </c:pt>
                <c:pt idx="5">
                  <c:v>67.634861251732801</c:v>
                </c:pt>
                <c:pt idx="6">
                  <c:v>89.491069334126706</c:v>
                </c:pt>
                <c:pt idx="7">
                  <c:v>61.1233171582072</c:v>
                </c:pt>
                <c:pt idx="8">
                  <c:v>49.379079053954896</c:v>
                </c:pt>
                <c:pt idx="9">
                  <c:v>61.327535870831703</c:v>
                </c:pt>
                <c:pt idx="10">
                  <c:v>87.557812658935802</c:v>
                </c:pt>
                <c:pt idx="11">
                  <c:v>57.483678866215797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Yr Alban</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2D7F-48F2-947A-0FE33E384539}"/>
                </c:ext>
              </c:extLst>
            </c:dLbl>
            <c:dLbl>
              <c:idx val="1"/>
              <c:layout>
                <c:manualLayout>
                  <c:x val="-2.8575664386153221E-2"/>
                  <c:y val="-3.9593841880559921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2D7F-48F2-947A-0FE33E384539}"/>
                </c:ext>
              </c:extLst>
            </c:dLbl>
            <c:dLbl>
              <c:idx val="3"/>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2D7F-48F2-947A-0FE33E384539}"/>
                </c:ext>
              </c:extLst>
            </c:dLbl>
            <c:dLbl>
              <c:idx val="4"/>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2D7F-48F2-947A-0FE33E384539}"/>
                </c:ext>
              </c:extLst>
            </c:dLbl>
            <c:dLbl>
              <c:idx val="5"/>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2D7F-48F2-947A-0FE33E384539}"/>
                </c:ext>
              </c:extLst>
            </c:dLbl>
            <c:dLbl>
              <c:idx val="6"/>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2D7F-48F2-947A-0FE33E384539}"/>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2D7F-48F2-947A-0FE33E384539}"/>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2D7F-48F2-947A-0FE33E384539}"/>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2D7F-48F2-947A-0FE33E384539}"/>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2D7F-48F2-947A-0FE33E384539}"/>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2D7F-48F2-947A-0FE33E384539}"/>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Sheet1!$B$4:$M$4</c:f>
              <c:numCache>
                <c:formatCode>0.0</c:formatCode>
                <c:ptCount val="12"/>
                <c:pt idx="0">
                  <c:v>9.1004567318404099</c:v>
                </c:pt>
                <c:pt idx="1">
                  <c:v>8.5243575261757201</c:v>
                </c:pt>
                <c:pt idx="2">
                  <c:v>10.854588307817499</c:v>
                </c:pt>
                <c:pt idx="3">
                  <c:v>10.5876321423519</c:v>
                </c:pt>
                <c:pt idx="4">
                  <c:v>7.3633677942940903</c:v>
                </c:pt>
                <c:pt idx="5">
                  <c:v>7.6388756683047498</c:v>
                </c:pt>
                <c:pt idx="6">
                  <c:v>11.247515964520501</c:v>
                </c:pt>
                <c:pt idx="7">
                  <c:v>9.1626103319397707</c:v>
                </c:pt>
                <c:pt idx="8">
                  <c:v>5.5003906213751499</c:v>
                </c:pt>
                <c:pt idx="9">
                  <c:v>6.3914151707918299</c:v>
                </c:pt>
                <c:pt idx="10">
                  <c:v>9.0542481017325898</c:v>
                </c:pt>
                <c:pt idx="11">
                  <c:v>8.5485744710646703</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Cymru</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2D7F-48F2-947A-0FE33E384539}"/>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2D7F-48F2-947A-0FE33E384539}"/>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8-2D7F-48F2-947A-0FE33E384539}"/>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9-2D7F-48F2-947A-0FE33E384539}"/>
                </c:ext>
              </c:extLst>
            </c:dLbl>
            <c:dLbl>
              <c:idx val="4"/>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A-2D7F-48F2-947A-0FE33E384539}"/>
                </c:ext>
              </c:extLst>
            </c:dLbl>
            <c:dLbl>
              <c:idx val="5"/>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B-2D7F-48F2-947A-0FE33E384539}"/>
                </c:ext>
              </c:extLst>
            </c:dLbl>
            <c:dLbl>
              <c:idx val="6"/>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C-2D7F-48F2-947A-0FE33E384539}"/>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D-2D7F-48F2-947A-0FE33E384539}"/>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E-2D7F-48F2-947A-0FE33E384539}"/>
                </c:ext>
              </c:extLst>
            </c:dLbl>
            <c:dLbl>
              <c:idx val="9"/>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F-2D7F-48F2-947A-0FE33E384539}"/>
                </c:ext>
              </c:extLst>
            </c:dLbl>
            <c:dLbl>
              <c:idx val="1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0-2D7F-48F2-947A-0FE33E384539}"/>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1-2D7F-48F2-947A-0FE33E384539}"/>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Sheet1!$B$5:$M$5</c:f>
              <c:numCache>
                <c:formatCode>0.0</c:formatCode>
                <c:ptCount val="12"/>
                <c:pt idx="0">
                  <c:v>4.4408506633143796</c:v>
                </c:pt>
                <c:pt idx="1">
                  <c:v>6.2930050862124602</c:v>
                </c:pt>
                <c:pt idx="2">
                  <c:v>9.43543333197964</c:v>
                </c:pt>
                <c:pt idx="3">
                  <c:v>5.77524634534445</c:v>
                </c:pt>
                <c:pt idx="4">
                  <c:v>5.4338806906164301</c:v>
                </c:pt>
                <c:pt idx="5">
                  <c:v>5.1786295761318701</c:v>
                </c:pt>
                <c:pt idx="6">
                  <c:v>9.0332765218527307</c:v>
                </c:pt>
                <c:pt idx="7">
                  <c:v>4.8233707962782502</c:v>
                </c:pt>
                <c:pt idx="8">
                  <c:v>3.9680487919635201</c:v>
                </c:pt>
                <c:pt idx="9">
                  <c:v>5.8258242812555201</c:v>
                </c:pt>
                <c:pt idx="10">
                  <c:v>7.9813261577338999</c:v>
                </c:pt>
                <c:pt idx="11">
                  <c:v>4.52166433156951</c:v>
                </c:pt>
              </c:numCache>
            </c:numRef>
          </c:val>
          <c:smooth val="1"/>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60"/>
          <c:min val="0"/>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563693225383759"/>
          <c:y val="2.4567851796746254E-2"/>
          <c:w val="0.80912166833877563"/>
          <c:h val="0.78840458393096924"/>
        </c:manualLayout>
      </c:layout>
      <c:barChart>
        <c:barDir val="col"/>
        <c:grouping val="percentStacked"/>
        <c:varyColors val="0"/>
        <c:ser>
          <c:idx val="0"/>
          <c:order val="0"/>
          <c:tx>
            <c:strRef>
              <c:f>Sheet1!$B$1</c:f>
              <c:strCache>
                <c:ptCount val="1"/>
                <c:pt idx="0">
                  <c:v>Trigolion Lloegr</c:v>
                </c:pt>
              </c:strCache>
            </c:strRef>
          </c:tx>
          <c:spPr>
            <a:solidFill>
              <a:schemeClr val="accent1"/>
            </a:solidFill>
            <a:ln>
              <a:noFill/>
            </a:ln>
            <a:effectLst/>
          </c:spPr>
          <c:invertIfNegative val="0"/>
          <c:dPt>
            <c:idx val="1"/>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B52-4122-BC7D-B6FF4543EBC7}"/>
              </c:ext>
            </c:extLst>
          </c:dPt>
          <c:dPt>
            <c:idx val="2"/>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B52-4122-BC7D-B6FF4543EBC7}"/>
              </c:ext>
            </c:extLst>
          </c:dPt>
          <c:dPt>
            <c:idx val="3"/>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AB52-4122-BC7D-B6FF4543EBC7}"/>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B7D-4CEA-82A5-1E9048409093}"/>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B52-4122-BC7D-B6FF4543EBC7}"/>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B52-4122-BC7D-B6FF4543EBC7}"/>
                </c:ext>
              </c:extLst>
            </c:dLbl>
            <c:dLbl>
              <c:idx val="3"/>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AB52-4122-BC7D-B6FF4543EBC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Lloegr fel Cyrcyhfan</c:v>
                </c:pt>
                <c:pt idx="1">
                  <c:v>Yr Alban fel Cyrchfan</c:v>
                </c:pt>
                <c:pt idx="2">
                  <c:v>Cymru fel Cyrchfan</c:v>
                </c:pt>
              </c:strCache>
            </c:strRef>
          </c:cat>
          <c:val>
            <c:numRef>
              <c:f>Sheet1!$B$2:$B$4</c:f>
              <c:numCache>
                <c:formatCode>#,##0.0</c:formatCode>
                <c:ptCount val="3"/>
                <c:pt idx="0">
                  <c:v>82.6</c:v>
                </c:pt>
                <c:pt idx="1">
                  <c:v>4.4000000000000004</c:v>
                </c:pt>
                <c:pt idx="2">
                  <c:v>5.2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AB52-4122-BC7D-B6FF4543EBC7}"/>
            </c:ext>
          </c:extLst>
        </c:ser>
        <c:ser>
          <c:idx val="1"/>
          <c:order val="1"/>
          <c:tx>
            <c:strRef>
              <c:f>Sheet1!$C$1</c:f>
              <c:strCache>
                <c:ptCount val="1"/>
                <c:pt idx="0">
                  <c:v>Trigolion yr Alban</c:v>
                </c:pt>
              </c:strCache>
            </c:strRef>
          </c:tx>
          <c:spPr>
            <a:solidFill>
              <a:srgbClr val="D67D00"/>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B7D-4CEA-82A5-1E9048409093}"/>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CB7D-4CEA-82A5-1E9048409093}"/>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B7D-4CEA-82A5-1E904840909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Lloegr fel Cyrcyhfan</c:v>
                </c:pt>
                <c:pt idx="1">
                  <c:v>Yr Alban fel Cyrchfan</c:v>
                </c:pt>
                <c:pt idx="2">
                  <c:v>Cymru fel Cyrchfan</c:v>
                </c:pt>
              </c:strCache>
            </c:strRef>
          </c:cat>
          <c:val>
            <c:numRef>
              <c:f>Sheet1!$C$2:$C$4</c:f>
              <c:numCache>
                <c:formatCode>#,##0.0</c:formatCode>
                <c:ptCount val="3"/>
                <c:pt idx="0">
                  <c:v>3.6</c:v>
                </c:pt>
                <c:pt idx="1">
                  <c:v>6</c:v>
                </c:pt>
                <c:pt idx="2">
                  <c:v>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AB52-4122-BC7D-B6FF4543EBC7}"/>
            </c:ext>
          </c:extLst>
        </c:ser>
        <c:ser>
          <c:idx val="2"/>
          <c:order val="2"/>
          <c:tx>
            <c:strRef>
              <c:f>Sheet1!$D$1</c:f>
              <c:strCache>
                <c:ptCount val="1"/>
                <c:pt idx="0">
                  <c:v>Trigolion Cymru</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B7D-4CEA-82A5-1E9048409093}"/>
                </c:ext>
              </c:extLst>
            </c:dLbl>
            <c:dLbl>
              <c:idx val="1"/>
              <c:layout>
                <c:manualLayout>
                  <c:x val="1.948182936757803E-3"/>
                  <c:y val="3.6630288232117891E-3"/>
                </c:manualLayout>
              </c:layou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AB52-4122-BC7D-B6FF4543EBC7}"/>
                </c:ext>
              </c:extLst>
            </c:dLbl>
            <c:dLbl>
              <c:idx val="2"/>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CB7D-4CEA-82A5-1E904840909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Lloegr fel Cyrcyhfan</c:v>
                </c:pt>
                <c:pt idx="1">
                  <c:v>Yr Alban fel Cyrchfan</c:v>
                </c:pt>
                <c:pt idx="2">
                  <c:v>Cymru fel Cyrchfan</c:v>
                </c:pt>
              </c:strCache>
            </c:strRef>
          </c:cat>
          <c:val>
            <c:numRef>
              <c:f>Sheet1!$D$2:$D$4</c:f>
              <c:numCache>
                <c:formatCode>#,##0.0</c:formatCode>
                <c:ptCount val="3"/>
                <c:pt idx="0">
                  <c:v>3.4</c:v>
                </c:pt>
                <c:pt idx="1">
                  <c:v>0.2</c:v>
                </c:pt>
                <c:pt idx="2">
                  <c:v>2.2000000000000002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AB52-4122-BC7D-B6FF4543EBC7}"/>
            </c:ext>
          </c:extLst>
        </c:ser>
        <c:dLbls>
          <c:showLegendKey val="0"/>
          <c:showVal val="0"/>
          <c:showCatName val="0"/>
          <c:showSerName val="0"/>
          <c:showPercent val="0"/>
          <c:showBubbleSize val="0"/>
        </c:dLbls>
        <c:gapWidth val="219"/>
        <c:overlap val="100"/>
        <c:axId val="88585503"/>
        <c:axId val="55024719"/>
      </c:barChart>
      <c:catAx>
        <c:axId val="88585503"/>
        <c:scaling>
          <c:orientation val="minMax"/>
        </c:scaling>
        <c:delete val="0"/>
        <c:axPos val="b"/>
        <c:numFmt formatCode="General" sourceLinked="1"/>
        <c:majorTickMark val="none"/>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0"/>
          <c:y val="6.3796631991863251E-2"/>
          <c:w val="0.21092477440834045"/>
          <c:h val="0.70512455701828003"/>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smtId="4294967295"/>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380125246942043E-3"/>
          <c:y val="0.17580191791057587"/>
          <c:w val="0.98999512195587158"/>
          <c:h val="0.73011678457260132"/>
        </c:manualLayout>
      </c:layout>
      <c:lineChart>
        <c:grouping val="standard"/>
        <c:varyColors val="0"/>
        <c:ser>
          <c:idx val="0"/>
          <c:order val="0"/>
          <c:tx>
            <c:strRef>
              <c:f>Sheet1!$A$2</c:f>
              <c:strCache>
                <c:ptCount val="1"/>
                <c:pt idx="0">
                  <c:v>Prydain Fawr</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E853-4C73-B95C-B1171F3A769C}"/>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E853-4C73-B95C-B1171F3A769C}"/>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E853-4C73-B95C-B1171F3A769C}"/>
              </c:ext>
            </c:extLst>
          </c:dPt>
          <c:dLbls>
            <c:dLbl>
              <c:idx val="0"/>
              <c:layout>
                <c:manualLayout>
                  <c:x val="-5.5199428473807641E-2"/>
                  <c:y val="-1.8896128800776308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E853-4C73-B95C-B1171F3A769C}"/>
                </c:ext>
              </c:extLst>
            </c:dLbl>
            <c:dLbl>
              <c:idx val="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E853-4C73-B95C-B1171F3A769C}"/>
                </c:ext>
              </c:extLst>
            </c:dLbl>
            <c:dLbl>
              <c:idx val="2"/>
              <c:layout>
                <c:manualLayout>
                  <c:x val="-1.9108481705188751E-2"/>
                  <c:y val="-3.460293635725975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E853-4C73-B95C-B1171F3A769C}"/>
                </c:ext>
              </c:extLst>
            </c:dLbl>
            <c:dLbl>
              <c:idx val="3"/>
              <c:layout>
                <c:manualLayout>
                  <c:x val="9.9960556253790855E-3"/>
                  <c:y val="-4.3887406587600708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A0AA-4A97-9152-64C0EFE340E8}"/>
                </c:ext>
              </c:extLst>
            </c:dLbl>
            <c:dLbl>
              <c:idx val="4"/>
              <c:layout>
                <c:manualLayout>
                  <c:x val="-2.6865893242634612E-2"/>
                  <c:y val="-7.1252156937812713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E853-4C73-B95C-B1171F3A769C}"/>
                </c:ext>
              </c:extLst>
            </c:dLbl>
            <c:dLbl>
              <c:idx val="5"/>
              <c:layout>
                <c:manualLayout>
                  <c:x val="-1.3380670920014381E-2"/>
                  <c:y val="-4.3328940868377686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E853-4C73-B95C-B1171F3A769C}"/>
                </c:ext>
              </c:extLst>
            </c:dLbl>
            <c:dLbl>
              <c:idx val="6"/>
              <c:layout>
                <c:manualLayout>
                  <c:x val="2.1735390182584524E-3"/>
                  <c:y val="-4.6819344162940979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6-E853-4C73-B95C-B1171F3A769C}"/>
                </c:ext>
              </c:extLst>
            </c:dLbl>
            <c:dLbl>
              <c:idx val="7"/>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7BDA-4A8D-9C37-EA1BC0E8D464}"/>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7BDA-4A8D-9C37-EA1BC0E8D464}"/>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7BDA-4A8D-9C37-EA1BC0E8D464}"/>
                </c:ext>
              </c:extLst>
            </c:dLbl>
            <c:dLbl>
              <c:idx val="10"/>
              <c:layout>
                <c:manualLayout>
                  <c:x val="-2.787376725838276E-2"/>
                  <c:y val="8.4686219055148219E-3"/>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ABB7-41DE-B0DD-104D1AF87D91}"/>
                </c:ext>
              </c:extLst>
            </c:dLbl>
            <c:dLbl>
              <c:idx val="11"/>
              <c:layout>
                <c:manualLayout>
                  <c:x val="-2.2054512416717142E-2"/>
                  <c:y val="-4.7377808107324088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7BDA-4A8D-9C37-EA1BC0E8D464}"/>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Sheet1!$B$2:$M$2</c:f>
              <c:numCache>
                <c:formatCode>"£"#,##0</c:formatCode>
                <c:ptCount val="12"/>
                <c:pt idx="0">
                  <c:v>231.65466157802001</c:v>
                </c:pt>
                <c:pt idx="1">
                  <c:v>252.802986891404</c:v>
                </c:pt>
                <c:pt idx="2">
                  <c:v>278.08944785478201</c:v>
                </c:pt>
                <c:pt idx="3">
                  <c:v>264.44427220811201</c:v>
                </c:pt>
                <c:pt idx="4">
                  <c:v>263.14551019150002</c:v>
                </c:pt>
                <c:pt idx="5">
                  <c:v>263.91147597012099</c:v>
                </c:pt>
                <c:pt idx="6">
                  <c:v>277.812198662323</c:v>
                </c:pt>
                <c:pt idx="7">
                  <c:v>257.14963681013</c:v>
                </c:pt>
                <c:pt idx="8">
                  <c:v>251.10846153879299</c:v>
                </c:pt>
                <c:pt idx="9">
                  <c:v>293.56956499500001</c:v>
                </c:pt>
                <c:pt idx="10">
                  <c:v>342.00031918137603</c:v>
                </c:pt>
                <c:pt idx="11">
                  <c:v>341.67937500288099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E853-4C73-B95C-B1171F3A769C}"/>
            </c:ext>
          </c:extLst>
        </c:ser>
        <c:ser>
          <c:idx val="1"/>
          <c:order val="1"/>
          <c:tx>
            <c:strRef>
              <c:f>Sheet1!$A$3</c:f>
              <c:strCache>
                <c:ptCount val="1"/>
                <c:pt idx="0">
                  <c:v>Lloegr</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layout>
                <c:manualLayout>
                  <c:x val="-5.3834348917007446E-2"/>
                  <c:y val="4.1583877056837082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E853-4C73-B95C-B1171F3A769C}"/>
                </c:ext>
              </c:extLst>
            </c:dLbl>
            <c:dLbl>
              <c:idx val="1"/>
              <c:layout>
                <c:manualLayout>
                  <c:x val="-7.0280082523822784E-2"/>
                  <c:y val="-2.1243356168270111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E853-4C73-B95C-B1171F3A769C}"/>
                </c:ext>
              </c:extLst>
            </c:dLbl>
            <c:dLbl>
              <c:idx val="2"/>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7BDA-4A8D-9C37-EA1BC0E8D464}"/>
                </c:ext>
              </c:extLst>
            </c:dLbl>
            <c:dLbl>
              <c:idx val="3"/>
              <c:layout>
                <c:manualLayout>
                  <c:x val="-5.8642998337745667E-2"/>
                  <c:y val="5.7849150151014328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A0AA-4A97-9152-64C0EFE340E8}"/>
                </c:ext>
              </c:extLst>
            </c:dLbl>
            <c:dLbl>
              <c:idx val="4"/>
              <c:layout>
                <c:manualLayout>
                  <c:x val="-3.0240630730986595E-2"/>
                  <c:y val="2.119993232190609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A0AA-4A97-9152-64C0EFE340E8}"/>
                </c:ext>
              </c:extLst>
            </c:dLbl>
            <c:dLbl>
              <c:idx val="5"/>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7BDA-4A8D-9C37-EA1BC0E8D464}"/>
                </c:ext>
              </c:extLst>
            </c:dLbl>
            <c:dLbl>
              <c:idx val="6"/>
              <c:layout>
                <c:manualLayout>
                  <c:x val="-5.4698225110769272E-2"/>
                  <c:y val="-3.6391697824001312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A0AA-4A97-9152-64C0EFE340E8}"/>
                </c:ext>
              </c:extLst>
            </c:dLbl>
            <c:dLbl>
              <c:idx val="7"/>
              <c:layout>
                <c:manualLayout>
                  <c:x val="-1.0493096197023988E-3"/>
                  <c:y val="3.7479221355170012E-3"/>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F280-4FC6-A740-E262DFD8A6BE}"/>
                </c:ext>
              </c:extLst>
            </c:dLbl>
            <c:dLbl>
              <c:idx val="8"/>
              <c:layout>
                <c:manualLayout>
                  <c:x val="-2.4717949330806732E-2"/>
                  <c:y val="8.9835245162248611E-3"/>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ABB7-41DE-B0DD-104D1AF87D91}"/>
                </c:ext>
              </c:extLst>
            </c:dLbl>
            <c:dLbl>
              <c:idx val="9"/>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7BDA-4A8D-9C37-EA1BC0E8D464}"/>
                </c:ext>
              </c:extLst>
            </c:dLbl>
            <c:dLbl>
              <c:idx val="1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7BDA-4A8D-9C37-EA1BC0E8D464}"/>
                </c:ext>
              </c:extLst>
            </c:dLbl>
            <c:dLbl>
              <c:idx val="11"/>
              <c:layout>
                <c:manualLayout>
                  <c:x val="-2.5210330957151181E-2"/>
                  <c:y val="-1.4876807365133047E-3"/>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ABB7-41DE-B0DD-104D1AF87D91}"/>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Sheet1!$B$3:$M$3</c:f>
              <c:numCache>
                <c:formatCode>"£"#,##0</c:formatCode>
                <c:ptCount val="12"/>
                <c:pt idx="0">
                  <c:v>230.40193623241299</c:v>
                </c:pt>
                <c:pt idx="1">
                  <c:v>251.051430143272</c:v>
                </c:pt>
                <c:pt idx="2">
                  <c:v>276.45691123522403</c:v>
                </c:pt>
                <c:pt idx="3">
                  <c:v>257.588124907929</c:v>
                </c:pt>
                <c:pt idx="4">
                  <c:v>260.35439903812301</c:v>
                </c:pt>
                <c:pt idx="5">
                  <c:v>260.75345637630102</c:v>
                </c:pt>
                <c:pt idx="6">
                  <c:v>273.66619327987098</c:v>
                </c:pt>
                <c:pt idx="7">
                  <c:v>250.21452057768201</c:v>
                </c:pt>
                <c:pt idx="8">
                  <c:v>249.438869215474</c:v>
                </c:pt>
                <c:pt idx="9">
                  <c:v>286.17747653142601</c:v>
                </c:pt>
                <c:pt idx="10">
                  <c:v>330.77828593251002</c:v>
                </c:pt>
                <c:pt idx="11">
                  <c:v>338.31200568836402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E853-4C73-B95C-B1171F3A769C}"/>
            </c:ext>
          </c:extLst>
        </c:ser>
        <c:ser>
          <c:idx val="2"/>
          <c:order val="2"/>
          <c:tx>
            <c:strRef>
              <c:f>Sheet1!$A$4</c:f>
              <c:strCache>
                <c:ptCount val="1"/>
                <c:pt idx="0">
                  <c:v>Yr Alban</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layout>
                <c:manualLayout>
                  <c:x val="-3.3396448940038681E-2"/>
                  <c:y val="3.4646637737751007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A0AA-4A97-9152-64C0EFE340E8}"/>
                </c:ext>
              </c:extLst>
            </c:dLbl>
            <c:dLbl>
              <c:idx val="1"/>
              <c:layout>
                <c:manualLayout>
                  <c:x val="-2.6208825409412384E-2"/>
                  <c:y val="3.8940243422985077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E853-4C73-B95C-B1171F3A769C}"/>
                </c:ext>
              </c:extLst>
            </c:dLbl>
            <c:dLbl>
              <c:idx val="2"/>
              <c:layout>
                <c:manualLayout>
                  <c:x val="-6.7641056702231778E-2"/>
                  <c:y val="-6.7761755062010293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E853-4C73-B95C-B1171F3A769C}"/>
                </c:ext>
              </c:extLst>
            </c:dLbl>
            <c:dLbl>
              <c:idx val="3"/>
              <c:layout>
                <c:manualLayout>
                  <c:x val="-5.6233205832540989E-3"/>
                  <c:y val="5.2657108753919601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E853-4C73-B95C-B1171F3A769C}"/>
                </c:ext>
              </c:extLst>
            </c:dLbl>
            <c:dLbl>
              <c:idx val="4"/>
              <c:layout>
                <c:manualLayout>
                  <c:x val="-3.0737672001123428E-2"/>
                  <c:y val="3.3459898084402084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E853-4C73-B95C-B1171F3A769C}"/>
                </c:ext>
              </c:extLst>
            </c:dLbl>
            <c:dLbl>
              <c:idx val="5"/>
              <c:layout>
                <c:manualLayout>
                  <c:x val="-6.3873767852783203E-2"/>
                  <c:y val="-4.8564545810222626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E853-4C73-B95C-B1171F3A769C}"/>
                </c:ext>
              </c:extLst>
            </c:dLbl>
            <c:dLbl>
              <c:idx val="6"/>
              <c:layout>
                <c:manualLayout>
                  <c:x val="-3.3319540321826935E-2"/>
                  <c:y val="3.8695503026247025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5-E853-4C73-B95C-B1171F3A769C}"/>
                </c:ext>
              </c:extLst>
            </c:dLbl>
            <c:dLbl>
              <c:idx val="7"/>
              <c:layout>
                <c:manualLayout>
                  <c:x val="-4.6808678500986196E-2"/>
                  <c:y val="3.8137037849835492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A0AA-4A97-9152-64C0EFE340E8}"/>
                </c:ext>
              </c:extLst>
            </c:dLbl>
            <c:dLbl>
              <c:idx val="8"/>
              <c:layout>
                <c:manualLayout>
                  <c:x val="-2.3928994312882423E-2"/>
                  <c:y val="1.7194626852869987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ABB7-41DE-B0DD-104D1AF87D91}"/>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7BDA-4A8D-9C37-EA1BC0E8D464}"/>
                </c:ext>
              </c:extLst>
            </c:dLbl>
            <c:dLbl>
              <c:idx val="10"/>
              <c:layout>
                <c:manualLayout>
                  <c:x val="-5.7830374753452835E-3"/>
                  <c:y val="-2.46901959146082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7BDA-4A8D-9C37-EA1BC0E8D464}"/>
                </c:ext>
              </c:extLst>
            </c:dLbl>
            <c:dLbl>
              <c:idx val="11"/>
              <c:layout>
                <c:manualLayout>
                  <c:x val="-2.2879684418146071E-2"/>
                  <c:y val="2.4175430346625764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ABB7-41DE-B0DD-104D1AF87D91}"/>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Sheet1!$B$4:$M$4</c:f>
              <c:numCache>
                <c:formatCode>"£"#,##0</c:formatCode>
                <c:ptCount val="12"/>
                <c:pt idx="0">
                  <c:v>204.008918832875</c:v>
                </c:pt>
                <c:pt idx="1">
                  <c:v>241.48140902691901</c:v>
                </c:pt>
                <c:pt idx="2">
                  <c:v>278.99421217698603</c:v>
                </c:pt>
                <c:pt idx="3">
                  <c:v>261.67825345974501</c:v>
                </c:pt>
                <c:pt idx="4">
                  <c:v>244.46967625951899</c:v>
                </c:pt>
                <c:pt idx="5">
                  <c:v>265.21097226931698</c:v>
                </c:pt>
                <c:pt idx="6">
                  <c:v>273.22393330319198</c:v>
                </c:pt>
                <c:pt idx="7">
                  <c:v>247.359107887194</c:v>
                </c:pt>
                <c:pt idx="8">
                  <c:v>237.32397254918999</c:v>
                </c:pt>
                <c:pt idx="9">
                  <c:v>314.80269262593799</c:v>
                </c:pt>
                <c:pt idx="10">
                  <c:v>361.07583660259502</c:v>
                </c:pt>
                <c:pt idx="11">
                  <c:v>324.86903834402699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E853-4C73-B95C-B1171F3A769C}"/>
            </c:ext>
          </c:extLst>
        </c:ser>
        <c:ser>
          <c:idx val="3"/>
          <c:order val="3"/>
          <c:tx>
            <c:strRef>
              <c:f>Sheet1!$A$5</c:f>
              <c:strCache>
                <c:ptCount val="1"/>
                <c:pt idx="0">
                  <c:v>Cymru</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7BDA-4A8D-9C37-EA1BC0E8D464}"/>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7BDA-4A8D-9C37-EA1BC0E8D464}"/>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7BDA-4A8D-9C37-EA1BC0E8D464}"/>
                </c:ext>
              </c:extLst>
            </c:dLbl>
            <c:dLbl>
              <c:idx val="3"/>
              <c:layout>
                <c:manualLayout>
                  <c:x val="-2.9451675713062286E-2"/>
                  <c:y val="-3.8136899471282959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A0AA-4A97-9152-64C0EFE340E8}"/>
                </c:ext>
              </c:extLst>
            </c:dLbl>
            <c:dLbl>
              <c:idx val="4"/>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7BDA-4A8D-9C37-EA1BC0E8D464}"/>
                </c:ext>
              </c:extLst>
            </c:dLbl>
            <c:dLbl>
              <c:idx val="5"/>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7BDA-4A8D-9C37-EA1BC0E8D464}"/>
                </c:ext>
              </c:extLst>
            </c:dLbl>
            <c:dLbl>
              <c:idx val="6"/>
              <c:layout>
                <c:manualLayout>
                  <c:x val="-2.3140039294958115E-2"/>
                  <c:y val="2.9925936833024025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E853-4C73-B95C-B1171F3A769C}"/>
                </c:ext>
              </c:extLst>
            </c:dLbl>
            <c:dLbl>
              <c:idx val="7"/>
              <c:layout>
                <c:manualLayout>
                  <c:x val="-3.0240630730986595E-2"/>
                  <c:y val="-3.4646499902009964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A0AA-4A97-9152-64C0EFE340E8}"/>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7BDA-4A8D-9C37-EA1BC0E8D464}"/>
                </c:ext>
              </c:extLst>
            </c:dLbl>
            <c:dLbl>
              <c:idx val="9"/>
              <c:layout>
                <c:manualLayout>
                  <c:x val="-3.0240630730986595E-2"/>
                  <c:y val="-3.2328816596418619E-3"/>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ABB7-41DE-B0DD-104D1AF87D91}"/>
                </c:ext>
              </c:extLst>
            </c:dLbl>
            <c:dLbl>
              <c:idx val="10"/>
              <c:layout>
                <c:manualLayout>
                  <c:x val="-6.8110453648915298E-2"/>
                  <c:y val="7.2383239529928067E-3"/>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ABB7-41DE-B0DD-104D1AF87D91}"/>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7BDA-4A8D-9C37-EA1BC0E8D464}"/>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Sheet1!$B$5:$M$5</c:f>
              <c:numCache>
                <c:formatCode>"£"#,##0</c:formatCode>
                <c:ptCount val="12"/>
                <c:pt idx="0">
                  <c:v>168.379462081702</c:v>
                </c:pt>
                <c:pt idx="1">
                  <c:v>190.57031620894401</c:v>
                </c:pt>
                <c:pt idx="2">
                  <c:v>224.675137431634</c:v>
                </c:pt>
                <c:pt idx="3">
                  <c:v>279.92547532726599</c:v>
                </c:pt>
                <c:pt idx="4">
                  <c:v>200.893053156451</c:v>
                </c:pt>
                <c:pt idx="5">
                  <c:v>223.39491271346799</c:v>
                </c:pt>
                <c:pt idx="6">
                  <c:v>250.27200515265201</c:v>
                </c:pt>
                <c:pt idx="7">
                  <c:v>281.17417225596699</c:v>
                </c:pt>
                <c:pt idx="8">
                  <c:v>205.81821324700101</c:v>
                </c:pt>
                <c:pt idx="9">
                  <c:v>287.05113057606201</c:v>
                </c:pt>
                <c:pt idx="10">
                  <c:v>359.44312522303102</c:v>
                </c:pt>
                <c:pt idx="11">
                  <c:v>296.73809465123497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E853-4C73-B95C-B1171F3A769C}"/>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370"/>
          <c:min val="140"/>
        </c:scaling>
        <c:delete val="1"/>
        <c:axPos val="l"/>
        <c:numFmt formatCode="[$£-809]#,##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490579724311829E-3"/>
          <c:y val="0.14787870645523071"/>
          <c:w val="0.98999512195587158"/>
          <c:h val="0.76851117610931396"/>
        </c:manualLayout>
      </c:layout>
      <c:lineChart>
        <c:grouping val="standard"/>
        <c:varyColors val="0"/>
        <c:ser>
          <c:idx val="0"/>
          <c:order val="0"/>
          <c:tx>
            <c:strRef>
              <c:f>Sheet1!$A$2</c:f>
              <c:strCache>
                <c:ptCount val="1"/>
                <c:pt idx="0">
                  <c:v>Prydain Fawr</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layout>
                <c:manualLayout>
                  <c:x val="-5.899013951420784E-2"/>
                  <c:y val="-1.5405726619064808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C7EC-47FA-814C-4369D2635975}"/>
                </c:ext>
              </c:extLst>
            </c:dLbl>
            <c:dLbl>
              <c:idx val="1"/>
              <c:layout>
                <c:manualLayout>
                  <c:x val="-5.0061158835887909E-2"/>
                  <c:y val="2.6479095220565796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C7EC-47FA-814C-4369D2635975}"/>
                </c:ext>
              </c:extLst>
            </c:dLbl>
            <c:dLbl>
              <c:idx val="2"/>
              <c:layout>
                <c:manualLayout>
                  <c:x val="-4.3676529079675674E-2"/>
                  <c:y val="3.345989808440208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C7EC-47FA-814C-4369D2635975}"/>
                </c:ext>
              </c:extLst>
            </c:dLbl>
            <c:dLbl>
              <c:idx val="3"/>
              <c:layout>
                <c:manualLayout>
                  <c:x val="-7.1238689124584198E-2"/>
                  <c:y val="-4.3328940868377686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F05F-410D-A100-F5FC2E1F362C}"/>
                </c:ext>
              </c:extLst>
            </c:dLbl>
            <c:dLbl>
              <c:idx val="4"/>
              <c:layout>
                <c:manualLayout>
                  <c:x val="-3.4998029470443726E-2"/>
                  <c:y val="3.8137037307024002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6485-45B3-9457-D32F668976D8}"/>
                </c:ext>
              </c:extLst>
            </c:dLbl>
            <c:dLbl>
              <c:idx val="5"/>
              <c:layout>
                <c:manualLayout>
                  <c:x val="-4.6648960560560226E-2"/>
                  <c:y val="2.2988693788647652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F05F-410D-A100-F5FC2E1F362C}"/>
                </c:ext>
              </c:extLst>
            </c:dLbl>
            <c:dLbl>
              <c:idx val="6"/>
              <c:layout>
                <c:manualLayout>
                  <c:x val="-5.6055537424981594E-3"/>
                  <c:y val="-6.4271353185176849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F05F-410D-A100-F5FC2E1F362C}"/>
                </c:ext>
              </c:extLst>
            </c:dLbl>
            <c:dLbl>
              <c:idx val="7"/>
              <c:layout>
                <c:manualLayout>
                  <c:x val="5.2386587771203154E-3"/>
                  <c:y val="4.9782200297123899E-3"/>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6485-45B3-9457-D32F668976D8}"/>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F7AF-47C6-A59C-77D18FE14EF8}"/>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F7AF-47C6-A59C-77D18FE14EF8}"/>
                </c:ext>
              </c:extLst>
            </c:dLbl>
            <c:dLbl>
              <c:idx val="10"/>
              <c:layout>
                <c:manualLayout>
                  <c:x val="-2.5506902486085892E-2"/>
                  <c:y val="-2.5738278054632246E-4"/>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A14D-4DE5-8A86-3E71E8EFD749}"/>
                </c:ext>
              </c:extLst>
            </c:dLbl>
            <c:dLbl>
              <c:idx val="11"/>
              <c:layout>
                <c:manualLayout>
                  <c:x val="-1.7334699630737305E-2"/>
                  <c:y val="-9.4498232007026672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A14D-4DE5-8A86-3E71E8EFD749}"/>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Sheet1!$B$2:$M$2</c:f>
              <c:numCache>
                <c:formatCode>"£"#,##0</c:formatCode>
                <c:ptCount val="12"/>
                <c:pt idx="0">
                  <c:v>78.686387401598694</c:v>
                </c:pt>
                <c:pt idx="1">
                  <c:v>82.555107850089698</c:v>
                </c:pt>
                <c:pt idx="2">
                  <c:v>83.224635607438103</c:v>
                </c:pt>
                <c:pt idx="3">
                  <c:v>95.652724715807594</c:v>
                </c:pt>
                <c:pt idx="4">
                  <c:v>91.980603786776101</c:v>
                </c:pt>
                <c:pt idx="5">
                  <c:v>91.222915894649304</c:v>
                </c:pt>
                <c:pt idx="6">
                  <c:v>88.667217657318901</c:v>
                </c:pt>
                <c:pt idx="7">
                  <c:v>97.149180423541296</c:v>
                </c:pt>
                <c:pt idx="8">
                  <c:v>89.975085723401406</c:v>
                </c:pt>
                <c:pt idx="9">
                  <c:v>105.222440070236</c:v>
                </c:pt>
                <c:pt idx="10">
                  <c:v>105.834326806863</c:v>
                </c:pt>
                <c:pt idx="11">
                  <c:v>124.918448969501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Lloegr</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layout>
                <c:manualLayout>
                  <c:x val="-3.4055259078741074E-2"/>
                  <c:y val="-4.5117702335119247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FDB3-441A-9698-3433292B8214}"/>
                </c:ext>
              </c:extLst>
            </c:dLbl>
            <c:dLbl>
              <c:idx val="1"/>
              <c:layout>
                <c:manualLayout>
                  <c:x val="2.3037474602460861E-3"/>
                  <c:y val="3.1112672761082649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DAAD-46C7-B4BA-05DA67F52F99}"/>
                </c:ext>
              </c:extLst>
            </c:dLbl>
            <c:dLbl>
              <c:idx val="2"/>
              <c:layout>
                <c:manualLayout>
                  <c:x val="-2.1544424816966057E-2"/>
                  <c:y val="-5.9637777507305145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F05F-410D-A100-F5FC2E1F362C}"/>
                </c:ext>
              </c:extLst>
            </c:dLbl>
            <c:dLbl>
              <c:idx val="3"/>
              <c:layout>
                <c:manualLayout>
                  <c:x val="-1.7487211152911186E-2"/>
                  <c:y val="3.6906741559505463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29A1-49C7-B19E-E80AA7CA0300}"/>
                </c:ext>
              </c:extLst>
            </c:dLbl>
            <c:dLbl>
              <c:idx val="4"/>
              <c:layout>
                <c:manualLayout>
                  <c:x val="1.0761341080069542E-2"/>
                  <c:y val="-4.1627302765846252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6485-45B3-9457-D32F668976D8}"/>
                </c:ext>
              </c:extLst>
            </c:dLbl>
            <c:dLbl>
              <c:idx val="5"/>
              <c:layout>
                <c:manualLayout>
                  <c:x val="-1.1146003380417824E-2"/>
                  <c:y val="-4.3930966407060623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F05F-410D-A100-F5FC2E1F362C}"/>
                </c:ext>
              </c:extLst>
            </c:dLbl>
            <c:dLbl>
              <c:idx val="6"/>
              <c:layout>
                <c:manualLayout>
                  <c:x val="-5.0575967878103256E-2"/>
                  <c:y val="-5.4402172565460205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F05F-410D-A100-F5FC2E1F362C}"/>
                </c:ext>
              </c:extLst>
            </c:dLbl>
            <c:dLbl>
              <c:idx val="7"/>
              <c:layout>
                <c:manualLayout>
                  <c:x val="-2.7897436171770096E-2"/>
                  <c:y val="-3.2901298254728317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6485-45B3-9457-D32F668976D8}"/>
                </c:ext>
              </c:extLst>
            </c:dLbl>
            <c:dLbl>
              <c:idx val="8"/>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F7AF-47C6-A59C-77D18FE14EF8}"/>
                </c:ext>
              </c:extLst>
            </c:dLbl>
            <c:dLbl>
              <c:idx val="9"/>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F7AF-47C6-A59C-77D18FE14EF8}"/>
                </c:ext>
              </c:extLst>
            </c:dLbl>
            <c:dLbl>
              <c:idx val="10"/>
              <c:layout>
                <c:manualLayout>
                  <c:x val="-3.1029585798816567E-2"/>
                  <c:y val="6.8320356779535296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F7AF-47C6-A59C-77D18FE14EF8}"/>
                </c:ext>
              </c:extLst>
            </c:dLbl>
            <c:dLbl>
              <c:idx val="1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F7AF-47C6-A59C-77D18FE14EF8}"/>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Sheet1!$B$3:$M$3</c:f>
              <c:numCache>
                <c:formatCode>"£"#,##0</c:formatCode>
                <c:ptCount val="12"/>
                <c:pt idx="0">
                  <c:v>80.748746297544798</c:v>
                </c:pt>
                <c:pt idx="1">
                  <c:v>83.713801713488493</c:v>
                </c:pt>
                <c:pt idx="2">
                  <c:v>84.804171340574896</c:v>
                </c:pt>
                <c:pt idx="3">
                  <c:v>95.0710397806168</c:v>
                </c:pt>
                <c:pt idx="4">
                  <c:v>93.796315875065702</c:v>
                </c:pt>
                <c:pt idx="5">
                  <c:v>91.665177378586407</c:v>
                </c:pt>
                <c:pt idx="6">
                  <c:v>89.511140115089304</c:v>
                </c:pt>
                <c:pt idx="7">
                  <c:v>98.419916926941298</c:v>
                </c:pt>
                <c:pt idx="8">
                  <c:v>90.226282203367106</c:v>
                </c:pt>
                <c:pt idx="9">
                  <c:v>105.385785896729</c:v>
                </c:pt>
                <c:pt idx="10">
                  <c:v>104.426830416199</c:v>
                </c:pt>
                <c:pt idx="11">
                  <c:v>126.54484941491501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Yr Alban</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F7AF-47C6-A59C-77D18FE14EF8}"/>
                </c:ext>
              </c:extLst>
            </c:dLbl>
            <c:dLbl>
              <c:idx val="1"/>
              <c:layout>
                <c:manualLayout>
                  <c:x val="-3.3309414982795715E-2"/>
                  <c:y val="-4.6574603766202927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layout>
                <c:manualLayout>
                  <c:x val="1.2110143434256315E-3"/>
                  <c:y val="2.1243492141366005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F05F-410D-A100-F5FC2E1F362C}"/>
                </c:ext>
              </c:extLst>
            </c:dLbl>
            <c:dLbl>
              <c:idx val="3"/>
              <c:layout>
                <c:manualLayout>
                  <c:x val="6.0276134122287965E-3"/>
                  <c:y val="-3.7477846597936898E-3"/>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6485-45B3-9457-D32F668976D8}"/>
                </c:ext>
              </c:extLst>
            </c:dLbl>
            <c:dLbl>
              <c:idx val="4"/>
              <c:layout>
                <c:manualLayout>
                  <c:x val="-3.175349826833776E-2"/>
                  <c:y val="-2.992579872831192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F7AF-47C6-A59C-77D18FE14EF8}"/>
                </c:ext>
              </c:extLst>
            </c:dLbl>
            <c:dLbl>
              <c:idx val="5"/>
              <c:layout>
                <c:manualLayout>
                  <c:x val="-8.9112734422087669E-3"/>
                  <c:y val="2.473389543592929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F05F-410D-A100-F5FC2E1F362C}"/>
                </c:ext>
              </c:extLst>
            </c:dLbl>
            <c:dLbl>
              <c:idx val="6"/>
              <c:layout>
                <c:manualLayout>
                  <c:x val="7.6567735522985458E-3"/>
                  <c:y val="2.2988693788647652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F05F-410D-A100-F5FC2E1F362C}"/>
                </c:ext>
              </c:extLst>
            </c:dLbl>
            <c:dLbl>
              <c:idx val="7"/>
              <c:layout>
                <c:manualLayout>
                  <c:x val="-2.6319526627218936E-2"/>
                  <c:y val="4.5117841601440355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6485-45B3-9457-D32F668976D8}"/>
                </c:ext>
              </c:extLst>
            </c:dLbl>
            <c:dLbl>
              <c:idx val="8"/>
              <c:layout>
                <c:manualLayout>
                  <c:x val="-1.7552314326167107E-2"/>
                  <c:y val="-6.6575020551681519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A14D-4DE5-8A86-3E71E8EFD749}"/>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F7AF-47C6-A59C-77D18FE14EF8}"/>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F7AF-47C6-A59C-77D18FE14EF8}"/>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F7AF-47C6-A59C-77D18FE14EF8}"/>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Sheet1!$B$4:$M$4</c:f>
              <c:numCache>
                <c:formatCode>"£"#,##0</c:formatCode>
                <c:ptCount val="12"/>
                <c:pt idx="0">
                  <c:v>70.7939039801837</c:v>
                </c:pt>
                <c:pt idx="1">
                  <c:v>87.559582611746393</c:v>
                </c:pt>
                <c:pt idx="2">
                  <c:v>84.442941524421897</c:v>
                </c:pt>
                <c:pt idx="3">
                  <c:v>96.188676658516201</c:v>
                </c:pt>
                <c:pt idx="4">
                  <c:v>95.359112403444598</c:v>
                </c:pt>
                <c:pt idx="5">
                  <c:v>90.802882418787206</c:v>
                </c:pt>
                <c:pt idx="6">
                  <c:v>86.004181148861704</c:v>
                </c:pt>
                <c:pt idx="7">
                  <c:v>90.122303665985498</c:v>
                </c:pt>
                <c:pt idx="8">
                  <c:v>92.454623277584602</c:v>
                </c:pt>
                <c:pt idx="9">
                  <c:v>110.922450717026</c:v>
                </c:pt>
                <c:pt idx="10">
                  <c:v>117.637310600361</c:v>
                </c:pt>
                <c:pt idx="11">
                  <c:v>123.254819810539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Cymru</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layout>
                <c:manualLayout>
                  <c:x val="-1.7357001081109047E-2"/>
                  <c:y val="4.7120425850152969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FDB3-441A-9698-3433292B8214}"/>
                </c:ext>
              </c:extLst>
            </c:dLbl>
            <c:dLbl>
              <c:idx val="1"/>
              <c:layout>
                <c:manualLayout>
                  <c:x val="-1.3412228785455227E-2"/>
                  <c:y val="4.1884820908308029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F05F-410D-A100-F5FC2E1F362C}"/>
                </c:ext>
              </c:extLst>
            </c:dLbl>
            <c:dLbl>
              <c:idx val="2"/>
              <c:layout>
                <c:manualLayout>
                  <c:x val="-9.4674555584788322E-3"/>
                  <c:y val="4.0139622986316681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F05F-410D-A100-F5FC2E1F362C}"/>
                </c:ext>
              </c:extLst>
            </c:dLbl>
            <c:dLbl>
              <c:idx val="3"/>
              <c:layout>
                <c:manualLayout>
                  <c:x val="-3.313609467455627E-2"/>
                  <c:y val="-5.0461744892590317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F05F-410D-A100-F5FC2E1F362C}"/>
                </c:ext>
              </c:extLst>
            </c:dLbl>
            <c:dLbl>
              <c:idx val="4"/>
              <c:layout>
                <c:manualLayout>
                  <c:x val="-1.0256410576403141E-2"/>
                  <c:y val="4.1884820908308029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F05F-410D-A100-F5FC2E1F362C}"/>
                </c:ext>
              </c:extLst>
            </c:dLbl>
            <c:dLbl>
              <c:idx val="5"/>
              <c:layout>
                <c:manualLayout>
                  <c:x val="-2.9191320762038231E-2"/>
                  <c:y val="4.8865627497434616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6485-45B3-9457-D32F668976D8}"/>
                </c:ext>
              </c:extLst>
            </c:dLbl>
            <c:dLbl>
              <c:idx val="6"/>
              <c:layout>
                <c:manualLayout>
                  <c:x val="-5.2859961986541748E-2"/>
                  <c:y val="1.9197210669517517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F05F-410D-A100-F5FC2E1F362C}"/>
                </c:ext>
              </c:extLst>
            </c:dLbl>
            <c:dLbl>
              <c:idx val="7"/>
              <c:layout>
                <c:manualLayout>
                  <c:x val="-2.6035502552986145E-2"/>
                  <c:y val="2.7923215180635452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6485-45B3-9457-D32F668976D8}"/>
                </c:ext>
              </c:extLst>
            </c:dLbl>
            <c:dLbl>
              <c:idx val="8"/>
              <c:layout>
                <c:manualLayout>
                  <c:x val="-1.6568047925829887E-2"/>
                  <c:y val="3.1413618475198746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A14D-4DE5-8A86-3E71E8EFD749}"/>
                </c:ext>
              </c:extLst>
            </c:dLbl>
            <c:dLbl>
              <c:idx val="9"/>
              <c:layout>
                <c:manualLayout>
                  <c:x val="-3.9447731755425219E-3"/>
                  <c:y val="3.4904018758024256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F7AF-47C6-A59C-77D18FE14EF8}"/>
                </c:ext>
              </c:extLst>
            </c:dLbl>
            <c:dLbl>
              <c:idx val="10"/>
              <c:layout>
                <c:manualLayout>
                  <c:x val="-3.0769230797886848E-2"/>
                  <c:y val="-4.7120425850152969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A14D-4DE5-8A86-3E71E8EFD749}"/>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F7AF-47C6-A59C-77D18FE14EF8}"/>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Sheet1!$B$5:$M$5</c:f>
              <c:numCache>
                <c:formatCode>"£"#,##0</c:formatCode>
                <c:ptCount val="12"/>
                <c:pt idx="0">
                  <c:v>65.528931315785599</c:v>
                </c:pt>
                <c:pt idx="1">
                  <c:v>63.181884510641098</c:v>
                </c:pt>
                <c:pt idx="2">
                  <c:v>64.866601557497006</c:v>
                </c:pt>
                <c:pt idx="3">
                  <c:v>102.455928474757</c:v>
                </c:pt>
                <c:pt idx="4">
                  <c:v>66.672025692973804</c:v>
                </c:pt>
                <c:pt idx="5">
                  <c:v>86.066395195134803</c:v>
                </c:pt>
                <c:pt idx="6">
                  <c:v>83.622428269133493</c:v>
                </c:pt>
                <c:pt idx="7">
                  <c:v>94.394447830304998</c:v>
                </c:pt>
                <c:pt idx="8">
                  <c:v>83.412092848059601</c:v>
                </c:pt>
                <c:pt idx="9">
                  <c:v>97.249537127629594</c:v>
                </c:pt>
                <c:pt idx="10">
                  <c:v>107.885384658813</c:v>
                </c:pt>
                <c:pt idx="11">
                  <c:v>107.38733269425499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30"/>
          <c:min val="50"/>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Prydain Fawr</c:v>
                </c:pt>
              </c:strCache>
            </c:strRef>
          </c:tx>
          <c:spPr>
            <a:ln w="38100" cap="rnd">
              <a:solidFill>
                <a:schemeClr val="accent4"/>
              </a:solidFill>
              <a:round/>
            </a:ln>
            <a:effectLst/>
          </c:spPr>
          <c:marker>
            <c:symbol val="circle"/>
            <c:size val="10"/>
            <c:spPr>
              <a:solidFill>
                <a:schemeClr val="accent4"/>
              </a:solidFill>
              <a:ln w="9525">
                <a:solidFill>
                  <a:schemeClr val="accent4"/>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layout>
                <c:manualLayout>
                  <c:x val="-4.8733726143836975E-2"/>
                  <c:y val="-4.1583739221096039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C7EC-47FA-814C-4369D2635975}"/>
                </c:ext>
              </c:extLst>
            </c:dLbl>
            <c:dLbl>
              <c:idx val="1"/>
              <c:layout>
                <c:manualLayout>
                  <c:x val="-3.9015796035528183E-2"/>
                  <c:y val="-4.6819344162940979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C7EC-47FA-814C-4369D2635975}"/>
                </c:ext>
              </c:extLst>
            </c:dLbl>
            <c:dLbl>
              <c:idx val="2"/>
              <c:layout>
                <c:manualLayout>
                  <c:x val="-2.6319526135921478E-2"/>
                  <c:y val="-2.5876931846141815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C7EC-47FA-814C-4369D2635975}"/>
                </c:ext>
              </c:extLst>
            </c:dLbl>
            <c:dLbl>
              <c:idx val="3"/>
              <c:layout>
                <c:manualLayout>
                  <c:x val="-3.2579912718010896E-2"/>
                  <c:y val="-4.332894193139326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F05F-410D-A100-F5FC2E1F362C}"/>
                </c:ext>
              </c:extLst>
            </c:dLbl>
            <c:dLbl>
              <c:idx val="4"/>
              <c:layout>
                <c:manualLayout>
                  <c:x val="-2.6751525700092316E-2"/>
                  <c:y val="-2.4690195918083191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DB96-4010-9F86-C03C3261082B}"/>
                </c:ext>
              </c:extLst>
            </c:dLbl>
            <c:dLbl>
              <c:idx val="5"/>
              <c:layout>
                <c:manualLayout>
                  <c:x val="-2.6925096288323402E-2"/>
                  <c:y val="-3.9838541299104691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F05F-410D-A100-F5FC2E1F362C}"/>
                </c:ext>
              </c:extLst>
            </c:dLbl>
            <c:dLbl>
              <c:idx val="6"/>
              <c:layout>
                <c:manualLayout>
                  <c:x val="7.017720490694046E-3"/>
                  <c:y val="-2.2386530414223671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F05F-410D-A100-F5FC2E1F362C}"/>
                </c:ext>
              </c:extLst>
            </c:dLbl>
            <c:dLbl>
              <c:idx val="7"/>
              <c:layout>
                <c:manualLayout>
                  <c:x val="-7.0276600308716297E-3"/>
                  <c:y val="-2.0025838166475296E-3"/>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DB96-4010-9F86-C03C3261082B}"/>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4FFF-4334-A200-0FD9626858AB}"/>
                </c:ext>
              </c:extLst>
            </c:dLbl>
            <c:dLbl>
              <c:idx val="9"/>
              <c:layout>
                <c:manualLayout>
                  <c:x val="-2.6189380173632142E-2"/>
                  <c:y val="-8.9833874734973375E-3"/>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4FFF-4334-A200-0FD9626858AB}"/>
                </c:ext>
              </c:extLst>
            </c:dLbl>
            <c:dLbl>
              <c:idx val="1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4FFF-4334-A200-0FD9626858AB}"/>
                </c:ext>
              </c:extLst>
            </c:dLbl>
            <c:dLbl>
              <c:idx val="1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4FFF-4334-A200-0FD9626858AB}"/>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Sheet1!$B$2:$M$2</c:f>
              <c:numCache>
                <c:formatCode>_-* #,##0.0_-;\-* #,##0.0_-;_-* "-"??_-;_-@_-</c:formatCode>
                <c:ptCount val="12"/>
                <c:pt idx="0">
                  <c:v>2.9440246175708098</c:v>
                </c:pt>
                <c:pt idx="1">
                  <c:v>3.0622331370514901</c:v>
                </c:pt>
                <c:pt idx="2">
                  <c:v>3.3414318467731201</c:v>
                </c:pt>
                <c:pt idx="3">
                  <c:v>2.7646287441763699</c:v>
                </c:pt>
                <c:pt idx="4">
                  <c:v>2.8608804395490601</c:v>
                </c:pt>
                <c:pt idx="5">
                  <c:v>2.8930392476700102</c:v>
                </c:pt>
                <c:pt idx="6">
                  <c:v>3.1332008153905502</c:v>
                </c:pt>
                <c:pt idx="7">
                  <c:v>2.64695631696567</c:v>
                </c:pt>
                <c:pt idx="8" formatCode="0.0">
                  <c:v>2.7908665995689401</c:v>
                </c:pt>
                <c:pt idx="9" formatCode="0.0">
                  <c:v>2.7899900895573402</c:v>
                </c:pt>
                <c:pt idx="10" formatCode="0.0">
                  <c:v>3.2314687445926098</c:v>
                </c:pt>
                <c:pt idx="11" formatCode="0.0">
                  <c:v>2.7352194797607599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Lloegr</c:v>
                </c:pt>
              </c:strCache>
            </c:strRef>
          </c:tx>
          <c:spPr>
            <a:ln w="38100" cap="rnd">
              <a:solidFill>
                <a:schemeClr val="accent1"/>
              </a:solidFill>
              <a:round/>
            </a:ln>
            <a:effectLst/>
          </c:spPr>
          <c:marker>
            <c:symbol val="square"/>
            <c:size val="10"/>
            <c:spPr>
              <a:solidFill>
                <a:schemeClr val="accent1"/>
              </a:solidFill>
              <a:ln w="9525">
                <a:solidFill>
                  <a:schemeClr val="accent1"/>
                </a:solidFill>
              </a:ln>
              <a:effectLst/>
            </c:spPr>
          </c:marker>
          <c:dLbls>
            <c:dLbl>
              <c:idx val="0"/>
              <c:layout>
                <c:manualLayout>
                  <c:x val="-4.016375467859417E-2"/>
                  <c:y val="6.8320356779535366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68D9-4EC3-AE08-E5C31CB6F116}"/>
                </c:ext>
              </c:extLst>
            </c:dLbl>
            <c:dLbl>
              <c:idx val="1"/>
              <c:layout>
                <c:manualLayout>
                  <c:x val="-3.1621303409337997E-2"/>
                  <c:y val="3.4603074193000793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DAAD-46C7-B4BA-05DA67F52F99}"/>
                </c:ext>
              </c:extLst>
            </c:dLbl>
            <c:dLbl>
              <c:idx val="2"/>
              <c:layout>
                <c:manualLayout>
                  <c:x val="-2.4700243026018143E-2"/>
                  <c:y val="5.7290688157081604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F05F-410D-A100-F5FC2E1F362C}"/>
                </c:ext>
              </c:extLst>
            </c:dLbl>
            <c:dLbl>
              <c:idx val="3"/>
              <c:layout>
                <c:manualLayout>
                  <c:x val="-5.2787028840329896E-2"/>
                  <c:y val="1.5964328642498887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DB96-4010-9F86-C03C3261082B}"/>
                </c:ext>
              </c:extLst>
            </c:dLbl>
            <c:dLbl>
              <c:idx val="4"/>
              <c:layout>
                <c:manualLayout>
                  <c:x val="-3.120514377951622E-2"/>
                  <c:y val="3.9838679134845734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462D-47BA-8D1B-CE242C03B59D}"/>
                </c:ext>
              </c:extLst>
            </c:dLbl>
            <c:dLbl>
              <c:idx val="5"/>
              <c:layout>
                <c:manualLayout>
                  <c:x val="-1.9824504852294922E-2"/>
                  <c:y val="5.7290688157081604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F05F-410D-A100-F5FC2E1F362C}"/>
                </c:ext>
              </c:extLst>
            </c:dLbl>
            <c:dLbl>
              <c:idx val="6"/>
              <c:layout>
                <c:manualLayout>
                  <c:x val="-4.5053284615278244E-2"/>
                  <c:y val="1.3660663738846779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F05F-410D-A100-F5FC2E1F362C}"/>
                </c:ext>
              </c:extLst>
            </c:dLbl>
            <c:dLbl>
              <c:idx val="7"/>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4FFF-4334-A200-0FD9626858AB}"/>
                </c:ext>
              </c:extLst>
            </c:dLbl>
            <c:dLbl>
              <c:idx val="8"/>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4FFF-4334-A200-0FD9626858AB}"/>
                </c:ext>
              </c:extLst>
            </c:dLbl>
            <c:dLbl>
              <c:idx val="9"/>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4FFF-4334-A200-0FD9626858AB}"/>
                </c:ext>
              </c:extLst>
            </c:dLbl>
            <c:dLbl>
              <c:idx val="1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4FFF-4334-A200-0FD9626858AB}"/>
                </c:ext>
              </c:extLst>
            </c:dLbl>
            <c:dLbl>
              <c:idx val="1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4FFF-4334-A200-0FD9626858AB}"/>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Sheet1!$B$3:$M$3</c:f>
              <c:numCache>
                <c:formatCode>_-* #,##0.0_-;\-* #,##0.0_-;_-* "-"??_-;_-@_-</c:formatCode>
                <c:ptCount val="12"/>
                <c:pt idx="0">
                  <c:v>2.8533190519568299</c:v>
                </c:pt>
                <c:pt idx="1">
                  <c:v>2.9989252071301</c:v>
                </c:pt>
                <c:pt idx="2">
                  <c:v>3.2599447275413902</c:v>
                </c:pt>
                <c:pt idx="3">
                  <c:v>2.7094278710144701</c:v>
                </c:pt>
                <c:pt idx="4">
                  <c:v>2.7757422731283898</c:v>
                </c:pt>
                <c:pt idx="5">
                  <c:v>2.8446293765337201</c:v>
                </c:pt>
                <c:pt idx="6">
                  <c:v>3.05734228083793</c:v>
                </c:pt>
                <c:pt idx="7">
                  <c:v>2.5423159091205099</c:v>
                </c:pt>
                <c:pt idx="8" formatCode="0.0">
                  <c:v>2.7645921246455298</c:v>
                </c:pt>
                <c:pt idx="9" formatCode="0.0">
                  <c:v>2.7155225355709902</c:v>
                </c:pt>
                <c:pt idx="10" formatCode="0.0">
                  <c:v>3.1675603349653998</c:v>
                </c:pt>
                <c:pt idx="11" formatCode="0.0">
                  <c:v>2.67345535794276</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Yr Alban</c:v>
                </c:pt>
              </c:strCache>
            </c:strRef>
          </c:tx>
          <c:spPr>
            <a:ln w="38100" cap="rnd">
              <a:solidFill>
                <a:schemeClr val="accent2"/>
              </a:solidFill>
              <a:round/>
            </a:ln>
            <a:effectLst/>
          </c:spPr>
          <c:marker>
            <c:symbol val="triangle"/>
            <c:size val="10"/>
            <c:spPr>
              <a:solidFill>
                <a:schemeClr val="accent2"/>
              </a:solidFill>
              <a:ln w="9525">
                <a:solidFill>
                  <a:schemeClr val="accent2"/>
                </a:solidFill>
              </a:ln>
              <a:effectLst/>
            </c:spPr>
          </c:marker>
          <c:dLbls>
            <c:dLbl>
              <c:idx val="0"/>
              <c:layout>
                <c:manualLayout>
                  <c:x val="-4.3856061995029449E-2"/>
                  <c:y val="2.1243492141366005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462D-47BA-8D1B-CE242C03B59D}"/>
                </c:ext>
              </c:extLst>
            </c:dLbl>
            <c:dLbl>
              <c:idx val="1"/>
              <c:layout>
                <c:manualLayout>
                  <c:x val="-2.5419870391488075E-2"/>
                  <c:y val="2.8469037264585495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7EC-47FA-814C-4369D2635975}"/>
                </c:ext>
              </c:extLst>
            </c:dLbl>
            <c:dLbl>
              <c:idx val="2"/>
              <c:layout>
                <c:manualLayout>
                  <c:x val="-2.4824488908052444E-2"/>
                  <c:y val="9.0270861983299255E-3"/>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F05F-410D-A100-F5FC2E1F362C}"/>
                </c:ext>
              </c:extLst>
            </c:dLbl>
            <c:dLbl>
              <c:idx val="3"/>
              <c:layout>
                <c:manualLayout>
                  <c:x val="4.0177050977945328E-3"/>
                  <c:y val="-1.94545928388834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DB96-4010-9F86-C03C3261082B}"/>
                </c:ext>
              </c:extLst>
            </c:dLbl>
            <c:dLbl>
              <c:idx val="4"/>
              <c:layout>
                <c:manualLayout>
                  <c:x val="-1.9416173920035362E-2"/>
                  <c:y val="4.5676305890083313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462D-47BA-8D1B-CE242C03B59D}"/>
                </c:ext>
              </c:extLst>
            </c:dLbl>
            <c:dLbl>
              <c:idx val="5"/>
              <c:layout>
                <c:manualLayout>
                  <c:x val="2.1340912207961082E-3"/>
                  <c:y val="4.3931104242801666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F05F-410D-A100-F5FC2E1F362C}"/>
                </c:ext>
              </c:extLst>
            </c:dLbl>
            <c:dLbl>
              <c:idx val="6"/>
              <c:layout>
                <c:manualLayout>
                  <c:x val="-2.469036728143692E-2"/>
                  <c:y val="-4.1583739221096039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F05F-410D-A100-F5FC2E1F362C}"/>
                </c:ext>
              </c:extLst>
            </c:dLbl>
            <c:dLbl>
              <c:idx val="7"/>
              <c:layout>
                <c:manualLayout>
                  <c:x val="-5.4497509263455868E-3"/>
                  <c:y val="-1.2473789043724537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DB96-4010-9F86-C03C3261082B}"/>
                </c:ext>
              </c:extLst>
            </c:dLbl>
            <c:dLbl>
              <c:idx val="8"/>
              <c:layout>
                <c:manualLayout>
                  <c:x val="-2.066669799387455E-2"/>
                  <c:y val="-1.0728588327765465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2BB4-43B8-B172-2305DF39A80C}"/>
                </c:ext>
              </c:extLst>
            </c:dLbl>
            <c:dLbl>
              <c:idx val="9"/>
              <c:layout>
                <c:manualLayout>
                  <c:x val="4.5798505955985114E-3"/>
                  <c:y val="-2.992579872831192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4FFF-4334-A200-0FD9626858AB}"/>
                </c:ext>
              </c:extLst>
            </c:dLbl>
            <c:dLbl>
              <c:idx val="10"/>
              <c:layout>
                <c:manualLayout>
                  <c:x val="-2.066669799387455E-2"/>
                  <c:y val="3.9882238954305649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2BB4-43B8-B172-2305DF39A80C}"/>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4FFF-4334-A200-0FD9626858AB}"/>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Sheet1!$B$4:$M$4</c:f>
              <c:numCache>
                <c:formatCode>_-* #,##0.0_-;\-* #,##0.0_-;_-* "-"??_-;_-@_-</c:formatCode>
                <c:ptCount val="12"/>
                <c:pt idx="0">
                  <c:v>2.8817300270653301</c:v>
                </c:pt>
                <c:pt idx="1">
                  <c:v>2.7579095494057801</c:v>
                </c:pt>
                <c:pt idx="2">
                  <c:v>3.3039376310250601</c:v>
                </c:pt>
                <c:pt idx="3">
                  <c:v>2.72046838100019</c:v>
                </c:pt>
                <c:pt idx="4">
                  <c:v>2.5636739908527901</c:v>
                </c:pt>
                <c:pt idx="5">
                  <c:v>2.9207329679926999</c:v>
                </c:pt>
                <c:pt idx="6">
                  <c:v>3.1768680272680898</c:v>
                </c:pt>
                <c:pt idx="7">
                  <c:v>2.7447046715978898</c:v>
                </c:pt>
                <c:pt idx="8" formatCode="0.0">
                  <c:v>2.5669237960837399</c:v>
                </c:pt>
                <c:pt idx="9" formatCode="0.0">
                  <c:v>2.83804307055052</c:v>
                </c:pt>
                <c:pt idx="10" formatCode="0.0">
                  <c:v>3.06939894120196</c:v>
                </c:pt>
                <c:pt idx="11" formatCode="0.0">
                  <c:v>2.6357511928815298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Cymru</c:v>
                </c:pt>
              </c:strCache>
            </c:strRef>
          </c:tx>
          <c:spPr>
            <a:ln w="38100" cap="rnd">
              <a:solidFill>
                <a:schemeClr val="accent3"/>
              </a:solidFill>
              <a:round/>
            </a:ln>
            <a:effectLst/>
          </c:spPr>
          <c:marker>
            <c:symbol val="diamond"/>
            <c:size val="10"/>
            <c:spPr>
              <a:solidFill>
                <a:schemeClr val="accent3"/>
              </a:solidFill>
              <a:ln w="9525">
                <a:solidFill>
                  <a:schemeClr val="accent3"/>
                </a:solidFill>
              </a:ln>
              <a:effectLst/>
            </c:spPr>
          </c:marker>
          <c:dLbls>
            <c:dLbl>
              <c:idx val="0"/>
              <c:layout>
                <c:manualLayout>
                  <c:x val="-4.7337278723716736E-2"/>
                  <c:y val="-1.5706809237599373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462D-47BA-8D1B-CE242C03B59D}"/>
                </c:ext>
              </c:extLst>
            </c:dLbl>
            <c:dLbl>
              <c:idx val="1"/>
              <c:layout>
                <c:manualLayout>
                  <c:x val="-3.9447731755424065E-3"/>
                  <c:y val="-1.5706808441111008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F05F-410D-A100-F5FC2E1F362C}"/>
                </c:ext>
              </c:extLst>
            </c:dLbl>
            <c:dLbl>
              <c:idx val="2"/>
              <c:layout>
                <c:manualLayout>
                  <c:x val="-2.2879684343934059E-2"/>
                  <c:y val="-3.3158816397190094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F05F-410D-A100-F5FC2E1F362C}"/>
                </c:ext>
              </c:extLst>
            </c:dLbl>
            <c:dLbl>
              <c:idx val="3"/>
              <c:layout>
                <c:manualLayout>
                  <c:x val="-1.4201183803379536E-2"/>
                  <c:y val="4.7120425850152969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F05F-410D-A100-F5FC2E1F362C}"/>
                </c:ext>
              </c:extLst>
            </c:dLbl>
            <c:dLbl>
              <c:idx val="4"/>
              <c:layout>
                <c:manualLayout>
                  <c:x val="-2.6824457570910454E-2"/>
                  <c:y val="-4.5375224202871323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F05F-410D-A100-F5FC2E1F362C}"/>
                </c:ext>
              </c:extLst>
            </c:dLbl>
            <c:dLbl>
              <c:idx val="5"/>
              <c:layout>
                <c:manualLayout>
                  <c:x val="-2.3668638896197081E-3"/>
                  <c:y val="1.9197210669517517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CF1-4B6A-A650-C56DC64B3AA5}"/>
                </c:ext>
              </c:extLst>
            </c:dLbl>
            <c:dLbl>
              <c:idx val="6"/>
              <c:layout>
                <c:manualLayout>
                  <c:x val="-3.5502959042787552E-2"/>
                  <c:y val="5.9336833655834198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F05F-410D-A100-F5FC2E1F362C}"/>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4FFF-4334-A200-0FD9626858AB}"/>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4FFF-4334-A200-0FD9626858AB}"/>
                </c:ext>
              </c:extLst>
            </c:dLbl>
            <c:dLbl>
              <c:idx val="9"/>
              <c:layout>
                <c:manualLayout>
                  <c:x val="-1.6568047337278107E-2"/>
                  <c:y val="-3.4904018758024381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4FFF-4334-A200-0FD9626858AB}"/>
                </c:ext>
              </c:extLst>
            </c:dLbl>
            <c:dLbl>
              <c:idx val="10"/>
              <c:layout>
                <c:manualLayout>
                  <c:x val="-1.8934911116957664E-2"/>
                  <c:y val="-2.9668416827917099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2BB4-43B8-B172-2305DF39A80C}"/>
                </c:ext>
              </c:extLst>
            </c:dLbl>
            <c:dLbl>
              <c:idx val="11"/>
              <c:layout>
                <c:manualLayout>
                  <c:x val="-1.7357001081109047E-2"/>
                  <c:y val="-0.10122165083885193"/>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2BB4-43B8-B172-2305DF39A80C}"/>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Sheet1!$B$5:$M$5</c:f>
              <c:numCache>
                <c:formatCode>_-* #,##0.0_-;\-* #,##0.0_-;_-* "-"??_-;_-@_-</c:formatCode>
                <c:ptCount val="12"/>
                <c:pt idx="0">
                  <c:v>2.5695438442338898</c:v>
                </c:pt>
                <c:pt idx="1">
                  <c:v>3.0162176656324302</c:v>
                </c:pt>
                <c:pt idx="2">
                  <c:v>3.4636489662940702</c:v>
                </c:pt>
                <c:pt idx="3">
                  <c:v>2.7321549811169099</c:v>
                </c:pt>
                <c:pt idx="4">
                  <c:v>3.0131535838069201</c:v>
                </c:pt>
                <c:pt idx="5">
                  <c:v>2.5956113557094298</c:v>
                </c:pt>
                <c:pt idx="6">
                  <c:v>2.9928813397664902</c:v>
                </c:pt>
                <c:pt idx="7">
                  <c:v>2.9787151545336599</c:v>
                </c:pt>
                <c:pt idx="8" formatCode="0.0">
                  <c:v>2.46748650248965</c:v>
                </c:pt>
                <c:pt idx="9" formatCode="0.0">
                  <c:v>2.9516966255514201</c:v>
                </c:pt>
                <c:pt idx="10" formatCode="0.0">
                  <c:v>3.3317128762136798</c:v>
                </c:pt>
                <c:pt idx="11" formatCode="0.0">
                  <c:v>2.7632504431047198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3.7"/>
          <c:min val="2.2999999999999998"/>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492992758750916"/>
          <c:y val="6.874953955411911E-2"/>
          <c:w val="0.47441360354423523"/>
          <c:h val="0.86250090599060059"/>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91CF-4168-9782-FADA3CE30FCC}"/>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1CF-4168-9782-FADA3CE30FCC}"/>
              </c:ext>
            </c:extLst>
          </c:dPt>
          <c:dPt>
            <c:idx val="2"/>
            <c:bubble3D val="0"/>
            <c:spPr>
              <a:solidFill>
                <a:schemeClr val="accent3"/>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91CF-4168-9782-FADA3CE30FCC}"/>
              </c:ext>
            </c:extLst>
          </c:dPt>
          <c:dPt>
            <c:idx val="3"/>
            <c:bubble3D val="0"/>
            <c:spPr>
              <a:solidFill>
                <a:schemeClr val="accent4"/>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91CF-4168-9782-FADA3CE30FCC}"/>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91CF-4168-9782-FADA3CE30FCC}"/>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1CF-4168-9782-FADA3CE30FCC}"/>
                </c:ext>
              </c:extLst>
            </c:dLbl>
            <c:dLbl>
              <c:idx val="2"/>
              <c:tx>
                <c:rich>
                  <a:bodyPr rot="0" spcFirstLastPara="1" vertOverflow="ellipsis" vert="horz" wrap="square" lIns="38100" tIns="19050" rIns="38100" bIns="19050" anchor="ctr" anchorCtr="0">
                    <a:spAutoFit/>
                  </a:bodyPr>
                  <a:lstStyle/>
                  <a:p>
                    <a:pPr algn="ctr">
                      <a:defRPr lang="en-US" sz="2400" b="0" i="0" u="none" strike="noStrike" kern="1200" baseline="0" smtClean="0">
                        <a:solidFill>
                          <a:schemeClr val="bg1"/>
                        </a:solidFill>
                        <a:latin typeface="+mn-lt"/>
                        <a:ea typeface="+mn-ea"/>
                        <a:cs typeface="+mn-cs"/>
                      </a:defRPr>
                    </a:pPr>
                    <a:r>
                      <a:rPr lang="en-US" sz="2400" b="0" i="0" u="none" strike="noStrike" kern="1200" baseline="0">
                        <a:solidFill>
                          <a:schemeClr val="bg1"/>
                        </a:solidFill>
                        <a:latin typeface="+mn-lt"/>
                        <a:ea typeface="+mn-ea"/>
                        <a:cs typeface="+mn-cs"/>
                      </a:rPr>
                      <a:t>7%</a:t>
                    </a:r>
                  </a:p>
                </c:rich>
              </c:tx>
              <c:spPr>
                <a:noFill/>
                <a:ln>
                  <a:noFill/>
                </a:ln>
                <a:effectLst/>
              </c:sp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DataLabelsRange val="0"/>
                </c:ext>
                <c:ext xmlns:c16="http://schemas.microsoft.com/office/drawing/2014/chart" uri="{C3380CC4-5D6E-409C-BE32-E72D297353CC}">
                  <c16:uniqueId val="{00000005-91CF-4168-9782-FADA3CE30FCC}"/>
                </c:ext>
              </c:extLst>
            </c:dLbl>
            <c:dLbl>
              <c:idx val="3"/>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91CF-4168-9782-FADA3CE30FCC}"/>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Sheet1!$A$2:$A$5</c:f>
              <c:strCache>
                <c:ptCount val="4"/>
                <c:pt idx="0">
                  <c:v>Teithiau Gwyliau</c:v>
                </c:pt>
                <c:pt idx="1">
                  <c:v>Ymweld â Ffrindiau a Pherthnasau</c:v>
                </c:pt>
                <c:pt idx="2">
                  <c:v>Teithiau Busnes*</c:v>
                </c:pt>
                <c:pt idx="3">
                  <c:v>Teithiau Amrywiol</c:v>
                </c:pt>
              </c:strCache>
            </c:strRef>
          </c:cat>
          <c:val>
            <c:numRef>
              <c:f>Sheet1!$B$2:$B$5</c:f>
              <c:numCache>
                <c:formatCode>0%</c:formatCode>
                <c:ptCount val="4"/>
                <c:pt idx="0">
                  <c:v>0.37796677725121702</c:v>
                </c:pt>
                <c:pt idx="1">
                  <c:v>0.33735656674346098</c:v>
                </c:pt>
                <c:pt idx="2">
                  <c:v>6.6588911154619707E-2</c:v>
                </c:pt>
                <c:pt idx="3">
                  <c:v>0.21808774485070501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91CF-4168-9782-FADA3CE30FCC}"/>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l"/>
      <c:layout>
        <c:manualLayout>
          <c:xMode val="edge"/>
          <c:yMode val="edge"/>
          <c:x val="1.1980405077338219E-2"/>
          <c:y val="4.7116321511566639E-3"/>
          <c:w val="0.34918934106826782"/>
          <c:h val="0.9952883720397949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userShapes r:id="rId2"/>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87507471442223E-2"/>
          <c:y val="8.9648321270942688E-2"/>
          <c:w val="0.96082496643066406"/>
          <c:h val="0.61471742391586304"/>
        </c:manualLayout>
      </c:layout>
      <c:barChart>
        <c:barDir val="col"/>
        <c:grouping val="clustered"/>
        <c:varyColors val="0"/>
        <c:ser>
          <c:idx val="0"/>
          <c:order val="0"/>
          <c:tx>
            <c:strRef>
              <c:f>Sheet1!$B$1</c:f>
              <c:strCache>
                <c:ptCount val="1"/>
                <c:pt idx="0">
                  <c:v>2023</c:v>
                </c:pt>
              </c:strCache>
            </c:strRef>
          </c:tx>
          <c:spPr>
            <a:solidFill>
              <a:schemeClr val="accent2"/>
            </a:solidFill>
            <a:ln>
              <a:noFill/>
            </a:ln>
            <a:effectLst/>
          </c:spPr>
          <c:invertIfNegative val="0"/>
          <c:dPt>
            <c:idx val="0"/>
            <c:invertIfNegative val="0"/>
            <c:bubble3D val="0"/>
            <c:spPr>
              <a:solidFill>
                <a:schemeClr val="accent5"/>
              </a:solidFill>
              <a:ln>
                <a:noFill/>
              </a:ln>
              <a:effectLst/>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F8F-40ED-B174-37551DE28F38}"/>
              </c:ext>
            </c:extLst>
          </c:dPt>
          <c:dPt>
            <c:idx val="1"/>
            <c:invertIfNegative val="0"/>
            <c:bubble3D val="0"/>
            <c:spPr>
              <a:solidFill>
                <a:schemeClr val="accent1"/>
              </a:solidFill>
              <a:ln>
                <a:noFill/>
              </a:ln>
              <a:effectLst/>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A13E-408A-9E77-9183FAFE68AE}"/>
              </c:ext>
            </c:extLst>
          </c:dPt>
          <c:dPt>
            <c:idx val="2"/>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1F8F-40ED-B174-37551DE28F38}"/>
              </c:ext>
            </c:extLst>
          </c:dPt>
          <c:dPt>
            <c:idx val="3"/>
            <c:invertIfNegative val="0"/>
            <c:bubble3D val="0"/>
            <c:spPr>
              <a:solidFill>
                <a:schemeClr val="accent3"/>
              </a:solidFill>
              <a:ln>
                <a:noFill/>
              </a:ln>
              <a:effectLst/>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1F8F-40ED-B174-37551DE28F38}"/>
              </c:ext>
            </c:extLst>
          </c:dPt>
          <c:dPt>
            <c:idx val="4"/>
            <c:invertIfNegative val="0"/>
            <c:bubble3D val="0"/>
            <c:spPr>
              <a:solidFill>
                <a:schemeClr val="accent4"/>
              </a:solidFill>
              <a:ln>
                <a:noFill/>
              </a:ln>
              <a:effectLst/>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1F8F-40ED-B174-37551DE28F38}"/>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F8F-40ED-B174-37551DE28F38}"/>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A13E-408A-9E77-9183FAFE68AE}"/>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1F8F-40ED-B174-37551DE28F38}"/>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1F8F-40ED-B174-37551DE28F38}"/>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1F8F-40ED-B174-37551DE28F3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Sheet1!$A$2:$A$6</c:f>
              <c:strCache>
                <c:ptCount val="5"/>
                <c:pt idx="0">
                  <c:v>Cyfanswm Teithiau</c:v>
                </c:pt>
                <c:pt idx="1">
                  <c:v>Teithiau Gwyliau</c:v>
                </c:pt>
                <c:pt idx="2">
                  <c:v>Ymweld â Ffrindiau a Pherthnasau</c:v>
                </c:pt>
                <c:pt idx="3">
                  <c:v>Teithiau Busnes*</c:v>
                </c:pt>
                <c:pt idx="4">
                  <c:v>Teithiau Amrywiol</c:v>
                </c:pt>
              </c:strCache>
            </c:strRef>
          </c:cat>
          <c:val>
            <c:numRef>
              <c:f>Sheet1!$B$2:$B$6</c:f>
              <c:numCache>
                <c:formatCode>0.0</c:formatCode>
                <c:ptCount val="5"/>
                <c:pt idx="0">
                  <c:v>2.9005405895940499</c:v>
                </c:pt>
                <c:pt idx="1">
                  <c:v>3.6</c:v>
                </c:pt>
                <c:pt idx="2">
                  <c:v>2.7</c:v>
                </c:pt>
                <c:pt idx="3">
                  <c:v>2.6</c:v>
                </c:pt>
                <c:pt idx="4">
                  <c:v>2.1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1F8F-40ED-B174-37551DE28F38}"/>
            </c:ext>
          </c:extLst>
        </c:ser>
        <c:dLbls>
          <c:showLegendKey val="0"/>
          <c:showVal val="0"/>
          <c:showCatName val="0"/>
          <c:showSerName val="0"/>
          <c:showPercent val="0"/>
          <c:showBubbleSize val="0"/>
        </c:dLbls>
        <c:gapWidth val="182"/>
        <c:axId val="1578304320"/>
        <c:axId val="962891712"/>
      </c:barChart>
      <c:catAx>
        <c:axId val="1578304320"/>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962891712"/>
        <c:crosses val="autoZero"/>
        <c:auto val="0"/>
        <c:lblAlgn val="ctr"/>
        <c:lblOffset val="100"/>
        <c:noMultiLvlLbl val="0"/>
      </c:catAx>
      <c:valAx>
        <c:axId val="962891712"/>
        <c:scaling>
          <c:orientation val="minMax"/>
        </c:scaling>
        <c:delete val="1"/>
        <c:axPos val="l"/>
        <c:numFmt formatCode="0.0" sourceLinked="1"/>
        <c:majorTickMark val="none"/>
        <c:minorTickMark val="none"/>
        <c:tickLblPos val="nextTo"/>
        <c:crossAx val="1578304320"/>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010702013969421"/>
          <c:y val="2.5770874693989754E-2"/>
          <c:w val="0.7498929500579834"/>
          <c:h val="0.74584680795669556"/>
        </c:manualLayout>
      </c:layout>
      <c:lineChart>
        <c:grouping val="standard"/>
        <c:varyColors val="0"/>
        <c:ser>
          <c:idx val="0"/>
          <c:order val="0"/>
          <c:tx>
            <c:strRef>
              <c:f>Sheet1!$A$2</c:f>
              <c:strCache>
                <c:ptCount val="1"/>
                <c:pt idx="0">
                  <c:v>Teithiau Gwyliau</c:v>
                </c:pt>
              </c:strCache>
            </c:strRef>
          </c:tx>
          <c:spPr>
            <a:ln w="38100" cap="rnd">
              <a:solidFill>
                <a:schemeClr val="accent1"/>
              </a:solidFill>
              <a:round/>
            </a:ln>
            <a:effectLst/>
          </c:spPr>
          <c:marker>
            <c:symbol val="triangle"/>
            <c:size val="10"/>
            <c:spPr>
              <a:solidFill>
                <a:schemeClr val="accent1"/>
              </a:solidFill>
              <a:ln w="9525">
                <a:solidFill>
                  <a:schemeClr val="accent1"/>
                </a:solidFill>
              </a:ln>
              <a:effectLst/>
            </c:spPr>
          </c:marker>
          <c:dLbls>
            <c:dLbl>
              <c:idx val="0"/>
              <c:layout>
                <c:manualLayout>
                  <c:x val="-2.2335825779963903E-2"/>
                  <c:y val="2.9651376328315424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BFE1-485D-BE7A-535C101B303A}"/>
                </c:ext>
              </c:extLst>
            </c:dLbl>
            <c:dLbl>
              <c:idx val="1"/>
              <c:layout>
                <c:manualLayout>
                  <c:x val="-4.0163297206163406E-2"/>
                  <c:y val="-9.8272524774074554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BFE1-485D-BE7A-535C101B303A}"/>
                </c:ext>
              </c:extLst>
            </c:dLbl>
            <c:dLbl>
              <c:idx val="2"/>
              <c:layout>
                <c:manualLayout>
                  <c:x val="-5.6085802614688873E-2"/>
                  <c:y val="-4.1121788322925568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BFE1-485D-BE7A-535C101B303A}"/>
                </c:ext>
              </c:extLst>
            </c:dLbl>
            <c:dLbl>
              <c:idx val="3"/>
              <c:layout>
                <c:manualLayout>
                  <c:x val="8.1696053966879845E-3"/>
                  <c:y val="1.2405565939843655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BFE1-485D-BE7A-535C101B303A}"/>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Sheet1!$B$1:$E$1</c:f>
              <c:strCache>
                <c:ptCount val="4"/>
                <c:pt idx="0">
                  <c:v>Ch1 2024</c:v>
                </c:pt>
                <c:pt idx="1">
                  <c:v>Ch2 2024</c:v>
                </c:pt>
                <c:pt idx="2">
                  <c:v>Ch3 2024</c:v>
                </c:pt>
                <c:pt idx="3">
                  <c:v>Ch4 2024</c:v>
                </c:pt>
              </c:strCache>
            </c:strRef>
          </c:cat>
          <c:val>
            <c:numRef>
              <c:f>Sheet1!$B$2:$E$2</c:f>
              <c:numCache>
                <c:formatCode>"£"#,##0</c:formatCode>
                <c:ptCount val="4"/>
                <c:pt idx="0">
                  <c:v>205.11989904685399</c:v>
                </c:pt>
                <c:pt idx="1">
                  <c:v>317.24542307232502</c:v>
                </c:pt>
                <c:pt idx="2">
                  <c:v>397.43050200195103</c:v>
                </c:pt>
                <c:pt idx="3">
                  <c:v>325.92604794892702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BFE1-485D-BE7A-535C101B303A}"/>
            </c:ext>
          </c:extLst>
        </c:ser>
        <c:ser>
          <c:idx val="1"/>
          <c:order val="1"/>
          <c:tx>
            <c:strRef>
              <c:f>Sheet1!$A$3</c:f>
              <c:strCache>
                <c:ptCount val="1"/>
                <c:pt idx="0">
                  <c:v>Teithiau Amrywiol</c:v>
                </c:pt>
              </c:strCache>
            </c:strRef>
          </c:tx>
          <c:spPr>
            <a:ln w="38100" cap="rnd">
              <a:solidFill>
                <a:schemeClr val="accent4"/>
              </a:solidFill>
              <a:round/>
            </a:ln>
            <a:effectLst/>
          </c:spPr>
          <c:marker>
            <c:symbol val="square"/>
            <c:size val="10"/>
            <c:spPr>
              <a:solidFill>
                <a:schemeClr val="accent4"/>
              </a:solidFill>
              <a:ln w="9525">
                <a:solidFill>
                  <a:schemeClr val="accent4"/>
                </a:solidFill>
              </a:ln>
              <a:effectLst/>
            </c:spPr>
          </c:marker>
          <c:dLbls>
            <c:dLbl>
              <c:idx val="0"/>
              <c:layout>
                <c:manualLayout>
                  <c:x val="-7.3274560272693634E-2"/>
                  <c:y val="1.3623912818729877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BFE1-485D-BE7A-535C101B303A}"/>
                </c:ext>
              </c:extLst>
            </c:dLbl>
            <c:dLbl>
              <c:idx val="1"/>
              <c:layout>
                <c:manualLayout>
                  <c:x val="-3.5673987120389938E-2"/>
                  <c:y val="-4.6539299190044403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BFE1-485D-BE7A-535C101B303A}"/>
                </c:ext>
              </c:extLst>
            </c:dLbl>
            <c:dLbl>
              <c:idx val="2"/>
              <c:layout>
                <c:manualLayout>
                  <c:x val="-3.3022668212652206E-2"/>
                  <c:y val="7.8063949942588806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BFD3-4B92-B671-ACAF868E569E}"/>
                </c:ext>
              </c:extLst>
            </c:dLbl>
            <c:dLbl>
              <c:idx val="3"/>
              <c:layout>
                <c:manualLayout>
                  <c:x val="8.1192273646593094E-3"/>
                  <c:y val="-2.2450864315032959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B039-43D8-8B79-ABA3E7FA0EFC}"/>
                </c:ext>
              </c:extLst>
            </c:dLbl>
            <c:spPr>
              <a:solidFill>
                <a:schemeClr val="accent4">
                  <a:lumMod val="20000"/>
                  <a:lumOff val="80000"/>
                </a:schemeClr>
              </a:solidFill>
              <a:ln>
                <a:solidFill>
                  <a:schemeClr val="accent4">
                    <a:lumMod val="40000"/>
                    <a:lumOff val="60000"/>
                  </a:schemeClr>
                </a:solid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Sheet1!$B$1:$E$1</c:f>
              <c:strCache>
                <c:ptCount val="4"/>
                <c:pt idx="0">
                  <c:v>Ch1 2024</c:v>
                </c:pt>
                <c:pt idx="1">
                  <c:v>Ch2 2024</c:v>
                </c:pt>
                <c:pt idx="2">
                  <c:v>Ch3 2024</c:v>
                </c:pt>
                <c:pt idx="3">
                  <c:v>Ch4 2024</c:v>
                </c:pt>
              </c:strCache>
            </c:strRef>
          </c:cat>
          <c:val>
            <c:numRef>
              <c:f>Sheet1!$B$3:$E$3</c:f>
              <c:numCache>
                <c:formatCode>"£"#,##0</c:formatCode>
                <c:ptCount val="4"/>
                <c:pt idx="0">
                  <c:v>364.12338682698697</c:v>
                </c:pt>
                <c:pt idx="1">
                  <c:v>293.25904878351702</c:v>
                </c:pt>
                <c:pt idx="2">
                  <c:v>347.7569969754</c:v>
                </c:pt>
                <c:pt idx="3">
                  <c:v>361.705508858489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FE1-485D-BE7A-535C101B303A}"/>
            </c:ext>
          </c:extLst>
        </c:ser>
        <c:ser>
          <c:idx val="2"/>
          <c:order val="2"/>
          <c:tx>
            <c:strRef>
              <c:f>Sheet1!$A$4</c:f>
              <c:strCache>
                <c:ptCount val="1"/>
                <c:pt idx="0">
                  <c:v>Cyfanswm Teithiau</c:v>
                </c:pt>
              </c:strCache>
            </c:strRef>
          </c:tx>
          <c:spPr>
            <a:ln w="38100" cap="rnd">
              <a:solidFill>
                <a:schemeClr val="accent5"/>
              </a:solidFill>
              <a:round/>
            </a:ln>
            <a:effectLst/>
          </c:spPr>
          <c:marker>
            <c:symbol val="circle"/>
            <c:size val="10"/>
            <c:spPr>
              <a:solidFill>
                <a:schemeClr val="accent5">
                  <a:lumMod val="40000"/>
                  <a:lumOff val="60000"/>
                </a:schemeClr>
              </a:solidFill>
              <a:ln w="9525">
                <a:solidFill>
                  <a:schemeClr val="accent5"/>
                </a:solidFill>
              </a:ln>
              <a:effectLst/>
            </c:spPr>
          </c:marker>
          <c:dLbls>
            <c:dLbl>
              <c:idx val="0"/>
              <c:layout>
                <c:manualLayout>
                  <c:x val="-7.2424948215484619E-2"/>
                  <c:y val="-6.2918215990066528E-2"/>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BFE1-485D-BE7A-535C101B303A}"/>
                </c:ext>
              </c:extLst>
            </c:dLbl>
            <c:dLbl>
              <c:idx val="1"/>
              <c:layout>
                <c:manualLayout>
                  <c:x val="-3.5477761179208755E-2"/>
                  <c:y val="4.0962755680084229E-2"/>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BFE1-485D-BE7A-535C101B303A}"/>
                </c:ext>
              </c:extLst>
            </c:dLbl>
            <c:dLbl>
              <c:idx val="2"/>
              <c:layout>
                <c:manualLayout>
                  <c:x val="-4.4190087070350464E-2"/>
                  <c:y val="-2.1286930971498953E-2"/>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BFE1-485D-BE7A-535C101B303A}"/>
                </c:ext>
              </c:extLst>
            </c:dLbl>
            <c:dLbl>
              <c:idx val="3"/>
              <c:layout>
                <c:manualLayout>
                  <c:x val="1.6792610986158252E-3"/>
                  <c:y val="7.5386114418506622E-2"/>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C99B-4155-BD88-064A2AAC092A}"/>
                </c:ext>
              </c:extLst>
            </c:dLbl>
            <c:spPr>
              <a:solidFill>
                <a:schemeClr val="accent1">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Sheet1!$B$1:$E$1</c:f>
              <c:strCache>
                <c:ptCount val="4"/>
                <c:pt idx="0">
                  <c:v>Ch1 2024</c:v>
                </c:pt>
                <c:pt idx="1">
                  <c:v>Ch2 2024</c:v>
                </c:pt>
                <c:pt idx="2">
                  <c:v>Ch3 2024</c:v>
                </c:pt>
                <c:pt idx="3">
                  <c:v>Ch4 2024</c:v>
                </c:pt>
              </c:strCache>
            </c:strRef>
          </c:cat>
          <c:val>
            <c:numRef>
              <c:f>Sheet1!$B$4:$E$4</c:f>
              <c:numCache>
                <c:formatCode>"£"#,##0</c:formatCode>
                <c:ptCount val="4"/>
                <c:pt idx="0">
                  <c:v>205.81821324700101</c:v>
                </c:pt>
                <c:pt idx="1">
                  <c:v>287.05113057606201</c:v>
                </c:pt>
                <c:pt idx="2">
                  <c:v>359.44312522303102</c:v>
                </c:pt>
                <c:pt idx="3">
                  <c:v>296.73809465123497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FE1-485D-BE7A-535C101B303A}"/>
            </c:ext>
          </c:extLst>
        </c:ser>
        <c:ser>
          <c:idx val="3"/>
          <c:order val="3"/>
          <c:tx>
            <c:strRef>
              <c:f>Sheet1!$A$5</c:f>
              <c:strCache>
                <c:ptCount val="1"/>
                <c:pt idx="0">
                  <c:v>Ymweld â Ffrindiau a Pherthnasau</c:v>
                </c:pt>
              </c:strCache>
            </c:strRef>
          </c:tx>
          <c:spPr>
            <a:ln w="28575" cap="rnd">
              <a:solidFill>
                <a:schemeClr val="accent2"/>
              </a:solidFill>
              <a:round/>
            </a:ln>
            <a:effectLst/>
          </c:spPr>
          <c:marker>
            <c:symbol val="diamond"/>
            <c:size val="5"/>
            <c:spPr>
              <a:solidFill>
                <a:schemeClr val="accent2"/>
              </a:solidFill>
              <a:ln w="9525">
                <a:solidFill>
                  <a:schemeClr val="accent2"/>
                </a:solidFill>
              </a:ln>
              <a:effectLst/>
            </c:spPr>
          </c:marker>
          <c:dLbls>
            <c:dLbl>
              <c:idx val="0"/>
              <c:layout>
                <c:manualLayout>
                  <c:x val="-6.618807464838028E-2"/>
                  <c:y val="-2.6235751807689667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BFD3-4B92-B671-ACAF868E569E}"/>
                </c:ext>
              </c:extLst>
            </c:dLbl>
            <c:dLbl>
              <c:idx val="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4.5894209999999998E-2"/>
                      <c:h val="0.11400589999999999"/>
                    </c:manualLayout>
                  </c15:layout>
                </c:ext>
                <c:ext xmlns:c16="http://schemas.microsoft.com/office/drawing/2014/chart" uri="{C3380CC4-5D6E-409C-BE32-E72D297353CC}">
                  <c16:uniqueId val="{00000002-BFD3-4B92-B671-ACAF868E569E}"/>
                </c:ext>
              </c:extLst>
            </c:dLbl>
            <c:dLbl>
              <c:idx val="2"/>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6B9F-4B68-9AB4-E020B800CE7E}"/>
                </c:ext>
              </c:extLst>
            </c:dLbl>
            <c:dLbl>
              <c:idx val="3"/>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6B9F-4B68-9AB4-E020B800CE7E}"/>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Sheet1!$B$1:$E$1</c:f>
              <c:strCache>
                <c:ptCount val="4"/>
                <c:pt idx="0">
                  <c:v>Ch1 2024</c:v>
                </c:pt>
                <c:pt idx="1">
                  <c:v>Ch2 2024</c:v>
                </c:pt>
                <c:pt idx="2">
                  <c:v>Ch3 2024</c:v>
                </c:pt>
                <c:pt idx="3">
                  <c:v>Ch4 2024</c:v>
                </c:pt>
              </c:strCache>
            </c:strRef>
          </c:cat>
          <c:val>
            <c:numRef>
              <c:f>Sheet1!$B$5:$E$5</c:f>
              <c:numCache>
                <c:formatCode>"£"#,##0</c:formatCode>
                <c:ptCount val="4"/>
                <c:pt idx="0">
                  <c:v>132.51023354505</c:v>
                </c:pt>
                <c:pt idx="1">
                  <c:v>227.198627821847</c:v>
                </c:pt>
                <c:pt idx="2">
                  <c:v>242.248354594294</c:v>
                </c:pt>
                <c:pt idx="3">
                  <c:v>179.54122090780001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FE1-485D-BE7A-535C101B303A}"/>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450"/>
          <c:min val="120"/>
        </c:scaling>
        <c:delete val="1"/>
        <c:axPos val="l"/>
        <c:numFmt formatCode="[$£-809]#,##0" sourceLinked="0"/>
        <c:majorTickMark val="out"/>
        <c:minorTickMark val="none"/>
        <c:tickLblPos val="nextTo"/>
        <c:crossAx val="320372591"/>
        <c:crosses val="autoZero"/>
        <c:crossBetween val="between"/>
      </c:valAx>
      <c:spPr>
        <a:noFill/>
        <a:ln w="25400">
          <a:noFill/>
        </a:ln>
        <a:effectLst/>
      </c:spPr>
    </c:plotArea>
    <c:legend>
      <c:legendPos val="r"/>
      <c:layout>
        <c:manualLayout>
          <c:xMode val="edge"/>
          <c:yMode val="edge"/>
          <c:x val="1.041102223098278E-2"/>
          <c:y val="9.6353985369205475E-2"/>
          <c:w val="0.28597855567932129"/>
          <c:h val="0.76959872245788574"/>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412442207336426"/>
          <c:y val="0.11444445699453354"/>
          <c:w val="0.48134270310401917"/>
          <c:h val="0.78541833162307739"/>
        </c:manualLayout>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B8C-4F42-8938-E882F85ADF8F}"/>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B8C-4F42-8938-E882F85ADF8F}"/>
              </c:ext>
            </c:extLst>
          </c:dPt>
          <c:dPt>
            <c:idx val="2"/>
            <c:bubble3D val="0"/>
            <c:spPr>
              <a:solidFill>
                <a:schemeClr val="accent3"/>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AB8C-4F42-8938-E882F85ADF8F}"/>
              </c:ext>
            </c:extLst>
          </c:dPt>
          <c:dPt>
            <c:idx val="3"/>
            <c:bubble3D val="0"/>
            <c:spPr>
              <a:solidFill>
                <a:schemeClr val="accent4"/>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AB8C-4F42-8938-E882F85ADF8F}"/>
              </c:ext>
            </c:extLst>
          </c:dPt>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B8C-4F42-8938-E882F85ADF8F}"/>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B8C-4F42-8938-E882F85ADF8F}"/>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AB8C-4F42-8938-E882F85ADF8F}"/>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AB8C-4F42-8938-E882F85ADF8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Sheet1!$A$2:$A$5</c:f>
              <c:strCache>
                <c:ptCount val="4"/>
                <c:pt idx="0">
                  <c:v>Teithiau Gwyliau</c:v>
                </c:pt>
                <c:pt idx="1">
                  <c:v>Ymweld â Ffrindiau a Pherthnasau</c:v>
                </c:pt>
                <c:pt idx="2">
                  <c:v>Teithiau Busnes*</c:v>
                </c:pt>
                <c:pt idx="3">
                  <c:v>Teithiau Amrywiol</c:v>
                </c:pt>
              </c:strCache>
            </c:strRef>
          </c:cat>
          <c:val>
            <c:numRef>
              <c:f>Sheet1!$B$2:$B$5</c:f>
              <c:numCache>
                <c:formatCode>0</c:formatCode>
                <c:ptCount val="4"/>
                <c:pt idx="0">
                  <c:v>962.96050811062105</c:v>
                </c:pt>
                <c:pt idx="1">
                  <c:v>491.65385388023799</c:v>
                </c:pt>
                <c:pt idx="2">
                  <c:v>225.67832990033099</c:v>
                </c:pt>
                <c:pt idx="3">
                  <c:v>563.88719162927305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AB8C-4F42-8938-E882F85ADF8F}"/>
            </c:ext>
          </c:extLst>
        </c:ser>
        <c:dLbls>
          <c:showLegendKey val="0"/>
          <c:showVal val="0"/>
          <c:showCatName val="0"/>
          <c:showSerName val="0"/>
          <c:showPercent val="0"/>
          <c:showBubbleSize val="0"/>
          <c:showLeaderLines val="1"/>
        </c:dLbls>
        <c:firstSliceAng val="0"/>
        <c:holeSize val="62"/>
      </c:doughnutChart>
      <c:spPr>
        <a:noFill/>
        <a:ln>
          <a:noFill/>
        </a:ln>
        <a:effectLst/>
      </c:spPr>
    </c:plotArea>
    <c:legend>
      <c:legendPos val="b"/>
      <c:layout>
        <c:manualLayout>
          <c:xMode val="edge"/>
          <c:yMode val="edge"/>
          <c:x val="1.375111099332571E-2"/>
          <c:y val="2.6679014787077904E-2"/>
          <c:w val="0.49115511862488132"/>
          <c:h val="0.94068151712417603"/>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Cyfanswm y Teithiau</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9181-4C45-8656-D114B5B95410}"/>
                </c:ext>
              </c:extLst>
            </c:dLbl>
            <c:dLbl>
              <c:idx val="4"/>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9181-4C45-8656-D114B5B95410}"/>
                </c:ext>
              </c:extLst>
            </c:dLbl>
            <c:dLbl>
              <c:idx val="5"/>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9181-4C45-8656-D114B5B95410}"/>
                </c:ext>
              </c:extLst>
            </c:dLbl>
            <c:dLbl>
              <c:idx val="6"/>
              <c:layout>
                <c:manualLayout>
                  <c:x val="-8.8974824175238609E-3"/>
                  <c:y val="-4.912300780415535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81B6-4DC4-9D9E-CC8E96939CC5}"/>
                </c:ext>
              </c:extLst>
            </c:dLbl>
            <c:dLbl>
              <c:idx val="7"/>
              <c:layout>
                <c:manualLayout>
                  <c:x val="-1.5998074784874916E-2"/>
                  <c:y val="-4.912300780415535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E98E-4A22-B0BD-31FAF65823F2}"/>
                </c:ext>
              </c:extLst>
            </c:dLbl>
            <c:dLbl>
              <c:idx val="8"/>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9181-4C45-8656-D114B5B95410}"/>
                </c:ext>
              </c:extLst>
            </c:dLbl>
            <c:dLbl>
              <c:idx val="9"/>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9181-4C45-8656-D114B5B95410}"/>
                </c:ext>
              </c:extLst>
            </c:dLbl>
            <c:dLbl>
              <c:idx val="1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9181-4C45-8656-D114B5B95410}"/>
                </c:ext>
              </c:extLst>
            </c:dLbl>
            <c:dLbl>
              <c:idx val="1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9181-4C45-8656-D114B5B95410}"/>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Sheet1!$B$2:$M$2</c:f>
              <c:numCache>
                <c:formatCode>0.00</c:formatCode>
                <c:ptCount val="12"/>
                <c:pt idx="0">
                  <c:v>1.7282642105055901</c:v>
                </c:pt>
                <c:pt idx="1">
                  <c:v>2.0863895725817798</c:v>
                </c:pt>
                <c:pt idx="2">
                  <c:v>2.7241309450810398</c:v>
                </c:pt>
                <c:pt idx="3">
                  <c:v>2.1138062757272702</c:v>
                </c:pt>
                <c:pt idx="4">
                  <c:v>1.8033865647668299</c:v>
                </c:pt>
                <c:pt idx="5">
                  <c:v>1.9951482970440499</c:v>
                </c:pt>
                <c:pt idx="6">
                  <c:v>3.0182541492131199</c:v>
                </c:pt>
                <c:pt idx="7">
                  <c:v>1.61927896628081</c:v>
                </c:pt>
                <c:pt idx="8">
                  <c:v>1.60813394033152</c:v>
                </c:pt>
                <c:pt idx="9">
                  <c:v>1.97372054798049</c:v>
                </c:pt>
                <c:pt idx="10">
                  <c:v>2.3955624191734901</c:v>
                </c:pt>
                <c:pt idx="11">
                  <c:v>1.6363570456860499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Teithiau Gwyliau</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layout>
                <c:manualLayout>
                  <c:x val="-5.2289988845586777E-2"/>
                  <c:y val="4.9782199785113335E-3"/>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E98E-4A22-B0BD-31FAF65823F2}"/>
                </c:ext>
              </c:extLst>
            </c:dLbl>
            <c:dLbl>
              <c:idx val="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9181-4C45-8656-D114B5B95410}"/>
                </c:ext>
              </c:extLst>
            </c:dLbl>
            <c:dLbl>
              <c:idx val="2"/>
              <c:layout>
                <c:manualLayout>
                  <c:x val="-1.5998074784874916E-2"/>
                  <c:y val="-5.6103814393281937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81B6-4DC4-9D9E-CC8E96939CC5}"/>
                </c:ext>
              </c:extLst>
            </c:dLbl>
            <c:dLbl>
              <c:idx val="3"/>
              <c:layout>
                <c:manualLayout>
                  <c:x val="-1.9153892993927002E-2"/>
                  <c:y val="-4.5632608234882355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7F0A-4985-8C8C-5324A041CDD2}"/>
                </c:ext>
              </c:extLst>
            </c:dLbl>
            <c:dLbl>
              <c:idx val="4"/>
              <c:layout>
                <c:manualLayout>
                  <c:x val="-2.78323944658041E-2"/>
                  <c:y val="3.8137037307024002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81B6-4DC4-9D9E-CC8E96939CC5}"/>
                </c:ext>
              </c:extLst>
            </c:dLbl>
            <c:dLbl>
              <c:idx val="5"/>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9181-4C45-8656-D114B5B95410}"/>
                </c:ext>
              </c:extLst>
            </c:dLbl>
            <c:dLbl>
              <c:idx val="6"/>
              <c:layout>
                <c:manualLayout>
                  <c:x val="1.3589278096333146E-3"/>
                  <c:y val="-2.5738278054632246E-4"/>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81B6-4DC4-9D9E-CC8E96939CC5}"/>
                </c:ext>
              </c:extLst>
            </c:dLbl>
            <c:dLbl>
              <c:idx val="7"/>
              <c:layout>
                <c:manualLayout>
                  <c:x val="-4.1637546382844448E-3"/>
                  <c:y val="1.0213823057711124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B598-473F-AD8C-C5FC764CD8AE}"/>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9181-4C45-8656-D114B5B95410}"/>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9181-4C45-8656-D114B5B95410}"/>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9181-4C45-8656-D114B5B95410}"/>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9181-4C45-8656-D114B5B95410}"/>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Sheet1!$B$3:$M$3</c:f>
              <c:numCache>
                <c:formatCode>0.00</c:formatCode>
                <c:ptCount val="12"/>
                <c:pt idx="0">
                  <c:v>0.62499830823284397</c:v>
                </c:pt>
                <c:pt idx="1">
                  <c:v>1.02916254986682</c:v>
                </c:pt>
                <c:pt idx="2">
                  <c:v>1.42397266395624</c:v>
                </c:pt>
                <c:pt idx="3">
                  <c:v>0.85752252293739495</c:v>
                </c:pt>
                <c:pt idx="4">
                  <c:v>0.51937330560929096</c:v>
                </c:pt>
                <c:pt idx="5">
                  <c:v>0.79701104870353401</c:v>
                </c:pt>
                <c:pt idx="6">
                  <c:v>1.5383648870187501</c:v>
                </c:pt>
                <c:pt idx="7">
                  <c:v>0.51418037955779905</c:v>
                </c:pt>
                <c:pt idx="8">
                  <c:v>0.39231503982432098</c:v>
                </c:pt>
                <c:pt idx="9">
                  <c:v>0.81220362641220301</c:v>
                </c:pt>
                <c:pt idx="10">
                  <c:v>1.11140143964144</c:v>
                </c:pt>
                <c:pt idx="11">
                  <c:v>0.56183349792153903</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Ymweld â Ffrindiau a Pherthnasau</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2.073180116713047E-2"/>
                  <c:y val="-3.6391697824001312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7F0A-4985-8C8C-5324A041CDD2}"/>
                </c:ext>
              </c:extLst>
            </c:dLbl>
            <c:dLbl>
              <c:idx val="1"/>
              <c:layout>
                <c:manualLayout>
                  <c:x val="-2.5465529412031174E-2"/>
                  <c:y val="-3.9882101118564606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7F0A-4985-8C8C-5324A041CDD2}"/>
                </c:ext>
              </c:extLst>
            </c:dLbl>
            <c:dLbl>
              <c:idx val="2"/>
              <c:layout>
                <c:manualLayout>
                  <c:x val="-3.1777165830135345E-2"/>
                  <c:y val="-3.8136899471282959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81B6-4DC4-9D9E-CC8E96939CC5}"/>
                </c:ext>
              </c:extLst>
            </c:dLbl>
            <c:dLbl>
              <c:idx val="3"/>
              <c:layout>
                <c:manualLayout>
                  <c:x val="-2.7043439447879791E-2"/>
                  <c:y val="-2.2430092096328735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7F0A-4985-8C8C-5324A041CDD2}"/>
                </c:ext>
              </c:extLst>
            </c:dLbl>
            <c:dLbl>
              <c:idx val="4"/>
              <c:layout>
                <c:manualLayout>
                  <c:x val="-2.5858453009277582E-3"/>
                  <c:y val="-4.3887406587600708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462D-47BA-8D1B-CE242C03B59D}"/>
                </c:ext>
              </c:extLst>
            </c:dLbl>
            <c:dLbl>
              <c:idx val="5"/>
              <c:layout>
                <c:manualLayout>
                  <c:x val="1.3982201926410198E-2"/>
                  <c:y val="-4.1627302765846252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7F0A-4985-8C8C-5324A041CDD2}"/>
                </c:ext>
              </c:extLst>
            </c:dLbl>
            <c:dLbl>
              <c:idx val="6"/>
              <c:layout>
                <c:manualLayout>
                  <c:x val="-7.319573312997818E-3"/>
                  <c:y val="-4.1627302765846252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7F0A-4985-8C8C-5324A041CDD2}"/>
                </c:ext>
              </c:extLst>
            </c:dLbl>
            <c:dLbl>
              <c:idx val="7"/>
              <c:layout>
                <c:manualLayout>
                  <c:x val="-1.9153892993927002E-2"/>
                  <c:y val="-3.2901298254728317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B598-473F-AD8C-C5FC764CD8AE}"/>
                </c:ext>
              </c:extLst>
            </c:dLbl>
            <c:dLbl>
              <c:idx val="8"/>
              <c:layout>
                <c:manualLayout>
                  <c:x val="-2.4676574394106865E-2"/>
                  <c:y val="-5.3843710571527481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3.8307720000000003E-2"/>
                      <c:h val="9.475575E-2"/>
                    </c:manualLayout>
                  </c15:layout>
                </c:ext>
                <c:ext xmlns:c16="http://schemas.microsoft.com/office/drawing/2014/chart" uri="{C3380CC4-5D6E-409C-BE32-E72D297353CC}">
                  <c16:uniqueId val="{00000006-2EFB-44A1-8DD4-1FF91DD95907}"/>
                </c:ext>
              </c:extLst>
            </c:dLbl>
            <c:dLbl>
              <c:idx val="9"/>
              <c:layout>
                <c:manualLayout>
                  <c:x val="-2.2309711202979088E-2"/>
                  <c:y val="-1.1958885937929153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2EFB-44A1-8DD4-1FF91DD95907}"/>
                </c:ext>
              </c:extLst>
            </c:dLbl>
            <c:dLbl>
              <c:idx val="10"/>
              <c:layout>
                <c:manualLayout>
                  <c:x val="-2.862134762108326E-2"/>
                  <c:y val="-8.4684845060110092E-3"/>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2EFB-44A1-8DD4-1FF91DD95907}"/>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9181-4C45-8656-D114B5B95410}"/>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Sheet1!$B$4:$M$4</c:f>
              <c:numCache>
                <c:formatCode>0.00</c:formatCode>
                <c:ptCount val="12"/>
                <c:pt idx="0">
                  <c:v>0.75340801674846902</c:v>
                </c:pt>
                <c:pt idx="1">
                  <c:v>0.53554542637904601</c:v>
                </c:pt>
                <c:pt idx="2">
                  <c:v>0.63391519338379998</c:v>
                </c:pt>
                <c:pt idx="3">
                  <c:v>0.63022695963432696</c:v>
                </c:pt>
                <c:pt idx="4">
                  <c:v>0.63691310384278199</c:v>
                </c:pt>
                <c:pt idx="5">
                  <c:v>0.64062946693065004</c:v>
                </c:pt>
                <c:pt idx="6">
                  <c:v>0.77823650210997397</c:v>
                </c:pt>
                <c:pt idx="7">
                  <c:v>0.68757004395040799</c:v>
                </c:pt>
                <c:pt idx="8">
                  <c:v>0.78124062466944699</c:v>
                </c:pt>
                <c:pt idx="9">
                  <c:v>0.60201735388248201</c:v>
                </c:pt>
                <c:pt idx="10">
                  <c:v>0.61466675793507097</c:v>
                </c:pt>
                <c:pt idx="11">
                  <c:v>0.57063190431573596</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Teithiau Amrywiol</c:v>
                </c:pt>
              </c:strCache>
            </c:strRef>
          </c:tx>
          <c:spPr>
            <a:ln w="38100" cap="rnd">
              <a:solidFill>
                <a:schemeClr val="accent4"/>
              </a:solidFill>
              <a:round/>
            </a:ln>
            <a:effectLst/>
          </c:spPr>
          <c:marker>
            <c:symbol val="diamond"/>
            <c:size val="10"/>
            <c:spPr>
              <a:solidFill>
                <a:schemeClr val="accent4"/>
              </a:solidFill>
              <a:ln w="9525">
                <a:solidFill>
                  <a:schemeClr val="accent4"/>
                </a:solidFill>
              </a:ln>
              <a:effectLst/>
            </c:spPr>
          </c:marker>
          <c:dLbls>
            <c:dLbl>
              <c:idx val="0"/>
              <c:layout>
                <c:manualLayout>
                  <c:x val="-5.4656852036714554E-2"/>
                  <c:y val="-1.0213685221970081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3.8307720000000003E-2"/>
                      <c:h val="5.6361330000000001E-2"/>
                    </c:manualLayout>
                  </c15:layout>
                </c:ext>
                <c:ext xmlns:c16="http://schemas.microsoft.com/office/drawing/2014/chart" uri="{C3380CC4-5D6E-409C-BE32-E72D297353CC}">
                  <c16:uniqueId val="{0000000B-81B6-4DC4-9D9E-CC8E96939CC5}"/>
                </c:ext>
              </c:extLst>
            </c:dLbl>
            <c:dLbl>
              <c:idx val="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9181-4C45-8656-D114B5B95410}"/>
                </c:ext>
              </c:extLst>
            </c:dLbl>
            <c:dLbl>
              <c:idx val="2"/>
              <c:layout>
                <c:manualLayout>
                  <c:x val="-2.5465529412031174E-2"/>
                  <c:y val="2.469033375382423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81B6-4DC4-9D9E-CC8E96939CC5}"/>
                </c:ext>
              </c:extLst>
            </c:dLbl>
            <c:dLbl>
              <c:idx val="3"/>
              <c:layout>
                <c:manualLayout>
                  <c:x val="-4.6767305582761765E-2"/>
                  <c:y val="3.6906741559505463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81B6-4DC4-9D9E-CC8E96939CC5}"/>
                </c:ext>
              </c:extLst>
            </c:dLbl>
            <c:dLbl>
              <c:idx val="4"/>
              <c:layout>
                <c:manualLayout>
                  <c:x val="-4.282253235578537E-2"/>
                  <c:y val="-4.686290398240089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E98E-4A22-B0BD-31FAF65823F2}"/>
                </c:ext>
              </c:extLst>
            </c:dLbl>
            <c:dLbl>
              <c:idx val="5"/>
              <c:layout>
                <c:manualLayout>
                  <c:x val="-2.78323944658041E-2"/>
                  <c:y val="2.2945132106542587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81B6-4DC4-9D9E-CC8E96939CC5}"/>
                </c:ext>
              </c:extLst>
            </c:dLbl>
            <c:dLbl>
              <c:idx val="6"/>
              <c:layout>
                <c:manualLayout>
                  <c:x val="-3.3355075865983963E-2"/>
                  <c:y val="4.214234277606010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81B6-4DC4-9D9E-CC8E96939CC5}"/>
                </c:ext>
              </c:extLst>
            </c:dLbl>
            <c:dLbl>
              <c:idx val="7"/>
              <c:layout>
                <c:manualLayout>
                  <c:x val="-4.9527091905474663E-3"/>
                  <c:y val="2.119993232190609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E98E-4A22-B0BD-31FAF65823F2}"/>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9181-4C45-8656-D114B5B95410}"/>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9181-4C45-8656-D114B5B95410}"/>
                </c:ext>
              </c:extLst>
            </c:dLbl>
            <c:dLbl>
              <c:idx val="1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9181-4C45-8656-D114B5B95410}"/>
                </c:ext>
              </c:extLst>
            </c:dLbl>
            <c:dLbl>
              <c:idx val="1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9181-4C45-8656-D114B5B95410}"/>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Sheet1!$B$5:$M$5</c:f>
              <c:numCache>
                <c:formatCode>0.00</c:formatCode>
                <c:ptCount val="12"/>
                <c:pt idx="0">
                  <c:v>0.26831144260898099</c:v>
                </c:pt>
                <c:pt idx="1">
                  <c:v>0.404583578905445</c:v>
                </c:pt>
                <c:pt idx="2">
                  <c:v>0.56044269858944795</c:v>
                </c:pt>
                <c:pt idx="3">
                  <c:v>0.45892130772468298</c:v>
                </c:pt>
                <c:pt idx="4">
                  <c:v>0.53704154213619304</c:v>
                </c:pt>
                <c:pt idx="5">
                  <c:v>0.50096932634907698</c:v>
                </c:pt>
                <c:pt idx="6">
                  <c:v>0.57600222211668195</c:v>
                </c:pt>
                <c:pt idx="7">
                  <c:v>0.32781422985859998</c:v>
                </c:pt>
                <c:pt idx="8">
                  <c:v>0.33599170036579901</c:v>
                </c:pt>
                <c:pt idx="9">
                  <c:v>0.44596500671974099</c:v>
                </c:pt>
                <c:pt idx="10">
                  <c:v>0.50198199104438701</c:v>
                </c:pt>
                <c:pt idx="11">
                  <c:v>0.37653209312028901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3.53"/>
          <c:min val="0"/>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492981016635895E-2"/>
          <c:y val="0.10424874722957611"/>
          <c:w val="0.98999512195587158"/>
          <c:h val="0.78596317768096924"/>
        </c:manualLayout>
      </c:layout>
      <c:lineChart>
        <c:grouping val="standard"/>
        <c:varyColors val="0"/>
        <c:ser>
          <c:idx val="0"/>
          <c:order val="0"/>
          <c:tx>
            <c:strRef>
              <c:f>Sheet1!$A$2</c:f>
              <c:strCache>
                <c:ptCount val="1"/>
                <c:pt idx="0">
                  <c:v>Cyfanswm y Teithiau</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6EA3-4B84-9706-D9CA4AC84519}"/>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6EA3-4B84-9706-D9CA4AC84519}"/>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6EA3-4B84-9706-D9CA4AC84519}"/>
              </c:ext>
            </c:extLst>
          </c:dPt>
          <c:dLbls>
            <c:dLbl>
              <c:idx val="0"/>
              <c:layout>
                <c:manualLayout>
                  <c:x val="-5.1542405039072037E-2"/>
                  <c:y val="-1.4876807108521461E-3"/>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6EA3-4B84-9706-D9CA4AC84519}"/>
                </c:ext>
              </c:extLst>
            </c:dLbl>
            <c:dLbl>
              <c:idx val="1"/>
              <c:layout>
                <c:manualLayout>
                  <c:x val="-9.7278105095028877E-3"/>
                  <c:y val="3.1671136617660522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6EA3-4B84-9706-D9CA4AC84519}"/>
                </c:ext>
              </c:extLst>
            </c:dLbl>
            <c:dLbl>
              <c:idx val="2"/>
              <c:layout>
                <c:manualLayout>
                  <c:x val="-2.3928994312882423E-2"/>
                  <c:y val="2.9925936833024025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6EA3-4B84-9706-D9CA4AC84519}"/>
                </c:ext>
              </c:extLst>
            </c:dLbl>
            <c:dLbl>
              <c:idx val="3"/>
              <c:layout>
                <c:manualLayout>
                  <c:x val="-7.3609468527138233E-3"/>
                  <c:y val="-1.7194489017128944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0972-4FB4-A6E9-ECAA9B42FE76}"/>
                </c:ext>
              </c:extLst>
            </c:dLbl>
            <c:dLbl>
              <c:idx val="4"/>
              <c:layout>
                <c:manualLayout>
                  <c:x val="-2.3928994312882423E-2"/>
                  <c:y val="2.9925936833024025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2327-4DBE-BA2E-736CEF8DED4D}"/>
                </c:ext>
              </c:extLst>
            </c:dLbl>
            <c:dLbl>
              <c:idx val="5"/>
              <c:layout>
                <c:manualLayout>
                  <c:x val="-2.5506902486085892E-2"/>
                  <c:y val="2.4690333753824234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0972-4FB4-A6E9-ECAA9B42FE76}"/>
                </c:ext>
              </c:extLst>
            </c:dLbl>
            <c:dLbl>
              <c:idx val="6"/>
              <c:layout>
                <c:manualLayout>
                  <c:x val="-2.8662722557783127E-2"/>
                  <c:y val="2.2945132106542587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0972-4FB4-A6E9-ECAA9B42FE76}"/>
                </c:ext>
              </c:extLst>
            </c:dLbl>
            <c:dLbl>
              <c:idx val="7"/>
              <c:layout>
                <c:manualLayout>
                  <c:x val="2.1065089385956526E-3"/>
                  <c:y val="4.9123145639896393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C58-409F-ACF0-4098D6EE1E42}"/>
                </c:ext>
              </c:extLst>
            </c:dLbl>
            <c:dLbl>
              <c:idx val="8"/>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0C81-4757-8478-8E049ADA80BF}"/>
                </c:ext>
              </c:extLst>
            </c:dLbl>
            <c:dLbl>
              <c:idx val="9"/>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0C81-4757-8478-8E049ADA80BF}"/>
                </c:ext>
              </c:extLst>
            </c:dLbl>
            <c:dLbl>
              <c:idx val="10"/>
              <c:layout>
                <c:manualLayout>
                  <c:x val="-4.0497042238712311E-2"/>
                  <c:y val="-3.8136899471282959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951E-474C-B34A-FDB88F352E70}"/>
                </c:ext>
              </c:extLst>
            </c:dLbl>
            <c:dLbl>
              <c:idx val="1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0C81-4757-8478-8E049ADA80BF}"/>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Sheet1!$B$2:$M$2</c:f>
              <c:numCache>
                <c:formatCode>"£"#,##0</c:formatCode>
                <c:ptCount val="12"/>
                <c:pt idx="0">
                  <c:v>168.379462081702</c:v>
                </c:pt>
                <c:pt idx="1">
                  <c:v>190.57031620894401</c:v>
                </c:pt>
                <c:pt idx="2">
                  <c:v>224.67513743163499</c:v>
                </c:pt>
                <c:pt idx="3">
                  <c:v>279.92547532726599</c:v>
                </c:pt>
                <c:pt idx="4">
                  <c:v>200.893053156451</c:v>
                </c:pt>
                <c:pt idx="5">
                  <c:v>223.39491271346799</c:v>
                </c:pt>
                <c:pt idx="6">
                  <c:v>250.27200515265201</c:v>
                </c:pt>
                <c:pt idx="7">
                  <c:v>281.17417225596699</c:v>
                </c:pt>
                <c:pt idx="8">
                  <c:v>205.81821324700101</c:v>
                </c:pt>
                <c:pt idx="9">
                  <c:v>287.05113057606201</c:v>
                </c:pt>
                <c:pt idx="10">
                  <c:v>359.44312522303102</c:v>
                </c:pt>
                <c:pt idx="11" formatCode="0.0">
                  <c:v>296.73809465123497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6EA3-4B84-9706-D9CA4AC84519}"/>
            </c:ext>
          </c:extLst>
        </c:ser>
        <c:ser>
          <c:idx val="1"/>
          <c:order val="1"/>
          <c:tx>
            <c:strRef>
              <c:f>Sheet1!$A$3</c:f>
              <c:strCache>
                <c:ptCount val="1"/>
                <c:pt idx="0">
                  <c:v>Teithiau Gwyliau</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layout>
                <c:manualLayout>
                  <c:x val="-5.0753451883792877E-2"/>
                  <c:y val="-3.865180164575576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0972-4FB4-A6E9-ECAA9B42FE76}"/>
                </c:ext>
              </c:extLst>
            </c:dLbl>
            <c:dLbl>
              <c:idx val="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0C81-4757-8478-8E049ADA80BF}"/>
                </c:ext>
              </c:extLst>
            </c:dLbl>
            <c:dLbl>
              <c:idx val="2"/>
              <c:layout>
                <c:manualLayout>
                  <c:x val="-2.7873767539858818E-2"/>
                  <c:y val="4.5117840170860291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78F1-4975-8CAA-D93F99392D0F}"/>
                </c:ext>
              </c:extLst>
            </c:dLbl>
            <c:dLbl>
              <c:idx val="3"/>
              <c:layout>
                <c:manualLayout>
                  <c:x val="-2.7873767539858818E-2"/>
                  <c:y val="4.5117840170860291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78F1-4975-8CAA-D93F99392D0F}"/>
                </c:ext>
              </c:extLst>
            </c:dLbl>
            <c:dLbl>
              <c:idx val="4"/>
              <c:layout>
                <c:manualLayout>
                  <c:x val="-3.0240630730986595E-2"/>
                  <c:y val="2.5920631363987923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78F1-4975-8CAA-D93F99392D0F}"/>
                </c:ext>
              </c:extLst>
            </c:dLbl>
            <c:dLbl>
              <c:idx val="5"/>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0C81-4757-8478-8E049ADA80BF}"/>
                </c:ext>
              </c:extLst>
            </c:dLbl>
            <c:dLbl>
              <c:idx val="6"/>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0C81-4757-8478-8E049ADA80BF}"/>
                </c:ext>
              </c:extLst>
            </c:dLbl>
            <c:dLbl>
              <c:idx val="7"/>
              <c:layout>
                <c:manualLayout>
                  <c:x val="-1.8382642883807421E-3"/>
                  <c:y val="-3.5161402076482773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CC58-409F-ACF0-4098D6EE1E42}"/>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0C81-4757-8478-8E049ADA80BF}"/>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0C81-4757-8478-8E049ADA80BF}"/>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0C81-4757-8478-8E049ADA80BF}"/>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0C81-4757-8478-8E049ADA80BF}"/>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Sheet1!$B$3:$M$3</c:f>
              <c:numCache>
                <c:formatCode>"£"#,##0</c:formatCode>
                <c:ptCount val="12"/>
                <c:pt idx="0">
                  <c:v>217.62833934242201</c:v>
                </c:pt>
                <c:pt idx="1">
                  <c:v>220.08569667897001</c:v>
                </c:pt>
                <c:pt idx="2">
                  <c:v>287.95346351607401</c:v>
                </c:pt>
                <c:pt idx="3">
                  <c:v>345.74434184096998</c:v>
                </c:pt>
                <c:pt idx="4">
                  <c:v>238.19754117770299</c:v>
                </c:pt>
                <c:pt idx="5">
                  <c:v>252.46035327561901</c:v>
                </c:pt>
                <c:pt idx="6">
                  <c:v>314.69904537435502</c:v>
                </c:pt>
                <c:pt idx="7">
                  <c:v>366.592284116168</c:v>
                </c:pt>
                <c:pt idx="8">
                  <c:v>205.11989904685399</c:v>
                </c:pt>
                <c:pt idx="9">
                  <c:v>317.24542307232502</c:v>
                </c:pt>
                <c:pt idx="10">
                  <c:v>397.43050200195103</c:v>
                </c:pt>
                <c:pt idx="11" formatCode="0.0">
                  <c:v>325.92604794892702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6EA3-4B84-9706-D9CA4AC84519}"/>
            </c:ext>
          </c:extLst>
        </c:ser>
        <c:ser>
          <c:idx val="2"/>
          <c:order val="2"/>
          <c:tx>
            <c:strRef>
              <c:f>Sheet1!$A$4</c:f>
              <c:strCache>
                <c:ptCount val="1"/>
                <c:pt idx="0">
                  <c:v>Ymweld â Ffrindiau a Pherthnasau</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0C81-4757-8478-8E049ADA80BF}"/>
                </c:ext>
              </c:extLst>
            </c:dLbl>
            <c:dLbl>
              <c:idx val="1"/>
              <c:layout>
                <c:manualLayout>
                  <c:x val="-3.8919132202863693E-2"/>
                  <c:y val="4.5632746070623398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78F1-4975-8CAA-D93F99392D0F}"/>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0C81-4757-8478-8E049ADA80BF}"/>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0C81-4757-8478-8E049ADA80BF}"/>
                </c:ext>
              </c:extLst>
            </c:dLbl>
            <c:dLbl>
              <c:idx val="4"/>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0C81-4757-8478-8E049ADA80BF}"/>
                </c:ext>
              </c:extLst>
            </c:dLbl>
            <c:dLbl>
              <c:idx val="5"/>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0C81-4757-8478-8E049ADA80BF}"/>
                </c:ext>
              </c:extLst>
            </c:dLbl>
            <c:dLbl>
              <c:idx val="6"/>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0C81-4757-8478-8E049ADA80BF}"/>
                </c:ext>
              </c:extLst>
            </c:dLbl>
            <c:dLbl>
              <c:idx val="7"/>
              <c:layout>
                <c:manualLayout>
                  <c:x val="-2.1562129259109497E-2"/>
                  <c:y val="5.086834728717804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CC58-409F-ACF0-4098D6EE1E42}"/>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0C81-4757-8478-8E049ADA80BF}"/>
                </c:ext>
              </c:extLst>
            </c:dLbl>
            <c:dLbl>
              <c:idx val="9"/>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0C81-4757-8478-8E049ADA80BF}"/>
                </c:ext>
              </c:extLst>
            </c:dLbl>
            <c:dLbl>
              <c:idx val="1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0C81-4757-8478-8E049ADA80BF}"/>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0C81-4757-8478-8E049ADA80BF}"/>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Sheet1!$B$4:$M$4</c:f>
              <c:numCache>
                <c:formatCode>"£"#,##0</c:formatCode>
                <c:ptCount val="12"/>
                <c:pt idx="0">
                  <c:v>126.32356769465601</c:v>
                </c:pt>
                <c:pt idx="1">
                  <c:v>136.30899838971601</c:v>
                </c:pt>
                <c:pt idx="2">
                  <c:v>136.91814332440799</c:v>
                </c:pt>
                <c:pt idx="3">
                  <c:v>177.90614290713501</c:v>
                </c:pt>
                <c:pt idx="4">
                  <c:v>139.89851053317099</c:v>
                </c:pt>
                <c:pt idx="5">
                  <c:v>130.01663753652201</c:v>
                </c:pt>
                <c:pt idx="6">
                  <c:v>156.36917822673701</c:v>
                </c:pt>
                <c:pt idx="7">
                  <c:v>219.48082071810299</c:v>
                </c:pt>
                <c:pt idx="8">
                  <c:v>132.51023354505</c:v>
                </c:pt>
                <c:pt idx="9">
                  <c:v>227.198627821847</c:v>
                </c:pt>
                <c:pt idx="10">
                  <c:v>242.248354594294</c:v>
                </c:pt>
                <c:pt idx="11" formatCode="0.0">
                  <c:v>179.54122090780001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6EA3-4B84-9706-D9CA4AC84519}"/>
            </c:ext>
          </c:extLst>
        </c:ser>
        <c:ser>
          <c:idx val="4"/>
          <c:order val="3"/>
          <c:tx>
            <c:strRef>
              <c:f>Sheet1!$A$5</c:f>
              <c:strCache>
                <c:ptCount val="1"/>
                <c:pt idx="0">
                  <c:v>Teithiau Amrywiol</c:v>
                </c:pt>
              </c:strCache>
            </c:strRef>
          </c:tx>
          <c:spPr>
            <a:ln w="38100" cap="rnd">
              <a:solidFill>
                <a:schemeClr val="accent4"/>
              </a:solidFill>
              <a:round/>
            </a:ln>
            <a:effectLst/>
          </c:spPr>
          <c:marker>
            <c:symbol val="circle"/>
            <c:size val="5"/>
            <c:spPr>
              <a:solidFill>
                <a:schemeClr val="accent4"/>
              </a:solidFill>
              <a:ln w="9525">
                <a:solidFill>
                  <a:schemeClr val="accent4"/>
                </a:solidFill>
              </a:ln>
              <a:effectLst/>
            </c:spPr>
          </c:marker>
          <c:dLbls>
            <c:dLbl>
              <c:idx val="0"/>
              <c:layout>
                <c:manualLayout>
                  <c:x val="-2.5246547535061836E-2"/>
                  <c:y val="-3.6649219691753387E-2"/>
                </c:manualLayout>
              </c:layout>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78F1-4975-8CAA-D93F99392D0F}"/>
                </c:ext>
              </c:extLst>
            </c:dLbl>
            <c:dLbl>
              <c:idx val="1"/>
              <c:layout>
                <c:manualLayout>
                  <c:x val="-5.207100510597229E-2"/>
                  <c:y val="-1.2216406874358654E-2"/>
                </c:manualLayout>
              </c:layout>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78F1-4975-8CAA-D93F99392D0F}"/>
                </c:ext>
              </c:extLst>
            </c:dLbl>
            <c:dLbl>
              <c:idx val="2"/>
              <c:layout>
                <c:manualLayout>
                  <c:x val="-2.0512821152806282E-2"/>
                  <c:y val="4.0139622986316681E-2"/>
                </c:manualLayout>
              </c:layout>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78F1-4975-8CAA-D93F99392D0F}"/>
                </c:ext>
              </c:extLst>
            </c:dLbl>
            <c:dLbl>
              <c:idx val="3"/>
              <c:layout>
                <c:manualLayout>
                  <c:x val="-2.209072932600975E-2"/>
                  <c:y val="3.8394421339035034E-2"/>
                </c:manualLayout>
              </c:layout>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78F1-4975-8CAA-D93F99392D0F}"/>
                </c:ext>
              </c:extLst>
            </c:dLbl>
            <c:dLbl>
              <c:idx val="4"/>
              <c:layout>
                <c:manualLayout>
                  <c:x val="-1.1045364663004875E-2"/>
                  <c:y val="-3.4904018044471741E-2"/>
                </c:manualLayout>
              </c:layout>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78F1-4975-8CAA-D93F99392D0F}"/>
                </c:ext>
              </c:extLst>
            </c:dLbl>
            <c:dLbl>
              <c:idx val="5"/>
              <c:layout>
                <c:manualLayout>
                  <c:x val="-2.8402367606759071E-2"/>
                  <c:y val="-3.4904018044471741E-2"/>
                </c:manualLayout>
              </c:layout>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2327-4DBE-BA2E-736CEF8DED4D}"/>
                </c:ext>
              </c:extLst>
            </c:dLbl>
            <c:dLbl>
              <c:idx val="6"/>
              <c:layout>
                <c:manualLayout>
                  <c:x val="-2.0512821152806282E-2"/>
                  <c:y val="2.9668416827917099E-2"/>
                </c:manualLayout>
              </c:layout>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78F1-4975-8CAA-D93F99392D0F}"/>
                </c:ext>
              </c:extLst>
            </c:dLbl>
            <c:dLbl>
              <c:idx val="7"/>
              <c:layout>
                <c:manualLayout>
                  <c:x val="0"/>
                  <c:y val="-4.1884820908308029E-2"/>
                </c:manualLayout>
              </c:layout>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C58-409F-ACF0-4098D6EE1E42}"/>
                </c:ext>
              </c:extLst>
            </c:dLbl>
            <c:dLbl>
              <c:idx val="8"/>
              <c:layout>
                <c:manualLayout>
                  <c:x val="-2.6035502552986145E-2"/>
                  <c:y val="-5.0610825419425964E-2"/>
                </c:manualLayout>
              </c:layout>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DF90-43DC-87F5-F464FBB11C41}"/>
                </c:ext>
              </c:extLst>
            </c:dLbl>
            <c:dLbl>
              <c:idx val="9"/>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0C81-4757-8478-8E049ADA80BF}"/>
                </c:ext>
              </c:extLst>
            </c:dLbl>
            <c:dLbl>
              <c:idx val="10"/>
              <c:layout>
                <c:manualLayout>
                  <c:x val="-2.4457594379782677E-2"/>
                  <c:y val="5.0610825419425964E-2"/>
                </c:manualLayout>
              </c:layout>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951E-474C-B34A-FDB88F352E70}"/>
                </c:ext>
              </c:extLst>
            </c:dLbl>
            <c:dLbl>
              <c:idx val="11"/>
              <c:layout>
                <c:manualLayout>
                  <c:x val="-1.5779092209413648E-3"/>
                  <c:y val="-3.3158816397190094E-2"/>
                </c:manualLayout>
              </c:layout>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951E-474C-B34A-FDB88F352E70}"/>
                </c:ext>
              </c:extLst>
            </c:dLbl>
            <c:spPr>
              <a:solidFill>
                <a:schemeClr val="accent4">
                  <a:lumMod val="20000"/>
                  <a:lumOff val="80000"/>
                </a:schemeClr>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Sheet1!$B$5:$M$5</c:f>
              <c:numCache>
                <c:formatCode>"£"#,##0</c:formatCode>
                <c:ptCount val="12"/>
                <c:pt idx="0">
                  <c:v>184.63148652954999</c:v>
                </c:pt>
                <c:pt idx="1">
                  <c:v>193.225073554999</c:v>
                </c:pt>
                <c:pt idx="2">
                  <c:v>189.76238682658101</c:v>
                </c:pt>
                <c:pt idx="3">
                  <c:v>258.70719826017199</c:v>
                </c:pt>
                <c:pt idx="4">
                  <c:v>248.319761962717</c:v>
                </c:pt>
                <c:pt idx="5">
                  <c:v>284.00430748861999</c:v>
                </c:pt>
                <c:pt idx="6">
                  <c:v>200.170410945208</c:v>
                </c:pt>
                <c:pt idx="7">
                  <c:v>286.720509326095</c:v>
                </c:pt>
                <c:pt idx="8">
                  <c:v>364.12338682698697</c:v>
                </c:pt>
                <c:pt idx="9">
                  <c:v>293.25904878351702</c:v>
                </c:pt>
                <c:pt idx="10">
                  <c:v>347.7569969754</c:v>
                </c:pt>
                <c:pt idx="11" formatCode="0.0">
                  <c:v>361.705508858489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78F1-4975-8CAA-D93F99392D0F}"/>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430"/>
          <c:min val="0"/>
        </c:scaling>
        <c:delete val="1"/>
        <c:axPos val="l"/>
        <c:numFmt formatCode="[$£-809]#,##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923895917832851E-3"/>
          <c:y val="0.14745785295963287"/>
          <c:w val="0.99147903919219971"/>
          <c:h val="0.74769407510757446"/>
        </c:manualLayout>
      </c:layout>
      <c:barChart>
        <c:barDir val="col"/>
        <c:grouping val="clustered"/>
        <c:varyColors val="0"/>
        <c:ser>
          <c:idx val="0"/>
          <c:order val="0"/>
          <c:tx>
            <c:strRef>
              <c:f>Sheet1!$B$1</c:f>
              <c:strCache>
                <c:ptCount val="1"/>
                <c:pt idx="0">
                  <c:v>Cyfanswm Teithiau</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3530-4121-9273-109D4C56498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3530-4121-9273-109D4C56498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3530-4121-9273-109D4C564985}"/>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Sheet1!$B$2:$B$4</c:f>
              <c:numCache>
                <c:formatCode>0%</c:formatCode>
                <c:ptCount val="3"/>
                <c:pt idx="0">
                  <c:v>0.72060825377499205</c:v>
                </c:pt>
                <c:pt idx="1">
                  <c:v>0.22874378597623499</c:v>
                </c:pt>
                <c:pt idx="2">
                  <c:v>5.0647960248774299E-2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BA44-4E5B-864A-EDCC6851FBB0}"/>
            </c:ext>
          </c:extLst>
        </c:ser>
        <c:ser>
          <c:idx val="1"/>
          <c:order val="1"/>
          <c:tx>
            <c:strRef>
              <c:f>Sheet1!$C$1</c:f>
              <c:strCache>
                <c:ptCount val="1"/>
                <c:pt idx="0">
                  <c:v>Gwyliau a gymerwyd yn y DU</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3530-4121-9273-109D4C56498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3530-4121-9273-109D4C56498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3530-4121-9273-109D4C564985}"/>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Sheet1!$C$2:$C$4</c:f>
              <c:numCache>
                <c:formatCode>0%</c:formatCode>
                <c:ptCount val="3"/>
                <c:pt idx="0">
                  <c:v>0.58557290179209798</c:v>
                </c:pt>
                <c:pt idx="1">
                  <c:v>0.35431287131901701</c:v>
                </c:pt>
                <c:pt idx="2">
                  <c:v>6.0114226888886201E-2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BA44-4E5B-864A-EDCC6851FBB0}"/>
            </c:ext>
          </c:extLst>
        </c:ser>
        <c:ser>
          <c:idx val="2"/>
          <c:order val="2"/>
          <c:tx>
            <c:strRef>
              <c:f>Sheet1!$D$1</c:f>
              <c:strCache>
                <c:ptCount val="1"/>
                <c:pt idx="0">
                  <c:v>Ymweld â ffrindiau neu berthnasau yn y DU</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3530-4121-9273-109D4C56498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3530-4121-9273-109D4C56498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3530-4121-9273-109D4C564985}"/>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Sheet1!$D$2:$D$4</c:f>
              <c:numCache>
                <c:formatCode>0%</c:formatCode>
                <c:ptCount val="3"/>
                <c:pt idx="0">
                  <c:v>0.78772167279774097</c:v>
                </c:pt>
                <c:pt idx="1">
                  <c:v>0.159906788844177</c:v>
                </c:pt>
                <c:pt idx="2">
                  <c:v>5.2371538358078902E-2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BA44-4E5B-864A-EDCC6851FBB0}"/>
            </c:ext>
          </c:extLst>
        </c:ser>
        <c:ser>
          <c:idx val="4"/>
          <c:order val="3"/>
          <c:tx>
            <c:strRef>
              <c:f>Sheet1!$E$1</c:f>
              <c:strCache>
                <c:ptCount val="1"/>
                <c:pt idx="0">
                  <c:v>Amrywiol</c:v>
                </c:pt>
              </c:strCache>
            </c:strRef>
          </c:tx>
          <c:spPr>
            <a:solidFill>
              <a:schemeClr val="accent4"/>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3530-4121-9273-109D4C564985}"/>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3530-4121-9273-109D4C564985}"/>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3530-4121-9273-109D4C564985}"/>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Sheet1!$E$2:$E$4</c:f>
              <c:numCache>
                <c:formatCode>0%</c:formatCode>
                <c:ptCount val="3"/>
                <c:pt idx="0">
                  <c:v>0.85009963265012201</c:v>
                </c:pt>
                <c:pt idx="1">
                  <c:v>0.13166642123594899</c:v>
                </c:pt>
                <c:pt idx="2">
                  <c:v>1.8233946113924999E-2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7AEF-4232-98BE-8A6C51A5E51A}"/>
            </c:ext>
          </c:extLst>
        </c:ser>
        <c:dLbls>
          <c:showLegendKey val="0"/>
          <c:showVal val="0"/>
          <c:showCatName val="0"/>
          <c:showSerName val="0"/>
          <c:showPercent val="0"/>
          <c:showBubbleSize val="0"/>
        </c:dLbls>
        <c:gapWidth val="283"/>
        <c:axId val="1172924368"/>
        <c:axId val="1337502287"/>
      </c:barChart>
      <c:catAx>
        <c:axId val="1172924368"/>
        <c:scaling>
          <c:orientation val="minMax"/>
        </c:scaling>
        <c:delete val="0"/>
        <c:axPos val="b"/>
        <c:numFmt formatCode="General" sourceLinked="1"/>
        <c:majorTickMark val="none"/>
        <c:minorTickMark val="none"/>
        <c:tickLblPos val="low"/>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337502287"/>
        <c:crosses val="autoZero"/>
        <c:auto val="0"/>
        <c:lblAlgn val="ctr"/>
        <c:lblOffset val="100"/>
        <c:tickLblSkip val="1"/>
        <c:noMultiLvlLbl val="0"/>
      </c:catAx>
      <c:valAx>
        <c:axId val="1337502287"/>
        <c:scaling>
          <c:orientation val="minMax"/>
        </c:scaling>
        <c:delete val="1"/>
        <c:axPos val="l"/>
        <c:numFmt formatCode="0%" sourceLinked="1"/>
        <c:majorTickMark val="none"/>
        <c:minorTickMark val="none"/>
        <c:tickLblPos val="nextTo"/>
        <c:crossAx val="1172924368"/>
        <c:crosses val="autoZero"/>
        <c:crossBetween val="between"/>
      </c:valAx>
      <c:spPr>
        <a:noFill/>
        <a:ln>
          <a:noFill/>
        </a:ln>
        <a:effectLst/>
      </c:spPr>
    </c:plotArea>
    <c:legend>
      <c:legendPos val="t"/>
      <c:layout>
        <c:manualLayout>
          <c:xMode val="edge"/>
          <c:yMode val="edge"/>
          <c:x val="0.13425472378730774"/>
          <c:y val="5.5364039726555347E-3"/>
          <c:w val="0.78542810678482056"/>
          <c:h val="6.2616415321826935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380125246942043E-3"/>
          <c:y val="0.10599388927221298"/>
          <c:w val="0.98999512195587158"/>
          <c:h val="0.78596317768096924"/>
        </c:manualLayout>
      </c:layout>
      <c:lineChart>
        <c:grouping val="standard"/>
        <c:varyColors val="0"/>
        <c:ser>
          <c:idx val="0"/>
          <c:order val="0"/>
          <c:tx>
            <c:strRef>
              <c:f>Sheet1!$A$2</c:f>
              <c:strCache>
                <c:ptCount val="1"/>
                <c:pt idx="0">
                  <c:v>Cyfanswm Teithiau</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a:solidFill>
                  <a:schemeClr val="accent6">
                    <a:lumMod val="10000"/>
                    <a:lumOff val="9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spPr>
                <a:solidFill>
                  <a:schemeClr val="accent6">
                    <a:lumMod val="10000"/>
                    <a:lumOff val="9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Lbl>
            <c:dLbl>
              <c:idx val="2"/>
              <c:spPr>
                <a:solidFill>
                  <a:schemeClr val="accent6">
                    <a:lumMod val="10000"/>
                    <a:lumOff val="9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Lbl>
            <c:dLbl>
              <c:idx val="3"/>
              <c:spPr>
                <a:solidFill>
                  <a:schemeClr val="accent6">
                    <a:lumMod val="10000"/>
                    <a:lumOff val="9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EB24-4782-9CA9-52C392C5075C}"/>
                </c:ext>
              </c:extLst>
            </c:dLbl>
            <c:dLbl>
              <c:idx val="4"/>
              <c:spPr>
                <a:solidFill>
                  <a:schemeClr val="accent6">
                    <a:lumMod val="10000"/>
                    <a:lumOff val="9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EB24-4782-9CA9-52C392C5075C}"/>
                </c:ext>
              </c:extLst>
            </c:dLbl>
            <c:dLbl>
              <c:idx val="5"/>
              <c:spPr>
                <a:solidFill>
                  <a:schemeClr val="accent6">
                    <a:lumMod val="10000"/>
                    <a:lumOff val="9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EB24-4782-9CA9-52C392C5075C}"/>
                </c:ext>
              </c:extLst>
            </c:dLbl>
            <c:dLbl>
              <c:idx val="6"/>
              <c:spPr>
                <a:solidFill>
                  <a:schemeClr val="accent6">
                    <a:lumMod val="10000"/>
                    <a:lumOff val="9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EB24-4782-9CA9-52C392C5075C}"/>
                </c:ext>
              </c:extLst>
            </c:dLbl>
            <c:dLbl>
              <c:idx val="7"/>
              <c:layout>
                <c:manualLayout>
                  <c:x val="-1.9650934264063835E-2"/>
                  <c:y val="-3.3416200429201126E-2"/>
                </c:manualLayout>
              </c:layout>
              <c:spPr>
                <a:solidFill>
                  <a:schemeClr val="accent6">
                    <a:lumMod val="10000"/>
                    <a:lumOff val="9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D51A-4A61-95AB-D33A4F3612D4}"/>
                </c:ext>
              </c:extLst>
            </c:dLbl>
            <c:dLbl>
              <c:idx val="8"/>
              <c:spPr>
                <a:solidFill>
                  <a:schemeClr val="accent6">
                    <a:lumMod val="10000"/>
                    <a:lumOff val="9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EB24-4782-9CA9-52C392C5075C}"/>
                </c:ext>
              </c:extLst>
            </c:dLbl>
            <c:dLbl>
              <c:idx val="9"/>
              <c:spPr>
                <a:solidFill>
                  <a:schemeClr val="accent6">
                    <a:lumMod val="10000"/>
                    <a:lumOff val="9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EB24-4782-9CA9-52C392C5075C}"/>
                </c:ext>
              </c:extLst>
            </c:dLbl>
            <c:dLbl>
              <c:idx val="10"/>
              <c:spPr>
                <a:solidFill>
                  <a:schemeClr val="accent6">
                    <a:lumMod val="10000"/>
                    <a:lumOff val="9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EB24-4782-9CA9-52C392C5075C}"/>
                </c:ext>
              </c:extLst>
            </c:dLbl>
            <c:dLbl>
              <c:idx val="11"/>
              <c:spPr>
                <a:solidFill>
                  <a:schemeClr val="accent6">
                    <a:lumMod val="10000"/>
                    <a:lumOff val="9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EB24-4782-9CA9-52C392C5075C}"/>
                </c:ext>
              </c:extLst>
            </c:dLbl>
            <c:spPr>
              <a:solidFill>
                <a:schemeClr val="accent6">
                  <a:lumMod val="10000"/>
                  <a:lumOff val="90000"/>
                </a:schemeClr>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Sheet1!$B$2:$M$2</c:f>
              <c:numCache>
                <c:formatCode>_-* #,##0.0_-;\-* #,##0.0_-;_-* "-"??_-;_-@_-</c:formatCode>
                <c:ptCount val="12"/>
                <c:pt idx="0">
                  <c:v>2.5695438442338898</c:v>
                </c:pt>
                <c:pt idx="1">
                  <c:v>3.0162176656324302</c:v>
                </c:pt>
                <c:pt idx="2">
                  <c:v>3.4636489662940702</c:v>
                </c:pt>
                <c:pt idx="3">
                  <c:v>2.7321549811169099</c:v>
                </c:pt>
                <c:pt idx="4">
                  <c:v>3.0131535838069201</c:v>
                </c:pt>
                <c:pt idx="5">
                  <c:v>2.5956113557094298</c:v>
                </c:pt>
                <c:pt idx="6">
                  <c:v>2.9928813397664902</c:v>
                </c:pt>
                <c:pt idx="7">
                  <c:v>2.9787151545336599</c:v>
                </c:pt>
                <c:pt idx="8">
                  <c:v>2.46748650248965</c:v>
                </c:pt>
                <c:pt idx="9">
                  <c:v>2.9516966255514201</c:v>
                </c:pt>
                <c:pt idx="10">
                  <c:v>3.3317128762136798</c:v>
                </c:pt>
                <c:pt idx="11">
                  <c:v>2.7632504431047198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Teithiau Gwyliau</c:v>
                </c:pt>
              </c:strCache>
            </c:strRef>
          </c:tx>
          <c:spPr>
            <a:ln w="38100" cap="rnd">
              <a:solidFill>
                <a:schemeClr val="accent2"/>
              </a:solidFill>
              <a:round/>
            </a:ln>
            <a:effectLst/>
          </c:spPr>
          <c:marker>
            <c:symbol val="plus"/>
            <c:size val="10"/>
            <c:spPr>
              <a:solidFill>
                <a:schemeClr val="accent2"/>
              </a:solidFill>
              <a:ln w="9525">
                <a:solidFill>
                  <a:schemeClr val="accent2"/>
                </a:solidFill>
              </a:ln>
              <a:effectLst/>
            </c:spPr>
          </c:marker>
          <c:dLbls>
            <c:dLbl>
              <c:idx val="0"/>
              <c:layout>
                <c:manualLayout>
                  <c:x val="-2.320123091340065E-2"/>
                  <c:y val="3.028363361954689E-2"/>
                </c:manualLayout>
              </c:layout>
              <c:spPr>
                <a:solidFill>
                  <a:schemeClr val="accent2">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FDD5-4AD9-80E0-958FB3A84F5E}"/>
                </c:ext>
              </c:extLst>
            </c:dLbl>
            <c:dLbl>
              <c:idx val="1"/>
              <c:spPr>
                <a:solidFill>
                  <a:schemeClr val="accent2">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EB24-4782-9CA9-52C392C5075C}"/>
                </c:ext>
              </c:extLst>
            </c:dLbl>
            <c:dLbl>
              <c:idx val="2"/>
              <c:spPr>
                <a:solidFill>
                  <a:schemeClr val="accent2">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EB24-4782-9CA9-52C392C5075C}"/>
                </c:ext>
              </c:extLst>
            </c:dLbl>
            <c:dLbl>
              <c:idx val="3"/>
              <c:spPr>
                <a:solidFill>
                  <a:schemeClr val="accent2">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EB24-4782-9CA9-52C392C5075C}"/>
                </c:ext>
              </c:extLst>
            </c:dLbl>
            <c:dLbl>
              <c:idx val="4"/>
              <c:layout>
                <c:manualLayout>
                  <c:x val="-1.1105001904070377E-3"/>
                  <c:y val="1.6322026029229164E-2"/>
                </c:manualLayout>
              </c:layout>
              <c:spPr>
                <a:solidFill>
                  <a:schemeClr val="accent2">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A-FDD5-4AD9-80E0-958FB3A84F5E}"/>
                </c:ext>
              </c:extLst>
            </c:dLbl>
            <c:dLbl>
              <c:idx val="5"/>
              <c:spPr>
                <a:solidFill>
                  <a:schemeClr val="accent2">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EB24-4782-9CA9-52C392C5075C}"/>
                </c:ext>
              </c:extLst>
            </c:dLbl>
            <c:dLbl>
              <c:idx val="6"/>
              <c:spPr>
                <a:solidFill>
                  <a:schemeClr val="accent2">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EB24-4782-9CA9-52C392C5075C}"/>
                </c:ext>
              </c:extLst>
            </c:dLbl>
            <c:dLbl>
              <c:idx val="7"/>
              <c:spPr>
                <a:solidFill>
                  <a:schemeClr val="accent2">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EB24-4782-9CA9-52C392C5075C}"/>
                </c:ext>
              </c:extLst>
            </c:dLbl>
            <c:dLbl>
              <c:idx val="8"/>
              <c:spPr>
                <a:solidFill>
                  <a:schemeClr val="accent2">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EB24-4782-9CA9-52C392C5075C}"/>
                </c:ext>
              </c:extLst>
            </c:dLbl>
            <c:dLbl>
              <c:idx val="9"/>
              <c:spPr>
                <a:solidFill>
                  <a:schemeClr val="accent2">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EB24-4782-9CA9-52C392C5075C}"/>
                </c:ext>
              </c:extLst>
            </c:dLbl>
            <c:dLbl>
              <c:idx val="10"/>
              <c:spPr>
                <a:solidFill>
                  <a:schemeClr val="accent2">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EB24-4782-9CA9-52C392C5075C}"/>
                </c:ext>
              </c:extLst>
            </c:dLbl>
            <c:dLbl>
              <c:idx val="11"/>
              <c:spPr>
                <a:solidFill>
                  <a:schemeClr val="accent2">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EB24-4782-9CA9-52C392C5075C}"/>
                </c:ext>
              </c:extLst>
            </c:dLbl>
            <c:spPr>
              <a:solidFill>
                <a:schemeClr val="accent2">
                  <a:lumMod val="20000"/>
                  <a:lumOff val="80000"/>
                </a:schemeClr>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Sheet1!$B$3:$M$3</c:f>
              <c:numCache>
                <c:formatCode>_-* #,##0.0_-;\-* #,##0.0_-;_-* "-"??_-;_-@_-</c:formatCode>
                <c:ptCount val="12"/>
                <c:pt idx="0">
                  <c:v>2.5724575651844601</c:v>
                </c:pt>
                <c:pt idx="1">
                  <c:v>3.5973436986365699</c:v>
                </c:pt>
                <c:pt idx="2">
                  <c:v>4.4363924860239496</c:v>
                </c:pt>
                <c:pt idx="3">
                  <c:v>3.4849253546236301</c:v>
                </c:pt>
                <c:pt idx="4">
                  <c:v>2.7665584897696101</c:v>
                </c:pt>
                <c:pt idx="5">
                  <c:v>3.1381982633432601</c:v>
                </c:pt>
                <c:pt idx="6">
                  <c:v>3.6994607405650499</c:v>
                </c:pt>
                <c:pt idx="7">
                  <c:v>3.2849510255814902</c:v>
                </c:pt>
                <c:pt idx="8">
                  <c:v>2.3065080723906801</c:v>
                </c:pt>
                <c:pt idx="9">
                  <c:v>3.4015428785256701</c:v>
                </c:pt>
                <c:pt idx="10">
                  <c:v>4.3066255417877901</c:v>
                </c:pt>
                <c:pt idx="11">
                  <c:v>3.44157664674773</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02D6-4C09-BB38-3293DE6C1C7B}"/>
            </c:ext>
          </c:extLst>
        </c:ser>
        <c:ser>
          <c:idx val="2"/>
          <c:order val="2"/>
          <c:tx>
            <c:strRef>
              <c:f>Sheet1!$A$4</c:f>
              <c:strCache>
                <c:ptCount val="1"/>
                <c:pt idx="0">
                  <c:v>Ymweld â Ffrindiau a Pherthnasau</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2.0834365859627724E-2"/>
                  <c:y val="-3.4288801252841949E-2"/>
                </c:manualLayout>
              </c:layout>
              <c:spPr>
                <a:solidFill>
                  <a:schemeClr val="accent3">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FDD5-4AD9-80E0-958FB3A84F5E}"/>
                </c:ext>
              </c:extLst>
            </c:dLbl>
            <c:dLbl>
              <c:idx val="1"/>
              <c:spPr>
                <a:solidFill>
                  <a:schemeClr val="accent3">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EB24-4782-9CA9-52C392C5075C}"/>
                </c:ext>
              </c:extLst>
            </c:dLbl>
            <c:dLbl>
              <c:idx val="2"/>
              <c:layout>
                <c:manualLayout>
                  <c:x val="-2.6357049122452736E-2"/>
                  <c:y val="4.0754839777946472E-2"/>
                </c:manualLayout>
              </c:layout>
              <c:spPr>
                <a:solidFill>
                  <a:schemeClr val="accent3">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0-FDD5-4AD9-80E0-958FB3A84F5E}"/>
                </c:ext>
              </c:extLst>
            </c:dLbl>
            <c:dLbl>
              <c:idx val="3"/>
              <c:layout>
                <c:manualLayout>
                  <c:x val="-2.1623320877552032E-2"/>
                  <c:y val="5.8206848800182343E-2"/>
                </c:manualLayout>
              </c:layout>
              <c:spPr>
                <a:solidFill>
                  <a:schemeClr val="accent3">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9-FDD5-4AD9-80E0-958FB3A84F5E}"/>
                </c:ext>
              </c:extLst>
            </c:dLbl>
            <c:dLbl>
              <c:idx val="4"/>
              <c:spPr>
                <a:solidFill>
                  <a:schemeClr val="accent3">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EB24-4782-9CA9-52C392C5075C}"/>
                </c:ext>
              </c:extLst>
            </c:dLbl>
            <c:dLbl>
              <c:idx val="5"/>
              <c:spPr>
                <a:solidFill>
                  <a:schemeClr val="accent3">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EB24-4782-9CA9-52C392C5075C}"/>
                </c:ext>
              </c:extLst>
            </c:dLbl>
            <c:dLbl>
              <c:idx val="6"/>
              <c:layout>
                <c:manualLayout>
                  <c:x val="-2.0834365859627724E-2"/>
                  <c:y val="3.028363361954689E-2"/>
                </c:manualLayout>
              </c:layout>
              <c:spPr>
                <a:solidFill>
                  <a:schemeClr val="accent3">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5-FDD5-4AD9-80E0-958FB3A84F5E}"/>
                </c:ext>
              </c:extLst>
            </c:dLbl>
            <c:dLbl>
              <c:idx val="7"/>
              <c:layout>
                <c:manualLayout>
                  <c:x val="-2.0045410841703415E-2"/>
                  <c:y val="5.6461647152900696E-2"/>
                </c:manualLayout>
              </c:layout>
              <c:spPr>
                <a:solidFill>
                  <a:schemeClr val="accent3">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6-FDD5-4AD9-80E0-958FB3A84F5E}"/>
                </c:ext>
              </c:extLst>
            </c:dLbl>
            <c:dLbl>
              <c:idx val="8"/>
              <c:spPr>
                <a:solidFill>
                  <a:schemeClr val="accent3">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EB24-4782-9CA9-52C392C5075C}"/>
                </c:ext>
              </c:extLst>
            </c:dLbl>
            <c:dLbl>
              <c:idx val="9"/>
              <c:spPr>
                <a:solidFill>
                  <a:schemeClr val="accent3">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EB24-4782-9CA9-52C392C5075C}"/>
                </c:ext>
              </c:extLst>
            </c:dLbl>
            <c:dLbl>
              <c:idx val="10"/>
              <c:spPr>
                <a:solidFill>
                  <a:schemeClr val="accent3">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EB24-4782-9CA9-52C392C5075C}"/>
                </c:ext>
              </c:extLst>
            </c:dLbl>
            <c:dLbl>
              <c:idx val="11"/>
              <c:layout>
                <c:manualLayout>
                  <c:x val="-1.9650934165773772E-2"/>
                  <c:y val="-5.4929855976949054E-3"/>
                </c:manualLayout>
              </c:layout>
              <c:spPr>
                <a:solidFill>
                  <a:schemeClr val="accent3">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E-EB24-4782-9CA9-52C392C5075C}"/>
                </c:ext>
              </c:extLst>
            </c:dLbl>
            <c:spPr>
              <a:solidFill>
                <a:schemeClr val="accent3">
                  <a:lumMod val="20000"/>
                  <a:lumOff val="80000"/>
                </a:schemeClr>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Sheet1!$B$4:$M$4</c:f>
              <c:numCache>
                <c:formatCode>_-* #,##0.0_-;\-* #,##0.0_-;_-* "-"??_-;_-@_-</c:formatCode>
                <c:ptCount val="12"/>
                <c:pt idx="0">
                  <c:v>3.1047044098062302</c:v>
                </c:pt>
                <c:pt idx="1">
                  <c:v>2.7088590548996798</c:v>
                </c:pt>
                <c:pt idx="2">
                  <c:v>2.1301596047415501</c:v>
                </c:pt>
                <c:pt idx="3">
                  <c:v>2.2188327723091801</c:v>
                </c:pt>
                <c:pt idx="4">
                  <c:v>3.38982264473607</c:v>
                </c:pt>
                <c:pt idx="5">
                  <c:v>2.3276144288627898</c:v>
                </c:pt>
                <c:pt idx="6">
                  <c:v>1.8574497087196999</c:v>
                </c:pt>
                <c:pt idx="7">
                  <c:v>3.01979786044447</c:v>
                </c:pt>
                <c:pt idx="8">
                  <c:v>2.72146730033898</c:v>
                </c:pt>
                <c:pt idx="9">
                  <c:v>2.64156863686528</c:v>
                </c:pt>
                <c:pt idx="10">
                  <c:v>3.0170976463908401</c:v>
                </c:pt>
                <c:pt idx="11">
                  <c:v>2.59275674623674</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02D6-4C09-BB38-3293DE6C1C7B}"/>
            </c:ext>
          </c:extLst>
        </c:ser>
        <c:ser>
          <c:idx val="4"/>
          <c:order val="3"/>
          <c:tx>
            <c:strRef>
              <c:f>Sheet1!$A$5</c:f>
              <c:strCache>
                <c:ptCount val="1"/>
                <c:pt idx="0">
                  <c:v>Teithiau Amrywiol</c:v>
                </c:pt>
              </c:strCache>
            </c:strRef>
          </c:tx>
          <c:spPr>
            <a:ln w="38100" cap="rnd">
              <a:solidFill>
                <a:schemeClr val="accent4"/>
              </a:solidFill>
              <a:round/>
            </a:ln>
            <a:effectLst/>
          </c:spPr>
          <c:marker>
            <c:symbol val="circle"/>
            <c:size val="5"/>
            <c:spPr>
              <a:solidFill>
                <a:schemeClr val="accent4"/>
              </a:solidFill>
              <a:ln w="9525">
                <a:solidFill>
                  <a:schemeClr val="accent4"/>
                </a:solidFill>
              </a:ln>
              <a:effectLst/>
            </c:spPr>
          </c:marker>
          <c:dLbls>
            <c:dLbl>
              <c:idx val="0"/>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EB24-4782-9CA9-52C392C5075C}"/>
                </c:ext>
              </c:extLst>
            </c:dLbl>
            <c:dLbl>
              <c:idx val="1"/>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EB24-4782-9CA9-52C392C5075C}"/>
                </c:ext>
              </c:extLst>
            </c:dLbl>
            <c:dLbl>
              <c:idx val="2"/>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EB24-4782-9CA9-52C392C5075C}"/>
                </c:ext>
              </c:extLst>
            </c:dLbl>
            <c:dLbl>
              <c:idx val="3"/>
              <c:layout>
                <c:manualLayout>
                  <c:x val="-2.1623320877552032E-2"/>
                  <c:y val="-3.7264298647642136E-2"/>
                </c:manualLayout>
              </c:layout>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8-FDD5-4AD9-80E0-958FB3A84F5E}"/>
                </c:ext>
              </c:extLst>
            </c:dLbl>
            <c:dLbl>
              <c:idx val="4"/>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EB24-4782-9CA9-52C392C5075C}"/>
                </c:ext>
              </c:extLst>
            </c:dLbl>
            <c:dLbl>
              <c:idx val="5"/>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EB24-4782-9CA9-52C392C5075C}"/>
                </c:ext>
              </c:extLst>
            </c:dLbl>
            <c:dLbl>
              <c:idx val="6"/>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EB24-4782-9CA9-52C392C5075C}"/>
                </c:ext>
              </c:extLst>
            </c:dLbl>
            <c:dLbl>
              <c:idx val="7"/>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EB24-4782-9CA9-52C392C5075C}"/>
                </c:ext>
              </c:extLst>
            </c:dLbl>
            <c:dLbl>
              <c:idx val="8"/>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EB24-4782-9CA9-52C392C5075C}"/>
                </c:ext>
              </c:extLst>
            </c:dLbl>
            <c:dLbl>
              <c:idx val="9"/>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EB24-4782-9CA9-52C392C5075C}"/>
                </c:ext>
              </c:extLst>
            </c:dLbl>
            <c:dLbl>
              <c:idx val="10"/>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8-EB24-4782-9CA9-52C392C5075C}"/>
                </c:ext>
              </c:extLst>
            </c:dLbl>
            <c:dLbl>
              <c:idx val="11"/>
              <c:spPr>
                <a:solidFill>
                  <a:schemeClr val="accent4">
                    <a:lumMod val="20000"/>
                    <a:lumOff val="80000"/>
                  </a:schemeClr>
                </a:solidFill>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9-EB24-4782-9CA9-52C392C5075C}"/>
                </c:ext>
              </c:extLst>
            </c:dLbl>
            <c:spPr>
              <a:solidFill>
                <a:schemeClr val="accent4">
                  <a:lumMod val="20000"/>
                  <a:lumOff val="80000"/>
                </a:schemeClr>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Sheet1!$B$5:$M$5</c:f>
              <c:numCache>
                <c:formatCode>_-* #,##0.0_-;\-* #,##0.0_-;_-* "-"??_-;_-@_-</c:formatCode>
                <c:ptCount val="12"/>
                <c:pt idx="0">
                  <c:v>1.3550454693774101</c:v>
                </c:pt>
                <c:pt idx="1">
                  <c:v>2.3258526652743998</c:v>
                </c:pt>
                <c:pt idx="2">
                  <c:v>2.7496478413050802</c:v>
                </c:pt>
                <c:pt idx="3">
                  <c:v>2.28734283764644</c:v>
                </c:pt>
                <c:pt idx="4">
                  <c:v>2.6339563722355499</c:v>
                </c:pt>
                <c:pt idx="5">
                  <c:v>2.0533020386160898</c:v>
                </c:pt>
                <c:pt idx="6">
                  <c:v>2.6506384651127401</c:v>
                </c:pt>
                <c:pt idx="7">
                  <c:v>2.4307286983866501</c:v>
                </c:pt>
                <c:pt idx="8">
                  <c:v>2.3253108952638901</c:v>
                </c:pt>
                <c:pt idx="9">
                  <c:v>2.4696698425607599</c:v>
                </c:pt>
                <c:pt idx="10">
                  <c:v>1.87293530758571</c:v>
                </c:pt>
                <c:pt idx="11">
                  <c:v>1.8823961442156201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02D6-4C09-BB38-3293DE6C1C7B}"/>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5"/>
          <c:min val="1"/>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380125246942043E-3"/>
          <c:y val="0.10599388927221298"/>
          <c:w val="0.98999512195587158"/>
          <c:h val="0.78596317768096924"/>
        </c:manualLayout>
      </c:layout>
      <c:lineChart>
        <c:grouping val="standard"/>
        <c:varyColors val="0"/>
        <c:ser>
          <c:idx val="0"/>
          <c:order val="0"/>
          <c:tx>
            <c:strRef>
              <c:f>Sheet1!$A$2</c:f>
              <c:strCache>
                <c:ptCount val="1"/>
                <c:pt idx="0">
                  <c:v>Glan môr/arfordirol arall</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7EC-47FA-814C-4369D2635975}"/>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7EC-47FA-814C-4369D2635975}"/>
              </c:ext>
            </c:extLst>
          </c:dPt>
          <c:dLbls>
            <c:dLbl>
              <c:idx val="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7EC-47FA-814C-4369D2635975}"/>
                </c:ext>
              </c:extLst>
            </c:dLbl>
            <c:dLbl>
              <c:idx val="1"/>
              <c:layout>
                <c:manualLayout>
                  <c:x val="-3.2501017254500005E-2"/>
                  <c:y val="3.6906739897313412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C7EC-47FA-814C-4369D2635975}"/>
                </c:ext>
              </c:extLst>
            </c:dLbl>
            <c:dLbl>
              <c:idx val="2"/>
              <c:layout>
                <c:manualLayout>
                  <c:x val="6.3507742015644908E-4"/>
                  <c:y val="-3.2328816596418619E-3"/>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C7EC-47FA-814C-4369D2635975}"/>
                </c:ext>
              </c:extLst>
            </c:dLbl>
            <c:dLbl>
              <c:idx val="3"/>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B65F-4430-A993-32230ECAE6FF}"/>
                </c:ext>
              </c:extLst>
            </c:dLbl>
            <c:dLbl>
              <c:idx val="4"/>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65F-4430-A993-32230ECAE6FF}"/>
                </c:ext>
              </c:extLst>
            </c:dLbl>
            <c:dLbl>
              <c:idx val="5"/>
              <c:layout>
                <c:manualLayout>
                  <c:x val="-1.9877742975950241E-2"/>
                  <c:y val="3.3416338264942169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D73F-47C4-8376-787E22416FD3}"/>
                </c:ext>
              </c:extLst>
            </c:dLbl>
            <c:dLbl>
              <c:idx val="6"/>
              <c:layout>
                <c:manualLayout>
                  <c:x val="-2.066669799387455E-2"/>
                  <c:y val="-3.9882101118564606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F05F-410D-A100-F5FC2E1F362C}"/>
                </c:ext>
              </c:extLst>
            </c:dLbl>
            <c:dLbl>
              <c:idx val="7"/>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B65F-4430-A993-32230ECAE6FF}"/>
                </c:ext>
              </c:extLst>
            </c:dLbl>
            <c:dLbl>
              <c:idx val="8"/>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B65F-4430-A993-32230ECAE6FF}"/>
                </c:ext>
              </c:extLst>
            </c:dLbl>
            <c:dLbl>
              <c:idx val="9"/>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B65F-4430-A993-32230ECAE6FF}"/>
                </c:ext>
              </c:extLst>
            </c:dLbl>
            <c:dLbl>
              <c:idx val="10"/>
              <c:layout>
                <c:manualLayout>
                  <c:x val="-1.3566106011896442E-2"/>
                  <c:y val="5.0868347400523206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B65F-4430-A993-32230ECAE6FF}"/>
                </c:ext>
              </c:extLst>
            </c:dLbl>
            <c:dLbl>
              <c:idx val="11"/>
              <c:layout>
                <c:manualLayout>
                  <c:x val="-5.1435928497103545E-2"/>
                  <c:y val="1.9454730518301318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B65F-4430-A993-32230ECAE6FF}"/>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Sheet1!$B$2:$M$2</c:f>
              <c:numCache>
                <c:formatCode>0.0</c:formatCode>
                <c:ptCount val="12"/>
                <c:pt idx="0">
                  <c:v>0.23317019345984699</c:v>
                </c:pt>
                <c:pt idx="1">
                  <c:v>0.52677398178984702</c:v>
                </c:pt>
                <c:pt idx="2">
                  <c:v>0.70070447045245698</c:v>
                </c:pt>
                <c:pt idx="3">
                  <c:v>0.29203020430467302</c:v>
                </c:pt>
                <c:pt idx="4">
                  <c:v>0.22398720119674301</c:v>
                </c:pt>
                <c:pt idx="5">
                  <c:v>0.50536847701841203</c:v>
                </c:pt>
                <c:pt idx="6">
                  <c:v>0.88469043372998601</c:v>
                </c:pt>
                <c:pt idx="7">
                  <c:v>0.22515760731724399</c:v>
                </c:pt>
                <c:pt idx="8">
                  <c:v>0.215205611164692</c:v>
                </c:pt>
                <c:pt idx="9">
                  <c:v>0.35007243137321697</c:v>
                </c:pt>
                <c:pt idx="10">
                  <c:v>0.61632528756600302</c:v>
                </c:pt>
                <c:pt idx="11">
                  <c:v>0.262958879009424</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7EC-47FA-814C-4369D2635975}"/>
            </c:ext>
          </c:extLst>
        </c:ser>
        <c:ser>
          <c:idx val="1"/>
          <c:order val="1"/>
          <c:tx>
            <c:strRef>
              <c:f>Sheet1!$A$3</c:f>
              <c:strCache>
                <c:ptCount val="1"/>
                <c:pt idx="0">
                  <c:v>Dinas/ Tref fawr</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layout>
                <c:manualLayout>
                  <c:x val="-4.3546382337808609E-2"/>
                  <c:y val="-8.4684845060110092E-3"/>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7DCA-4B3D-8C73-46D430E79A7D}"/>
                </c:ext>
              </c:extLst>
            </c:dLbl>
            <c:dLbl>
              <c:idx val="1"/>
              <c:layout>
                <c:manualLayout>
                  <c:x val="-2.776728942990303E-2"/>
                  <c:y val="-2.59204935282468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7DCA-4B3D-8C73-46D430E79A7D}"/>
                </c:ext>
              </c:extLst>
            </c:dLbl>
            <c:dLbl>
              <c:idx val="2"/>
              <c:layout>
                <c:manualLayout>
                  <c:x val="-4.1179519146680832E-2"/>
                  <c:y val="3.2330190297216177E-3"/>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B722-4701-ABA1-480ABE1FEDEE}"/>
                </c:ext>
              </c:extLst>
            </c:dLbl>
            <c:dLbl>
              <c:idx val="3"/>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B65F-4430-A993-32230ECAE6FF}"/>
                </c:ext>
              </c:extLst>
            </c:dLbl>
            <c:dLbl>
              <c:idx val="4"/>
              <c:layout>
                <c:manualLayout>
                  <c:x val="-4.9858018755912781E-2"/>
                  <c:y val="-7.2381864301860332E-3"/>
                </c:manualLayout>
              </c:layout>
              <c:tx>
                <c:rich>
                  <a:bodyPr/>
                  <a:lstStyle/>
                  <a:p>
                    <a:pPr>
                      <a:defRPr/>
                    </a:pPr>
                    <a:r>
                      <a:rPr lang="en-US"/>
                      <a:t>0.5</a:t>
                    </a:r>
                  </a:p>
                </c:rich>
              </c:tx>
              <c:spPr>
                <a:solidFill>
                  <a:schemeClr val="accent2">
                    <a:lumMod val="20000"/>
                    <a:lumOff val="80000"/>
                  </a:schemeClr>
                </a:solidFill>
              </c:sp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DataLabelsRange val="0"/>
                </c:ext>
                <c:ext xmlns:c16="http://schemas.microsoft.com/office/drawing/2014/chart" uri="{C3380CC4-5D6E-409C-BE32-E72D297353CC}">
                  <c16:uniqueId val="{00000006-E725-4F83-9ECB-4D3AAC9F7901}"/>
                </c:ext>
              </c:extLst>
            </c:dLbl>
            <c:dLbl>
              <c:idx val="5"/>
              <c:layout>
                <c:manualLayout>
                  <c:x val="-4.0390562266111374E-2"/>
                  <c:y val="-3.690660372376442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D73F-47C4-8376-787E22416FD3}"/>
                </c:ext>
              </c:extLst>
            </c:dLbl>
            <c:dLbl>
              <c:idx val="6"/>
              <c:layout>
                <c:manualLayout>
                  <c:x val="-2.3033561185002327E-2"/>
                  <c:y val="4.8608243465423584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5506-4559-B2EB-812B6CF3DAE5}"/>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B65F-4430-A993-32230ECAE6FF}"/>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B65F-4430-A993-32230ECAE6FF}"/>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B65F-4430-A993-32230ECAE6FF}"/>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B65F-4430-A993-32230ECAE6FF}"/>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B65F-4430-A993-32230ECAE6FF}"/>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Sheet1!$B$3:$M$3</c:f>
              <c:numCache>
                <c:formatCode>0.0</c:formatCode>
                <c:ptCount val="12"/>
                <c:pt idx="0">
                  <c:v>0.57289711926542497</c:v>
                </c:pt>
                <c:pt idx="1">
                  <c:v>0.54864626433214003</c:v>
                </c:pt>
                <c:pt idx="2">
                  <c:v>0.62510761368821099</c:v>
                </c:pt>
                <c:pt idx="3">
                  <c:v>0.74551711156604605</c:v>
                </c:pt>
                <c:pt idx="4">
                  <c:v>0.53100725110796798</c:v>
                </c:pt>
                <c:pt idx="5">
                  <c:v>0.514636406000057</c:v>
                </c:pt>
                <c:pt idx="6">
                  <c:v>0.62236437917627496</c:v>
                </c:pt>
                <c:pt idx="7">
                  <c:v>0.51264724907964698</c:v>
                </c:pt>
                <c:pt idx="8">
                  <c:v>0.43930649462751697</c:v>
                </c:pt>
                <c:pt idx="9">
                  <c:v>0.59140420379291003</c:v>
                </c:pt>
                <c:pt idx="10">
                  <c:v>0.58563204925901402</c:v>
                </c:pt>
                <c:pt idx="11">
                  <c:v>0.59537048667140802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7EC-47FA-814C-4369D2635975}"/>
            </c:ext>
          </c:extLst>
        </c:ser>
        <c:ser>
          <c:idx val="2"/>
          <c:order val="2"/>
          <c:tx>
            <c:strRef>
              <c:f>Sheet1!$A$4</c:f>
              <c:strCache>
                <c:ptCount val="1"/>
                <c:pt idx="0">
                  <c:v>Tref fach</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4.7491155564785004E-2"/>
                  <c:y val="1.4878181973472238E-3"/>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7DCA-4B3D-8C73-46D430E79A7D}"/>
                </c:ext>
              </c:extLst>
            </c:dLbl>
            <c:dLbl>
              <c:idx val="1"/>
              <c:layout>
                <c:manualLayout>
                  <c:x val="-1.9877742975950241E-2"/>
                  <c:y val="2.8180735185742378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D73F-47C4-8376-787E22416FD3}"/>
                </c:ext>
              </c:extLst>
            </c:dLbl>
            <c:dLbl>
              <c:idx val="2"/>
              <c:layout>
                <c:manualLayout>
                  <c:x val="-2.066669799387455E-2"/>
                  <c:y val="3.8137037307024002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F05F-410D-A100-F5FC2E1F362C}"/>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4413-4B1B-81DB-7164C10A3E03}"/>
                </c:ext>
              </c:extLst>
            </c:dLbl>
            <c:dLbl>
              <c:idx val="4"/>
              <c:layout>
                <c:manualLayout>
                  <c:x val="-9.6213323995471001E-3"/>
                  <c:y val="-2.9410894960165024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D73F-47C4-8376-787E22416FD3}"/>
                </c:ext>
              </c:extLst>
            </c:dLbl>
            <c:dLbl>
              <c:idx val="5"/>
              <c:layout>
                <c:manualLayout>
                  <c:x val="-2.4611470903415179E-2"/>
                  <c:y val="5.0868347400523206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D73F-47C4-8376-787E22416FD3}"/>
                </c:ext>
              </c:extLst>
            </c:dLbl>
            <c:dLbl>
              <c:idx val="6"/>
              <c:layout>
                <c:manualLayout>
                  <c:x val="-2.3033561185002327E-2"/>
                  <c:y val="7.238323800265789E-3"/>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5506-4559-B2EB-812B6CF3DAE5}"/>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B65F-4430-A993-32230ECAE6FF}"/>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B65F-4430-A993-32230ECAE6FF}"/>
                </c:ext>
              </c:extLst>
            </c:dLbl>
            <c:dLbl>
              <c:idx val="9"/>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B65F-4430-A993-32230ECAE6FF}"/>
                </c:ext>
              </c:extLst>
            </c:dLbl>
            <c:dLbl>
              <c:idx val="10"/>
              <c:layout>
                <c:manualLayout>
                  <c:x val="-1.7510879784822464E-2"/>
                  <c:y val="6.6575154662132263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6973-4DCE-9D0F-3C878AAF437C}"/>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B65F-4430-A993-32230ECAE6FF}"/>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Sheet1!$B$4:$M$4</c:f>
              <c:numCache>
                <c:formatCode>0.0</c:formatCode>
                <c:ptCount val="12"/>
                <c:pt idx="0">
                  <c:v>0.49774239439742501</c:v>
                </c:pt>
                <c:pt idx="1">
                  <c:v>0.43907945661820103</c:v>
                </c:pt>
                <c:pt idx="2">
                  <c:v>0.58335894084956197</c:v>
                </c:pt>
                <c:pt idx="3">
                  <c:v>0.55958970668089303</c:v>
                </c:pt>
                <c:pt idx="4">
                  <c:v>0.53344799313747504</c:v>
                </c:pt>
                <c:pt idx="5">
                  <c:v>0.42971349367596101</c:v>
                </c:pt>
                <c:pt idx="6">
                  <c:v>0.65357667543486497</c:v>
                </c:pt>
                <c:pt idx="7">
                  <c:v>0.50089714562279597</c:v>
                </c:pt>
                <c:pt idx="8">
                  <c:v>0.487950603346819</c:v>
                </c:pt>
                <c:pt idx="9">
                  <c:v>0.53310224885440005</c:v>
                </c:pt>
                <c:pt idx="10">
                  <c:v>0.54898893599910403</c:v>
                </c:pt>
                <c:pt idx="11">
                  <c:v>0.45529161980619398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7EC-47FA-814C-4369D2635975}"/>
            </c:ext>
          </c:extLst>
        </c:ser>
        <c:ser>
          <c:idx val="3"/>
          <c:order val="3"/>
          <c:tx>
            <c:strRef>
              <c:f>Sheet1!$A$5</c:f>
              <c:strCache>
                <c:ptCount val="1"/>
                <c:pt idx="0">
                  <c:v>Cefn gwlad / pentref</c:v>
                </c:pt>
              </c:strCache>
            </c:strRef>
          </c:tx>
          <c:spPr>
            <a:ln w="38100" cap="rnd">
              <a:solidFill>
                <a:schemeClr val="accent4"/>
              </a:solidFill>
              <a:round/>
            </a:ln>
            <a:effectLst/>
          </c:spPr>
          <c:marker>
            <c:symbol val="diamond"/>
            <c:size val="10"/>
            <c:spPr>
              <a:solidFill>
                <a:schemeClr val="accent4"/>
              </a:solidFill>
              <a:ln w="9525">
                <a:solidFill>
                  <a:schemeClr val="accent4"/>
                </a:solidFill>
              </a:ln>
              <a:effectLst/>
            </c:spPr>
          </c:marker>
          <c:dLbls>
            <c:dLbl>
              <c:idx val="0"/>
              <c:layout>
                <c:manualLayout>
                  <c:x val="-2.3033561185002327E-2"/>
                  <c:y val="3.8651939481496811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D73F-47C4-8376-787E22416FD3}"/>
                </c:ext>
              </c:extLst>
            </c:dLbl>
            <c:dLbl>
              <c:idx val="1"/>
              <c:layout>
                <c:manualLayout>
                  <c:x val="6.1577600426971912E-3"/>
                  <c:y val="1.9454730674624443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D73F-47C4-8376-787E22416FD3}"/>
                </c:ext>
              </c:extLst>
            </c:dLbl>
            <c:dLbl>
              <c:idx val="2"/>
              <c:layout>
                <c:manualLayout>
                  <c:x val="-2.3033561185002327E-2"/>
                  <c:y val="-3.8651801645755768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7DCA-4B3D-8C73-46D430E79A7D}"/>
                </c:ext>
              </c:extLst>
            </c:dLbl>
            <c:dLbl>
              <c:idx val="3"/>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B65F-4430-A993-32230ECAE6FF}"/>
                </c:ext>
              </c:extLst>
            </c:dLbl>
            <c:dLbl>
              <c:idx val="4"/>
              <c:layout>
                <c:manualLayout>
                  <c:x val="-1.8299832940101624E-2"/>
                  <c:y val="2.469033375382423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D73F-47C4-8376-787E22416FD3}"/>
                </c:ext>
              </c:extLst>
            </c:dLbl>
            <c:dLbl>
              <c:idx val="5"/>
              <c:layout>
                <c:manualLayout>
                  <c:x val="1.4836261048913002E-2"/>
                  <c:y val="-1.2473789043724537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7DCA-4B3D-8C73-46D430E79A7D}"/>
                </c:ext>
              </c:extLst>
            </c:dLbl>
            <c:dLbl>
              <c:idx val="6"/>
              <c:layout>
                <c:manualLayout>
                  <c:x val="-2.3822516202926636E-2"/>
                  <c:y val="4.214234277606010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5506-4559-B2EB-812B6CF3DAE5}"/>
                </c:ext>
              </c:extLst>
            </c:dLbl>
            <c:dLbl>
              <c:idx val="7"/>
              <c:layout>
                <c:manualLayout>
                  <c:x val="-2.066669799387455E-2"/>
                  <c:y val="3.1671136617660522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B722-4701-ABA1-480ABE1FEDEE}"/>
                </c:ext>
              </c:extLst>
            </c:dLbl>
            <c:dLbl>
              <c:idx val="8"/>
              <c:layout>
                <c:manualLayout>
                  <c:x val="-1.8299833822547445E-2"/>
                  <c:y val="5.9594352090029279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8-B65F-4430-A993-32230ECAE6FF}"/>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B65F-4430-A993-32230ECAE6FF}"/>
                </c:ext>
              </c:extLst>
            </c:dLbl>
            <c:dLbl>
              <c:idx val="10"/>
              <c:layout>
                <c:manualLayout>
                  <c:x val="-4.9858019226886582E-2"/>
                  <c:y val="2.5752020138794317E-4"/>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A-B65F-4430-A993-32230ECAE6FF}"/>
                </c:ext>
              </c:extLst>
            </c:dLbl>
            <c:dLbl>
              <c:idx val="1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B65F-4430-A993-32230ECAE6FF}"/>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Sheet1!$B$5:$M$5</c:f>
              <c:numCache>
                <c:formatCode>0.0</c:formatCode>
                <c:ptCount val="12"/>
                <c:pt idx="0">
                  <c:v>0.41057514894168101</c:v>
                </c:pt>
                <c:pt idx="1">
                  <c:v>0.53793944772972102</c:v>
                </c:pt>
                <c:pt idx="2">
                  <c:v>0.75147784345471802</c:v>
                </c:pt>
                <c:pt idx="3">
                  <c:v>0.47301156115948501</c:v>
                </c:pt>
                <c:pt idx="4">
                  <c:v>0.49456046092842698</c:v>
                </c:pt>
                <c:pt idx="5">
                  <c:v>0.50789950982139298</c:v>
                </c:pt>
                <c:pt idx="6">
                  <c:v>0.79169833907626197</c:v>
                </c:pt>
                <c:pt idx="7">
                  <c:v>0.36351305835658299</c:v>
                </c:pt>
                <c:pt idx="8">
                  <c:v>0.43692206983954601</c:v>
                </c:pt>
                <c:pt idx="9">
                  <c:v>0.49914166395996001</c:v>
                </c:pt>
                <c:pt idx="10">
                  <c:v>0.570180346978575</c:v>
                </c:pt>
                <c:pt idx="11">
                  <c:v>0.313004310241634</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7EC-47FA-814C-4369D2635975}"/>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1"/>
          <c:min val="0"/>
        </c:scaling>
        <c:delete val="1"/>
        <c:axPos val="l"/>
        <c:numFmt formatCode="#,##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380125246942043E-3"/>
          <c:y val="0.10599388927221298"/>
          <c:w val="0.98999512195587158"/>
          <c:h val="0.78596317768096924"/>
        </c:manualLayout>
      </c:layout>
      <c:lineChart>
        <c:grouping val="standard"/>
        <c:varyColors val="0"/>
        <c:ser>
          <c:idx val="0"/>
          <c:order val="0"/>
          <c:tx>
            <c:strRef>
              <c:f>Sheet1!$A$2</c:f>
              <c:strCache>
                <c:ptCount val="1"/>
                <c:pt idx="0">
                  <c:v>Glan môr/arfordirol arall</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58EF-41F7-8F6E-2FD889B87747}"/>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58EF-41F7-8F6E-2FD889B87747}"/>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58EF-41F7-8F6E-2FD889B87747}"/>
              </c:ext>
            </c:extLst>
          </c:dPt>
          <c:dLbls>
            <c:dLbl>
              <c:idx val="0"/>
              <c:layout>
                <c:manualLayout>
                  <c:x val="-4.5954681932926178E-2"/>
                  <c:y val="4.7377943992614746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58EF-41F7-8F6E-2FD889B87747}"/>
                </c:ext>
              </c:extLst>
            </c:dLbl>
            <c:dLbl>
              <c:idx val="1"/>
              <c:layout>
                <c:manualLayout>
                  <c:x val="-2.9451675713062286E-2"/>
                  <c:y val="-4.6862903982400894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58EF-41F7-8F6E-2FD889B87747}"/>
                </c:ext>
              </c:extLst>
            </c:dLbl>
            <c:dLbl>
              <c:idx val="2"/>
              <c:layout>
                <c:manualLayout>
                  <c:x val="-3.1029585748910904E-2"/>
                  <c:y val="-5.5588908493518829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58EF-41F7-8F6E-2FD889B87747}"/>
                </c:ext>
              </c:extLst>
            </c:dLbl>
            <c:dLbl>
              <c:idx val="3"/>
              <c:layout>
                <c:manualLayout>
                  <c:x val="-2.5441860780119896E-2"/>
                  <c:y val="2.6435533538460732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36D0-41B2-B6CE-1FA51556D5AA}"/>
                </c:ext>
              </c:extLst>
            </c:dLbl>
            <c:dLbl>
              <c:idx val="4"/>
              <c:layout>
                <c:manualLayout>
                  <c:x val="-2.1737687289714813E-2"/>
                  <c:y val="4.1583877056837082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58EF-41F7-8F6E-2FD889B87747}"/>
                </c:ext>
              </c:extLst>
            </c:dLbl>
            <c:dLbl>
              <c:idx val="5"/>
              <c:layout>
                <c:manualLayout>
                  <c:x val="-6.6629208624362946E-2"/>
                  <c:y val="8.4250606596469879E-3"/>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58EF-41F7-8F6E-2FD889B87747}"/>
                </c:ext>
              </c:extLst>
            </c:dLbl>
            <c:dLbl>
              <c:idx val="6"/>
              <c:layout>
                <c:manualLayout>
                  <c:x val="-2.7019770815968513E-2"/>
                  <c:y val="-2.7665695175528526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36D0-41B2-B6CE-1FA51556D5AA}"/>
                </c:ext>
              </c:extLst>
            </c:dLbl>
            <c:dLbl>
              <c:idx val="7"/>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D3B5-4BC8-A93D-08D083FA9350}"/>
                </c:ext>
              </c:extLst>
            </c:dLbl>
            <c:dLbl>
              <c:idx val="8"/>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D3B5-4BC8-A93D-08D083FA9350}"/>
                </c:ext>
              </c:extLst>
            </c:dLbl>
            <c:dLbl>
              <c:idx val="9"/>
              <c:layout>
                <c:manualLayout>
                  <c:x val="-2.7873767539858818E-2"/>
                  <c:y val="7.7046364545822144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9F07-4216-8C67-548C888B172B}"/>
                </c:ext>
              </c:extLst>
            </c:dLbl>
            <c:dLbl>
              <c:idx val="10"/>
              <c:layout>
                <c:manualLayout>
                  <c:x val="-2.8662722557783127E-2"/>
                  <c:y val="-2.9410894960165024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9F07-4216-8C67-548C888B172B}"/>
                </c:ext>
              </c:extLst>
            </c:dLbl>
            <c:dLbl>
              <c:idx val="1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D3B5-4BC8-A93D-08D083FA9350}"/>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Sheet1!$B$2:$M$2</c:f>
              <c:numCache>
                <c:formatCode>"£"#,##0</c:formatCode>
                <c:ptCount val="12"/>
                <c:pt idx="0">
                  <c:v>46.572846792434099</c:v>
                </c:pt>
                <c:pt idx="1">
                  <c:v>112.00116872313799</c:v>
                </c:pt>
                <c:pt idx="2">
                  <c:v>157.292017087993</c:v>
                </c:pt>
                <c:pt idx="3">
                  <c:v>83.275828468757695</c:v>
                </c:pt>
                <c:pt idx="4">
                  <c:v>55.205382544433</c:v>
                </c:pt>
                <c:pt idx="5">
                  <c:v>119.81343152880901</c:v>
                </c:pt>
                <c:pt idx="6">
                  <c:v>203.784086102717</c:v>
                </c:pt>
                <c:pt idx="7">
                  <c:v>50.558440306985297</c:v>
                </c:pt>
                <c:pt idx="8">
                  <c:v>50.655890400958697</c:v>
                </c:pt>
                <c:pt idx="9">
                  <c:v>117.05982371039801</c:v>
                </c:pt>
                <c:pt idx="10">
                  <c:v>226.43496538108801</c:v>
                </c:pt>
                <c:pt idx="11">
                  <c:v>53.548125674165803</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58EF-41F7-8F6E-2FD889B87747}"/>
            </c:ext>
          </c:extLst>
        </c:ser>
        <c:ser>
          <c:idx val="1"/>
          <c:order val="1"/>
          <c:tx>
            <c:strRef>
              <c:f>Sheet1!$A$3</c:f>
              <c:strCache>
                <c:ptCount val="1"/>
                <c:pt idx="0">
                  <c:v>Dinas/ Tref fawr</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layout>
                <c:manualLayout>
                  <c:x val="-5.0688408315181732E-2"/>
                  <c:y val="-1.5964191406965256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BE2-46EA-9F8A-ED3EDB602883}"/>
                </c:ext>
              </c:extLst>
            </c:dLbl>
            <c:dLbl>
              <c:idx val="1"/>
              <c:layout>
                <c:manualLayout>
                  <c:x val="1.5518737956881523E-2"/>
                  <c:y val="3.7479221355170012E-3"/>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58EF-41F7-8F6E-2FD889B87747}"/>
                </c:ext>
              </c:extLst>
            </c:dLbl>
            <c:dLbl>
              <c:idx val="2"/>
              <c:layout>
                <c:manualLayout>
                  <c:x val="-3.0240630730986595E-2"/>
                  <c:y val="3.8137037307024002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C7F6-4722-8CD0-37E55051136D}"/>
                </c:ext>
              </c:extLst>
            </c:dLbl>
            <c:dLbl>
              <c:idx val="3"/>
              <c:layout>
                <c:manualLayout>
                  <c:x val="-1.9984221085906029E-2"/>
                  <c:y val="-5.7849012315273285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36D0-41B2-B6CE-1FA51556D5AA}"/>
                </c:ext>
              </c:extLst>
            </c:dLbl>
            <c:dLbl>
              <c:idx val="4"/>
              <c:layout>
                <c:manualLayout>
                  <c:x val="-2.5897467508912086E-2"/>
                  <c:y val="-6.2526151537895203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58EF-41F7-8F6E-2FD889B87747}"/>
                </c:ext>
              </c:extLst>
            </c:dLbl>
            <c:dLbl>
              <c:idx val="5"/>
              <c:layout>
                <c:manualLayout>
                  <c:x val="-3.1029585748910904E-2"/>
                  <c:y val="-5.2613411098718643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36D0-41B2-B6CE-1FA51556D5AA}"/>
                </c:ext>
              </c:extLst>
            </c:dLbl>
            <c:dLbl>
              <c:idx val="6"/>
              <c:layout>
                <c:manualLayout>
                  <c:x val="-2.3928994312882423E-2"/>
                  <c:y val="2.7665833011269569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36D0-41B2-B6CE-1FA51556D5AA}"/>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D3B5-4BC8-A93D-08D083FA9350}"/>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D3B5-4BC8-A93D-08D083FA9350}"/>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D3B5-4BC8-A93D-08D083FA9350}"/>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D3B5-4BC8-A93D-08D083FA9350}"/>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D3B5-4BC8-A93D-08D083FA9350}"/>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Sheet1!$B$3:$M$3</c:f>
              <c:numCache>
                <c:formatCode>"£"#,##0</c:formatCode>
                <c:ptCount val="12"/>
                <c:pt idx="0">
                  <c:v>102.671457974014</c:v>
                </c:pt>
                <c:pt idx="1">
                  <c:v>94.908363723663598</c:v>
                </c:pt>
                <c:pt idx="2">
                  <c:v>153.91994971554701</c:v>
                </c:pt>
                <c:pt idx="3">
                  <c:v>241.11310559205899</c:v>
                </c:pt>
                <c:pt idx="4">
                  <c:v>114.835238792345</c:v>
                </c:pt>
                <c:pt idx="5">
                  <c:v>129.654461000189</c:v>
                </c:pt>
                <c:pt idx="6">
                  <c:v>154.254182326463</c:v>
                </c:pt>
                <c:pt idx="7">
                  <c:v>154.60203127931601</c:v>
                </c:pt>
                <c:pt idx="8">
                  <c:v>102.928040742652</c:v>
                </c:pt>
                <c:pt idx="9">
                  <c:v>179.33950639507</c:v>
                </c:pt>
                <c:pt idx="10">
                  <c:v>250.42655675539999</c:v>
                </c:pt>
                <c:pt idx="11">
                  <c:v>207.41875923030599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58EF-41F7-8F6E-2FD889B87747}"/>
            </c:ext>
          </c:extLst>
        </c:ser>
        <c:ser>
          <c:idx val="2"/>
          <c:order val="2"/>
          <c:tx>
            <c:strRef>
              <c:f>Sheet1!$A$4</c:f>
              <c:strCache>
                <c:ptCount val="1"/>
                <c:pt idx="0">
                  <c:v>Tref fach</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5.0814643502235413E-2"/>
                  <c:y val="2.996949665248394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58EF-41F7-8F6E-2FD889B87747}"/>
                </c:ext>
              </c:extLst>
            </c:dLbl>
            <c:dLbl>
              <c:idx val="1"/>
              <c:layout>
                <c:manualLayout>
                  <c:x val="-1.6828402876853943E-2"/>
                  <c:y val="3.4904018044471741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5-58EF-41F7-8F6E-2FD889B87747}"/>
                </c:ext>
              </c:extLst>
            </c:dLbl>
            <c:dLbl>
              <c:idx val="2"/>
              <c:layout>
                <c:manualLayout>
                  <c:x val="-3.3331407538554722E-2"/>
                  <c:y val="6.4315051918353724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58EF-41F7-8F6E-2FD889B87747}"/>
                </c:ext>
              </c:extLst>
            </c:dLbl>
            <c:dLbl>
              <c:idx val="3"/>
              <c:layout>
                <c:manualLayout>
                  <c:x val="-2.9451675713062286E-2"/>
                  <c:y val="2.9411032795906067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58EF-41F7-8F6E-2FD889B87747}"/>
                </c:ext>
              </c:extLst>
            </c:dLbl>
            <c:dLbl>
              <c:idx val="4"/>
              <c:layout>
                <c:manualLayout>
                  <c:x val="-2.4952709674835205E-2"/>
                  <c:y val="3.4603074193000793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58EF-41F7-8F6E-2FD889B87747}"/>
                </c:ext>
              </c:extLst>
            </c:dLbl>
            <c:dLbl>
              <c:idx val="5"/>
              <c:layout>
                <c:manualLayout>
                  <c:x val="-1.6082871705293655E-2"/>
                  <c:y val="2.7622271329164505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58EF-41F7-8F6E-2FD889B87747}"/>
                </c:ext>
              </c:extLst>
            </c:dLbl>
            <c:dLbl>
              <c:idx val="6"/>
              <c:layout>
                <c:manualLayout>
                  <c:x val="9.2071006074547768E-3"/>
                  <c:y val="-4.9780826084315777E-3"/>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36D0-41B2-B6CE-1FA51556D5AA}"/>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D3B5-4BC8-A93D-08D083FA9350}"/>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D3B5-4BC8-A93D-08D083FA9350}"/>
                </c:ext>
              </c:extLst>
            </c:dLbl>
            <c:dLbl>
              <c:idx val="9"/>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D3B5-4BC8-A93D-08D083FA9350}"/>
                </c:ext>
              </c:extLst>
            </c:dLbl>
            <c:dLbl>
              <c:idx val="1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D3B5-4BC8-A93D-08D083FA9350}"/>
                </c:ext>
              </c:extLst>
            </c:dLbl>
            <c:dLbl>
              <c:idx val="11"/>
              <c:layout>
                <c:manualLayout>
                  <c:x val="-7.8533291816711426E-3"/>
                  <c:y val="-2.4175293743610382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9F07-4216-8C67-548C888B172B}"/>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Sheet1!$B$4:$M$4</c:f>
              <c:numCache>
                <c:formatCode>"£"#,##0</c:formatCode>
                <c:ptCount val="12"/>
                <c:pt idx="0">
                  <c:v>67.167921940602298</c:v>
                </c:pt>
                <c:pt idx="1">
                  <c:v>88.311658273302598</c:v>
                </c:pt>
                <c:pt idx="2">
                  <c:v>133.66995425304799</c:v>
                </c:pt>
                <c:pt idx="3">
                  <c:v>142.44877655964001</c:v>
                </c:pt>
                <c:pt idx="4">
                  <c:v>113.64622280843901</c:v>
                </c:pt>
                <c:pt idx="5">
                  <c:v>84.548814116782296</c:v>
                </c:pt>
                <c:pt idx="6">
                  <c:v>195.83237129898799</c:v>
                </c:pt>
                <c:pt idx="7">
                  <c:v>146.399193741114</c:v>
                </c:pt>
                <c:pt idx="8">
                  <c:v>93.209336025952595</c:v>
                </c:pt>
                <c:pt idx="9">
                  <c:v>128.38679321483599</c:v>
                </c:pt>
                <c:pt idx="10">
                  <c:v>158.48562723263001</c:v>
                </c:pt>
                <c:pt idx="11">
                  <c:v>129.53694704156001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58EF-41F7-8F6E-2FD889B87747}"/>
            </c:ext>
          </c:extLst>
        </c:ser>
        <c:ser>
          <c:idx val="3"/>
          <c:order val="3"/>
          <c:tx>
            <c:strRef>
              <c:f>Sheet1!$A$5</c:f>
              <c:strCache>
                <c:ptCount val="1"/>
                <c:pt idx="0">
                  <c:v>Cefn gwlad / pentref</c:v>
                </c:pt>
              </c:strCache>
            </c:strRef>
          </c:tx>
          <c:spPr>
            <a:ln w="38100" cap="rnd">
              <a:solidFill>
                <a:schemeClr val="accent4"/>
              </a:solidFill>
              <a:round/>
            </a:ln>
            <a:effectLst/>
          </c:spPr>
          <c:marker>
            <c:symbol val="diamond"/>
            <c:size val="10"/>
            <c:spPr>
              <a:solidFill>
                <a:schemeClr val="accent4"/>
              </a:solidFill>
              <a:ln w="9525">
                <a:solidFill>
                  <a:schemeClr val="accent4"/>
                </a:solidFill>
              </a:ln>
              <a:effectLst/>
            </c:spPr>
          </c:marker>
          <c:dLbls>
            <c:dLbl>
              <c:idx val="0"/>
              <c:layout>
                <c:manualLayout>
                  <c:x val="-5.1029585301876068E-2"/>
                  <c:y val="-2.4131732061505318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58EF-41F7-8F6E-2FD889B87747}"/>
                </c:ext>
              </c:extLst>
            </c:dLbl>
            <c:dLbl>
              <c:idx val="1"/>
              <c:layout>
                <c:manualLayout>
                  <c:x val="-7.0477314293384552E-2"/>
                  <c:y val="-2.4690195918083191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36D0-41B2-B6CE-1FA51556D5AA}"/>
                </c:ext>
              </c:extLst>
            </c:dLbl>
            <c:dLbl>
              <c:idx val="2"/>
              <c:layout>
                <c:manualLayout>
                  <c:x val="8.418145589530468E-3"/>
                  <c:y val="-7.2381864301860332E-3"/>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7F6-4722-8CD0-37E55051136D}"/>
                </c:ext>
              </c:extLst>
            </c:dLbl>
            <c:dLbl>
              <c:idx val="3"/>
              <c:layout>
                <c:manualLayout>
                  <c:x val="-1.4396496117115021E-2"/>
                  <c:y val="-1.421899069100618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36D0-41B2-B6CE-1FA51556D5AA}"/>
                </c:ext>
              </c:extLst>
            </c:dLbl>
            <c:dLbl>
              <c:idx val="4"/>
              <c:layout>
                <c:manualLayout>
                  <c:x val="-2.0392552018165588E-2"/>
                  <c:y val="1.251748763024807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58EF-41F7-8F6E-2FD889B87747}"/>
                </c:ext>
              </c:extLst>
            </c:dLbl>
            <c:dLbl>
              <c:idx val="5"/>
              <c:layout>
                <c:manualLayout>
                  <c:x val="1.6307692974805832E-2"/>
                  <c:y val="1.7194626852869987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36D0-41B2-B6CE-1FA51556D5AA}"/>
                </c:ext>
              </c:extLst>
            </c:dLbl>
            <c:dLbl>
              <c:idx val="6"/>
              <c:layout>
                <c:manualLayout>
                  <c:x val="-2.8597678989171982E-2"/>
                  <c:y val="4.860824346542358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36D0-41B2-B6CE-1FA51556D5AA}"/>
                </c:ext>
              </c:extLst>
            </c:dLbl>
            <c:dLbl>
              <c:idx val="7"/>
              <c:layout>
                <c:manualLayout>
                  <c:x val="-2.0708132535219193E-2"/>
                  <c:y val="2.9411032795906067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4B07-4E03-9803-AD713717E97C}"/>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D3B5-4BC8-A93D-08D083FA9350}"/>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D3B5-4BC8-A93D-08D083FA9350}"/>
                </c:ext>
              </c:extLst>
            </c:dLbl>
            <c:dLbl>
              <c:idx val="10"/>
              <c:layout>
                <c:manualLayout>
                  <c:x val="-3.1029585748910904E-2"/>
                  <c:y val="-1.9454592838883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9F07-4216-8C67-548C888B172B}"/>
                </c:ext>
              </c:extLst>
            </c:dLbl>
            <c:dLbl>
              <c:idx val="11"/>
              <c:layout>
                <c:manualLayout>
                  <c:x val="-8.8738137856125832E-3"/>
                  <c:y val="3.115623444318771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9F07-4216-8C67-548C888B172B}"/>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Sheet1!$B$5:$M$5</c:f>
              <c:numCache>
                <c:formatCode>"£"#,##0</c:formatCode>
                <c:ptCount val="12"/>
                <c:pt idx="0">
                  <c:v>73.199064341721595</c:v>
                </c:pt>
                <c:pt idx="1">
                  <c:v>95.898210782129695</c:v>
                </c:pt>
                <c:pt idx="2">
                  <c:v>155.23569236442901</c:v>
                </c:pt>
                <c:pt idx="3">
                  <c:v>103.515905700659</c:v>
                </c:pt>
                <c:pt idx="4">
                  <c:v>76.344323031047907</c:v>
                </c:pt>
                <c:pt idx="5">
                  <c:v>104.66506616980701</c:v>
                </c:pt>
                <c:pt idx="6">
                  <c:v>185.845725899966</c:v>
                </c:pt>
                <c:pt idx="7">
                  <c:v>98.744038242749994</c:v>
                </c:pt>
                <c:pt idx="8">
                  <c:v>78.384895940902894</c:v>
                </c:pt>
                <c:pt idx="9">
                  <c:v>141.77259141870101</c:v>
                </c:pt>
                <c:pt idx="10">
                  <c:v>196.41270896471599</c:v>
                </c:pt>
                <c:pt idx="11">
                  <c:v>94.756713777101794</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58EF-41F7-8F6E-2FD889B87747}"/>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300"/>
          <c:min val="0"/>
        </c:scaling>
        <c:delete val="1"/>
        <c:axPos val="l"/>
        <c:numFmt formatCode="[$£-809]#,##0" sourceLinked="0"/>
        <c:majorTickMark val="out"/>
        <c:minorTickMark val="none"/>
        <c:tickLblPos val="nextTo"/>
        <c:crossAx val="320372591"/>
        <c:crosses val="autoZero"/>
        <c:crossBetween val="between"/>
        <c:majorUnit val="1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923895917832851E-3"/>
          <c:y val="0.14745785295963287"/>
          <c:w val="0.99147903919219971"/>
          <c:h val="0.74769407510757446"/>
        </c:manualLayout>
      </c:layout>
      <c:barChart>
        <c:barDir val="col"/>
        <c:grouping val="clustered"/>
        <c:varyColors val="0"/>
        <c:ser>
          <c:idx val="0"/>
          <c:order val="0"/>
          <c:tx>
            <c:strRef>
              <c:f>Sheet1!$B$1</c:f>
              <c:strCache>
                <c:ptCount val="1"/>
                <c:pt idx="0">
                  <c:v>Cyfran o deithiau yn ôl gweithgareddau y cymerwyd rhan ynddynt 2024</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113E-4E5E-B3D6-5BBBA8AB9F17}"/>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13E-4E5E-B3D6-5BBBA8AB9F17}"/>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113E-4E5E-B3D6-5BBBA8AB9F17}"/>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113E-4E5E-B3D6-5BBBA8AB9F17}"/>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113E-4E5E-B3D6-5BBBA8AB9F17}"/>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113E-4E5E-B3D6-5BBBA8AB9F17}"/>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113E-4E5E-B3D6-5BBBA8AB9F17}"/>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113E-4E5E-B3D6-5BBBA8AB9F17}"/>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113E-4E5E-B3D6-5BBBA8AB9F17}"/>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113E-4E5E-B3D6-5BBBA8AB9F17}"/>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113E-4E5E-B3D6-5BBBA8AB9F17}"/>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113E-4E5E-B3D6-5BBBA8AB9F1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Sheet1!$A$2:$A$13</c:f>
              <c:strCache>
                <c:ptCount val="12"/>
                <c:pt idx="0">
                  <c:v>Mynd i ymweld â lleoedd ac archwilio ardaloedd</c:v>
                </c:pt>
                <c:pt idx="1">
                  <c:v>Bwyd a diod, noson allan neu siopa arbenigol</c:v>
                </c:pt>
                <c:pt idx="2">
                  <c:v>Cymryd rhan mewn gweithgareddau hamdden awyr agored a chwaraeon </c:v>
                </c:pt>
                <c:pt idx="3">
                  <c:v>Mynd i atyniad ymwelwyr</c:v>
                </c:pt>
                <c:pt idx="4">
                  <c:v>Cymryd rhan mewn hobïau a diddordebau</c:v>
                </c:pt>
                <c:pt idx="5">
                  <c:v>Ymweld â ffrindiau neu berthnasau*</c:v>
                </c:pt>
                <c:pt idx="6">
                  <c:v>Mynd i ddigwyddiad arbennig neu ddathliad o natur bersonol*</c:v>
                </c:pt>
                <c:pt idx="7">
                  <c:v>Heb gymryd rhan mewn unrhyw weithgareddau penodedig</c:v>
                </c:pt>
                <c:pt idx="8">
                  <c:v>Mynd i brofiad celfyddydau, diwylliannol neu adloniant*</c:v>
                </c:pt>
                <c:pt idx="9">
                  <c:v>Cymryd rhan mewn gweithgareddau hamdden na soniwyd amdanynt uchod*</c:v>
                </c:pt>
                <c:pt idx="10">
                  <c:v>Mynd i ddigwyddiad cyhoeddus a drefnwyd*</c:v>
                </c:pt>
                <c:pt idx="11">
                  <c:v>Cymryd rhan mewn profiad iechyd neu lesiant*</c:v>
                </c:pt>
              </c:strCache>
            </c:strRef>
          </c:cat>
          <c:val>
            <c:numRef>
              <c:f>Sheet1!$B$2:$B$13</c:f>
              <c:numCache>
                <c:formatCode>0%</c:formatCode>
                <c:ptCount val="12"/>
                <c:pt idx="0">
                  <c:v>0.36336640272492898</c:v>
                </c:pt>
                <c:pt idx="1">
                  <c:v>0.29799717065631598</c:v>
                </c:pt>
                <c:pt idx="2">
                  <c:v>0.31894460810098102</c:v>
                </c:pt>
                <c:pt idx="3">
                  <c:v>0.21996095208215499</c:v>
                </c:pt>
                <c:pt idx="4">
                  <c:v>0.13655028618259099</c:v>
                </c:pt>
                <c:pt idx="5">
                  <c:v>0.112731782681781</c:v>
                </c:pt>
                <c:pt idx="6">
                  <c:v>0.107463010038876</c:v>
                </c:pt>
                <c:pt idx="7">
                  <c:v>0.143683918933978</c:v>
                </c:pt>
                <c:pt idx="8">
                  <c:v>5.5881702681149698E-2</c:v>
                </c:pt>
                <c:pt idx="9">
                  <c:v>7.6483453863978507E-2</c:v>
                </c:pt>
                <c:pt idx="10">
                  <c:v>6.3568818862120097E-2</c:v>
                </c:pt>
                <c:pt idx="11">
                  <c:v>5.6478216992404101E-2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BA44-4E5B-864A-EDCC6851FBB0}"/>
            </c:ext>
          </c:extLst>
        </c:ser>
        <c:ser>
          <c:idx val="1"/>
          <c:order val="1"/>
          <c:tx>
            <c:strRef>
              <c:f>Sheet1!$C$1</c:f>
              <c:strCache>
                <c:ptCount val="1"/>
                <c:pt idx="0">
                  <c:v>Cyfran o wariant yn ôl gweithgareddau y cymerwyd rhan ynddynt 2024</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113E-4E5E-B3D6-5BBBA8AB9F17}"/>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113E-4E5E-B3D6-5BBBA8AB9F17}"/>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113E-4E5E-B3D6-5BBBA8AB9F17}"/>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113E-4E5E-B3D6-5BBBA8AB9F17}"/>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113E-4E5E-B3D6-5BBBA8AB9F17}"/>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113E-4E5E-B3D6-5BBBA8AB9F17}"/>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113E-4E5E-B3D6-5BBBA8AB9F17}"/>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113E-4E5E-B3D6-5BBBA8AB9F17}"/>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113E-4E5E-B3D6-5BBBA8AB9F17}"/>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113E-4E5E-B3D6-5BBBA8AB9F17}"/>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113E-4E5E-B3D6-5BBBA8AB9F17}"/>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113E-4E5E-B3D6-5BBBA8AB9F1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Sheet1!$A$2:$A$13</c:f>
              <c:strCache>
                <c:ptCount val="12"/>
                <c:pt idx="0">
                  <c:v>Mynd i ymweld â lleoedd ac archwilio ardaloedd</c:v>
                </c:pt>
                <c:pt idx="1">
                  <c:v>Bwyd a diod, noson allan neu siopa arbenigol</c:v>
                </c:pt>
                <c:pt idx="2">
                  <c:v>Cymryd rhan mewn gweithgareddau hamdden awyr agored a chwaraeon </c:v>
                </c:pt>
                <c:pt idx="3">
                  <c:v>Mynd i atyniad ymwelwyr</c:v>
                </c:pt>
                <c:pt idx="4">
                  <c:v>Cymryd rhan mewn hobïau a diddordebau</c:v>
                </c:pt>
                <c:pt idx="5">
                  <c:v>Ymweld â ffrindiau neu berthnasau*</c:v>
                </c:pt>
                <c:pt idx="6">
                  <c:v>Mynd i ddigwyddiad arbennig neu ddathliad o natur bersonol*</c:v>
                </c:pt>
                <c:pt idx="7">
                  <c:v>Heb gymryd rhan mewn unrhyw weithgareddau penodedig</c:v>
                </c:pt>
                <c:pt idx="8">
                  <c:v>Mynd i brofiad celfyddydau, diwylliannol neu adloniant*</c:v>
                </c:pt>
                <c:pt idx="9">
                  <c:v>Cymryd rhan mewn gweithgareddau hamdden na soniwyd amdanynt uchod*</c:v>
                </c:pt>
                <c:pt idx="10">
                  <c:v>Mynd i ddigwyddiad cyhoeddus a drefnwyd*</c:v>
                </c:pt>
                <c:pt idx="11">
                  <c:v>Cymryd rhan mewn profiad iechyd neu lesiant*</c:v>
                </c:pt>
              </c:strCache>
            </c:strRef>
          </c:cat>
          <c:val>
            <c:numRef>
              <c:f>Sheet1!$C$2:$C$13</c:f>
              <c:numCache>
                <c:formatCode>0%</c:formatCode>
                <c:ptCount val="12"/>
                <c:pt idx="0">
                  <c:v>0.396759289868514</c:v>
                </c:pt>
                <c:pt idx="1">
                  <c:v>0.32239283277889602</c:v>
                </c:pt>
                <c:pt idx="2">
                  <c:v>0.31341791288652299</c:v>
                </c:pt>
                <c:pt idx="3">
                  <c:v>0.26394303019708298</c:v>
                </c:pt>
                <c:pt idx="4">
                  <c:v>0.141701677633186</c:v>
                </c:pt>
                <c:pt idx="5">
                  <c:v>0.124617538533921</c:v>
                </c:pt>
                <c:pt idx="6">
                  <c:v>0.120241870693412</c:v>
                </c:pt>
                <c:pt idx="7">
                  <c:v>0.116832597780127</c:v>
                </c:pt>
                <c:pt idx="8">
                  <c:v>8.7611526891269997E-2</c:v>
                </c:pt>
                <c:pt idx="9">
                  <c:v>8.4798530666719593E-2</c:v>
                </c:pt>
                <c:pt idx="10">
                  <c:v>8.1801085386499203E-2</c:v>
                </c:pt>
                <c:pt idx="11">
                  <c:v>6.5987537005253602E-2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BA44-4E5B-864A-EDCC6851FBB0}"/>
            </c:ext>
          </c:extLst>
        </c:ser>
        <c:dLbls>
          <c:showLegendKey val="0"/>
          <c:showVal val="0"/>
          <c:showCatName val="0"/>
          <c:showSerName val="0"/>
          <c:showPercent val="0"/>
          <c:showBubbleSize val="0"/>
        </c:dLbls>
        <c:gapWidth val="81"/>
        <c:axId val="1172924368"/>
        <c:axId val="1337502287"/>
      </c:barChart>
      <c:catAx>
        <c:axId val="1172924368"/>
        <c:scaling>
          <c:orientation val="minMax"/>
        </c:scaling>
        <c:delete val="0"/>
        <c:axPos val="b"/>
        <c:numFmt formatCode="General" sourceLinked="1"/>
        <c:majorTickMark val="none"/>
        <c:minorTickMark val="none"/>
        <c:tickLblPos val="low"/>
        <c:spPr>
          <a:noFill/>
          <a:ln w="9525" cap="flat" cmpd="sng" algn="ctr">
            <a:solidFill>
              <a:srgbClr val="D9D9D9"/>
            </a:solidFill>
            <a:round/>
          </a:ln>
          <a:effectLst/>
        </c:spPr>
        <c:txPr>
          <a:bodyPr rot="-60000000" spcFirstLastPara="1" vertOverflow="ellipsis" vert="horz" wrap="square" anchor="ctr" anchorCtr="1"/>
          <a:lstStyle/>
          <a:p>
            <a:pPr>
              <a:defRPr sz="1800" b="0" i="0" u="none" strike="noStrike" kern="1200" baseline="0" smtId="4294967295">
                <a:solidFill>
                  <a:schemeClr val="tx1"/>
                </a:solidFill>
                <a:latin typeface="+mn-lt"/>
                <a:ea typeface="+mn-ea"/>
                <a:cs typeface="+mn-cs"/>
              </a:defRPr>
            </a:pPr>
            <a:endParaRPr lang="en-US"/>
          </a:p>
        </c:txPr>
        <c:crossAx val="1337502287"/>
        <c:crosses val="autoZero"/>
        <c:auto val="0"/>
        <c:lblAlgn val="ctr"/>
        <c:lblOffset val="100"/>
        <c:tickLblSkip val="1"/>
        <c:noMultiLvlLbl val="0"/>
      </c:catAx>
      <c:valAx>
        <c:axId val="1337502287"/>
        <c:scaling>
          <c:orientation val="minMax"/>
        </c:scaling>
        <c:delete val="1"/>
        <c:axPos val="l"/>
        <c:numFmt formatCode="0%" sourceLinked="1"/>
        <c:majorTickMark val="none"/>
        <c:minorTickMark val="none"/>
        <c:tickLblPos val="nextTo"/>
        <c:crossAx val="1172924368"/>
        <c:crosses val="autoZero"/>
        <c:crossBetween val="between"/>
      </c:valAx>
      <c:spPr>
        <a:noFill/>
        <a:ln>
          <a:noFill/>
        </a:ln>
        <a:effectLst/>
      </c:spPr>
    </c:plotArea>
    <c:legend>
      <c:legendPos val="t"/>
      <c:layout>
        <c:manualLayout>
          <c:xMode val="edge"/>
          <c:yMode val="edge"/>
          <c:x val="3.5138599574565887E-2"/>
          <c:y val="4.4892989099025726E-2"/>
          <c:w val="0.93909013271331787"/>
          <c:h val="5.9859402477741241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442919335341863"/>
          <c:y val="8.7023632231841647E-2"/>
          <c:w val="0.47602473369053089"/>
          <c:h val="0.89456824721750128"/>
        </c:manualLayout>
      </c:layout>
      <c:barChart>
        <c:barDir val="bar"/>
        <c:grouping val="clustered"/>
        <c:varyColors val="0"/>
        <c:ser>
          <c:idx val="0"/>
          <c:order val="0"/>
          <c:tx>
            <c:strRef>
              <c:f>Sheet1!$B$1</c:f>
              <c:strCache>
                <c:ptCount val="1"/>
                <c:pt idx="0">
                  <c:v>Cyfanswm gwariant y daith yn ôl gweithgareddau y cymerwyd rhan ynddynt (miliynau)</c:v>
                </c:pt>
              </c:strCache>
            </c:strRef>
          </c:tx>
          <c:spPr>
            <a:solidFill>
              <a:schemeClr val="accent1"/>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6549-4869-B47F-DD7C33AE0B57}"/>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6549-4869-B47F-DD7C33AE0B57}"/>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6549-4869-B47F-DD7C33AE0B57}"/>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6549-4869-B47F-DD7C33AE0B57}"/>
                </c:ext>
              </c:extLst>
            </c:dLbl>
            <c:dLbl>
              <c:idx val="4"/>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6549-4869-B47F-DD7C33AE0B57}"/>
                </c:ext>
              </c:extLst>
            </c:dLbl>
            <c:dLbl>
              <c:idx val="5"/>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6549-4869-B47F-DD7C33AE0B57}"/>
                </c:ext>
              </c:extLst>
            </c:dLbl>
            <c:dLbl>
              <c:idx val="6"/>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6549-4869-B47F-DD7C33AE0B57}"/>
                </c:ext>
              </c:extLst>
            </c:dLbl>
            <c:dLbl>
              <c:idx val="7"/>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6549-4869-B47F-DD7C33AE0B57}"/>
                </c:ext>
              </c:extLst>
            </c:dLbl>
            <c:dLbl>
              <c:idx val="8"/>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6549-4869-B47F-DD7C33AE0B57}"/>
                </c:ext>
              </c:extLst>
            </c:dLbl>
            <c:dLbl>
              <c:idx val="9"/>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6549-4869-B47F-DD7C33AE0B57}"/>
                </c:ext>
              </c:extLst>
            </c:dLbl>
            <c:dLbl>
              <c:idx val="1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6549-4869-B47F-DD7C33AE0B57}"/>
                </c:ext>
              </c:extLst>
            </c:dLbl>
            <c:dLbl>
              <c:idx val="1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6549-4869-B47F-DD7C33AE0B57}"/>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Sheet1!$A$2:$A$13</c:f>
              <c:strCache>
                <c:ptCount val="12"/>
                <c:pt idx="0">
                  <c:v>Mynd i ymweld â lleoedd ac archwilio ardaloedd</c:v>
                </c:pt>
                <c:pt idx="1">
                  <c:v>Bwyd a diod, noson allan neu siopa arbenigol</c:v>
                </c:pt>
                <c:pt idx="2">
                  <c:v>Cymryd rhan mewn gweithgareddau hamdden awyr agored a chwaraeon </c:v>
                </c:pt>
                <c:pt idx="3">
                  <c:v>Mynd i atyniad ymwelwyr</c:v>
                </c:pt>
                <c:pt idx="4">
                  <c:v>Cymryd rhan mewn hobïau a diddordebau</c:v>
                </c:pt>
                <c:pt idx="5">
                  <c:v>Ymweld â ffrindiau neu berthnasau*</c:v>
                </c:pt>
                <c:pt idx="6">
                  <c:v>Mynd i ddigwyddiad arbennig neu ddathliad o natur bersonol*</c:v>
                </c:pt>
                <c:pt idx="7">
                  <c:v>Heb gymryd rhan mewn unrhyw ddigwyddiadau penodedig</c:v>
                </c:pt>
                <c:pt idx="8">
                  <c:v>Mynd i brofiad celfyddydau, diwylliannol neu adloniant*</c:v>
                </c:pt>
                <c:pt idx="9">
                  <c:v>Cymryd rhan mewn gweithgareddau hamdden na soniwyd amdanynt uchod*</c:v>
                </c:pt>
                <c:pt idx="10">
                  <c:v>Mynd i ddigwyddiad cyhoeddus a drefnwyd*</c:v>
                </c:pt>
                <c:pt idx="11">
                  <c:v>Cymryd rhan mewn profiad iechyd neu lesiant*</c:v>
                </c:pt>
              </c:strCache>
            </c:strRef>
          </c:cat>
          <c:val>
            <c:numRef>
              <c:f>Sheet1!$B$2:$B$13</c:f>
              <c:numCache>
                <c:formatCode>"£"#,##0</c:formatCode>
                <c:ptCount val="12"/>
                <c:pt idx="0">
                  <c:v>890.39921692278199</c:v>
                </c:pt>
                <c:pt idx="1">
                  <c:v>723.50750991357302</c:v>
                </c:pt>
                <c:pt idx="2">
                  <c:v>703.36617523490202</c:v>
                </c:pt>
                <c:pt idx="3">
                  <c:v>592.33563876372602</c:v>
                </c:pt>
                <c:pt idx="4">
                  <c:v>318.00405440549702</c:v>
                </c:pt>
                <c:pt idx="5">
                  <c:v>279.664173111661</c:v>
                </c:pt>
                <c:pt idx="6">
                  <c:v>269.84438736702299</c:v>
                </c:pt>
                <c:pt idx="7">
                  <c:v>262.19336567759802</c:v>
                </c:pt>
                <c:pt idx="8">
                  <c:v>196.6160262139</c:v>
                </c:pt>
                <c:pt idx="9">
                  <c:v>190.30315667434499</c:v>
                </c:pt>
                <c:pt idx="10">
                  <c:v>183.57635027452099</c:v>
                </c:pt>
                <c:pt idx="11">
                  <c:v>148.087903110252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4640-4263-8766-BD2D3779E4FA}"/>
            </c:ext>
          </c:extLst>
        </c:ser>
        <c:dLbls>
          <c:showLegendKey val="0"/>
          <c:showVal val="0"/>
          <c:showCatName val="0"/>
          <c:showSerName val="0"/>
          <c:showPercent val="0"/>
          <c:showBubbleSize val="0"/>
        </c:dLbls>
        <c:gapWidth val="100"/>
        <c:axId val="2123872399"/>
        <c:axId val="2123862319"/>
      </c:barChart>
      <c:catAx>
        <c:axId val="212387239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lumMod val="65000"/>
                    <a:lumOff val="35000"/>
                  </a:schemeClr>
                </a:solidFill>
                <a:latin typeface="+mn-lt"/>
                <a:ea typeface="+mn-ea"/>
                <a:cs typeface="+mn-cs"/>
              </a:defRPr>
            </a:pPr>
            <a:endParaRPr lang="en-US"/>
          </a:p>
        </c:txPr>
        <c:crossAx val="2123862319"/>
        <c:crosses val="autoZero"/>
        <c:auto val="0"/>
        <c:lblAlgn val="ctr"/>
        <c:lblOffset val="100"/>
        <c:noMultiLvlLbl val="0"/>
      </c:catAx>
      <c:valAx>
        <c:axId val="2123862319"/>
        <c:scaling>
          <c:orientation val="minMax"/>
        </c:scaling>
        <c:delete val="1"/>
        <c:axPos val="t"/>
        <c:numFmt formatCode="&quot;£&quot;#,##0" sourceLinked="1"/>
        <c:majorTickMark val="none"/>
        <c:minorTickMark val="none"/>
        <c:tickLblPos val="nextTo"/>
        <c:crossAx val="2123872399"/>
        <c:crosses val="autoZero"/>
        <c:crossBetween val="between"/>
      </c:valAx>
      <c:spPr>
        <a:noFill/>
        <a:ln>
          <a:noFill/>
        </a:ln>
        <a:effectLst/>
      </c:spPr>
    </c:plotArea>
    <c:legend>
      <c:legendPos val="t"/>
      <c:layout>
        <c:manualLayout>
          <c:xMode val="edge"/>
          <c:yMode val="edge"/>
          <c:x val="1.0971287298529687E-2"/>
          <c:y val="0"/>
          <c:w val="0.79234277850172441"/>
          <c:h val="5.8574717491865158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151147961616516"/>
          <c:y val="7.8023552894592285E-2"/>
          <c:w val="0.61192953586578369"/>
          <c:h val="0.89587748050689697"/>
        </c:manualLayout>
      </c:layout>
      <c:barChart>
        <c:barDir val="bar"/>
        <c:grouping val="clustered"/>
        <c:varyColors val="0"/>
        <c:ser>
          <c:idx val="0"/>
          <c:order val="0"/>
          <c:tx>
            <c:strRef>
              <c:f>Sheet1!$B$1</c:f>
              <c:strCache>
                <c:ptCount val="1"/>
                <c:pt idx="0">
                  <c:v>Gwariant cyfartalog ar deithiau yn ôl gweithgareddau y cymerwyd rhan ynddynt</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4B97-49F4-BC8E-801B45B70B78}"/>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4B97-49F4-BC8E-801B45B70B78}"/>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4B97-49F4-BC8E-801B45B70B78}"/>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4B97-49F4-BC8E-801B45B70B78}"/>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4B97-49F4-BC8E-801B45B70B78}"/>
                </c:ext>
              </c:extLst>
            </c:dLbl>
            <c:dLbl>
              <c:idx val="5"/>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4B97-49F4-BC8E-801B45B70B78}"/>
                </c:ext>
              </c:extLst>
            </c:dLbl>
            <c:dLbl>
              <c:idx val="6"/>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4B97-49F4-BC8E-801B45B70B78}"/>
                </c:ext>
              </c:extLst>
            </c:dLbl>
            <c:dLbl>
              <c:idx val="7"/>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4B97-49F4-BC8E-801B45B70B78}"/>
                </c:ext>
              </c:extLst>
            </c:dLbl>
            <c:dLbl>
              <c:idx val="8"/>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4B97-49F4-BC8E-801B45B70B78}"/>
                </c:ext>
              </c:extLst>
            </c:dLbl>
            <c:dLbl>
              <c:idx val="9"/>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4B97-49F4-BC8E-801B45B70B78}"/>
                </c:ext>
              </c:extLst>
            </c:dLbl>
            <c:dLbl>
              <c:idx val="1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4B97-49F4-BC8E-801B45B70B78}"/>
                </c:ext>
              </c:extLst>
            </c:dLbl>
            <c:dLbl>
              <c:idx val="1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4B97-49F4-BC8E-801B45B70B7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multiLvlStrRef>
              <c:f>Sheet1!$A$2:$A$13</c:f>
            </c:multiLvlStrRef>
          </c:cat>
          <c:val>
            <c:numRef>
              <c:f>Sheet1!$B$2:$B$13</c:f>
              <c:numCache>
                <c:formatCode>"£"#,##0</c:formatCode>
                <c:ptCount val="12"/>
                <c:pt idx="0">
                  <c:v>321.84000114011599</c:v>
                </c:pt>
                <c:pt idx="1">
                  <c:v>318.88267455003501</c:v>
                </c:pt>
                <c:pt idx="2">
                  <c:v>289.64513340028799</c:v>
                </c:pt>
                <c:pt idx="3">
                  <c:v>353.68960317597498</c:v>
                </c:pt>
                <c:pt idx="4">
                  <c:v>305.872240007686</c:v>
                </c:pt>
                <c:pt idx="5">
                  <c:v>325.829558744081</c:v>
                </c:pt>
                <c:pt idx="6">
                  <c:v>329.80285401016403</c:v>
                </c:pt>
                <c:pt idx="7">
                  <c:v>239.66993324834399</c:v>
                </c:pt>
                <c:pt idx="8">
                  <c:v>462.114190804857</c:v>
                </c:pt>
                <c:pt idx="9">
                  <c:v>326.797346643548</c:v>
                </c:pt>
                <c:pt idx="10">
                  <c:v>379.29106348238599</c:v>
                </c:pt>
                <c:pt idx="11">
                  <c:v>344.38055942843198</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021F-4E69-AB34-B03186FF1151}"/>
            </c:ext>
          </c:extLst>
        </c:ser>
        <c:dLbls>
          <c:showLegendKey val="0"/>
          <c:showVal val="0"/>
          <c:showCatName val="0"/>
          <c:showSerName val="0"/>
          <c:showPercent val="0"/>
          <c:showBubbleSize val="0"/>
        </c:dLbls>
        <c:gapWidth val="100"/>
        <c:axId val="526660783"/>
        <c:axId val="328656287"/>
      </c:barChart>
      <c:catAx>
        <c:axId val="526660783"/>
        <c:scaling>
          <c:orientation val="maxMin"/>
        </c:scaling>
        <c:delete val="0"/>
        <c:axPos val="l"/>
        <c:numFmt formatCode="General" sourceLinked="1"/>
        <c:majorTickMark val="out"/>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328656287"/>
        <c:crosses val="autoZero"/>
        <c:auto val="0"/>
        <c:lblAlgn val="r"/>
        <c:lblOffset val="100"/>
        <c:noMultiLvlLbl val="0"/>
      </c:catAx>
      <c:valAx>
        <c:axId val="328656287"/>
        <c:scaling>
          <c:orientation val="minMax"/>
          <c:max val="1000"/>
        </c:scaling>
        <c:delete val="1"/>
        <c:axPos val="t"/>
        <c:numFmt formatCode="&quot;£&quot;#,##0" sourceLinked="1"/>
        <c:majorTickMark val="out"/>
        <c:minorTickMark val="none"/>
        <c:tickLblPos val="nextTo"/>
        <c:crossAx val="526660783"/>
        <c:crosses val="autoZero"/>
        <c:crossBetween val="between"/>
      </c:valAx>
      <c:spPr>
        <a:noFill/>
        <a:ln>
          <a:noFill/>
        </a:ln>
        <a:effectLst/>
      </c:spPr>
    </c:plotArea>
    <c:legend>
      <c:legendPos val="t"/>
      <c:layout>
        <c:manualLayout>
          <c:xMode val="edge"/>
          <c:yMode val="edge"/>
          <c:x val="9.8653322662431361E-2"/>
          <c:y val="0"/>
          <c:w val="0.64725236936453701"/>
          <c:h val="6.0796133921247879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D22-4B2C-A113-9F715B472A37}"/>
              </c:ext>
            </c:extLst>
          </c:dPt>
          <c:dPt>
            <c:idx val="1"/>
            <c:bubble3D val="0"/>
            <c:spPr>
              <a:solidFill>
                <a:schemeClr val="accent2"/>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4503-4E70-A46A-65AA6C9EF7D7}"/>
              </c:ext>
            </c:extLst>
          </c:dPt>
          <c:dPt>
            <c:idx val="2"/>
            <c:bubble3D val="0"/>
            <c:spPr>
              <a:solidFill>
                <a:schemeClr val="accent3"/>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D22-4B2C-A113-9F715B472A37}"/>
              </c:ext>
            </c:extLst>
          </c:dPt>
          <c:dPt>
            <c:idx val="3"/>
            <c:bubble3D val="0"/>
            <c:spPr>
              <a:solidFill>
                <a:schemeClr val="accent4"/>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4503-4E70-A46A-65AA6C9EF7D7}"/>
              </c:ext>
            </c:extLst>
          </c:dPt>
          <c:dPt>
            <c:idx val="4"/>
            <c:bubble3D val="0"/>
            <c:spPr>
              <a:solidFill>
                <a:schemeClr val="accent5"/>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FD22-4B2C-A113-9F715B472A37}"/>
              </c:ext>
            </c:extLst>
          </c:dPt>
          <c:dPt>
            <c:idx val="5"/>
            <c:bubble3D val="0"/>
            <c:spPr>
              <a:solidFill>
                <a:schemeClr val="accent6"/>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FD22-4B2C-A113-9F715B472A37}"/>
              </c:ext>
            </c:extLst>
          </c:dPt>
          <c:dPt>
            <c:idx val="6"/>
            <c:bubble3D val="0"/>
            <c:spPr>
              <a:solidFill>
                <a:schemeClr val="accent1">
                  <a:lumMod val="60000"/>
                </a:schemeClr>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FD22-4B2C-A113-9F715B472A37}"/>
              </c:ext>
            </c:extLst>
          </c:dPt>
          <c:dPt>
            <c:idx val="7"/>
            <c:bubble3D val="0"/>
            <c:spPr>
              <a:solidFill>
                <a:schemeClr val="accent2">
                  <a:lumMod val="60000"/>
                </a:schemeClr>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FD22-4B2C-A113-9F715B472A37}"/>
              </c:ext>
            </c:extLst>
          </c:dPt>
          <c:dPt>
            <c:idx val="8"/>
            <c:bubble3D val="0"/>
            <c:spPr>
              <a:solidFill>
                <a:schemeClr val="accent3">
                  <a:lumMod val="60000"/>
                </a:schemeClr>
              </a:solidFill>
              <a:ln w="19050">
                <a:solidFill>
                  <a:schemeClr val="lt1"/>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FD22-4B2C-A113-9F715B472A37}"/>
              </c:ext>
            </c:extLst>
          </c:dPt>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D22-4B2C-A113-9F715B472A37}"/>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4503-4E70-A46A-65AA6C9EF7D7}"/>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FD22-4B2C-A113-9F715B472A37}"/>
                </c:ext>
              </c:extLst>
            </c:dLbl>
            <c:dLbl>
              <c:idx val="3"/>
              <c:layout>
                <c:manualLayout>
                  <c:x val="1.9268364081389433E-2"/>
                  <c:y val="-7.9882284363632219E-2"/>
                </c:manualLayout>
              </c:layou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4503-4E70-A46A-65AA6C9EF7D7}"/>
                </c:ext>
              </c:extLst>
            </c:dLbl>
            <c:dLbl>
              <c:idx val="4"/>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FD22-4B2C-A113-9F715B472A37}"/>
                </c:ext>
              </c:extLst>
            </c:dLbl>
            <c:dLbl>
              <c:idx val="5"/>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FD22-4B2C-A113-9F715B472A37}"/>
                </c:ext>
              </c:extLst>
            </c:dLbl>
            <c:dLbl>
              <c:idx val="6"/>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FD22-4B2C-A113-9F715B472A37}"/>
                </c:ext>
              </c:extLst>
            </c:dLbl>
            <c:dLbl>
              <c:idx val="7"/>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FD22-4B2C-A113-9F715B472A37}"/>
                </c:ext>
              </c:extLst>
            </c:dLbl>
            <c:dLbl>
              <c:idx val="8"/>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FD22-4B2C-A113-9F715B472A37}"/>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Sheet1!$A$2:$A$10</c:f>
              <c:strCache>
                <c:ptCount val="9"/>
                <c:pt idx="0">
                  <c:v>Gwyliau pecyn</c:v>
                </c:pt>
                <c:pt idx="1">
                  <c:v>Llety</c:v>
                </c:pt>
                <c:pt idx="2">
                  <c:v>Costau teithio i'r gyrchfan ac yn ôl ac yn ystod y daith (gan gynnwys parcio)</c:v>
                </c:pt>
                <c:pt idx="3">
                  <c:v>Gwasanaethau neu gyngor (e.e. canllawiau teithio, gwybodaeth i dwristiaid)</c:v>
                </c:pt>
                <c:pt idx="4">
                  <c:v>Bwyta ac yfed allan</c:v>
                </c:pt>
                <c:pt idx="5">
                  <c:v>Bwyta ac yfed yn eich llety</c:v>
                </c:pt>
                <c:pt idx="6">
                  <c:v>Siopa arall</c:v>
                </c:pt>
                <c:pt idx="7">
                  <c:v>Adloniant (e.e. gweithgareddau, mynediad i atyniadau, tocynnau ar gyfer digwyddiadau/adloniant)</c:v>
                </c:pt>
                <c:pt idx="8">
                  <c:v>Arall/Ddim yn gwybod/Amhenodol</c:v>
                </c:pt>
              </c:strCache>
            </c:strRef>
          </c:cat>
          <c:val>
            <c:numRef>
              <c:f>Sheet1!$B$2:$B$10</c:f>
              <c:numCache>
                <c:formatCode>0%</c:formatCode>
                <c:ptCount val="9"/>
                <c:pt idx="0">
                  <c:v>0.19780942959655701</c:v>
                </c:pt>
                <c:pt idx="1">
                  <c:v>0.24107570592594901</c:v>
                </c:pt>
                <c:pt idx="2">
                  <c:v>0.12510785651574</c:v>
                </c:pt>
                <c:pt idx="3">
                  <c:v>1.7542512559454701E-2</c:v>
                </c:pt>
                <c:pt idx="4">
                  <c:v>0.15932995554881901</c:v>
                </c:pt>
                <c:pt idx="5">
                  <c:v>6.4722286028031206E-2</c:v>
                </c:pt>
                <c:pt idx="6">
                  <c:v>7.7626264657113794E-2</c:v>
                </c:pt>
                <c:pt idx="7">
                  <c:v>6.3886738624267594E-2</c:v>
                </c:pt>
                <c:pt idx="8">
                  <c:v>0.05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4503-4E70-A46A-65AA6C9EF7D7}"/>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49284461529365109"/>
          <c:y val="3.7272144109010696E-2"/>
          <c:w val="0.49541979768879935"/>
          <c:h val="0.88193362951278687"/>
        </c:manualLayout>
      </c:layout>
      <c:overlay val="0"/>
      <c:spPr>
        <a:noFill/>
        <a:ln>
          <a:noFill/>
        </a:ln>
        <a:effectLst/>
      </c:spPr>
      <c:txPr>
        <a:bodyPr rot="0" spcFirstLastPara="1" vertOverflow="ellipsis" vert="horz" wrap="square" anchor="ctr" anchorCtr="1"/>
        <a:lstStyle/>
        <a:p>
          <a:pPr algn="ctr">
            <a:defRPr lang="en-US"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764664232730865"/>
          <c:y val="0.10599388927221298"/>
          <c:w val="0.81235337257385254"/>
          <c:h val="0.78596317768096924"/>
        </c:manualLayout>
      </c:layout>
      <c:lineChart>
        <c:grouping val="standard"/>
        <c:varyColors val="0"/>
        <c:ser>
          <c:idx val="0"/>
          <c:order val="0"/>
          <c:tx>
            <c:strRef>
              <c:f>Sheet1!$A$2</c:f>
              <c:strCache>
                <c:ptCount val="1"/>
                <c:pt idx="0">
                  <c:v>Gwyliau pecyn</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E058-45DE-AC80-EC1F09DB800F}"/>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E058-45DE-AC80-EC1F09DB800F}"/>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E058-45DE-AC80-EC1F09DB800F}"/>
              </c:ext>
            </c:extLst>
          </c:dPt>
          <c:dLbls>
            <c:dLbl>
              <c:idx val="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E058-45DE-AC80-EC1F09DB800F}"/>
                </c:ext>
              </c:extLst>
            </c:dLbl>
            <c:dLbl>
              <c:idx val="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E058-45DE-AC80-EC1F09DB800F}"/>
                </c:ext>
              </c:extLst>
            </c:dLbl>
            <c:dLbl>
              <c:idx val="2"/>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E058-45DE-AC80-EC1F09DB800F}"/>
                </c:ext>
              </c:extLst>
            </c:dLbl>
            <c:dLbl>
              <c:idx val="3"/>
              <c:layout>
                <c:manualLayout>
                  <c:x val="-1.5125949867069721E-2"/>
                  <c:y val="-5.7334110140800476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4971-4C14-9655-555BDC369F87}"/>
                </c:ext>
              </c:extLst>
            </c:dLbl>
            <c:dLbl>
              <c:idx val="4"/>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2396-49F7-B48C-E695B7372900}"/>
                </c:ext>
              </c:extLst>
            </c:dLbl>
            <c:dLbl>
              <c:idx val="5"/>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2396-49F7-B48C-E695B7372900}"/>
                </c:ext>
              </c:extLst>
            </c:dLbl>
            <c:dLbl>
              <c:idx val="6"/>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2396-49F7-B48C-E695B7372900}"/>
                </c:ext>
              </c:extLst>
            </c:dLbl>
            <c:dLbl>
              <c:idx val="7"/>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2396-49F7-B48C-E695B7372900}"/>
                </c:ext>
              </c:extLst>
            </c:dLbl>
            <c:dLbl>
              <c:idx val="8"/>
              <c:layout>
                <c:manualLayout>
                  <c:x val="-2.2914430126547813E-2"/>
                  <c:y val="-2.592049352824688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8D84-4B36-A99E-1E54ED8F1443}"/>
                </c:ext>
              </c:extLst>
            </c:dLbl>
            <c:dLbl>
              <c:idx val="9"/>
              <c:layout>
                <c:manualLayout>
                  <c:x val="-1.7918257042765617E-2"/>
                  <c:y val="3.3416338264942169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8D84-4B36-A99E-1E54ED8F1443}"/>
                </c:ext>
              </c:extLst>
            </c:dLbl>
            <c:dLbl>
              <c:idx val="10"/>
              <c:layout>
                <c:manualLayout>
                  <c:x val="-2.1849935874342918E-2"/>
                  <c:y val="-4.3372504413127899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8D84-4B36-A99E-1E54ED8F1443}"/>
                </c:ext>
              </c:extLst>
            </c:dLbl>
            <c:dLbl>
              <c:idx val="11"/>
              <c:layout>
                <c:manualLayout>
                  <c:x val="-1.8659682944417E-2"/>
                  <c:y val="2.6435533538460732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BD2B-490C-8CA2-7FB2983A9D79}"/>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Sheet1!$B$2:$M$2</c:f>
              <c:numCache>
                <c:formatCode>0.0</c:formatCode>
                <c:ptCount val="12"/>
                <c:pt idx="0">
                  <c:v>41.826497220772502</c:v>
                </c:pt>
                <c:pt idx="1">
                  <c:v>40.647646404760202</c:v>
                </c:pt>
                <c:pt idx="2">
                  <c:v>45.491907224748701</c:v>
                </c:pt>
                <c:pt idx="3">
                  <c:v>97.518192117163593</c:v>
                </c:pt>
                <c:pt idx="4">
                  <c:v>39.505527425397197</c:v>
                </c:pt>
                <c:pt idx="5">
                  <c:v>44.042036236707297</c:v>
                </c:pt>
                <c:pt idx="6">
                  <c:v>72.650916396528302</c:v>
                </c:pt>
                <c:pt idx="7">
                  <c:v>44.2564412677539</c:v>
                </c:pt>
                <c:pt idx="8">
                  <c:v>88.291632098996203</c:v>
                </c:pt>
                <c:pt idx="9">
                  <c:v>92.146201197036703</c:v>
                </c:pt>
                <c:pt idx="10">
                  <c:v>151.66774050525899</c:v>
                </c:pt>
                <c:pt idx="11">
                  <c:v>111.78106442023</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E058-45DE-AC80-EC1F09DB800F}"/>
            </c:ext>
          </c:extLst>
        </c:ser>
        <c:ser>
          <c:idx val="1"/>
          <c:order val="1"/>
          <c:tx>
            <c:strRef>
              <c:f>Sheet1!$A$3</c:f>
              <c:strCache>
                <c:ptCount val="1"/>
                <c:pt idx="0">
                  <c:v>Llety</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layout>
                <c:manualLayout>
                  <c:x val="-1.8473387656275788E-2"/>
                  <c:y val="-7.5301023113743537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2396-49F7-B48C-E695B7372900}"/>
                </c:ext>
              </c:extLst>
            </c:dLbl>
            <c:dLbl>
              <c:idx val="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2396-49F7-B48C-E695B7372900}"/>
                </c:ext>
              </c:extLst>
            </c:dLbl>
            <c:dLbl>
              <c:idx val="2"/>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2396-49F7-B48C-E695B7372900}"/>
                </c:ext>
              </c:extLst>
            </c:dLbl>
            <c:dLbl>
              <c:idx val="3"/>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2396-49F7-B48C-E695B7372900}"/>
                </c:ext>
              </c:extLst>
            </c:dLbl>
            <c:dLbl>
              <c:idx val="4"/>
              <c:layout>
                <c:manualLayout>
                  <c:x val="-4.5784711837768555E-3"/>
                  <c:y val="1.3704224489629269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4971-4C14-9655-555BDC369F87}"/>
                </c:ext>
              </c:extLst>
            </c:dLbl>
            <c:dLbl>
              <c:idx val="5"/>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2396-49F7-B48C-E695B7372900}"/>
                </c:ext>
              </c:extLst>
            </c:dLbl>
            <c:dLbl>
              <c:idx val="6"/>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2396-49F7-B48C-E695B7372900}"/>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2396-49F7-B48C-E695B7372900}"/>
                </c:ext>
              </c:extLst>
            </c:dLbl>
            <c:dLbl>
              <c:idx val="8"/>
              <c:layout>
                <c:manualLayout>
                  <c:x val="-1.9583648070693016E-2"/>
                  <c:y val="-7.8791424632072449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8D84-4B36-A99E-1E54ED8F1443}"/>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2396-49F7-B48C-E695B7372900}"/>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2396-49F7-B48C-E695B7372900}"/>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2396-49F7-B48C-E695B7372900}"/>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Sheet1!$B$3:$M$3</c:f>
              <c:numCache>
                <c:formatCode>0.0</c:formatCode>
                <c:ptCount val="12"/>
                <c:pt idx="0">
                  <c:v>66.550595951802606</c:v>
                </c:pt>
                <c:pt idx="1">
                  <c:v>116.997404790744</c:v>
                </c:pt>
                <c:pt idx="2">
                  <c:v>201.65108913522599</c:v>
                </c:pt>
                <c:pt idx="3">
                  <c:v>173.53587967022801</c:v>
                </c:pt>
                <c:pt idx="4">
                  <c:v>73.498713783532395</c:v>
                </c:pt>
                <c:pt idx="5">
                  <c:v>147.42723753298901</c:v>
                </c:pt>
                <c:pt idx="6">
                  <c:v>246.45262631343101</c:v>
                </c:pt>
                <c:pt idx="7">
                  <c:v>118.49678263933301</c:v>
                </c:pt>
                <c:pt idx="8">
                  <c:v>52.673847799835897</c:v>
                </c:pt>
                <c:pt idx="9">
                  <c:v>144.12264978633499</c:v>
                </c:pt>
                <c:pt idx="10">
                  <c:v>232.272936254358</c:v>
                </c:pt>
                <c:pt idx="11">
                  <c:v>111.97895796988701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E058-45DE-AC80-EC1F09DB800F}"/>
            </c:ext>
          </c:extLst>
        </c:ser>
        <c:ser>
          <c:idx val="2"/>
          <c:order val="2"/>
          <c:tx>
            <c:strRef>
              <c:f>Sheet1!$A$4</c:f>
              <c:strCache>
                <c:ptCount val="1"/>
                <c:pt idx="0">
                  <c:v>Costau teithio i'r cyrchfan ac yn ôl ac yn ystod y daith (gan gynnwys parcio)</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7.0921198396468421E-4"/>
                  <c:y val="-6.6575018424237464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2396-49F7-B48C-E695B7372900}"/>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2396-49F7-B48C-E695B7372900}"/>
                </c:ext>
              </c:extLst>
            </c:dLbl>
            <c:dLbl>
              <c:idx val="2"/>
              <c:layout>
                <c:manualLayout>
                  <c:x val="-1.6236210241913795E-2"/>
                  <c:y val="3.1156234443187714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4971-4C14-9655-555BDC369F87}"/>
                </c:ext>
              </c:extLst>
            </c:dLbl>
            <c:dLbl>
              <c:idx val="3"/>
              <c:layout>
                <c:manualLayout>
                  <c:x val="-1.6791341826319695E-2"/>
                  <c:y val="2.7665833011269569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E058-45DE-AC80-EC1F09DB800F}"/>
                </c:ext>
              </c:extLst>
            </c:dLbl>
            <c:dLbl>
              <c:idx val="4"/>
              <c:layout>
                <c:manualLayout>
                  <c:x val="-6.2438626773655415E-3"/>
                  <c:y val="2.0685028284788132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DDD5-4669-A3ED-A3BBB472D454}"/>
                </c:ext>
              </c:extLst>
            </c:dLbl>
            <c:dLbl>
              <c:idx val="5"/>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2396-49F7-B48C-E695B7372900}"/>
                </c:ext>
              </c:extLst>
            </c:dLbl>
            <c:dLbl>
              <c:idx val="6"/>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2396-49F7-B48C-E695B7372900}"/>
                </c:ext>
              </c:extLst>
            </c:dLbl>
            <c:dLbl>
              <c:idx val="7"/>
              <c:layout>
                <c:manualLayout>
                  <c:x val="-1.1795167811214924E-2"/>
                  <c:y val="1.7194626852869987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4971-4C14-9655-555BDC369F87}"/>
                </c:ext>
              </c:extLst>
            </c:dLbl>
            <c:dLbl>
              <c:idx val="8"/>
              <c:layout>
                <c:manualLayout>
                  <c:x val="-1.7918257042765617E-2"/>
                  <c:y val="4.8608243465423584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8D84-4B36-A99E-1E54ED8F1443}"/>
                </c:ext>
              </c:extLst>
            </c:dLbl>
            <c:dLbl>
              <c:idx val="9"/>
              <c:layout>
                <c:manualLayout>
                  <c:x val="-1.8473386764526367E-2"/>
                  <c:y val="8.0021858215332031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8D84-4B36-A99E-1E54ED8F1443}"/>
                </c:ext>
              </c:extLst>
            </c:dLbl>
            <c:dLbl>
              <c:idx val="1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2396-49F7-B48C-E695B7372900}"/>
                </c:ext>
              </c:extLst>
            </c:dLbl>
            <c:dLbl>
              <c:idx val="11"/>
              <c:layout>
                <c:manualLayout>
                  <c:x val="-1.3477212749421597E-2"/>
                  <c:y val="2.9411032795906067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8D84-4B36-A99E-1E54ED8F1443}"/>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Sheet1!$B$4:$M$4</c:f>
              <c:numCache>
                <c:formatCode>0.0</c:formatCode>
                <c:ptCount val="12"/>
                <c:pt idx="0">
                  <c:v>47.3477725274848</c:v>
                </c:pt>
                <c:pt idx="1">
                  <c:v>51.703281309979999</c:v>
                </c:pt>
                <c:pt idx="2">
                  <c:v>83.073210239569207</c:v>
                </c:pt>
                <c:pt idx="3">
                  <c:v>73.043780873561104</c:v>
                </c:pt>
                <c:pt idx="4">
                  <c:v>57.843480072994197</c:v>
                </c:pt>
                <c:pt idx="5">
                  <c:v>48.332488642102099</c:v>
                </c:pt>
                <c:pt idx="6">
                  <c:v>89.939758224309301</c:v>
                </c:pt>
                <c:pt idx="7">
                  <c:v>63.288783318247397</c:v>
                </c:pt>
                <c:pt idx="8">
                  <c:v>48.477538073214397</c:v>
                </c:pt>
                <c:pt idx="9">
                  <c:v>73.176751585117998</c:v>
                </c:pt>
                <c:pt idx="10">
                  <c:v>99.926700286595704</c:v>
                </c:pt>
                <c:pt idx="11">
                  <c:v>59.176918732613601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E058-45DE-AC80-EC1F09DB800F}"/>
            </c:ext>
          </c:extLst>
        </c:ser>
        <c:ser>
          <c:idx val="3"/>
          <c:order val="3"/>
          <c:tx>
            <c:strRef>
              <c:f>Sheet1!$A$5</c:f>
              <c:strCache>
                <c:ptCount val="1"/>
                <c:pt idx="0">
                  <c:v>Bwyta ac yfed allan</c:v>
                </c:pt>
              </c:strCache>
            </c:strRef>
          </c:tx>
          <c:spPr>
            <a:ln w="38100" cap="rnd">
              <a:solidFill>
                <a:schemeClr val="accent4"/>
              </a:solidFill>
              <a:round/>
            </a:ln>
            <a:effectLst/>
          </c:spPr>
          <c:marker>
            <c:symbol val="diamond"/>
            <c:size val="10"/>
            <c:spPr>
              <a:solidFill>
                <a:schemeClr val="accent4"/>
              </a:solidFill>
              <a:ln w="9525">
                <a:solidFill>
                  <a:schemeClr val="accent4"/>
                </a:solidFill>
              </a:ln>
              <a:effectLst/>
            </c:spPr>
          </c:marker>
          <c:dLbls>
            <c:dLbl>
              <c:idx val="0"/>
              <c:layout>
                <c:manualLayout>
                  <c:x val="-3.0114471912384033E-2"/>
                  <c:y val="-2.294499427080154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E9B5-4370-9DBB-98AD8E946E0A}"/>
                </c:ext>
              </c:extLst>
            </c:dLbl>
            <c:dLbl>
              <c:idx val="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layout>
                    <c:manualLayout>
                      <c:w val="3.2472379854026026E-2"/>
                      <c:h val="6.3342136749822975E-2"/>
                    </c:manualLayout>
                  </c15:layout>
                </c:ext>
                <c:ext xmlns:c16="http://schemas.microsoft.com/office/drawing/2014/chart" uri="{C3380CC4-5D6E-409C-BE32-E72D297353CC}">
                  <c16:uniqueId val="{00000006-4971-4C14-9655-555BDC369F87}"/>
                </c:ext>
              </c:extLst>
            </c:dLbl>
            <c:dLbl>
              <c:idx val="2"/>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2396-49F7-B48C-E695B7372900}"/>
                </c:ext>
              </c:extLst>
            </c:dLbl>
            <c:dLbl>
              <c:idx val="3"/>
              <c:layout>
                <c:manualLayout>
                  <c:x val="-1.7346471548080444E-2"/>
                  <c:y val="-2.9925798997282982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4971-4C14-9655-555BDC369F87}"/>
                </c:ext>
              </c:extLst>
            </c:dLbl>
            <c:dLbl>
              <c:idx val="4"/>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2396-49F7-B48C-E695B7372900}"/>
                </c:ext>
              </c:extLst>
            </c:dLbl>
            <c:dLbl>
              <c:idx val="5"/>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2396-49F7-B48C-E695B7372900}"/>
                </c:ext>
              </c:extLst>
            </c:dLbl>
            <c:dLbl>
              <c:idx val="6"/>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2396-49F7-B48C-E695B7372900}"/>
                </c:ext>
              </c:extLst>
            </c:dLbl>
            <c:dLbl>
              <c:idx val="7"/>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2396-49F7-B48C-E695B7372900}"/>
                </c:ext>
              </c:extLst>
            </c:dLbl>
            <c:dLbl>
              <c:idx val="8"/>
              <c:layout>
                <c:manualLayout>
                  <c:x val="-1.9583648070693016E-2"/>
                  <c:y val="-3.690660372376442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8D84-4B36-A99E-1E54ED8F1443}"/>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2396-49F7-B48C-E695B7372900}"/>
                </c:ext>
              </c:extLst>
            </c:dLbl>
            <c:dLbl>
              <c:idx val="10"/>
              <c:layout>
                <c:manualLayout>
                  <c:x val="-2.018454298377037E-2"/>
                  <c:y val="-1.0728588327765465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8D84-4B36-A99E-1E54ED8F1443}"/>
                </c:ext>
              </c:extLst>
            </c:dLbl>
            <c:dLbl>
              <c:idx val="1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2396-49F7-B48C-E695B7372900}"/>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Sheet1!$B$5:$M$5</c:f>
              <c:numCache>
                <c:formatCode>0.0</c:formatCode>
                <c:ptCount val="12"/>
                <c:pt idx="0">
                  <c:v>42.872884109970897</c:v>
                </c:pt>
                <c:pt idx="1">
                  <c:v>75.629723386828005</c:v>
                </c:pt>
                <c:pt idx="2">
                  <c:v>96.052033663666407</c:v>
                </c:pt>
                <c:pt idx="3">
                  <c:v>80.632414206273907</c:v>
                </c:pt>
                <c:pt idx="4">
                  <c:v>80.034308986348194</c:v>
                </c:pt>
                <c:pt idx="5">
                  <c:v>78.993331518949404</c:v>
                </c:pt>
                <c:pt idx="6">
                  <c:v>126.37918191206499</c:v>
                </c:pt>
                <c:pt idx="7">
                  <c:v>71.056360519987095</c:v>
                </c:pt>
                <c:pt idx="8">
                  <c:v>48.317869997616398</c:v>
                </c:pt>
                <c:pt idx="9">
                  <c:v>96.8458423524024</c:v>
                </c:pt>
                <c:pt idx="10">
                  <c:v>139.88966069436199</c:v>
                </c:pt>
                <c:pt idx="11">
                  <c:v>72.519058337380898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E058-45DE-AC80-EC1F09DB800F}"/>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250"/>
          <c:min val="0"/>
        </c:scaling>
        <c:delete val="1"/>
        <c:axPos val="l"/>
        <c:numFmt formatCode="[$£-809]#,##0" sourceLinked="0"/>
        <c:majorTickMark val="out"/>
        <c:minorTickMark val="none"/>
        <c:tickLblPos val="nextTo"/>
        <c:crossAx val="320372591"/>
        <c:crosses val="autoZero"/>
        <c:crossBetween val="between"/>
        <c:majorUnit val="10"/>
      </c:valAx>
      <c:spPr>
        <a:noFill/>
        <a:ln w="25400">
          <a:noFill/>
        </a:ln>
        <a:effectLst/>
      </c:spPr>
    </c:plotArea>
    <c:legend>
      <c:legendPos val="l"/>
      <c:layout>
        <c:manualLayout>
          <c:xMode val="edge"/>
          <c:yMode val="edge"/>
          <c:x val="3.3307827543467283E-3"/>
          <c:y val="0.11080583184957504"/>
          <c:w val="0.16571256518363953"/>
          <c:h val="0.82550865411758423"/>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175797343254089"/>
          <c:y val="4.5637961477041245E-2"/>
          <c:w val="0.64824199676513672"/>
          <c:h val="0.83927541971206665"/>
        </c:manualLayout>
      </c:layout>
      <c:barChart>
        <c:barDir val="col"/>
        <c:grouping val="percentStacked"/>
        <c:varyColors val="0"/>
        <c:ser>
          <c:idx val="0"/>
          <c:order val="0"/>
          <c:tx>
            <c:strRef>
              <c:f>Sheet1!$B$1</c:f>
              <c:strCache>
                <c:ptCount val="1"/>
                <c:pt idx="0">
                  <c:v>Heb drefnu unrhyw lety / 
amherthnasol /Ddim yn gwybod</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CD89-4845-B55E-B6A147F111E8}"/>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D89-4845-B55E-B6A147F111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Sheet1!$B$2:$B$3</c:f>
              <c:numCache>
                <c:formatCode>0%</c:formatCode>
                <c:ptCount val="2"/>
                <c:pt idx="0">
                  <c:v>0.35418170469910898</c:v>
                </c:pt>
                <c:pt idx="1">
                  <c:v>0.12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0492-4148-A29E-10D01E594FB4}"/>
            </c:ext>
          </c:extLst>
        </c:ser>
        <c:ser>
          <c:idx val="1"/>
          <c:order val="1"/>
          <c:tx>
            <c:strRef>
              <c:f>Sheet1!$C$1</c:f>
              <c:strCache>
                <c:ptCount val="1"/>
                <c:pt idx="0">
                  <c:v>Wythnos neu lai</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CD89-4845-B55E-B6A147F111E8}"/>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D89-4845-B55E-B6A147F111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Sheet1!$C$2:$C$3</c:f>
              <c:numCache>
                <c:formatCode>0%</c:formatCode>
                <c:ptCount val="2"/>
                <c:pt idx="0">
                  <c:v>0.13323960614913799</c:v>
                </c:pt>
                <c:pt idx="1">
                  <c:v>0.168034314389296</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492-4148-A29E-10D01E594FB4}"/>
            </c:ext>
          </c:extLst>
        </c:ser>
        <c:ser>
          <c:idx val="2"/>
          <c:order val="2"/>
          <c:tx>
            <c:strRef>
              <c:f>Sheet1!$D$1</c:f>
              <c:strCache>
                <c:ptCount val="1"/>
                <c:pt idx="0">
                  <c:v>2-3 wythnos ymlaen llaw</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CD89-4845-B55E-B6A147F111E8}"/>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CD89-4845-B55E-B6A147F111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Sheet1!$D$2:$D$3</c:f>
              <c:numCache>
                <c:formatCode>0%</c:formatCode>
                <c:ptCount val="2"/>
                <c:pt idx="0">
                  <c:v>0.10497163581084699</c:v>
                </c:pt>
                <c:pt idx="1">
                  <c:v>0.145991435285246</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0492-4148-A29E-10D01E594FB4}"/>
            </c:ext>
          </c:extLst>
        </c:ser>
        <c:ser>
          <c:idx val="3"/>
          <c:order val="3"/>
          <c:tx>
            <c:strRef>
              <c:f>Sheet1!$E$1</c:f>
              <c:strCache>
                <c:ptCount val="1"/>
                <c:pt idx="0">
                  <c:v>Tua mis ymlaen llaw</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CD89-4845-B55E-B6A147F111E8}"/>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CD89-4845-B55E-B6A147F111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Sheet1!$E$2:$E$3</c:f>
              <c:numCache>
                <c:formatCode>0%</c:formatCode>
                <c:ptCount val="2"/>
                <c:pt idx="0">
                  <c:v>0.110939419662237</c:v>
                </c:pt>
                <c:pt idx="1">
                  <c:v>0.13293203198658499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92-4148-A29E-10D01E594FB4}"/>
            </c:ext>
          </c:extLst>
        </c:ser>
        <c:ser>
          <c:idx val="4"/>
          <c:order val="4"/>
          <c:tx>
            <c:strRef>
              <c:f>Sheet1!$F$1</c:f>
              <c:strCache>
                <c:ptCount val="1"/>
                <c:pt idx="0">
                  <c:v>2-3 mis ymlaen llaw</c:v>
                </c:pt>
              </c:strCache>
            </c:strRef>
          </c:tx>
          <c:spPr>
            <a:solidFill>
              <a:schemeClr val="accent5"/>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CD89-4845-B55E-B6A147F111E8}"/>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CD89-4845-B55E-B6A147F111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Sheet1!$F$2:$F$3</c:f>
              <c:numCache>
                <c:formatCode>0%</c:formatCode>
                <c:ptCount val="2"/>
                <c:pt idx="0">
                  <c:v>0.10599150842552001</c:v>
                </c:pt>
                <c:pt idx="1">
                  <c:v>0.143020446007632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0492-4148-A29E-10D01E594FB4}"/>
            </c:ext>
          </c:extLst>
        </c:ser>
        <c:ser>
          <c:idx val="5"/>
          <c:order val="5"/>
          <c:tx>
            <c:strRef>
              <c:f>Sheet1!$G$1</c:f>
              <c:strCache>
                <c:ptCount val="1"/>
                <c:pt idx="0">
                  <c:v>4-6 mis ymlaen llaw</c:v>
                </c:pt>
              </c:strCache>
            </c:strRef>
          </c:tx>
          <c:spPr>
            <a:solidFill>
              <a:schemeClr val="accent6"/>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CD89-4845-B55E-B6A147F111E8}"/>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CD89-4845-B55E-B6A147F111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Sheet1!$G$2:$G$3</c:f>
              <c:numCache>
                <c:formatCode>0%</c:formatCode>
                <c:ptCount val="2"/>
                <c:pt idx="0">
                  <c:v>9.7939128973935002E-2</c:v>
                </c:pt>
                <c:pt idx="1">
                  <c:v>0.143900514621989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0492-4148-A29E-10D01E594FB4}"/>
            </c:ext>
          </c:extLst>
        </c:ser>
        <c:ser>
          <c:idx val="6"/>
          <c:order val="6"/>
          <c:tx>
            <c:strRef>
              <c:f>Sheet1!$H$1</c:f>
              <c:strCache>
                <c:ptCount val="1"/>
                <c:pt idx="0">
                  <c:v>Mwy na 6 mis ymlaen llaw</c:v>
                </c:pt>
              </c:strCache>
            </c:strRef>
          </c:tx>
          <c:spPr>
            <a:solidFill>
              <a:schemeClr val="tx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CD89-4845-B55E-B6A147F111E8}"/>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CD89-4845-B55E-B6A147F111E8}"/>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Sheet1!$H$2:$H$3</c:f>
              <c:numCache>
                <c:formatCode>0%</c:formatCode>
                <c:ptCount val="2"/>
                <c:pt idx="0">
                  <c:v>9.2736996279216305E-2</c:v>
                </c:pt>
                <c:pt idx="1">
                  <c:v>0.14572919742364199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0492-4148-A29E-10D01E594FB4}"/>
            </c:ext>
          </c:extLst>
        </c:ser>
        <c:dLbls>
          <c:showLegendKey val="0"/>
          <c:showVal val="0"/>
          <c:showCatName val="0"/>
          <c:showSerName val="0"/>
          <c:showPercent val="0"/>
          <c:showBubbleSize val="0"/>
        </c:dLbls>
        <c:gapWidth val="219"/>
        <c:overlap val="100"/>
        <c:axId val="88585503"/>
        <c:axId val="55024719"/>
      </c:barChart>
      <c:catAx>
        <c:axId val="88585503"/>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none"/>
        <c:minorTickMark val="none"/>
        <c:tickLblPos val="nextTo"/>
        <c:crossAx val="88585503"/>
        <c:crosses val="autoZero"/>
        <c:crossBetween val="between"/>
      </c:valAx>
      <c:spPr>
        <a:noFill/>
        <a:ln>
          <a:noFill/>
        </a:ln>
        <a:effectLst/>
      </c:spPr>
    </c:plotArea>
    <c:legend>
      <c:legendPos val="l"/>
      <c:layout>
        <c:manualLayout>
          <c:xMode val="edge"/>
          <c:yMode val="edge"/>
          <c:x val="1.3857922749593854E-3"/>
          <c:y val="3.6386735737323761E-2"/>
          <c:w val="0.34879305958747864"/>
          <c:h val="0.8522863984107971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175797343254089"/>
          <c:y val="4.5637961477041245E-2"/>
          <c:w val="0.64824199676513672"/>
          <c:h val="0.83927541971206665"/>
        </c:manualLayout>
      </c:layout>
      <c:barChart>
        <c:barDir val="col"/>
        <c:grouping val="percentStacked"/>
        <c:varyColors val="0"/>
        <c:ser>
          <c:idx val="0"/>
          <c:order val="0"/>
          <c:tx>
            <c:strRef>
              <c:f>Sheet1!$B$1</c:f>
              <c:strCache>
                <c:ptCount val="1"/>
                <c:pt idx="0">
                  <c:v>Asiant teithio traddodiadol (e.e. TUI, Trailfinders)</c:v>
                </c:pt>
              </c:strCache>
            </c:strRef>
          </c:tx>
          <c:spPr>
            <a:solidFill>
              <a:schemeClr val="accent1"/>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8A6A-43B2-AA43-BB9A61BB0EBF}"/>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8A6A-43B2-AA43-BB9A61BB0EB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Sheet1!$B$2:$B$3</c:f>
              <c:numCache>
                <c:formatCode>0%</c:formatCode>
                <c:ptCount val="2"/>
                <c:pt idx="0">
                  <c:v>3.2480593761518302E-2</c:v>
                </c:pt>
                <c:pt idx="1">
                  <c:v>0.05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55C1-4341-9442-7C213711CE11}"/>
            </c:ext>
          </c:extLst>
        </c:ser>
        <c:ser>
          <c:idx val="1"/>
          <c:order val="1"/>
          <c:tx>
            <c:strRef>
              <c:f>Sheet1!$C$1</c:f>
              <c:strCache>
                <c:ptCount val="1"/>
                <c:pt idx="0">
                  <c:v>Gwefan deithio (e.e. Expedia, Booking.com, Lastminute.com, TripAdvisor)</c:v>
                </c:pt>
              </c:strCache>
            </c:strRef>
          </c:tx>
          <c:spPr>
            <a:solidFill>
              <a:schemeClr val="accent2"/>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8A6A-43B2-AA43-BB9A61BB0EBF}"/>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8A6A-43B2-AA43-BB9A61BB0EB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Sheet1!$C$2:$C$3</c:f>
              <c:numCache>
                <c:formatCode>0%</c:formatCode>
                <c:ptCount val="2"/>
                <c:pt idx="0">
                  <c:v>0.21</c:v>
                </c:pt>
                <c:pt idx="1">
                  <c:v>0.23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55C1-4341-9442-7C213711CE11}"/>
            </c:ext>
          </c:extLst>
        </c:ser>
        <c:ser>
          <c:idx val="2"/>
          <c:order val="2"/>
          <c:tx>
            <c:strRef>
              <c:f>Sheet1!$D$1</c:f>
              <c:strCache>
                <c:ptCount val="1"/>
                <c:pt idx="0">
                  <c:v>Gweithredwr teithiau neu gwmni teithio (e.e. Haven, English Country Cottages, Superbreak)</c:v>
                </c:pt>
              </c:strCache>
            </c:strRef>
          </c:tx>
          <c:spPr>
            <a:solidFill>
              <a:schemeClr val="accent3"/>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8A6A-43B2-AA43-BB9A61BB0EBF}"/>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8A6A-43B2-AA43-BB9A61BB0EB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Sheet1!$D$2:$D$3</c:f>
              <c:numCache>
                <c:formatCode>0%</c:formatCode>
                <c:ptCount val="2"/>
                <c:pt idx="0">
                  <c:v>7.0000000000000007E-2</c:v>
                </c:pt>
                <c:pt idx="1">
                  <c:v>0.11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55C1-4341-9442-7C213711CE11}"/>
            </c:ext>
          </c:extLst>
        </c:ser>
        <c:ser>
          <c:idx val="3"/>
          <c:order val="3"/>
          <c:tx>
            <c:strRef>
              <c:f>Sheet1!$E$1</c:f>
              <c:strCache>
                <c:ptCount val="1"/>
                <c:pt idx="0">
                  <c:v>Darparwr trafnidiaeth (e.e. Virgin Trains, British Airways, National Express)</c:v>
                </c:pt>
              </c:strCache>
            </c:strRef>
          </c:tx>
          <c:spPr>
            <a:solidFill>
              <a:schemeClr val="accent4"/>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8A6A-43B2-AA43-BB9A61BB0EBF}"/>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8A6A-43B2-AA43-BB9A61BB0EB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Sheet1!$E$2:$E$3</c:f>
              <c:numCache>
                <c:formatCode>0%</c:formatCode>
                <c:ptCount val="2"/>
                <c:pt idx="0">
                  <c:v>2.66225627450664E-2</c:v>
                </c:pt>
                <c:pt idx="1">
                  <c:v>0.01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55C1-4341-9442-7C213711CE11}"/>
            </c:ext>
          </c:extLst>
        </c:ser>
        <c:ser>
          <c:idx val="4"/>
          <c:order val="4"/>
          <c:tx>
            <c:strRef>
              <c:f>Sheet1!$F$1</c:f>
              <c:strCache>
                <c:ptCount val="1"/>
                <c:pt idx="0">
                  <c:v>Gwesty neu ddarparwr llety arall yn uniongyrchol (e.e. cwmni gwestai, perchennog sefydliad gwely a brecwast, perchennog bwthyn)</c:v>
                </c:pt>
              </c:strCache>
            </c:strRef>
          </c:tx>
          <c:spPr>
            <a:solidFill>
              <a:schemeClr val="accent5"/>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8A6A-43B2-AA43-BB9A61BB0EBF}"/>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8A6A-43B2-AA43-BB9A61BB0EB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Sheet1!$F$2:$F$3</c:f>
              <c:numCache>
                <c:formatCode>0%</c:formatCode>
                <c:ptCount val="2"/>
                <c:pt idx="0">
                  <c:v>0.14968391335417899</c:v>
                </c:pt>
                <c:pt idx="1">
                  <c:v>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55C1-4341-9442-7C213711CE11}"/>
            </c:ext>
          </c:extLst>
        </c:ser>
        <c:ser>
          <c:idx val="5"/>
          <c:order val="5"/>
          <c:tx>
            <c:strRef>
              <c:f>Sheet1!$G$1</c:f>
              <c:strCache>
                <c:ptCount val="1"/>
                <c:pt idx="0">
                  <c:v>Gwefan rhannu llety (e.e. Airbnb, VillasDirect neu CoachSurfing.com)</c:v>
                </c:pt>
              </c:strCache>
            </c:strRef>
          </c:tx>
          <c:spPr>
            <a:solidFill>
              <a:schemeClr val="accent6"/>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8A6A-43B2-AA43-BB9A61BB0EBF}"/>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8A6A-43B2-AA43-BB9A61BB0EB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Sheet1!$A$2:$A$3</c:f>
              <c:strCache>
                <c:ptCount val="2"/>
                <c:pt idx="0">
                  <c:v>Cyfanswm y Teithiau</c:v>
                </c:pt>
                <c:pt idx="1">
                  <c:v>Teithiau Gwyliau*</c:v>
                </c:pt>
              </c:strCache>
            </c:strRef>
          </c:cat>
          <c:val>
            <c:numRef>
              <c:f>Sheet1!$G$2:$G$3</c:f>
              <c:numCache>
                <c:formatCode>0%</c:formatCode>
                <c:ptCount val="2"/>
                <c:pt idx="0">
                  <c:v>9.2790703991646795E-2</c:v>
                </c:pt>
                <c:pt idx="1">
                  <c:v>0.147415143361419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55C1-4341-9442-7C213711CE11}"/>
            </c:ext>
          </c:extLst>
        </c:ser>
        <c:dLbls>
          <c:showLegendKey val="0"/>
          <c:showVal val="0"/>
          <c:showCatName val="0"/>
          <c:showSerName val="0"/>
          <c:showPercent val="0"/>
          <c:showBubbleSize val="0"/>
        </c:dLbls>
        <c:gapWidth val="219"/>
        <c:overlap val="100"/>
        <c:axId val="88585503"/>
        <c:axId val="55024719"/>
        <c:extLst xmlns:a14="http://schemas.microsoft.com/office/drawing/2010/main" xmlns:wp="http://schemas.openxmlformats.org/drawingml/2006/wordprocessingDrawing" xmlns:w="http://schemas.openxmlformats.org/wordprocessingml/2006/main" xmlns:m="http://schemas.openxmlformats.org/officeDocument/2006/math"/>
      </c:barChart>
      <c:catAx>
        <c:axId val="88585503"/>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none"/>
        <c:minorTickMark val="none"/>
        <c:tickLblPos val="nextTo"/>
        <c:crossAx val="88585503"/>
        <c:crosses val="autoZero"/>
        <c:crossBetween val="between"/>
      </c:valAx>
      <c:spPr>
        <a:noFill/>
        <a:ln>
          <a:noFill/>
        </a:ln>
        <a:effectLst/>
      </c:spPr>
    </c:plotArea>
    <c:legend>
      <c:legendPos val="l"/>
      <c:layout>
        <c:manualLayout>
          <c:xMode val="edge"/>
          <c:yMode val="edge"/>
          <c:x val="3.2811537384986877E-3"/>
          <c:y val="3.474140539765358E-2"/>
          <c:w val="0.4152829647064209"/>
          <c:h val="0.88268947601318359"/>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199068188667297"/>
          <c:y val="4.342738538980484E-2"/>
          <c:w val="0.33285233378410339"/>
          <c:h val="0.84129822254180908"/>
        </c:manualLayout>
      </c:layout>
      <c:barChart>
        <c:barDir val="col"/>
        <c:grouping val="percentStacked"/>
        <c:varyColors val="0"/>
        <c:ser>
          <c:idx val="0"/>
          <c:order val="0"/>
          <c:tx>
            <c:strRef>
              <c:f>Sheet1!$B$1</c:f>
              <c:strCache>
                <c:ptCount val="1"/>
                <c:pt idx="0">
                  <c:v>Trafnidiaeth dŵr neu awyr*</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BE8A-48B4-90E6-020FBF03C91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 y Teithiau</c:v>
                </c:pt>
              </c:strCache>
            </c:strRef>
          </c:cat>
          <c:val>
            <c:numRef>
              <c:f>Sheet1!$B$2</c:f>
              <c:numCache>
                <c:formatCode>0%</c:formatCode>
                <c:ptCount val="1"/>
                <c:pt idx="0">
                  <c:v>7.4558240928322098E-2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EE4E-4CD4-A95E-37E69F25B263}"/>
            </c:ext>
          </c:extLst>
        </c:ser>
        <c:ser>
          <c:idx val="1"/>
          <c:order val="1"/>
          <c:tx>
            <c:strRef>
              <c:f>Sheet1!$C$1</c:f>
              <c:strCache>
                <c:ptCount val="1"/>
                <c:pt idx="0">
                  <c:v> Bws/Coets/tacsi*</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BE8A-48B4-90E6-020FBF03C91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 y Teithiau</c:v>
                </c:pt>
              </c:strCache>
            </c:strRef>
          </c:cat>
          <c:val>
            <c:numRef>
              <c:f>Sheet1!$C$2</c:f>
              <c:numCache>
                <c:formatCode>0%</c:formatCode>
                <c:ptCount val="1"/>
                <c:pt idx="0">
                  <c:v>0.120728736156671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EE4E-4CD4-A95E-37E69F25B263}"/>
            </c:ext>
          </c:extLst>
        </c:ser>
        <c:ser>
          <c:idx val="2"/>
          <c:order val="2"/>
          <c:tx>
            <c:strRef>
              <c:f>Sheet1!$D$1</c:f>
              <c:strCache>
                <c:ptCount val="1"/>
                <c:pt idx="0">
                  <c:v> Trên, trên tanddaearol, tram</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BE8A-48B4-90E6-020FBF03C91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 y Teithiau</c:v>
                </c:pt>
              </c:strCache>
            </c:strRef>
          </c:cat>
          <c:val>
            <c:numRef>
              <c:f>Sheet1!$D$2</c:f>
              <c:numCache>
                <c:formatCode>0%</c:formatCode>
                <c:ptCount val="1"/>
                <c:pt idx="0">
                  <c:v>0.14766844699749401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EE4E-4CD4-A95E-37E69F25B263}"/>
            </c:ext>
          </c:extLst>
        </c:ser>
        <c:ser>
          <c:idx val="3"/>
          <c:order val="3"/>
          <c:tx>
            <c:strRef>
              <c:f>Sheet1!$E$1</c:f>
              <c:strCache>
                <c:ptCount val="1"/>
                <c:pt idx="0">
                  <c:v>Cerbyd modur preifat</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BE8A-48B4-90E6-020FBF03C91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Cyfanswm y Teithiau</c:v>
                </c:pt>
              </c:strCache>
            </c:strRef>
          </c:cat>
          <c:val>
            <c:numRef>
              <c:f>Sheet1!$E$2</c:f>
              <c:numCache>
                <c:formatCode>0%</c:formatCode>
                <c:ptCount val="1"/>
                <c:pt idx="0">
                  <c:v>0.75526449726520895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EE4E-4CD4-A95E-37E69F25B263}"/>
            </c:ext>
          </c:extLst>
        </c:ser>
        <c:dLbls>
          <c:showLegendKey val="0"/>
          <c:showVal val="0"/>
          <c:showCatName val="0"/>
          <c:showSerName val="0"/>
          <c:showPercent val="0"/>
          <c:showBubbleSize val="0"/>
        </c:dLbls>
        <c:gapWidth val="95"/>
        <c:overlap val="100"/>
        <c:axId val="88585503"/>
        <c:axId val="55024719"/>
      </c:barChart>
      <c:catAx>
        <c:axId val="88585503"/>
        <c:scaling>
          <c:orientation val="minMax"/>
        </c:scaling>
        <c:delete val="0"/>
        <c:axPos val="b"/>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none"/>
        <c:minorTickMark val="none"/>
        <c:tickLblPos val="nextTo"/>
        <c:crossAx val="88585503"/>
        <c:crosses val="autoZero"/>
        <c:crossBetween val="between"/>
      </c:valAx>
      <c:spPr>
        <a:noFill/>
        <a:ln>
          <a:noFill/>
        </a:ln>
        <a:effectLst/>
      </c:spPr>
    </c:plotArea>
    <c:legend>
      <c:legendPos val="l"/>
      <c:layout>
        <c:manualLayout>
          <c:xMode val="edge"/>
          <c:yMode val="edge"/>
          <c:x val="3.7186410278081894E-2"/>
          <c:y val="4.269404336810112E-2"/>
          <c:w val="0.18434129655361176"/>
          <c:h val="0.82175666093826294"/>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842220664024353"/>
          <c:y val="0"/>
          <c:w val="0.71289390325546265"/>
          <c:h val="1"/>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69CE-4E65-B50C-64B9AA3EDA8D}"/>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69CE-4E65-B50C-64B9AA3EDA8D}"/>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69CE-4E65-B50C-64B9AA3EDA8D}"/>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69CE-4E65-B50C-64B9AA3EDA8D}"/>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69CE-4E65-B50C-64B9AA3EDA8D}"/>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Sheet1!$A$2:$A$6</c:f>
              <c:strCache>
                <c:ptCount val="5"/>
                <c:pt idx="0">
                  <c:v>Llety Arall/Ddim yn gwybod*</c:v>
                </c:pt>
                <c:pt idx="1">
                  <c:v>Cartref preifat rhywun</c:v>
                </c:pt>
                <c:pt idx="2">
                  <c:v>Carafan / Gwersylla / Glampio</c:v>
                </c:pt>
                <c:pt idx="3">
                  <c:v>Rhentu eiddo hunanddarpar</c:v>
                </c:pt>
                <c:pt idx="4">
                  <c:v>Pob llety â gwasanaeth 
(e.e. gwesty neu sefydliad gwely a brecwast)</c:v>
                </c:pt>
              </c:strCache>
            </c:strRef>
          </c:cat>
          <c:val>
            <c:numRef>
              <c:f>Sheet1!$B$2:$B$6</c:f>
              <c:numCache>
                <c:formatCode>0%</c:formatCode>
                <c:ptCount val="5"/>
                <c:pt idx="0">
                  <c:v>4.7288432763896403E-2</c:v>
                </c:pt>
                <c:pt idx="1">
                  <c:v>0.24305475687163799</c:v>
                </c:pt>
                <c:pt idx="2">
                  <c:v>0.17815293027241999</c:v>
                </c:pt>
                <c:pt idx="3">
                  <c:v>0.161569873694728</c:v>
                </c:pt>
                <c:pt idx="4">
                  <c:v>0.36993400639732099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726D-4B24-B092-39C7254C8866}"/>
            </c:ext>
          </c:extLst>
        </c:ser>
        <c:dLbls>
          <c:showLegendKey val="0"/>
          <c:showVal val="0"/>
          <c:showCatName val="0"/>
          <c:showSerName val="0"/>
          <c:showPercent val="0"/>
          <c:showBubbleSize val="0"/>
        </c:dLbls>
        <c:gapWidth val="120"/>
        <c:axId val="1280036272"/>
        <c:axId val="1535572848"/>
      </c:barChart>
      <c:catAx>
        <c:axId val="1280036272"/>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lgn="r">
              <a:defRPr sz="2400" b="0" i="0" u="none" strike="noStrike" kern="1200" baseline="0" smtId="4294967295">
                <a:solidFill>
                  <a:schemeClr val="tx1"/>
                </a:solidFill>
                <a:latin typeface="+mn-lt"/>
                <a:ea typeface="+mn-ea"/>
                <a:cs typeface="+mn-cs"/>
              </a:defRPr>
            </a:pPr>
            <a:endParaRPr lang="en-US"/>
          </a:p>
        </c:txPr>
        <c:crossAx val="1535572848"/>
        <c:crosses val="autoZero"/>
        <c:auto val="0"/>
        <c:lblAlgn val="ctr"/>
        <c:lblOffset val="100"/>
        <c:noMultiLvlLbl val="0"/>
      </c:catAx>
      <c:valAx>
        <c:axId val="1535572848"/>
        <c:scaling>
          <c:orientation val="minMax"/>
        </c:scaling>
        <c:delete val="1"/>
        <c:axPos val="b"/>
        <c:numFmt formatCode="0%" sourceLinked="1"/>
        <c:majorTickMark val="none"/>
        <c:minorTickMark val="none"/>
        <c:tickLblPos val="nextTo"/>
        <c:crossAx val="1280036272"/>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tx1"/>
          </a:solidFill>
        </a:defRPr>
      </a:pPr>
      <a:endParaRPr lang="en-U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265084266662598"/>
          <c:y val="3.410131111741066E-2"/>
          <c:w val="0.47777864336967468"/>
          <c:h val="0.88279587030410767"/>
        </c:manualLayout>
      </c:layout>
      <c:barChart>
        <c:barDir val="col"/>
        <c:grouping val="percentStacked"/>
        <c:varyColors val="0"/>
        <c:ser>
          <c:idx val="0"/>
          <c:order val="0"/>
          <c:tx>
            <c:strRef>
              <c:f>Sheet1!$B$1</c:f>
              <c:strCache>
                <c:ptCount val="1"/>
                <c:pt idx="0">
                  <c:v>Oedran ymddeol*</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040F-4940-BC09-737141F1F92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Sheet1!$B$2</c:f>
              <c:numCache>
                <c:formatCode>0%</c:formatCode>
                <c:ptCount val="1"/>
                <c:pt idx="0">
                  <c:v>7.1009875798108898E-2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A907-4AE5-AC49-F32123BEB2E7}"/>
            </c:ext>
          </c:extLst>
        </c:ser>
        <c:ser>
          <c:idx val="1"/>
          <c:order val="1"/>
          <c:tx>
            <c:strRef>
              <c:f>Sheet1!$C$1</c:f>
              <c:strCache>
                <c:ptCount val="1"/>
                <c:pt idx="0">
                  <c:v>Pobl Annibynnol Hŷn</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40F-4940-BC09-737141F1F92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Sheet1!$C$2</c:f>
              <c:numCache>
                <c:formatCode>0%</c:formatCode>
                <c:ptCount val="1"/>
                <c:pt idx="0">
                  <c:v>0.23174472731701101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907-4AE5-AC49-F32123BEB2E7}"/>
            </c:ext>
          </c:extLst>
        </c:ser>
        <c:ser>
          <c:idx val="2"/>
          <c:order val="2"/>
          <c:tx>
            <c:strRef>
              <c:f>Sheet1!$D$1</c:f>
              <c:strCache>
                <c:ptCount val="1"/>
                <c:pt idx="0">
                  <c:v>Teuluoedd</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040F-4940-BC09-737141F1F92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Sheet1!$D$2</c:f>
              <c:numCache>
                <c:formatCode>0%</c:formatCode>
                <c:ptCount val="1"/>
                <c:pt idx="0">
                  <c:v>0.46776867257587701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A907-4AE5-AC49-F32123BEB2E7}"/>
            </c:ext>
          </c:extLst>
        </c:ser>
        <c:ser>
          <c:idx val="3"/>
          <c:order val="3"/>
          <c:tx>
            <c:strRef>
              <c:f>Sheet1!$E$1</c:f>
              <c:strCache>
                <c:ptCount val="1"/>
                <c:pt idx="0">
                  <c:v>Pobl Annibynnol Iau</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0F-4940-BC09-737141F1F92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Sheet1!$E$2</c:f>
              <c:numCache>
                <c:formatCode>0%</c:formatCode>
                <c:ptCount val="1"/>
                <c:pt idx="0">
                  <c:v>0.223749157655486</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907-4AE5-AC49-F32123BEB2E7}"/>
            </c:ext>
          </c:extLst>
        </c:ser>
        <c:dLbls>
          <c:showLegendKey val="0"/>
          <c:showVal val="0"/>
          <c:showCatName val="0"/>
          <c:showSerName val="0"/>
          <c:showPercent val="0"/>
          <c:showBubbleSize val="0"/>
        </c:dLbls>
        <c:gapWidth val="130"/>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3.4277699887752533E-2"/>
          <c:y val="3.4571632742881775E-2"/>
          <c:w val="0.32605493068695068"/>
          <c:h val="0.86080574989318848"/>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265084266662598"/>
          <c:y val="3.410131111741066E-2"/>
          <c:w val="0.47777864336967468"/>
          <c:h val="0.88279587030410767"/>
        </c:manualLayout>
      </c:layout>
      <c:barChart>
        <c:barDir val="col"/>
        <c:grouping val="percentStacked"/>
        <c:varyColors val="0"/>
        <c:ser>
          <c:idx val="0"/>
          <c:order val="0"/>
          <c:tx>
            <c:strRef>
              <c:f>Sheet1!$B$1</c:f>
              <c:strCache>
                <c:ptCount val="1"/>
                <c:pt idx="0">
                  <c:v>65+*</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D417-4CFF-882C-34700F36667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Sheet1!$B$2</c:f>
              <c:numCache>
                <c:formatCode>0%</c:formatCode>
                <c:ptCount val="1"/>
                <c:pt idx="0">
                  <c:v>7.1009875798108898E-2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A907-4AE5-AC49-F32123BEB2E7}"/>
            </c:ext>
          </c:extLst>
        </c:ser>
        <c:ser>
          <c:idx val="1"/>
          <c:order val="1"/>
          <c:tx>
            <c:strRef>
              <c:f>Sheet1!$C$1</c:f>
              <c:strCache>
                <c:ptCount val="1"/>
                <c:pt idx="0">
                  <c:v>55-64*</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D417-4CFF-882C-34700F36667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Sheet1!$C$2</c:f>
              <c:numCache>
                <c:formatCode>0%</c:formatCode>
                <c:ptCount val="1"/>
                <c:pt idx="0">
                  <c:v>0.13324607073324299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907-4AE5-AC49-F32123BEB2E7}"/>
            </c:ext>
          </c:extLst>
        </c:ser>
        <c:ser>
          <c:idx val="2"/>
          <c:order val="2"/>
          <c:tx>
            <c:strRef>
              <c:f>Sheet1!$D$1</c:f>
              <c:strCache>
                <c:ptCount val="1"/>
                <c:pt idx="0">
                  <c:v>45-54</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D417-4CFF-882C-34700F36667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Sheet1!$D$2</c:f>
              <c:numCache>
                <c:formatCode>0%</c:formatCode>
                <c:ptCount val="1"/>
                <c:pt idx="0">
                  <c:v>0.13402080473917</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A907-4AE5-AC49-F32123BEB2E7}"/>
            </c:ext>
          </c:extLst>
        </c:ser>
        <c:ser>
          <c:idx val="3"/>
          <c:order val="3"/>
          <c:tx>
            <c:strRef>
              <c:f>Sheet1!$E$1</c:f>
              <c:strCache>
                <c:ptCount val="1"/>
                <c:pt idx="0">
                  <c:v>35-44</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D417-4CFF-882C-34700F36667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Sheet1!$E$2</c:f>
              <c:numCache>
                <c:formatCode>0%</c:formatCode>
                <c:ptCount val="1"/>
                <c:pt idx="0">
                  <c:v>0.19474052218448901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907-4AE5-AC49-F32123BEB2E7}"/>
            </c:ext>
          </c:extLst>
        </c:ser>
        <c:ser>
          <c:idx val="4"/>
          <c:order val="4"/>
          <c:tx>
            <c:strRef>
              <c:f>Sheet1!$F$1</c:f>
              <c:strCache>
                <c:ptCount val="1"/>
                <c:pt idx="0">
                  <c:v>25-34</c:v>
                </c:pt>
              </c:strCache>
            </c:strRef>
          </c:tx>
          <c:spPr>
            <a:solidFill>
              <a:schemeClr val="accent5"/>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D417-4CFF-882C-34700F36667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Sheet1!$F$2</c:f>
              <c:numCache>
                <c:formatCode>0%</c:formatCode>
                <c:ptCount val="1"/>
                <c:pt idx="0">
                  <c:v>0.26855371939145201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FBEC-4C38-ACDB-AA247F5D4E9D}"/>
            </c:ext>
          </c:extLst>
        </c:ser>
        <c:ser>
          <c:idx val="5"/>
          <c:order val="5"/>
          <c:tx>
            <c:strRef>
              <c:f>Sheet1!$G$1</c:f>
              <c:strCache>
                <c:ptCount val="1"/>
                <c:pt idx="0">
                  <c:v>16-24</c:v>
                </c:pt>
              </c:strCache>
            </c:strRef>
          </c:tx>
          <c:spPr>
            <a:solidFill>
              <a:schemeClr val="accent6"/>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D417-4CFF-882C-34700F36667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Sheet1!$G$2</c:f>
              <c:numCache>
                <c:formatCode>0%</c:formatCode>
                <c:ptCount val="1"/>
                <c:pt idx="0">
                  <c:v>0.19842900715353901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FBEC-4C38-ACDB-AA247F5D4E9D}"/>
            </c:ext>
          </c:extLst>
        </c:ser>
        <c:dLbls>
          <c:showLegendKey val="0"/>
          <c:showVal val="0"/>
          <c:showCatName val="0"/>
          <c:showSerName val="0"/>
          <c:showPercent val="0"/>
          <c:showBubbleSize val="0"/>
        </c:dLbls>
        <c:gapWidth val="130"/>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5.725402757525444E-2"/>
          <c:y val="3.457159548997879E-2"/>
          <c:w val="0.183221235871315"/>
          <c:h val="0.96542841196060181"/>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265084266662598"/>
          <c:y val="3.410131111741066E-2"/>
          <c:w val="0.47777864336967468"/>
          <c:h val="0.88279587030410767"/>
        </c:manualLayout>
      </c:layout>
      <c:barChart>
        <c:barDir val="col"/>
        <c:grouping val="percentStacked"/>
        <c:varyColors val="0"/>
        <c:ser>
          <c:idx val="0"/>
          <c:order val="0"/>
          <c:tx>
            <c:strRef>
              <c:f>Sheet1!$B$1</c:f>
              <c:strCache>
                <c:ptCount val="1"/>
                <c:pt idx="0">
                  <c:v>Teithiwr unigol</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D567-453D-B8C0-FE17EE6B437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Sheet1!$B$2</c:f>
              <c:numCache>
                <c:formatCode>0%</c:formatCode>
                <c:ptCount val="1"/>
                <c:pt idx="0">
                  <c:v>0.22912747979068501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A9EC-4DF4-8E95-A36DE46505F7}"/>
            </c:ext>
          </c:extLst>
        </c:ser>
        <c:ser>
          <c:idx val="1"/>
          <c:order val="1"/>
          <c:tx>
            <c:strRef>
              <c:f>Sheet1!$C$1</c:f>
              <c:strCache>
                <c:ptCount val="1"/>
                <c:pt idx="0">
                  <c:v>Partïon 2 berson</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D567-453D-B8C0-FE17EE6B437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Sheet1!$C$2</c:f>
              <c:numCache>
                <c:formatCode>0%</c:formatCode>
                <c:ptCount val="1"/>
                <c:pt idx="0">
                  <c:v>0.38343378113920701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A9EC-4DF4-8E95-A36DE46505F7}"/>
            </c:ext>
          </c:extLst>
        </c:ser>
        <c:ser>
          <c:idx val="2"/>
          <c:order val="2"/>
          <c:tx>
            <c:strRef>
              <c:f>Sheet1!$D$1</c:f>
              <c:strCache>
                <c:ptCount val="1"/>
                <c:pt idx="0">
                  <c:v>Partïon 3 i 4 person</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D567-453D-B8C0-FE17EE6B437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Sheet1!$D$2</c:f>
              <c:numCache>
                <c:formatCode>0%</c:formatCode>
                <c:ptCount val="1"/>
                <c:pt idx="0">
                  <c:v>0.25653025746894198</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A9EC-4DF4-8E95-A36DE46505F7}"/>
            </c:ext>
          </c:extLst>
        </c:ser>
        <c:ser>
          <c:idx val="3"/>
          <c:order val="3"/>
          <c:tx>
            <c:strRef>
              <c:f>Sheet1!$E$1</c:f>
              <c:strCache>
                <c:ptCount val="1"/>
                <c:pt idx="0">
                  <c:v>Partïon 5 i 9 person</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D567-453D-B8C0-FE17EE6B4379}"/>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Sheet1!$E$2</c:f>
              <c:numCache>
                <c:formatCode>0%</c:formatCode>
                <c:ptCount val="1"/>
                <c:pt idx="0">
                  <c:v>9.9602412890592698E-2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A9EC-4DF4-8E95-A36DE46505F7}"/>
            </c:ext>
          </c:extLst>
        </c:ser>
        <c:ser>
          <c:idx val="4"/>
          <c:order val="4"/>
          <c:tx>
            <c:strRef>
              <c:f>Sheet1!$F$1</c:f>
              <c:strCache>
                <c:ptCount val="1"/>
                <c:pt idx="0">
                  <c:v>Partïon 10 person a mwy</c:v>
                </c:pt>
              </c:strCache>
            </c:strRef>
          </c:tx>
          <c:spPr>
            <a:solidFill>
              <a:schemeClr val="accent5"/>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D567-453D-B8C0-FE17EE6B4379}"/>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Sheet1!$F$2</c:f>
              <c:numCache>
                <c:formatCode>0%</c:formatCode>
                <c:ptCount val="1"/>
                <c:pt idx="0">
                  <c:v>3.1306068710574703E-2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A9EC-4DF4-8E95-A36DE46505F7}"/>
            </c:ext>
          </c:extLst>
        </c:ser>
        <c:dLbls>
          <c:showLegendKey val="0"/>
          <c:showVal val="0"/>
          <c:showCatName val="0"/>
          <c:showSerName val="0"/>
          <c:showPercent val="0"/>
          <c:showBubbleSize val="0"/>
        </c:dLbls>
        <c:gapWidth val="130"/>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3.6575298756361008E-2"/>
          <c:y val="1.4295181026682258E-3"/>
          <c:w val="0.27996349334716797"/>
          <c:h val="0.96542841196060181"/>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5E9-41BB-A2A6-BC5A197F82B3}"/>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5E9-41BB-A2A6-BC5A197F82B3}"/>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5E9-41BB-A2A6-BC5A197F82B3}"/>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5E9-41BB-A2A6-BC5A197F82B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Sheet1!$A$2:$A$3</c:f>
              <c:strCache>
                <c:ptCount val="2"/>
                <c:pt idx="0">
                  <c:v>Oes, Plant ym Mharti'r Daith</c:v>
                </c:pt>
                <c:pt idx="1">
                  <c:v>Nac oes</c:v>
                </c:pt>
              </c:strCache>
            </c:strRef>
          </c:cat>
          <c:val>
            <c:numRef>
              <c:f>Sheet1!$B$2:$B$3</c:f>
              <c:numCache>
                <c:formatCode>0%</c:formatCode>
                <c:ptCount val="2"/>
                <c:pt idx="0">
                  <c:v>0.26519263349723798</c:v>
                </c:pt>
                <c:pt idx="1">
                  <c:v>0.73480736650276202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C5E9-41BB-A2A6-BC5A197F82B3}"/>
            </c:ext>
          </c:extLst>
        </c:ser>
        <c:dLbls>
          <c:showLegendKey val="0"/>
          <c:showVal val="0"/>
          <c:showCatName val="0"/>
          <c:showSerName val="0"/>
          <c:showPercent val="0"/>
          <c:showBubbleSize val="0"/>
          <c:showLeaderLines val="1"/>
        </c:dLbls>
        <c:firstSliceAng val="0"/>
        <c:holeSize val="65"/>
      </c:doughnutChart>
      <c:spPr>
        <a:noFill/>
        <a:ln>
          <a:noFill/>
        </a:ln>
        <a:effectLst/>
      </c:spPr>
    </c:plotArea>
    <c:legend>
      <c:legendPos val="t"/>
      <c:layout>
        <c:manualLayout>
          <c:xMode val="edge"/>
          <c:yMode val="edge"/>
          <c:x val="0.14663006365299225"/>
          <c:y val="3.5244561731815338E-2"/>
          <c:w val="0.70673966407775879"/>
          <c:h val="7.0110686123371124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3AC0-478E-AD2B-64C206F3A3BA}"/>
              </c:ext>
            </c:extLst>
          </c:dPt>
          <c:dPt>
            <c:idx val="1"/>
            <c:bubble3D val="0"/>
            <c:spPr>
              <a:solidFill>
                <a:schemeClr val="accent2"/>
              </a:solidFill>
              <a:ln w="19050">
                <a:solidFill>
                  <a:schemeClr val="bg1">
                    <a:lumMod val="95000"/>
                  </a:schemeClr>
                </a:solidFill>
              </a:ln>
            </c:spPr>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3AC0-478E-AD2B-64C206F3A3BA}"/>
              </c:ext>
            </c:extLst>
          </c:dPt>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3AC0-478E-AD2B-64C206F3A3BA}"/>
                </c:ext>
              </c:extLst>
            </c:dLbl>
            <c:dLbl>
              <c:idx val="1"/>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3AC0-478E-AD2B-64C206F3A3B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c:spPr>
            </c:leaderLines>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Lst>
          </c:dLbls>
          <c:cat>
            <c:strRef>
              <c:f>Sheet1!$A$2:$A$3</c:f>
              <c:strCache>
                <c:ptCount val="2"/>
                <c:pt idx="0">
                  <c:v>Rhan o Barti Mawr</c:v>
                </c:pt>
                <c:pt idx="1">
                  <c:v>Ddim yn rhan o Barti Mawr</c:v>
                </c:pt>
              </c:strCache>
            </c:strRef>
          </c:cat>
          <c:val>
            <c:numRef>
              <c:f>Sheet1!$B$2:$B$3</c:f>
              <c:numCache>
                <c:formatCode>0%</c:formatCode>
                <c:ptCount val="2"/>
                <c:pt idx="0">
                  <c:v>0.202869315755422</c:v>
                </c:pt>
                <c:pt idx="1">
                  <c:v>0.797130684244579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3AC0-478E-AD2B-64C206F3A3BA}"/>
            </c:ext>
          </c:extLst>
        </c:ser>
        <c:dLbls>
          <c:showLegendKey val="0"/>
          <c:showVal val="0"/>
          <c:showCatName val="0"/>
          <c:showSerName val="0"/>
          <c:showPercent val="0"/>
          <c:showBubbleSize val="0"/>
          <c:showLeaderLines val="1"/>
        </c:dLbls>
        <c:firstSliceAng val="0"/>
        <c:holeSize val="65"/>
      </c:doughnutChart>
      <c:spPr>
        <a:noFill/>
        <a:ln>
          <a:noFill/>
        </a:ln>
        <a:effectLst/>
      </c:spPr>
    </c:plotArea>
    <c:legend>
      <c:legendPos val="t"/>
      <c:layout>
        <c:manualLayout>
          <c:xMode val="edge"/>
          <c:yMode val="edge"/>
          <c:x val="0.14663006365299225"/>
          <c:y val="3.5244561731815338E-2"/>
          <c:w val="0.70673966407775879"/>
          <c:h val="6.4985014498233795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949100613594055"/>
          <c:y val="3.4101314842700958E-2"/>
          <c:w val="0.47777864336967468"/>
          <c:h val="0.88279587030410767"/>
        </c:manualLayout>
      </c:layout>
      <c:barChart>
        <c:barDir val="col"/>
        <c:grouping val="percentStacked"/>
        <c:varyColors val="0"/>
        <c:ser>
          <c:idx val="0"/>
          <c:order val="0"/>
          <c:tx>
            <c:strRef>
              <c:f>Sheet1!$B$1</c:f>
              <c:strCache>
                <c:ptCount val="1"/>
                <c:pt idx="0">
                  <c:v>Oedden, yn rhan o grŵp taith a drefnwyd</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77FC-402D-B790-E35F59BF776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Sheet1!$B$2</c:f>
              <c:numCache>
                <c:formatCode>0%</c:formatCode>
                <c:ptCount val="1"/>
                <c:pt idx="0">
                  <c:v>3.4380785669580603E-2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2E25-4D36-A33A-980DCEECC98C}"/>
            </c:ext>
          </c:extLst>
        </c:ser>
        <c:ser>
          <c:idx val="1"/>
          <c:order val="1"/>
          <c:tx>
            <c:strRef>
              <c:f>Sheet1!$C$1</c:f>
              <c:strCache>
                <c:ptCount val="1"/>
                <c:pt idx="0">
                  <c:v>Oedden, yn teithio gyda thîm neu glwb (e.e. tîm chwaraeon, clwb cymdeithasol neu grŵp diddordeb arbennig arall)</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77FC-402D-B790-E35F59BF776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Sheet1!$C$2</c:f>
              <c:numCache>
                <c:formatCode>0%</c:formatCode>
                <c:ptCount val="1"/>
                <c:pt idx="0">
                  <c:v>4.6129438364286499E-2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2E25-4D36-A33A-980DCEECC98C}"/>
            </c:ext>
          </c:extLst>
        </c:ser>
        <c:ser>
          <c:idx val="2"/>
          <c:order val="2"/>
          <c:tx>
            <c:strRef>
              <c:f>Sheet1!$D$1</c:f>
              <c:strCache>
                <c:ptCount val="1"/>
                <c:pt idx="0">
                  <c:v>Oedden, yn rhan o daith ysgol neu addysgol arall</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77FC-402D-B790-E35F59BF776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Sheet1!$D$2</c:f>
              <c:numCache>
                <c:formatCode>0%</c:formatCode>
                <c:ptCount val="1"/>
                <c:pt idx="0">
                  <c:v>2.14522634984807E-2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2E25-4D36-A33A-980DCEECC98C}"/>
            </c:ext>
          </c:extLst>
        </c:ser>
        <c:ser>
          <c:idx val="3"/>
          <c:order val="3"/>
          <c:tx>
            <c:strRef>
              <c:f>Sheet1!$E$1</c:f>
              <c:strCache>
                <c:ptCount val="1"/>
                <c:pt idx="0">
                  <c:v>Oedden, yn rhan o ddathliad (e.e. pen-blwydd, pen-blwydd priodas, noson i'r dynion ac ati)</c:v>
                </c:pt>
              </c:strCache>
            </c:strRef>
          </c:tx>
          <c:spPr>
            <a:solidFill>
              <a:schemeClr val="accent4"/>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77FC-402D-B790-E35F59BF7767}"/>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Sheet1!$E$2</c:f>
              <c:numCache>
                <c:formatCode>0%</c:formatCode>
                <c:ptCount val="1"/>
                <c:pt idx="0">
                  <c:v>4.7346673885548397E-2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2E25-4D36-A33A-980DCEECC98C}"/>
            </c:ext>
          </c:extLst>
        </c:ser>
        <c:ser>
          <c:idx val="4"/>
          <c:order val="4"/>
          <c:tx>
            <c:strRef>
              <c:f>Sheet1!$F$1</c:f>
              <c:strCache>
                <c:ptCount val="1"/>
                <c:pt idx="0">
                  <c:v>Oedden, yn rhan o daith fusnes neu daith allan gyda'r gwaith</c:v>
                </c:pt>
              </c:strCache>
            </c:strRef>
          </c:tx>
          <c:spPr>
            <a:solidFill>
              <a:schemeClr val="accent5"/>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77FC-402D-B790-E35F59BF7767}"/>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Sheet1!$F$2</c:f>
              <c:numCache>
                <c:formatCode>0%</c:formatCode>
                <c:ptCount val="1"/>
                <c:pt idx="0">
                  <c:v>3.3863500786737298E-2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2E25-4D36-A33A-980DCEECC98C}"/>
            </c:ext>
          </c:extLst>
        </c:ser>
        <c:ser>
          <c:idx val="5"/>
          <c:order val="5"/>
          <c:tx>
            <c:strRef>
              <c:f>Sheet1!$G$1</c:f>
              <c:strCache>
                <c:ptCount val="1"/>
                <c:pt idx="0">
                  <c:v>Oedden, yn rhan o fath arall o grŵp mwy</c:v>
                </c:pt>
              </c:strCache>
            </c:strRef>
          </c:tx>
          <c:spPr>
            <a:solidFill>
              <a:schemeClr val="accent6"/>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77FC-402D-B790-E35F59BF7767}"/>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Total</c:v>
                </c:pt>
              </c:strCache>
            </c:strRef>
          </c:cat>
          <c:val>
            <c:numRef>
              <c:f>Sheet1!$G$2</c:f>
              <c:numCache>
                <c:formatCode>0%</c:formatCode>
                <c:ptCount val="1"/>
                <c:pt idx="0">
                  <c:v>1.9696653550788399E-2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2E25-4D36-A33A-980DCEECC98C}"/>
            </c:ext>
          </c:extLst>
        </c:ser>
        <c:dLbls>
          <c:showLegendKey val="0"/>
          <c:showVal val="0"/>
          <c:showCatName val="0"/>
          <c:showSerName val="0"/>
          <c:showPercent val="0"/>
          <c:showBubbleSize val="0"/>
        </c:dLbls>
        <c:gapWidth val="130"/>
        <c:overlap val="100"/>
        <c:axId val="88585503"/>
        <c:axId val="55024719"/>
      </c:barChart>
      <c:catAx>
        <c:axId val="88585503"/>
        <c:scaling>
          <c:orientation val="minMax"/>
        </c:scaling>
        <c:delete val="0"/>
        <c:axPos val="b"/>
        <c:numFmt formatCode="General" sourceLinked="1"/>
        <c:majorTickMark val="none"/>
        <c:minorTickMark val="none"/>
        <c:tickLblPos val="none"/>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bg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l"/>
      <c:layout>
        <c:manualLayout>
          <c:xMode val="edge"/>
          <c:yMode val="edge"/>
          <c:x val="2.2789478302001953E-2"/>
          <c:y val="3.457159548997879E-2"/>
          <c:w val="0.48076516389846802"/>
          <c:h val="0.96542841196060181"/>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bg1"/>
          </a:solidFill>
        </a:defRPr>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Teithiau</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9D2A-4A00-8EAF-DD1288E3CA21}"/>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9D2A-4A00-8EAF-DD1288E3CA21}"/>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9D2A-4A00-8EAF-DD1288E3CA2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numRef>
              <c:f>Sheet1!$A$2:$A$4</c:f>
              <c:numCache>
                <c:formatCode>General</c:formatCode>
                <c:ptCount val="3"/>
                <c:pt idx="0">
                  <c:v>2022</c:v>
                </c:pt>
                <c:pt idx="1">
                  <c:v>2023</c:v>
                </c:pt>
                <c:pt idx="2">
                  <c:v>2024</c:v>
                </c:pt>
              </c:numCache>
            </c:numRef>
          </c:cat>
          <c:val>
            <c:numRef>
              <c:f>Sheet1!$B$2:$B$4</c:f>
              <c:numCache>
                <c:formatCode>0%</c:formatCode>
                <c:ptCount val="3"/>
                <c:pt idx="0">
                  <c:v>0.30269406008466798</c:v>
                </c:pt>
                <c:pt idx="1">
                  <c:v>0.27886891132994601</c:v>
                </c:pt>
                <c:pt idx="2">
                  <c:v>0.25174190409499803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0352-425B-8C01-762DFA8CC39B}"/>
            </c:ext>
          </c:extLst>
        </c:ser>
        <c:ser>
          <c:idx val="1"/>
          <c:order val="1"/>
          <c:tx>
            <c:strRef>
              <c:f>Sheet1!$C$1</c:f>
              <c:strCache>
                <c:ptCount val="1"/>
                <c:pt idx="0">
                  <c:v>Nosweithiau</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D2A-4A00-8EAF-DD1288E3CA21}"/>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9D2A-4A00-8EAF-DD1288E3CA21}"/>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9D2A-4A00-8EAF-DD1288E3CA21}"/>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numRef>
              <c:f>Sheet1!$A$2:$A$4</c:f>
              <c:numCache>
                <c:formatCode>General</c:formatCode>
                <c:ptCount val="3"/>
                <c:pt idx="0">
                  <c:v>2022</c:v>
                </c:pt>
                <c:pt idx="1">
                  <c:v>2023</c:v>
                </c:pt>
                <c:pt idx="2">
                  <c:v>2024</c:v>
                </c:pt>
              </c:numCache>
            </c:numRef>
          </c:cat>
          <c:val>
            <c:numRef>
              <c:f>Sheet1!$C$2:$C$4</c:f>
              <c:numCache>
                <c:formatCode>0%</c:formatCode>
                <c:ptCount val="3"/>
                <c:pt idx="0">
                  <c:v>0.35</c:v>
                </c:pt>
                <c:pt idx="1">
                  <c:v>0.27</c:v>
                </c:pt>
                <c:pt idx="2">
                  <c:v>0.28000000000000003</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352-425B-8C01-762DFA8CC39B}"/>
            </c:ext>
          </c:extLst>
        </c:ser>
        <c:ser>
          <c:idx val="2"/>
          <c:order val="2"/>
          <c:tx>
            <c:strRef>
              <c:f>Sheet1!$D$1</c:f>
              <c:strCache>
                <c:ptCount val="1"/>
                <c:pt idx="0">
                  <c:v>Gwariant</c:v>
                </c:pt>
              </c:strCache>
            </c:strRef>
          </c:tx>
          <c:spPr>
            <a:solidFill>
              <a:schemeClr val="accent3"/>
            </a:solidFill>
            <a:ln>
              <a:noFill/>
            </a:ln>
            <a:effectLst/>
          </c:spPr>
          <c:invertIfNegative val="0"/>
          <c:cat>
            <c:numRef>
              <c:f>Sheet1!$A$2:$A$4</c:f>
              <c:numCache>
                <c:formatCode>General</c:formatCode>
                <c:ptCount val="3"/>
                <c:pt idx="0">
                  <c:v>2022</c:v>
                </c:pt>
                <c:pt idx="1">
                  <c:v>2023</c:v>
                </c:pt>
                <c:pt idx="2">
                  <c:v>2024</c:v>
                </c:pt>
              </c:numCache>
            </c:numRef>
          </c:cat>
          <c:val>
            <c:numRef>
              <c:f>Sheet1!$D$2:$D$4</c:f>
              <c:numCache>
                <c:formatCode>0%</c:formatCode>
                <c:ptCount val="3"/>
                <c:pt idx="0">
                  <c:v>0.28604745704927698</c:v>
                </c:pt>
                <c:pt idx="1">
                  <c:v>0.23262918771575</c:v>
                </c:pt>
                <c:pt idx="2">
                  <c:v>0.232394020514268</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526B-480F-A99E-08DF6C0FD690}"/>
            </c:ext>
          </c:extLst>
        </c:ser>
        <c:dLbls>
          <c:showLegendKey val="0"/>
          <c:showVal val="0"/>
          <c:showCatName val="0"/>
          <c:showSerName val="0"/>
          <c:showPercent val="0"/>
          <c:showBubbleSize val="0"/>
        </c:dLbls>
        <c:gapWidth val="182"/>
        <c:axId val="1798131599"/>
        <c:axId val="1798128239"/>
      </c:barChart>
      <c:catAx>
        <c:axId val="17981315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798128239"/>
        <c:crosses val="autoZero"/>
        <c:auto val="0"/>
        <c:lblAlgn val="ctr"/>
        <c:lblOffset val="100"/>
        <c:noMultiLvlLbl val="0"/>
      </c:catAx>
      <c:valAx>
        <c:axId val="1798128239"/>
        <c:scaling>
          <c:orientation val="minMax"/>
        </c:scaling>
        <c:delete val="1"/>
        <c:axPos val="l"/>
        <c:numFmt formatCode="0%" sourceLinked="1"/>
        <c:majorTickMark val="none"/>
        <c:minorTickMark val="none"/>
        <c:tickLblPos val="nextTo"/>
        <c:crossAx val="179813159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pPr>
      <a:endParaRPr lang="en-U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193295240402222"/>
          <c:y val="0"/>
          <c:w val="0.6271597146987915"/>
          <c:h val="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D852-4F9B-9422-FBC25024278E}"/>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D852-4F9B-9422-FBC25024278E}"/>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D852-4F9B-9422-FBC25024278E}"/>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*Cymdeithasol/ymddygiadol</c:v>
                </c:pt>
                <c:pt idx="1">
                  <c:v>*Symudedd</c:v>
                </c:pt>
                <c:pt idx="2">
                  <c:v>*Iechyd meddwl</c:v>
                </c:pt>
              </c:strCache>
            </c:strRef>
          </c:cat>
          <c:val>
            <c:numRef>
              <c:f>Sheet1!$B$2:$B$4</c:f>
              <c:numCache>
                <c:formatCode>0%</c:formatCode>
                <c:ptCount val="3"/>
                <c:pt idx="0">
                  <c:v>0.16854361756634301</c:v>
                </c:pt>
                <c:pt idx="1">
                  <c:v>0.34479293337098399</c:v>
                </c:pt>
                <c:pt idx="2">
                  <c:v>0.42824776320188201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8016-4492-9447-030125A53273}"/>
            </c:ext>
          </c:extLst>
        </c:ser>
        <c:dLbls>
          <c:showLegendKey val="0"/>
          <c:showVal val="0"/>
          <c:showCatName val="0"/>
          <c:showSerName val="0"/>
          <c:showPercent val="0"/>
          <c:showBubbleSize val="0"/>
        </c:dLbls>
        <c:gapWidth val="91"/>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7030816"/>
        <c:crosses val="autoZero"/>
        <c:auto val="0"/>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mtId="4294967295">
          <a:solidFill>
            <a:schemeClr val="accent1"/>
          </a:solidFill>
        </a:defRPr>
      </a:pPr>
      <a:endParaRPr lang="en-US"/>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708992958068848"/>
          <c:y val="7.2338588535785675E-2"/>
          <c:w val="0.55722874402999878"/>
          <c:h val="0.85532283782958984"/>
        </c:manualLayout>
      </c:layout>
      <c:barChart>
        <c:barDir val="bar"/>
        <c:grouping val="clustered"/>
        <c:varyColors val="1"/>
        <c:dLbls>
          <c:showLegendKey val="0"/>
          <c:showVal val="0"/>
          <c:showCatName val="0"/>
          <c:showSerName val="0"/>
          <c:showPercent val="0"/>
          <c:showBubbleSize val="0"/>
        </c:dLbls>
        <c:gapWidth val="150"/>
        <c:axId val="502659984"/>
        <c:axId val="502672464"/>
      </c:barChart>
      <c:valAx>
        <c:axId val="502672464"/>
        <c:scaling>
          <c:orientation val="minMax"/>
        </c:scaling>
        <c:delete val="1"/>
        <c:axPos val="b"/>
        <c:numFmt formatCode="0%" sourceLinked="1"/>
        <c:majorTickMark val="out"/>
        <c:minorTickMark val="none"/>
        <c:tickLblPos val="nextTo"/>
        <c:crossAx val="502659984"/>
        <c:crosses val="autoZero"/>
        <c:crossBetween val="between"/>
      </c:valAx>
      <c:catAx>
        <c:axId val="502659984"/>
        <c:scaling>
          <c:orientation val="minMax"/>
        </c:scaling>
        <c:delete val="0"/>
        <c:axPos val="l"/>
        <c:numFmt formatCode="General" sourceLinked="1"/>
        <c:majorTickMark val="none"/>
        <c:minorTickMark val="none"/>
        <c:tickLblPos val="nextTo"/>
        <c:spPr>
          <a:noFill/>
          <a:ln w="9525" cap="flat" cmpd="sng" algn="ctr">
            <a:solidFill>
              <a:srgbClr val="D9D9D9"/>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02672464"/>
        <c:crosses val="autoZero"/>
        <c:auto val="0"/>
        <c:lblAlgn val="ctr"/>
        <c:lblOffset val="100"/>
        <c:noMultiLvlLbl val="0"/>
      </c:cat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smtId="4294967295">
          <a:solidFill>
            <a:schemeClr val="tx1"/>
          </a:solidFill>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668142095208168E-2"/>
          <c:y val="0.12746132910251617"/>
          <c:w val="0.97466373443603516"/>
          <c:h val="0.5195002555847168"/>
        </c:manualLayout>
      </c:layout>
      <c:barChart>
        <c:barDir val="col"/>
        <c:grouping val="clustered"/>
        <c:varyColors val="0"/>
        <c:ser>
          <c:idx val="0"/>
          <c:order val="0"/>
          <c:tx>
            <c:strRef>
              <c:f>Sheet1!$B$1</c:f>
              <c:strCache>
                <c:ptCount val="1"/>
                <c:pt idx="0">
                  <c:v>% of visits - with impairments</c:v>
                </c:pt>
              </c:strCache>
            </c:strRef>
          </c:tx>
          <c:spPr>
            <a:solidFill>
              <a:schemeClr val="accent1"/>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005E-4DFC-BEC6-EC9BFB52BD10}"/>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05E-4DFC-BEC6-EC9BFB52BD10}"/>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005E-4DFC-BEC6-EC9BFB52BD10}"/>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05E-4DFC-BEC6-EC9BFB52BD10}"/>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Sheet1!$A$2:$A$5</c:f>
              <c:strCache>
                <c:ptCount val="4"/>
                <c:pt idx="0">
                  <c:v>Pobl Annibynnol Iau</c:v>
                </c:pt>
                <c:pt idx="1">
                  <c:v>Teuluoedd</c:v>
                </c:pt>
                <c:pt idx="2">
                  <c:v>Pobl Annibynnol Hŷn</c:v>
                </c:pt>
                <c:pt idx="3">
                  <c:v>*Oedran ymddeol</c:v>
                </c:pt>
              </c:strCache>
            </c:strRef>
          </c:cat>
          <c:val>
            <c:numRef>
              <c:f>Sheet1!$B$2:$B$5</c:f>
              <c:numCache>
                <c:formatCode>0%</c:formatCode>
                <c:ptCount val="4"/>
                <c:pt idx="0">
                  <c:v>0.18637744156251401</c:v>
                </c:pt>
                <c:pt idx="1">
                  <c:v>0.45751970951788701</c:v>
                </c:pt>
                <c:pt idx="2">
                  <c:v>0.27203264554116602</c:v>
                </c:pt>
                <c:pt idx="3">
                  <c:v>8.4070203378434197E-2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3E13-4635-B2B1-C32EC77BB315}"/>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170381375"/>
        <c:crosses val="autoZero"/>
        <c:auto val="0"/>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668142095208168E-2"/>
          <c:y val="0.12122737616300583"/>
          <c:w val="0.97466373443603516"/>
          <c:h val="0.38659688830375671"/>
        </c:manualLayout>
      </c:layout>
      <c:barChart>
        <c:barDir val="col"/>
        <c:grouping val="clustered"/>
        <c:varyColors val="0"/>
        <c:ser>
          <c:idx val="0"/>
          <c:order val="0"/>
          <c:tx>
            <c:strRef>
              <c:f>Sheet1!$B$1</c:f>
              <c:strCache>
                <c:ptCount val="1"/>
                <c:pt idx="0">
                  <c:v>% of visits - with impairments</c:v>
                </c:pt>
              </c:strCache>
            </c:strRef>
          </c:tx>
          <c:spPr>
            <a:solidFill>
              <a:schemeClr val="accent1"/>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1B0E-46B9-8503-BD736DA86186}"/>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B0E-46B9-8503-BD736DA86186}"/>
                </c:ext>
              </c:extLst>
            </c:dLbl>
            <c:dLbl>
              <c:idx val="2"/>
              <c:tx>
                <c:rich>
                  <a:bodyPr/>
                  <a:lstStyle/>
                  <a:p>
                    <a:pPr>
                      <a:defRPr sz="2400"/>
                    </a:pPr>
                    <a:r>
                      <a:rPr lang="en-US" sz="2400"/>
                      <a:t>1%</a:t>
                    </a:r>
                  </a:p>
                </c:rich>
              </c:tx>
              <c:sp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DataLabelsRange val="0"/>
                </c:ext>
                <c:ext xmlns:c16="http://schemas.microsoft.com/office/drawing/2014/chart" uri="{C3380CC4-5D6E-409C-BE32-E72D297353CC}">
                  <c16:uniqueId val="{00000002-1B0E-46B9-8503-BD736DA8618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Ydyn</c:v>
                </c:pt>
                <c:pt idx="1">
                  <c:v>Nac ydyn</c:v>
                </c:pt>
                <c:pt idx="2">
                  <c:v>Ddim yn gwybod</c:v>
                </c:pt>
              </c:strCache>
            </c:strRef>
          </c:cat>
          <c:val>
            <c:numRef>
              <c:f>Sheet1!$B$2:$B$4</c:f>
              <c:numCache>
                <c:formatCode>0%</c:formatCode>
                <c:ptCount val="3"/>
                <c:pt idx="0">
                  <c:v>0.25</c:v>
                </c:pt>
                <c:pt idx="1">
                  <c:v>0.74</c:v>
                </c:pt>
                <c:pt idx="2">
                  <c:v>0.01</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3752-4AD6-9A33-D5C459526891}"/>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170381375"/>
        <c:crosses val="autoZero"/>
        <c:auto val="0"/>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322830140590668E-2"/>
          <c:y val="0.31132581830024719"/>
          <c:w val="0.95135432481765747"/>
          <c:h val="0.48353323340415955"/>
        </c:manualLayout>
      </c:layout>
      <c:barChart>
        <c:barDir val="col"/>
        <c:grouping val="clustered"/>
        <c:varyColors val="0"/>
        <c:ser>
          <c:idx val="0"/>
          <c:order val="0"/>
          <c:tx>
            <c:strRef>
              <c:f>Sheet1!$B$1</c:f>
              <c:strCache>
                <c:ptCount val="1"/>
                <c:pt idx="0">
                  <c:v>% Impairment in visit party</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3BA1-49A3-9E8F-7F065841EAC5}"/>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3BA1-49A3-9E8F-7F065841EAC5}"/>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3BA1-49A3-9E8F-7F065841EAC5}"/>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3BA1-49A3-9E8F-7F065841EAC5}"/>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Sheet1!$A$2:$A$5</c:f>
              <c:strCache>
                <c:ptCount val="4"/>
                <c:pt idx="0">
                  <c:v>Glan môr/arfordirl</c:v>
                </c:pt>
                <c:pt idx="1">
                  <c:v>Dinas fawr/tref fawr</c:v>
                </c:pt>
                <c:pt idx="2">
                  <c:v>Tref fach</c:v>
                </c:pt>
                <c:pt idx="3">
                  <c:v>Cefn gwlad/pentref</c:v>
                </c:pt>
              </c:strCache>
            </c:strRef>
          </c:cat>
          <c:val>
            <c:numRef>
              <c:f>Sheet1!$B$2:$B$5</c:f>
              <c:numCache>
                <c:formatCode>0%</c:formatCode>
                <c:ptCount val="4"/>
                <c:pt idx="0">
                  <c:v>0.210288494414999</c:v>
                </c:pt>
                <c:pt idx="1">
                  <c:v>0.24133106619341799</c:v>
                </c:pt>
                <c:pt idx="2">
                  <c:v>0.240427271894812</c:v>
                </c:pt>
                <c:pt idx="3">
                  <c:v>0.28054003824460599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D239-4174-B0C0-0FD25CF8D6B0}"/>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170381375"/>
        <c:crosses val="autoZero"/>
        <c:auto val="0"/>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pPr>
      <a:endParaRPr lang="en-US"/>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054225921630859E-2"/>
          <c:y val="0.19796068966388702"/>
          <c:w val="0.97452360391616821"/>
          <c:h val="0.48478281497955322"/>
        </c:manualLayout>
      </c:layout>
      <c:barChart>
        <c:barDir val="col"/>
        <c:grouping val="clustered"/>
        <c:varyColors val="0"/>
        <c:ser>
          <c:idx val="0"/>
          <c:order val="0"/>
          <c:tx>
            <c:strRef>
              <c:f>Sheet1!$B$1</c:f>
              <c:strCache>
                <c:ptCount val="1"/>
                <c:pt idx="0">
                  <c:v>% of visits - with impairments</c:v>
                </c:pt>
              </c:strCache>
            </c:strRef>
          </c:tx>
          <c:spPr>
            <a:solidFill>
              <a:schemeClr val="accent1"/>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C40F-4D0E-99A1-1D4F1D56CA79}"/>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C40F-4D0E-99A1-1D4F1D56CA79}"/>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C40F-4D0E-99A1-1D4F1D56CA79}"/>
                </c:ext>
              </c:extLst>
            </c:dLbl>
            <c:dLbl>
              <c:idx val="3"/>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C40F-4D0E-99A1-1D4F1D56CA79}"/>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Sheet1!$A$2:$A$5</c:f>
              <c:strCache>
                <c:ptCount val="4"/>
                <c:pt idx="0">
                  <c:v>Cerbyd modur preifat</c:v>
                </c:pt>
                <c:pt idx="1">
                  <c:v>*Trên, trên tanddaearol, tram</c:v>
                </c:pt>
                <c:pt idx="2">
                  <c:v>*Bws/Coets/tacsi</c:v>
                </c:pt>
                <c:pt idx="3">
                  <c:v>*Cerdded, Beicio</c:v>
                </c:pt>
              </c:strCache>
            </c:strRef>
          </c:cat>
          <c:val>
            <c:numRef>
              <c:f>Sheet1!$B$2:$B$5</c:f>
              <c:numCache>
                <c:formatCode>0%</c:formatCode>
                <c:ptCount val="4"/>
                <c:pt idx="0">
                  <c:v>0.76329673184772595</c:v>
                </c:pt>
                <c:pt idx="1">
                  <c:v>0.17463947809498301</c:v>
                </c:pt>
                <c:pt idx="2">
                  <c:v>0.14513192989736301</c:v>
                </c:pt>
                <c:pt idx="3">
                  <c:v>4.7096658458337798E-2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A868-4955-BECB-4CEE0011C95F}"/>
            </c:ext>
          </c:extLst>
        </c:ser>
        <c:dLbls>
          <c:showLegendKey val="0"/>
          <c:showVal val="0"/>
          <c:showCatName val="0"/>
          <c:showSerName val="0"/>
          <c:showPercent val="0"/>
          <c:showBubbleSize val="0"/>
        </c:dLbls>
        <c:gapWidth val="219"/>
        <c:overlap val="-27"/>
        <c:axId val="1170394815"/>
        <c:axId val="1170381375"/>
      </c:barChart>
      <c:catAx>
        <c:axId val="11703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1170381375"/>
        <c:crosses val="autoZero"/>
        <c:auto val="0"/>
        <c:lblAlgn val="ctr"/>
        <c:lblOffset val="100"/>
        <c:noMultiLvlLbl val="0"/>
      </c:catAx>
      <c:valAx>
        <c:axId val="1170381375"/>
        <c:scaling>
          <c:orientation val="minMax"/>
        </c:scaling>
        <c:delete val="1"/>
        <c:axPos val="l"/>
        <c:numFmt formatCode="0%" sourceLinked="1"/>
        <c:majorTickMark val="none"/>
        <c:minorTickMark val="none"/>
        <c:tickLblPos val="nextTo"/>
        <c:crossAx val="1170394815"/>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1116427183151245"/>
          <c:y val="0"/>
          <c:w val="0.3026975691318512"/>
          <c:h val="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514B-4A01-ADEE-78ACE0FE0E8A}"/>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514B-4A01-ADEE-78ACE0FE0E8A}"/>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2-514B-4A01-ADEE-78ACE0FE0E8A}"/>
                </c:ext>
              </c:extLst>
            </c:dLbl>
            <c:dLbl>
              <c:idx val="3"/>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514B-4A01-ADEE-78ACE0FE0E8A}"/>
                </c:ext>
              </c:extLst>
            </c:dLbl>
            <c:dLbl>
              <c:idx val="4"/>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514B-4A01-ADEE-78ACE0FE0E8A}"/>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Sheet1!$A$2:$A$6</c:f>
              <c:strCache>
                <c:ptCount val="5"/>
                <c:pt idx="0">
                  <c:v>Hobïau a diddordebau</c:v>
                </c:pt>
                <c:pt idx="1">
                  <c:v>Mynd i atyniad ymwelwyr</c:v>
                </c:pt>
                <c:pt idx="2">
                  <c:v>Bwyd, diod, noson allan neu siopa</c:v>
                </c:pt>
                <c:pt idx="3">
                  <c:v>Chwaraeon neu hamdden awyr agored</c:v>
                </c:pt>
                <c:pt idx="4">
                  <c:v>Ymweld â lleoedd </c:v>
                </c:pt>
              </c:strCache>
            </c:strRef>
          </c:cat>
          <c:val>
            <c:numRef>
              <c:f>Sheet1!$B$2:$B$6</c:f>
              <c:numCache>
                <c:formatCode>0%</c:formatCode>
                <c:ptCount val="5"/>
                <c:pt idx="0">
                  <c:v>0.150232301184998</c:v>
                </c:pt>
                <c:pt idx="1">
                  <c:v>0.25232912507063199</c:v>
                </c:pt>
                <c:pt idx="2">
                  <c:v>0.32562605116239801</c:v>
                </c:pt>
                <c:pt idx="3">
                  <c:v>0.34463588672596601</c:v>
                </c:pt>
                <c:pt idx="4">
                  <c:v>0.43331110506311699</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0-B497-4132-B725-0138916EEC1F}"/>
            </c:ext>
          </c:extLst>
        </c:ser>
        <c:dLbls>
          <c:showLegendKey val="0"/>
          <c:showVal val="0"/>
          <c:showCatName val="0"/>
          <c:showSerName val="0"/>
          <c:showPercent val="0"/>
          <c:showBubbleSize val="0"/>
        </c:dLbls>
        <c:gapWidth val="91"/>
        <c:axId val="247030336"/>
        <c:axId val="247030816"/>
      </c:barChart>
      <c:catAx>
        <c:axId val="247030336"/>
        <c:scaling>
          <c:orientation val="minMax"/>
        </c:scaling>
        <c:delete val="0"/>
        <c:axPos val="l"/>
        <c:numFmt formatCode="General" sourceLinked="1"/>
        <c:majorTickMark val="none"/>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7030816"/>
        <c:crosses val="autoZero"/>
        <c:auto val="0"/>
        <c:lblAlgn val="ctr"/>
        <c:lblOffset val="100"/>
        <c:noMultiLvlLbl val="0"/>
      </c:catAx>
      <c:valAx>
        <c:axId val="247030816"/>
        <c:scaling>
          <c:orientation val="minMax"/>
        </c:scaling>
        <c:delete val="1"/>
        <c:axPos val="b"/>
        <c:numFmt formatCode="0%" sourceLinked="1"/>
        <c:majorTickMark val="none"/>
        <c:minorTickMark val="none"/>
        <c:tickLblPos val="nextTo"/>
        <c:crossAx val="247030336"/>
        <c:crosses val="autoZero"/>
        <c:crossBetween val="between"/>
      </c:valAx>
      <c:spPr>
        <a:noFill/>
        <a:ln>
          <a:noFill/>
        </a:ln>
        <a:effectLst/>
      </c:spPr>
    </c:plotArea>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smtId="4294967295">
          <a:solidFill>
            <a:schemeClr val="accent1"/>
          </a:solidFill>
        </a:defRPr>
      </a:pPr>
      <a:endParaRPr lang="en-U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46597841382027E-3"/>
          <c:y val="0.14461894333362579"/>
          <c:w val="0.98999512195587158"/>
          <c:h val="0.75839710235595703"/>
        </c:manualLayout>
      </c:layout>
      <c:lineChart>
        <c:grouping val="standard"/>
        <c:varyColors val="0"/>
        <c:ser>
          <c:idx val="0"/>
          <c:order val="0"/>
          <c:tx>
            <c:strRef>
              <c:f>Sheet1!$A$2</c:f>
              <c:strCache>
                <c:ptCount val="1"/>
                <c:pt idx="0">
                  <c:v>Cyfanswm Teithiau</c:v>
                </c:pt>
              </c:strCache>
            </c:strRef>
          </c:tx>
          <c:spPr>
            <a:ln w="38100" cap="rnd">
              <a:solidFill>
                <a:schemeClr val="accent1"/>
              </a:solidFill>
              <a:round/>
            </a:ln>
            <a:effectLst/>
          </c:spPr>
          <c:marker>
            <c:symbol val="circle"/>
            <c:size val="10"/>
            <c:spPr>
              <a:solidFill>
                <a:schemeClr val="accent1"/>
              </a:solidFill>
              <a:ln w="38100">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4D2-4439-A98F-C92AF8B1C8DE}"/>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D2-4439-A98F-C92AF8B1C8DE}"/>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04D2-4439-A98F-C92AF8B1C8DE}"/>
              </c:ext>
            </c:extLst>
          </c:dPt>
          <c:dLbls>
            <c:dLbl>
              <c:idx val="0"/>
              <c:layout>
                <c:manualLayout>
                  <c:x val="-3.7750795483589172E-2"/>
                  <c:y val="-4.3311003595590591E-2"/>
                </c:manualLayout>
              </c:layout>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04D2-4439-A98F-C92AF8B1C8DE}"/>
                </c:ext>
              </c:extLst>
            </c:dLbl>
            <c:dLbl>
              <c:idx val="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D2-4439-A98F-C92AF8B1C8DE}"/>
                </c:ext>
              </c:extLst>
            </c:dLbl>
            <c:dLbl>
              <c:idx val="2"/>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04D2-4439-A98F-C92AF8B1C8DE}"/>
                </c:ext>
              </c:extLst>
            </c:dLbl>
            <c:dLbl>
              <c:idx val="3"/>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8D18-4069-8DAD-30CCB409199C}"/>
                </c:ext>
              </c:extLst>
            </c:dLbl>
            <c:dLbl>
              <c:idx val="4"/>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8D18-4069-8DAD-30CCB409199C}"/>
                </c:ext>
              </c:extLst>
            </c:dLbl>
            <c:dLbl>
              <c:idx val="5"/>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8D18-4069-8DAD-30CCB409199C}"/>
                </c:ext>
              </c:extLst>
            </c:dLbl>
            <c:dLbl>
              <c:idx val="6"/>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8D18-4069-8DAD-30CCB409199C}"/>
                </c:ext>
              </c:extLst>
            </c:dLbl>
            <c:dLbl>
              <c:idx val="7"/>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8D18-4069-8DAD-30CCB409199C}"/>
                </c:ext>
              </c:extLst>
            </c:dLbl>
            <c:dLbl>
              <c:idx val="8"/>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8D18-4069-8DAD-30CCB409199C}"/>
                </c:ext>
              </c:extLst>
            </c:dLbl>
            <c:dLbl>
              <c:idx val="9"/>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8D18-4069-8DAD-30CCB409199C}"/>
                </c:ext>
              </c:extLst>
            </c:dLbl>
            <c:dLbl>
              <c:idx val="1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8D18-4069-8DAD-30CCB409199C}"/>
                </c:ext>
              </c:extLst>
            </c:dLbl>
            <c:dLbl>
              <c:idx val="1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8D18-4069-8DAD-30CCB409199C}"/>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Sheet1!$B$2:$M$2</c:f>
              <c:numCache>
                <c:formatCode>0.0</c:formatCode>
                <c:ptCount val="12"/>
                <c:pt idx="0">
                  <c:v>26.0527070322097</c:v>
                </c:pt>
                <c:pt idx="1">
                  <c:v>27.175722782318299</c:v>
                </c:pt>
                <c:pt idx="2">
                  <c:v>36.385723700627999</c:v>
                </c:pt>
                <c:pt idx="3">
                  <c:v>33.879252800565197</c:v>
                </c:pt>
                <c:pt idx="4">
                  <c:v>26.1587814658041</c:v>
                </c:pt>
                <c:pt idx="5">
                  <c:v>27.8089440234743</c:v>
                </c:pt>
                <c:pt idx="6">
                  <c:v>35.0350546576176</c:v>
                </c:pt>
                <c:pt idx="7">
                  <c:v>28.375722638493201</c:v>
                </c:pt>
                <c:pt idx="8">
                  <c:v>21.0857510983803</c:v>
                </c:pt>
                <c:pt idx="9">
                  <c:v>26.360228159286301</c:v>
                </c:pt>
                <c:pt idx="10">
                  <c:v>32.367135561321398</c:v>
                </c:pt>
                <c:pt idx="11">
                  <c:v>25.7946092410182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04D2-4439-A98F-C92AF8B1C8DE}"/>
            </c:ext>
          </c:extLst>
        </c:ser>
        <c:ser>
          <c:idx val="1"/>
          <c:order val="1"/>
          <c:tx>
            <c:strRef>
              <c:f>Sheet1!$A$3</c:f>
              <c:strCache>
                <c:ptCount val="1"/>
                <c:pt idx="0">
                  <c:v>Teithiau Gwyliau</c:v>
                </c:pt>
              </c:strCache>
            </c:strRef>
          </c:tx>
          <c:spPr>
            <a:ln w="38100" cap="rnd">
              <a:solidFill>
                <a:schemeClr val="accent2"/>
              </a:solidFill>
              <a:round/>
            </a:ln>
            <a:effectLst/>
          </c:spPr>
          <c:marker>
            <c:symbol val="x"/>
            <c:size val="10"/>
            <c:spPr>
              <a:solidFill>
                <a:schemeClr val="accent2"/>
              </a:solidFill>
              <a:ln w="38100">
                <a:solidFill>
                  <a:schemeClr val="accent2"/>
                </a:solidFill>
              </a:ln>
              <a:effectLst/>
            </c:spPr>
          </c:marker>
          <c:dLbls>
            <c:dLbl>
              <c:idx val="0"/>
              <c:layout>
                <c:manualLayout>
                  <c:x val="-3.6430392414331436E-2"/>
                  <c:y val="-1.3337876647710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3CE8-4471-BAD1-66AFD9B66588}"/>
                </c:ext>
              </c:extLst>
            </c:dLbl>
            <c:dLbl>
              <c:idx val="1"/>
              <c:layout>
                <c:manualLayout>
                  <c:x val="-2.8827844653278589E-3"/>
                  <c:y val="1.846018433570861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84A-400F-A7B0-94F99FC6440B}"/>
                </c:ext>
              </c:extLst>
            </c:dLbl>
            <c:dLbl>
              <c:idx val="2"/>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8D18-4069-8DAD-30CCB409199C}"/>
                </c:ext>
              </c:extLst>
            </c:dLbl>
            <c:dLbl>
              <c:idx val="3"/>
              <c:layout>
                <c:manualLayout>
                  <c:x val="-4.3720623943954706E-4"/>
                  <c:y val="-2.50879190862178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04D2-4439-A98F-C92AF8B1C8DE}"/>
                </c:ext>
              </c:extLst>
            </c:dLbl>
            <c:dLbl>
              <c:idx val="4"/>
              <c:layout>
                <c:manualLayout>
                  <c:x val="-1.9108744338154793E-2"/>
                  <c:y val="2.2556373849511147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04D2-4439-A98F-C92AF8B1C8DE}"/>
                </c:ext>
              </c:extLst>
            </c:dLbl>
            <c:dLbl>
              <c:idx val="5"/>
              <c:layout>
                <c:manualLayout>
                  <c:x val="-3.5650216042995453E-2"/>
                  <c:y val="-2.9928168281912804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C84A-400F-A7B0-94F99FC6440B}"/>
                </c:ext>
              </c:extLst>
            </c:dLbl>
            <c:dLbl>
              <c:idx val="6"/>
              <c:layout>
                <c:manualLayout>
                  <c:x val="-2.5973010808229446E-2"/>
                  <c:y val="-2.7235621586441994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04D2-4439-A98F-C92AF8B1C8DE}"/>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8D18-4069-8DAD-30CCB409199C}"/>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8D18-4069-8DAD-30CCB409199C}"/>
                </c:ext>
              </c:extLst>
            </c:dLbl>
            <c:dLbl>
              <c:idx val="9"/>
              <c:layout>
                <c:manualLayout>
                  <c:x val="-6.3935809741991088E-3"/>
                  <c:y val="-3.3384479476861496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8D18-4069-8DAD-30CCB409199C}"/>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8D18-4069-8DAD-30CCB409199C}"/>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8D18-4069-8DAD-30CCB409199C}"/>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Sheet1!$B$3:$M$3</c:f>
              <c:numCache>
                <c:formatCode>0.0</c:formatCode>
                <c:ptCount val="12"/>
                <c:pt idx="0">
                  <c:v>8.2757009158052597</c:v>
                </c:pt>
                <c:pt idx="1">
                  <c:v>9.4258636203091495</c:v>
                </c:pt>
                <c:pt idx="2">
                  <c:v>14.7431082536584</c:v>
                </c:pt>
                <c:pt idx="3">
                  <c:v>9.87086164647482</c:v>
                </c:pt>
                <c:pt idx="4">
                  <c:v>6.1911732735501399</c:v>
                </c:pt>
                <c:pt idx="5">
                  <c:v>9.5098657982300008</c:v>
                </c:pt>
                <c:pt idx="6">
                  <c:v>13.442408239915901</c:v>
                </c:pt>
                <c:pt idx="7">
                  <c:v>8.0503476770904907</c:v>
                </c:pt>
                <c:pt idx="8">
                  <c:v>5.2627226586411302</c:v>
                </c:pt>
                <c:pt idx="9">
                  <c:v>8.92809085929734</c:v>
                </c:pt>
                <c:pt idx="10">
                  <c:v>11.1460247147256</c:v>
                </c:pt>
                <c:pt idx="11">
                  <c:v>7.1356464207879702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04D2-4439-A98F-C92AF8B1C8DE}"/>
            </c:ext>
          </c:extLst>
        </c:ser>
        <c:ser>
          <c:idx val="2"/>
          <c:order val="2"/>
          <c:tx>
            <c:strRef>
              <c:f>Sheet1!$A$4</c:f>
              <c:strCache>
                <c:ptCount val="1"/>
                <c:pt idx="0">
                  <c:v>Ymweld â Ffrindiau a Pherthnasau</c:v>
                </c:pt>
              </c:strCache>
            </c:strRef>
          </c:tx>
          <c:spPr>
            <a:ln w="38100" cap="rnd">
              <a:solidFill>
                <a:schemeClr val="accent3"/>
              </a:solidFill>
              <a:round/>
            </a:ln>
            <a:effectLst/>
          </c:spPr>
          <c:marker>
            <c:symbol val="triangle"/>
            <c:size val="10"/>
            <c:spPr>
              <a:solidFill>
                <a:schemeClr val="accent3"/>
              </a:solidFill>
              <a:ln w="38100">
                <a:solidFill>
                  <a:schemeClr val="accent3"/>
                </a:solidFill>
              </a:ln>
              <a:effectLst/>
            </c:spPr>
          </c:marker>
          <c:dLbls>
            <c:dLbl>
              <c:idx val="0"/>
              <c:layout>
                <c:manualLayout>
                  <c:x val="-4.1412897408008575E-2"/>
                  <c:y val="-3.6530647426843643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04D2-4439-A98F-C92AF8B1C8DE}"/>
                </c:ext>
              </c:extLst>
            </c:dLbl>
            <c:dLbl>
              <c:idx val="1"/>
              <c:layout>
                <c:manualLayout>
                  <c:x val="-3.0716225504875183E-2"/>
                  <c:y val="-3.0277645215392113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04D2-4439-A98F-C92AF8B1C8DE}"/>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8D18-4069-8DAD-30CCB409199C}"/>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8D18-4069-8DAD-30CCB409199C}"/>
                </c:ext>
              </c:extLst>
            </c:dLbl>
            <c:dLbl>
              <c:idx val="4"/>
              <c:layout>
                <c:manualLayout>
                  <c:x val="-2.0826853811740875E-2"/>
                  <c:y val="-2.4398071691393852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3CE8-4471-BAD1-66AFD9B66588}"/>
                </c:ext>
              </c:extLst>
            </c:dLbl>
            <c:dLbl>
              <c:idx val="5"/>
              <c:layout>
                <c:manualLayout>
                  <c:x val="-4.5575848780572414E-3"/>
                  <c:y val="-2.9533550143241882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04D2-4439-A98F-C92AF8B1C8DE}"/>
                </c:ext>
              </c:extLst>
            </c:dLbl>
            <c:dLbl>
              <c:idx val="6"/>
              <c:layout>
                <c:manualLayout>
                  <c:x val="-6.0657219728454947E-4"/>
                  <c:y val="1.9842708483338356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C84A-400F-A7B0-94F99FC6440B}"/>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8D18-4069-8DAD-30CCB409199C}"/>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8D18-4069-8DAD-30CCB409199C}"/>
                </c:ext>
              </c:extLst>
            </c:dLbl>
            <c:dLbl>
              <c:idx val="9"/>
              <c:layout>
                <c:manualLayout>
                  <c:x val="-4.6182606378358311E-2"/>
                  <c:y val="-2.7854382085097197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9-8D18-4069-8DAD-30CCB409199C}"/>
                </c:ext>
              </c:extLst>
            </c:dLbl>
            <c:dLbl>
              <c:idx val="1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8D18-4069-8DAD-30CCB409199C}"/>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8D18-4069-8DAD-30CCB409199C}"/>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Sheet1!$B$4:$M$4</c:f>
              <c:numCache>
                <c:formatCode>0.0</c:formatCode>
                <c:ptCount val="12"/>
                <c:pt idx="0">
                  <c:v>10.1886257769038</c:v>
                </c:pt>
                <c:pt idx="1">
                  <c:v>9.5149555436002302</c:v>
                </c:pt>
                <c:pt idx="2">
                  <c:v>11.3442273412088</c:v>
                </c:pt>
                <c:pt idx="3">
                  <c:v>12.914626407573801</c:v>
                </c:pt>
                <c:pt idx="4">
                  <c:v>11.177316246455501</c:v>
                </c:pt>
                <c:pt idx="5">
                  <c:v>9.5214924980462197</c:v>
                </c:pt>
                <c:pt idx="6">
                  <c:v>11.3686994194129</c:v>
                </c:pt>
                <c:pt idx="7">
                  <c:v>11.006225035366301</c:v>
                </c:pt>
                <c:pt idx="8">
                  <c:v>9.0358149780592001</c:v>
                </c:pt>
                <c:pt idx="9">
                  <c:v>9.4190613953513793</c:v>
                </c:pt>
                <c:pt idx="10">
                  <c:v>10.8710355521207</c:v>
                </c:pt>
                <c:pt idx="11">
                  <c:v>9.9996781070432892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04D2-4439-A98F-C92AF8B1C8DE}"/>
            </c:ext>
          </c:extLst>
        </c:ser>
        <c:ser>
          <c:idx val="3"/>
          <c:order val="3"/>
          <c:tx>
            <c:strRef>
              <c:f>Sheet1!$A$5</c:f>
              <c:strCache>
                <c:ptCount val="1"/>
                <c:pt idx="0">
                  <c:v>Teithiau Busnes</c:v>
                </c:pt>
              </c:strCache>
            </c:strRef>
          </c:tx>
          <c:spPr>
            <a:ln w="38100" cap="rnd">
              <a:solidFill>
                <a:schemeClr val="accent5"/>
              </a:solidFill>
              <a:round/>
            </a:ln>
            <a:effectLst/>
          </c:spPr>
          <c:marker>
            <c:symbol val="x"/>
            <c:size val="5"/>
            <c:spPr>
              <a:solidFill>
                <a:schemeClr val="accent4"/>
              </a:solidFill>
              <a:ln w="38100">
                <a:solidFill>
                  <a:schemeClr val="accent5"/>
                </a:solidFill>
              </a:ln>
              <a:effectLst/>
            </c:spPr>
          </c:marker>
          <c:dPt>
            <c:idx val="5"/>
            <c:marker>
              <c:spPr>
                <a:solidFill>
                  <a:schemeClr val="accent5"/>
                </a:solidFill>
                <a:ln w="38100">
                  <a:solidFill>
                    <a:schemeClr val="accent5"/>
                  </a:solidFill>
                </a:ln>
                <a:effectLst/>
              </c:spPr>
            </c:marker>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9E3F-4E4C-B964-FF0CAD676803}"/>
              </c:ext>
            </c:extLst>
          </c:dPt>
          <c:dLbls>
            <c:dLbl>
              <c:idx val="0"/>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04D2-4439-A98F-C92AF8B1C8DE}"/>
                </c:ext>
              </c:extLst>
            </c:dLbl>
            <c:dLbl>
              <c:idx val="1"/>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8D18-4069-8DAD-30CCB409199C}"/>
                </c:ext>
              </c:extLst>
            </c:dLbl>
            <c:dLbl>
              <c:idx val="2"/>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8D18-4069-8DAD-30CCB409199C}"/>
                </c:ext>
              </c:extLst>
            </c:dLbl>
            <c:dLbl>
              <c:idx val="3"/>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8D18-4069-8DAD-30CCB409199C}"/>
                </c:ext>
              </c:extLst>
            </c:dLbl>
            <c:dLbl>
              <c:idx val="4"/>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8D18-4069-8DAD-30CCB409199C}"/>
                </c:ext>
              </c:extLst>
            </c:dLbl>
            <c:dLbl>
              <c:idx val="5"/>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9E3F-4E4C-B964-FF0CAD676803}"/>
                </c:ext>
              </c:extLst>
            </c:dLbl>
            <c:dLbl>
              <c:idx val="6"/>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8D18-4069-8DAD-30CCB409199C}"/>
                </c:ext>
              </c:extLst>
            </c:dLbl>
            <c:dLbl>
              <c:idx val="7"/>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8D18-4069-8DAD-30CCB409199C}"/>
                </c:ext>
              </c:extLst>
            </c:dLbl>
            <c:dLbl>
              <c:idx val="8"/>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8D18-4069-8DAD-30CCB409199C}"/>
                </c:ext>
              </c:extLst>
            </c:dLbl>
            <c:dLbl>
              <c:idx val="9"/>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8D18-4069-8DAD-30CCB409199C}"/>
                </c:ext>
              </c:extLst>
            </c:dLbl>
            <c:dLbl>
              <c:idx val="10"/>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8D18-4069-8DAD-30CCB409199C}"/>
                </c:ext>
              </c:extLst>
            </c:dLbl>
            <c:dLbl>
              <c:idx val="11"/>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8D18-4069-8DAD-30CCB409199C}"/>
                </c:ext>
              </c:extLst>
            </c:dLbl>
            <c:spPr>
              <a:solidFill>
                <a:schemeClr val="accent1">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l"/>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Sheet1!$B$5:$M$5</c:f>
              <c:numCache>
                <c:formatCode>0.0</c:formatCode>
                <c:ptCount val="12"/>
                <c:pt idx="0">
                  <c:v>1.5162231799521</c:v>
                </c:pt>
                <c:pt idx="1">
                  <c:v>1.5019766519902</c:v>
                </c:pt>
                <c:pt idx="2">
                  <c:v>1.6252032972289301</c:v>
                </c:pt>
                <c:pt idx="3">
                  <c:v>2.1328502578786801</c:v>
                </c:pt>
                <c:pt idx="4">
                  <c:v>1.7286311098702101</c:v>
                </c:pt>
                <c:pt idx="5">
                  <c:v>1.3311599620274199</c:v>
                </c:pt>
                <c:pt idx="6">
                  <c:v>1.33737410368665</c:v>
                </c:pt>
                <c:pt idx="7">
                  <c:v>1.7775007932298701</c:v>
                </c:pt>
                <c:pt idx="8">
                  <c:v>1.0565963697091001</c:v>
                </c:pt>
                <c:pt idx="9">
                  <c:v>1.5035896865312799</c:v>
                </c:pt>
                <c:pt idx="10">
                  <c:v>1.648486333143</c:v>
                </c:pt>
                <c:pt idx="11">
                  <c:v>1.67866683637487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04D2-4439-A98F-C92AF8B1C8DE}"/>
            </c:ext>
          </c:extLst>
        </c:ser>
        <c:ser>
          <c:idx val="4"/>
          <c:order val="4"/>
          <c:tx>
            <c:strRef>
              <c:f>Sheet1!$A$6</c:f>
              <c:strCache>
                <c:ptCount val="1"/>
                <c:pt idx="0">
                  <c:v>Teithiau Amrywiol</c:v>
                </c:pt>
              </c:strCache>
            </c:strRef>
          </c:tx>
          <c:spPr>
            <a:ln w="38100" cap="rnd">
              <a:solidFill>
                <a:schemeClr val="accent4"/>
              </a:solidFill>
              <a:round/>
            </a:ln>
            <a:effectLst/>
          </c:spPr>
          <c:marker>
            <c:symbol val="circle"/>
            <c:size val="5"/>
            <c:spPr>
              <a:solidFill>
                <a:schemeClr val="accent5"/>
              </a:solidFill>
              <a:ln w="38100">
                <a:solidFill>
                  <a:schemeClr val="accent5"/>
                </a:solidFill>
              </a:ln>
              <a:effectLst/>
            </c:spPr>
          </c:marker>
          <c:dLbls>
            <c:dLbl>
              <c:idx val="0"/>
              <c:layout>
                <c:manualLayout>
                  <c:x val="-3.7210568785667419E-2"/>
                  <c:y val="7.8078880906105042E-3"/>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04D2-4439-A98F-C92AF8B1C8DE}"/>
                </c:ext>
              </c:extLst>
            </c:dLbl>
            <c:dLbl>
              <c:idx val="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8D18-4069-8DAD-30CCB409199C}"/>
                </c:ext>
              </c:extLst>
            </c:dLbl>
            <c:dLbl>
              <c:idx val="2"/>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8-8D18-4069-8DAD-30CCB409199C}"/>
                </c:ext>
              </c:extLst>
            </c:dLbl>
            <c:dLbl>
              <c:idx val="3"/>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9-8D18-4069-8DAD-30CCB409199C}"/>
                </c:ext>
              </c:extLst>
            </c:dLbl>
            <c:dLbl>
              <c:idx val="4"/>
              <c:layout>
                <c:manualLayout>
                  <c:x val="-2.0046677440404892E-2"/>
                  <c:y val="-3.2285317778587341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C84A-400F-A7B0-94F99FC6440B}"/>
                </c:ext>
              </c:extLst>
            </c:dLbl>
            <c:dLbl>
              <c:idx val="5"/>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A-8D18-4069-8DAD-30CCB409199C}"/>
                </c:ext>
              </c:extLst>
            </c:dLbl>
            <c:dLbl>
              <c:idx val="6"/>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B-8D18-4069-8DAD-30CCB409199C}"/>
                </c:ext>
              </c:extLst>
            </c:dLbl>
            <c:dLbl>
              <c:idx val="7"/>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C-8D18-4069-8DAD-30CCB409199C}"/>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D-8D18-4069-8DAD-30CCB409199C}"/>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E-8D18-4069-8DAD-30CCB409199C}"/>
                </c:ext>
              </c:extLst>
            </c:dLbl>
            <c:dLbl>
              <c:idx val="1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F-8D18-4069-8DAD-30CCB409199C}"/>
                </c:ext>
              </c:extLst>
            </c:dLbl>
            <c:dLbl>
              <c:idx val="1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30-8D18-4069-8DAD-30CCB409199C}"/>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38100"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Sheet1!$B$6:$M$6</c:f>
              <c:numCache>
                <c:formatCode>0.0</c:formatCode>
                <c:ptCount val="12"/>
                <c:pt idx="0">
                  <c:v>6.0721571595485697</c:v>
                </c:pt>
                <c:pt idx="1">
                  <c:v>6.7329269664187299</c:v>
                </c:pt>
                <c:pt idx="2">
                  <c:v>8.6731848085318592</c:v>
                </c:pt>
                <c:pt idx="3">
                  <c:v>8.9609144886378491</c:v>
                </c:pt>
                <c:pt idx="4">
                  <c:v>7.0616608359283397</c:v>
                </c:pt>
                <c:pt idx="5">
                  <c:v>7.4464257651707904</c:v>
                </c:pt>
                <c:pt idx="6">
                  <c:v>8.8865728946020806</c:v>
                </c:pt>
                <c:pt idx="7">
                  <c:v>7.5416491328064597</c:v>
                </c:pt>
                <c:pt idx="8">
                  <c:v>5.7306170919708004</c:v>
                </c:pt>
                <c:pt idx="9">
                  <c:v>6.5094862181063098</c:v>
                </c:pt>
                <c:pt idx="10">
                  <c:v>8.7015889613322397</c:v>
                </c:pt>
                <c:pt idx="11">
                  <c:v>6.9806178768120901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04D2-4439-A98F-C92AF8B1C8DE}"/>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40"/>
          <c:min val="0"/>
        </c:scaling>
        <c:delete val="1"/>
        <c:axPos val="l"/>
        <c:numFmt formatCode="#,##0" sourceLinked="0"/>
        <c:majorTickMark val="none"/>
        <c:minorTickMark val="none"/>
        <c:tickLblPos val="nextTo"/>
        <c:crossAx val="320372591"/>
        <c:crosses val="autoZero"/>
        <c:crossBetween val="between"/>
        <c:majorUnit val="2"/>
      </c:valAx>
      <c:spPr>
        <a:noFill/>
        <a:ln w="25400">
          <a:noFill/>
        </a:ln>
        <a:effectLst/>
      </c:spPr>
    </c:plotArea>
    <c:legend>
      <c:legendPos val="t"/>
      <c:layout>
        <c:manualLayout>
          <c:xMode val="edge"/>
          <c:yMode val="edge"/>
          <c:x val="1.5295583754777908E-2"/>
          <c:y val="8.9547298848628998E-3"/>
          <c:w val="0.96940881013870239"/>
          <c:h val="8.400668203830719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46597841382027E-3"/>
          <c:y val="0.13079366087913513"/>
          <c:w val="0.98999512195587158"/>
          <c:h val="0.77222234010696411"/>
        </c:manualLayout>
      </c:layout>
      <c:lineChart>
        <c:grouping val="standard"/>
        <c:varyColors val="0"/>
        <c:ser>
          <c:idx val="0"/>
          <c:order val="0"/>
          <c:tx>
            <c:strRef>
              <c:f>Sheet1!$A$2</c:f>
              <c:strCache>
                <c:ptCount val="1"/>
                <c:pt idx="0">
                  <c:v>Cyfanswm Teithiau</c:v>
                </c:pt>
              </c:strCache>
            </c:strRef>
          </c:tx>
          <c:spPr>
            <a:ln w="38100" cap="rnd">
              <a:solidFill>
                <a:schemeClr val="accent1"/>
              </a:solidFill>
              <a:round/>
            </a:ln>
            <a:effectLst/>
          </c:spPr>
          <c:marker>
            <c:symbol val="circle"/>
            <c:size val="10"/>
            <c:spPr>
              <a:solidFill>
                <a:schemeClr val="accent1"/>
              </a:solidFill>
              <a:ln w="38100">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4D2-4439-A98F-C92AF8B1C8DE}"/>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D2-4439-A98F-C92AF8B1C8DE}"/>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04D2-4439-A98F-C92AF8B1C8DE}"/>
              </c:ext>
            </c:extLst>
          </c:dPt>
          <c:dLbls>
            <c:dLbl>
              <c:idx val="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04D2-4439-A98F-C92AF8B1C8DE}"/>
                </c:ext>
              </c:extLst>
            </c:dLbl>
            <c:dLbl>
              <c:idx val="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04D2-4439-A98F-C92AF8B1C8DE}"/>
                </c:ext>
              </c:extLst>
            </c:dLbl>
            <c:dLbl>
              <c:idx val="2"/>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04D2-4439-A98F-C92AF8B1C8DE}"/>
                </c:ext>
              </c:extLst>
            </c:dLbl>
            <c:dLbl>
              <c:idx val="3"/>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F813-424F-9BA8-2E1752AE9D75}"/>
                </c:ext>
              </c:extLst>
            </c:dLbl>
            <c:dLbl>
              <c:idx val="4"/>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F813-424F-9BA8-2E1752AE9D75}"/>
                </c:ext>
              </c:extLst>
            </c:dLbl>
            <c:dLbl>
              <c:idx val="5"/>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F813-424F-9BA8-2E1752AE9D75}"/>
                </c:ext>
              </c:extLst>
            </c:dLbl>
            <c:dLbl>
              <c:idx val="6"/>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F813-424F-9BA8-2E1752AE9D75}"/>
                </c:ext>
              </c:extLst>
            </c:dLbl>
            <c:dLbl>
              <c:idx val="7"/>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F813-424F-9BA8-2E1752AE9D75}"/>
                </c:ext>
              </c:extLst>
            </c:dLbl>
            <c:dLbl>
              <c:idx val="8"/>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F813-424F-9BA8-2E1752AE9D75}"/>
                </c:ext>
              </c:extLst>
            </c:dLbl>
            <c:dLbl>
              <c:idx val="9"/>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F813-424F-9BA8-2E1752AE9D75}"/>
                </c:ext>
              </c:extLst>
            </c:dLbl>
            <c:dLbl>
              <c:idx val="10"/>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F813-424F-9BA8-2E1752AE9D75}"/>
                </c:ext>
              </c:extLst>
            </c:dLbl>
            <c:dLbl>
              <c:idx val="11"/>
              <c:spPr>
                <a:solidFill>
                  <a:schemeClr val="accent6">
                    <a:lumMod val="10000"/>
                    <a:lumOff val="9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F813-424F-9BA8-2E1752AE9D75}"/>
                </c:ext>
              </c:extLst>
            </c:dLbl>
            <c:spPr>
              <a:solidFill>
                <a:schemeClr val="accent6">
                  <a:lumMod val="10000"/>
                  <a:lumOff val="9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Sheet1!$B$2:$M$2</c:f>
              <c:numCache>
                <c:formatCode>"£"#,##0</c:formatCode>
                <c:ptCount val="12"/>
                <c:pt idx="0">
                  <c:v>231.65466157802001</c:v>
                </c:pt>
                <c:pt idx="1">
                  <c:v>252.802986891404</c:v>
                </c:pt>
                <c:pt idx="2">
                  <c:v>278.08944785478201</c:v>
                </c:pt>
                <c:pt idx="3">
                  <c:v>264.44427220811201</c:v>
                </c:pt>
                <c:pt idx="4">
                  <c:v>263.14551019150002</c:v>
                </c:pt>
                <c:pt idx="5">
                  <c:v>263.91147597012099</c:v>
                </c:pt>
                <c:pt idx="6">
                  <c:v>277.812198662323</c:v>
                </c:pt>
                <c:pt idx="7">
                  <c:v>257.14963681013</c:v>
                </c:pt>
                <c:pt idx="8">
                  <c:v>251.10846153879299</c:v>
                </c:pt>
                <c:pt idx="9">
                  <c:v>293.56956499500001</c:v>
                </c:pt>
                <c:pt idx="10">
                  <c:v>342.00031918137603</c:v>
                </c:pt>
                <c:pt idx="11">
                  <c:v>341.67937500288099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04D2-4439-A98F-C92AF8B1C8DE}"/>
            </c:ext>
          </c:extLst>
        </c:ser>
        <c:ser>
          <c:idx val="1"/>
          <c:order val="1"/>
          <c:tx>
            <c:strRef>
              <c:f>Sheet1!$A$3</c:f>
              <c:strCache>
                <c:ptCount val="1"/>
                <c:pt idx="0">
                  <c:v>Teithiau Gwyliau</c:v>
                </c:pt>
              </c:strCache>
            </c:strRef>
          </c:tx>
          <c:spPr>
            <a:ln w="38100" cap="rnd">
              <a:solidFill>
                <a:schemeClr val="accent2"/>
              </a:solidFill>
              <a:round/>
            </a:ln>
            <a:effectLst/>
          </c:spPr>
          <c:marker>
            <c:symbol val="x"/>
            <c:size val="10"/>
            <c:spPr>
              <a:solidFill>
                <a:schemeClr val="accent2"/>
              </a:solidFill>
              <a:ln w="38100">
                <a:solidFill>
                  <a:schemeClr val="accent2"/>
                </a:solidFill>
              </a:ln>
              <a:effectLst/>
            </c:spPr>
          </c:marker>
          <c:dLbls>
            <c:dLbl>
              <c:idx val="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F813-424F-9BA8-2E1752AE9D75}"/>
                </c:ext>
              </c:extLst>
            </c:dLbl>
            <c:dLbl>
              <c:idx val="1"/>
              <c:layout>
                <c:manualLayout>
                  <c:x val="-2.7563652304489188E-2"/>
                  <c:y val="-5.688739339186019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F813-424F-9BA8-2E1752AE9D75}"/>
                </c:ext>
              </c:extLst>
            </c:dLbl>
            <c:dLbl>
              <c:idx val="2"/>
              <c:layout>
                <c:manualLayout>
                  <c:x val="-1.3910555352081579E-2"/>
                  <c:y val="-2.2776816481867431E-3"/>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6651-4ACA-A8EB-5CB9A5D379CB}"/>
                </c:ext>
              </c:extLst>
            </c:dLbl>
            <c:dLbl>
              <c:idx val="3"/>
              <c:layout>
                <c:manualLayout>
                  <c:x val="-2.6393385604023933E-2"/>
                  <c:y val="2.6755329221487045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6651-4ACA-A8EB-5CB9A5D379CB}"/>
                </c:ext>
              </c:extLst>
            </c:dLbl>
            <c:dLbl>
              <c:idx val="4"/>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F813-424F-9BA8-2E1752AE9D75}"/>
                </c:ext>
              </c:extLst>
            </c:dLbl>
            <c:dLbl>
              <c:idx val="5"/>
              <c:layout>
                <c:manualLayout>
                  <c:x val="-7.6691396024095304E-3"/>
                  <c:y val="1.0165037483283056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6540-49BB-9F43-F12C3DD0A784}"/>
                </c:ext>
              </c:extLst>
            </c:dLbl>
            <c:dLbl>
              <c:idx val="6"/>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F813-424F-9BA8-2E1752AE9D75}"/>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F813-424F-9BA8-2E1752AE9D75}"/>
                </c:ext>
              </c:extLst>
            </c:dLbl>
            <c:dLbl>
              <c:idx val="8"/>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4-F813-424F-9BA8-2E1752AE9D75}"/>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5-F813-424F-9BA8-2E1752AE9D75}"/>
                </c:ext>
              </c:extLst>
            </c:dLbl>
            <c:dLbl>
              <c:idx val="10"/>
              <c:layout>
                <c:manualLayout>
                  <c:x val="-2.6003297418355942E-2"/>
                  <c:y val="-6.3800014555454254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138D-4B2F-BF3D-0F610CDC14E6}"/>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F813-424F-9BA8-2E1752AE9D75}"/>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Sheet1!$B$3:$M$3</c:f>
              <c:numCache>
                <c:formatCode>"£"#,##0</c:formatCode>
                <c:ptCount val="12"/>
                <c:pt idx="0">
                  <c:v>296.72876989007</c:v>
                </c:pt>
                <c:pt idx="1">
                  <c:v>310.00663464890403</c:v>
                </c:pt>
                <c:pt idx="2">
                  <c:v>334.38496950834298</c:v>
                </c:pt>
                <c:pt idx="3">
                  <c:v>350.67517052289497</c:v>
                </c:pt>
                <c:pt idx="4">
                  <c:v>323.994063346698</c:v>
                </c:pt>
                <c:pt idx="5">
                  <c:v>318.69941398177002</c:v>
                </c:pt>
                <c:pt idx="6">
                  <c:v>348.00987726553097</c:v>
                </c:pt>
                <c:pt idx="7">
                  <c:v>317.82747206218602</c:v>
                </c:pt>
                <c:pt idx="8">
                  <c:v>342.87052394182501</c:v>
                </c:pt>
                <c:pt idx="9">
                  <c:v>339.461515050868</c:v>
                </c:pt>
                <c:pt idx="10">
                  <c:v>396.086634329437</c:v>
                </c:pt>
                <c:pt idx="11">
                  <c:v>386.49047946679099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04D2-4439-A98F-C92AF8B1C8DE}"/>
            </c:ext>
          </c:extLst>
        </c:ser>
        <c:ser>
          <c:idx val="2"/>
          <c:order val="2"/>
          <c:tx>
            <c:strRef>
              <c:f>Sheet1!$A$4</c:f>
              <c:strCache>
                <c:ptCount val="1"/>
                <c:pt idx="0">
                  <c:v>Ymweld â Ffrindiau a Pherthnasau</c:v>
                </c:pt>
              </c:strCache>
            </c:strRef>
          </c:tx>
          <c:spPr>
            <a:ln w="38100" cap="rnd">
              <a:solidFill>
                <a:schemeClr val="accent3"/>
              </a:solidFill>
              <a:round/>
            </a:ln>
            <a:effectLst/>
          </c:spPr>
          <c:marker>
            <c:symbol val="triangle"/>
            <c:size val="10"/>
            <c:spPr>
              <a:solidFill>
                <a:schemeClr val="accent3"/>
              </a:solidFill>
              <a:ln w="38100">
                <a:solidFill>
                  <a:schemeClr val="accent3"/>
                </a:solidFill>
              </a:ln>
              <a:effectLst/>
            </c:spPr>
          </c:marker>
          <c:dLbls>
            <c:dLbl>
              <c:idx val="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F813-424F-9BA8-2E1752AE9D75}"/>
                </c:ext>
              </c:extLst>
            </c:dLbl>
            <c:dLbl>
              <c:idx val="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F813-424F-9BA8-2E1752AE9D75}"/>
                </c:ext>
              </c:extLst>
            </c:dLbl>
            <c:dLbl>
              <c:idx val="2"/>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F813-424F-9BA8-2E1752AE9D75}"/>
                </c:ext>
              </c:extLst>
            </c:dLbl>
            <c:dLbl>
              <c:idx val="3"/>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F813-424F-9BA8-2E1752AE9D75}"/>
                </c:ext>
              </c:extLst>
            </c:dLbl>
            <c:dLbl>
              <c:idx val="4"/>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B-F813-424F-9BA8-2E1752AE9D75}"/>
                </c:ext>
              </c:extLst>
            </c:dLbl>
            <c:dLbl>
              <c:idx val="5"/>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F813-424F-9BA8-2E1752AE9D75}"/>
                </c:ext>
              </c:extLst>
            </c:dLbl>
            <c:dLbl>
              <c:idx val="6"/>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F813-424F-9BA8-2E1752AE9D75}"/>
                </c:ext>
              </c:extLst>
            </c:dLbl>
            <c:dLbl>
              <c:idx val="7"/>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F813-424F-9BA8-2E1752AE9D75}"/>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F813-424F-9BA8-2E1752AE9D75}"/>
                </c:ext>
              </c:extLst>
            </c:dLbl>
            <c:dLbl>
              <c:idx val="9"/>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F813-424F-9BA8-2E1752AE9D75}"/>
                </c:ext>
              </c:extLst>
            </c:dLbl>
            <c:dLbl>
              <c:idx val="10"/>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F813-424F-9BA8-2E1752AE9D75}"/>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F813-424F-9BA8-2E1752AE9D75}"/>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Sheet1!$B$4:$M$4</c:f>
              <c:numCache>
                <c:formatCode>"£"#,##0</c:formatCode>
                <c:ptCount val="12"/>
                <c:pt idx="0">
                  <c:v>155.65594711853899</c:v>
                </c:pt>
                <c:pt idx="1">
                  <c:v>164.12344907611001</c:v>
                </c:pt>
                <c:pt idx="2">
                  <c:v>186.302956281299</c:v>
                </c:pt>
                <c:pt idx="3">
                  <c:v>169.923258581683</c:v>
                </c:pt>
                <c:pt idx="4">
                  <c:v>179.80156902146399</c:v>
                </c:pt>
                <c:pt idx="5">
                  <c:v>168.22803823700801</c:v>
                </c:pt>
                <c:pt idx="6">
                  <c:v>164.78934782818499</c:v>
                </c:pt>
                <c:pt idx="7">
                  <c:v>176.621760999999</c:v>
                </c:pt>
                <c:pt idx="8">
                  <c:v>163.60467118668001</c:v>
                </c:pt>
                <c:pt idx="9">
                  <c:v>206.251135047628</c:v>
                </c:pt>
                <c:pt idx="10">
                  <c:v>219.18433204140601</c:v>
                </c:pt>
                <c:pt idx="11">
                  <c:v>239.06902712254399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04D2-4439-A98F-C92AF8B1C8DE}"/>
            </c:ext>
          </c:extLst>
        </c:ser>
        <c:ser>
          <c:idx val="3"/>
          <c:order val="3"/>
          <c:tx>
            <c:strRef>
              <c:f>Sheet1!$A$5</c:f>
              <c:strCache>
                <c:ptCount val="1"/>
                <c:pt idx="0">
                  <c:v>Teithiau Busnes</c:v>
                </c:pt>
              </c:strCache>
            </c:strRef>
          </c:tx>
          <c:spPr>
            <a:ln w="38100" cap="rnd">
              <a:solidFill>
                <a:schemeClr val="accent5"/>
              </a:solidFill>
              <a:round/>
            </a:ln>
            <a:effectLst/>
          </c:spPr>
          <c:marker>
            <c:symbol val="diamond"/>
            <c:size val="5"/>
            <c:spPr>
              <a:solidFill>
                <a:schemeClr val="accent4"/>
              </a:solidFill>
              <a:ln w="38100">
                <a:solidFill>
                  <a:schemeClr val="accent5"/>
                </a:solidFill>
              </a:ln>
              <a:effectLst/>
            </c:spPr>
          </c:marker>
          <c:dLbls>
            <c:dLbl>
              <c:idx val="0"/>
              <c:layout>
                <c:manualLayout>
                  <c:x val="-5.1359046250581741E-2"/>
                  <c:y val="6.0174642130732536E-3"/>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6651-4ACA-A8EB-5CB9A5D379CB}"/>
                </c:ext>
              </c:extLst>
            </c:dLbl>
            <c:dLbl>
              <c:idx val="1"/>
              <c:layout>
                <c:manualLayout>
                  <c:x val="-2.561320923268795E-2"/>
                  <c:y val="3.2524156849831343E-3"/>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6540-49BB-9F43-F12C3DD0A784}"/>
                </c:ext>
              </c:extLst>
            </c:dLbl>
            <c:dLbl>
              <c:idx val="2"/>
              <c:layout>
                <c:manualLayout>
                  <c:x val="-2.561320923268795E-2"/>
                  <c:y val="-4.3753411620855331E-2"/>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9550-4424-AB0B-3AC41A108B73}"/>
                </c:ext>
              </c:extLst>
            </c:dLbl>
            <c:dLbl>
              <c:idx val="3"/>
              <c:layout>
                <c:manualLayout>
                  <c:x val="-2.3272678256034851E-2"/>
                  <c:y val="-2.0250497385859489E-2"/>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6540-49BB-9F43-F12C3DD0A784}"/>
                </c:ext>
              </c:extLst>
            </c:dLbl>
            <c:dLbl>
              <c:idx val="4"/>
              <c:layout>
                <c:manualLayout>
                  <c:x val="-3.1854622066020966E-2"/>
                  <c:y val="-2.8545644134283066E-2"/>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6540-49BB-9F43-F12C3DD0A784}"/>
                </c:ext>
              </c:extLst>
            </c:dLbl>
            <c:dLbl>
              <c:idx val="5"/>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F813-424F-9BA8-2E1752AE9D75}"/>
                </c:ext>
              </c:extLst>
            </c:dLbl>
            <c:dLbl>
              <c:idx val="6"/>
              <c:layout>
                <c:manualLayout>
                  <c:x val="1.0274930677897611E-2"/>
                  <c:y val="-9.1903033878923453E-3"/>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6651-4ACA-A8EB-5CB9A5D379CB}"/>
                </c:ext>
              </c:extLst>
            </c:dLbl>
            <c:dLbl>
              <c:idx val="7"/>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F813-424F-9BA8-2E1752AE9D75}"/>
                </c:ext>
              </c:extLst>
            </c:dLbl>
            <c:dLbl>
              <c:idx val="8"/>
              <c:layout>
                <c:manualLayout>
                  <c:x val="-2.5613209882716786E-2"/>
                  <c:y val="-1.3337876431715544E-2"/>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5-F813-424F-9BA8-2E1752AE9D75}"/>
                </c:ext>
              </c:extLst>
            </c:dLbl>
            <c:dLbl>
              <c:idx val="9"/>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F813-424F-9BA8-2E1752AE9D75}"/>
                </c:ext>
              </c:extLst>
            </c:dLbl>
            <c:dLbl>
              <c:idx val="10"/>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F813-424F-9BA8-2E1752AE9D75}"/>
                </c:ext>
              </c:extLst>
            </c:dLbl>
            <c:dLbl>
              <c:idx val="11"/>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8-F813-424F-9BA8-2E1752AE9D75}"/>
                </c:ext>
              </c:extLst>
            </c:dLbl>
            <c:spPr>
              <a:solidFill>
                <a:schemeClr val="accent1">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Sheet1!$B$5:$M$5</c:f>
              <c:numCache>
                <c:formatCode>"£"#,##0</c:formatCode>
                <c:ptCount val="12"/>
                <c:pt idx="0">
                  <c:v>285.42912109151598</c:v>
                </c:pt>
                <c:pt idx="1">
                  <c:v>269.805142271769</c:v>
                </c:pt>
                <c:pt idx="2">
                  <c:v>339.664706133783</c:v>
                </c:pt>
                <c:pt idx="3">
                  <c:v>369.19767489394599</c:v>
                </c:pt>
                <c:pt idx="4">
                  <c:v>402.67313077360399</c:v>
                </c:pt>
                <c:pt idx="5">
                  <c:v>323.16521937321198</c:v>
                </c:pt>
                <c:pt idx="6">
                  <c:v>341.56659494232503</c:v>
                </c:pt>
                <c:pt idx="7">
                  <c:v>377.528090401719</c:v>
                </c:pt>
                <c:pt idx="8">
                  <c:v>324.92068902661498</c:v>
                </c:pt>
                <c:pt idx="9">
                  <c:v>494.10817362965201</c:v>
                </c:pt>
                <c:pt idx="10">
                  <c:v>543.30674831674401</c:v>
                </c:pt>
                <c:pt idx="11">
                  <c:v>647.43719852330798</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04D2-4439-A98F-C92AF8B1C8DE}"/>
            </c:ext>
          </c:extLst>
        </c:ser>
        <c:ser>
          <c:idx val="4"/>
          <c:order val="4"/>
          <c:tx>
            <c:strRef>
              <c:f>Sheet1!$A$6</c:f>
              <c:strCache>
                <c:ptCount val="1"/>
                <c:pt idx="0">
                  <c:v>Teithiau Amrywiol</c:v>
                </c:pt>
              </c:strCache>
            </c:strRef>
          </c:tx>
          <c:spPr>
            <a:ln w="38100" cap="rnd">
              <a:solidFill>
                <a:schemeClr val="accent4"/>
              </a:solidFill>
              <a:round/>
            </a:ln>
            <a:effectLst/>
          </c:spPr>
          <c:marker>
            <c:symbol val="circle"/>
            <c:size val="5"/>
            <c:spPr>
              <a:solidFill>
                <a:schemeClr val="accent4"/>
              </a:solidFill>
              <a:ln w="38100">
                <a:solidFill>
                  <a:schemeClr val="accent4"/>
                </a:solidFill>
              </a:ln>
              <a:effectLst/>
            </c:spPr>
          </c:marker>
          <c:dLbls>
            <c:dLbl>
              <c:idx val="0"/>
              <c:layout>
                <c:manualLayout>
                  <c:x val="-3.765244627252945E-2"/>
                  <c:y val="2.2896780405602061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04D2-4439-A98F-C92AF8B1C8DE}"/>
                </c:ext>
              </c:extLst>
            </c:dLbl>
            <c:dLbl>
              <c:idx val="1"/>
              <c:layout>
                <c:manualLayout>
                  <c:x val="-2.6812285184860229E-2"/>
                  <c:y val="-2.4853106588125229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04D2-4439-A98F-C92AF8B1C8DE}"/>
                </c:ext>
              </c:extLst>
            </c:dLbl>
            <c:dLbl>
              <c:idx val="2"/>
              <c:layout>
                <c:manualLayout>
                  <c:x val="-2.7527039275091505E-2"/>
                  <c:y val="-6.5188744510044803E-3"/>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04D2-4439-A98F-C92AF8B1C8DE}"/>
                </c:ext>
              </c:extLst>
            </c:dLbl>
            <c:dLbl>
              <c:idx val="3"/>
              <c:layout>
                <c:manualLayout>
                  <c:x val="-2.94674684019113E-2"/>
                  <c:y val="-4.4556473670259236E-3"/>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04D2-4439-A98F-C92AF8B1C8DE}"/>
                </c:ext>
              </c:extLst>
            </c:dLbl>
            <c:dLbl>
              <c:idx val="4"/>
              <c:layout>
                <c:manualLayout>
                  <c:x val="-3.0123060569167137E-2"/>
                  <c:y val="3.1489986926317215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5-04D2-4439-A98F-C92AF8B1C8DE}"/>
                </c:ext>
              </c:extLst>
            </c:dLbl>
            <c:dLbl>
              <c:idx val="5"/>
              <c:layout>
                <c:manualLayout>
                  <c:x val="-3.7734764157416861E-2"/>
                  <c:y val="3.6318261459303433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6-04D2-4439-A98F-C92AF8B1C8DE}"/>
                </c:ext>
              </c:extLst>
            </c:dLbl>
            <c:dLbl>
              <c:idx val="6"/>
              <c:layout>
                <c:manualLayout>
                  <c:x val="-2.7625206424382723E-2"/>
                  <c:y val="-1.5069841973112725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7-04D2-4439-A98F-C92AF8B1C8DE}"/>
                </c:ext>
              </c:extLst>
            </c:dLbl>
            <c:dLbl>
              <c:idx val="7"/>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9-F813-424F-9BA8-2E1752AE9D75}"/>
                </c:ext>
              </c:extLst>
            </c:dLbl>
            <c:dLbl>
              <c:idx val="8"/>
              <c:layout>
                <c:manualLayout>
                  <c:x val="-2.5613209882716786E-2"/>
                  <c:y val="-8.9515730024574444E-4"/>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A-F813-424F-9BA8-2E1752AE9D75}"/>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B-F813-424F-9BA8-2E1752AE9D75}"/>
                </c:ext>
              </c:extLst>
            </c:dLbl>
            <c:dLbl>
              <c:idx val="10"/>
              <c:layout>
                <c:manualLayout>
                  <c:x val="-2.5613209882716672E-2"/>
                  <c:y val="-1.0572827735833444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138D-4B2F-BF3D-0F610CDC14E6}"/>
                </c:ext>
              </c:extLst>
            </c:dLbl>
            <c:dLbl>
              <c:idx val="11"/>
              <c:layout>
                <c:manualLayout>
                  <c:x val="-2.5337936418402887E-2"/>
                  <c:y val="-3.6602059961278431E-3"/>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2C-F813-424F-9BA8-2E1752AE9D75}"/>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38100"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Sheet1!$B$6:$M$6</c:f>
              <c:numCache>
                <c:formatCode>"£"#,##0</c:formatCode>
                <c:ptCount val="12"/>
                <c:pt idx="0">
                  <c:v>257.058240132283</c:v>
                </c:pt>
                <c:pt idx="1">
                  <c:v>294.24874125204298</c:v>
                </c:pt>
                <c:pt idx="2">
                  <c:v>290.910983080775</c:v>
                </c:pt>
                <c:pt idx="3">
                  <c:v>280.74919175479198</c:v>
                </c:pt>
                <c:pt idx="4">
                  <c:v>307.56082173331498</c:v>
                </c:pt>
                <c:pt idx="5">
                  <c:v>305.69621883930199</c:v>
                </c:pt>
                <c:pt idx="6">
                  <c:v>306.62347268610802</c:v>
                </c:pt>
                <c:pt idx="7">
                  <c:v>281.52858267854498</c:v>
                </c:pt>
                <c:pt idx="8">
                  <c:v>291.20188240382799</c:v>
                </c:pt>
                <c:pt idx="9">
                  <c:v>310.65269035858603</c:v>
                </c:pt>
                <c:pt idx="10">
                  <c:v>388.01934648485599</c:v>
                </c:pt>
                <c:pt idx="11">
                  <c:v>369.33433867178599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04D2-4439-A98F-C92AF8B1C8DE}"/>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in val="100"/>
        </c:scaling>
        <c:delete val="1"/>
        <c:axPos val="l"/>
        <c:numFmt formatCode="#,##0" sourceLinked="0"/>
        <c:majorTickMark val="out"/>
        <c:minorTickMark val="none"/>
        <c:tickLblPos val="nextTo"/>
        <c:crossAx val="320372591"/>
        <c:crosses val="autoZero"/>
        <c:crossBetween val="between"/>
      </c:valAx>
      <c:spPr>
        <a:noFill/>
        <a:ln w="25400">
          <a:noFill/>
        </a:ln>
        <a:effectLst/>
      </c:spPr>
    </c:plotArea>
    <c:legend>
      <c:legendPos val="t"/>
      <c:layout>
        <c:manualLayout>
          <c:xMode val="edge"/>
          <c:yMode val="edge"/>
          <c:x val="1.5295583754777908E-2"/>
          <c:y val="8.9547298848628998E-3"/>
          <c:w val="0.96940881013870239"/>
          <c:h val="8.400668203830719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baseline="0" smtId="4294967295">
          <a:solidFill>
            <a:schemeClr val="tx1"/>
          </a:solidFill>
        </a:defRPr>
      </a:pPr>
      <a:endParaRPr lang="en-US"/>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891111046075821E-3"/>
          <c:y val="0.11198730021715164"/>
          <c:w val="0.97631800174713135"/>
          <c:h val="0.78897887468338013"/>
        </c:manualLayout>
      </c:layout>
      <c:barChart>
        <c:barDir val="col"/>
        <c:grouping val="clustered"/>
        <c:varyColors val="0"/>
        <c:ser>
          <c:idx val="0"/>
          <c:order val="0"/>
          <c:tx>
            <c:strRef>
              <c:f>Sheet1!$B$1</c:f>
              <c:strCache>
                <c:ptCount val="1"/>
                <c:pt idx="0">
                  <c:v>Cyfanswm Teithiau</c:v>
                </c:pt>
              </c:strCache>
            </c:strRef>
          </c:tx>
          <c:spPr>
            <a:solidFill>
              <a:schemeClr val="accent1"/>
            </a:solidFill>
            <a:ln>
              <a:noFill/>
            </a:ln>
            <a:effectLst/>
          </c:spPr>
          <c:invertIfNegative val="0"/>
          <c:dPt>
            <c:idx val="1"/>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C62-40C3-8740-AA541683CF73}"/>
              </c:ext>
            </c:extLst>
          </c:dPt>
          <c:dPt>
            <c:idx val="2"/>
            <c:invertIfNegative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1C62-40C3-8740-AA541683CF73}"/>
              </c:ext>
            </c:extLst>
          </c:dPt>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B98D-4F0B-97B0-38752EA85932}"/>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1C62-40C3-8740-AA541683CF73}"/>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1C62-40C3-8740-AA541683CF73}"/>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Sheet1!$B$2:$B$4</c:f>
              <c:numCache>
                <c:formatCode>0%</c:formatCode>
                <c:ptCount val="3"/>
                <c:pt idx="0">
                  <c:v>0.77</c:v>
                </c:pt>
                <c:pt idx="1">
                  <c:v>0.19</c:v>
                </c:pt>
                <c:pt idx="2">
                  <c:v>0.04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1C62-40C3-8740-AA541683CF73}"/>
            </c:ext>
          </c:extLst>
        </c:ser>
        <c:ser>
          <c:idx val="1"/>
          <c:order val="1"/>
          <c:tx>
            <c:strRef>
              <c:f>Sheet1!$C$1</c:f>
              <c:strCache>
                <c:ptCount val="1"/>
                <c:pt idx="0">
                  <c:v>Teithiau Gwyliau</c:v>
                </c:pt>
              </c:strCache>
            </c:strRef>
          </c:tx>
          <c:spPr>
            <a:solidFill>
              <a:schemeClr val="accent2"/>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B98D-4F0B-97B0-38752EA85932}"/>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B98D-4F0B-97B0-38752EA85932}"/>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B98D-4F0B-97B0-38752EA8593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Sheet1!$C$2:$C$4</c:f>
              <c:numCache>
                <c:formatCode>0%</c:formatCode>
                <c:ptCount val="3"/>
                <c:pt idx="0">
                  <c:v>0.65</c:v>
                </c:pt>
                <c:pt idx="1">
                  <c:v>0.3</c:v>
                </c:pt>
                <c:pt idx="2">
                  <c:v>0.05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1C62-40C3-8740-AA541683CF73}"/>
            </c:ext>
          </c:extLst>
        </c:ser>
        <c:ser>
          <c:idx val="2"/>
          <c:order val="2"/>
          <c:tx>
            <c:strRef>
              <c:f>Sheet1!$D$1</c:f>
              <c:strCache>
                <c:ptCount val="1"/>
                <c:pt idx="0">
                  <c:v>Ymweld â Ffrindiau a Pherthnasau</c:v>
                </c:pt>
              </c:strCache>
            </c:strRef>
          </c:tx>
          <c:spPr>
            <a:solidFill>
              <a:schemeClr val="accent3"/>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B98D-4F0B-97B0-38752EA85932}"/>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B98D-4F0B-97B0-38752EA85932}"/>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B98D-4F0B-97B0-38752EA8593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Sheet1!$D$2:$D$4</c:f>
              <c:numCache>
                <c:formatCode>0%</c:formatCode>
                <c:ptCount val="3"/>
                <c:pt idx="0">
                  <c:v>0.81</c:v>
                </c:pt>
                <c:pt idx="1">
                  <c:v>0.14000000000000001</c:v>
                </c:pt>
                <c:pt idx="2">
                  <c:v>0.05</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6-1C62-40C3-8740-AA541683CF73}"/>
            </c:ext>
          </c:extLst>
        </c:ser>
        <c:ser>
          <c:idx val="3"/>
          <c:order val="3"/>
          <c:tx>
            <c:strRef>
              <c:f>Sheet1!$E$1</c:f>
              <c:strCache>
                <c:ptCount val="1"/>
                <c:pt idx="0">
                  <c:v>Teithiau Busnes</c:v>
                </c:pt>
              </c:strCache>
            </c:strRef>
          </c:tx>
          <c:spPr>
            <a:solidFill>
              <a:schemeClr val="accent5"/>
            </a:solidFill>
            <a:ln>
              <a:noFill/>
            </a:ln>
            <a:effectLst/>
          </c:spPr>
          <c:invertIfNegative val="0"/>
          <c:dLbls>
            <c:dLbl>
              <c:idx val="0"/>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B98D-4F0B-97B0-38752EA85932}"/>
                </c:ext>
              </c:extLst>
            </c:dLbl>
            <c:dLbl>
              <c:idx val="1"/>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B98D-4F0B-97B0-38752EA85932}"/>
                </c:ext>
              </c:extLst>
            </c:dLbl>
            <c:dLbl>
              <c:idx val="2"/>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B98D-4F0B-97B0-38752EA85932}"/>
                </c:ext>
              </c:extLst>
            </c:dLbl>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Sheet1!$E$2:$E$4</c:f>
              <c:numCache>
                <c:formatCode>0%</c:formatCode>
                <c:ptCount val="3"/>
                <c:pt idx="0">
                  <c:v>0.8</c:v>
                </c:pt>
                <c:pt idx="1">
                  <c:v>0.16</c:v>
                </c:pt>
                <c:pt idx="2">
                  <c:v>0.04</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1C62-40C3-8740-AA541683CF73}"/>
            </c:ext>
          </c:extLst>
        </c:ser>
        <c:ser>
          <c:idx val="4"/>
          <c:order val="4"/>
          <c:tx>
            <c:strRef>
              <c:f>Sheet1!$F$1</c:f>
              <c:strCache>
                <c:ptCount val="1"/>
                <c:pt idx="0">
                  <c:v>Teithiau Amrywiol</c:v>
                </c:pt>
              </c:strCache>
            </c:strRef>
          </c:tx>
          <c:spPr>
            <a:solidFill>
              <a:schemeClr val="accent4"/>
            </a:solidFill>
            <a:ln>
              <a:noFill/>
            </a:ln>
            <a:effectLst/>
          </c:spPr>
          <c:invertIfNegative val="0"/>
          <c:dLbls>
            <c:dLbl>
              <c:idx val="0"/>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B98D-4F0B-97B0-38752EA85932}"/>
                </c:ext>
              </c:extLst>
            </c:dLbl>
            <c:dLbl>
              <c:idx val="1"/>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B98D-4F0B-97B0-38752EA85932}"/>
                </c:ext>
              </c:extLst>
            </c:dLbl>
            <c:dLbl>
              <c:idx val="2"/>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B98D-4F0B-97B0-38752EA85932}"/>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smtId="4294967295">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Sheet1!$A$2:$A$4</c:f>
              <c:strCache>
                <c:ptCount val="3"/>
                <c:pt idx="0">
                  <c:v>1-3 noson</c:v>
                </c:pt>
                <c:pt idx="1">
                  <c:v>4-7 noson</c:v>
                </c:pt>
                <c:pt idx="2">
                  <c:v>8+ noson</c:v>
                </c:pt>
              </c:strCache>
            </c:strRef>
          </c:cat>
          <c:val>
            <c:numRef>
              <c:f>Sheet1!$F$2:$F$4</c:f>
              <c:numCache>
                <c:formatCode>0%</c:formatCode>
                <c:ptCount val="3"/>
                <c:pt idx="0">
                  <c:v>0.85</c:v>
                </c:pt>
                <c:pt idx="1">
                  <c:v>0.12</c:v>
                </c:pt>
                <c:pt idx="2">
                  <c:v>0.02</c:v>
                </c:pt>
              </c:numCache>
            </c:numRef>
          </c:val>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4-C5F8-439D-81C8-0287B12C9733}"/>
            </c:ext>
          </c:extLst>
        </c:ser>
        <c:dLbls>
          <c:showLegendKey val="0"/>
          <c:showVal val="0"/>
          <c:showCatName val="0"/>
          <c:showSerName val="0"/>
          <c:showPercent val="0"/>
          <c:showBubbleSize val="0"/>
        </c:dLbls>
        <c:gapWidth val="219"/>
        <c:overlap val="-27"/>
        <c:axId val="88585503"/>
        <c:axId val="55024719"/>
      </c:barChart>
      <c:catAx>
        <c:axId val="88585503"/>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55024719"/>
        <c:crosses val="autoZero"/>
        <c:auto val="0"/>
        <c:lblAlgn val="ctr"/>
        <c:lblOffset val="100"/>
        <c:noMultiLvlLbl val="0"/>
      </c:catAx>
      <c:valAx>
        <c:axId val="55024719"/>
        <c:scaling>
          <c:orientation val="minMax"/>
        </c:scaling>
        <c:delete val="1"/>
        <c:axPos val="l"/>
        <c:numFmt formatCode="0%" sourceLinked="1"/>
        <c:majorTickMark val="out"/>
        <c:minorTickMark val="none"/>
        <c:tickLblPos val="nextTo"/>
        <c:crossAx val="88585503"/>
        <c:crosses val="autoZero"/>
        <c:crossBetween val="between"/>
      </c:valAx>
      <c:spPr>
        <a:noFill/>
        <a:ln>
          <a:noFill/>
        </a:ln>
        <a:effectLst/>
      </c:spPr>
    </c:plotArea>
    <c:legend>
      <c:legendPos val="t"/>
      <c:layout>
        <c:manualLayout>
          <c:xMode val="edge"/>
          <c:yMode val="edge"/>
          <c:x val="0.1257752925157547"/>
          <c:y val="2.7650486677885056E-2"/>
          <c:w val="0.60405659675598145"/>
          <c:h val="4.8391181975603104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aseline="0" smtId="4294967295">
          <a:solidFill>
            <a:schemeClr val="accent1"/>
          </a:solidFill>
        </a:defRPr>
      </a:pPr>
      <a:endParaRPr lang="en-US"/>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448073297739029E-2"/>
          <c:y val="9.1827154159545898E-2"/>
          <c:w val="0.98999512195587158"/>
          <c:h val="0.81116783618927002"/>
        </c:manualLayout>
      </c:layout>
      <c:lineChart>
        <c:grouping val="standard"/>
        <c:varyColors val="0"/>
        <c:ser>
          <c:idx val="0"/>
          <c:order val="0"/>
          <c:tx>
            <c:strRef>
              <c:f>Sheet1!$A$2</c:f>
              <c:strCache>
                <c:ptCount val="1"/>
                <c:pt idx="0">
                  <c:v>Cyfanswm Teithiau</c:v>
                </c:pt>
              </c:strCache>
            </c:strRef>
          </c:tx>
          <c:spPr>
            <a:ln w="38100" cap="rnd">
              <a:solidFill>
                <a:schemeClr val="accent1"/>
              </a:solidFill>
              <a:round/>
            </a:ln>
            <a:effectLst/>
          </c:spPr>
          <c:marker>
            <c:symbol val="circle"/>
            <c:size val="10"/>
            <c:spPr>
              <a:solidFill>
                <a:schemeClr val="accent1"/>
              </a:solidFill>
              <a:ln w="9525">
                <a:solidFill>
                  <a:schemeClr val="accent1"/>
                </a:solidFill>
              </a:ln>
              <a:effectLst/>
            </c:spPr>
          </c:marker>
          <c:dPt>
            <c:idx val="0"/>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1-9C76-4F38-BE21-7EBEFF483ED2}"/>
              </c:ext>
            </c:extLst>
          </c:dPt>
          <c:dPt>
            <c:idx val="1"/>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3-9C76-4F38-BE21-7EBEFF483ED2}"/>
              </c:ext>
            </c:extLst>
          </c:dPt>
          <c:dPt>
            <c:idx val="2"/>
            <c:bubble3D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5-9C76-4F38-BE21-7EBEFF483ED2}"/>
              </c:ext>
            </c:extLst>
          </c:dPt>
          <c:dLbls>
            <c:dLbl>
              <c:idx val="0"/>
              <c:layout>
                <c:manualLayout>
                  <c:x val="-2.4146353825926781E-2"/>
                  <c:y val="2.7650486677885056E-2"/>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9C76-4F38-BE21-7EBEFF483ED2}"/>
                </c:ext>
              </c:extLst>
            </c:dLbl>
            <c:dLbl>
              <c:idx val="1"/>
              <c:layout>
                <c:manualLayout>
                  <c:x val="-2.6054102927446365E-2"/>
                  <c:y val="2.7246724814176559E-2"/>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9C76-4F38-BE21-7EBEFF483ED2}"/>
                </c:ext>
              </c:extLst>
            </c:dLbl>
            <c:dLbl>
              <c:idx val="2"/>
              <c:layout>
                <c:manualLayout>
                  <c:x val="-2.6958838105201721E-2"/>
                  <c:y val="3.1053993850946426E-2"/>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9C76-4F38-BE21-7EBEFF483ED2}"/>
                </c:ext>
              </c:extLst>
            </c:dLbl>
            <c:dLbl>
              <c:idx val="3"/>
              <c:layout>
                <c:manualLayout>
                  <c:x val="-4.0510106831789017E-2"/>
                  <c:y val="1.4909708872437477E-2"/>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9C76-4F38-BE21-7EBEFF483ED2}"/>
                </c:ext>
              </c:extLst>
            </c:dLbl>
            <c:dLbl>
              <c:idx val="4"/>
              <c:layout>
                <c:manualLayout>
                  <c:x val="-2.7797029651270722E-3"/>
                  <c:y val="-1.9653400057369319E-2"/>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9C76-4F38-BE21-7EBEFF483ED2}"/>
                </c:ext>
              </c:extLst>
            </c:dLbl>
            <c:dLbl>
              <c:idx val="5"/>
              <c:layout>
                <c:manualLayout>
                  <c:x val="-1.8317818641662598E-2"/>
                  <c:y val="-2.5523902848362923E-2"/>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9C76-4F38-BE21-7EBEFF483ED2}"/>
                </c:ext>
              </c:extLst>
            </c:dLbl>
            <c:dLbl>
              <c:idx val="6"/>
              <c:layout>
                <c:manualLayout>
                  <c:x val="-2.574584074318409E-2"/>
                  <c:y val="-2.5545021519064903E-2"/>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9C76-4F38-BE21-7EBEFF483ED2}"/>
                </c:ext>
              </c:extLst>
            </c:dLbl>
            <c:dLbl>
              <c:idx val="7"/>
              <c:layout>
                <c:manualLayout>
                  <c:x val="-1.0922477561926085E-2"/>
                  <c:y val="-2.7650486958822004E-3"/>
                </c:manualLayout>
              </c:layout>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E958-4C89-B599-05D7B0BD6D3D}"/>
                </c:ext>
              </c:extLst>
            </c:dLbl>
            <c:dLbl>
              <c:idx val="8"/>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7-E958-4C89-B599-05D7B0BD6D3D}"/>
                </c:ext>
              </c:extLst>
            </c:dLbl>
            <c:dLbl>
              <c:idx val="9"/>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8-E958-4C89-B599-05D7B0BD6D3D}"/>
                </c:ext>
              </c:extLst>
            </c:dLbl>
            <c:dLbl>
              <c:idx val="10"/>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9-E958-4C89-B599-05D7B0BD6D3D}"/>
                </c:ext>
              </c:extLst>
            </c:dLbl>
            <c:dLbl>
              <c:idx val="11"/>
              <c:spPr>
                <a:solidFill>
                  <a:schemeClr val="accent1">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E958-4C89-B599-05D7B0BD6D3D}"/>
                </c:ext>
              </c:extLst>
            </c:dLbl>
            <c:spPr>
              <a:solidFill>
                <a:schemeClr val="accent1">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Sheet1!$B$2:$M$2</c:f>
              <c:numCache>
                <c:formatCode>_-* #,##0.0_-;\-* #,##0.0_-;_-* "-"??_-;_-@_-</c:formatCode>
                <c:ptCount val="12"/>
                <c:pt idx="0">
                  <c:v>2.9</c:v>
                </c:pt>
                <c:pt idx="1">
                  <c:v>3.1</c:v>
                </c:pt>
                <c:pt idx="2">
                  <c:v>3.3</c:v>
                </c:pt>
                <c:pt idx="3">
                  <c:v>2.8</c:v>
                </c:pt>
                <c:pt idx="4">
                  <c:v>2.9</c:v>
                </c:pt>
                <c:pt idx="5">
                  <c:v>2.9</c:v>
                </c:pt>
                <c:pt idx="6">
                  <c:v>3.1</c:v>
                </c:pt>
                <c:pt idx="7">
                  <c:v>2.6</c:v>
                </c:pt>
                <c:pt idx="8" formatCode="0.0">
                  <c:v>2.8</c:v>
                </c:pt>
                <c:pt idx="9" formatCode="0.0">
                  <c:v>2.8</c:v>
                </c:pt>
                <c:pt idx="10" formatCode="0.0">
                  <c:v>3.2</c:v>
                </c:pt>
                <c:pt idx="11" formatCode="0.0">
                  <c:v>2.7</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A-9C76-4F38-BE21-7EBEFF483ED2}"/>
            </c:ext>
          </c:extLst>
        </c:ser>
        <c:ser>
          <c:idx val="1"/>
          <c:order val="1"/>
          <c:tx>
            <c:strRef>
              <c:f>Sheet1!$A$3</c:f>
              <c:strCache>
                <c:ptCount val="1"/>
                <c:pt idx="0">
                  <c:v>Teithiau Gwyliau</c:v>
                </c:pt>
              </c:strCache>
            </c:strRef>
          </c:tx>
          <c:spPr>
            <a:ln w="38100" cap="rnd">
              <a:solidFill>
                <a:schemeClr val="accent2"/>
              </a:solidFill>
              <a:round/>
            </a:ln>
            <a:effectLst/>
          </c:spPr>
          <c:marker>
            <c:symbol val="square"/>
            <c:size val="10"/>
            <c:spPr>
              <a:solidFill>
                <a:schemeClr val="accent2"/>
              </a:solidFill>
              <a:ln w="9525">
                <a:solidFill>
                  <a:schemeClr val="accent2"/>
                </a:solidFill>
              </a:ln>
              <a:effectLst/>
            </c:spPr>
          </c:marker>
          <c:dLbls>
            <c:dLbl>
              <c:idx val="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B-E958-4C89-B599-05D7B0BD6D3D}"/>
                </c:ext>
              </c:extLst>
            </c:dLbl>
            <c:dLbl>
              <c:idx val="1"/>
              <c:layout>
                <c:manualLayout>
                  <c:x val="-2.4655435234308243E-2"/>
                  <c:y val="-1.747347414493560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9C76-4F38-BE21-7EBEFF483ED2}"/>
                </c:ext>
              </c:extLst>
            </c:dLbl>
            <c:dLbl>
              <c:idx val="2"/>
              <c:layout>
                <c:manualLayout>
                  <c:x val="-2.3062339052557945E-2"/>
                  <c:y val="-2.6831857860088348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9C76-4F38-BE21-7EBEFF483ED2}"/>
                </c:ext>
              </c:extLst>
            </c:dLbl>
            <c:dLbl>
              <c:idx val="3"/>
              <c:layout>
                <c:manualLayout>
                  <c:x val="-2.381616085767746E-2"/>
                  <c:y val="-3.0958311632275581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9C76-4F38-BE21-7EBEFF483ED2}"/>
                </c:ext>
              </c:extLst>
            </c:dLbl>
            <c:dLbl>
              <c:idx val="4"/>
              <c:layout>
                <c:manualLayout>
                  <c:x val="-1.7574746161699295E-2"/>
                  <c:y val="-2.2663166746497154E-2"/>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9C76-4F38-BE21-7EBEFF483ED2}"/>
                </c:ext>
              </c:extLst>
            </c:dLbl>
            <c:dLbl>
              <c:idx val="5"/>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C-E958-4C89-B599-05D7B0BD6D3D}"/>
                </c:ext>
              </c:extLst>
            </c:dLbl>
            <c:dLbl>
              <c:idx val="6"/>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D-E958-4C89-B599-05D7B0BD6D3D}"/>
                </c:ext>
              </c:extLst>
            </c:dLbl>
            <c:dLbl>
              <c:idx val="7"/>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E-E958-4C89-B599-05D7B0BD6D3D}"/>
                </c:ext>
              </c:extLst>
            </c:dLbl>
            <c:dLbl>
              <c:idx val="8"/>
              <c:layout>
                <c:manualLayout>
                  <c:x val="-2.3557474285797131E-2"/>
                  <c:y val="5.3262022654893071E-3"/>
                </c:manualLayout>
              </c:layout>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E958-4C89-B599-05D7B0BD6D3D}"/>
                </c:ext>
              </c:extLst>
            </c:dLbl>
            <c:dLbl>
              <c:idx val="9"/>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0-E958-4C89-B599-05D7B0BD6D3D}"/>
                </c:ext>
              </c:extLst>
            </c:dLbl>
            <c:dLbl>
              <c:idx val="10"/>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1-E958-4C89-B599-05D7B0BD6D3D}"/>
                </c:ext>
              </c:extLst>
            </c:dLbl>
            <c:dLbl>
              <c:idx val="11"/>
              <c:spPr>
                <a:solidFill>
                  <a:schemeClr val="accent2">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2-E958-4C89-B599-05D7B0BD6D3D}"/>
                </c:ext>
              </c:extLst>
            </c:dLbl>
            <c:spPr>
              <a:solidFill>
                <a:schemeClr val="accent2">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Sheet1!$B$3:$M$3</c:f>
              <c:numCache>
                <c:formatCode>_-* #,##0.0_-;\-* #,##0.0_-;_-* "-"??_-;_-@_-</c:formatCode>
                <c:ptCount val="12"/>
                <c:pt idx="0">
                  <c:v>3.2</c:v>
                </c:pt>
                <c:pt idx="1">
                  <c:v>3.8</c:v>
                </c:pt>
                <c:pt idx="2">
                  <c:v>4.2</c:v>
                </c:pt>
                <c:pt idx="3">
                  <c:v>3.4</c:v>
                </c:pt>
                <c:pt idx="4">
                  <c:v>3.1</c:v>
                </c:pt>
                <c:pt idx="5">
                  <c:v>3.6</c:v>
                </c:pt>
                <c:pt idx="6">
                  <c:v>3.9</c:v>
                </c:pt>
                <c:pt idx="7">
                  <c:v>3.1</c:v>
                </c:pt>
                <c:pt idx="8" formatCode="0.0">
                  <c:v>3.2</c:v>
                </c:pt>
                <c:pt idx="9" formatCode="0.0">
                  <c:v>3.5</c:v>
                </c:pt>
                <c:pt idx="10" formatCode="0.0">
                  <c:v>4.0999999999999996</c:v>
                </c:pt>
                <c:pt idx="11" formatCode="0.0">
                  <c:v>3.1</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0F-9C76-4F38-BE21-7EBEFF483ED2}"/>
            </c:ext>
          </c:extLst>
        </c:ser>
        <c:ser>
          <c:idx val="2"/>
          <c:order val="2"/>
          <c:tx>
            <c:strRef>
              <c:f>Sheet1!$A$4</c:f>
              <c:strCache>
                <c:ptCount val="1"/>
                <c:pt idx="0">
                  <c:v>Ymweld â Ffrindiau a Pherthnasau</c:v>
                </c:pt>
              </c:strCache>
            </c:strRef>
          </c:tx>
          <c:spPr>
            <a:ln w="38100" cap="rnd">
              <a:solidFill>
                <a:schemeClr val="accent3"/>
              </a:solidFill>
              <a:round/>
            </a:ln>
            <a:effectLst/>
          </c:spPr>
          <c:marker>
            <c:symbol val="triangle"/>
            <c:size val="10"/>
            <c:spPr>
              <a:solidFill>
                <a:schemeClr val="accent3"/>
              </a:solidFill>
              <a:ln w="9525">
                <a:solidFill>
                  <a:schemeClr val="accent3"/>
                </a:solidFill>
              </a:ln>
              <a:effectLst/>
            </c:spPr>
          </c:marker>
          <c:dLbls>
            <c:dLbl>
              <c:idx val="0"/>
              <c:layout>
                <c:manualLayout>
                  <c:x val="-4.4680122286081314E-2"/>
                  <c:y val="4.1475729085505009E-3"/>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9C76-4F38-BE21-7EBEFF483ED2}"/>
                </c:ext>
              </c:extLst>
            </c:dLbl>
            <c:dLbl>
              <c:idx val="1"/>
              <c:layout>
                <c:manualLayout>
                  <c:x val="-6.8051703274250031E-3"/>
                  <c:y val="2.8267832472920418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9C76-4F38-BE21-7EBEFF483ED2}"/>
                </c:ext>
              </c:extLst>
            </c:dLbl>
            <c:dLbl>
              <c:idx val="2"/>
              <c:layout>
                <c:manualLayout>
                  <c:x val="-2.440829761326313E-2"/>
                  <c:y val="2.086457796394825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9C76-4F38-BE21-7EBEFF483ED2}"/>
                </c:ext>
              </c:extLst>
            </c:dLbl>
            <c:dLbl>
              <c:idx val="3"/>
              <c:layout>
                <c:manualLayout>
                  <c:x val="-6.1779956047103198E-17"/>
                  <c:y val="1.2421597726643085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9C76-4F38-BE21-7EBEFF483ED2}"/>
                </c:ext>
              </c:extLst>
            </c:dLbl>
            <c:dLbl>
              <c:idx val="4"/>
              <c:layout>
                <c:manualLayout>
                  <c:x val="-1.6383716836571693E-2"/>
                  <c:y val="4.0072087198495865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9C76-4F38-BE21-7EBEFF483ED2}"/>
                </c:ext>
              </c:extLst>
            </c:dLbl>
            <c:dLbl>
              <c:idx val="5"/>
              <c:layout>
                <c:manualLayout>
                  <c:x val="-1.0797894559800625E-2"/>
                  <c:y val="1.5867352485656738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5-9C76-4F38-BE21-7EBEFF483ED2}"/>
                </c:ext>
              </c:extLst>
            </c:dLbl>
            <c:dLbl>
              <c:idx val="6"/>
              <c:layout>
                <c:manualLayout>
                  <c:x val="-9.2702843248844147E-3"/>
                  <c:y val="2.9309950768947601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6-9C76-4F38-BE21-7EBEFF483ED2}"/>
                </c:ext>
              </c:extLst>
            </c:dLbl>
            <c:dLbl>
              <c:idx val="7"/>
              <c:layout>
                <c:manualLayout>
                  <c:x val="-1.0922477561926085E-2"/>
                  <c:y val="5.2535925221761808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E52A-4899-92CE-0EEF774E255F}"/>
                </c:ext>
              </c:extLst>
            </c:dLbl>
            <c:dLbl>
              <c:idx val="8"/>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3-E958-4C89-B599-05D7B0BD6D3D}"/>
                </c:ext>
              </c:extLst>
            </c:dLbl>
            <c:dLbl>
              <c:idx val="9"/>
              <c:layout>
                <c:manualLayout>
                  <c:x val="-7.8017696870901756E-3"/>
                  <c:y val="-2.07378652191165E-2"/>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E958-4C89-B599-05D7B0BD6D3D}"/>
                </c:ext>
              </c:extLst>
            </c:dLbl>
            <c:dLbl>
              <c:idx val="10"/>
              <c:layout>
                <c:manualLayout>
                  <c:x val="-2.3405309061270186E-2"/>
                  <c:y val="-2.7650486958822004E-3"/>
                </c:manualLayout>
              </c:layout>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5-E958-4C89-B599-05D7B0BD6D3D}"/>
                </c:ext>
              </c:extLst>
            </c:dLbl>
            <c:dLbl>
              <c:idx val="11"/>
              <c:spPr>
                <a:solidFill>
                  <a:schemeClr val="accent3">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6-E958-4C89-B599-05D7B0BD6D3D}"/>
                </c:ext>
              </c:extLst>
            </c:dLbl>
            <c:spPr>
              <a:solidFill>
                <a:schemeClr val="accent3">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Sheet1!$B$4:$M$4</c:f>
              <c:numCache>
                <c:formatCode>_-* #,##0.0_-;\-* #,##0.0_-;_-* "-"??_-;_-@_-</c:formatCode>
                <c:ptCount val="12"/>
                <c:pt idx="0">
                  <c:v>3</c:v>
                </c:pt>
                <c:pt idx="1">
                  <c:v>2.8</c:v>
                </c:pt>
                <c:pt idx="2">
                  <c:v>3</c:v>
                </c:pt>
                <c:pt idx="3">
                  <c:v>2.5</c:v>
                </c:pt>
                <c:pt idx="4">
                  <c:v>2.9</c:v>
                </c:pt>
                <c:pt idx="5">
                  <c:v>2.6</c:v>
                </c:pt>
                <c:pt idx="6">
                  <c:v>2.8</c:v>
                </c:pt>
                <c:pt idx="7">
                  <c:v>2.6</c:v>
                </c:pt>
                <c:pt idx="8" formatCode="0.0;\-0.0;;@">
                  <c:v>2.8</c:v>
                </c:pt>
                <c:pt idx="9" formatCode="0.0;\-0.0;;@">
                  <c:v>2.5</c:v>
                </c:pt>
                <c:pt idx="10" formatCode="0.0;\-0.0;;@">
                  <c:v>3</c:v>
                </c:pt>
                <c:pt idx="11" formatCode="0.0;\-0.0;;@">
                  <c:v>2.9</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9C76-4F38-BE21-7EBEFF483ED2}"/>
            </c:ext>
          </c:extLst>
        </c:ser>
        <c:ser>
          <c:idx val="3"/>
          <c:order val="3"/>
          <c:tx>
            <c:strRef>
              <c:f>Sheet1!$A$5</c:f>
              <c:strCache>
                <c:ptCount val="1"/>
                <c:pt idx="0">
                  <c:v>Teithiau Busnes</c:v>
                </c:pt>
              </c:strCache>
            </c:strRef>
          </c:tx>
          <c:spPr>
            <a:ln w="38100" cap="rnd">
              <a:solidFill>
                <a:schemeClr val="accent5"/>
              </a:solidFill>
              <a:round/>
            </a:ln>
            <a:effectLst/>
          </c:spPr>
          <c:marker>
            <c:symbol val="diamond"/>
            <c:size val="5"/>
            <c:spPr>
              <a:solidFill>
                <a:schemeClr val="accent4"/>
              </a:solidFill>
              <a:ln w="9525">
                <a:solidFill>
                  <a:schemeClr val="accent4"/>
                </a:solidFill>
              </a:ln>
              <a:effectLst/>
            </c:spPr>
          </c:marker>
          <c:dLbls>
            <c:dLbl>
              <c:idx val="0"/>
              <c:layout>
                <c:manualLayout>
                  <c:x val="-4.3227639049291611E-2"/>
                  <c:y val="-1.4720400795340538E-2"/>
                </c:manualLayout>
              </c:layout>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E52A-4899-92CE-0EEF774E255F}"/>
                </c:ext>
              </c:extLst>
            </c:dLbl>
            <c:dLbl>
              <c:idx val="1"/>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7-E958-4C89-B599-05D7B0BD6D3D}"/>
                </c:ext>
              </c:extLst>
            </c:dLbl>
            <c:dLbl>
              <c:idx val="2"/>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8-E958-4C89-B599-05D7B0BD6D3D}"/>
                </c:ext>
              </c:extLst>
            </c:dLbl>
            <c:dLbl>
              <c:idx val="3"/>
              <c:layout>
                <c:manualLayout>
                  <c:x val="3.7571357097476721E-4"/>
                  <c:y val="-1.3431495986878872E-2"/>
                </c:manualLayout>
              </c:layout>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8-9C76-4F38-BE21-7EBEFF483ED2}"/>
                </c:ext>
              </c:extLst>
            </c:dLbl>
            <c:dLbl>
              <c:idx val="4"/>
              <c:layout>
                <c:manualLayout>
                  <c:x val="-4.4756356626749039E-2"/>
                  <c:y val="-1.645236648619175E-2"/>
                </c:manualLayout>
              </c:layout>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9-9C76-4F38-BE21-7EBEFF483ED2}"/>
                </c:ext>
              </c:extLst>
            </c:dLbl>
            <c:dLbl>
              <c:idx val="5"/>
              <c:layout>
                <c:manualLayout>
                  <c:x val="-3.1985290348529816E-2"/>
                  <c:y val="1.6984039917588234E-2"/>
                </c:manualLayout>
              </c:layout>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A-9C76-4F38-BE21-7EBEFF483ED2}"/>
                </c:ext>
              </c:extLst>
            </c:dLbl>
            <c:dLbl>
              <c:idx val="6"/>
              <c:layout>
                <c:manualLayout>
                  <c:x val="-2.7250291313976049E-3"/>
                  <c:y val="-1.2868362246081233E-3"/>
                </c:manualLayout>
              </c:layout>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B-9C76-4F38-BE21-7EBEFF483ED2}"/>
                </c:ext>
              </c:extLst>
            </c:dLbl>
            <c:dLbl>
              <c:idx val="7"/>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9-E958-4C89-B599-05D7B0BD6D3D}"/>
                </c:ext>
              </c:extLst>
            </c:dLbl>
            <c:dLbl>
              <c:idx val="8"/>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A-E958-4C89-B599-05D7B0BD6D3D}"/>
                </c:ext>
              </c:extLst>
            </c:dLbl>
            <c:dLbl>
              <c:idx val="9"/>
              <c:layout>
                <c:manualLayout>
                  <c:x val="-1.7706147020479585E-2"/>
                  <c:y val="7.399988787400856E-3"/>
                </c:manualLayout>
              </c:layout>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B-E958-4C89-B599-05D7B0BD6D3D}"/>
                </c:ext>
              </c:extLst>
            </c:dLbl>
            <c:dLbl>
              <c:idx val="10"/>
              <c:layout>
                <c:manualLayout>
                  <c:x val="-1.458543914564356E-2"/>
                  <c:y val="-2.2776816481867431E-3"/>
                </c:manualLayout>
              </c:layout>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C-E958-4C89-B599-05D7B0BD6D3D}"/>
                </c:ext>
              </c:extLst>
            </c:dLbl>
            <c:dLbl>
              <c:idx val="11"/>
              <c:layout>
                <c:manualLayout>
                  <c:x val="-1.6925970051770694E-2"/>
                  <c:y val="2.5372805310635259E-2"/>
                </c:manualLayout>
              </c:layout>
              <c:spPr>
                <a:solidFill>
                  <a:schemeClr val="accent5">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D-E958-4C89-B599-05D7B0BD6D3D}"/>
                </c:ext>
              </c:extLst>
            </c:dLbl>
            <c:spPr>
              <a:solidFill>
                <a:schemeClr val="accent5">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0"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Sheet1!$B$5:$M$5</c:f>
              <c:numCache>
                <c:formatCode>_-* #,##0.0_-;\-* #,##0.0_-;_-* "-"??_-;_-@_-</c:formatCode>
                <c:ptCount val="12"/>
                <c:pt idx="0">
                  <c:v>3.1</c:v>
                </c:pt>
                <c:pt idx="1">
                  <c:v>3.1</c:v>
                </c:pt>
                <c:pt idx="2">
                  <c:v>2.6</c:v>
                </c:pt>
                <c:pt idx="3">
                  <c:v>2.8</c:v>
                </c:pt>
                <c:pt idx="4">
                  <c:v>3</c:v>
                </c:pt>
                <c:pt idx="5">
                  <c:v>2.8</c:v>
                </c:pt>
                <c:pt idx="6">
                  <c:v>3</c:v>
                </c:pt>
                <c:pt idx="7">
                  <c:v>2.8</c:v>
                </c:pt>
                <c:pt idx="8" formatCode="0.0;\-0.0;;@">
                  <c:v>3.3</c:v>
                </c:pt>
                <c:pt idx="9" formatCode="0.0;\-0.0;;@">
                  <c:v>2.4</c:v>
                </c:pt>
                <c:pt idx="10" formatCode="0.0;\-0.0;;@">
                  <c:v>2.8</c:v>
                </c:pt>
                <c:pt idx="11" formatCode="0.0;\-0.0;;@">
                  <c:v>2.6</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C-9C76-4F38-BE21-7EBEFF483ED2}"/>
            </c:ext>
          </c:extLst>
        </c:ser>
        <c:ser>
          <c:idx val="4"/>
          <c:order val="4"/>
          <c:tx>
            <c:strRef>
              <c:f>Sheet1!$A$6</c:f>
              <c:strCache>
                <c:ptCount val="1"/>
                <c:pt idx="0">
                  <c:v>Teithiau Amrywiol</c:v>
                </c:pt>
              </c:strCache>
            </c:strRef>
          </c:tx>
          <c:spPr>
            <a:ln w="38100" cap="rnd">
              <a:solidFill>
                <a:schemeClr val="accent4"/>
              </a:solidFill>
              <a:round/>
            </a:ln>
            <a:effectLst/>
          </c:spPr>
          <c:marker>
            <c:symbol val="circle"/>
            <c:size val="5"/>
            <c:spPr>
              <a:solidFill>
                <a:schemeClr val="accent5"/>
              </a:solidFill>
              <a:ln w="9525">
                <a:solidFill>
                  <a:schemeClr val="accent5"/>
                </a:solidFill>
              </a:ln>
              <a:effectLst/>
            </c:spPr>
          </c:marker>
          <c:dLbls>
            <c:dLbl>
              <c:idx val="0"/>
              <c:layout>
                <c:manualLayout>
                  <c:x val="-4.8913225531578064E-2"/>
                  <c:y val="-4.6348311007022858E-3"/>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789D-482D-994A-DC3054707A45}"/>
                </c:ext>
              </c:extLst>
            </c:dLbl>
            <c:dLbl>
              <c:idx val="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E-E958-4C89-B599-05D7B0BD6D3D}"/>
                </c:ext>
              </c:extLst>
            </c:dLbl>
            <c:dLbl>
              <c:idx val="2"/>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F-E958-4C89-B599-05D7B0BD6D3D}"/>
                </c:ext>
              </c:extLst>
            </c:dLbl>
            <c:dLbl>
              <c:idx val="3"/>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0-E958-4C89-B599-05D7B0BD6D3D}"/>
                </c:ext>
              </c:extLst>
            </c:dLbl>
            <c:dLbl>
              <c:idx val="4"/>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1-E958-4C89-B599-05D7B0BD6D3D}"/>
                </c:ext>
              </c:extLst>
            </c:dLbl>
            <c:dLbl>
              <c:idx val="5"/>
              <c:layout>
                <c:manualLayout>
                  <c:x val="-6.0034925118088722E-3"/>
                  <c:y val="2.854575403034687E-2"/>
                </c:manualLayout>
              </c:layout>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r"/>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789D-482D-994A-DC3054707A45}"/>
                </c:ext>
              </c:extLst>
            </c:dLbl>
            <c:dLbl>
              <c:idx val="6"/>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2-E958-4C89-B599-05D7B0BD6D3D}"/>
                </c:ext>
              </c:extLst>
            </c:dLbl>
            <c:dLbl>
              <c:idx val="7"/>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3-E958-4C89-B599-05D7B0BD6D3D}"/>
                </c:ext>
              </c:extLst>
            </c:dLbl>
            <c:dLbl>
              <c:idx val="8"/>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4-E958-4C89-B599-05D7B0BD6D3D}"/>
                </c:ext>
              </c:extLst>
            </c:dLbl>
            <c:dLbl>
              <c:idx val="9"/>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5-E958-4C89-B599-05D7B0BD6D3D}"/>
                </c:ext>
              </c:extLst>
            </c:dLbl>
            <c:dLbl>
              <c:idx val="10"/>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6-E958-4C89-B599-05D7B0BD6D3D}"/>
                </c:ext>
              </c:extLst>
            </c:dLbl>
            <c:dLbl>
              <c:idx val="11"/>
              <c:spPr>
                <a:solidFill>
                  <a:schemeClr val="accent4">
                    <a:lumMod val="20000"/>
                    <a:lumOff val="80000"/>
                  </a:schemeClr>
                </a:solidFill>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27-E958-4C89-B599-05D7B0BD6D3D}"/>
                </c:ext>
              </c:extLst>
            </c:dLbl>
            <c:spPr>
              <a:solidFill>
                <a:schemeClr val="accent4">
                  <a:lumMod val="20000"/>
                  <a:lumOff val="80000"/>
                </a:schemeClr>
              </a:solid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Sheet1!$B$1:$M$1</c:f>
              <c:strCache>
                <c:ptCount val="12"/>
                <c:pt idx="0">
                  <c:v>Ch1'22</c:v>
                </c:pt>
                <c:pt idx="1">
                  <c:v>Ch2'22</c:v>
                </c:pt>
                <c:pt idx="2">
                  <c:v>Ch3'22</c:v>
                </c:pt>
                <c:pt idx="3">
                  <c:v>Ch4'22</c:v>
                </c:pt>
                <c:pt idx="4">
                  <c:v>Ch1'23</c:v>
                </c:pt>
                <c:pt idx="5">
                  <c:v>Ch2'23</c:v>
                </c:pt>
                <c:pt idx="6">
                  <c:v>Ch3'23</c:v>
                </c:pt>
                <c:pt idx="7">
                  <c:v>Ch4'23</c:v>
                </c:pt>
                <c:pt idx="8">
                  <c:v>Ch1'24</c:v>
                </c:pt>
                <c:pt idx="9">
                  <c:v>Ch2'24</c:v>
                </c:pt>
                <c:pt idx="10">
                  <c:v>Ch3'24</c:v>
                </c:pt>
                <c:pt idx="11">
                  <c:v>Ch4'24</c:v>
                </c:pt>
              </c:strCache>
            </c:strRef>
          </c:cat>
          <c:val>
            <c:numRef>
              <c:f>Sheet1!$B$6:$M$6</c:f>
              <c:numCache>
                <c:formatCode>_-* #,##0.0_-;\-* #,##0.0_-;_-* "-"??_-;_-@_-</c:formatCode>
                <c:ptCount val="12"/>
                <c:pt idx="0">
                  <c:v>2.4</c:v>
                </c:pt>
                <c:pt idx="1">
                  <c:v>2.4</c:v>
                </c:pt>
                <c:pt idx="2">
                  <c:v>2.6</c:v>
                </c:pt>
                <c:pt idx="3">
                  <c:v>2.2999999999999998</c:v>
                </c:pt>
                <c:pt idx="4">
                  <c:v>2.5</c:v>
                </c:pt>
                <c:pt idx="5">
                  <c:v>2.2999999999999998</c:v>
                </c:pt>
                <c:pt idx="6">
                  <c:v>2.4</c:v>
                </c:pt>
                <c:pt idx="7">
                  <c:v>2.2000000000000002</c:v>
                </c:pt>
                <c:pt idx="8" formatCode="0.0">
                  <c:v>2.2999999999999998</c:v>
                </c:pt>
                <c:pt idx="9" formatCode="0.0">
                  <c:v>2.2999999999999998</c:v>
                </c:pt>
                <c:pt idx="10" formatCode="0.0">
                  <c:v>2.6</c:v>
                </c:pt>
                <c:pt idx="11" formatCode="0.0">
                  <c:v>2.2000000000000002</c:v>
                </c:pt>
              </c:numCache>
            </c:numRef>
          </c:val>
          <c:smooth val="0"/>
          <c:extLst xmlns:a14="http://schemas.microsoft.com/office/drawing/2010/main" xmlns:wp="http://schemas.openxmlformats.org/drawingml/2006/wordprocessingDrawing" xmlns:w="http://schemas.openxmlformats.org/wordprocessingml/2006/main" xmlns:m="http://schemas.openxmlformats.org/officeDocument/2006/math">
            <c:ext xmlns:c16="http://schemas.microsoft.com/office/drawing/2014/chart" uri="{C3380CC4-5D6E-409C-BE32-E72D297353CC}">
              <c16:uniqueId val="{0000001D-9C76-4F38-BE21-7EBEFF483ED2}"/>
            </c:ext>
          </c:extLst>
        </c:ser>
        <c:dLbls>
          <c:showLegendKey val="0"/>
          <c:showVal val="0"/>
          <c:showCatName val="0"/>
          <c:showSerName val="0"/>
          <c:showPercent val="0"/>
          <c:showBubbleSize val="0"/>
        </c:dLbls>
        <c:marker val="1"/>
        <c:smooth val="0"/>
        <c:axId val="320372591"/>
        <c:axId val="249232399"/>
      </c:lineChart>
      <c:catAx>
        <c:axId val="320372591"/>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crossAx val="249232399"/>
        <c:crosses val="autoZero"/>
        <c:auto val="0"/>
        <c:lblAlgn val="ctr"/>
        <c:lblOffset val="100"/>
        <c:noMultiLvlLbl val="0"/>
      </c:catAx>
      <c:valAx>
        <c:axId val="249232399"/>
        <c:scaling>
          <c:orientation val="minMax"/>
          <c:max val="5"/>
          <c:min val="1.5"/>
        </c:scaling>
        <c:delete val="1"/>
        <c:axPos val="l"/>
        <c:numFmt formatCode="#,##0.0" sourceLinked="0"/>
        <c:majorTickMark val="out"/>
        <c:minorTickMark val="none"/>
        <c:tickLblPos val="nextTo"/>
        <c:crossAx val="320372591"/>
        <c:crosses val="autoZero"/>
        <c:crossBetween val="between"/>
        <c:majorUnit val="1"/>
      </c:valAx>
      <c:spPr>
        <a:noFill/>
        <a:ln w="25400">
          <a:noFill/>
        </a:ln>
        <a:effectLst/>
      </c:spPr>
    </c:plotArea>
    <c:legend>
      <c:legendPos val="t"/>
      <c:layout>
        <c:manualLayout>
          <c:xMode val="edge"/>
          <c:yMode val="edge"/>
          <c:x val="1.4508552849292755E-2"/>
          <c:y val="1.8632397055625916E-2"/>
          <c:w val="0.97098278999328613"/>
          <c:h val="7.1585081517696381E-2"/>
        </c:manualLayout>
      </c:layout>
      <c:overlay val="0"/>
      <c:spPr>
        <a:noFill/>
        <a:ln>
          <a:noFill/>
        </a:ln>
        <a:effectLst/>
      </c:spPr>
      <c:txPr>
        <a:bodyPr rot="0" spcFirstLastPara="1" vertOverflow="ellipsis" vert="horz" wrap="square" anchor="ctr" anchorCtr="1"/>
        <a:lstStyle/>
        <a:p>
          <a:pPr>
            <a:defRPr sz="2400" b="0" i="0" u="none" strike="noStrike" kern="1200" baseline="0" smtId="4294967295">
              <a:solidFill>
                <a:schemeClr val="tx1"/>
              </a:solidFill>
              <a:latin typeface="+mn-lt"/>
              <a:ea typeface="+mn-ea"/>
              <a:cs typeface="+mn-cs"/>
            </a:defRPr>
          </a:pPr>
          <a:endParaRPr lang="en-US"/>
        </a:p>
      </c:txPr>
    </c:legend>
    <c:plotVisOnly val="1"/>
    <c:dispBlanksAs val="gap"/>
    <c:extLst xmlns:a14="http://schemas.microsoft.com/office/drawing/2010/main" xmlns:wp="http://schemas.openxmlformats.org/drawingml/2006/wordprocessingDrawing" xmlns:w="http://schemas.openxmlformats.org/wordprocessingml/2006/main" xmlns:m="http://schemas.openxmlformats.org/officeDocument/2006/math">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smtId="4294967295">
          <a:solidFill>
            <a:schemeClr val="accent1"/>
          </a:solidFil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0.60192</cdr:x>
      <cdr:y>0.35547</cdr:y>
    </cdr:from>
    <cdr:to>
      <cdr:x>0.78194</cdr:x>
      <cdr:y>0.62951</cdr:y>
    </cdr:to>
    <cdr:sp macro="" textlink="">
      <cdr:nvSpPr>
        <cdr:cNvPr id="2" name="TextBox 15">
          <a:extLst xmlns:a="http://schemas.openxmlformats.org/drawingml/2006/main">
            <a:ext uri="{FF2B5EF4-FFF2-40B4-BE49-F238E27FC236}">
              <a16:creationId xmlns:a16="http://schemas.microsoft.com/office/drawing/2014/main" id="{C8BA1C19-58CC-A350-4DDE-CCEFDD2EC807}"/>
            </a:ext>
          </a:extLst>
        </cdr:cNvPr>
        <cdr:cNvSpPr txBox="1"/>
      </cdr:nvSpPr>
      <cdr:spPr>
        <a:xfrm xmlns:a="http://schemas.openxmlformats.org/drawingml/2006/main">
          <a:off x="4466517" y="1437231"/>
          <a:ext cx="1335829" cy="1107994"/>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1pPr>
          <a:lvl2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2pPr>
          <a:lvl3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3pPr>
          <a:lvl4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4pPr>
          <a:lvl5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5pPr>
          <a:lvl6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6pPr>
          <a:lvl7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7pPr>
          <a:lvl8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8pPr>
          <a:lvl9pPr marL="0" marR="0" indent="0" algn="l" defTabSz="1828800" rtl="0" fontAlgn="auto" latinLnBrk="0" hangingPunct="0">
            <a:lnSpc>
              <a:spcPct val="100000"/>
            </a:lnSpc>
            <a:spcBef>
              <a:spcPct val="0"/>
            </a:spcBef>
            <a:spcAft>
              <a:spcPct val="0"/>
            </a:spcAft>
            <a:buClrTx/>
            <a:buSzTx/>
            <a:buFontTx/>
            <a:buNone/>
            <a:defRPr kumimoji="0" sz="3400" b="0" i="0" u="none" strike="noStrike" cap="none" spc="0" normalizeH="0" baseline="0">
              <a:ln>
                <a:noFill/>
              </a:ln>
              <a:solidFill>
                <a:srgbClr val="000000"/>
              </a:solidFill>
              <a:effectLst/>
              <a:uFillTx/>
              <a:latin typeface="+mj-lt"/>
              <a:ea typeface="+mj-ea"/>
              <a:cs typeface="+mj-cs"/>
              <a:sym typeface="Helvetica"/>
            </a:defRPr>
          </a:lvl9pPr>
        </a:lstStyle>
        <a:p xmlns:a="http://schemas.openxmlformats.org/drawingml/2006/main">
          <a:pPr algn="ctr"/>
          <a:r>
            <a:rPr lang="en-US" sz="2400"/>
            <a:t>Cyfanswm Cymru</a:t>
          </a:r>
        </a:p>
        <a:p xmlns:a="http://schemas.openxmlformats.org/drawingml/2006/main">
          <a:pPr algn="ctr"/>
          <a:r>
            <a:rPr lang="en-GB" sz="2400">
              <a:latin typeface="Calibri" panose="020F0502020204030204" pitchFamily="34" charset="0"/>
            </a:rPr>
            <a:t>7.61M</a:t>
          </a:r>
          <a:endParaRPr lang="en-GB" sz="24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FFCE60-3653-AC31-056A-4592AC3502A1}"/>
              </a:ext>
            </a:extLst>
          </p:cNvPr>
          <p:cNvSpPr>
            <a:spLocks noGrp="1"/>
          </p:cNvSpPr>
          <p:nvPr>
            <p:ph type="hdr" sz="quarter"/>
          </p:nvPr>
        </p:nvSpPr>
        <p:spPr>
          <a:xfrm>
            <a:off x="0" y="0"/>
            <a:ext cx="2946400" cy="49212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29B7B98-5172-950E-E7F8-0E87D6C2D184}"/>
              </a:ext>
            </a:extLst>
          </p:cNvPr>
          <p:cNvSpPr>
            <a:spLocks noGrp="1"/>
          </p:cNvSpPr>
          <p:nvPr>
            <p:ph type="dt" sz="quarter" idx="1"/>
          </p:nvPr>
        </p:nvSpPr>
        <p:spPr>
          <a:xfrm>
            <a:off x="3852863" y="0"/>
            <a:ext cx="2946400" cy="492125"/>
          </a:xfrm>
          <a:prstGeom prst="rect">
            <a:avLst/>
          </a:prstGeom>
        </p:spPr>
        <p:txBody>
          <a:bodyPr vert="horz" lIns="91440" tIns="45720" rIns="91440" bIns="45720" rtlCol="0"/>
          <a:lstStyle>
            <a:lvl1pPr algn="r">
              <a:defRPr sz="1200"/>
            </a:lvl1pPr>
          </a:lstStyle>
          <a:p>
            <a:fld id="{FF04FDB7-3E61-4093-AF63-665E62406B7B}" type="datetimeFigureOut">
              <a:rPr lang="en-GB" smtClean="0"/>
              <a:t>05/09/2025</a:t>
            </a:fld>
            <a:endParaRPr lang="en-GB"/>
          </a:p>
        </p:txBody>
      </p:sp>
      <p:sp>
        <p:nvSpPr>
          <p:cNvPr id="4" name="Footer Placeholder 3">
            <a:extLst>
              <a:ext uri="{FF2B5EF4-FFF2-40B4-BE49-F238E27FC236}">
                <a16:creationId xmlns:a16="http://schemas.microsoft.com/office/drawing/2014/main" id="{96879791-7B0B-9A18-2BC7-20A625C3AB7A}"/>
              </a:ext>
            </a:extLst>
          </p:cNvPr>
          <p:cNvSpPr>
            <a:spLocks noGrp="1"/>
          </p:cNvSpPr>
          <p:nvPr>
            <p:ph type="ftr" sz="quarter" idx="2"/>
          </p:nvPr>
        </p:nvSpPr>
        <p:spPr>
          <a:xfrm>
            <a:off x="0" y="9315450"/>
            <a:ext cx="2946400" cy="49212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152139E3-2036-44D7-787B-C73C38588E22}"/>
              </a:ext>
            </a:extLst>
          </p:cNvPr>
          <p:cNvSpPr>
            <a:spLocks noGrp="1"/>
          </p:cNvSpPr>
          <p:nvPr>
            <p:ph type="sldNum" sz="quarter" idx="3"/>
          </p:nvPr>
        </p:nvSpPr>
        <p:spPr>
          <a:xfrm>
            <a:off x="3852863" y="9315450"/>
            <a:ext cx="2946400" cy="492125"/>
          </a:xfrm>
          <a:prstGeom prst="rect">
            <a:avLst/>
          </a:prstGeom>
        </p:spPr>
        <p:txBody>
          <a:bodyPr vert="horz" lIns="91440" tIns="45720" rIns="91440" bIns="45720" rtlCol="0" anchor="b"/>
          <a:lstStyle>
            <a:lvl1pPr algn="r">
              <a:defRPr sz="1200"/>
            </a:lvl1pPr>
          </a:lstStyle>
          <a:p>
            <a:fld id="{EA22AD44-62C5-4EB1-A297-1E2065686BDC}" type="slidenum">
              <a:rPr lang="en-GB" smtClean="0"/>
              <a:t>‹#›</a:t>
            </a:fld>
            <a:endParaRPr lang="en-GB"/>
          </a:p>
        </p:txBody>
      </p:sp>
    </p:spTree>
    <p:extLst>
      <p:ext uri="{BB962C8B-B14F-4D97-AF65-F5344CB8AC3E}">
        <p14:creationId xmlns:p14="http://schemas.microsoft.com/office/powerpoint/2010/main" val="24955486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21" name="Shape 621"/>
          <p:cNvSpPr>
            <a:spLocks noGrp="1" noRot="1" noChangeAspect="1"/>
          </p:cNvSpPr>
          <p:nvPr>
            <p:ph type="sldImg"/>
          </p:nvPr>
        </p:nvSpPr>
        <p:spPr>
          <a:xfrm>
            <a:off x="131763" y="735013"/>
            <a:ext cx="6537325" cy="3678237"/>
          </a:xfrm>
          <a:prstGeom prst="rect">
            <a:avLst/>
          </a:prstGeom>
        </p:spPr>
      </p:sp>
      <p:sp>
        <p:nvSpPr>
          <p:cNvPr id="622" name="Shape 622"/>
          <p:cNvSpPr>
            <a:spLocks noGrp="1"/>
          </p:cNvSpPr>
          <p:nvPr>
            <p:ph type="body" sz="quarter" idx="1"/>
          </p:nvPr>
        </p:nvSpPr>
        <p:spPr>
          <a:xfrm>
            <a:off x="906780" y="4658598"/>
            <a:ext cx="4987290" cy="4413409"/>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3200">
        <a:latin typeface="+mn-lt"/>
        <a:ea typeface="+mn-ea"/>
        <a:cs typeface="+mn-cs"/>
        <a:sym typeface="Calibri"/>
      </a:defRPr>
    </a:lvl1pPr>
    <a:lvl2pPr indent="228600" defTabSz="1828800" latinLnBrk="0">
      <a:defRPr sz="3200">
        <a:latin typeface="+mn-lt"/>
        <a:ea typeface="+mn-ea"/>
        <a:cs typeface="+mn-cs"/>
        <a:sym typeface="Calibri"/>
      </a:defRPr>
    </a:lvl2pPr>
    <a:lvl3pPr indent="457200" defTabSz="1828800" latinLnBrk="0">
      <a:defRPr sz="3200">
        <a:latin typeface="+mn-lt"/>
        <a:ea typeface="+mn-ea"/>
        <a:cs typeface="+mn-cs"/>
        <a:sym typeface="Calibri"/>
      </a:defRPr>
    </a:lvl3pPr>
    <a:lvl4pPr indent="685800" defTabSz="1828800" latinLnBrk="0">
      <a:defRPr sz="3200">
        <a:latin typeface="+mn-lt"/>
        <a:ea typeface="+mn-ea"/>
        <a:cs typeface="+mn-cs"/>
        <a:sym typeface="Calibri"/>
      </a:defRPr>
    </a:lvl4pPr>
    <a:lvl5pPr indent="914400" defTabSz="1828800" latinLnBrk="0">
      <a:defRPr sz="3200">
        <a:latin typeface="+mn-lt"/>
        <a:ea typeface="+mn-ea"/>
        <a:cs typeface="+mn-cs"/>
        <a:sym typeface="Calibri"/>
      </a:defRPr>
    </a:lvl5pPr>
    <a:lvl6pPr indent="1143000" defTabSz="1828800" latinLnBrk="0">
      <a:defRPr sz="3200">
        <a:latin typeface="+mn-lt"/>
        <a:ea typeface="+mn-ea"/>
        <a:cs typeface="+mn-cs"/>
        <a:sym typeface="Calibri"/>
      </a:defRPr>
    </a:lvl6pPr>
    <a:lvl7pPr indent="1371600" defTabSz="1828800" latinLnBrk="0">
      <a:defRPr sz="3200">
        <a:latin typeface="+mn-lt"/>
        <a:ea typeface="+mn-ea"/>
        <a:cs typeface="+mn-cs"/>
        <a:sym typeface="Calibri"/>
      </a:defRPr>
    </a:lvl7pPr>
    <a:lvl8pPr indent="1600200" defTabSz="1828800" latinLnBrk="0">
      <a:defRPr sz="3200">
        <a:latin typeface="+mn-lt"/>
        <a:ea typeface="+mn-ea"/>
        <a:cs typeface="+mn-cs"/>
        <a:sym typeface="Calibri"/>
      </a:defRPr>
    </a:lvl8pPr>
    <a:lvl9pPr indent="1828800" defTabSz="1828800" latinLnBrk="0">
      <a:defRPr sz="3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click the icon</a:t>
            </a:r>
            <a:r>
              <a:rPr lang="en-US" b="1"/>
              <a:t> </a:t>
            </a:r>
            <a:r>
              <a:rPr lang="en-US"/>
              <a:t>to add image</a:t>
            </a:r>
          </a:p>
          <a:p>
            <a:r>
              <a:rPr lang="en-US" baseline="0"/>
              <a:t>Right click, Send to Back, Send to Back to place the picture in the background. </a:t>
            </a:r>
            <a:endParaRPr lang="en-US"/>
          </a:p>
        </p:txBody>
      </p:sp>
    </p:spTree>
    <p:extLst>
      <p:ext uri="{BB962C8B-B14F-4D97-AF65-F5344CB8AC3E}">
        <p14:creationId xmlns:p14="http://schemas.microsoft.com/office/powerpoint/2010/main" val="520391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090664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015638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272567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524130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716342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956506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2290345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3342022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4272363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18418156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6907781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458382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Holding Slide 2">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63286"/>
            <a:ext cx="24384000" cy="13879286"/>
          </a:xfrm>
          <a:prstGeom prst="rect">
            <a:avLst/>
          </a:prstGeom>
        </p:spPr>
      </p:pic>
      <p:sp>
        <p:nvSpPr>
          <p:cNvPr id="6" name="Text Placeholder 2"/>
          <p:cNvSpPr>
            <a:spLocks noGrp="1"/>
          </p:cNvSpPr>
          <p:nvPr>
            <p:ph type="body" sz="quarter" idx="10" hasCustomPrompt="1"/>
          </p:nvPr>
        </p:nvSpPr>
        <p:spPr>
          <a:xfrm>
            <a:off x="697937" y="760449"/>
            <a:ext cx="23115588" cy="1038854"/>
          </a:xfrm>
          <a:prstGeom prst="rect">
            <a:avLst/>
          </a:prstGeom>
        </p:spPr>
        <p:txBody>
          <a:bodyPr>
            <a:normAutofit/>
          </a:bodyPr>
          <a:lstStyle>
            <a:lvl1pPr marL="0" indent="0" algn="l">
              <a:buNone/>
              <a:defRPr sz="6000" b="0">
                <a:solidFill>
                  <a:schemeClr val="tx2">
                    <a:lumMod val="20000"/>
                    <a:lumOff val="80000"/>
                  </a:schemeClr>
                </a:solidFill>
                <a:latin typeface="+mj-lt"/>
              </a:defRPr>
            </a:lvl1pPr>
          </a:lstStyle>
          <a:p>
            <a:pPr lvl="0"/>
            <a:r>
              <a:rPr lang="en-US"/>
              <a:t>Heading Welsh</a:t>
            </a:r>
          </a:p>
        </p:txBody>
      </p:sp>
      <p:sp>
        <p:nvSpPr>
          <p:cNvPr id="7" name="Text Placeholder 2"/>
          <p:cNvSpPr>
            <a:spLocks noGrp="1"/>
          </p:cNvSpPr>
          <p:nvPr>
            <p:ph type="body" sz="quarter" idx="13" hasCustomPrompt="1"/>
          </p:nvPr>
        </p:nvSpPr>
        <p:spPr>
          <a:xfrm>
            <a:off x="695878" y="1799303"/>
            <a:ext cx="23115588" cy="1084269"/>
          </a:xfrm>
          <a:prstGeom prst="rect">
            <a:avLst/>
          </a:prstGeom>
        </p:spPr>
        <p:txBody>
          <a:bodyPr>
            <a:normAutofit/>
          </a:bodyPr>
          <a:lstStyle>
            <a:lvl1pPr marL="0" indent="0" algn="l">
              <a:buNone/>
              <a:defRPr sz="6000" b="0">
                <a:solidFill>
                  <a:schemeClr val="tx2">
                    <a:lumMod val="20000"/>
                    <a:lumOff val="80000"/>
                  </a:schemeClr>
                </a:solidFill>
                <a:latin typeface="+mn-lt"/>
              </a:defRPr>
            </a:lvl1pPr>
          </a:lstStyle>
          <a:p>
            <a:pPr lvl="0"/>
            <a:r>
              <a:rPr lang="en-US"/>
              <a:t>Heading English</a:t>
            </a:r>
          </a:p>
        </p:txBody>
      </p:sp>
      <p:sp>
        <p:nvSpPr>
          <p:cNvPr id="10" name="Line"/>
          <p:cNvSpPr/>
          <p:nvPr userDrawn="1"/>
        </p:nvSpPr>
        <p:spPr>
          <a:xfrm>
            <a:off x="634187" y="2873835"/>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pic>
        <p:nvPicPr>
          <p:cNvPr id="2" name="image1.pdf" descr="image1.pdf">
            <a:extLst>
              <a:ext uri="{FF2B5EF4-FFF2-40B4-BE49-F238E27FC236}">
                <a16:creationId xmlns:a16="http://schemas.microsoft.com/office/drawing/2014/main" id="{B951C3A7-4BF4-DBF8-B7D1-798DB92DAE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602700" y="11434949"/>
            <a:ext cx="2272455" cy="1813694"/>
          </a:xfrm>
          <a:prstGeom prst="rect">
            <a:avLst/>
          </a:prstGeom>
          <a:ln w="12700">
            <a:miter lim="400000"/>
          </a:ln>
        </p:spPr>
      </p:pic>
    </p:spTree>
    <p:extLst>
      <p:ext uri="{BB962C8B-B14F-4D97-AF65-F5344CB8AC3E}">
        <p14:creationId xmlns:p14="http://schemas.microsoft.com/office/powerpoint/2010/main" val="3949112221"/>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Holding Slide 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1" y="0"/>
            <a:ext cx="24535312" cy="13716000"/>
          </a:xfrm>
          <a:prstGeom prst="rect">
            <a:avLst/>
          </a:prstGeom>
        </p:spPr>
      </p:pic>
      <p:sp>
        <p:nvSpPr>
          <p:cNvPr id="11" name="Text Placeholder 2"/>
          <p:cNvSpPr>
            <a:spLocks noGrp="1"/>
          </p:cNvSpPr>
          <p:nvPr>
            <p:ph type="body" sz="quarter" idx="10" hasCustomPrompt="1"/>
          </p:nvPr>
        </p:nvSpPr>
        <p:spPr>
          <a:xfrm>
            <a:off x="697937" y="760449"/>
            <a:ext cx="23115588" cy="1038854"/>
          </a:xfrm>
          <a:prstGeom prst="rect">
            <a:avLst/>
          </a:prstGeom>
        </p:spPr>
        <p:txBody>
          <a:bodyPr>
            <a:normAutofit/>
          </a:bodyPr>
          <a:lstStyle>
            <a:lvl1pPr marL="0" indent="0" algn="l">
              <a:buNone/>
              <a:defRPr sz="6000" b="0">
                <a:solidFill>
                  <a:schemeClr val="tx2">
                    <a:lumMod val="20000"/>
                    <a:lumOff val="80000"/>
                  </a:schemeClr>
                </a:solidFill>
                <a:latin typeface="+mj-lt"/>
              </a:defRPr>
            </a:lvl1pPr>
          </a:lstStyle>
          <a:p>
            <a:pPr lvl="0"/>
            <a:r>
              <a:rPr lang="en-US"/>
              <a:t>Heading Welsh</a:t>
            </a:r>
          </a:p>
        </p:txBody>
      </p:sp>
      <p:sp>
        <p:nvSpPr>
          <p:cNvPr id="12" name="Text Placeholder 2"/>
          <p:cNvSpPr>
            <a:spLocks noGrp="1"/>
          </p:cNvSpPr>
          <p:nvPr>
            <p:ph type="body" sz="quarter" idx="13" hasCustomPrompt="1"/>
          </p:nvPr>
        </p:nvSpPr>
        <p:spPr>
          <a:xfrm>
            <a:off x="695878" y="1799303"/>
            <a:ext cx="23115588" cy="1084269"/>
          </a:xfrm>
          <a:prstGeom prst="rect">
            <a:avLst/>
          </a:prstGeom>
        </p:spPr>
        <p:txBody>
          <a:bodyPr>
            <a:normAutofit/>
          </a:bodyPr>
          <a:lstStyle>
            <a:lvl1pPr marL="0" indent="0" algn="l">
              <a:buNone/>
              <a:defRPr sz="6000" b="0">
                <a:solidFill>
                  <a:schemeClr val="tx2">
                    <a:lumMod val="20000"/>
                    <a:lumOff val="80000"/>
                  </a:schemeClr>
                </a:solidFill>
                <a:latin typeface="+mn-lt"/>
              </a:defRPr>
            </a:lvl1pPr>
          </a:lstStyle>
          <a:p>
            <a:pPr lvl="0"/>
            <a:r>
              <a:rPr lang="en-US"/>
              <a:t>Heading English</a:t>
            </a:r>
          </a:p>
        </p:txBody>
      </p:sp>
      <p:sp>
        <p:nvSpPr>
          <p:cNvPr id="13" name="Line"/>
          <p:cNvSpPr/>
          <p:nvPr userDrawn="1"/>
        </p:nvSpPr>
        <p:spPr>
          <a:xfrm>
            <a:off x="634187" y="2873835"/>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pic>
        <p:nvPicPr>
          <p:cNvPr id="4" name="image1.pdf" descr="image1.pdf">
            <a:extLst>
              <a:ext uri="{FF2B5EF4-FFF2-40B4-BE49-F238E27FC236}">
                <a16:creationId xmlns:a16="http://schemas.microsoft.com/office/drawing/2014/main" id="{EE84D2CE-33F7-E336-0D3B-FED9F089E0E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602700" y="11434949"/>
            <a:ext cx="2272455" cy="1813694"/>
          </a:xfrm>
          <a:prstGeom prst="rect">
            <a:avLst/>
          </a:prstGeom>
          <a:ln w="12700">
            <a:miter lim="400000"/>
          </a:ln>
        </p:spPr>
      </p:pic>
    </p:spTree>
    <p:extLst>
      <p:ext uri="{BB962C8B-B14F-4D97-AF65-F5344CB8AC3E}">
        <p14:creationId xmlns:p14="http://schemas.microsoft.com/office/powerpoint/2010/main" val="394513749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Holding Slide 3">
    <p:spTree>
      <p:nvGrpSpPr>
        <p:cNvPr id="1" name=""/>
        <p:cNvGrpSpPr/>
        <p:nvPr/>
      </p:nvGrpSpPr>
      <p:grpSpPr>
        <a:xfrm>
          <a:off x="0" y="0"/>
          <a:ext cx="0" cy="0"/>
          <a:chOff x="0" y="0"/>
          <a:chExt cx="0" cy="0"/>
        </a:xfrm>
      </p:grpSpPr>
      <p:pic>
        <p:nvPicPr>
          <p:cNvPr id="4" name="Picture 3" descr="A picture containing outdoor, sky, nature, bicycle&#10;&#10;Description automatically generated">
            <a:extLst>
              <a:ext uri="{FF2B5EF4-FFF2-40B4-BE49-F238E27FC236}">
                <a16:creationId xmlns:a16="http://schemas.microsoft.com/office/drawing/2014/main" id="{20A34C07-0A53-F880-ACEF-B94BF7D91F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4001750"/>
          </a:xfrm>
          <a:prstGeom prst="rect">
            <a:avLst/>
          </a:prstGeom>
        </p:spPr>
      </p:pic>
      <p:sp>
        <p:nvSpPr>
          <p:cNvPr id="9" name="Text Placeholder 2"/>
          <p:cNvSpPr>
            <a:spLocks noGrp="1"/>
          </p:cNvSpPr>
          <p:nvPr>
            <p:ph type="body" sz="quarter" idx="10" hasCustomPrompt="1"/>
          </p:nvPr>
        </p:nvSpPr>
        <p:spPr>
          <a:xfrm>
            <a:off x="697937" y="735049"/>
            <a:ext cx="23115588" cy="1038854"/>
          </a:xfrm>
          <a:prstGeom prst="rect">
            <a:avLst/>
          </a:prstGeom>
        </p:spPr>
        <p:txBody>
          <a:bodyPr>
            <a:normAutofit/>
          </a:bodyPr>
          <a:lstStyle>
            <a:lvl1pPr marL="0" indent="0" algn="l">
              <a:buNone/>
              <a:defRPr sz="6000" b="0">
                <a:solidFill>
                  <a:schemeClr val="bg2"/>
                </a:solidFill>
                <a:latin typeface="+mj-lt"/>
              </a:defRPr>
            </a:lvl1pPr>
          </a:lstStyle>
          <a:p>
            <a:pPr lvl="0"/>
            <a:r>
              <a:rPr lang="en-US"/>
              <a:t>Heading Welsh</a:t>
            </a:r>
          </a:p>
        </p:txBody>
      </p:sp>
      <p:sp>
        <p:nvSpPr>
          <p:cNvPr id="10" name="Text Placeholder 2"/>
          <p:cNvSpPr>
            <a:spLocks noGrp="1"/>
          </p:cNvSpPr>
          <p:nvPr>
            <p:ph type="body" sz="quarter" idx="13" hasCustomPrompt="1"/>
          </p:nvPr>
        </p:nvSpPr>
        <p:spPr>
          <a:xfrm>
            <a:off x="695878" y="1773903"/>
            <a:ext cx="23115588" cy="1084269"/>
          </a:xfrm>
          <a:prstGeom prst="rect">
            <a:avLst/>
          </a:prstGeom>
        </p:spPr>
        <p:txBody>
          <a:bodyPr>
            <a:normAutofit/>
          </a:bodyPr>
          <a:lstStyle>
            <a:lvl1pPr marL="0" indent="0" algn="l">
              <a:buNone/>
              <a:defRPr sz="6000" b="0">
                <a:solidFill>
                  <a:schemeClr val="bg2"/>
                </a:solidFill>
                <a:latin typeface="+mn-lt"/>
              </a:defRPr>
            </a:lvl1pPr>
          </a:lstStyle>
          <a:p>
            <a:pPr lvl="0"/>
            <a:r>
              <a:rPr lang="en-US"/>
              <a:t>Heading English</a:t>
            </a:r>
          </a:p>
        </p:txBody>
      </p:sp>
      <p:sp>
        <p:nvSpPr>
          <p:cNvPr id="14" name="Line"/>
          <p:cNvSpPr/>
          <p:nvPr userDrawn="1"/>
        </p:nvSpPr>
        <p:spPr>
          <a:xfrm>
            <a:off x="634187" y="2873835"/>
            <a:ext cx="23116873" cy="1"/>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pic>
        <p:nvPicPr>
          <p:cNvPr id="2" name="image1.pdf" descr="image1.pdf">
            <a:extLst>
              <a:ext uri="{FF2B5EF4-FFF2-40B4-BE49-F238E27FC236}">
                <a16:creationId xmlns:a16="http://schemas.microsoft.com/office/drawing/2014/main" id="{BA65835C-6E67-B326-051B-AEC666DA91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3788177267"/>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5_Title &amp; Subtitle">
    <p:spTree>
      <p:nvGrpSpPr>
        <p:cNvPr id="1" name=""/>
        <p:cNvGrpSpPr/>
        <p:nvPr/>
      </p:nvGrpSpPr>
      <p:grpSpPr>
        <a:xfrm>
          <a:off x="0" y="0"/>
          <a:ext cx="0" cy="0"/>
          <a:chOff x="0" y="0"/>
          <a:chExt cx="0" cy="0"/>
        </a:xfrm>
      </p:grpSpPr>
      <p:sp>
        <p:nvSpPr>
          <p:cNvPr id="173" name="Body Level One…"/>
          <p:cNvSpPr txBox="1">
            <a:spLocks noGrp="1"/>
          </p:cNvSpPr>
          <p:nvPr>
            <p:ph type="body" sz="half" idx="1" hasCustomPrompt="1"/>
          </p:nvPr>
        </p:nvSpPr>
        <p:spPr>
          <a:xfrm>
            <a:off x="12587591" y="3333136"/>
            <a:ext cx="11050726" cy="9489248"/>
          </a:xfrm>
          <a:prstGeom prst="rect">
            <a:avLst/>
          </a:prstGeom>
        </p:spPr>
        <p:txBody>
          <a:bodyPr/>
          <a:lstStyle/>
          <a:p>
            <a:r>
              <a:t> Body Level One</a:t>
            </a:r>
          </a:p>
          <a:p>
            <a:pPr lvl="1"/>
            <a:endParaRPr/>
          </a:p>
          <a:p>
            <a:pPr lvl="2"/>
            <a:endParaRPr/>
          </a:p>
          <a:p>
            <a:pPr lvl="3"/>
            <a:endParaRPr/>
          </a:p>
          <a:p>
            <a:pPr lvl="4"/>
            <a:endParaRPr/>
          </a:p>
        </p:txBody>
      </p:sp>
      <p:sp>
        <p:nvSpPr>
          <p:cNvPr id="174" name="Straight Connector 7"/>
          <p:cNvSpPr/>
          <p:nvPr/>
        </p:nvSpPr>
        <p:spPr>
          <a:xfrm flipH="1">
            <a:off x="12159573" y="3333136"/>
            <a:ext cx="1" cy="9489246"/>
          </a:xfrm>
          <a:prstGeom prst="line">
            <a:avLst/>
          </a:prstGeom>
          <a:ln w="25400">
            <a:solidFill>
              <a:srgbClr val="7D7D7D"/>
            </a:solidFill>
            <a:miter/>
          </a:ln>
        </p:spPr>
        <p:txBody>
          <a:bodyPr lIns="45718" tIns="45718" rIns="45718" bIns="45718"/>
          <a:lstStyle/>
          <a:p>
            <a:endParaRPr/>
          </a:p>
        </p:txBody>
      </p:sp>
      <p:sp>
        <p:nvSpPr>
          <p:cNvPr id="175"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176"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177" name="Text Placeholder 2"/>
          <p:cNvSpPr>
            <a:spLocks noGrp="1"/>
          </p:cNvSpPr>
          <p:nvPr>
            <p:ph type="body" sz="quarter" idx="21"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178" name="Text Placeholder 2"/>
          <p:cNvSpPr>
            <a:spLocks noGrp="1"/>
          </p:cNvSpPr>
          <p:nvPr>
            <p:ph type="body" sz="quarter" idx="22"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179" name="Body Level One…"/>
          <p:cNvSpPr txBox="1">
            <a:spLocks noGrp="1"/>
          </p:cNvSpPr>
          <p:nvPr>
            <p:ph type="body" sz="half" idx="23" hasCustomPrompt="1"/>
          </p:nvPr>
        </p:nvSpPr>
        <p:spPr>
          <a:xfrm>
            <a:off x="640200" y="3362631"/>
            <a:ext cx="11208089" cy="9459752"/>
          </a:xfrm>
          <a:prstGeom prst="rect">
            <a:avLst/>
          </a:prstGeom>
        </p:spPr>
        <p:txBody>
          <a:bodyPr/>
          <a:lstStyle/>
          <a:p>
            <a:r>
              <a:t> Body Level One
 Body Level Two</a:t>
            </a:r>
          </a:p>
        </p:txBody>
      </p:sp>
      <p:sp>
        <p:nvSpPr>
          <p:cNvPr id="180"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DA6FE43E-CE05-BFE0-E6F3-CB8B9F01F1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2192000" y="0"/>
            <a:ext cx="12192000" cy="13716000"/>
          </a:xfrm>
          <a:prstGeom prst="rect">
            <a:avLst/>
          </a:prstGeom>
        </p:spPr>
        <p:txBody>
          <a:bodyPr/>
          <a:lstStyle/>
          <a:p>
            <a:endParaRPr lang="en-GB"/>
          </a:p>
        </p:txBody>
      </p:sp>
      <p:sp>
        <p:nvSpPr>
          <p:cNvPr id="10" name="Body Level One…"/>
          <p:cNvSpPr txBox="1">
            <a:spLocks noGrp="1"/>
          </p:cNvSpPr>
          <p:nvPr>
            <p:ph type="body" sz="half" idx="12" hasCustomPrompt="1"/>
          </p:nvPr>
        </p:nvSpPr>
        <p:spPr>
          <a:xfrm>
            <a:off x="634188" y="2212259"/>
            <a:ext cx="10863906" cy="1061012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9" name="Line"/>
          <p:cNvSpPr/>
          <p:nvPr userDrawn="1"/>
        </p:nvSpPr>
        <p:spPr>
          <a:xfrm flipV="1">
            <a:off x="640203" y="1863962"/>
            <a:ext cx="10832471"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1" name="Text Placeholder 2"/>
          <p:cNvSpPr>
            <a:spLocks noGrp="1"/>
          </p:cNvSpPr>
          <p:nvPr>
            <p:ph type="body" sz="quarter" idx="13" hasCustomPrompt="1"/>
          </p:nvPr>
        </p:nvSpPr>
        <p:spPr>
          <a:xfrm>
            <a:off x="662885" y="807368"/>
            <a:ext cx="10835209"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278394888"/>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2192000" y="0"/>
            <a:ext cx="12192000" cy="13716000"/>
          </a:xfrm>
          <a:prstGeom prst="rect">
            <a:avLst/>
          </a:prstGeom>
        </p:spPr>
        <p:txBody>
          <a:bodyPr/>
          <a:lstStyle/>
          <a:p>
            <a:endParaRPr lang="en-GB"/>
          </a:p>
        </p:txBody>
      </p:sp>
      <p:sp>
        <p:nvSpPr>
          <p:cNvPr id="10" name="Body Level One…"/>
          <p:cNvSpPr txBox="1">
            <a:spLocks noGrp="1"/>
          </p:cNvSpPr>
          <p:nvPr>
            <p:ph type="body" sz="half" idx="12" hasCustomPrompt="1"/>
          </p:nvPr>
        </p:nvSpPr>
        <p:spPr>
          <a:xfrm>
            <a:off x="634188" y="3392129"/>
            <a:ext cx="10863906" cy="943025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Line"/>
          <p:cNvSpPr/>
          <p:nvPr userDrawn="1"/>
        </p:nvSpPr>
        <p:spPr>
          <a:xfrm>
            <a:off x="634187" y="635134"/>
            <a:ext cx="10865285"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5" name="Line"/>
          <p:cNvSpPr/>
          <p:nvPr userDrawn="1"/>
        </p:nvSpPr>
        <p:spPr>
          <a:xfrm flipV="1">
            <a:off x="640203" y="3008670"/>
            <a:ext cx="1086193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Text Placeholder 2"/>
          <p:cNvSpPr>
            <a:spLocks noGrp="1"/>
          </p:cNvSpPr>
          <p:nvPr>
            <p:ph type="body" sz="quarter" idx="13" hasCustomPrompt="1"/>
          </p:nvPr>
        </p:nvSpPr>
        <p:spPr>
          <a:xfrm>
            <a:off x="633413" y="756920"/>
            <a:ext cx="10864681"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7" name="Text Placeholder 2"/>
          <p:cNvSpPr>
            <a:spLocks noGrp="1"/>
          </p:cNvSpPr>
          <p:nvPr>
            <p:ph type="body" sz="quarter" idx="14" hasCustomPrompt="1"/>
          </p:nvPr>
        </p:nvSpPr>
        <p:spPr>
          <a:xfrm>
            <a:off x="631354" y="1843655"/>
            <a:ext cx="10864681"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30325286"/>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13716000"/>
          </a:xfrm>
          <a:prstGeom prst="rect">
            <a:avLst/>
          </a:prstGeom>
        </p:spPr>
        <p:txBody>
          <a:bodyPr/>
          <a:lstStyle/>
          <a:p>
            <a:endParaRPr lang="en-GB"/>
          </a:p>
        </p:txBody>
      </p:sp>
      <p:sp>
        <p:nvSpPr>
          <p:cNvPr id="10" name="Body Level One…"/>
          <p:cNvSpPr txBox="1">
            <a:spLocks noGrp="1"/>
          </p:cNvSpPr>
          <p:nvPr>
            <p:ph type="body" sz="half" idx="1" hasCustomPrompt="1"/>
          </p:nvPr>
        </p:nvSpPr>
        <p:spPr>
          <a:xfrm>
            <a:off x="13084614" y="2212259"/>
            <a:ext cx="10553702" cy="1061012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Line"/>
          <p:cNvSpPr/>
          <p:nvPr userDrawn="1"/>
        </p:nvSpPr>
        <p:spPr>
          <a:xfrm flipV="1">
            <a:off x="13058794" y="1863962"/>
            <a:ext cx="10661692"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9" name="Text Placeholder 2"/>
          <p:cNvSpPr>
            <a:spLocks noGrp="1"/>
          </p:cNvSpPr>
          <p:nvPr>
            <p:ph type="body" sz="quarter" idx="13" hasCustomPrompt="1"/>
          </p:nvPr>
        </p:nvSpPr>
        <p:spPr>
          <a:xfrm>
            <a:off x="13084614" y="807368"/>
            <a:ext cx="10664386"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814537667"/>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copy 2">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13716000"/>
          </a:xfrm>
          <a:prstGeom prst="rect">
            <a:avLst/>
          </a:prstGeom>
        </p:spPr>
        <p:txBody>
          <a:bodyPr/>
          <a:lstStyle/>
          <a:p>
            <a:endParaRPr lang="en-GB"/>
          </a:p>
        </p:txBody>
      </p:sp>
      <p:sp>
        <p:nvSpPr>
          <p:cNvPr id="10" name="Body Level One…"/>
          <p:cNvSpPr txBox="1">
            <a:spLocks noGrp="1"/>
          </p:cNvSpPr>
          <p:nvPr>
            <p:ph type="body" sz="half" idx="1" hasCustomPrompt="1"/>
          </p:nvPr>
        </p:nvSpPr>
        <p:spPr>
          <a:xfrm>
            <a:off x="13084614" y="3303639"/>
            <a:ext cx="10553702" cy="951874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3" name="Line"/>
          <p:cNvSpPr/>
          <p:nvPr userDrawn="1"/>
        </p:nvSpPr>
        <p:spPr>
          <a:xfrm>
            <a:off x="13086079" y="635134"/>
            <a:ext cx="10664979"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5" name="Line"/>
          <p:cNvSpPr/>
          <p:nvPr userDrawn="1"/>
        </p:nvSpPr>
        <p:spPr>
          <a:xfrm flipV="1">
            <a:off x="13088257" y="3008670"/>
            <a:ext cx="10661692"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Text Placeholder 2"/>
          <p:cNvSpPr>
            <a:spLocks noGrp="1"/>
          </p:cNvSpPr>
          <p:nvPr>
            <p:ph type="body" sz="quarter" idx="11" hasCustomPrompt="1"/>
          </p:nvPr>
        </p:nvSpPr>
        <p:spPr>
          <a:xfrm>
            <a:off x="13084614" y="756920"/>
            <a:ext cx="10664386"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7" name="Text Placeholder 2"/>
          <p:cNvSpPr>
            <a:spLocks noGrp="1"/>
          </p:cNvSpPr>
          <p:nvPr>
            <p:ph type="body" sz="quarter" idx="13" hasCustomPrompt="1"/>
          </p:nvPr>
        </p:nvSpPr>
        <p:spPr>
          <a:xfrm>
            <a:off x="13082555" y="1843655"/>
            <a:ext cx="10664386"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13677773"/>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967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itle &amp; Subtitle">
    <p:spTree>
      <p:nvGrpSpPr>
        <p:cNvPr id="1" name=""/>
        <p:cNvGrpSpPr/>
        <p:nvPr/>
      </p:nvGrpSpPr>
      <p:grpSpPr>
        <a:xfrm>
          <a:off x="0" y="0"/>
          <a:ext cx="0" cy="0"/>
          <a:chOff x="0" y="0"/>
          <a:chExt cx="0" cy="0"/>
        </a:xfrm>
      </p:grpSpPr>
      <p:sp>
        <p:nvSpPr>
          <p:cNvPr id="14" name="Body Level One…"/>
          <p:cNvSpPr txBox="1">
            <a:spLocks noGrp="1"/>
          </p:cNvSpPr>
          <p:nvPr>
            <p:ph type="body" sz="half" idx="1" hasCustomPrompt="1"/>
          </p:nvPr>
        </p:nvSpPr>
        <p:spPr>
          <a:xfrm>
            <a:off x="12587591" y="2238701"/>
            <a:ext cx="11050725" cy="10583682"/>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238701"/>
            <a:ext cx="0" cy="10583680"/>
          </a:xfrm>
          <a:prstGeom prst="line">
            <a:avLst/>
          </a:prstGeom>
          <a:noFill/>
          <a:ln w="25400" cap="flat">
            <a:solidFill>
              <a:schemeClr val="bg2"/>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7" name="Body Level One…"/>
          <p:cNvSpPr txBox="1">
            <a:spLocks noGrp="1"/>
          </p:cNvSpPr>
          <p:nvPr>
            <p:ph type="body" sz="half" idx="14" hasCustomPrompt="1"/>
          </p:nvPr>
        </p:nvSpPr>
        <p:spPr>
          <a:xfrm>
            <a:off x="640201" y="2238701"/>
            <a:ext cx="11208087" cy="10583681"/>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pic>
        <p:nvPicPr>
          <p:cNvPr id="2" name="image1.pdf" descr="image1.pdf">
            <a:extLst>
              <a:ext uri="{FF2B5EF4-FFF2-40B4-BE49-F238E27FC236}">
                <a16:creationId xmlns:a16="http://schemas.microsoft.com/office/drawing/2014/main" id="{B6726E8E-BB2D-1885-D115-F2784C8BBE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2606760747"/>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8_Title &amp; Subtitle">
    <p:spTree>
      <p:nvGrpSpPr>
        <p:cNvPr id="1" name=""/>
        <p:cNvGrpSpPr/>
        <p:nvPr/>
      </p:nvGrpSpPr>
      <p:grpSpPr>
        <a:xfrm>
          <a:off x="0" y="0"/>
          <a:ext cx="0" cy="0"/>
          <a:chOff x="0" y="0"/>
          <a:chExt cx="0" cy="0"/>
        </a:xfrm>
      </p:grpSpPr>
      <p:sp>
        <p:nvSpPr>
          <p:cNvPr id="14" name="Body Level One…"/>
          <p:cNvSpPr txBox="1">
            <a:spLocks noGrp="1"/>
          </p:cNvSpPr>
          <p:nvPr>
            <p:ph type="body" sz="half" idx="1" hasCustomPrompt="1"/>
          </p:nvPr>
        </p:nvSpPr>
        <p:spPr>
          <a:xfrm>
            <a:off x="12587591" y="3333137"/>
            <a:ext cx="11050725" cy="9489246"/>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3333136"/>
            <a:ext cx="0" cy="948924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7" name="Text Placeholder 2"/>
          <p:cNvSpPr>
            <a:spLocks noGrp="1"/>
          </p:cNvSpPr>
          <p:nvPr>
            <p:ph type="body" sz="quarter" idx="1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8"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pic>
        <p:nvPicPr>
          <p:cNvPr id="2" name="image1.pdf" descr="image1.pdf">
            <a:extLst>
              <a:ext uri="{FF2B5EF4-FFF2-40B4-BE49-F238E27FC236}">
                <a16:creationId xmlns:a16="http://schemas.microsoft.com/office/drawing/2014/main" id="{95B9AF35-0F55-47C9-A046-3FE2A125EF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2767034409"/>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9_Title &amp; Subtitle">
    <p:spTree>
      <p:nvGrpSpPr>
        <p:cNvPr id="1" name=""/>
        <p:cNvGrpSpPr/>
        <p:nvPr/>
      </p:nvGrpSpPr>
      <p:grpSpPr>
        <a:xfrm>
          <a:off x="0" y="0"/>
          <a:ext cx="0" cy="0"/>
          <a:chOff x="0" y="0"/>
          <a:chExt cx="0" cy="0"/>
        </a:xfrm>
      </p:grpSpPr>
      <p:sp>
        <p:nvSpPr>
          <p:cNvPr id="215" name="Rectangle 1"/>
          <p:cNvSpPr/>
          <p:nvPr/>
        </p:nvSpPr>
        <p:spPr>
          <a:xfrm>
            <a:off x="0" y="0"/>
            <a:ext cx="24384000" cy="13716000"/>
          </a:xfrm>
          <a:prstGeom prst="rect">
            <a:avLst/>
          </a:prstGeom>
          <a:solidFill>
            <a:srgbClr val="005E78"/>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17" name="Body Level One…"/>
          <p:cNvSpPr txBox="1">
            <a:spLocks noGrp="1"/>
          </p:cNvSpPr>
          <p:nvPr>
            <p:ph type="body" sz="half" idx="1" hasCustomPrompt="1"/>
          </p:nvPr>
        </p:nvSpPr>
        <p:spPr>
          <a:xfrm>
            <a:off x="12587591" y="2190750"/>
            <a:ext cx="11050726" cy="10631634"/>
          </a:xfrm>
          <a:prstGeom prst="rect">
            <a:avLst/>
          </a:prstGeom>
        </p:spPr>
        <p:txBody>
          <a:bodyPr/>
          <a:lstStyle>
            <a:lvl1pPr>
              <a:defRPr>
                <a:solidFill>
                  <a:srgbClr val="EDEDED"/>
                </a:solidFill>
              </a:defRPr>
            </a:lvl1pPr>
            <a:lvl2pPr>
              <a:defRPr>
                <a:solidFill>
                  <a:srgbClr val="EDEDED"/>
                </a:solidFill>
              </a:defRPr>
            </a:lvl2pPr>
            <a:lvl3pPr>
              <a:defRPr>
                <a:solidFill>
                  <a:srgbClr val="EDEDED"/>
                </a:solidFill>
              </a:defRPr>
            </a:lvl3pPr>
            <a:lvl4pPr>
              <a:defRPr>
                <a:solidFill>
                  <a:srgbClr val="EDEDED"/>
                </a:solidFill>
              </a:defRPr>
            </a:lvl4pPr>
            <a:lvl5pPr>
              <a:defRPr>
                <a:solidFill>
                  <a:srgbClr val="EDEDED"/>
                </a:solidFill>
              </a:defRPr>
            </a:lvl5pPr>
          </a:lstStyle>
          <a:p>
            <a:r>
              <a:t> Body Level One</a:t>
            </a:r>
          </a:p>
          <a:p>
            <a:pPr lvl="1"/>
            <a:endParaRPr/>
          </a:p>
          <a:p>
            <a:pPr lvl="2"/>
            <a:endParaRPr/>
          </a:p>
          <a:p>
            <a:pPr lvl="3"/>
            <a:endParaRPr/>
          </a:p>
          <a:p>
            <a:pPr lvl="4"/>
            <a:endParaRPr/>
          </a:p>
        </p:txBody>
      </p:sp>
      <p:sp>
        <p:nvSpPr>
          <p:cNvPr id="218" name="Straight Connector 7"/>
          <p:cNvSpPr/>
          <p:nvPr/>
        </p:nvSpPr>
        <p:spPr>
          <a:xfrm flipH="1">
            <a:off x="12159573" y="2190750"/>
            <a:ext cx="1" cy="10631632"/>
          </a:xfrm>
          <a:prstGeom prst="line">
            <a:avLst/>
          </a:prstGeom>
          <a:ln w="25400">
            <a:solidFill>
              <a:srgbClr val="DDDDDD"/>
            </a:solidFill>
            <a:miter/>
          </a:ln>
        </p:spPr>
        <p:txBody>
          <a:bodyPr lIns="45718" tIns="45718" rIns="45718" bIns="45718"/>
          <a:lstStyle/>
          <a:p>
            <a:endParaRPr/>
          </a:p>
        </p:txBody>
      </p:sp>
      <p:sp>
        <p:nvSpPr>
          <p:cNvPr id="219"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220"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21" name="Body Level One…"/>
          <p:cNvSpPr txBox="1">
            <a:spLocks noGrp="1"/>
          </p:cNvSpPr>
          <p:nvPr>
            <p:ph type="body" sz="half" idx="22" hasCustomPrompt="1"/>
          </p:nvPr>
        </p:nvSpPr>
        <p:spPr>
          <a:xfrm>
            <a:off x="640200" y="2190749"/>
            <a:ext cx="11208089" cy="10631634"/>
          </a:xfrm>
          <a:prstGeom prst="rect">
            <a:avLst/>
          </a:prstGeom>
        </p:spPr>
        <p:txBody>
          <a:bodyPr/>
          <a:lstStyle>
            <a:lvl1pPr>
              <a:tabLst>
                <a:tab pos="3302000" algn="l"/>
              </a:tabLst>
              <a:defRPr>
                <a:solidFill>
                  <a:srgbClr val="EDEDED"/>
                </a:solidFill>
              </a:defRPr>
            </a:lvl1pPr>
          </a:lstStyle>
          <a:p>
            <a:r>
              <a:t> Body Level One
 Body Level Two</a:t>
            </a:r>
          </a:p>
        </p:txBody>
      </p:sp>
      <p:sp>
        <p:nvSpPr>
          <p:cNvPr id="222"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97CCB6E4-CB34-25B9-6CA2-28BB3F8FDA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6_Title &amp; Subtitle">
    <p:spTree>
      <p:nvGrpSpPr>
        <p:cNvPr id="1" name=""/>
        <p:cNvGrpSpPr/>
        <p:nvPr/>
      </p:nvGrpSpPr>
      <p:grpSpPr>
        <a:xfrm>
          <a:off x="0" y="0"/>
          <a:ext cx="0" cy="0"/>
          <a:chOff x="0" y="0"/>
          <a:chExt cx="0" cy="0"/>
        </a:xfrm>
      </p:grpSpPr>
      <p:sp>
        <p:nvSpPr>
          <p:cNvPr id="229"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31" name="Body Level One…"/>
          <p:cNvSpPr txBox="1">
            <a:spLocks noGrp="1"/>
          </p:cNvSpPr>
          <p:nvPr>
            <p:ph type="body" sz="half" idx="1" hasCustomPrompt="1"/>
          </p:nvPr>
        </p:nvSpPr>
        <p:spPr>
          <a:xfrm>
            <a:off x="12587591" y="2190750"/>
            <a:ext cx="11050726" cy="10631634"/>
          </a:xfrm>
          <a:prstGeom prst="rect">
            <a:avLst/>
          </a:prstGeom>
        </p:spPr>
        <p:txBody>
          <a:bodyPr/>
          <a:lstStyle>
            <a:lvl1pPr>
              <a:defRPr>
                <a:solidFill>
                  <a:srgbClr val="EDEDED"/>
                </a:solidFill>
              </a:defRPr>
            </a:lvl1pPr>
            <a:lvl2pPr>
              <a:defRPr>
                <a:solidFill>
                  <a:srgbClr val="EDEDED"/>
                </a:solidFill>
              </a:defRPr>
            </a:lvl2pPr>
            <a:lvl3pPr>
              <a:defRPr>
                <a:solidFill>
                  <a:srgbClr val="EDEDED"/>
                </a:solidFill>
              </a:defRPr>
            </a:lvl3pPr>
            <a:lvl4pPr>
              <a:defRPr>
                <a:solidFill>
                  <a:srgbClr val="EDEDED"/>
                </a:solidFill>
              </a:defRPr>
            </a:lvl4pPr>
            <a:lvl5pPr>
              <a:defRPr>
                <a:solidFill>
                  <a:srgbClr val="EDEDED"/>
                </a:solidFill>
              </a:defRPr>
            </a:lvl5pPr>
          </a:lstStyle>
          <a:p>
            <a:r>
              <a:t> Body Level One</a:t>
            </a:r>
          </a:p>
          <a:p>
            <a:pPr lvl="1"/>
            <a:endParaRPr/>
          </a:p>
          <a:p>
            <a:pPr lvl="2"/>
            <a:endParaRPr/>
          </a:p>
          <a:p>
            <a:pPr lvl="3"/>
            <a:endParaRPr/>
          </a:p>
          <a:p>
            <a:pPr lvl="4"/>
            <a:endParaRPr/>
          </a:p>
        </p:txBody>
      </p:sp>
      <p:sp>
        <p:nvSpPr>
          <p:cNvPr id="232" name="Straight Connector 7"/>
          <p:cNvSpPr/>
          <p:nvPr/>
        </p:nvSpPr>
        <p:spPr>
          <a:xfrm flipH="1">
            <a:off x="12159573" y="2190750"/>
            <a:ext cx="1" cy="10631632"/>
          </a:xfrm>
          <a:prstGeom prst="line">
            <a:avLst/>
          </a:prstGeom>
          <a:ln w="25400">
            <a:solidFill>
              <a:srgbClr val="DDDDDD"/>
            </a:solidFill>
            <a:miter/>
          </a:ln>
        </p:spPr>
        <p:txBody>
          <a:bodyPr lIns="45718" tIns="45718" rIns="45718" bIns="45718"/>
          <a:lstStyle/>
          <a:p>
            <a:endParaRPr/>
          </a:p>
        </p:txBody>
      </p:sp>
      <p:sp>
        <p:nvSpPr>
          <p:cNvPr id="233"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234"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35" name="Body Level One…"/>
          <p:cNvSpPr txBox="1">
            <a:spLocks noGrp="1"/>
          </p:cNvSpPr>
          <p:nvPr>
            <p:ph type="body" sz="half" idx="22" hasCustomPrompt="1"/>
          </p:nvPr>
        </p:nvSpPr>
        <p:spPr>
          <a:xfrm>
            <a:off x="640200" y="2190749"/>
            <a:ext cx="11208089" cy="10631634"/>
          </a:xfrm>
          <a:prstGeom prst="rect">
            <a:avLst/>
          </a:prstGeom>
        </p:spPr>
        <p:txBody>
          <a:bodyPr/>
          <a:lstStyle>
            <a:lvl1pPr>
              <a:tabLst>
                <a:tab pos="3302000" algn="l"/>
              </a:tabLst>
              <a:defRPr>
                <a:solidFill>
                  <a:srgbClr val="EDEDED"/>
                </a:solidFill>
              </a:defRPr>
            </a:lvl1pPr>
          </a:lstStyle>
          <a:p>
            <a:r>
              <a:t> Body Level One
 Body Level Two</a:t>
            </a:r>
          </a:p>
        </p:txBody>
      </p:sp>
      <p:sp>
        <p:nvSpPr>
          <p:cNvPr id="23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57376109-6CD7-87B6-24E8-BDC669D878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8_Title &amp; Subtitle">
    <p:spTree>
      <p:nvGrpSpPr>
        <p:cNvPr id="1" name=""/>
        <p:cNvGrpSpPr/>
        <p:nvPr/>
      </p:nvGrpSpPr>
      <p:grpSpPr>
        <a:xfrm>
          <a:off x="0" y="0"/>
          <a:ext cx="0" cy="0"/>
          <a:chOff x="0" y="0"/>
          <a:chExt cx="0" cy="0"/>
        </a:xfrm>
      </p:grpSpPr>
      <p:sp>
        <p:nvSpPr>
          <p:cNvPr id="229"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33" name="Line"/>
          <p:cNvSpPr/>
          <p:nvPr/>
        </p:nvSpPr>
        <p:spPr>
          <a:xfrm flipV="1">
            <a:off x="640202" y="1863963"/>
            <a:ext cx="23080284" cy="4"/>
          </a:xfrm>
          <a:prstGeom prst="line">
            <a:avLst/>
          </a:prstGeom>
          <a:ln w="25400">
            <a:solidFill>
              <a:srgbClr val="DDDDDD"/>
            </a:solidFill>
            <a:miter lim="400000"/>
          </a:ln>
        </p:spPr>
        <p:txBody>
          <a:bodyPr lIns="45718" tIns="45718" rIns="45718" bIns="45718"/>
          <a:lstStyle/>
          <a:p>
            <a:endParaRPr/>
          </a:p>
        </p:txBody>
      </p:sp>
      <p:sp>
        <p:nvSpPr>
          <p:cNvPr id="234" name="Text Placeholder 2"/>
          <p:cNvSpPr>
            <a:spLocks noGrp="1"/>
          </p:cNvSpPr>
          <p:nvPr>
            <p:ph type="body" sz="quarter" idx="21" hasCustomPrompt="1"/>
          </p:nvPr>
        </p:nvSpPr>
        <p:spPr>
          <a:xfrm>
            <a:off x="662884" y="807368"/>
            <a:ext cx="23086116" cy="1006283"/>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stStyle>
          <a:p>
            <a:r>
              <a:t>Heading English.</a:t>
            </a:r>
          </a:p>
        </p:txBody>
      </p:sp>
      <p:sp>
        <p:nvSpPr>
          <p:cNvPr id="2" name="Body Level One…">
            <a:extLst>
              <a:ext uri="{FF2B5EF4-FFF2-40B4-BE49-F238E27FC236}">
                <a16:creationId xmlns:a16="http://schemas.microsoft.com/office/drawing/2014/main" id="{CEBCB29A-0634-6299-0BFA-3B83401B4A8C}"/>
              </a:ext>
            </a:extLst>
          </p:cNvPr>
          <p:cNvSpPr txBox="1">
            <a:spLocks noGrp="1"/>
          </p:cNvSpPr>
          <p:nvPr>
            <p:ph type="body" sz="half" idx="22" hasCustomPrompt="1"/>
          </p:nvPr>
        </p:nvSpPr>
        <p:spPr>
          <a:xfrm>
            <a:off x="640200" y="2190749"/>
            <a:ext cx="23108800" cy="10631634"/>
          </a:xfrm>
          <a:prstGeom prst="rect">
            <a:avLst/>
          </a:prstGeom>
        </p:spPr>
        <p:txBody>
          <a:bodyPr/>
          <a:lstStyle>
            <a:lvl1pPr>
              <a:tabLst>
                <a:tab pos="3302000" algn="l"/>
              </a:tabLst>
              <a:defRPr>
                <a:solidFill>
                  <a:srgbClr val="EDEDED"/>
                </a:solidFill>
              </a:defRPr>
            </a:lvl1pPr>
          </a:lstStyle>
          <a:p>
            <a:r>
              <a:t> Body Level One
 Body Level Two</a:t>
            </a:r>
          </a:p>
        </p:txBody>
      </p:sp>
      <p:pic>
        <p:nvPicPr>
          <p:cNvPr id="3" name="image1.pdf" descr="image1.pdf">
            <a:extLst>
              <a:ext uri="{FF2B5EF4-FFF2-40B4-BE49-F238E27FC236}">
                <a16:creationId xmlns:a16="http://schemas.microsoft.com/office/drawing/2014/main" id="{5250BF71-2305-25F4-5624-9D36D6C662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1446420438"/>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10_Title &amp; Subtitle">
    <p:spTree>
      <p:nvGrpSpPr>
        <p:cNvPr id="1" name=""/>
        <p:cNvGrpSpPr/>
        <p:nvPr/>
      </p:nvGrpSpPr>
      <p:grpSpPr>
        <a:xfrm>
          <a:off x="0" y="0"/>
          <a:ext cx="0" cy="0"/>
          <a:chOff x="0" y="0"/>
          <a:chExt cx="0" cy="0"/>
        </a:xfrm>
      </p:grpSpPr>
      <p:sp>
        <p:nvSpPr>
          <p:cNvPr id="255" name="Rectangle 1"/>
          <p:cNvSpPr/>
          <p:nvPr/>
        </p:nvSpPr>
        <p:spPr>
          <a:xfrm>
            <a:off x="0" y="0"/>
            <a:ext cx="24384000" cy="13716000"/>
          </a:xfrm>
          <a:prstGeom prst="rect">
            <a:avLst/>
          </a:prstGeom>
          <a:solidFill>
            <a:srgbClr val="4A2044"/>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56"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57"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sp>
        <p:nvSpPr>
          <p:cNvPr id="259"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60" name="Body Level One…"/>
          <p:cNvSpPr txBox="1">
            <a:spLocks noGrp="1"/>
          </p:cNvSpPr>
          <p:nvPr>
            <p:ph type="body" sz="half" idx="23" hasCustomPrompt="1"/>
          </p:nvPr>
        </p:nvSpPr>
        <p:spPr>
          <a:xfrm>
            <a:off x="640200" y="3362631"/>
            <a:ext cx="11208089" cy="9459752"/>
          </a:xfrm>
          <a:prstGeom prst="rect">
            <a:avLst/>
          </a:prstGeom>
        </p:spPr>
        <p:txBody>
          <a:bodyPr/>
          <a:lstStyle>
            <a:lvl1pPr>
              <a:defRPr>
                <a:solidFill>
                  <a:srgbClr val="EDEDED"/>
                </a:solidFill>
                <a:latin typeface="Cymru Sans Body"/>
                <a:ea typeface="Cymru Sans Body"/>
                <a:cs typeface="Cymru Sans Body"/>
                <a:sym typeface="Cymru Sans Body"/>
              </a:defRPr>
            </a:lvl1pPr>
          </a:lstStyle>
          <a:p>
            <a:r>
              <a:t> Body Level One
 Body Level Two</a:t>
            </a:r>
          </a:p>
        </p:txBody>
      </p:sp>
      <p:sp>
        <p:nvSpPr>
          <p:cNvPr id="261" name="Straight Connector 19"/>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262" name="Line"/>
          <p:cNvSpPr/>
          <p:nvPr/>
        </p:nvSpPr>
        <p:spPr>
          <a:xfrm>
            <a:off x="634185" y="635135"/>
            <a:ext cx="23079906" cy="1"/>
          </a:xfrm>
          <a:prstGeom prst="line">
            <a:avLst/>
          </a:prstGeom>
          <a:ln w="25400">
            <a:solidFill>
              <a:srgbClr val="DDDDDD"/>
            </a:solidFill>
            <a:miter lim="400000"/>
          </a:ln>
        </p:spPr>
        <p:txBody>
          <a:bodyPr lIns="45718" tIns="45718" rIns="45718" bIns="45718"/>
          <a:lstStyle/>
          <a:p>
            <a:endParaRPr/>
          </a:p>
        </p:txBody>
      </p:sp>
      <p:sp>
        <p:nvSpPr>
          <p:cNvPr id="263"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26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93582F21-0613-02CD-E3DB-683A029D9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11_Title &amp; Subtitle">
    <p:spTree>
      <p:nvGrpSpPr>
        <p:cNvPr id="1" name=""/>
        <p:cNvGrpSpPr/>
        <p:nvPr/>
      </p:nvGrpSpPr>
      <p:grpSpPr>
        <a:xfrm>
          <a:off x="0" y="0"/>
          <a:ext cx="0" cy="0"/>
          <a:chOff x="0" y="0"/>
          <a:chExt cx="0" cy="0"/>
        </a:xfrm>
      </p:grpSpPr>
      <p:sp>
        <p:nvSpPr>
          <p:cNvPr id="271" name="Rectangle 1"/>
          <p:cNvSpPr/>
          <p:nvPr/>
        </p:nvSpPr>
        <p:spPr>
          <a:xfrm>
            <a:off x="0" y="0"/>
            <a:ext cx="24384000" cy="13716000"/>
          </a:xfrm>
          <a:prstGeom prst="rect">
            <a:avLst/>
          </a:prstGeom>
          <a:solidFill>
            <a:srgbClr val="999568"/>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72"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73"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sp>
        <p:nvSpPr>
          <p:cNvPr id="275"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76" name="Straight Connector 19"/>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277"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278"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279"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image1.pdf" descr="image1.pdf">
            <a:extLst>
              <a:ext uri="{FF2B5EF4-FFF2-40B4-BE49-F238E27FC236}">
                <a16:creationId xmlns:a16="http://schemas.microsoft.com/office/drawing/2014/main" id="{11B7436D-11F7-B345-A2E0-E4F79D653F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2_Title &amp; Subtitle">
    <p:spTree>
      <p:nvGrpSpPr>
        <p:cNvPr id="1" name=""/>
        <p:cNvGrpSpPr/>
        <p:nvPr/>
      </p:nvGrpSpPr>
      <p:grpSpPr>
        <a:xfrm>
          <a:off x="0" y="0"/>
          <a:ext cx="0" cy="0"/>
          <a:chOff x="0" y="0"/>
          <a:chExt cx="0" cy="0"/>
        </a:xfrm>
      </p:grpSpPr>
      <p:sp>
        <p:nvSpPr>
          <p:cNvPr id="286" name="Rectangle 1"/>
          <p:cNvSpPr/>
          <p:nvPr/>
        </p:nvSpPr>
        <p:spPr>
          <a:xfrm>
            <a:off x="0" y="0"/>
            <a:ext cx="24384000" cy="13716000"/>
          </a:xfrm>
          <a:prstGeom prst="rect">
            <a:avLst/>
          </a:prstGeom>
          <a:solidFill>
            <a:srgbClr val="005E78"/>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287"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288"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pic>
        <p:nvPicPr>
          <p:cNvPr id="28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290" name="Body Level One…"/>
          <p:cNvSpPr txBox="1">
            <a:spLocks noGrp="1"/>
          </p:cNvSpPr>
          <p:nvPr>
            <p:ph type="body" sz="half" idx="22" hasCustomPrompt="1"/>
          </p:nvPr>
        </p:nvSpPr>
        <p:spPr>
          <a:xfrm>
            <a:off x="12587591" y="3362631"/>
            <a:ext cx="11050726" cy="9459753"/>
          </a:xfrm>
          <a:prstGeom prst="rect">
            <a:avLst/>
          </a:prstGeom>
        </p:spPr>
        <p:txBody>
          <a:bodyPr/>
          <a:lstStyle>
            <a:lvl1pPr>
              <a:defRPr>
                <a:solidFill>
                  <a:srgbClr val="EDEDED"/>
                </a:solidFill>
              </a:defRPr>
            </a:lvl1pPr>
          </a:lstStyle>
          <a:p>
            <a:r>
              <a:t> Body Level One
 Body Level Two</a:t>
            </a:r>
          </a:p>
        </p:txBody>
      </p:sp>
      <p:sp>
        <p:nvSpPr>
          <p:cNvPr id="291" name="Straight Connector 7"/>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292"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293"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29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13_Title &amp; Subtitle">
    <p:spTree>
      <p:nvGrpSpPr>
        <p:cNvPr id="1" name=""/>
        <p:cNvGrpSpPr/>
        <p:nvPr/>
      </p:nvGrpSpPr>
      <p:grpSpPr>
        <a:xfrm>
          <a:off x="0" y="0"/>
          <a:ext cx="0" cy="0"/>
          <a:chOff x="0" y="0"/>
          <a:chExt cx="0" cy="0"/>
        </a:xfrm>
      </p:grpSpPr>
      <p:sp>
        <p:nvSpPr>
          <p:cNvPr id="301" name="Rectangle 1"/>
          <p:cNvSpPr/>
          <p:nvPr/>
        </p:nvSpPr>
        <p:spPr>
          <a:xfrm>
            <a:off x="0" y="0"/>
            <a:ext cx="24384000" cy="13716000"/>
          </a:xfrm>
          <a:prstGeom prst="rect">
            <a:avLst/>
          </a:prstGeom>
          <a:solidFill>
            <a:srgbClr val="0000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302" name="Body Level One…"/>
          <p:cNvSpPr txBox="1">
            <a:spLocks noGrp="1"/>
          </p:cNvSpPr>
          <p:nvPr>
            <p:ph type="body" sz="quarter" idx="1" hasCustomPrompt="1"/>
          </p:nvPr>
        </p:nvSpPr>
        <p:spPr>
          <a:xfrm>
            <a:off x="631354" y="1843654"/>
            <a:ext cx="23080680" cy="1165017"/>
          </a:xfrm>
          <a:prstGeom prst="rect">
            <a:avLst/>
          </a:prstGeom>
        </p:spPr>
        <p:txBody>
          <a:bodyPr/>
          <a:lstStyle>
            <a:lvl1pPr marL="0" indent="0">
              <a:buSzTx/>
              <a:buFontTx/>
              <a:buNone/>
              <a:defRPr sz="6000">
                <a:solidFill>
                  <a:srgbClr val="DDDDDD"/>
                </a:solidFill>
                <a:latin typeface="Wales Sans Headline"/>
                <a:ea typeface="Wales Sans Headline"/>
                <a:cs typeface="Wales Sans Headline"/>
                <a:sym typeface="Wales Sans Headline"/>
              </a:defRPr>
            </a:lvl1pPr>
            <a:lvl2pPr marL="914400" indent="-571500">
              <a:buFontTx/>
              <a:buChar char="•"/>
              <a:defRPr sz="6000">
                <a:solidFill>
                  <a:srgbClr val="DDDDDD"/>
                </a:solidFill>
                <a:latin typeface="Wales Sans Headline"/>
                <a:ea typeface="Wales Sans Headline"/>
                <a:cs typeface="Wales Sans Headline"/>
                <a:sym typeface="Wales Sans Headline"/>
              </a:defRPr>
            </a:lvl2pPr>
            <a:lvl3pPr marL="1371600" indent="-685799">
              <a:buFontTx/>
              <a:buChar char="•"/>
              <a:defRPr sz="6000">
                <a:solidFill>
                  <a:srgbClr val="DDDDDD"/>
                </a:solidFill>
                <a:latin typeface="Wales Sans Headline"/>
                <a:ea typeface="Wales Sans Headline"/>
                <a:cs typeface="Wales Sans Headline"/>
                <a:sym typeface="Wales Sans Headline"/>
              </a:defRPr>
            </a:lvl3pPr>
            <a:lvl4pPr marL="1820007" indent="-791307">
              <a:buFontTx/>
              <a:buChar char="•"/>
              <a:defRPr sz="6000">
                <a:solidFill>
                  <a:srgbClr val="DDDDDD"/>
                </a:solidFill>
                <a:latin typeface="Wales Sans Headline"/>
                <a:ea typeface="Wales Sans Headline"/>
                <a:cs typeface="Wales Sans Headline"/>
                <a:sym typeface="Wales Sans Headline"/>
              </a:defRPr>
            </a:lvl4pPr>
            <a:lvl5pPr marL="2162907" indent="-791307">
              <a:buFontTx/>
              <a:buChar char="•"/>
              <a:defRPr sz="6000">
                <a:solidFill>
                  <a:srgbClr val="DDDDDD"/>
                </a:solidFill>
                <a:latin typeface="Wales Sans Headline"/>
                <a:ea typeface="Wales Sans Headline"/>
                <a:cs typeface="Wales Sans Headline"/>
                <a:sym typeface="Wales Sans Headline"/>
              </a:defRPr>
            </a:lvl5pPr>
          </a:lstStyle>
          <a:p>
            <a:r>
              <a:t>Heading English</a:t>
            </a:r>
          </a:p>
          <a:p>
            <a:pPr lvl="1"/>
            <a:endParaRPr/>
          </a:p>
          <a:p>
            <a:pPr lvl="2"/>
            <a:endParaRPr/>
          </a:p>
          <a:p>
            <a:pPr lvl="3"/>
            <a:endParaRPr/>
          </a:p>
          <a:p>
            <a:pPr lvl="4"/>
            <a:endParaRPr/>
          </a:p>
        </p:txBody>
      </p:sp>
      <p:sp>
        <p:nvSpPr>
          <p:cNvPr id="303" name="Text Placeholder 2"/>
          <p:cNvSpPr>
            <a:spLocks noGrp="1"/>
          </p:cNvSpPr>
          <p:nvPr>
            <p:ph type="body" sz="quarter" idx="21" hasCustomPrompt="1"/>
          </p:nvPr>
        </p:nvSpPr>
        <p:spPr>
          <a:xfrm>
            <a:off x="633412" y="756919"/>
            <a:ext cx="23080680" cy="1086737"/>
          </a:xfrm>
          <a:prstGeom prst="rect">
            <a:avLst/>
          </a:prstGeom>
        </p:spPr>
        <p:txBody>
          <a:bodyPr/>
          <a:lstStyle>
            <a:lvl1pPr marL="0" indent="0">
              <a:buSzTx/>
              <a:buFontTx/>
              <a:buNone/>
              <a:defRPr sz="6000">
                <a:solidFill>
                  <a:srgbClr val="DDDDDD"/>
                </a:solidFill>
                <a:latin typeface="Cymru Sans Headline"/>
                <a:ea typeface="Cymru Sans Headline"/>
                <a:cs typeface="Cymru Sans Headline"/>
                <a:sym typeface="Cymru Sans Headline"/>
              </a:defRPr>
            </a:lvl1pPr>
          </a:lstStyle>
          <a:p>
            <a:r>
              <a:t>Heading Welsh</a:t>
            </a:r>
          </a:p>
        </p:txBody>
      </p:sp>
      <p:pic>
        <p:nvPicPr>
          <p:cNvPr id="30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305" name="Body Level One…"/>
          <p:cNvSpPr txBox="1">
            <a:spLocks noGrp="1"/>
          </p:cNvSpPr>
          <p:nvPr>
            <p:ph type="body" sz="half" idx="22" hasCustomPrompt="1"/>
          </p:nvPr>
        </p:nvSpPr>
        <p:spPr>
          <a:xfrm>
            <a:off x="12587591" y="3362631"/>
            <a:ext cx="11050726" cy="9459753"/>
          </a:xfrm>
          <a:prstGeom prst="rect">
            <a:avLst/>
          </a:prstGeom>
        </p:spPr>
        <p:txBody>
          <a:bodyPr/>
          <a:lstStyle>
            <a:lvl1pPr>
              <a:defRPr sz="4000">
                <a:solidFill>
                  <a:srgbClr val="EDEDED"/>
                </a:solidFill>
              </a:defRPr>
            </a:lvl1pPr>
          </a:lstStyle>
          <a:p>
            <a:r>
              <a:t> Body Level One
 Body Level Two</a:t>
            </a:r>
          </a:p>
        </p:txBody>
      </p:sp>
      <p:sp>
        <p:nvSpPr>
          <p:cNvPr id="306" name="Body Level One…"/>
          <p:cNvSpPr txBox="1">
            <a:spLocks noGrp="1"/>
          </p:cNvSpPr>
          <p:nvPr>
            <p:ph type="body" sz="half" idx="23" hasCustomPrompt="1"/>
          </p:nvPr>
        </p:nvSpPr>
        <p:spPr>
          <a:xfrm>
            <a:off x="640200" y="3362631"/>
            <a:ext cx="11208089" cy="9459752"/>
          </a:xfrm>
          <a:prstGeom prst="rect">
            <a:avLst/>
          </a:prstGeom>
        </p:spPr>
        <p:txBody>
          <a:bodyPr/>
          <a:lstStyle>
            <a:lvl1pPr>
              <a:tabLst>
                <a:tab pos="3302000" algn="l"/>
              </a:tabLst>
              <a:defRPr>
                <a:solidFill>
                  <a:srgbClr val="EDEDED"/>
                </a:solidFill>
              </a:defRPr>
            </a:lvl1pPr>
          </a:lstStyle>
          <a:p>
            <a:r>
              <a:t> Body Level One
 Body Level Two</a:t>
            </a:r>
          </a:p>
        </p:txBody>
      </p:sp>
      <p:sp>
        <p:nvSpPr>
          <p:cNvPr id="307" name="Straight Connector 24"/>
          <p:cNvSpPr/>
          <p:nvPr/>
        </p:nvSpPr>
        <p:spPr>
          <a:xfrm flipH="1">
            <a:off x="12159573" y="3362632"/>
            <a:ext cx="1" cy="9459750"/>
          </a:xfrm>
          <a:prstGeom prst="line">
            <a:avLst/>
          </a:prstGeom>
          <a:ln w="25400">
            <a:solidFill>
              <a:srgbClr val="DDDDDD"/>
            </a:solidFill>
            <a:miter/>
          </a:ln>
        </p:spPr>
        <p:txBody>
          <a:bodyPr lIns="45718" tIns="45718" rIns="45718" bIns="45718"/>
          <a:lstStyle/>
          <a:p>
            <a:endParaRPr/>
          </a:p>
        </p:txBody>
      </p:sp>
      <p:sp>
        <p:nvSpPr>
          <p:cNvPr id="308" name="Line"/>
          <p:cNvSpPr/>
          <p:nvPr/>
        </p:nvSpPr>
        <p:spPr>
          <a:xfrm flipV="1">
            <a:off x="640201" y="3008669"/>
            <a:ext cx="23074850" cy="4"/>
          </a:xfrm>
          <a:prstGeom prst="line">
            <a:avLst/>
          </a:prstGeom>
          <a:ln w="25400">
            <a:solidFill>
              <a:srgbClr val="DDDDDD"/>
            </a:solidFill>
            <a:miter lim="400000"/>
          </a:ln>
        </p:spPr>
        <p:txBody>
          <a:bodyPr lIns="45718" tIns="45718" rIns="45718" bIns="45718"/>
          <a:lstStyle/>
          <a:p>
            <a:endParaRPr/>
          </a:p>
        </p:txBody>
      </p:sp>
      <p:sp>
        <p:nvSpPr>
          <p:cNvPr id="309"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8_Title &amp; Sub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B142B1-72D5-F8B6-AF65-56065094CF44}"/>
              </a:ext>
            </a:extLst>
          </p:cNvPr>
          <p:cNvSpPr/>
          <p:nvPr userDrawn="1"/>
        </p:nvSpPr>
        <p:spPr>
          <a:xfrm>
            <a:off x="0" y="0"/>
            <a:ext cx="24384000" cy="13716000"/>
          </a:xfrm>
          <a:prstGeom prst="rect">
            <a:avLst/>
          </a:prstGeom>
          <a:solidFill>
            <a:srgbClr val="FCE7E7"/>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Helvetica"/>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238701"/>
            <a:ext cx="11050725" cy="10583682"/>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238701"/>
            <a:ext cx="0" cy="10583680"/>
          </a:xfrm>
          <a:prstGeom prst="line">
            <a:avLst/>
          </a:prstGeom>
          <a:noFill/>
          <a:ln w="25400" cap="flat">
            <a:solidFill>
              <a:schemeClr val="bg2"/>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7" name="Body Level One…"/>
          <p:cNvSpPr txBox="1">
            <a:spLocks noGrp="1"/>
          </p:cNvSpPr>
          <p:nvPr>
            <p:ph type="body" sz="half" idx="14" hasCustomPrompt="1"/>
          </p:nvPr>
        </p:nvSpPr>
        <p:spPr>
          <a:xfrm>
            <a:off x="640201" y="2238701"/>
            <a:ext cx="11208087" cy="10583681"/>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1835762425"/>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9_Title &amp; Sub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F220DD-7C22-1E1F-7A4C-46398FFA7AFE}"/>
              </a:ext>
            </a:extLst>
          </p:cNvPr>
          <p:cNvSpPr/>
          <p:nvPr userDrawn="1"/>
        </p:nvSpPr>
        <p:spPr>
          <a:xfrm>
            <a:off x="0" y="0"/>
            <a:ext cx="24384000" cy="13716000"/>
          </a:xfrm>
          <a:prstGeom prst="rect">
            <a:avLst/>
          </a:prstGeom>
          <a:solidFill>
            <a:srgbClr val="FCE7E7"/>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Helvetica"/>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3333137"/>
            <a:ext cx="11050725" cy="9489246"/>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3333136"/>
            <a:ext cx="0" cy="948924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6"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7" name="Text Placeholder 2"/>
          <p:cNvSpPr>
            <a:spLocks noGrp="1"/>
          </p:cNvSpPr>
          <p:nvPr>
            <p:ph type="body" sz="quarter" idx="1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18"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marR="0" indent="-571500" algn="l" defTabSz="1828800" latinLnBrk="0">
              <a:lnSpc>
                <a:spcPct val="90000"/>
              </a:lnSpc>
              <a:spcBef>
                <a:spcPts val="1800"/>
              </a:spcBef>
              <a:spcAft>
                <a:spcPct val="0"/>
              </a:spcAft>
              <a:buClrTx/>
              <a:buSz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marR="0" indent="-892175" algn="l" defTabSz="1828800" latinLnBrk="0">
              <a:lnSpc>
                <a:spcPct val="90000"/>
              </a:lnSpc>
              <a:spcBef>
                <a:spcPts val="1800"/>
              </a:spcBef>
              <a:spcAft>
                <a:spcPct val="0"/>
              </a:spcAft>
              <a:buClrTx/>
              <a:buFont typeface="Symbol" panose="05050102010706020507" pitchFamily="18" charset="2"/>
              <a:buChar char=""/>
              <a:defRPr sz="3600" b="0" i="0" u="none" strike="noStrike" cap="none" spc="0" baseline="0">
                <a:solidFill>
                  <a:srgbClr val="000000"/>
                </a:solidFill>
                <a:uFillTx/>
                <a:latin typeface="Wales Sans Body"/>
                <a:ea typeface="Wales Sans Body"/>
                <a:cs typeface="Wales Sans Body"/>
                <a:sym typeface="Wales Sans Body"/>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406656855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D34417-6BD3-E2E1-CC1B-CBEFED079302}"/>
              </a:ext>
            </a:extLst>
          </p:cNvPr>
          <p:cNvSpPr/>
          <p:nvPr userDrawn="1"/>
        </p:nvSpPr>
        <p:spPr>
          <a:xfrm>
            <a:off x="0" y="0"/>
            <a:ext cx="24384000" cy="13716000"/>
          </a:xfrm>
          <a:prstGeom prst="rect">
            <a:avLst/>
          </a:prstGeom>
          <a:solidFill>
            <a:srgbClr val="FCE7E7"/>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Helvetica"/>
            </a:endParaRPr>
          </a:p>
        </p:txBody>
      </p:sp>
      <p:sp>
        <p:nvSpPr>
          <p:cNvPr id="11" name="Body Level One…"/>
          <p:cNvSpPr txBox="1">
            <a:spLocks noGrp="1"/>
          </p:cNvSpPr>
          <p:nvPr>
            <p:ph type="body" sz="half" idx="12" hasCustomPrompt="1"/>
          </p:nvPr>
        </p:nvSpPr>
        <p:spPr>
          <a:xfrm>
            <a:off x="634188" y="2238703"/>
            <a:ext cx="23114812" cy="10583680"/>
          </a:xfrm>
          <a:prstGeom prst="rect">
            <a:avLst/>
          </a:prstGeom>
        </p:spPr>
        <p:txBody>
          <a:bodyPr/>
          <a:lstStyle>
            <a:lvl1pPr marL="571500" indent="-571500">
              <a:buSzTx/>
              <a:buFont typeface="Symbol" panose="05050102010706020507" pitchFamily="18" charset="2"/>
              <a:buChar char=""/>
              <a:defRPr sz="36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lvl6pPr>
          </a:lstStyle>
          <a:p>
            <a:r>
              <a:rPr lang="en-GB"/>
              <a:t> </a:t>
            </a:r>
            <a:r>
              <a:t>Body Level One</a:t>
            </a:r>
          </a:p>
          <a:p>
            <a:pPr lvl="5"/>
            <a:r>
              <a:rPr lang="en-GB"/>
              <a:t> </a:t>
            </a:r>
            <a:r>
              <a:t>Body Level Two</a:t>
            </a:r>
          </a:p>
        </p:txBody>
      </p:sp>
      <p:sp>
        <p:nvSpPr>
          <p:cNvPr id="12" name="Line"/>
          <p:cNvSpPr/>
          <p:nvPr userDrawn="1"/>
        </p:nvSpPr>
        <p:spPr>
          <a:xfrm flipV="1">
            <a:off x="640203" y="1863963"/>
            <a:ext cx="23080283"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pic>
        <p:nvPicPr>
          <p:cNvPr id="2" name="image1.pdf" descr="image1.pdf">
            <a:extLst>
              <a:ext uri="{FF2B5EF4-FFF2-40B4-BE49-F238E27FC236}">
                <a16:creationId xmlns:a16="http://schemas.microsoft.com/office/drawing/2014/main" id="{61CEB53C-76A0-2CBF-2A06-EE57C1A2B5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Tree>
    <p:extLst>
      <p:ext uri="{BB962C8B-B14F-4D97-AF65-F5344CB8AC3E}">
        <p14:creationId xmlns:p14="http://schemas.microsoft.com/office/powerpoint/2010/main" val="1903734477"/>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amp; Content">
    <p:spTree>
      <p:nvGrpSpPr>
        <p:cNvPr id="1" name=""/>
        <p:cNvGrpSpPr/>
        <p:nvPr/>
      </p:nvGrpSpPr>
      <p:grpSpPr>
        <a:xfrm>
          <a:off x="0" y="0"/>
          <a:ext cx="0" cy="0"/>
          <a:chOff x="0" y="0"/>
          <a:chExt cx="0" cy="0"/>
        </a:xfrm>
      </p:grpSpPr>
      <p:sp>
        <p:nvSpPr>
          <p:cNvPr id="11" name="Body Level One…"/>
          <p:cNvSpPr txBox="1">
            <a:spLocks noGrp="1"/>
          </p:cNvSpPr>
          <p:nvPr>
            <p:ph type="body" sz="half" idx="12" hasCustomPrompt="1"/>
          </p:nvPr>
        </p:nvSpPr>
        <p:spPr>
          <a:xfrm>
            <a:off x="561975" y="2105031"/>
            <a:ext cx="23187025" cy="9850749"/>
          </a:xfrm>
          <a:prstGeom prst="rect">
            <a:avLst/>
          </a:prstGeom>
        </p:spPr>
        <p:txBody>
          <a:bodyPr/>
          <a:lstStyle>
            <a:lvl1pPr marL="571500" indent="-571500">
              <a:buSzTx/>
              <a:buFont typeface="Symbol" panose="05050102010706020507" pitchFamily="18" charset="2"/>
              <a:buChar char=""/>
              <a:defRPr sz="2800">
                <a:solidFill>
                  <a:schemeClr val="tx1"/>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2800">
                <a:solidFill>
                  <a:schemeClr val="tx1"/>
                </a:solidFill>
              </a:defRPr>
            </a:lvl6pPr>
          </a:lstStyle>
          <a:p>
            <a:r>
              <a:rPr lang="en-GB"/>
              <a:t> </a:t>
            </a:r>
            <a:r>
              <a:t>Body Level One</a:t>
            </a:r>
          </a:p>
          <a:p>
            <a:pPr lvl="5"/>
            <a:r>
              <a:rPr lang="en-GB"/>
              <a:t> </a:t>
            </a:r>
            <a:r>
              <a:t>Body Level Two</a:t>
            </a:r>
          </a:p>
        </p:txBody>
      </p: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6" name="Text Placeholder 5">
            <a:extLst>
              <a:ext uri="{FF2B5EF4-FFF2-40B4-BE49-F238E27FC236}">
                <a16:creationId xmlns:a16="http://schemas.microsoft.com/office/drawing/2014/main" id="{A06E1F88-67B6-453D-BE2B-72E04FBB62EF}"/>
              </a:ext>
            </a:extLst>
          </p:cNvPr>
          <p:cNvSpPr>
            <a:spLocks noGrp="1"/>
          </p:cNvSpPr>
          <p:nvPr>
            <p:ph type="body" sz="quarter" idx="14" hasCustomPrompt="1"/>
          </p:nvPr>
        </p:nvSpPr>
        <p:spPr>
          <a:xfrm>
            <a:off x="561976" y="12245876"/>
            <a:ext cx="20528218" cy="998175"/>
          </a:xfrm>
          <a:prstGeom prst="rect">
            <a:avLst/>
          </a:prstGeom>
        </p:spPr>
        <p:txBody>
          <a:bodyPr lIns="0" tIns="0" rIns="0" bIns="0"/>
          <a:lstStyle>
            <a:lvl1pPr marL="0" indent="0">
              <a:buNone/>
              <a:defRPr sz="200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3" name="Picture 2">
            <a:extLst>
              <a:ext uri="{FF2B5EF4-FFF2-40B4-BE49-F238E27FC236}">
                <a16:creationId xmlns:a16="http://schemas.microsoft.com/office/drawing/2014/main" id="{52B1BFAA-F3A5-2B27-2679-B62B63F2E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918617" y="12524528"/>
            <a:ext cx="3124857" cy="719523"/>
          </a:xfrm>
          <a:prstGeom prst="rect">
            <a:avLst/>
          </a:prstGeom>
        </p:spPr>
      </p:pic>
    </p:spTree>
    <p:extLst>
      <p:ext uri="{BB962C8B-B14F-4D97-AF65-F5344CB8AC3E}">
        <p14:creationId xmlns:p14="http://schemas.microsoft.com/office/powerpoint/2010/main" val="4266101846"/>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2" name="Text Placeholder 5">
            <a:extLst>
              <a:ext uri="{FF2B5EF4-FFF2-40B4-BE49-F238E27FC236}">
                <a16:creationId xmlns:a16="http://schemas.microsoft.com/office/drawing/2014/main" id="{91F4F05D-E2D2-AC99-819D-0F17B0AB1DC9}"/>
              </a:ext>
            </a:extLst>
          </p:cNvPr>
          <p:cNvSpPr>
            <a:spLocks noGrp="1"/>
          </p:cNvSpPr>
          <p:nvPr>
            <p:ph type="body" sz="quarter" idx="14" hasCustomPrompt="1"/>
          </p:nvPr>
        </p:nvSpPr>
        <p:spPr>
          <a:xfrm>
            <a:off x="561976" y="12245876"/>
            <a:ext cx="20528218" cy="998175"/>
          </a:xfrm>
          <a:prstGeom prst="rect">
            <a:avLst/>
          </a:prstGeom>
        </p:spPr>
        <p:txBody>
          <a:bodyPr lIns="0" tIns="0" rIns="0" bIns="0"/>
          <a:lstStyle>
            <a:lvl1pPr marL="0" indent="0">
              <a:buNone/>
              <a:defRPr sz="200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4" name="Picture 3">
            <a:extLst>
              <a:ext uri="{FF2B5EF4-FFF2-40B4-BE49-F238E27FC236}">
                <a16:creationId xmlns:a16="http://schemas.microsoft.com/office/drawing/2014/main" id="{36BB701D-C7AB-B53D-744B-F9C720D5C4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66859" y="12524528"/>
            <a:ext cx="3124857" cy="719523"/>
          </a:xfrm>
          <a:prstGeom prst="rect">
            <a:avLst/>
          </a:prstGeom>
        </p:spPr>
      </p:pic>
    </p:spTree>
    <p:extLst>
      <p:ext uri="{BB962C8B-B14F-4D97-AF65-F5344CB8AC3E}">
        <p14:creationId xmlns:p14="http://schemas.microsoft.com/office/powerpoint/2010/main" val="4290152993"/>
      </p:ext>
    </p:extLst>
  </p:cSld>
  <p:clrMapOvr>
    <a:masterClrMapping/>
  </p:clrMapOvr>
  <p:transition spd="med"/>
  <p:extLst>
    <p:ext uri="{DCECCB84-F9BA-43D5-87BE-67443E8EF086}">
      <p15:sldGuideLst xmlns:p15="http://schemas.microsoft.com/office/powerpoint/2012/main">
        <p15:guide id="2" pos="768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1" name="Body Level One…"/>
          <p:cNvSpPr txBox="1">
            <a:spLocks noGrp="1"/>
          </p:cNvSpPr>
          <p:nvPr>
            <p:ph type="body" sz="half" idx="12" hasCustomPrompt="1"/>
          </p:nvPr>
        </p:nvSpPr>
        <p:spPr>
          <a:xfrm>
            <a:off x="561975" y="3762375"/>
            <a:ext cx="23187025" cy="8193405"/>
          </a:xfrm>
          <a:prstGeom prst="rect">
            <a:avLst/>
          </a:prstGeom>
        </p:spPr>
        <p:txBody>
          <a:bodyPr/>
          <a:lstStyle>
            <a:lvl1pPr marL="571500" indent="-571500">
              <a:buSzTx/>
              <a:buFont typeface="Symbol" panose="05050102010706020507" pitchFamily="18" charset="2"/>
              <a:buChar char=""/>
              <a:defRPr sz="2800">
                <a:solidFill>
                  <a:schemeClr val="tx1"/>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2800">
                <a:solidFill>
                  <a:schemeClr val="tx1"/>
                </a:solidFill>
              </a:defRPr>
            </a:lvl6pPr>
          </a:lstStyle>
          <a:p>
            <a:r>
              <a:rPr lang="en-GB"/>
              <a:t> </a:t>
            </a:r>
            <a:r>
              <a:t>Body Level One</a:t>
            </a:r>
          </a:p>
          <a:p>
            <a:pPr lvl="5"/>
            <a:r>
              <a:rPr lang="en-GB"/>
              <a:t> </a:t>
            </a:r>
            <a:r>
              <a:t>Body Level Two</a:t>
            </a:r>
          </a:p>
        </p:txBody>
      </p: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4" name="Text Placeholder 3">
            <a:extLst>
              <a:ext uri="{FF2B5EF4-FFF2-40B4-BE49-F238E27FC236}">
                <a16:creationId xmlns:a16="http://schemas.microsoft.com/office/drawing/2014/main" id="{0458F7B6-8E98-E727-AE8B-BAAD9C8B4308}"/>
              </a:ext>
            </a:extLst>
          </p:cNvPr>
          <p:cNvSpPr>
            <a:spLocks noGrp="1"/>
          </p:cNvSpPr>
          <p:nvPr>
            <p:ph type="body" sz="quarter" idx="14"/>
          </p:nvPr>
        </p:nvSpPr>
        <p:spPr>
          <a:xfrm>
            <a:off x="561975" y="2105029"/>
            <a:ext cx="23158328" cy="1552572"/>
          </a:xfrm>
          <a:prstGeom prst="rect">
            <a:avLst/>
          </a:prstGeom>
        </p:spPr>
        <p:txBody>
          <a:bodyPr/>
          <a:lstStyle>
            <a:lvl1pPr marL="0" indent="0">
              <a:spcBef>
                <a:spcPct val="0"/>
              </a:spcBef>
              <a:buNone/>
              <a:defRPr sz="2800"/>
            </a:lvl1pPr>
            <a:lvl2pPr marL="0" indent="0">
              <a:spcBef>
                <a:spcPct val="0"/>
              </a:spcBef>
              <a:buNone/>
              <a:defRPr sz="2800"/>
            </a:lvl2pPr>
            <a:lvl3pPr marL="0" indent="0">
              <a:spcBef>
                <a:spcPct val="0"/>
              </a:spcBef>
              <a:buNone/>
              <a:defRPr sz="2800"/>
            </a:lvl3pPr>
            <a:lvl4pPr marL="0" indent="0">
              <a:spcBef>
                <a:spcPct val="0"/>
              </a:spcBef>
              <a:buNone/>
              <a:defRPr sz="2800"/>
            </a:lvl4pPr>
            <a:lvl5pPr marL="0" indent="0">
              <a:spcBef>
                <a:spcPct val="0"/>
              </a:spcBef>
              <a:buNone/>
              <a:defRPr sz="2800"/>
            </a:lvl5pPr>
          </a:lstStyle>
          <a:p>
            <a:pPr lvl="0"/>
            <a:r>
              <a:rPr lang="en-US"/>
              <a:t>Click to edit Master text styles</a:t>
            </a:r>
          </a:p>
        </p:txBody>
      </p:sp>
      <p:sp>
        <p:nvSpPr>
          <p:cNvPr id="5" name="Text Placeholder 5">
            <a:extLst>
              <a:ext uri="{FF2B5EF4-FFF2-40B4-BE49-F238E27FC236}">
                <a16:creationId xmlns:a16="http://schemas.microsoft.com/office/drawing/2014/main" id="{B94B69F0-754D-0194-DFCF-06AF43E4BB05}"/>
              </a:ext>
            </a:extLst>
          </p:cNvPr>
          <p:cNvSpPr>
            <a:spLocks noGrp="1"/>
          </p:cNvSpPr>
          <p:nvPr>
            <p:ph type="body" sz="quarter" idx="15" hasCustomPrompt="1"/>
          </p:nvPr>
        </p:nvSpPr>
        <p:spPr>
          <a:xfrm>
            <a:off x="561976" y="12245876"/>
            <a:ext cx="20528218" cy="998175"/>
          </a:xfrm>
          <a:prstGeom prst="rect">
            <a:avLst/>
          </a:prstGeom>
        </p:spPr>
        <p:txBody>
          <a:bodyPr lIns="0" tIns="0" rIns="0" bIns="0"/>
          <a:lstStyle>
            <a:lvl1pPr marL="0" indent="0">
              <a:buNone/>
              <a:defRPr sz="200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2" name="Picture 1">
            <a:extLst>
              <a:ext uri="{FF2B5EF4-FFF2-40B4-BE49-F238E27FC236}">
                <a16:creationId xmlns:a16="http://schemas.microsoft.com/office/drawing/2014/main" id="{6D943A4C-0DED-3184-AC3E-79CE7F6F67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32353" y="12524528"/>
            <a:ext cx="3124857" cy="719523"/>
          </a:xfrm>
          <a:prstGeom prst="rect">
            <a:avLst/>
          </a:prstGeom>
        </p:spPr>
      </p:pic>
    </p:spTree>
    <p:extLst>
      <p:ext uri="{BB962C8B-B14F-4D97-AF65-F5344CB8AC3E}">
        <p14:creationId xmlns:p14="http://schemas.microsoft.com/office/powerpoint/2010/main" val="2544532918"/>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guide id="4" orient="horz" pos="237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561975" y="764336"/>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4" name="Text Placeholder 3">
            <a:extLst>
              <a:ext uri="{FF2B5EF4-FFF2-40B4-BE49-F238E27FC236}">
                <a16:creationId xmlns:a16="http://schemas.microsoft.com/office/drawing/2014/main" id="{0458F7B6-8E98-E727-AE8B-BAAD9C8B4308}"/>
              </a:ext>
            </a:extLst>
          </p:cNvPr>
          <p:cNvSpPr>
            <a:spLocks noGrp="1"/>
          </p:cNvSpPr>
          <p:nvPr>
            <p:ph type="body" sz="quarter" idx="14"/>
          </p:nvPr>
        </p:nvSpPr>
        <p:spPr>
          <a:xfrm>
            <a:off x="561975" y="2105029"/>
            <a:ext cx="23223538" cy="1552572"/>
          </a:xfrm>
          <a:prstGeom prst="rect">
            <a:avLst/>
          </a:prstGeom>
        </p:spPr>
        <p:txBody>
          <a:bodyPr/>
          <a:lstStyle>
            <a:lvl1pPr marL="0" indent="0">
              <a:spcBef>
                <a:spcPct val="0"/>
              </a:spcBef>
              <a:buNone/>
              <a:defRPr sz="2800"/>
            </a:lvl1pPr>
            <a:lvl2pPr marL="0" indent="0">
              <a:spcBef>
                <a:spcPct val="0"/>
              </a:spcBef>
              <a:buNone/>
              <a:defRPr sz="2800"/>
            </a:lvl2pPr>
            <a:lvl3pPr marL="0" indent="0">
              <a:spcBef>
                <a:spcPct val="0"/>
              </a:spcBef>
              <a:buNone/>
              <a:defRPr sz="2800"/>
            </a:lvl3pPr>
            <a:lvl4pPr marL="0" indent="0">
              <a:spcBef>
                <a:spcPct val="0"/>
              </a:spcBef>
              <a:buNone/>
              <a:defRPr sz="2800"/>
            </a:lvl4pPr>
            <a:lvl5pPr marL="0" indent="0">
              <a:spcBef>
                <a:spcPct val="0"/>
              </a:spcBef>
              <a:buNone/>
              <a:defRPr sz="2800"/>
            </a:lvl5pPr>
          </a:lstStyle>
          <a:p>
            <a:pPr lvl="0"/>
            <a:r>
              <a:rPr lang="en-US"/>
              <a:t>Click to edit Master text styles</a:t>
            </a:r>
          </a:p>
        </p:txBody>
      </p:sp>
      <p:sp>
        <p:nvSpPr>
          <p:cNvPr id="3" name="Text Placeholder 5">
            <a:extLst>
              <a:ext uri="{FF2B5EF4-FFF2-40B4-BE49-F238E27FC236}">
                <a16:creationId xmlns:a16="http://schemas.microsoft.com/office/drawing/2014/main" id="{32505BD3-4CEC-D56C-C4E1-3F38073CD784}"/>
              </a:ext>
            </a:extLst>
          </p:cNvPr>
          <p:cNvSpPr>
            <a:spLocks noGrp="1"/>
          </p:cNvSpPr>
          <p:nvPr>
            <p:ph type="body" sz="quarter" idx="15" hasCustomPrompt="1"/>
          </p:nvPr>
        </p:nvSpPr>
        <p:spPr>
          <a:xfrm>
            <a:off x="561976" y="12245876"/>
            <a:ext cx="20528218" cy="998175"/>
          </a:xfrm>
          <a:prstGeom prst="rect">
            <a:avLst/>
          </a:prstGeom>
        </p:spPr>
        <p:txBody>
          <a:bodyPr lIns="0" tIns="0" rIns="0" bIns="0"/>
          <a:lstStyle>
            <a:lvl1pPr marL="0" indent="0">
              <a:buNone/>
              <a:defRPr sz="200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5" name="Picture 4">
            <a:extLst>
              <a:ext uri="{FF2B5EF4-FFF2-40B4-BE49-F238E27FC236}">
                <a16:creationId xmlns:a16="http://schemas.microsoft.com/office/drawing/2014/main" id="{657C761E-8991-7207-A04E-CB7507A085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84112" y="12524528"/>
            <a:ext cx="3124857" cy="719523"/>
          </a:xfrm>
          <a:prstGeom prst="rect">
            <a:avLst/>
          </a:prstGeom>
        </p:spPr>
      </p:pic>
    </p:spTree>
    <p:extLst>
      <p:ext uri="{BB962C8B-B14F-4D97-AF65-F5344CB8AC3E}">
        <p14:creationId xmlns:p14="http://schemas.microsoft.com/office/powerpoint/2010/main" val="4019538023"/>
      </p:ext>
    </p:extLst>
  </p:cSld>
  <p:clrMapOvr>
    <a:masterClrMapping/>
  </p:clrMapOvr>
  <p:transition spd="med"/>
  <p:extLst>
    <p:ext uri="{DCECCB84-F9BA-43D5-87BE-67443E8EF086}">
      <p15:sldGuideLst xmlns:p15="http://schemas.microsoft.com/office/powerpoint/2012/main">
        <p15:guide id="2" pos="7680" userDrawn="1">
          <p15:clr>
            <a:srgbClr val="FBAE40"/>
          </p15:clr>
        </p15:guide>
        <p15:guide id="4" orient="horz" pos="2415" userDrawn="1">
          <p15:clr>
            <a:srgbClr val="FBAE40"/>
          </p15:clr>
        </p15:guide>
        <p15:guide id="7" pos="14983"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Custom Layout">
    <p:spTree>
      <p:nvGrpSpPr>
        <p:cNvPr id="1" name=""/>
        <p:cNvGrpSpPr/>
        <p:nvPr/>
      </p:nvGrpSpPr>
      <p:grpSpPr>
        <a:xfrm>
          <a:off x="0" y="0"/>
          <a:ext cx="0" cy="0"/>
          <a:chOff x="0" y="0"/>
          <a:chExt cx="0" cy="0"/>
        </a:xfrm>
      </p:grpSpPr>
      <p:pic>
        <p:nvPicPr>
          <p:cNvPr id="38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pic>
        <p:nvPicPr>
          <p:cNvPr id="390"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391" name="Body Level One…"/>
          <p:cNvSpPr txBox="1">
            <a:spLocks noGrp="1"/>
          </p:cNvSpPr>
          <p:nvPr>
            <p:ph type="body" sz="half" idx="1" hasCustomPrompt="1"/>
          </p:nvPr>
        </p:nvSpPr>
        <p:spPr>
          <a:xfrm>
            <a:off x="12587591" y="5076974"/>
            <a:ext cx="11050726" cy="7745409"/>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392" name="Body Level One…"/>
          <p:cNvSpPr txBox="1">
            <a:spLocks noGrp="1"/>
          </p:cNvSpPr>
          <p:nvPr>
            <p:ph type="body" sz="half" idx="21" hasCustomPrompt="1"/>
          </p:nvPr>
        </p:nvSpPr>
        <p:spPr>
          <a:xfrm>
            <a:off x="640200" y="5076976"/>
            <a:ext cx="11208089" cy="7745407"/>
          </a:xfrm>
          <a:prstGeom prst="rect">
            <a:avLst/>
          </a:prstGeom>
        </p:spPr>
        <p:txBody>
          <a:bodyPr/>
          <a:lstStyle>
            <a:lvl1pPr>
              <a:defRPr sz="4000"/>
            </a:lvl1pPr>
          </a:lstStyle>
          <a:p>
            <a:r>
              <a:t> Body Level One
 Body Level Two</a:t>
            </a:r>
          </a:p>
        </p:txBody>
      </p:sp>
      <p:sp>
        <p:nvSpPr>
          <p:cNvPr id="393" name="Straight Connector 8"/>
          <p:cNvSpPr/>
          <p:nvPr/>
        </p:nvSpPr>
        <p:spPr>
          <a:xfrm flipH="1">
            <a:off x="12159574" y="2163810"/>
            <a:ext cx="1" cy="10658572"/>
          </a:xfrm>
          <a:prstGeom prst="line">
            <a:avLst/>
          </a:prstGeom>
          <a:ln w="25400">
            <a:solidFill>
              <a:srgbClr val="7D7D7D"/>
            </a:solidFill>
            <a:miter/>
          </a:ln>
        </p:spPr>
        <p:txBody>
          <a:bodyPr lIns="45718" tIns="45718" rIns="45718" bIns="45718"/>
          <a:lstStyle/>
          <a:p>
            <a:endParaRPr/>
          </a:p>
        </p:txBody>
      </p:sp>
      <p:sp>
        <p:nvSpPr>
          <p:cNvPr id="394" name="Text Placeholder 2"/>
          <p:cNvSpPr>
            <a:spLocks noGrp="1"/>
          </p:cNvSpPr>
          <p:nvPr>
            <p:ph type="body" sz="quarter" idx="22" hasCustomPrompt="1"/>
          </p:nvPr>
        </p:nvSpPr>
        <p:spPr>
          <a:xfrm>
            <a:off x="633412" y="2163810"/>
            <a:ext cx="11214101" cy="2351090"/>
          </a:xfrm>
          <a:prstGeom prst="rect">
            <a:avLst/>
          </a:prstGeom>
        </p:spPr>
        <p:txBody>
          <a:bodyPr anchor="b"/>
          <a:lstStyle>
            <a:lvl1pPr marL="0" indent="0">
              <a:buSzTx/>
              <a:buFontTx/>
              <a:buNone/>
              <a:defRPr sz="8800">
                <a:latin typeface="Cymru Sans Headline"/>
                <a:ea typeface="Cymru Sans Headline"/>
                <a:cs typeface="Cymru Sans Headline"/>
                <a:sym typeface="Cymru Sans Headline"/>
              </a:defRPr>
            </a:lvl1pPr>
          </a:lstStyle>
          <a:p>
            <a:r>
              <a:t>Master</a:t>
            </a:r>
          </a:p>
        </p:txBody>
      </p:sp>
      <p:sp>
        <p:nvSpPr>
          <p:cNvPr id="395" name="Text Placeholder 2"/>
          <p:cNvSpPr>
            <a:spLocks noGrp="1"/>
          </p:cNvSpPr>
          <p:nvPr>
            <p:ph type="body" sz="quarter" idx="23" hasCustomPrompt="1"/>
          </p:nvPr>
        </p:nvSpPr>
        <p:spPr>
          <a:xfrm>
            <a:off x="12587591" y="2166442"/>
            <a:ext cx="11214101" cy="2351090"/>
          </a:xfrm>
          <a:prstGeom prst="rect">
            <a:avLst/>
          </a:prstGeom>
        </p:spPr>
        <p:txBody>
          <a:bodyPr anchor="b"/>
          <a:lstStyle>
            <a:lvl1pPr marL="0" indent="0">
              <a:buSzTx/>
              <a:buFontTx/>
              <a:buNone/>
              <a:defRPr sz="8800">
                <a:latin typeface="Wales Sans Headline"/>
                <a:ea typeface="Wales Sans Headline"/>
                <a:cs typeface="Wales Sans Headline"/>
                <a:sym typeface="Wales Sans Headline"/>
              </a:defRPr>
            </a:lvl1pPr>
          </a:lstStyle>
          <a:p>
            <a:r>
              <a:t>Master</a:t>
            </a:r>
          </a:p>
        </p:txBody>
      </p:sp>
      <p:sp>
        <p:nvSpPr>
          <p:cNvPr id="396" name="Straight Connector 11"/>
          <p:cNvSpPr/>
          <p:nvPr/>
        </p:nvSpPr>
        <p:spPr>
          <a:xfrm>
            <a:off x="640200" y="4803664"/>
            <a:ext cx="11207314" cy="1"/>
          </a:xfrm>
          <a:prstGeom prst="line">
            <a:avLst/>
          </a:prstGeom>
          <a:ln w="25400">
            <a:solidFill>
              <a:srgbClr val="7D7D7D"/>
            </a:solidFill>
            <a:miter/>
          </a:ln>
        </p:spPr>
        <p:txBody>
          <a:bodyPr lIns="45718" tIns="45718" rIns="45718" bIns="45718"/>
          <a:lstStyle/>
          <a:p>
            <a:endParaRPr/>
          </a:p>
        </p:txBody>
      </p:sp>
      <p:sp>
        <p:nvSpPr>
          <p:cNvPr id="397" name="Straight Connector 13"/>
          <p:cNvSpPr/>
          <p:nvPr/>
        </p:nvSpPr>
        <p:spPr>
          <a:xfrm>
            <a:off x="12587591" y="4774496"/>
            <a:ext cx="11207313" cy="1"/>
          </a:xfrm>
          <a:prstGeom prst="line">
            <a:avLst/>
          </a:prstGeom>
          <a:ln w="25400">
            <a:solidFill>
              <a:srgbClr val="7D7D7D"/>
            </a:solidFill>
            <a:miter/>
          </a:ln>
        </p:spPr>
        <p:txBody>
          <a:bodyPr lIns="45718" tIns="45718" rIns="45718" bIns="45718"/>
          <a:lstStyle/>
          <a:p>
            <a:endParaRPr/>
          </a:p>
        </p:txBody>
      </p:sp>
      <p:sp>
        <p:nvSpPr>
          <p:cNvPr id="398"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399" name="Text Placeholder 2"/>
          <p:cNvSpPr>
            <a:spLocks noGrp="1"/>
          </p:cNvSpPr>
          <p:nvPr>
            <p:ph type="body" sz="quarter" idx="24"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00"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3" name="Picture 2">
            <a:extLst>
              <a:ext uri="{FF2B5EF4-FFF2-40B4-BE49-F238E27FC236}">
                <a16:creationId xmlns:a16="http://schemas.microsoft.com/office/drawing/2014/main" id="{B5F5E83E-1AD6-61E4-586A-398DAE298D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04550" y="12268027"/>
            <a:ext cx="3124857" cy="719523"/>
          </a:xfrm>
          <a:prstGeom prst="rect">
            <a:avLst/>
          </a:prstGeom>
        </p:spPr>
      </p:pic>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2_Custom Layout">
    <p:spTree>
      <p:nvGrpSpPr>
        <p:cNvPr id="1" name=""/>
        <p:cNvGrpSpPr/>
        <p:nvPr/>
      </p:nvGrpSpPr>
      <p:grpSpPr>
        <a:xfrm>
          <a:off x="0" y="0"/>
          <a:ext cx="0" cy="0"/>
          <a:chOff x="0" y="0"/>
          <a:chExt cx="0" cy="0"/>
        </a:xfrm>
      </p:grpSpPr>
      <p:pic>
        <p:nvPicPr>
          <p:cNvPr id="407"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pic>
        <p:nvPicPr>
          <p:cNvPr id="408"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09" name="Body Level One…"/>
          <p:cNvSpPr txBox="1">
            <a:spLocks noGrp="1"/>
          </p:cNvSpPr>
          <p:nvPr>
            <p:ph type="body" sz="half" idx="1" hasCustomPrompt="1"/>
          </p:nvPr>
        </p:nvSpPr>
        <p:spPr>
          <a:xfrm>
            <a:off x="12587591" y="6035997"/>
            <a:ext cx="11050726" cy="6786386"/>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10" name="Body Level One…"/>
          <p:cNvSpPr txBox="1">
            <a:spLocks noGrp="1"/>
          </p:cNvSpPr>
          <p:nvPr>
            <p:ph type="body" sz="half" idx="21" hasCustomPrompt="1"/>
          </p:nvPr>
        </p:nvSpPr>
        <p:spPr>
          <a:xfrm>
            <a:off x="640200" y="6035997"/>
            <a:ext cx="11208089" cy="6786383"/>
          </a:xfrm>
          <a:prstGeom prst="rect">
            <a:avLst/>
          </a:prstGeom>
        </p:spPr>
        <p:txBody>
          <a:bodyPr/>
          <a:lstStyle>
            <a:lvl1pPr>
              <a:defRPr sz="4000"/>
            </a:lvl1pPr>
          </a:lstStyle>
          <a:p>
            <a:r>
              <a:t> Body Level One
 Body Level Two</a:t>
            </a:r>
          </a:p>
        </p:txBody>
      </p:sp>
      <p:sp>
        <p:nvSpPr>
          <p:cNvPr id="411" name="Straight Connector 8"/>
          <p:cNvSpPr/>
          <p:nvPr/>
        </p:nvSpPr>
        <p:spPr>
          <a:xfrm flipH="1">
            <a:off x="12159574" y="3346791"/>
            <a:ext cx="1" cy="9475590"/>
          </a:xfrm>
          <a:prstGeom prst="line">
            <a:avLst/>
          </a:prstGeom>
          <a:ln w="25400">
            <a:solidFill>
              <a:srgbClr val="7D7D7D"/>
            </a:solidFill>
            <a:miter/>
          </a:ln>
        </p:spPr>
        <p:txBody>
          <a:bodyPr lIns="45718" tIns="45718" rIns="45718" bIns="45718"/>
          <a:lstStyle/>
          <a:p>
            <a:endParaRPr/>
          </a:p>
        </p:txBody>
      </p:sp>
      <p:sp>
        <p:nvSpPr>
          <p:cNvPr id="412" name="Text Placeholder 2"/>
          <p:cNvSpPr>
            <a:spLocks noGrp="1"/>
          </p:cNvSpPr>
          <p:nvPr>
            <p:ph type="body" sz="quarter" idx="22" hasCustomPrompt="1"/>
          </p:nvPr>
        </p:nvSpPr>
        <p:spPr>
          <a:xfrm>
            <a:off x="633412" y="3346791"/>
            <a:ext cx="11214101" cy="2351089"/>
          </a:xfrm>
          <a:prstGeom prst="rect">
            <a:avLst/>
          </a:prstGeom>
        </p:spPr>
        <p:txBody>
          <a:bodyPr anchor="b"/>
          <a:lstStyle>
            <a:lvl1pPr marL="0" indent="0">
              <a:buSzTx/>
              <a:buFontTx/>
              <a:buNone/>
              <a:defRPr sz="8800">
                <a:latin typeface="Cymru Sans Headline"/>
                <a:ea typeface="Cymru Sans Headline"/>
                <a:cs typeface="Cymru Sans Headline"/>
                <a:sym typeface="Cymru Sans Headline"/>
              </a:defRPr>
            </a:lvl1pPr>
          </a:lstStyle>
          <a:p>
            <a:r>
              <a:t>Master</a:t>
            </a:r>
          </a:p>
        </p:txBody>
      </p:sp>
      <p:sp>
        <p:nvSpPr>
          <p:cNvPr id="413" name="Text Placeholder 2"/>
          <p:cNvSpPr>
            <a:spLocks noGrp="1"/>
          </p:cNvSpPr>
          <p:nvPr>
            <p:ph type="body" sz="quarter" idx="23" hasCustomPrompt="1"/>
          </p:nvPr>
        </p:nvSpPr>
        <p:spPr>
          <a:xfrm>
            <a:off x="12587591" y="3346789"/>
            <a:ext cx="11214101" cy="2351089"/>
          </a:xfrm>
          <a:prstGeom prst="rect">
            <a:avLst/>
          </a:prstGeom>
        </p:spPr>
        <p:txBody>
          <a:bodyPr anchor="b"/>
          <a:lstStyle>
            <a:lvl1pPr marL="0" indent="0">
              <a:buSzTx/>
              <a:buFontTx/>
              <a:buNone/>
              <a:defRPr sz="8800">
                <a:latin typeface="Wales Sans Headline"/>
                <a:ea typeface="Wales Sans Headline"/>
                <a:cs typeface="Wales Sans Headline"/>
                <a:sym typeface="Wales Sans Headline"/>
              </a:defRPr>
            </a:lvl1pPr>
          </a:lstStyle>
          <a:p>
            <a:r>
              <a:t>Master</a:t>
            </a:r>
          </a:p>
        </p:txBody>
      </p:sp>
      <p:sp>
        <p:nvSpPr>
          <p:cNvPr id="414" name="Straight Connector 11"/>
          <p:cNvSpPr/>
          <p:nvPr/>
        </p:nvSpPr>
        <p:spPr>
          <a:xfrm>
            <a:off x="640200" y="5777057"/>
            <a:ext cx="11207314" cy="1"/>
          </a:xfrm>
          <a:prstGeom prst="line">
            <a:avLst/>
          </a:prstGeom>
          <a:ln w="25400">
            <a:solidFill>
              <a:srgbClr val="7D7D7D"/>
            </a:solidFill>
            <a:miter/>
          </a:ln>
        </p:spPr>
        <p:txBody>
          <a:bodyPr lIns="45718" tIns="45718" rIns="45718" bIns="45718"/>
          <a:lstStyle/>
          <a:p>
            <a:endParaRPr/>
          </a:p>
        </p:txBody>
      </p:sp>
      <p:sp>
        <p:nvSpPr>
          <p:cNvPr id="415" name="Straight Connector 13"/>
          <p:cNvSpPr/>
          <p:nvPr/>
        </p:nvSpPr>
        <p:spPr>
          <a:xfrm>
            <a:off x="12587591" y="5765036"/>
            <a:ext cx="11207313" cy="1"/>
          </a:xfrm>
          <a:prstGeom prst="line">
            <a:avLst/>
          </a:prstGeom>
          <a:ln w="25400">
            <a:solidFill>
              <a:srgbClr val="7D7D7D"/>
            </a:solidFill>
            <a:miter/>
          </a:ln>
        </p:spPr>
        <p:txBody>
          <a:bodyPr lIns="45718" tIns="45718" rIns="45718" bIns="45718"/>
          <a:lstStyle/>
          <a:p>
            <a:endParaRPr/>
          </a:p>
        </p:txBody>
      </p:sp>
      <p:sp>
        <p:nvSpPr>
          <p:cNvPr id="416"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417"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418" name="Text Placeholder 2"/>
          <p:cNvSpPr>
            <a:spLocks noGrp="1"/>
          </p:cNvSpPr>
          <p:nvPr>
            <p:ph type="body" sz="quarter" idx="24"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19" name="Text Placeholder 2"/>
          <p:cNvSpPr>
            <a:spLocks noGrp="1"/>
          </p:cNvSpPr>
          <p:nvPr>
            <p:ph type="body" sz="quarter" idx="25"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20"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pic>
        <p:nvPicPr>
          <p:cNvPr id="2" name="Picture 1">
            <a:extLst>
              <a:ext uri="{FF2B5EF4-FFF2-40B4-BE49-F238E27FC236}">
                <a16:creationId xmlns:a16="http://schemas.microsoft.com/office/drawing/2014/main" id="{BC97BFEB-DAE1-C480-9A2B-FE02C3A0D6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314767" y="12224895"/>
            <a:ext cx="3124857" cy="719523"/>
          </a:xfrm>
          <a:prstGeom prst="rect">
            <a:avLst/>
          </a:prstGeom>
        </p:spPr>
      </p:pic>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2_Title &amp; Subtitle">
    <p:spTree>
      <p:nvGrpSpPr>
        <p:cNvPr id="1" name=""/>
        <p:cNvGrpSpPr/>
        <p:nvPr/>
      </p:nvGrpSpPr>
      <p:grpSpPr>
        <a:xfrm>
          <a:off x="0" y="0"/>
          <a:ext cx="0" cy="0"/>
          <a:chOff x="0" y="0"/>
          <a:chExt cx="0" cy="0"/>
        </a:xfrm>
      </p:grpSpPr>
      <p:pic>
        <p:nvPicPr>
          <p:cNvPr id="427"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28" name="Body Level One…"/>
          <p:cNvSpPr txBox="1">
            <a:spLocks noGrp="1"/>
          </p:cNvSpPr>
          <p:nvPr>
            <p:ph type="body" sz="quarter" idx="1" hasCustomPrompt="1"/>
          </p:nvPr>
        </p:nvSpPr>
        <p:spPr>
          <a:xfrm>
            <a:off x="640202" y="4634176"/>
            <a:ext cx="5060209" cy="8188206"/>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29" name="Straight Connector 7"/>
          <p:cNvSpPr/>
          <p:nvPr/>
        </p:nvSpPr>
        <p:spPr>
          <a:xfrm flipH="1">
            <a:off x="17118591" y="3434819"/>
            <a:ext cx="1" cy="9387559"/>
          </a:xfrm>
          <a:prstGeom prst="line">
            <a:avLst/>
          </a:prstGeom>
          <a:ln w="25400">
            <a:solidFill>
              <a:srgbClr val="7D7D7D"/>
            </a:solidFill>
            <a:miter/>
          </a:ln>
        </p:spPr>
        <p:txBody>
          <a:bodyPr lIns="45718" tIns="45718" rIns="45718" bIns="45718"/>
          <a:lstStyle/>
          <a:p>
            <a:endParaRPr/>
          </a:p>
        </p:txBody>
      </p:sp>
      <p:sp>
        <p:nvSpPr>
          <p:cNvPr id="430" name="Body Level One…"/>
          <p:cNvSpPr txBox="1">
            <a:spLocks noGrp="1"/>
          </p:cNvSpPr>
          <p:nvPr>
            <p:ph type="body" sz="quarter" idx="21" hasCustomPrompt="1"/>
          </p:nvPr>
        </p:nvSpPr>
        <p:spPr>
          <a:xfrm>
            <a:off x="6213104" y="4634176"/>
            <a:ext cx="5060210" cy="8188205"/>
          </a:xfrm>
          <a:prstGeom prst="rect">
            <a:avLst/>
          </a:prstGeom>
        </p:spPr>
        <p:txBody>
          <a:bodyPr/>
          <a:lstStyle>
            <a:lvl1pPr>
              <a:defRPr sz="4000"/>
            </a:lvl1pPr>
          </a:lstStyle>
          <a:p>
            <a:r>
              <a:t> Body Level One
 Body Level Two</a:t>
            </a:r>
          </a:p>
        </p:txBody>
      </p:sp>
      <p:sp>
        <p:nvSpPr>
          <p:cNvPr id="431" name="Body Level One…"/>
          <p:cNvSpPr txBox="1">
            <a:spLocks noGrp="1"/>
          </p:cNvSpPr>
          <p:nvPr>
            <p:ph type="body" sz="quarter" idx="22" hasCustomPrompt="1"/>
          </p:nvPr>
        </p:nvSpPr>
        <p:spPr>
          <a:xfrm>
            <a:off x="11786007" y="4634176"/>
            <a:ext cx="5060209" cy="8188204"/>
          </a:xfrm>
          <a:prstGeom prst="rect">
            <a:avLst/>
          </a:prstGeom>
        </p:spPr>
        <p:txBody>
          <a:bodyPr/>
          <a:lstStyle>
            <a:lvl1pPr>
              <a:defRPr sz="4000"/>
            </a:lvl1pPr>
          </a:lstStyle>
          <a:p>
            <a:r>
              <a:t> Body Level One
 Body Level Two</a:t>
            </a:r>
          </a:p>
        </p:txBody>
      </p:sp>
      <p:sp>
        <p:nvSpPr>
          <p:cNvPr id="432" name="Body Level One…"/>
          <p:cNvSpPr txBox="1">
            <a:spLocks noGrp="1"/>
          </p:cNvSpPr>
          <p:nvPr>
            <p:ph type="body" sz="quarter" idx="23" hasCustomPrompt="1"/>
          </p:nvPr>
        </p:nvSpPr>
        <p:spPr>
          <a:xfrm>
            <a:off x="17358909" y="4623663"/>
            <a:ext cx="5060210" cy="8198716"/>
          </a:xfrm>
          <a:prstGeom prst="rect">
            <a:avLst/>
          </a:prstGeom>
        </p:spPr>
        <p:txBody>
          <a:bodyPr/>
          <a:lstStyle>
            <a:lvl1pPr>
              <a:defRPr sz="4000"/>
            </a:lvl1pPr>
          </a:lstStyle>
          <a:p>
            <a:r>
              <a:t> Body Level One
 Body Level Two</a:t>
            </a:r>
          </a:p>
        </p:txBody>
      </p:sp>
      <p:sp>
        <p:nvSpPr>
          <p:cNvPr id="433" name="Straight Connector 12"/>
          <p:cNvSpPr/>
          <p:nvPr/>
        </p:nvSpPr>
        <p:spPr>
          <a:xfrm flipH="1">
            <a:off x="11531671" y="3434820"/>
            <a:ext cx="1" cy="9387556"/>
          </a:xfrm>
          <a:prstGeom prst="line">
            <a:avLst/>
          </a:prstGeom>
          <a:ln w="25400">
            <a:solidFill>
              <a:srgbClr val="7D7D7D"/>
            </a:solidFill>
            <a:miter/>
          </a:ln>
        </p:spPr>
        <p:txBody>
          <a:bodyPr lIns="45718" tIns="45718" rIns="45718" bIns="45718"/>
          <a:lstStyle/>
          <a:p>
            <a:endParaRPr/>
          </a:p>
        </p:txBody>
      </p:sp>
      <p:sp>
        <p:nvSpPr>
          <p:cNvPr id="434" name="Straight Connector 15"/>
          <p:cNvSpPr/>
          <p:nvPr/>
        </p:nvSpPr>
        <p:spPr>
          <a:xfrm flipH="1">
            <a:off x="5964207" y="3434820"/>
            <a:ext cx="1" cy="9387556"/>
          </a:xfrm>
          <a:prstGeom prst="line">
            <a:avLst/>
          </a:prstGeom>
          <a:ln w="25400">
            <a:solidFill>
              <a:srgbClr val="7D7D7D"/>
            </a:solidFill>
            <a:miter/>
          </a:ln>
        </p:spPr>
        <p:txBody>
          <a:bodyPr lIns="45718" tIns="45718" rIns="45718" bIns="45718"/>
          <a:lstStyle/>
          <a:p>
            <a:endParaRPr/>
          </a:p>
        </p:txBody>
      </p:sp>
      <p:sp>
        <p:nvSpPr>
          <p:cNvPr id="435" name="Oval 16"/>
          <p:cNvSpPr/>
          <p:nvPr/>
        </p:nvSpPr>
        <p:spPr>
          <a:xfrm>
            <a:off x="634187" y="3359994"/>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36" name="Text Placeholder 9"/>
          <p:cNvSpPr>
            <a:spLocks noGrp="1"/>
          </p:cNvSpPr>
          <p:nvPr>
            <p:ph type="body" sz="quarter" idx="24" hasCustomPrompt="1"/>
          </p:nvPr>
        </p:nvSpPr>
        <p:spPr>
          <a:xfrm>
            <a:off x="633412" y="3440079"/>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37" name="Oval 18"/>
          <p:cNvSpPr/>
          <p:nvPr/>
        </p:nvSpPr>
        <p:spPr>
          <a:xfrm>
            <a:off x="6217832" y="3354740"/>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38" name="Text Placeholder 9"/>
          <p:cNvSpPr>
            <a:spLocks noGrp="1"/>
          </p:cNvSpPr>
          <p:nvPr>
            <p:ph type="body" sz="quarter" idx="25" hasCustomPrompt="1"/>
          </p:nvPr>
        </p:nvSpPr>
        <p:spPr>
          <a:xfrm>
            <a:off x="6217058" y="3434826"/>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39" name="Oval 20"/>
          <p:cNvSpPr/>
          <p:nvPr/>
        </p:nvSpPr>
        <p:spPr>
          <a:xfrm>
            <a:off x="11790973" y="3354735"/>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40" name="Text Placeholder 9"/>
          <p:cNvSpPr>
            <a:spLocks noGrp="1"/>
          </p:cNvSpPr>
          <p:nvPr>
            <p:ph type="body" sz="quarter" idx="26" hasCustomPrompt="1"/>
          </p:nvPr>
        </p:nvSpPr>
        <p:spPr>
          <a:xfrm>
            <a:off x="11790198" y="3434820"/>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41" name="Oval 23"/>
          <p:cNvSpPr/>
          <p:nvPr/>
        </p:nvSpPr>
        <p:spPr>
          <a:xfrm>
            <a:off x="17356227" y="3354739"/>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42" name="Text Placeholder 9"/>
          <p:cNvSpPr>
            <a:spLocks noGrp="1"/>
          </p:cNvSpPr>
          <p:nvPr>
            <p:ph type="body" sz="quarter" idx="27" hasCustomPrompt="1"/>
          </p:nvPr>
        </p:nvSpPr>
        <p:spPr>
          <a:xfrm>
            <a:off x="17355452" y="3434824"/>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d</a:t>
            </a:r>
          </a:p>
        </p:txBody>
      </p:sp>
      <p:sp>
        <p:nvSpPr>
          <p:cNvPr id="443"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444"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445" name="Text Placeholder 2"/>
          <p:cNvSpPr>
            <a:spLocks noGrp="1"/>
          </p:cNvSpPr>
          <p:nvPr>
            <p:ph type="body" sz="quarter" idx="28"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46" name="Text Placeholder 2"/>
          <p:cNvSpPr>
            <a:spLocks noGrp="1"/>
          </p:cNvSpPr>
          <p:nvPr>
            <p:ph type="body" sz="quarter" idx="29"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47"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4_Title &amp; Subtitle">
    <p:spTree>
      <p:nvGrpSpPr>
        <p:cNvPr id="1" name=""/>
        <p:cNvGrpSpPr/>
        <p:nvPr/>
      </p:nvGrpSpPr>
      <p:grpSpPr>
        <a:xfrm>
          <a:off x="0" y="0"/>
          <a:ext cx="0" cy="0"/>
          <a:chOff x="0" y="0"/>
          <a:chExt cx="0" cy="0"/>
        </a:xfrm>
      </p:grpSpPr>
      <p:pic>
        <p:nvPicPr>
          <p:cNvPr id="45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55" name="Body Level One…"/>
          <p:cNvSpPr txBox="1">
            <a:spLocks noGrp="1"/>
          </p:cNvSpPr>
          <p:nvPr>
            <p:ph type="body" sz="quarter" idx="1" hasCustomPrompt="1"/>
          </p:nvPr>
        </p:nvSpPr>
        <p:spPr>
          <a:xfrm>
            <a:off x="640202" y="3308799"/>
            <a:ext cx="5060209" cy="9513584"/>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56" name="Straight Connector 7"/>
          <p:cNvSpPr/>
          <p:nvPr/>
        </p:nvSpPr>
        <p:spPr>
          <a:xfrm flipH="1">
            <a:off x="17118591" y="2205110"/>
            <a:ext cx="1" cy="10617267"/>
          </a:xfrm>
          <a:prstGeom prst="line">
            <a:avLst/>
          </a:prstGeom>
          <a:ln w="25400">
            <a:solidFill>
              <a:srgbClr val="7D7D7D"/>
            </a:solidFill>
            <a:miter/>
          </a:ln>
        </p:spPr>
        <p:txBody>
          <a:bodyPr lIns="45718" tIns="45718" rIns="45718" bIns="45718"/>
          <a:lstStyle/>
          <a:p>
            <a:endParaRPr/>
          </a:p>
        </p:txBody>
      </p:sp>
      <p:sp>
        <p:nvSpPr>
          <p:cNvPr id="457" name="Body Level One…"/>
          <p:cNvSpPr txBox="1">
            <a:spLocks noGrp="1"/>
          </p:cNvSpPr>
          <p:nvPr>
            <p:ph type="body" sz="quarter" idx="21" hasCustomPrompt="1"/>
          </p:nvPr>
        </p:nvSpPr>
        <p:spPr>
          <a:xfrm>
            <a:off x="6213104" y="3308946"/>
            <a:ext cx="5060210" cy="9513435"/>
          </a:xfrm>
          <a:prstGeom prst="rect">
            <a:avLst/>
          </a:prstGeom>
        </p:spPr>
        <p:txBody>
          <a:bodyPr/>
          <a:lstStyle>
            <a:lvl1pPr>
              <a:defRPr sz="4000"/>
            </a:lvl1pPr>
          </a:lstStyle>
          <a:p>
            <a:r>
              <a:t> Body Level One
 Body Level Two</a:t>
            </a:r>
          </a:p>
        </p:txBody>
      </p:sp>
      <p:sp>
        <p:nvSpPr>
          <p:cNvPr id="458" name="Body Level One…"/>
          <p:cNvSpPr txBox="1">
            <a:spLocks noGrp="1"/>
          </p:cNvSpPr>
          <p:nvPr>
            <p:ph type="body" sz="quarter" idx="22" hasCustomPrompt="1"/>
          </p:nvPr>
        </p:nvSpPr>
        <p:spPr>
          <a:xfrm>
            <a:off x="11786007" y="3308946"/>
            <a:ext cx="5060209" cy="9513435"/>
          </a:xfrm>
          <a:prstGeom prst="rect">
            <a:avLst/>
          </a:prstGeom>
        </p:spPr>
        <p:txBody>
          <a:bodyPr/>
          <a:lstStyle>
            <a:lvl1pPr>
              <a:defRPr sz="4000"/>
            </a:lvl1pPr>
          </a:lstStyle>
          <a:p>
            <a:r>
              <a:t> Body Level One
 Body Level Two</a:t>
            </a:r>
          </a:p>
        </p:txBody>
      </p:sp>
      <p:sp>
        <p:nvSpPr>
          <p:cNvPr id="459" name="Body Level One…"/>
          <p:cNvSpPr txBox="1">
            <a:spLocks noGrp="1"/>
          </p:cNvSpPr>
          <p:nvPr>
            <p:ph type="body" sz="quarter" idx="23" hasCustomPrompt="1"/>
          </p:nvPr>
        </p:nvSpPr>
        <p:spPr>
          <a:xfrm>
            <a:off x="17358909" y="3308952"/>
            <a:ext cx="5060210" cy="9513427"/>
          </a:xfrm>
          <a:prstGeom prst="rect">
            <a:avLst/>
          </a:prstGeom>
        </p:spPr>
        <p:txBody>
          <a:bodyPr/>
          <a:lstStyle>
            <a:lvl1pPr>
              <a:defRPr sz="4000"/>
            </a:lvl1pPr>
          </a:lstStyle>
          <a:p>
            <a:r>
              <a:t> Body Level One
 Body Level Two</a:t>
            </a:r>
          </a:p>
        </p:txBody>
      </p:sp>
      <p:sp>
        <p:nvSpPr>
          <p:cNvPr id="460" name="Straight Connector 12"/>
          <p:cNvSpPr/>
          <p:nvPr/>
        </p:nvSpPr>
        <p:spPr>
          <a:xfrm flipH="1">
            <a:off x="11531672" y="2205111"/>
            <a:ext cx="1" cy="10617266"/>
          </a:xfrm>
          <a:prstGeom prst="line">
            <a:avLst/>
          </a:prstGeom>
          <a:ln w="25400">
            <a:solidFill>
              <a:srgbClr val="7D7D7D"/>
            </a:solidFill>
            <a:miter/>
          </a:ln>
        </p:spPr>
        <p:txBody>
          <a:bodyPr lIns="45718" tIns="45718" rIns="45718" bIns="45718"/>
          <a:lstStyle/>
          <a:p>
            <a:endParaRPr/>
          </a:p>
        </p:txBody>
      </p:sp>
      <p:sp>
        <p:nvSpPr>
          <p:cNvPr id="461" name="Straight Connector 15"/>
          <p:cNvSpPr/>
          <p:nvPr/>
        </p:nvSpPr>
        <p:spPr>
          <a:xfrm flipH="1">
            <a:off x="5964208" y="2205110"/>
            <a:ext cx="1" cy="10617266"/>
          </a:xfrm>
          <a:prstGeom prst="line">
            <a:avLst/>
          </a:prstGeom>
          <a:ln w="25400">
            <a:solidFill>
              <a:srgbClr val="7D7D7D"/>
            </a:solidFill>
            <a:miter/>
          </a:ln>
        </p:spPr>
        <p:txBody>
          <a:bodyPr lIns="45718" tIns="45718" rIns="45718" bIns="45718"/>
          <a:lstStyle/>
          <a:p>
            <a:endParaRPr/>
          </a:p>
        </p:txBody>
      </p:sp>
      <p:sp>
        <p:nvSpPr>
          <p:cNvPr id="462" name="Oval 16"/>
          <p:cNvSpPr/>
          <p:nvPr/>
        </p:nvSpPr>
        <p:spPr>
          <a:xfrm>
            <a:off x="634187" y="2130286"/>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3" name="Text Placeholder 9"/>
          <p:cNvSpPr>
            <a:spLocks noGrp="1"/>
          </p:cNvSpPr>
          <p:nvPr>
            <p:ph type="body" sz="quarter" idx="24" hasCustomPrompt="1"/>
          </p:nvPr>
        </p:nvSpPr>
        <p:spPr>
          <a:xfrm>
            <a:off x="633412" y="2210371"/>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64" name="Oval 18"/>
          <p:cNvSpPr/>
          <p:nvPr/>
        </p:nvSpPr>
        <p:spPr>
          <a:xfrm>
            <a:off x="6217832" y="2125031"/>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5" name="Text Placeholder 9"/>
          <p:cNvSpPr>
            <a:spLocks noGrp="1"/>
          </p:cNvSpPr>
          <p:nvPr>
            <p:ph type="body" sz="quarter" idx="25" hasCustomPrompt="1"/>
          </p:nvPr>
        </p:nvSpPr>
        <p:spPr>
          <a:xfrm>
            <a:off x="6217058" y="2205116"/>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66" name="Oval 20"/>
          <p:cNvSpPr/>
          <p:nvPr/>
        </p:nvSpPr>
        <p:spPr>
          <a:xfrm>
            <a:off x="11790973" y="2125025"/>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7" name="Text Placeholder 9"/>
          <p:cNvSpPr>
            <a:spLocks noGrp="1"/>
          </p:cNvSpPr>
          <p:nvPr>
            <p:ph type="body" sz="quarter" idx="26" hasCustomPrompt="1"/>
          </p:nvPr>
        </p:nvSpPr>
        <p:spPr>
          <a:xfrm>
            <a:off x="11790198" y="2205110"/>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68" name="Oval 23"/>
          <p:cNvSpPr/>
          <p:nvPr/>
        </p:nvSpPr>
        <p:spPr>
          <a:xfrm>
            <a:off x="17356227" y="2125029"/>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69" name="Text Placeholder 9"/>
          <p:cNvSpPr>
            <a:spLocks noGrp="1"/>
          </p:cNvSpPr>
          <p:nvPr>
            <p:ph type="body" sz="quarter" idx="27" hasCustomPrompt="1"/>
          </p:nvPr>
        </p:nvSpPr>
        <p:spPr>
          <a:xfrm>
            <a:off x="17355452" y="2205115"/>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d</a:t>
            </a:r>
          </a:p>
        </p:txBody>
      </p:sp>
      <p:sp>
        <p:nvSpPr>
          <p:cNvPr id="470"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471" name="Text Placeholder 2"/>
          <p:cNvSpPr>
            <a:spLocks noGrp="1"/>
          </p:cNvSpPr>
          <p:nvPr>
            <p:ph type="body" sz="quarter" idx="28"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72"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3_Title &amp; Subtitle">
    <p:spTree>
      <p:nvGrpSpPr>
        <p:cNvPr id="1" name=""/>
        <p:cNvGrpSpPr/>
        <p:nvPr/>
      </p:nvGrpSpPr>
      <p:grpSpPr>
        <a:xfrm>
          <a:off x="0" y="0"/>
          <a:ext cx="0" cy="0"/>
          <a:chOff x="0" y="0"/>
          <a:chExt cx="0" cy="0"/>
        </a:xfrm>
      </p:grpSpPr>
      <p:pic>
        <p:nvPicPr>
          <p:cNvPr id="479"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480" name="Body Level One…"/>
          <p:cNvSpPr txBox="1">
            <a:spLocks noGrp="1"/>
          </p:cNvSpPr>
          <p:nvPr>
            <p:ph type="body" sz="quarter" idx="1" hasCustomPrompt="1"/>
          </p:nvPr>
        </p:nvSpPr>
        <p:spPr>
          <a:xfrm>
            <a:off x="640200" y="4426361"/>
            <a:ext cx="7358518" cy="8396022"/>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481" name="Body Level One…"/>
          <p:cNvSpPr txBox="1">
            <a:spLocks noGrp="1"/>
          </p:cNvSpPr>
          <p:nvPr>
            <p:ph type="body" sz="quarter" idx="21" hasCustomPrompt="1"/>
          </p:nvPr>
        </p:nvSpPr>
        <p:spPr>
          <a:xfrm>
            <a:off x="8506914" y="4426361"/>
            <a:ext cx="7141896" cy="8396019"/>
          </a:xfrm>
          <a:prstGeom prst="rect">
            <a:avLst/>
          </a:prstGeom>
        </p:spPr>
        <p:txBody>
          <a:bodyPr/>
          <a:lstStyle>
            <a:lvl1pPr>
              <a:defRPr sz="4000"/>
            </a:lvl1pPr>
          </a:lstStyle>
          <a:p>
            <a:r>
              <a:t> Body Level One
 Body Level Two</a:t>
            </a:r>
          </a:p>
        </p:txBody>
      </p:sp>
      <p:sp>
        <p:nvSpPr>
          <p:cNvPr id="482" name="Body Level One…"/>
          <p:cNvSpPr txBox="1">
            <a:spLocks noGrp="1"/>
          </p:cNvSpPr>
          <p:nvPr>
            <p:ph type="body" sz="quarter" idx="22" hasCustomPrompt="1"/>
          </p:nvPr>
        </p:nvSpPr>
        <p:spPr>
          <a:xfrm>
            <a:off x="16333519" y="4426361"/>
            <a:ext cx="7413422" cy="8396018"/>
          </a:xfrm>
          <a:prstGeom prst="rect">
            <a:avLst/>
          </a:prstGeom>
        </p:spPr>
        <p:txBody>
          <a:bodyPr/>
          <a:lstStyle>
            <a:lvl1pPr>
              <a:defRPr sz="4000"/>
            </a:lvl1pPr>
          </a:lstStyle>
          <a:p>
            <a:r>
              <a:t> Body Level One
 Body Level Two</a:t>
            </a:r>
          </a:p>
        </p:txBody>
      </p:sp>
      <p:sp>
        <p:nvSpPr>
          <p:cNvPr id="483" name="Straight Connector 12"/>
          <p:cNvSpPr/>
          <p:nvPr/>
        </p:nvSpPr>
        <p:spPr>
          <a:xfrm flipH="1">
            <a:off x="16079184" y="3330912"/>
            <a:ext cx="1" cy="9491464"/>
          </a:xfrm>
          <a:prstGeom prst="line">
            <a:avLst/>
          </a:prstGeom>
          <a:ln w="25400">
            <a:solidFill>
              <a:srgbClr val="7D7D7D"/>
            </a:solidFill>
            <a:miter/>
          </a:ln>
        </p:spPr>
        <p:txBody>
          <a:bodyPr lIns="45718" tIns="45718" rIns="45718" bIns="45718"/>
          <a:lstStyle/>
          <a:p>
            <a:endParaRPr/>
          </a:p>
        </p:txBody>
      </p:sp>
      <p:sp>
        <p:nvSpPr>
          <p:cNvPr id="484" name="Straight Connector 15"/>
          <p:cNvSpPr/>
          <p:nvPr/>
        </p:nvSpPr>
        <p:spPr>
          <a:xfrm flipH="1">
            <a:off x="8258017" y="3330912"/>
            <a:ext cx="1" cy="9491463"/>
          </a:xfrm>
          <a:prstGeom prst="line">
            <a:avLst/>
          </a:prstGeom>
          <a:ln w="25400">
            <a:solidFill>
              <a:srgbClr val="7D7D7D"/>
            </a:solidFill>
            <a:miter/>
          </a:ln>
        </p:spPr>
        <p:txBody>
          <a:bodyPr lIns="45718" tIns="45718" rIns="45718" bIns="45718"/>
          <a:lstStyle/>
          <a:p>
            <a:endParaRPr/>
          </a:p>
        </p:txBody>
      </p:sp>
      <p:sp>
        <p:nvSpPr>
          <p:cNvPr id="485" name="Oval 16"/>
          <p:cNvSpPr/>
          <p:nvPr/>
        </p:nvSpPr>
        <p:spPr>
          <a:xfrm>
            <a:off x="634187" y="3256088"/>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86" name="Text Placeholder 9"/>
          <p:cNvSpPr>
            <a:spLocks noGrp="1"/>
          </p:cNvSpPr>
          <p:nvPr>
            <p:ph type="body" sz="quarter" idx="23" hasCustomPrompt="1"/>
          </p:nvPr>
        </p:nvSpPr>
        <p:spPr>
          <a:xfrm>
            <a:off x="633412" y="3336173"/>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487" name="Oval 18"/>
          <p:cNvSpPr/>
          <p:nvPr/>
        </p:nvSpPr>
        <p:spPr>
          <a:xfrm>
            <a:off x="8511641" y="3250833"/>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88" name="Text Placeholder 9"/>
          <p:cNvSpPr>
            <a:spLocks noGrp="1"/>
          </p:cNvSpPr>
          <p:nvPr>
            <p:ph type="body" sz="quarter" idx="24" hasCustomPrompt="1"/>
          </p:nvPr>
        </p:nvSpPr>
        <p:spPr>
          <a:xfrm>
            <a:off x="8510868" y="3330919"/>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489" name="Oval 20"/>
          <p:cNvSpPr/>
          <p:nvPr/>
        </p:nvSpPr>
        <p:spPr>
          <a:xfrm>
            <a:off x="16338486" y="3250827"/>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490" name="Text Placeholder 9"/>
          <p:cNvSpPr>
            <a:spLocks noGrp="1"/>
          </p:cNvSpPr>
          <p:nvPr>
            <p:ph type="body" sz="quarter" idx="25" hasCustomPrompt="1"/>
          </p:nvPr>
        </p:nvSpPr>
        <p:spPr>
          <a:xfrm>
            <a:off x="16337711" y="3330912"/>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491"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492"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493" name="Text Placeholder 2"/>
          <p:cNvSpPr>
            <a:spLocks noGrp="1"/>
          </p:cNvSpPr>
          <p:nvPr>
            <p:ph type="body" sz="quarter" idx="26"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494" name="Text Placeholder 2"/>
          <p:cNvSpPr>
            <a:spLocks noGrp="1"/>
          </p:cNvSpPr>
          <p:nvPr>
            <p:ph type="body" sz="quarter" idx="27"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495"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14_Title &amp; Subtitle">
    <p:spTree>
      <p:nvGrpSpPr>
        <p:cNvPr id="1" name=""/>
        <p:cNvGrpSpPr/>
        <p:nvPr/>
      </p:nvGrpSpPr>
      <p:grpSpPr>
        <a:xfrm>
          <a:off x="0" y="0"/>
          <a:ext cx="0" cy="0"/>
          <a:chOff x="0" y="0"/>
          <a:chExt cx="0" cy="0"/>
        </a:xfrm>
      </p:grpSpPr>
      <p:pic>
        <p:nvPicPr>
          <p:cNvPr id="502"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03" name="Body Level One…"/>
          <p:cNvSpPr txBox="1">
            <a:spLocks noGrp="1"/>
          </p:cNvSpPr>
          <p:nvPr>
            <p:ph type="body" sz="half" idx="1" hasCustomPrompt="1"/>
          </p:nvPr>
        </p:nvSpPr>
        <p:spPr>
          <a:xfrm>
            <a:off x="640200" y="3433464"/>
            <a:ext cx="7358518" cy="9388919"/>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04" name="Body Level One…"/>
          <p:cNvSpPr txBox="1">
            <a:spLocks noGrp="1"/>
          </p:cNvSpPr>
          <p:nvPr>
            <p:ph type="body" sz="half" idx="21" hasCustomPrompt="1"/>
          </p:nvPr>
        </p:nvSpPr>
        <p:spPr>
          <a:xfrm>
            <a:off x="8506914" y="3433464"/>
            <a:ext cx="7141896" cy="9388917"/>
          </a:xfrm>
          <a:prstGeom prst="rect">
            <a:avLst/>
          </a:prstGeom>
        </p:spPr>
        <p:txBody>
          <a:bodyPr/>
          <a:lstStyle>
            <a:lvl1pPr>
              <a:defRPr sz="4000"/>
            </a:lvl1pPr>
          </a:lstStyle>
          <a:p>
            <a:r>
              <a:t> Body Level One
 Body Level Two</a:t>
            </a:r>
          </a:p>
        </p:txBody>
      </p:sp>
      <p:sp>
        <p:nvSpPr>
          <p:cNvPr id="505" name="Body Level One…"/>
          <p:cNvSpPr txBox="1">
            <a:spLocks noGrp="1"/>
          </p:cNvSpPr>
          <p:nvPr>
            <p:ph type="body" sz="half" idx="22" hasCustomPrompt="1"/>
          </p:nvPr>
        </p:nvSpPr>
        <p:spPr>
          <a:xfrm>
            <a:off x="16333519" y="3433464"/>
            <a:ext cx="7413422" cy="9388916"/>
          </a:xfrm>
          <a:prstGeom prst="rect">
            <a:avLst/>
          </a:prstGeom>
        </p:spPr>
        <p:txBody>
          <a:bodyPr/>
          <a:lstStyle>
            <a:lvl1pPr>
              <a:defRPr sz="4000"/>
            </a:lvl1pPr>
          </a:lstStyle>
          <a:p>
            <a:r>
              <a:t> Body Level One
 Body Level Two</a:t>
            </a:r>
          </a:p>
        </p:txBody>
      </p:sp>
      <p:sp>
        <p:nvSpPr>
          <p:cNvPr id="506" name="Straight Connector 12"/>
          <p:cNvSpPr/>
          <p:nvPr/>
        </p:nvSpPr>
        <p:spPr>
          <a:xfrm flipH="1">
            <a:off x="16079184" y="2227328"/>
            <a:ext cx="1" cy="10595049"/>
          </a:xfrm>
          <a:prstGeom prst="line">
            <a:avLst/>
          </a:prstGeom>
          <a:ln w="25400">
            <a:solidFill>
              <a:srgbClr val="7D7D7D"/>
            </a:solidFill>
            <a:miter/>
          </a:ln>
        </p:spPr>
        <p:txBody>
          <a:bodyPr lIns="45718" tIns="45718" rIns="45718" bIns="45718"/>
          <a:lstStyle/>
          <a:p>
            <a:endParaRPr/>
          </a:p>
        </p:txBody>
      </p:sp>
      <p:sp>
        <p:nvSpPr>
          <p:cNvPr id="507" name="Straight Connector 15"/>
          <p:cNvSpPr/>
          <p:nvPr/>
        </p:nvSpPr>
        <p:spPr>
          <a:xfrm flipH="1">
            <a:off x="8258017" y="2227327"/>
            <a:ext cx="1" cy="10595049"/>
          </a:xfrm>
          <a:prstGeom prst="line">
            <a:avLst/>
          </a:prstGeom>
          <a:ln w="25400">
            <a:solidFill>
              <a:srgbClr val="7D7D7D"/>
            </a:solidFill>
            <a:miter/>
          </a:ln>
        </p:spPr>
        <p:txBody>
          <a:bodyPr lIns="45718" tIns="45718" rIns="45718" bIns="45718"/>
          <a:lstStyle/>
          <a:p>
            <a:endParaRPr/>
          </a:p>
        </p:txBody>
      </p:sp>
      <p:sp>
        <p:nvSpPr>
          <p:cNvPr id="508" name="Oval 16"/>
          <p:cNvSpPr/>
          <p:nvPr/>
        </p:nvSpPr>
        <p:spPr>
          <a:xfrm>
            <a:off x="634187" y="2152502"/>
            <a:ext cx="922861" cy="922861"/>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509" name="Text Placeholder 9"/>
          <p:cNvSpPr>
            <a:spLocks noGrp="1"/>
          </p:cNvSpPr>
          <p:nvPr>
            <p:ph type="body" sz="quarter" idx="23" hasCustomPrompt="1"/>
          </p:nvPr>
        </p:nvSpPr>
        <p:spPr>
          <a:xfrm>
            <a:off x="633412" y="2232587"/>
            <a:ext cx="923015"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a</a:t>
            </a:r>
          </a:p>
        </p:txBody>
      </p:sp>
      <p:sp>
        <p:nvSpPr>
          <p:cNvPr id="510" name="Oval 18"/>
          <p:cNvSpPr/>
          <p:nvPr/>
        </p:nvSpPr>
        <p:spPr>
          <a:xfrm>
            <a:off x="8511641" y="2147248"/>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511" name="Text Placeholder 9"/>
          <p:cNvSpPr>
            <a:spLocks noGrp="1"/>
          </p:cNvSpPr>
          <p:nvPr>
            <p:ph type="body" sz="quarter" idx="24" hasCustomPrompt="1"/>
          </p:nvPr>
        </p:nvSpPr>
        <p:spPr>
          <a:xfrm>
            <a:off x="8510868" y="2227334"/>
            <a:ext cx="923014" cy="762723"/>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b</a:t>
            </a:r>
          </a:p>
        </p:txBody>
      </p:sp>
      <p:sp>
        <p:nvSpPr>
          <p:cNvPr id="512" name="Oval 20"/>
          <p:cNvSpPr/>
          <p:nvPr/>
        </p:nvSpPr>
        <p:spPr>
          <a:xfrm>
            <a:off x="16338486" y="2147242"/>
            <a:ext cx="922861" cy="922862"/>
          </a:xfrm>
          <a:prstGeom prst="ellipse">
            <a:avLst/>
          </a:prstGeom>
          <a:solidFill>
            <a:srgbClr val="FF9300"/>
          </a:solidFill>
          <a:ln w="12700">
            <a:miter lim="400000"/>
          </a:ln>
        </p:spPr>
        <p:txBody>
          <a:bodyPr lIns="121918" tIns="121918" rIns="121918" bIns="121918" anchor="ctr"/>
          <a:lstStyle/>
          <a:p>
            <a:pPr>
              <a:defRPr>
                <a:latin typeface="+mn-lt"/>
                <a:ea typeface="+mn-ea"/>
                <a:cs typeface="+mn-cs"/>
                <a:sym typeface="Calibri"/>
              </a:defRPr>
            </a:pPr>
            <a:endParaRPr/>
          </a:p>
        </p:txBody>
      </p:sp>
      <p:sp>
        <p:nvSpPr>
          <p:cNvPr id="513" name="Text Placeholder 9"/>
          <p:cNvSpPr>
            <a:spLocks noGrp="1"/>
          </p:cNvSpPr>
          <p:nvPr>
            <p:ph type="body" sz="quarter" idx="25" hasCustomPrompt="1"/>
          </p:nvPr>
        </p:nvSpPr>
        <p:spPr>
          <a:xfrm>
            <a:off x="16337711" y="2227327"/>
            <a:ext cx="923014" cy="762724"/>
          </a:xfrm>
          <a:prstGeom prst="rect">
            <a:avLst/>
          </a:prstGeom>
        </p:spPr>
        <p:txBody>
          <a:bodyPr anchor="ctr"/>
          <a:lstStyle>
            <a:lvl1pPr marL="0" indent="0" algn="ctr" defTabSz="1536191">
              <a:spcBef>
                <a:spcPts val="1500"/>
              </a:spcBef>
              <a:buSzTx/>
              <a:buFontTx/>
              <a:buNone/>
              <a:defRPr sz="4535">
                <a:solidFill>
                  <a:srgbClr val="EDEDED"/>
                </a:solidFill>
                <a:latin typeface="Cymru Sans Headline"/>
                <a:ea typeface="Cymru Sans Headline"/>
                <a:cs typeface="Cymru Sans Headline"/>
                <a:sym typeface="Cymru Sans Headline"/>
              </a:defRPr>
            </a:lvl1pPr>
          </a:lstStyle>
          <a:p>
            <a:r>
              <a:t>c</a:t>
            </a:r>
          </a:p>
        </p:txBody>
      </p:sp>
      <p:sp>
        <p:nvSpPr>
          <p:cNvPr id="514"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515" name="Text Placeholder 2"/>
          <p:cNvSpPr>
            <a:spLocks noGrp="1"/>
          </p:cNvSpPr>
          <p:nvPr>
            <p:ph type="body" sz="quarter" idx="26"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1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1_Custom Layout">
    <p:spTree>
      <p:nvGrpSpPr>
        <p:cNvPr id="1" name=""/>
        <p:cNvGrpSpPr/>
        <p:nvPr/>
      </p:nvGrpSpPr>
      <p:grpSpPr>
        <a:xfrm>
          <a:off x="0" y="0"/>
          <a:ext cx="0" cy="0"/>
          <a:chOff x="0" y="0"/>
          <a:chExt cx="0" cy="0"/>
        </a:xfrm>
      </p:grpSpPr>
      <p:pic>
        <p:nvPicPr>
          <p:cNvPr id="523"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24" name="Line"/>
          <p:cNvSpPr/>
          <p:nvPr/>
        </p:nvSpPr>
        <p:spPr>
          <a:xfrm>
            <a:off x="687804" y="8385001"/>
            <a:ext cx="7561251" cy="1"/>
          </a:xfrm>
          <a:prstGeom prst="line">
            <a:avLst/>
          </a:prstGeom>
          <a:ln w="12700">
            <a:solidFill>
              <a:srgbClr val="7D7D7D"/>
            </a:solidFill>
            <a:miter lim="400000"/>
          </a:ln>
        </p:spPr>
        <p:txBody>
          <a:bodyPr lIns="45718" tIns="45718" rIns="45718" bIns="45718"/>
          <a:lstStyle/>
          <a:p>
            <a:endParaRPr/>
          </a:p>
        </p:txBody>
      </p:sp>
      <p:sp>
        <p:nvSpPr>
          <p:cNvPr id="525" name="Picture Placeholder 19"/>
          <p:cNvSpPr>
            <a:spLocks noGrp="1"/>
          </p:cNvSpPr>
          <p:nvPr>
            <p:ph type="pic" sz="quarter" idx="21"/>
          </p:nvPr>
        </p:nvSpPr>
        <p:spPr>
          <a:xfrm>
            <a:off x="687803" y="3278370"/>
            <a:ext cx="7561252" cy="4836932"/>
          </a:xfrm>
          <a:prstGeom prst="rect">
            <a:avLst/>
          </a:prstGeom>
        </p:spPr>
        <p:txBody>
          <a:bodyPr lIns="91439" rIns="91439">
            <a:noAutofit/>
          </a:bodyPr>
          <a:lstStyle/>
          <a:p>
            <a:endParaRPr/>
          </a:p>
        </p:txBody>
      </p:sp>
      <p:sp>
        <p:nvSpPr>
          <p:cNvPr id="526" name="Picture Placeholder 19"/>
          <p:cNvSpPr>
            <a:spLocks noGrp="1"/>
          </p:cNvSpPr>
          <p:nvPr>
            <p:ph type="pic" sz="quarter" idx="22"/>
          </p:nvPr>
        </p:nvSpPr>
        <p:spPr>
          <a:xfrm>
            <a:off x="8437391" y="3278370"/>
            <a:ext cx="7561252" cy="4836932"/>
          </a:xfrm>
          <a:prstGeom prst="rect">
            <a:avLst/>
          </a:prstGeom>
        </p:spPr>
        <p:txBody>
          <a:bodyPr lIns="91439" rIns="91439">
            <a:noAutofit/>
          </a:bodyPr>
          <a:lstStyle/>
          <a:p>
            <a:endParaRPr/>
          </a:p>
        </p:txBody>
      </p:sp>
      <p:sp>
        <p:nvSpPr>
          <p:cNvPr id="527" name="Picture Placeholder 19"/>
          <p:cNvSpPr>
            <a:spLocks noGrp="1"/>
          </p:cNvSpPr>
          <p:nvPr>
            <p:ph type="pic" sz="quarter" idx="23"/>
          </p:nvPr>
        </p:nvSpPr>
        <p:spPr>
          <a:xfrm>
            <a:off x="16186976" y="3278370"/>
            <a:ext cx="7561252" cy="4836932"/>
          </a:xfrm>
          <a:prstGeom prst="rect">
            <a:avLst/>
          </a:prstGeom>
        </p:spPr>
        <p:txBody>
          <a:bodyPr lIns="91439" rIns="91439">
            <a:noAutofit/>
          </a:bodyPr>
          <a:lstStyle/>
          <a:p>
            <a:endParaRPr/>
          </a:p>
        </p:txBody>
      </p:sp>
      <p:sp>
        <p:nvSpPr>
          <p:cNvPr id="528" name="Line"/>
          <p:cNvSpPr/>
          <p:nvPr/>
        </p:nvSpPr>
        <p:spPr>
          <a:xfrm>
            <a:off x="8437391" y="8385001"/>
            <a:ext cx="7561252" cy="1"/>
          </a:xfrm>
          <a:prstGeom prst="line">
            <a:avLst/>
          </a:prstGeom>
          <a:ln w="12700">
            <a:solidFill>
              <a:srgbClr val="7D7D7D"/>
            </a:solidFill>
            <a:miter lim="400000"/>
          </a:ln>
        </p:spPr>
        <p:txBody>
          <a:bodyPr lIns="45718" tIns="45718" rIns="45718" bIns="45718"/>
          <a:lstStyle/>
          <a:p>
            <a:endParaRPr/>
          </a:p>
        </p:txBody>
      </p:sp>
      <p:sp>
        <p:nvSpPr>
          <p:cNvPr id="529" name="Line"/>
          <p:cNvSpPr/>
          <p:nvPr/>
        </p:nvSpPr>
        <p:spPr>
          <a:xfrm>
            <a:off x="16186976" y="8385001"/>
            <a:ext cx="7561252" cy="1"/>
          </a:xfrm>
          <a:prstGeom prst="line">
            <a:avLst/>
          </a:prstGeom>
          <a:ln w="12700">
            <a:solidFill>
              <a:srgbClr val="7D7D7D"/>
            </a:solidFill>
            <a:miter lim="400000"/>
          </a:ln>
        </p:spPr>
        <p:txBody>
          <a:bodyPr lIns="45718" tIns="45718" rIns="45718" bIns="45718"/>
          <a:lstStyle/>
          <a:p>
            <a:endParaRPr/>
          </a:p>
        </p:txBody>
      </p:sp>
      <p:sp>
        <p:nvSpPr>
          <p:cNvPr id="530" name="Body Level One…"/>
          <p:cNvSpPr txBox="1">
            <a:spLocks noGrp="1"/>
          </p:cNvSpPr>
          <p:nvPr>
            <p:ph type="body" sz="quarter" idx="1" hasCustomPrompt="1"/>
          </p:nvPr>
        </p:nvSpPr>
        <p:spPr>
          <a:xfrm>
            <a:off x="640200" y="8654701"/>
            <a:ext cx="7608854" cy="4167681"/>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31" name="Body Level One…"/>
          <p:cNvSpPr txBox="1">
            <a:spLocks noGrp="1"/>
          </p:cNvSpPr>
          <p:nvPr>
            <p:ph type="body" sz="quarter" idx="24" hasCustomPrompt="1"/>
          </p:nvPr>
        </p:nvSpPr>
        <p:spPr>
          <a:xfrm>
            <a:off x="8437391" y="8654701"/>
            <a:ext cx="7608853" cy="4167681"/>
          </a:xfrm>
          <a:prstGeom prst="rect">
            <a:avLst/>
          </a:prstGeom>
        </p:spPr>
        <p:txBody>
          <a:bodyPr/>
          <a:lstStyle>
            <a:lvl1pPr>
              <a:defRPr sz="4000"/>
            </a:lvl1pPr>
          </a:lstStyle>
          <a:p>
            <a:r>
              <a:t> Body Level One
 Body Level Two</a:t>
            </a:r>
          </a:p>
        </p:txBody>
      </p:sp>
      <p:sp>
        <p:nvSpPr>
          <p:cNvPr id="532" name="Body Level One…"/>
          <p:cNvSpPr txBox="1">
            <a:spLocks noGrp="1"/>
          </p:cNvSpPr>
          <p:nvPr>
            <p:ph type="body" sz="quarter" idx="25" hasCustomPrompt="1"/>
          </p:nvPr>
        </p:nvSpPr>
        <p:spPr>
          <a:xfrm>
            <a:off x="16186976" y="8654701"/>
            <a:ext cx="7608853" cy="4167681"/>
          </a:xfrm>
          <a:prstGeom prst="rect">
            <a:avLst/>
          </a:prstGeom>
        </p:spPr>
        <p:txBody>
          <a:bodyPr/>
          <a:lstStyle>
            <a:lvl1pPr>
              <a:defRPr sz="4000"/>
            </a:lvl1pPr>
          </a:lstStyle>
          <a:p>
            <a:r>
              <a:t> Body Level One
 Body Level Two</a:t>
            </a:r>
          </a:p>
        </p:txBody>
      </p:sp>
      <p:sp>
        <p:nvSpPr>
          <p:cNvPr id="533" name="Line"/>
          <p:cNvSpPr/>
          <p:nvPr/>
        </p:nvSpPr>
        <p:spPr>
          <a:xfrm>
            <a:off x="634186" y="635134"/>
            <a:ext cx="23116874" cy="1"/>
          </a:xfrm>
          <a:prstGeom prst="line">
            <a:avLst/>
          </a:prstGeom>
          <a:ln w="25400">
            <a:solidFill>
              <a:srgbClr val="FFFFFF"/>
            </a:solidFill>
            <a:miter lim="400000"/>
          </a:ln>
        </p:spPr>
        <p:txBody>
          <a:bodyPr lIns="45718" tIns="45718" rIns="45718" bIns="45718"/>
          <a:lstStyle/>
          <a:p>
            <a:endParaRPr/>
          </a:p>
        </p:txBody>
      </p:sp>
      <p:sp>
        <p:nvSpPr>
          <p:cNvPr id="534" name="Line"/>
          <p:cNvSpPr/>
          <p:nvPr/>
        </p:nvSpPr>
        <p:spPr>
          <a:xfrm flipV="1">
            <a:off x="640201" y="3008671"/>
            <a:ext cx="23109751" cy="4"/>
          </a:xfrm>
          <a:prstGeom prst="line">
            <a:avLst/>
          </a:prstGeom>
          <a:ln w="25400">
            <a:solidFill>
              <a:srgbClr val="7D7D7D"/>
            </a:solidFill>
            <a:miter lim="400000"/>
          </a:ln>
        </p:spPr>
        <p:txBody>
          <a:bodyPr lIns="45718" tIns="45718" rIns="45718" bIns="45718"/>
          <a:lstStyle/>
          <a:p>
            <a:endParaRPr/>
          </a:p>
        </p:txBody>
      </p:sp>
      <p:sp>
        <p:nvSpPr>
          <p:cNvPr id="535" name="Text Placeholder 2"/>
          <p:cNvSpPr>
            <a:spLocks noGrp="1"/>
          </p:cNvSpPr>
          <p:nvPr>
            <p:ph type="body" sz="quarter" idx="26" hasCustomPrompt="1"/>
          </p:nvPr>
        </p:nvSpPr>
        <p:spPr>
          <a:xfrm>
            <a:off x="633412" y="756919"/>
            <a:ext cx="23115591" cy="1086737"/>
          </a:xfrm>
          <a:prstGeom prst="rect">
            <a:avLst/>
          </a:prstGeom>
        </p:spPr>
        <p:txBody>
          <a:bodyPr/>
          <a:lstStyle>
            <a:lvl1pPr marL="0" indent="0">
              <a:buSzTx/>
              <a:buFontTx/>
              <a:buNone/>
              <a:defRPr sz="6000">
                <a:latin typeface="Cymru Sans Headline"/>
                <a:ea typeface="Cymru Sans Headline"/>
                <a:cs typeface="Cymru Sans Headline"/>
                <a:sym typeface="Cymru Sans Headline"/>
              </a:defRPr>
            </a:lvl1pPr>
          </a:lstStyle>
          <a:p>
            <a:r>
              <a:t>Heading Welsh</a:t>
            </a:r>
          </a:p>
        </p:txBody>
      </p:sp>
      <p:sp>
        <p:nvSpPr>
          <p:cNvPr id="536" name="Text Placeholder 2"/>
          <p:cNvSpPr>
            <a:spLocks noGrp="1"/>
          </p:cNvSpPr>
          <p:nvPr>
            <p:ph type="body" sz="quarter" idx="27" hasCustomPrompt="1"/>
          </p:nvPr>
        </p:nvSpPr>
        <p:spPr>
          <a:xfrm>
            <a:off x="631353" y="1843654"/>
            <a:ext cx="23115591" cy="1165017"/>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37"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3_Custom Layout">
    <p:spTree>
      <p:nvGrpSpPr>
        <p:cNvPr id="1" name=""/>
        <p:cNvGrpSpPr/>
        <p:nvPr/>
      </p:nvGrpSpPr>
      <p:grpSpPr>
        <a:xfrm>
          <a:off x="0" y="0"/>
          <a:ext cx="0" cy="0"/>
          <a:chOff x="0" y="0"/>
          <a:chExt cx="0" cy="0"/>
        </a:xfrm>
      </p:grpSpPr>
      <p:pic>
        <p:nvPicPr>
          <p:cNvPr id="54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6424" y="11561233"/>
            <a:ext cx="1808711" cy="1443570"/>
          </a:xfrm>
          <a:prstGeom prst="rect">
            <a:avLst/>
          </a:prstGeom>
          <a:ln w="12700">
            <a:miter lim="400000"/>
          </a:ln>
        </p:spPr>
      </p:pic>
      <p:sp>
        <p:nvSpPr>
          <p:cNvPr id="545" name="Line"/>
          <p:cNvSpPr/>
          <p:nvPr/>
        </p:nvSpPr>
        <p:spPr>
          <a:xfrm>
            <a:off x="687804" y="8385001"/>
            <a:ext cx="7561251" cy="1"/>
          </a:xfrm>
          <a:prstGeom prst="line">
            <a:avLst/>
          </a:prstGeom>
          <a:ln w="12700">
            <a:solidFill>
              <a:srgbClr val="7D7D7D"/>
            </a:solidFill>
            <a:miter lim="400000"/>
          </a:ln>
        </p:spPr>
        <p:txBody>
          <a:bodyPr lIns="45718" tIns="45718" rIns="45718" bIns="45718"/>
          <a:lstStyle/>
          <a:p>
            <a:endParaRPr/>
          </a:p>
        </p:txBody>
      </p:sp>
      <p:sp>
        <p:nvSpPr>
          <p:cNvPr id="546" name="Picture Placeholder 19"/>
          <p:cNvSpPr>
            <a:spLocks noGrp="1"/>
          </p:cNvSpPr>
          <p:nvPr>
            <p:ph type="pic" sz="quarter" idx="21"/>
          </p:nvPr>
        </p:nvSpPr>
        <p:spPr>
          <a:xfrm>
            <a:off x="687803" y="2133664"/>
            <a:ext cx="7561252" cy="5981638"/>
          </a:xfrm>
          <a:prstGeom prst="rect">
            <a:avLst/>
          </a:prstGeom>
        </p:spPr>
        <p:txBody>
          <a:bodyPr lIns="91439" rIns="91439">
            <a:noAutofit/>
          </a:bodyPr>
          <a:lstStyle/>
          <a:p>
            <a:endParaRPr/>
          </a:p>
        </p:txBody>
      </p:sp>
      <p:sp>
        <p:nvSpPr>
          <p:cNvPr id="547" name="Picture Placeholder 19"/>
          <p:cNvSpPr>
            <a:spLocks noGrp="1"/>
          </p:cNvSpPr>
          <p:nvPr>
            <p:ph type="pic" sz="quarter" idx="22"/>
          </p:nvPr>
        </p:nvSpPr>
        <p:spPr>
          <a:xfrm>
            <a:off x="8437391" y="2133664"/>
            <a:ext cx="7561252" cy="5981638"/>
          </a:xfrm>
          <a:prstGeom prst="rect">
            <a:avLst/>
          </a:prstGeom>
        </p:spPr>
        <p:txBody>
          <a:bodyPr lIns="91439" rIns="91439">
            <a:noAutofit/>
          </a:bodyPr>
          <a:lstStyle/>
          <a:p>
            <a:endParaRPr/>
          </a:p>
        </p:txBody>
      </p:sp>
      <p:sp>
        <p:nvSpPr>
          <p:cNvPr id="548" name="Picture Placeholder 19"/>
          <p:cNvSpPr>
            <a:spLocks noGrp="1"/>
          </p:cNvSpPr>
          <p:nvPr>
            <p:ph type="pic" sz="quarter" idx="23"/>
          </p:nvPr>
        </p:nvSpPr>
        <p:spPr>
          <a:xfrm>
            <a:off x="16186976" y="2133666"/>
            <a:ext cx="7561252" cy="5981637"/>
          </a:xfrm>
          <a:prstGeom prst="rect">
            <a:avLst/>
          </a:prstGeom>
        </p:spPr>
        <p:txBody>
          <a:bodyPr lIns="91439" rIns="91439">
            <a:noAutofit/>
          </a:bodyPr>
          <a:lstStyle/>
          <a:p>
            <a:endParaRPr/>
          </a:p>
        </p:txBody>
      </p:sp>
      <p:sp>
        <p:nvSpPr>
          <p:cNvPr id="549" name="Line"/>
          <p:cNvSpPr/>
          <p:nvPr/>
        </p:nvSpPr>
        <p:spPr>
          <a:xfrm>
            <a:off x="8437391" y="8385001"/>
            <a:ext cx="7561252" cy="1"/>
          </a:xfrm>
          <a:prstGeom prst="line">
            <a:avLst/>
          </a:prstGeom>
          <a:ln w="12700">
            <a:solidFill>
              <a:srgbClr val="7D7D7D"/>
            </a:solidFill>
            <a:miter lim="400000"/>
          </a:ln>
        </p:spPr>
        <p:txBody>
          <a:bodyPr lIns="45718" tIns="45718" rIns="45718" bIns="45718"/>
          <a:lstStyle/>
          <a:p>
            <a:endParaRPr/>
          </a:p>
        </p:txBody>
      </p:sp>
      <p:sp>
        <p:nvSpPr>
          <p:cNvPr id="550" name="Line"/>
          <p:cNvSpPr/>
          <p:nvPr/>
        </p:nvSpPr>
        <p:spPr>
          <a:xfrm>
            <a:off x="16186976" y="8385001"/>
            <a:ext cx="7561252" cy="1"/>
          </a:xfrm>
          <a:prstGeom prst="line">
            <a:avLst/>
          </a:prstGeom>
          <a:ln w="12700">
            <a:solidFill>
              <a:srgbClr val="7D7D7D"/>
            </a:solidFill>
            <a:miter lim="400000"/>
          </a:ln>
        </p:spPr>
        <p:txBody>
          <a:bodyPr lIns="45718" tIns="45718" rIns="45718" bIns="45718"/>
          <a:lstStyle/>
          <a:p>
            <a:endParaRPr/>
          </a:p>
        </p:txBody>
      </p:sp>
      <p:sp>
        <p:nvSpPr>
          <p:cNvPr id="551" name="Body Level One…"/>
          <p:cNvSpPr txBox="1">
            <a:spLocks noGrp="1"/>
          </p:cNvSpPr>
          <p:nvPr>
            <p:ph type="body" sz="quarter" idx="1" hasCustomPrompt="1"/>
          </p:nvPr>
        </p:nvSpPr>
        <p:spPr>
          <a:xfrm>
            <a:off x="640200" y="8654701"/>
            <a:ext cx="7608854" cy="4167681"/>
          </a:xfrm>
          <a:prstGeom prst="rect">
            <a:avLst/>
          </a:prstGeom>
        </p:spPr>
        <p:txBody>
          <a:bodyPr/>
          <a:lstStyle>
            <a:lvl1pPr>
              <a:defRPr sz="4000"/>
            </a:lvl1pPr>
            <a:lvl2pPr marL="544285" indent="-544285">
              <a:defRPr sz="4000"/>
            </a:lvl2pPr>
            <a:lvl3pPr marL="544285" indent="-544285">
              <a:defRPr sz="4000"/>
            </a:lvl3pPr>
            <a:lvl4pPr marL="544285" indent="-544285">
              <a:defRPr sz="4000"/>
            </a:lvl4pPr>
            <a:lvl5pPr marL="544285" indent="-544285">
              <a:defRPr sz="4000"/>
            </a:lvl5pPr>
          </a:lstStyle>
          <a:p>
            <a:r>
              <a:t> Body Level One</a:t>
            </a:r>
          </a:p>
          <a:p>
            <a:pPr lvl="1"/>
            <a:endParaRPr/>
          </a:p>
          <a:p>
            <a:pPr lvl="2"/>
            <a:endParaRPr/>
          </a:p>
          <a:p>
            <a:pPr lvl="3"/>
            <a:endParaRPr/>
          </a:p>
          <a:p>
            <a:pPr lvl="4"/>
            <a:endParaRPr/>
          </a:p>
        </p:txBody>
      </p:sp>
      <p:sp>
        <p:nvSpPr>
          <p:cNvPr id="552" name="Body Level One…"/>
          <p:cNvSpPr txBox="1">
            <a:spLocks noGrp="1"/>
          </p:cNvSpPr>
          <p:nvPr>
            <p:ph type="body" sz="quarter" idx="24" hasCustomPrompt="1"/>
          </p:nvPr>
        </p:nvSpPr>
        <p:spPr>
          <a:xfrm>
            <a:off x="8437391" y="8654701"/>
            <a:ext cx="7608853" cy="4167681"/>
          </a:xfrm>
          <a:prstGeom prst="rect">
            <a:avLst/>
          </a:prstGeom>
        </p:spPr>
        <p:txBody>
          <a:bodyPr/>
          <a:lstStyle>
            <a:lvl1pPr>
              <a:defRPr sz="4000"/>
            </a:lvl1pPr>
          </a:lstStyle>
          <a:p>
            <a:r>
              <a:t> Body Level One
 Body Level Two</a:t>
            </a:r>
          </a:p>
        </p:txBody>
      </p:sp>
      <p:sp>
        <p:nvSpPr>
          <p:cNvPr id="553" name="Body Level One…"/>
          <p:cNvSpPr txBox="1">
            <a:spLocks noGrp="1"/>
          </p:cNvSpPr>
          <p:nvPr>
            <p:ph type="body" sz="quarter" idx="25" hasCustomPrompt="1"/>
          </p:nvPr>
        </p:nvSpPr>
        <p:spPr>
          <a:xfrm>
            <a:off x="16186976" y="8654701"/>
            <a:ext cx="7608853" cy="4167681"/>
          </a:xfrm>
          <a:prstGeom prst="rect">
            <a:avLst/>
          </a:prstGeom>
        </p:spPr>
        <p:txBody>
          <a:bodyPr/>
          <a:lstStyle>
            <a:lvl1pPr>
              <a:defRPr sz="4000"/>
            </a:lvl1pPr>
          </a:lstStyle>
          <a:p>
            <a:r>
              <a:t> Body Level One
 Body Level Two</a:t>
            </a:r>
          </a:p>
        </p:txBody>
      </p:sp>
      <p:sp>
        <p:nvSpPr>
          <p:cNvPr id="554" name="Line"/>
          <p:cNvSpPr/>
          <p:nvPr/>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555" name="Text Placeholder 2"/>
          <p:cNvSpPr>
            <a:spLocks noGrp="1"/>
          </p:cNvSpPr>
          <p:nvPr>
            <p:ph type="body" sz="quarter" idx="26"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55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8_Custom Layout">
    <p:spTree>
      <p:nvGrpSpPr>
        <p:cNvPr id="1" name=""/>
        <p:cNvGrpSpPr/>
        <p:nvPr/>
      </p:nvGrpSpPr>
      <p:grpSpPr>
        <a:xfrm>
          <a:off x="0" y="0"/>
          <a:ext cx="0" cy="0"/>
          <a:chOff x="0" y="0"/>
          <a:chExt cx="0" cy="0"/>
        </a:xfrm>
      </p:grpSpPr>
      <p:pic>
        <p:nvPicPr>
          <p:cNvPr id="544" name="image1.pdf" descr="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09149" y="11561233"/>
            <a:ext cx="1808711" cy="1443570"/>
          </a:xfrm>
          <a:prstGeom prst="rect">
            <a:avLst/>
          </a:prstGeom>
          <a:ln w="12700">
            <a:miter lim="400000"/>
          </a:ln>
        </p:spPr>
      </p:pic>
      <p:sp>
        <p:nvSpPr>
          <p:cNvPr id="545" name="Line"/>
          <p:cNvSpPr/>
          <p:nvPr/>
        </p:nvSpPr>
        <p:spPr>
          <a:xfrm>
            <a:off x="664724" y="8385002"/>
            <a:ext cx="5474673" cy="0"/>
          </a:xfrm>
          <a:prstGeom prst="line">
            <a:avLst/>
          </a:prstGeom>
          <a:ln w="12700">
            <a:solidFill>
              <a:srgbClr val="7D7D7D"/>
            </a:solidFill>
            <a:miter lim="400000"/>
          </a:ln>
        </p:spPr>
        <p:txBody>
          <a:bodyPr lIns="45718" tIns="45718" rIns="45718" bIns="45718"/>
          <a:lstStyle/>
          <a:p>
            <a:endParaRPr/>
          </a:p>
        </p:txBody>
      </p:sp>
      <p:sp>
        <p:nvSpPr>
          <p:cNvPr id="546" name="Picture Placeholder 19"/>
          <p:cNvSpPr>
            <a:spLocks noGrp="1"/>
          </p:cNvSpPr>
          <p:nvPr>
            <p:ph type="pic" sz="quarter" idx="21"/>
          </p:nvPr>
        </p:nvSpPr>
        <p:spPr>
          <a:xfrm>
            <a:off x="6483911" y="2070414"/>
            <a:ext cx="5474672" cy="5981638"/>
          </a:xfrm>
          <a:prstGeom prst="rect">
            <a:avLst/>
          </a:prstGeom>
        </p:spPr>
        <p:txBody>
          <a:bodyPr lIns="91439" rIns="91439">
            <a:noAutofit/>
          </a:bodyPr>
          <a:lstStyle/>
          <a:p>
            <a:endParaRPr/>
          </a:p>
        </p:txBody>
      </p:sp>
      <p:sp>
        <p:nvSpPr>
          <p:cNvPr id="547" name="Picture Placeholder 19"/>
          <p:cNvSpPr>
            <a:spLocks noGrp="1"/>
          </p:cNvSpPr>
          <p:nvPr>
            <p:ph type="pic" sz="quarter" idx="22"/>
          </p:nvPr>
        </p:nvSpPr>
        <p:spPr>
          <a:xfrm>
            <a:off x="12303097" y="2070414"/>
            <a:ext cx="5474672" cy="5981638"/>
          </a:xfrm>
          <a:prstGeom prst="rect">
            <a:avLst/>
          </a:prstGeom>
        </p:spPr>
        <p:txBody>
          <a:bodyPr lIns="91439" rIns="91439">
            <a:noAutofit/>
          </a:bodyPr>
          <a:lstStyle/>
          <a:p>
            <a:endParaRPr/>
          </a:p>
        </p:txBody>
      </p:sp>
      <p:sp>
        <p:nvSpPr>
          <p:cNvPr id="548" name="Picture Placeholder 19"/>
          <p:cNvSpPr>
            <a:spLocks noGrp="1"/>
          </p:cNvSpPr>
          <p:nvPr>
            <p:ph type="pic" sz="quarter" idx="23"/>
          </p:nvPr>
        </p:nvSpPr>
        <p:spPr>
          <a:xfrm>
            <a:off x="18122283" y="2070416"/>
            <a:ext cx="5474672" cy="5981637"/>
          </a:xfrm>
          <a:prstGeom prst="rect">
            <a:avLst/>
          </a:prstGeom>
        </p:spPr>
        <p:txBody>
          <a:bodyPr lIns="91439" rIns="91439">
            <a:noAutofit/>
          </a:bodyPr>
          <a:lstStyle/>
          <a:p>
            <a:endParaRPr/>
          </a:p>
        </p:txBody>
      </p:sp>
      <p:sp>
        <p:nvSpPr>
          <p:cNvPr id="552" name="Body Level One…"/>
          <p:cNvSpPr txBox="1">
            <a:spLocks noGrp="1"/>
          </p:cNvSpPr>
          <p:nvPr>
            <p:ph type="body" sz="quarter" idx="24" hasCustomPrompt="1"/>
          </p:nvPr>
        </p:nvSpPr>
        <p:spPr>
          <a:xfrm>
            <a:off x="6505215" y="8654699"/>
            <a:ext cx="5474672" cy="4167681"/>
          </a:xfrm>
          <a:prstGeom prst="rect">
            <a:avLst/>
          </a:prstGeom>
        </p:spPr>
        <p:txBody>
          <a:bodyPr/>
          <a:lstStyle>
            <a:lvl1pPr>
              <a:defRPr sz="4000"/>
            </a:lvl1pPr>
          </a:lstStyle>
          <a:p>
            <a:r>
              <a:t> Body Level One
 Body Level Two</a:t>
            </a:r>
          </a:p>
        </p:txBody>
      </p:sp>
      <p:sp>
        <p:nvSpPr>
          <p:cNvPr id="553" name="Body Level One…"/>
          <p:cNvSpPr txBox="1">
            <a:spLocks noGrp="1"/>
          </p:cNvSpPr>
          <p:nvPr>
            <p:ph type="body" sz="quarter" idx="25" hasCustomPrompt="1"/>
          </p:nvPr>
        </p:nvSpPr>
        <p:spPr>
          <a:xfrm>
            <a:off x="18122283" y="8654701"/>
            <a:ext cx="5576272" cy="4167681"/>
          </a:xfrm>
          <a:prstGeom prst="rect">
            <a:avLst/>
          </a:prstGeom>
        </p:spPr>
        <p:txBody>
          <a:bodyPr/>
          <a:lstStyle>
            <a:lvl1pPr>
              <a:defRPr sz="4000"/>
            </a:lvl1pPr>
          </a:lstStyle>
          <a:p>
            <a:r>
              <a:t> Body Level One
 Body Level Two</a:t>
            </a:r>
          </a:p>
        </p:txBody>
      </p:sp>
      <p:sp>
        <p:nvSpPr>
          <p:cNvPr id="2" name="Picture Placeholder 19">
            <a:extLst>
              <a:ext uri="{FF2B5EF4-FFF2-40B4-BE49-F238E27FC236}">
                <a16:creationId xmlns:a16="http://schemas.microsoft.com/office/drawing/2014/main" id="{7D753C4A-6F7F-F266-B955-03271E5419C7}"/>
              </a:ext>
            </a:extLst>
          </p:cNvPr>
          <p:cNvSpPr>
            <a:spLocks noGrp="1"/>
          </p:cNvSpPr>
          <p:nvPr>
            <p:ph type="pic" sz="quarter" idx="26"/>
          </p:nvPr>
        </p:nvSpPr>
        <p:spPr>
          <a:xfrm>
            <a:off x="664725" y="2070480"/>
            <a:ext cx="5474672" cy="5981638"/>
          </a:xfrm>
          <a:prstGeom prst="rect">
            <a:avLst/>
          </a:prstGeom>
        </p:spPr>
        <p:txBody>
          <a:bodyPr lIns="91439" rIns="91439">
            <a:noAutofit/>
          </a:bodyPr>
          <a:lstStyle/>
          <a:p>
            <a:endParaRPr/>
          </a:p>
        </p:txBody>
      </p:sp>
      <p:sp>
        <p:nvSpPr>
          <p:cNvPr id="4" name="Line">
            <a:extLst>
              <a:ext uri="{FF2B5EF4-FFF2-40B4-BE49-F238E27FC236}">
                <a16:creationId xmlns:a16="http://schemas.microsoft.com/office/drawing/2014/main" id="{5B26C5F6-108C-82F6-8625-DFD6F734C09E}"/>
              </a:ext>
            </a:extLst>
          </p:cNvPr>
          <p:cNvSpPr/>
          <p:nvPr userDrawn="1"/>
        </p:nvSpPr>
        <p:spPr>
          <a:xfrm flipV="1">
            <a:off x="640203" y="1863963"/>
            <a:ext cx="22969626" cy="4"/>
          </a:xfrm>
          <a:prstGeom prst="line">
            <a:avLst/>
          </a:prstGeom>
          <a:ln w="25400">
            <a:solidFill>
              <a:srgbClr val="7D7D7D"/>
            </a:solidFill>
            <a:miter lim="400000"/>
          </a:ln>
        </p:spPr>
        <p:txBody>
          <a:bodyPr lIns="45718" tIns="45718" rIns="45718" bIns="45718"/>
          <a:lstStyle/>
          <a:p>
            <a:endParaRPr/>
          </a:p>
        </p:txBody>
      </p:sp>
      <p:sp>
        <p:nvSpPr>
          <p:cNvPr id="5" name="Text Placeholder 2">
            <a:extLst>
              <a:ext uri="{FF2B5EF4-FFF2-40B4-BE49-F238E27FC236}">
                <a16:creationId xmlns:a16="http://schemas.microsoft.com/office/drawing/2014/main" id="{B14CB3CE-E1A2-F323-532E-E33B9FAA0978}"/>
              </a:ext>
            </a:extLst>
          </p:cNvPr>
          <p:cNvSpPr>
            <a:spLocks noGrp="1"/>
          </p:cNvSpPr>
          <p:nvPr>
            <p:ph type="body" sz="quarter" idx="28" hasCustomPrompt="1"/>
          </p:nvPr>
        </p:nvSpPr>
        <p:spPr>
          <a:xfrm>
            <a:off x="662885" y="807368"/>
            <a:ext cx="22975432" cy="1006283"/>
          </a:xfrm>
          <a:prstGeom prst="rect">
            <a:avLst/>
          </a:prstGeom>
        </p:spPr>
        <p:txBody>
          <a:bodyPr/>
          <a:lstStyle>
            <a:lvl1pPr marL="0" indent="0">
              <a:buSzTx/>
              <a:buFontTx/>
              <a:buNone/>
              <a:defRPr sz="6000">
                <a:latin typeface="Wales Sans Headline"/>
                <a:ea typeface="Wales Sans Headline"/>
                <a:cs typeface="Wales Sans Headline"/>
                <a:sym typeface="Wales Sans Headline"/>
              </a:defRPr>
            </a:lvl1pPr>
          </a:lstStyle>
          <a:p>
            <a:r>
              <a:t>Heading English.</a:t>
            </a:r>
          </a:p>
        </p:txBody>
      </p:sp>
      <p:sp>
        <p:nvSpPr>
          <p:cNvPr id="6" name="Body Level One…">
            <a:extLst>
              <a:ext uri="{FF2B5EF4-FFF2-40B4-BE49-F238E27FC236}">
                <a16:creationId xmlns:a16="http://schemas.microsoft.com/office/drawing/2014/main" id="{792F3B21-A599-FEA9-E6EA-638146E04EBC}"/>
              </a:ext>
            </a:extLst>
          </p:cNvPr>
          <p:cNvSpPr txBox="1">
            <a:spLocks noGrp="1"/>
          </p:cNvSpPr>
          <p:nvPr>
            <p:ph type="body" sz="quarter" idx="29" hasCustomPrompt="1"/>
          </p:nvPr>
        </p:nvSpPr>
        <p:spPr>
          <a:xfrm>
            <a:off x="12303097" y="8654700"/>
            <a:ext cx="5474672" cy="4167681"/>
          </a:xfrm>
          <a:prstGeom prst="rect">
            <a:avLst/>
          </a:prstGeom>
        </p:spPr>
        <p:txBody>
          <a:bodyPr/>
          <a:lstStyle>
            <a:lvl1pPr>
              <a:defRPr sz="4000"/>
            </a:lvl1pPr>
          </a:lstStyle>
          <a:p>
            <a:r>
              <a:t> Body Level One
 Body Level Two</a:t>
            </a:r>
          </a:p>
        </p:txBody>
      </p:sp>
      <p:sp>
        <p:nvSpPr>
          <p:cNvPr id="7" name="Body Level One…">
            <a:extLst>
              <a:ext uri="{FF2B5EF4-FFF2-40B4-BE49-F238E27FC236}">
                <a16:creationId xmlns:a16="http://schemas.microsoft.com/office/drawing/2014/main" id="{744FA1BF-5502-079C-52DF-D80E53345161}"/>
              </a:ext>
            </a:extLst>
          </p:cNvPr>
          <p:cNvSpPr txBox="1">
            <a:spLocks noGrp="1"/>
          </p:cNvSpPr>
          <p:nvPr>
            <p:ph type="body" sz="quarter" idx="30" hasCustomPrompt="1"/>
          </p:nvPr>
        </p:nvSpPr>
        <p:spPr>
          <a:xfrm>
            <a:off x="664725" y="8656971"/>
            <a:ext cx="5474672" cy="4167681"/>
          </a:xfrm>
          <a:prstGeom prst="rect">
            <a:avLst/>
          </a:prstGeom>
        </p:spPr>
        <p:txBody>
          <a:bodyPr/>
          <a:lstStyle>
            <a:lvl1pPr>
              <a:defRPr sz="4000"/>
            </a:lvl1pPr>
          </a:lstStyle>
          <a:p>
            <a:r>
              <a:t> Body Level One
 Body Level Two</a:t>
            </a:r>
          </a:p>
        </p:txBody>
      </p:sp>
      <p:sp>
        <p:nvSpPr>
          <p:cNvPr id="8" name="Line">
            <a:extLst>
              <a:ext uri="{FF2B5EF4-FFF2-40B4-BE49-F238E27FC236}">
                <a16:creationId xmlns:a16="http://schemas.microsoft.com/office/drawing/2014/main" id="{85E05CA2-C3C4-D177-245D-F4F980A1A574}"/>
              </a:ext>
            </a:extLst>
          </p:cNvPr>
          <p:cNvSpPr/>
          <p:nvPr userDrawn="1"/>
        </p:nvSpPr>
        <p:spPr>
          <a:xfrm>
            <a:off x="6505215" y="8385002"/>
            <a:ext cx="5474673" cy="0"/>
          </a:xfrm>
          <a:prstGeom prst="line">
            <a:avLst/>
          </a:prstGeom>
          <a:ln w="12700">
            <a:solidFill>
              <a:srgbClr val="7D7D7D"/>
            </a:solidFill>
            <a:miter lim="400000"/>
          </a:ln>
        </p:spPr>
        <p:txBody>
          <a:bodyPr lIns="45718" tIns="45718" rIns="45718" bIns="45718"/>
          <a:lstStyle/>
          <a:p>
            <a:endParaRPr/>
          </a:p>
        </p:txBody>
      </p:sp>
      <p:sp>
        <p:nvSpPr>
          <p:cNvPr id="9" name="Line">
            <a:extLst>
              <a:ext uri="{FF2B5EF4-FFF2-40B4-BE49-F238E27FC236}">
                <a16:creationId xmlns:a16="http://schemas.microsoft.com/office/drawing/2014/main" id="{022505A3-3CC8-01A2-73D6-50270A4E386A}"/>
              </a:ext>
            </a:extLst>
          </p:cNvPr>
          <p:cNvSpPr/>
          <p:nvPr userDrawn="1"/>
        </p:nvSpPr>
        <p:spPr>
          <a:xfrm>
            <a:off x="12303096" y="8384994"/>
            <a:ext cx="5474673" cy="0"/>
          </a:xfrm>
          <a:prstGeom prst="line">
            <a:avLst/>
          </a:prstGeom>
          <a:ln w="12700">
            <a:solidFill>
              <a:srgbClr val="7D7D7D"/>
            </a:solidFill>
            <a:miter lim="400000"/>
          </a:ln>
        </p:spPr>
        <p:txBody>
          <a:bodyPr lIns="45718" tIns="45718" rIns="45718" bIns="45718"/>
          <a:lstStyle/>
          <a:p>
            <a:endParaRPr/>
          </a:p>
        </p:txBody>
      </p:sp>
      <p:sp>
        <p:nvSpPr>
          <p:cNvPr id="10" name="Line">
            <a:extLst>
              <a:ext uri="{FF2B5EF4-FFF2-40B4-BE49-F238E27FC236}">
                <a16:creationId xmlns:a16="http://schemas.microsoft.com/office/drawing/2014/main" id="{4D88B7A2-1E60-F8F5-5A4D-9D1CAF31D700}"/>
              </a:ext>
            </a:extLst>
          </p:cNvPr>
          <p:cNvSpPr/>
          <p:nvPr userDrawn="1"/>
        </p:nvSpPr>
        <p:spPr>
          <a:xfrm>
            <a:off x="18143187" y="8385002"/>
            <a:ext cx="5474673" cy="0"/>
          </a:xfrm>
          <a:prstGeom prst="line">
            <a:avLst/>
          </a:prstGeom>
          <a:ln w="12700">
            <a:solidFill>
              <a:srgbClr val="7D7D7D"/>
            </a:solidFill>
            <a:miter lim="400000"/>
          </a:ln>
        </p:spPr>
        <p:txBody>
          <a:bodyPr lIns="45718" tIns="45718" rIns="45718" bIns="45718"/>
          <a:lstStyle/>
          <a:p>
            <a:endParaRPr/>
          </a:p>
        </p:txBody>
      </p:sp>
    </p:spTree>
    <p:extLst>
      <p:ext uri="{BB962C8B-B14F-4D97-AF65-F5344CB8AC3E}">
        <p14:creationId xmlns:p14="http://schemas.microsoft.com/office/powerpoint/2010/main" val="2730180806"/>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5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4A2044"/>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190750"/>
            <a:ext cx="0" cy="10631631"/>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1241293370"/>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6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99956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190750"/>
            <a:ext cx="0" cy="10631631"/>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383175426"/>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7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005E7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2190750"/>
            <a:ext cx="11050725" cy="10631633"/>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2190750"/>
            <a:ext cx="0" cy="10631631"/>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2" name="Line"/>
          <p:cNvSpPr/>
          <p:nvPr userDrawn="1"/>
        </p:nvSpPr>
        <p:spPr>
          <a:xfrm flipV="1">
            <a:off x="640203" y="1863963"/>
            <a:ext cx="23080283"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3" name="Text Placeholder 2"/>
          <p:cNvSpPr>
            <a:spLocks noGrp="1"/>
          </p:cNvSpPr>
          <p:nvPr>
            <p:ph type="body" sz="quarter" idx="13" hasCustomPrompt="1"/>
          </p:nvPr>
        </p:nvSpPr>
        <p:spPr>
          <a:xfrm>
            <a:off x="662885" y="807368"/>
            <a:ext cx="23086115" cy="1006282"/>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Body Level One…"/>
          <p:cNvSpPr txBox="1">
            <a:spLocks noGrp="1"/>
          </p:cNvSpPr>
          <p:nvPr>
            <p:ph type="body" sz="half" idx="14" hasCustomPrompt="1"/>
          </p:nvPr>
        </p:nvSpPr>
        <p:spPr>
          <a:xfrm>
            <a:off x="640201" y="2190750"/>
            <a:ext cx="11208087" cy="10631632"/>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3636123787"/>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0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4A2044"/>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0"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17"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8"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sp>
        <p:nvSpPr>
          <p:cNvPr id="19"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latin typeface="Cymru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latin typeface="Cymru Sans Body" panose="02000503030000020004" pitchFamily="50" charset="0"/>
              </a:defRPr>
            </a:lvl6pPr>
          </a:lstStyle>
          <a:p>
            <a:r>
              <a:rPr lang="en-GB"/>
              <a:t> </a:t>
            </a:r>
            <a:r>
              <a:t>Body Level One</a:t>
            </a:r>
          </a:p>
          <a:p>
            <a:pPr lvl="5"/>
            <a:r>
              <a:rPr lang="en-GB"/>
              <a:t> </a:t>
            </a:r>
            <a:r>
              <a:t>Body Level Two</a:t>
            </a:r>
          </a:p>
        </p:txBody>
      </p:sp>
      <p:cxnSp>
        <p:nvCxnSpPr>
          <p:cNvPr id="20" name="Straight Connector 19"/>
          <p:cNvCxnSpPr/>
          <p:nvPr userDrawn="1"/>
        </p:nvCxnSpPr>
        <p:spPr>
          <a:xfrm flipH="1">
            <a:off x="12159574" y="3362632"/>
            <a:ext cx="0" cy="9459749"/>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21" name="Line"/>
          <p:cNvSpPr/>
          <p:nvPr userDrawn="1"/>
        </p:nvSpPr>
        <p:spPr>
          <a:xfrm>
            <a:off x="634186" y="635135"/>
            <a:ext cx="23079904" cy="0"/>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3"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Tree>
    <p:extLst>
      <p:ext uri="{BB962C8B-B14F-4D97-AF65-F5344CB8AC3E}">
        <p14:creationId xmlns:p14="http://schemas.microsoft.com/office/powerpoint/2010/main" val="3898746704"/>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1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99956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0"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6"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17"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8"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20" name="Straight Connector 19"/>
          <p:cNvCxnSpPr/>
          <p:nvPr userDrawn="1"/>
        </p:nvCxnSpPr>
        <p:spPr>
          <a:xfrm flipH="1">
            <a:off x="12159574" y="3362632"/>
            <a:ext cx="0" cy="9459749"/>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23"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4"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70451341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2_Title &amp; Subtitle">
    <p:spTree>
      <p:nvGrpSpPr>
        <p:cNvPr id="1" name=""/>
        <p:cNvGrpSpPr/>
        <p:nvPr/>
      </p:nvGrpSpPr>
      <p:grpSpPr>
        <a:xfrm>
          <a:off x="0" y="0"/>
          <a:ext cx="0" cy="0"/>
          <a:chOff x="0" y="0"/>
          <a:chExt cx="0" cy="0"/>
        </a:xfrm>
      </p:grpSpPr>
      <p:sp>
        <p:nvSpPr>
          <p:cNvPr id="2" name="Rectangle 1"/>
          <p:cNvSpPr/>
          <p:nvPr userDrawn="1"/>
        </p:nvSpPr>
        <p:spPr>
          <a:xfrm>
            <a:off x="0" y="0"/>
            <a:ext cx="24384000" cy="13716000"/>
          </a:xfrm>
          <a:prstGeom prst="rect">
            <a:avLst/>
          </a:prstGeom>
          <a:solidFill>
            <a:srgbClr val="005E78"/>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9" name="Text Placeholder 2"/>
          <p:cNvSpPr>
            <a:spLocks noGrp="1"/>
          </p:cNvSpPr>
          <p:nvPr>
            <p:ph type="body" sz="quarter" idx="16" hasCustomPrompt="1"/>
          </p:nvPr>
        </p:nvSpPr>
        <p:spPr>
          <a:xfrm>
            <a:off x="631354" y="1843655"/>
            <a:ext cx="23080678" cy="1165016"/>
          </a:xfrm>
          <a:prstGeom prst="rect">
            <a:avLst/>
          </a:prstGeom>
        </p:spPr>
        <p:txBody>
          <a:bodyPr>
            <a:normAutofit/>
          </a:bodyPr>
          <a:lstStyle>
            <a:lvl1pPr marL="0" indent="0">
              <a:buNone/>
              <a:defRPr sz="6000" b="0">
                <a:solidFill>
                  <a:schemeClr val="bg2">
                    <a:lumMod val="20000"/>
                    <a:lumOff val="80000"/>
                  </a:schemeClr>
                </a:solidFill>
                <a:latin typeface="Wales Sans Headline" panose="02000503030000020004" pitchFamily="50" charset="0"/>
              </a:defRPr>
            </a:lvl1pPr>
          </a:lstStyle>
          <a:p>
            <a:pPr lvl="0"/>
            <a:r>
              <a:rPr lang="en-US"/>
              <a:t>Heading English</a:t>
            </a:r>
          </a:p>
        </p:txBody>
      </p:sp>
      <p:sp>
        <p:nvSpPr>
          <p:cNvPr id="18" name="Text Placeholder 2"/>
          <p:cNvSpPr>
            <a:spLocks noGrp="1"/>
          </p:cNvSpPr>
          <p:nvPr>
            <p:ph type="body" sz="quarter" idx="15" hasCustomPrompt="1"/>
          </p:nvPr>
        </p:nvSpPr>
        <p:spPr>
          <a:xfrm>
            <a:off x="633413" y="756920"/>
            <a:ext cx="23080678" cy="1086735"/>
          </a:xfrm>
          <a:prstGeom prst="rect">
            <a:avLst/>
          </a:prstGeom>
        </p:spPr>
        <p:txBody>
          <a:bodyPr>
            <a:normAutofit/>
          </a:bodyPr>
          <a:lstStyle>
            <a:lvl1pPr marL="0" indent="0">
              <a:buNone/>
              <a:defRPr sz="6000" b="0">
                <a:solidFill>
                  <a:schemeClr val="bg2">
                    <a:lumMod val="20000"/>
                    <a:lumOff val="80000"/>
                  </a:schemeClr>
                </a:solidFill>
                <a:latin typeface="Cymru Sans Headline" panose="02000503030000020004" pitchFamily="50" charset="0"/>
              </a:defRPr>
            </a:lvl1pPr>
          </a:lstStyle>
          <a:p>
            <a:pPr lvl="0"/>
            <a:r>
              <a:rPr lang="en-US"/>
              <a:t>Heading Welsh</a:t>
            </a:r>
          </a:p>
        </p:txBody>
      </p:sp>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4" name="Body Level One…"/>
          <p:cNvSpPr txBox="1">
            <a:spLocks noGrp="1"/>
          </p:cNvSpPr>
          <p:nvPr>
            <p:ph type="body" sz="half" idx="1" hasCustomPrompt="1"/>
          </p:nvPr>
        </p:nvSpPr>
        <p:spPr>
          <a:xfrm>
            <a:off x="12587591" y="3362632"/>
            <a:ext cx="11050725" cy="9459751"/>
          </a:xfrm>
          <a:prstGeom prst="rect">
            <a:avLst/>
          </a:prstGeom>
        </p:spPr>
        <p:txBody>
          <a:bodyPr/>
          <a:lstStyle>
            <a:lvl1pPr marL="571500" indent="-571500">
              <a:buSzTx/>
              <a:buFont typeface="Symbol" panose="05050102010706020507" pitchFamily="18" charset="2"/>
              <a:buChar char=""/>
              <a:defRPr sz="3600">
                <a:solidFill>
                  <a:schemeClr val="tx2">
                    <a:lumMod val="20000"/>
                    <a:lumOff val="80000"/>
                  </a:schemeClr>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3600">
                <a:solidFill>
                  <a:schemeClr val="tx2">
                    <a:lumMod val="20000"/>
                    <a:lumOff val="80000"/>
                  </a:schemeClr>
                </a:solidFill>
              </a:defRPr>
            </a:lvl6pPr>
          </a:lstStyle>
          <a:p>
            <a:r>
              <a:rPr lang="en-GB"/>
              <a:t> </a:t>
            </a:r>
            <a:r>
              <a:t>Body Level One</a:t>
            </a:r>
          </a:p>
          <a:p>
            <a:pPr lvl="5"/>
            <a:r>
              <a:rPr lang="en-GB"/>
              <a:t> </a:t>
            </a:r>
            <a:r>
              <a:t>Body Level Two</a:t>
            </a:r>
          </a:p>
        </p:txBody>
      </p:sp>
      <p:cxnSp>
        <p:nvCxnSpPr>
          <p:cNvPr id="8" name="Straight Connector 7"/>
          <p:cNvCxnSpPr/>
          <p:nvPr userDrawn="1"/>
        </p:nvCxnSpPr>
        <p:spPr>
          <a:xfrm flipH="1">
            <a:off x="12159574" y="3362632"/>
            <a:ext cx="0" cy="9459749"/>
          </a:xfrm>
          <a:prstGeom prst="line">
            <a:avLst/>
          </a:prstGeom>
          <a:noFill/>
          <a:ln w="25400" cap="flat">
            <a:solidFill>
              <a:schemeClr val="bg2">
                <a:lumMod val="20000"/>
                <a:lumOff val="80000"/>
              </a:schemeClr>
            </a:solidFill>
            <a:prstDash val="solid"/>
            <a:miter lim="800000"/>
          </a:ln>
          <a:effectLst/>
        </p:spPr>
        <p:style>
          <a:lnRef idx="0">
            <a:scrgbClr r="0" g="0" b="0"/>
          </a:lnRef>
          <a:fillRef idx="0">
            <a:scrgbClr r="0" g="0" b="0"/>
          </a:fillRef>
          <a:effectRef idx="0">
            <a:scrgbClr r="0" g="0" b="0"/>
          </a:effectRef>
          <a:fontRef idx="none"/>
        </p:style>
      </p:cxnSp>
      <p:sp>
        <p:nvSpPr>
          <p:cNvPr id="17" name="Line"/>
          <p:cNvSpPr/>
          <p:nvPr userDrawn="1"/>
        </p:nvSpPr>
        <p:spPr>
          <a:xfrm flipV="1">
            <a:off x="640202" y="3008669"/>
            <a:ext cx="23074847" cy="3"/>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0" name="Body Level One…"/>
          <p:cNvSpPr txBox="1">
            <a:spLocks noGrp="1"/>
          </p:cNvSpPr>
          <p:nvPr>
            <p:ph type="body" sz="half" idx="14" hasCustomPrompt="1"/>
          </p:nvPr>
        </p:nvSpPr>
        <p:spPr>
          <a:xfrm>
            <a:off x="640201" y="3362632"/>
            <a:ext cx="11208087" cy="9459750"/>
          </a:xfrm>
          <a:prstGeom prst="rect">
            <a:avLst/>
          </a:prstGeom>
        </p:spPr>
        <p:txBody>
          <a:bodyPr/>
          <a:lstStyle>
            <a:lvl1pPr marL="571500" indent="-571500">
              <a:buSzTx/>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tabLst>
                <a:tab pos="3311525" algn="l"/>
              </a:tabLst>
              <a:defRPr sz="3600">
                <a:solidFill>
                  <a:schemeClr val="tx2">
                    <a:lumMod val="20000"/>
                    <a:lumOff val="80000"/>
                  </a:schemeClr>
                </a:solidFill>
                <a:latin typeface="Wales Sans Body" panose="02000503030000020004" pitchFamily="50" charset="0"/>
              </a:defRPr>
            </a:lvl6pPr>
          </a:lstStyle>
          <a:p>
            <a:r>
              <a:rPr lang="en-GB"/>
              <a:t> </a:t>
            </a:r>
            <a:r>
              <a:t>Body Level One</a:t>
            </a:r>
          </a:p>
          <a:p>
            <a:pPr lvl="5"/>
            <a:r>
              <a:rPr lang="en-GB"/>
              <a:t> </a:t>
            </a:r>
            <a:r>
              <a:t>Body Level Two</a:t>
            </a:r>
          </a:p>
        </p:txBody>
      </p:sp>
    </p:spTree>
    <p:extLst>
      <p:ext uri="{BB962C8B-B14F-4D97-AF65-F5344CB8AC3E}">
        <p14:creationId xmlns:p14="http://schemas.microsoft.com/office/powerpoint/2010/main" val="4257375084"/>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6"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7" name="Body Level One…"/>
          <p:cNvSpPr txBox="1">
            <a:spLocks noGrp="1"/>
          </p:cNvSpPr>
          <p:nvPr>
            <p:ph type="body" sz="half" idx="1" hasCustomPrompt="1"/>
          </p:nvPr>
        </p:nvSpPr>
        <p:spPr>
          <a:xfrm>
            <a:off x="12587591" y="5076975"/>
            <a:ext cx="11050725" cy="7745407"/>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Body Level One…"/>
          <p:cNvSpPr txBox="1">
            <a:spLocks noGrp="1"/>
          </p:cNvSpPr>
          <p:nvPr>
            <p:ph type="body" sz="half" idx="14" hasCustomPrompt="1"/>
          </p:nvPr>
        </p:nvSpPr>
        <p:spPr>
          <a:xfrm>
            <a:off x="640201" y="5076976"/>
            <a:ext cx="11208087" cy="774540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9" name="Straight Connector 8"/>
          <p:cNvCxnSpPr/>
          <p:nvPr userDrawn="1"/>
        </p:nvCxnSpPr>
        <p:spPr>
          <a:xfrm flipH="1">
            <a:off x="12159574" y="2163811"/>
            <a:ext cx="0" cy="1065857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Text Placeholder 2"/>
          <p:cNvSpPr>
            <a:spLocks noGrp="1"/>
          </p:cNvSpPr>
          <p:nvPr>
            <p:ph type="body" sz="quarter" idx="15" hasCustomPrompt="1"/>
          </p:nvPr>
        </p:nvSpPr>
        <p:spPr>
          <a:xfrm>
            <a:off x="633413" y="2163811"/>
            <a:ext cx="11214100" cy="2351088"/>
          </a:xfrm>
          <a:prstGeom prst="rect">
            <a:avLst/>
          </a:prstGeom>
        </p:spPr>
        <p:txBody>
          <a:bodyPr anchor="b"/>
          <a:lstStyle>
            <a:lvl1pPr marL="0" indent="0">
              <a:buNone/>
              <a:defRPr sz="8800" b="0" i="0" u="none">
                <a:latin typeface="Cymru Sans Headline Medium" panose="02000603030000020004" pitchFamily="50" charset="0"/>
              </a:defRPr>
            </a:lvl1pPr>
          </a:lstStyle>
          <a:p>
            <a:pPr lvl="0"/>
            <a:r>
              <a:rPr lang="en-US"/>
              <a:t>Master</a:t>
            </a:r>
          </a:p>
        </p:txBody>
      </p:sp>
      <p:sp>
        <p:nvSpPr>
          <p:cNvPr id="11" name="Text Placeholder 2"/>
          <p:cNvSpPr>
            <a:spLocks noGrp="1"/>
          </p:cNvSpPr>
          <p:nvPr>
            <p:ph type="body" sz="quarter" idx="16" hasCustomPrompt="1"/>
          </p:nvPr>
        </p:nvSpPr>
        <p:spPr>
          <a:xfrm>
            <a:off x="12587591" y="2166443"/>
            <a:ext cx="11214100" cy="2351088"/>
          </a:xfrm>
          <a:prstGeom prst="rect">
            <a:avLst/>
          </a:prstGeom>
        </p:spPr>
        <p:txBody>
          <a:bodyPr anchor="b"/>
          <a:lstStyle>
            <a:lvl1pPr marL="0" indent="0">
              <a:buNone/>
              <a:defRPr sz="8800" b="0" i="0">
                <a:latin typeface="Wales Sans Headline Medium" panose="02000603030000020004" pitchFamily="50" charset="0"/>
              </a:defRPr>
            </a:lvl1pPr>
          </a:lstStyle>
          <a:p>
            <a:pPr lvl="0"/>
            <a:r>
              <a:rPr lang="en-US"/>
              <a:t>Master</a:t>
            </a:r>
          </a:p>
        </p:txBody>
      </p:sp>
      <p:cxnSp>
        <p:nvCxnSpPr>
          <p:cNvPr id="12" name="Straight Connector 11"/>
          <p:cNvCxnSpPr/>
          <p:nvPr userDrawn="1"/>
        </p:nvCxnSpPr>
        <p:spPr>
          <a:xfrm>
            <a:off x="640201" y="4803664"/>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4" name="Straight Connector 13"/>
          <p:cNvCxnSpPr/>
          <p:nvPr userDrawn="1"/>
        </p:nvCxnSpPr>
        <p:spPr>
          <a:xfrm>
            <a:off x="12587591" y="4774497"/>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2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794949518"/>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6"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7" name="Body Level One…"/>
          <p:cNvSpPr txBox="1">
            <a:spLocks noGrp="1"/>
          </p:cNvSpPr>
          <p:nvPr>
            <p:ph type="body" sz="half" idx="1" hasCustomPrompt="1"/>
          </p:nvPr>
        </p:nvSpPr>
        <p:spPr>
          <a:xfrm>
            <a:off x="12587591" y="6035998"/>
            <a:ext cx="11050725" cy="678638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8" name="Body Level One…"/>
          <p:cNvSpPr txBox="1">
            <a:spLocks noGrp="1"/>
          </p:cNvSpPr>
          <p:nvPr>
            <p:ph type="body" sz="half" idx="14" hasCustomPrompt="1"/>
          </p:nvPr>
        </p:nvSpPr>
        <p:spPr>
          <a:xfrm>
            <a:off x="640201" y="6035998"/>
            <a:ext cx="11208087" cy="678638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9" name="Straight Connector 8"/>
          <p:cNvCxnSpPr/>
          <p:nvPr userDrawn="1"/>
        </p:nvCxnSpPr>
        <p:spPr>
          <a:xfrm flipH="1">
            <a:off x="12159574" y="3346792"/>
            <a:ext cx="0" cy="9475589"/>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Text Placeholder 2"/>
          <p:cNvSpPr>
            <a:spLocks noGrp="1"/>
          </p:cNvSpPr>
          <p:nvPr>
            <p:ph type="body" sz="quarter" idx="15" hasCustomPrompt="1"/>
          </p:nvPr>
        </p:nvSpPr>
        <p:spPr>
          <a:xfrm>
            <a:off x="633413" y="3346792"/>
            <a:ext cx="11214100" cy="2351088"/>
          </a:xfrm>
          <a:prstGeom prst="rect">
            <a:avLst/>
          </a:prstGeom>
        </p:spPr>
        <p:txBody>
          <a:bodyPr anchor="b"/>
          <a:lstStyle>
            <a:lvl1pPr marL="0" indent="0">
              <a:buNone/>
              <a:defRPr sz="8800" b="0" i="0" u="none">
                <a:latin typeface="Cymru Sans Headline Medium" panose="02000603030000020004" pitchFamily="50" charset="0"/>
              </a:defRPr>
            </a:lvl1pPr>
          </a:lstStyle>
          <a:p>
            <a:pPr lvl="0"/>
            <a:r>
              <a:rPr lang="en-US"/>
              <a:t>Master</a:t>
            </a:r>
          </a:p>
        </p:txBody>
      </p:sp>
      <p:sp>
        <p:nvSpPr>
          <p:cNvPr id="11" name="Text Placeholder 2"/>
          <p:cNvSpPr>
            <a:spLocks noGrp="1"/>
          </p:cNvSpPr>
          <p:nvPr>
            <p:ph type="body" sz="quarter" idx="16" hasCustomPrompt="1"/>
          </p:nvPr>
        </p:nvSpPr>
        <p:spPr>
          <a:xfrm>
            <a:off x="12587591" y="3346789"/>
            <a:ext cx="11214100" cy="2351088"/>
          </a:xfrm>
          <a:prstGeom prst="rect">
            <a:avLst/>
          </a:prstGeom>
        </p:spPr>
        <p:txBody>
          <a:bodyPr anchor="b"/>
          <a:lstStyle>
            <a:lvl1pPr marL="0" indent="0">
              <a:buNone/>
              <a:defRPr sz="8800" b="0" i="0">
                <a:latin typeface="Wales Sans Headline Medium" panose="02000603030000020004" pitchFamily="50" charset="0"/>
              </a:defRPr>
            </a:lvl1pPr>
          </a:lstStyle>
          <a:p>
            <a:pPr lvl="0"/>
            <a:r>
              <a:rPr lang="en-US"/>
              <a:t>Master</a:t>
            </a:r>
          </a:p>
        </p:txBody>
      </p:sp>
      <p:cxnSp>
        <p:nvCxnSpPr>
          <p:cNvPr id="12" name="Straight Connector 11"/>
          <p:cNvCxnSpPr/>
          <p:nvPr userDrawn="1"/>
        </p:nvCxnSpPr>
        <p:spPr>
          <a:xfrm>
            <a:off x="640201" y="5777058"/>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4" name="Straight Connector 13"/>
          <p:cNvCxnSpPr/>
          <p:nvPr userDrawn="1"/>
        </p:nvCxnSpPr>
        <p:spPr>
          <a:xfrm>
            <a:off x="12587591" y="5765036"/>
            <a:ext cx="11207312" cy="0"/>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6"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8"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9" name="Text Placeholder 2"/>
          <p:cNvSpPr>
            <a:spLocks noGrp="1"/>
          </p:cNvSpPr>
          <p:nvPr>
            <p:ph type="body" sz="quarter" idx="1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0"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829533932"/>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24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2" y="4634176"/>
            <a:ext cx="5060208" cy="818820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8" name="Straight Connector 7"/>
          <p:cNvCxnSpPr/>
          <p:nvPr userDrawn="1"/>
        </p:nvCxnSpPr>
        <p:spPr>
          <a:xfrm flipH="1">
            <a:off x="17118591" y="3434820"/>
            <a:ext cx="0" cy="9387557"/>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Body Level One…"/>
          <p:cNvSpPr txBox="1">
            <a:spLocks noGrp="1"/>
          </p:cNvSpPr>
          <p:nvPr>
            <p:ph type="body" sz="half" idx="15" hasCustomPrompt="1"/>
          </p:nvPr>
        </p:nvSpPr>
        <p:spPr>
          <a:xfrm>
            <a:off x="6213105" y="4634176"/>
            <a:ext cx="5060208" cy="818820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1786008" y="4634176"/>
            <a:ext cx="5060208" cy="8188203"/>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2" name="Body Level One…"/>
          <p:cNvSpPr txBox="1">
            <a:spLocks noGrp="1"/>
          </p:cNvSpPr>
          <p:nvPr>
            <p:ph type="body" sz="half" idx="17" hasCustomPrompt="1"/>
          </p:nvPr>
        </p:nvSpPr>
        <p:spPr>
          <a:xfrm>
            <a:off x="17358911" y="4623663"/>
            <a:ext cx="5060208" cy="819871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1531672" y="3434820"/>
            <a:ext cx="0" cy="9387556"/>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5964208" y="3434820"/>
            <a:ext cx="0" cy="938755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3359995"/>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3440080"/>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6217832" y="3354741"/>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6217058" y="3434826"/>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1790973" y="3354735"/>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1790199" y="3434820"/>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Oval 23"/>
          <p:cNvSpPr/>
          <p:nvPr userDrawn="1"/>
        </p:nvSpPr>
        <p:spPr>
          <a:xfrm>
            <a:off x="17356227" y="3354739"/>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5" name="Text Placeholder 9"/>
          <p:cNvSpPr>
            <a:spLocks noGrp="1"/>
          </p:cNvSpPr>
          <p:nvPr>
            <p:ph type="body" sz="quarter" idx="20" hasCustomPrompt="1"/>
          </p:nvPr>
        </p:nvSpPr>
        <p:spPr>
          <a:xfrm>
            <a:off x="17355452" y="3434824"/>
            <a:ext cx="923013" cy="762722"/>
          </a:xfrm>
          <a:prstGeom prst="rect">
            <a:avLst/>
          </a:prstGeom>
        </p:spPr>
        <p:txBody>
          <a:bodyPr anchor="ctr"/>
          <a:lstStyle>
            <a:lvl1pPr marL="0" indent="0" algn="ctr">
              <a:buNone/>
              <a:defRPr sz="5400">
                <a:solidFill>
                  <a:schemeClr val="tx2">
                    <a:lumMod val="20000"/>
                    <a:lumOff val="80000"/>
                  </a:schemeClr>
                </a:solidFill>
                <a:latin typeface="Cymru Sans Headline Medium" panose="02000603030000020004" pitchFamily="50" charset="0"/>
              </a:defRPr>
            </a:lvl1pPr>
          </a:lstStyle>
          <a:p>
            <a:pPr lvl="0"/>
            <a:r>
              <a:rPr lang="en-US"/>
              <a:t>d</a:t>
            </a:r>
            <a:endParaRPr lang="en-GB"/>
          </a:p>
        </p:txBody>
      </p:sp>
      <p:sp>
        <p:nvSpPr>
          <p:cNvPr id="26"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9"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30" name="Text Placeholder 2"/>
          <p:cNvSpPr>
            <a:spLocks noGrp="1"/>
          </p:cNvSpPr>
          <p:nvPr>
            <p:ph type="body" sz="quarter" idx="21"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31"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327928015"/>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5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2" y="3308800"/>
            <a:ext cx="5060208" cy="9513582"/>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8" name="Straight Connector 7"/>
          <p:cNvCxnSpPr/>
          <p:nvPr userDrawn="1"/>
        </p:nvCxnSpPr>
        <p:spPr>
          <a:xfrm flipH="1">
            <a:off x="17118591" y="2205111"/>
            <a:ext cx="0" cy="10617266"/>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0" name="Body Level One…"/>
          <p:cNvSpPr txBox="1">
            <a:spLocks noGrp="1"/>
          </p:cNvSpPr>
          <p:nvPr>
            <p:ph type="body" sz="half" idx="15" hasCustomPrompt="1"/>
          </p:nvPr>
        </p:nvSpPr>
        <p:spPr>
          <a:xfrm>
            <a:off x="6213105" y="3308946"/>
            <a:ext cx="5060208" cy="951343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1786008" y="3308946"/>
            <a:ext cx="5060208" cy="9513434"/>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2" name="Body Level One…"/>
          <p:cNvSpPr txBox="1">
            <a:spLocks noGrp="1"/>
          </p:cNvSpPr>
          <p:nvPr>
            <p:ph type="body" sz="half" idx="17" hasCustomPrompt="1"/>
          </p:nvPr>
        </p:nvSpPr>
        <p:spPr>
          <a:xfrm>
            <a:off x="17358911" y="3308953"/>
            <a:ext cx="5060208" cy="951342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1531672" y="2205111"/>
            <a:ext cx="0" cy="10617265"/>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5964208" y="2205111"/>
            <a:ext cx="0" cy="10617264"/>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2130286"/>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2210371"/>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6217832" y="2125032"/>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6217058" y="2205117"/>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1790973" y="2125026"/>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1790199" y="2205111"/>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Oval 23"/>
          <p:cNvSpPr/>
          <p:nvPr userDrawn="1"/>
        </p:nvSpPr>
        <p:spPr>
          <a:xfrm>
            <a:off x="17356227" y="2125030"/>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5" name="Text Placeholder 9"/>
          <p:cNvSpPr>
            <a:spLocks noGrp="1"/>
          </p:cNvSpPr>
          <p:nvPr>
            <p:ph type="body" sz="quarter" idx="20" hasCustomPrompt="1"/>
          </p:nvPr>
        </p:nvSpPr>
        <p:spPr>
          <a:xfrm>
            <a:off x="17355452" y="2205115"/>
            <a:ext cx="923013" cy="762722"/>
          </a:xfrm>
          <a:prstGeom prst="rect">
            <a:avLst/>
          </a:prstGeom>
        </p:spPr>
        <p:txBody>
          <a:bodyPr anchor="ctr"/>
          <a:lstStyle>
            <a:lvl1pPr marL="0" indent="0" algn="ctr">
              <a:buNone/>
              <a:defRPr sz="5400">
                <a:solidFill>
                  <a:schemeClr val="tx2">
                    <a:lumMod val="20000"/>
                    <a:lumOff val="80000"/>
                  </a:schemeClr>
                </a:solidFill>
                <a:latin typeface="Cymru Sans Headline Medium" panose="02000603030000020004" pitchFamily="50" charset="0"/>
              </a:defRPr>
            </a:lvl1pPr>
          </a:lstStyle>
          <a:p>
            <a:pPr lvl="0"/>
            <a:r>
              <a:rPr lang="en-US"/>
              <a:t>d</a:t>
            </a:r>
            <a:endParaRPr lang="en-GB"/>
          </a:p>
        </p:txBody>
      </p:sp>
      <p:sp>
        <p:nvSpPr>
          <p:cNvPr id="32"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33"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222563153"/>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6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1" y="4426362"/>
            <a:ext cx="7358517" cy="839602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0" name="Body Level One…"/>
          <p:cNvSpPr txBox="1">
            <a:spLocks noGrp="1"/>
          </p:cNvSpPr>
          <p:nvPr>
            <p:ph type="body" sz="half" idx="15" hasCustomPrompt="1"/>
          </p:nvPr>
        </p:nvSpPr>
        <p:spPr>
          <a:xfrm>
            <a:off x="8506914" y="4426362"/>
            <a:ext cx="7141897" cy="8396018"/>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6333521" y="4426362"/>
            <a:ext cx="7413420" cy="8396017"/>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6079184" y="3330913"/>
            <a:ext cx="0" cy="9491463"/>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8258018" y="3330913"/>
            <a:ext cx="0" cy="9491462"/>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3256088"/>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3336173"/>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8511642" y="3250834"/>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8510868" y="3330919"/>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6338486" y="3250828"/>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6337711" y="3330913"/>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4"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6"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7" name="Text Placeholder 2"/>
          <p:cNvSpPr>
            <a:spLocks noGrp="1"/>
          </p:cNvSpPr>
          <p:nvPr>
            <p:ph type="body" sz="quarter" idx="20"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9"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561275963"/>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7_Title &amp; Subtitle">
    <p:spTree>
      <p:nvGrpSpPr>
        <p:cNvPr id="1" name=""/>
        <p:cNvGrpSpPr/>
        <p:nvPr/>
      </p:nvGrpSpPr>
      <p:grpSpPr>
        <a:xfrm>
          <a:off x="0" y="0"/>
          <a:ext cx="0" cy="0"/>
          <a:chOff x="0" y="0"/>
          <a:chExt cx="0" cy="0"/>
        </a:xfrm>
      </p:grpSpPr>
      <p:pic>
        <p:nvPicPr>
          <p:cNvPr id="9" name="image1.pdf" descr="image1.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06424" y="11561234"/>
            <a:ext cx="1808710" cy="1443569"/>
          </a:xfrm>
          <a:prstGeom prst="rect">
            <a:avLst/>
          </a:prstGeom>
          <a:ln w="12700">
            <a:miter lim="400000"/>
          </a:ln>
        </p:spPr>
      </p:pic>
      <p:sp>
        <p:nvSpPr>
          <p:cNvPr id="15" name="Body Level One…"/>
          <p:cNvSpPr txBox="1">
            <a:spLocks noGrp="1"/>
          </p:cNvSpPr>
          <p:nvPr>
            <p:ph type="body" sz="half" idx="14" hasCustomPrompt="1"/>
          </p:nvPr>
        </p:nvSpPr>
        <p:spPr>
          <a:xfrm>
            <a:off x="640201" y="3433464"/>
            <a:ext cx="7358517" cy="9388918"/>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0" name="Body Level One…"/>
          <p:cNvSpPr txBox="1">
            <a:spLocks noGrp="1"/>
          </p:cNvSpPr>
          <p:nvPr>
            <p:ph type="body" sz="half" idx="15" hasCustomPrompt="1"/>
          </p:nvPr>
        </p:nvSpPr>
        <p:spPr>
          <a:xfrm>
            <a:off x="8506914" y="3433464"/>
            <a:ext cx="7141897" cy="9388916"/>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1" name="Body Level One…"/>
          <p:cNvSpPr txBox="1">
            <a:spLocks noGrp="1"/>
          </p:cNvSpPr>
          <p:nvPr>
            <p:ph type="body" sz="half" idx="16" hasCustomPrompt="1"/>
          </p:nvPr>
        </p:nvSpPr>
        <p:spPr>
          <a:xfrm>
            <a:off x="16333521" y="3433464"/>
            <a:ext cx="7413420" cy="9388915"/>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cxnSp>
        <p:nvCxnSpPr>
          <p:cNvPr id="13" name="Straight Connector 12"/>
          <p:cNvCxnSpPr/>
          <p:nvPr userDrawn="1"/>
        </p:nvCxnSpPr>
        <p:spPr>
          <a:xfrm flipH="1">
            <a:off x="16079184" y="2227328"/>
            <a:ext cx="0" cy="10595048"/>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cxnSp>
        <p:nvCxnSpPr>
          <p:cNvPr id="16" name="Straight Connector 15"/>
          <p:cNvCxnSpPr/>
          <p:nvPr userDrawn="1"/>
        </p:nvCxnSpPr>
        <p:spPr>
          <a:xfrm flipH="1">
            <a:off x="8258018" y="2227328"/>
            <a:ext cx="0" cy="10595047"/>
          </a:xfrm>
          <a:prstGeom prst="line">
            <a:avLst/>
          </a:prstGeom>
          <a:noFill/>
          <a:ln w="25400" cap="flat">
            <a:solidFill>
              <a:schemeClr val="tx2">
                <a:lumMod val="75000"/>
              </a:schemeClr>
            </a:solidFill>
            <a:prstDash val="solid"/>
            <a:miter lim="800000"/>
          </a:ln>
          <a:effectLst/>
        </p:spPr>
        <p:style>
          <a:lnRef idx="0">
            <a:scrgbClr r="0" g="0" b="0"/>
          </a:lnRef>
          <a:fillRef idx="0">
            <a:scrgbClr r="0" g="0" b="0"/>
          </a:fillRef>
          <a:effectRef idx="0">
            <a:scrgbClr r="0" g="0" b="0"/>
          </a:effectRef>
          <a:fontRef idx="none"/>
        </p:style>
      </p:cxnSp>
      <p:sp>
        <p:nvSpPr>
          <p:cNvPr id="17" name="Oval 16"/>
          <p:cNvSpPr/>
          <p:nvPr userDrawn="1"/>
        </p:nvSpPr>
        <p:spPr>
          <a:xfrm>
            <a:off x="634187" y="2152503"/>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18" name="Text Placeholder 9"/>
          <p:cNvSpPr>
            <a:spLocks noGrp="1"/>
          </p:cNvSpPr>
          <p:nvPr>
            <p:ph type="body" sz="quarter" idx="10" hasCustomPrompt="1"/>
          </p:nvPr>
        </p:nvSpPr>
        <p:spPr>
          <a:xfrm>
            <a:off x="633413" y="2232588"/>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a</a:t>
            </a:r>
            <a:endParaRPr lang="en-GB"/>
          </a:p>
        </p:txBody>
      </p:sp>
      <p:sp>
        <p:nvSpPr>
          <p:cNvPr id="19" name="Oval 18"/>
          <p:cNvSpPr/>
          <p:nvPr userDrawn="1"/>
        </p:nvSpPr>
        <p:spPr>
          <a:xfrm>
            <a:off x="8511642" y="2147249"/>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0" name="Text Placeholder 9"/>
          <p:cNvSpPr>
            <a:spLocks noGrp="1"/>
          </p:cNvSpPr>
          <p:nvPr>
            <p:ph type="body" sz="quarter" idx="18" hasCustomPrompt="1"/>
          </p:nvPr>
        </p:nvSpPr>
        <p:spPr>
          <a:xfrm>
            <a:off x="8510868" y="2227334"/>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marL="0" marR="0" lvl="0" indent="0" algn="ctr" defTabSz="1828800" latinLnBrk="0">
              <a:lnSpc>
                <a:spcPct val="90000"/>
              </a:lnSpc>
              <a:spcBef>
                <a:spcPts val="1800"/>
              </a:spcBef>
              <a:spcAft>
                <a:spcPct val="0"/>
              </a:spcAft>
              <a:buClrTx/>
              <a:buSzTx/>
              <a:buFont typeface="Arial"/>
              <a:buNone/>
            </a:pPr>
            <a:r>
              <a:rPr lang="en-US"/>
              <a:t>b</a:t>
            </a:r>
            <a:endParaRPr lang="en-GB"/>
          </a:p>
        </p:txBody>
      </p:sp>
      <p:sp>
        <p:nvSpPr>
          <p:cNvPr id="21" name="Oval 20"/>
          <p:cNvSpPr/>
          <p:nvPr userDrawn="1"/>
        </p:nvSpPr>
        <p:spPr>
          <a:xfrm>
            <a:off x="16338486" y="2147243"/>
            <a:ext cx="922859" cy="922859"/>
          </a:xfrm>
          <a:prstGeom prst="ellipse">
            <a:avLst/>
          </a:prstGeom>
          <a:solidFill>
            <a:srgbClr val="FF9300"/>
          </a:solidFill>
          <a:ln w="25400" cap="flat">
            <a:noFill/>
            <a:prstDash val="solid"/>
            <a:miter lim="8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9" tIns="121919" rIns="121919" bIns="121919" numCol="1" spcCol="38100" rtlCol="0" anchor="ctr">
            <a:spAutoFit/>
          </a:bodyPr>
          <a:lstStyle/>
          <a:p>
            <a:pPr marL="0" marR="0" indent="0" algn="l" defTabSz="1828800" rtl="0" fontAlgn="auto" latinLnBrk="0" hangingPunct="0">
              <a:lnSpc>
                <a:spcPct val="100000"/>
              </a:lnSpc>
              <a:spcBef>
                <a:spcPct val="0"/>
              </a:spcBef>
              <a:spcAft>
                <a:spcPct val="0"/>
              </a:spcAft>
              <a:buClrTx/>
              <a:buSzTx/>
              <a:buFontTx/>
              <a:buNone/>
            </a:pPr>
            <a:endParaRPr kumimoji="0" lang="en-GB" sz="3400" b="0" i="0" u="none" strike="noStrike" cap="none" spc="0" normalizeH="0" baseline="0">
              <a:ln>
                <a:noFill/>
              </a:ln>
              <a:solidFill>
                <a:srgbClr val="000000"/>
              </a:solidFill>
              <a:effectLst/>
              <a:uFillTx/>
              <a:latin typeface="+mj-lt"/>
              <a:ea typeface="+mj-ea"/>
              <a:cs typeface="+mj-cs"/>
              <a:sym typeface="Calibri"/>
            </a:endParaRPr>
          </a:p>
        </p:txBody>
      </p:sp>
      <p:sp>
        <p:nvSpPr>
          <p:cNvPr id="23" name="Text Placeholder 9"/>
          <p:cNvSpPr>
            <a:spLocks noGrp="1"/>
          </p:cNvSpPr>
          <p:nvPr>
            <p:ph type="body" sz="quarter" idx="19" hasCustomPrompt="1"/>
          </p:nvPr>
        </p:nvSpPr>
        <p:spPr>
          <a:xfrm>
            <a:off x="16337711" y="2227328"/>
            <a:ext cx="923013" cy="762722"/>
          </a:xfrm>
          <a:prstGeom prst="rect">
            <a:avLst/>
          </a:prstGeom>
        </p:spPr>
        <p:txBody>
          <a:bodyPr anchor="ctr"/>
          <a:lstStyle>
            <a:lvl1pPr marL="0" indent="0" algn="ctr">
              <a:buNone/>
              <a:defRPr lang="en-GB" sz="5400" b="0" i="0" u="none" strike="noStrike" cap="none" spc="0" baseline="0">
                <a:solidFill>
                  <a:schemeClr val="tx2">
                    <a:lumMod val="20000"/>
                    <a:lumOff val="80000"/>
                  </a:schemeClr>
                </a:solidFill>
                <a:uFillTx/>
                <a:latin typeface="Cymru Sans Headline Medium" panose="02000603030000020004" pitchFamily="50" charset="0"/>
                <a:ea typeface="Wales Sans Body"/>
                <a:cs typeface="Wales Sans Body"/>
                <a:sym typeface="Wales Sans Body"/>
              </a:defRPr>
            </a:lvl1pPr>
          </a:lstStyle>
          <a:p>
            <a:pPr lvl="0"/>
            <a:r>
              <a:rPr lang="en-US"/>
              <a:t>c</a:t>
            </a:r>
            <a:endParaRPr lang="en-GB"/>
          </a:p>
        </p:txBody>
      </p:sp>
      <p:sp>
        <p:nvSpPr>
          <p:cNvPr id="28"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30"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533130401"/>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0" name="Line"/>
          <p:cNvSpPr/>
          <p:nvPr userDrawn="1"/>
        </p:nvSpPr>
        <p:spPr>
          <a:xfrm>
            <a:off x="687804"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0" name="Picture Placeholder 19"/>
          <p:cNvSpPr>
            <a:spLocks noGrp="1"/>
          </p:cNvSpPr>
          <p:nvPr>
            <p:ph type="pic" sz="quarter" idx="10"/>
          </p:nvPr>
        </p:nvSpPr>
        <p:spPr>
          <a:xfrm>
            <a:off x="687804" y="3278370"/>
            <a:ext cx="7561251" cy="4836932"/>
          </a:xfrm>
          <a:prstGeom prst="rect">
            <a:avLst/>
          </a:prstGeom>
        </p:spPr>
        <p:txBody>
          <a:bodyPr/>
          <a:lstStyle/>
          <a:p>
            <a:endParaRPr lang="en-GB"/>
          </a:p>
        </p:txBody>
      </p:sp>
      <p:sp>
        <p:nvSpPr>
          <p:cNvPr id="26" name="Picture Placeholder 19"/>
          <p:cNvSpPr>
            <a:spLocks noGrp="1"/>
          </p:cNvSpPr>
          <p:nvPr>
            <p:ph type="pic" sz="quarter" idx="14"/>
          </p:nvPr>
        </p:nvSpPr>
        <p:spPr>
          <a:xfrm>
            <a:off x="8437391" y="3278370"/>
            <a:ext cx="7561251" cy="4836932"/>
          </a:xfrm>
          <a:prstGeom prst="rect">
            <a:avLst/>
          </a:prstGeom>
        </p:spPr>
        <p:txBody>
          <a:bodyPr/>
          <a:lstStyle/>
          <a:p>
            <a:endParaRPr lang="en-GB"/>
          </a:p>
        </p:txBody>
      </p:sp>
      <p:sp>
        <p:nvSpPr>
          <p:cNvPr id="27" name="Picture Placeholder 19"/>
          <p:cNvSpPr>
            <a:spLocks noGrp="1"/>
          </p:cNvSpPr>
          <p:nvPr>
            <p:ph type="pic" sz="quarter" idx="15"/>
          </p:nvPr>
        </p:nvSpPr>
        <p:spPr>
          <a:xfrm>
            <a:off x="16186978" y="3278370"/>
            <a:ext cx="7561251" cy="4836931"/>
          </a:xfrm>
          <a:prstGeom prst="rect">
            <a:avLst/>
          </a:prstGeom>
        </p:spPr>
        <p:txBody>
          <a:bodyPr/>
          <a:lstStyle/>
          <a:p>
            <a:endParaRPr lang="en-GB"/>
          </a:p>
        </p:txBody>
      </p:sp>
      <p:sp>
        <p:nvSpPr>
          <p:cNvPr id="28" name="Line"/>
          <p:cNvSpPr/>
          <p:nvPr userDrawn="1"/>
        </p:nvSpPr>
        <p:spPr>
          <a:xfrm>
            <a:off x="8437391"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9" name="Line"/>
          <p:cNvSpPr/>
          <p:nvPr userDrawn="1"/>
        </p:nvSpPr>
        <p:spPr>
          <a:xfrm>
            <a:off x="16186978"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30" name="Body Level One…"/>
          <p:cNvSpPr txBox="1">
            <a:spLocks noGrp="1"/>
          </p:cNvSpPr>
          <p:nvPr>
            <p:ph type="body" sz="half" idx="16" hasCustomPrompt="1"/>
          </p:nvPr>
        </p:nvSpPr>
        <p:spPr>
          <a:xfrm>
            <a:off x="64020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1" name="Body Level One…"/>
          <p:cNvSpPr txBox="1">
            <a:spLocks noGrp="1"/>
          </p:cNvSpPr>
          <p:nvPr>
            <p:ph type="body" sz="half" idx="17" hasCustomPrompt="1"/>
          </p:nvPr>
        </p:nvSpPr>
        <p:spPr>
          <a:xfrm>
            <a:off x="843739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2" name="Body Level One…"/>
          <p:cNvSpPr txBox="1">
            <a:spLocks noGrp="1"/>
          </p:cNvSpPr>
          <p:nvPr>
            <p:ph type="body" sz="half" idx="18" hasCustomPrompt="1"/>
          </p:nvPr>
        </p:nvSpPr>
        <p:spPr>
          <a:xfrm>
            <a:off x="16186978"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17" name="Line"/>
          <p:cNvSpPr/>
          <p:nvPr userDrawn="1"/>
        </p:nvSpPr>
        <p:spPr>
          <a:xfrm>
            <a:off x="634187" y="635134"/>
            <a:ext cx="23116873" cy="1"/>
          </a:xfrm>
          <a:prstGeom prst="line">
            <a:avLst/>
          </a:prstGeom>
          <a:ln w="25400">
            <a:solidFill>
              <a:srgbClr val="FFFFFF"/>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19" name="Line"/>
          <p:cNvSpPr/>
          <p:nvPr userDrawn="1"/>
        </p:nvSpPr>
        <p:spPr>
          <a:xfrm flipV="1">
            <a:off x="640202" y="3008671"/>
            <a:ext cx="23109748"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1" name="Text Placeholder 2"/>
          <p:cNvSpPr>
            <a:spLocks noGrp="1"/>
          </p:cNvSpPr>
          <p:nvPr>
            <p:ph type="body" sz="quarter" idx="19" hasCustomPrompt="1"/>
          </p:nvPr>
        </p:nvSpPr>
        <p:spPr>
          <a:xfrm>
            <a:off x="633413" y="756920"/>
            <a:ext cx="23115588" cy="1086735"/>
          </a:xfrm>
          <a:prstGeom prst="rect">
            <a:avLst/>
          </a:prstGeom>
        </p:spPr>
        <p:txBody>
          <a:bodyPr>
            <a:normAutofit/>
          </a:bodyPr>
          <a:lstStyle>
            <a:lvl1pPr marL="0" indent="0">
              <a:buNone/>
              <a:defRPr sz="6000" b="0">
                <a:latin typeface="Cymru Sans Headline" panose="02000503030000020004" pitchFamily="50" charset="0"/>
              </a:defRPr>
            </a:lvl1pPr>
          </a:lstStyle>
          <a:p>
            <a:pPr lvl="0"/>
            <a:r>
              <a:rPr lang="en-US"/>
              <a:t>Heading Welsh</a:t>
            </a:r>
          </a:p>
        </p:txBody>
      </p:sp>
      <p:sp>
        <p:nvSpPr>
          <p:cNvPr id="22" name="Text Placeholder 2"/>
          <p:cNvSpPr>
            <a:spLocks noGrp="1"/>
          </p:cNvSpPr>
          <p:nvPr>
            <p:ph type="body" sz="quarter" idx="13" hasCustomPrompt="1"/>
          </p:nvPr>
        </p:nvSpPr>
        <p:spPr>
          <a:xfrm>
            <a:off x="631354" y="1843655"/>
            <a:ext cx="23115588" cy="1165016"/>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3802092756"/>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0" name="Line"/>
          <p:cNvSpPr/>
          <p:nvPr userDrawn="1"/>
        </p:nvSpPr>
        <p:spPr>
          <a:xfrm>
            <a:off x="687804"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0" name="Picture Placeholder 19"/>
          <p:cNvSpPr>
            <a:spLocks noGrp="1"/>
          </p:cNvSpPr>
          <p:nvPr>
            <p:ph type="pic" sz="quarter" idx="10"/>
          </p:nvPr>
        </p:nvSpPr>
        <p:spPr>
          <a:xfrm>
            <a:off x="687804" y="2133665"/>
            <a:ext cx="7561251" cy="5981637"/>
          </a:xfrm>
          <a:prstGeom prst="rect">
            <a:avLst/>
          </a:prstGeom>
        </p:spPr>
        <p:txBody>
          <a:bodyPr/>
          <a:lstStyle/>
          <a:p>
            <a:endParaRPr lang="en-GB"/>
          </a:p>
        </p:txBody>
      </p:sp>
      <p:sp>
        <p:nvSpPr>
          <p:cNvPr id="26" name="Picture Placeholder 19"/>
          <p:cNvSpPr>
            <a:spLocks noGrp="1"/>
          </p:cNvSpPr>
          <p:nvPr>
            <p:ph type="pic" sz="quarter" idx="14"/>
          </p:nvPr>
        </p:nvSpPr>
        <p:spPr>
          <a:xfrm>
            <a:off x="8437391" y="2133665"/>
            <a:ext cx="7561251" cy="5981637"/>
          </a:xfrm>
          <a:prstGeom prst="rect">
            <a:avLst/>
          </a:prstGeom>
        </p:spPr>
        <p:txBody>
          <a:bodyPr/>
          <a:lstStyle/>
          <a:p>
            <a:endParaRPr lang="en-GB"/>
          </a:p>
        </p:txBody>
      </p:sp>
      <p:sp>
        <p:nvSpPr>
          <p:cNvPr id="27" name="Picture Placeholder 19"/>
          <p:cNvSpPr>
            <a:spLocks noGrp="1"/>
          </p:cNvSpPr>
          <p:nvPr>
            <p:ph type="pic" sz="quarter" idx="15"/>
          </p:nvPr>
        </p:nvSpPr>
        <p:spPr>
          <a:xfrm>
            <a:off x="16186978" y="2133666"/>
            <a:ext cx="7561251" cy="5981636"/>
          </a:xfrm>
          <a:prstGeom prst="rect">
            <a:avLst/>
          </a:prstGeom>
        </p:spPr>
        <p:txBody>
          <a:bodyPr/>
          <a:lstStyle/>
          <a:p>
            <a:endParaRPr lang="en-GB"/>
          </a:p>
        </p:txBody>
      </p:sp>
      <p:sp>
        <p:nvSpPr>
          <p:cNvPr id="28" name="Line"/>
          <p:cNvSpPr/>
          <p:nvPr userDrawn="1"/>
        </p:nvSpPr>
        <p:spPr>
          <a:xfrm>
            <a:off x="8437391"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29" name="Line"/>
          <p:cNvSpPr/>
          <p:nvPr userDrawn="1"/>
        </p:nvSpPr>
        <p:spPr>
          <a:xfrm>
            <a:off x="16186978" y="8385001"/>
            <a:ext cx="7561251" cy="0"/>
          </a:xfrm>
          <a:prstGeom prst="line">
            <a:avLst/>
          </a:prstGeom>
          <a:ln w="12700">
            <a:solidFill>
              <a:schemeClr val="tx2">
                <a:lumMod val="75000"/>
              </a:schemeClr>
            </a:solidFill>
            <a:miter lim="400000"/>
          </a:ln>
        </p:spPr>
        <p:txBody>
          <a:bodyPr lIns="50800" tIns="50800" rIns="50800" bIns="50800" anchor="ctr"/>
          <a:lstStyle/>
          <a:p>
            <a:pPr algn="ctr" defTabSz="825500">
              <a:defRPr sz="3200">
                <a:latin typeface="Helvetica Light"/>
                <a:ea typeface="Helvetica Light"/>
                <a:cs typeface="Helvetica Light"/>
                <a:sym typeface="Helvetica Light"/>
              </a:defRPr>
            </a:pPr>
            <a:endParaRPr/>
          </a:p>
        </p:txBody>
      </p:sp>
      <p:sp>
        <p:nvSpPr>
          <p:cNvPr id="30" name="Body Level One…"/>
          <p:cNvSpPr txBox="1">
            <a:spLocks noGrp="1"/>
          </p:cNvSpPr>
          <p:nvPr>
            <p:ph type="body" sz="half" idx="16" hasCustomPrompt="1"/>
          </p:nvPr>
        </p:nvSpPr>
        <p:spPr>
          <a:xfrm>
            <a:off x="64020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1" name="Body Level One…"/>
          <p:cNvSpPr txBox="1">
            <a:spLocks noGrp="1"/>
          </p:cNvSpPr>
          <p:nvPr>
            <p:ph type="body" sz="half" idx="17" hasCustomPrompt="1"/>
          </p:nvPr>
        </p:nvSpPr>
        <p:spPr>
          <a:xfrm>
            <a:off x="8437391"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32" name="Body Level One…"/>
          <p:cNvSpPr txBox="1">
            <a:spLocks noGrp="1"/>
          </p:cNvSpPr>
          <p:nvPr>
            <p:ph type="body" sz="half" idx="18" hasCustomPrompt="1"/>
          </p:nvPr>
        </p:nvSpPr>
        <p:spPr>
          <a:xfrm>
            <a:off x="16186978" y="8654701"/>
            <a:ext cx="7608853" cy="4167680"/>
          </a:xfrm>
          <a:prstGeom prst="rect">
            <a:avLst/>
          </a:prstGeom>
        </p:spPr>
        <p:txBody>
          <a:bodyPr/>
          <a:lstStyle>
            <a:lvl1pPr marL="571500" indent="-571500">
              <a:buSzTx/>
              <a:buFont typeface="Symbol" panose="05050102010706020507" pitchFamily="18" charset="2"/>
              <a:buChar char=""/>
              <a:defRPr sz="4000"/>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5">
              <a:buFont typeface="Symbol" panose="05050102010706020507" pitchFamily="18" charset="2"/>
              <a:buChar char=""/>
              <a:defRPr sz="4000"/>
            </a:lvl6pPr>
          </a:lstStyle>
          <a:p>
            <a:r>
              <a:rPr lang="en-GB"/>
              <a:t> </a:t>
            </a:r>
            <a:r>
              <a:t>Body Level One</a:t>
            </a:r>
          </a:p>
          <a:p>
            <a:pPr lvl="5"/>
            <a:r>
              <a:rPr lang="en-GB"/>
              <a:t> </a:t>
            </a:r>
            <a:r>
              <a:t>Body Level Two</a:t>
            </a:r>
          </a:p>
        </p:txBody>
      </p:sp>
      <p:sp>
        <p:nvSpPr>
          <p:cNvPr id="23" name="Line"/>
          <p:cNvSpPr/>
          <p:nvPr userDrawn="1"/>
        </p:nvSpPr>
        <p:spPr>
          <a:xfrm flipV="1">
            <a:off x="640203" y="1863963"/>
            <a:ext cx="22969626" cy="3"/>
          </a:xfrm>
          <a:prstGeom prst="line">
            <a:avLst/>
          </a:prstGeom>
          <a:ln w="25400">
            <a:solidFill>
              <a:schemeClr val="tx2">
                <a:lumMod val="75000"/>
              </a:schemeClr>
            </a:solidFill>
            <a:miter lim="400000"/>
          </a:ln>
        </p:spPr>
        <p:txBody>
          <a:bodyPr lIns="50800" tIns="50800" rIns="50800" bIns="50800" anchor="ctr"/>
          <a:lstStyle/>
          <a:p>
            <a:pPr defTabSz="457200">
              <a:defRPr sz="1200">
                <a:latin typeface="+mn-lt"/>
                <a:ea typeface="+mn-ea"/>
                <a:cs typeface="+mn-cs"/>
                <a:sym typeface="Helvetica"/>
              </a:defRPr>
            </a:pPr>
            <a:endParaRPr/>
          </a:p>
        </p:txBody>
      </p:sp>
      <p:sp>
        <p:nvSpPr>
          <p:cNvPr id="24" name="Text Placeholder 2"/>
          <p:cNvSpPr>
            <a:spLocks noGrp="1"/>
          </p:cNvSpPr>
          <p:nvPr>
            <p:ph type="body" sz="quarter" idx="13" hasCustomPrompt="1"/>
          </p:nvPr>
        </p:nvSpPr>
        <p:spPr>
          <a:xfrm>
            <a:off x="662885" y="807368"/>
            <a:ext cx="22975432" cy="1006282"/>
          </a:xfrm>
          <a:prstGeom prst="rect">
            <a:avLst/>
          </a:prstGeom>
        </p:spPr>
        <p:txBody>
          <a:bodyPr>
            <a:normAutofit/>
          </a:bodyPr>
          <a:lstStyle>
            <a:lvl1pPr marL="0" indent="0">
              <a:buNone/>
              <a:defRPr sz="6000" b="0">
                <a:latin typeface="Wales Sans Headline" panose="02000503030000020004" pitchFamily="50" charset="0"/>
              </a:defRPr>
            </a:lvl1pPr>
          </a:lstStyle>
          <a:p>
            <a:pPr lvl="0"/>
            <a:r>
              <a:rPr lang="en-US"/>
              <a:t>Heading English.</a:t>
            </a:r>
          </a:p>
        </p:txBody>
      </p:sp>
    </p:spTree>
    <p:extLst>
      <p:ext uri="{BB962C8B-B14F-4D97-AF65-F5344CB8AC3E}">
        <p14:creationId xmlns:p14="http://schemas.microsoft.com/office/powerpoint/2010/main" val="1919294440"/>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EE90D-7B7E-18A7-6065-A3342A898764}"/>
              </a:ext>
            </a:extLst>
          </p:cNvPr>
          <p:cNvSpPr>
            <a:spLocks noGrp="1"/>
          </p:cNvSpPr>
          <p:nvPr>
            <p:ph type="ctrTitle"/>
          </p:nvPr>
        </p:nvSpPr>
        <p:spPr>
          <a:xfrm>
            <a:off x="3048000" y="2244726"/>
            <a:ext cx="18288000" cy="4775200"/>
          </a:xfrm>
        </p:spPr>
        <p:txBody>
          <a:bodyPr anchor="b"/>
          <a:lstStyle>
            <a:lvl1pPr algn="ctr">
              <a:defRPr sz="12000"/>
            </a:lvl1pPr>
          </a:lstStyle>
          <a:p>
            <a:r>
              <a:rPr lang="en-GB"/>
              <a:t>Click to edit Master title style</a:t>
            </a:r>
          </a:p>
        </p:txBody>
      </p:sp>
      <p:sp>
        <p:nvSpPr>
          <p:cNvPr id="3" name="Subtitle 2">
            <a:extLst>
              <a:ext uri="{FF2B5EF4-FFF2-40B4-BE49-F238E27FC236}">
                <a16:creationId xmlns:a16="http://schemas.microsoft.com/office/drawing/2014/main" id="{67F4E801-A450-3046-094D-555141CF4F76}"/>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GB"/>
              <a:t>Click to edit Master subtitle style</a:t>
            </a:r>
          </a:p>
        </p:txBody>
      </p:sp>
      <p:sp>
        <p:nvSpPr>
          <p:cNvPr id="4" name="Date Placeholder 3">
            <a:extLst>
              <a:ext uri="{FF2B5EF4-FFF2-40B4-BE49-F238E27FC236}">
                <a16:creationId xmlns:a16="http://schemas.microsoft.com/office/drawing/2014/main" id="{13849B93-08BC-BD44-B21D-BE02C9BB721B}"/>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5" name="Footer Placeholder 4">
            <a:extLst>
              <a:ext uri="{FF2B5EF4-FFF2-40B4-BE49-F238E27FC236}">
                <a16:creationId xmlns:a16="http://schemas.microsoft.com/office/drawing/2014/main" id="{87E514BC-3EE0-75C6-D51B-34491B8109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DBD5AD-F0AC-C8C7-D21E-07D995D50BC4}"/>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1577969059"/>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9B44A-1725-1373-8BA2-79E79D1E501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899BD8B-50A2-85E0-8E20-AD6E1236BCE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385E0A9-E59D-6D8B-4805-A3C6063097AF}"/>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5" name="Footer Placeholder 4">
            <a:extLst>
              <a:ext uri="{FF2B5EF4-FFF2-40B4-BE49-F238E27FC236}">
                <a16:creationId xmlns:a16="http://schemas.microsoft.com/office/drawing/2014/main" id="{D66A21EC-2B58-D846-6A5B-C4B903BB59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9A4DB0-1D95-635C-9CE0-CD9E308C12F0}"/>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2339628851"/>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7AF6D-55A2-6604-8BA3-0A4AF72640DD}"/>
              </a:ext>
            </a:extLst>
          </p:cNvPr>
          <p:cNvSpPr>
            <a:spLocks noGrp="1"/>
          </p:cNvSpPr>
          <p:nvPr>
            <p:ph type="title"/>
          </p:nvPr>
        </p:nvSpPr>
        <p:spPr>
          <a:xfrm>
            <a:off x="1663700" y="3419477"/>
            <a:ext cx="21031200" cy="5705474"/>
          </a:xfrm>
        </p:spPr>
        <p:txBody>
          <a:bodyPr anchor="b"/>
          <a:lstStyle>
            <a:lvl1pPr>
              <a:defRPr sz="12000"/>
            </a:lvl1pPr>
          </a:lstStyle>
          <a:p>
            <a:r>
              <a:rPr lang="en-GB"/>
              <a:t>Click to edit Master title style</a:t>
            </a:r>
          </a:p>
        </p:txBody>
      </p:sp>
      <p:sp>
        <p:nvSpPr>
          <p:cNvPr id="3" name="Text Placeholder 2">
            <a:extLst>
              <a:ext uri="{FF2B5EF4-FFF2-40B4-BE49-F238E27FC236}">
                <a16:creationId xmlns:a16="http://schemas.microsoft.com/office/drawing/2014/main" id="{3895D021-AD0F-1D96-ABEF-8F273732219A}"/>
              </a:ext>
            </a:extLst>
          </p:cNvPr>
          <p:cNvSpPr>
            <a:spLocks noGrp="1"/>
          </p:cNvSpPr>
          <p:nvPr>
            <p:ph type="body" idx="1"/>
          </p:nvPr>
        </p:nvSpPr>
        <p:spPr>
          <a:xfrm>
            <a:off x="1663700" y="9178927"/>
            <a:ext cx="21031200" cy="3000374"/>
          </a:xfrm>
        </p:spPr>
        <p:txBody>
          <a:bodyPr/>
          <a:lstStyle>
            <a:lvl1pPr marL="0" indent="0">
              <a:buNone/>
              <a:defRPr sz="4800">
                <a:solidFill>
                  <a:schemeClr val="tx1">
                    <a:tint val="82000"/>
                  </a:schemeClr>
                </a:solidFill>
              </a:defRPr>
            </a:lvl1pPr>
            <a:lvl2pPr marL="914400" indent="0">
              <a:buNone/>
              <a:defRPr sz="4000">
                <a:solidFill>
                  <a:schemeClr val="tx1">
                    <a:tint val="82000"/>
                  </a:schemeClr>
                </a:solidFill>
              </a:defRPr>
            </a:lvl2pPr>
            <a:lvl3pPr marL="1828800" indent="0">
              <a:buNone/>
              <a:defRPr sz="3600">
                <a:solidFill>
                  <a:schemeClr val="tx1">
                    <a:tint val="82000"/>
                  </a:schemeClr>
                </a:solidFill>
              </a:defRPr>
            </a:lvl3pPr>
            <a:lvl4pPr marL="2743200" indent="0">
              <a:buNone/>
              <a:defRPr sz="3200">
                <a:solidFill>
                  <a:schemeClr val="tx1">
                    <a:tint val="82000"/>
                  </a:schemeClr>
                </a:solidFill>
              </a:defRPr>
            </a:lvl4pPr>
            <a:lvl5pPr marL="3657600" indent="0">
              <a:buNone/>
              <a:defRPr sz="3200">
                <a:solidFill>
                  <a:schemeClr val="tx1">
                    <a:tint val="82000"/>
                  </a:schemeClr>
                </a:solidFill>
              </a:defRPr>
            </a:lvl5pPr>
            <a:lvl6pPr marL="4572000" indent="0">
              <a:buNone/>
              <a:defRPr sz="3200">
                <a:solidFill>
                  <a:schemeClr val="tx1">
                    <a:tint val="82000"/>
                  </a:schemeClr>
                </a:solidFill>
              </a:defRPr>
            </a:lvl6pPr>
            <a:lvl7pPr marL="5486400" indent="0">
              <a:buNone/>
              <a:defRPr sz="3200">
                <a:solidFill>
                  <a:schemeClr val="tx1">
                    <a:tint val="82000"/>
                  </a:schemeClr>
                </a:solidFill>
              </a:defRPr>
            </a:lvl7pPr>
            <a:lvl8pPr marL="6400800" indent="0">
              <a:buNone/>
              <a:defRPr sz="3200">
                <a:solidFill>
                  <a:schemeClr val="tx1">
                    <a:tint val="82000"/>
                  </a:schemeClr>
                </a:solidFill>
              </a:defRPr>
            </a:lvl8pPr>
            <a:lvl9pPr marL="7315200" indent="0">
              <a:buNone/>
              <a:defRPr sz="3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6B8D34B-6003-5EB9-774D-0745097E8C59}"/>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5" name="Footer Placeholder 4">
            <a:extLst>
              <a:ext uri="{FF2B5EF4-FFF2-40B4-BE49-F238E27FC236}">
                <a16:creationId xmlns:a16="http://schemas.microsoft.com/office/drawing/2014/main" id="{BA93D6FE-CBED-4E72-0E22-9D8ECEB657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7D062F-E130-5934-B357-130AF061FDAB}"/>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2615764251"/>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17D82-63C7-F291-2FFF-300E1A00914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A876144-C3B2-1FD3-2DD5-FBAB0D544719}"/>
              </a:ext>
            </a:extLst>
          </p:cNvPr>
          <p:cNvSpPr>
            <a:spLocks noGrp="1"/>
          </p:cNvSpPr>
          <p:nvPr>
            <p:ph sz="half" idx="1"/>
          </p:nvPr>
        </p:nvSpPr>
        <p:spPr>
          <a:xfrm>
            <a:off x="1676400" y="3651250"/>
            <a:ext cx="10363200"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C74DB42-D600-35A3-C42D-B3F8B54E7C72}"/>
              </a:ext>
            </a:extLst>
          </p:cNvPr>
          <p:cNvSpPr>
            <a:spLocks noGrp="1"/>
          </p:cNvSpPr>
          <p:nvPr>
            <p:ph sz="half" idx="2"/>
          </p:nvPr>
        </p:nvSpPr>
        <p:spPr>
          <a:xfrm>
            <a:off x="12344400" y="3651250"/>
            <a:ext cx="10363200"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DED267E-B51B-B46E-CBAE-B8293AD682B8}"/>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6" name="Footer Placeholder 5">
            <a:extLst>
              <a:ext uri="{FF2B5EF4-FFF2-40B4-BE49-F238E27FC236}">
                <a16:creationId xmlns:a16="http://schemas.microsoft.com/office/drawing/2014/main" id="{038BC659-EF5F-1971-49F0-09E7EC61EA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D2ED78-F925-5B17-5518-A01E28EDB629}"/>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640073871"/>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02E99-CF25-CB8D-0904-FB4A2842D5A2}"/>
              </a:ext>
            </a:extLst>
          </p:cNvPr>
          <p:cNvSpPr>
            <a:spLocks noGrp="1"/>
          </p:cNvSpPr>
          <p:nvPr>
            <p:ph type="title"/>
          </p:nvPr>
        </p:nvSpPr>
        <p:spPr>
          <a:xfrm>
            <a:off x="1679576" y="730251"/>
            <a:ext cx="21031200" cy="2651126"/>
          </a:xfrm>
        </p:spPr>
        <p:txBody>
          <a:bodyPr/>
          <a:lstStyle/>
          <a:p>
            <a:r>
              <a:rPr lang="en-GB"/>
              <a:t>Click to edit Master title style</a:t>
            </a:r>
          </a:p>
        </p:txBody>
      </p:sp>
      <p:sp>
        <p:nvSpPr>
          <p:cNvPr id="3" name="Text Placeholder 2">
            <a:extLst>
              <a:ext uri="{FF2B5EF4-FFF2-40B4-BE49-F238E27FC236}">
                <a16:creationId xmlns:a16="http://schemas.microsoft.com/office/drawing/2014/main" id="{D620F3A3-D14B-CBA2-0D88-A47C53ADEA0E}"/>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GB"/>
              <a:t>Click to edit Master text styles</a:t>
            </a:r>
          </a:p>
        </p:txBody>
      </p:sp>
      <p:sp>
        <p:nvSpPr>
          <p:cNvPr id="4" name="Content Placeholder 3">
            <a:extLst>
              <a:ext uri="{FF2B5EF4-FFF2-40B4-BE49-F238E27FC236}">
                <a16:creationId xmlns:a16="http://schemas.microsoft.com/office/drawing/2014/main" id="{4E4B5929-4AAE-2CDA-B144-8811B4EEA313}"/>
              </a:ext>
            </a:extLst>
          </p:cNvPr>
          <p:cNvSpPr>
            <a:spLocks noGrp="1"/>
          </p:cNvSpPr>
          <p:nvPr>
            <p:ph sz="half" idx="2"/>
          </p:nvPr>
        </p:nvSpPr>
        <p:spPr>
          <a:xfrm>
            <a:off x="1679577" y="5010150"/>
            <a:ext cx="10315574"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900D67F9-6D05-49B9-DD18-94AA2D3BAE44}"/>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GB"/>
              <a:t>Click to edit Master text styles</a:t>
            </a:r>
          </a:p>
        </p:txBody>
      </p:sp>
      <p:sp>
        <p:nvSpPr>
          <p:cNvPr id="6" name="Content Placeholder 5">
            <a:extLst>
              <a:ext uri="{FF2B5EF4-FFF2-40B4-BE49-F238E27FC236}">
                <a16:creationId xmlns:a16="http://schemas.microsoft.com/office/drawing/2014/main" id="{A90DE1B9-9E54-E45C-9885-0DD256C67C04}"/>
              </a:ext>
            </a:extLst>
          </p:cNvPr>
          <p:cNvSpPr>
            <a:spLocks noGrp="1"/>
          </p:cNvSpPr>
          <p:nvPr>
            <p:ph sz="quarter" idx="4"/>
          </p:nvPr>
        </p:nvSpPr>
        <p:spPr>
          <a:xfrm>
            <a:off x="12344400" y="5010150"/>
            <a:ext cx="10366376"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4E8FF6B4-58BC-E5BA-09F5-10C1EDC24477}"/>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8" name="Footer Placeholder 7">
            <a:extLst>
              <a:ext uri="{FF2B5EF4-FFF2-40B4-BE49-F238E27FC236}">
                <a16:creationId xmlns:a16="http://schemas.microsoft.com/office/drawing/2014/main" id="{4C4D1999-29EE-B1E1-D63B-A2AF0E64C78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AD5111B-1D14-4D20-4CC1-E54396F6409C}"/>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3764572363"/>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E6C79-4A66-AEB0-3D94-81C534D0575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1D97D97-ED2D-9A50-0AC9-F602199F123E}"/>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4" name="Footer Placeholder 3">
            <a:extLst>
              <a:ext uri="{FF2B5EF4-FFF2-40B4-BE49-F238E27FC236}">
                <a16:creationId xmlns:a16="http://schemas.microsoft.com/office/drawing/2014/main" id="{56442F73-C4AF-DD68-8199-937FA04DD45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1D46DE1-2B59-6A80-2A77-D534E0C342D6}"/>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1788536038"/>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DB1E55-8CC9-166E-1355-1D3AADA3A247}"/>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3" name="Footer Placeholder 2">
            <a:extLst>
              <a:ext uri="{FF2B5EF4-FFF2-40B4-BE49-F238E27FC236}">
                <a16:creationId xmlns:a16="http://schemas.microsoft.com/office/drawing/2014/main" id="{A4D9E84C-7F24-A2D9-21C6-8A80E077B3B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47760DD-B469-6DEF-3EBC-DB6A01676A0D}"/>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3409122536"/>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E9B6E-C4F2-267B-DB3B-53E1A78379F0}"/>
              </a:ext>
            </a:extLst>
          </p:cNvPr>
          <p:cNvSpPr>
            <a:spLocks noGrp="1"/>
          </p:cNvSpPr>
          <p:nvPr>
            <p:ph type="title"/>
          </p:nvPr>
        </p:nvSpPr>
        <p:spPr>
          <a:xfrm>
            <a:off x="1679577" y="914400"/>
            <a:ext cx="7864474" cy="3200400"/>
          </a:xfrm>
        </p:spPr>
        <p:txBody>
          <a:bodyPr anchor="b"/>
          <a:lstStyle>
            <a:lvl1pPr>
              <a:defRPr sz="6400"/>
            </a:lvl1pPr>
          </a:lstStyle>
          <a:p>
            <a:r>
              <a:rPr lang="en-GB"/>
              <a:t>Click to edit Master title style</a:t>
            </a:r>
          </a:p>
        </p:txBody>
      </p:sp>
      <p:sp>
        <p:nvSpPr>
          <p:cNvPr id="3" name="Content Placeholder 2">
            <a:extLst>
              <a:ext uri="{FF2B5EF4-FFF2-40B4-BE49-F238E27FC236}">
                <a16:creationId xmlns:a16="http://schemas.microsoft.com/office/drawing/2014/main" id="{6BB98308-9662-D187-6679-3200B7F6ABC7}"/>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894CAA0A-2FCE-856F-56DD-DDA05D93271E}"/>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GB"/>
              <a:t>Click to edit Master text styles</a:t>
            </a:r>
          </a:p>
        </p:txBody>
      </p:sp>
      <p:sp>
        <p:nvSpPr>
          <p:cNvPr id="5" name="Date Placeholder 4">
            <a:extLst>
              <a:ext uri="{FF2B5EF4-FFF2-40B4-BE49-F238E27FC236}">
                <a16:creationId xmlns:a16="http://schemas.microsoft.com/office/drawing/2014/main" id="{C7C51268-6F94-58CB-BD85-B091EEA543AA}"/>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6" name="Footer Placeholder 5">
            <a:extLst>
              <a:ext uri="{FF2B5EF4-FFF2-40B4-BE49-F238E27FC236}">
                <a16:creationId xmlns:a16="http://schemas.microsoft.com/office/drawing/2014/main" id="{713ACC19-E797-56F8-5C8F-89D3C8F6D1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C6219F-C986-0276-7077-E8932ABB9341}"/>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3575196135"/>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C0DA-C549-FF0B-186E-BD896B528765}"/>
              </a:ext>
            </a:extLst>
          </p:cNvPr>
          <p:cNvSpPr>
            <a:spLocks noGrp="1"/>
          </p:cNvSpPr>
          <p:nvPr>
            <p:ph type="title"/>
          </p:nvPr>
        </p:nvSpPr>
        <p:spPr>
          <a:xfrm>
            <a:off x="1679577" y="914400"/>
            <a:ext cx="7864474" cy="3200400"/>
          </a:xfrm>
        </p:spPr>
        <p:txBody>
          <a:bodyPr anchor="b"/>
          <a:lstStyle>
            <a:lvl1pPr>
              <a:defRPr sz="6400"/>
            </a:lvl1pPr>
          </a:lstStyle>
          <a:p>
            <a:r>
              <a:rPr lang="en-GB"/>
              <a:t>Click to edit Master title style</a:t>
            </a:r>
          </a:p>
        </p:txBody>
      </p:sp>
      <p:sp>
        <p:nvSpPr>
          <p:cNvPr id="3" name="Picture Placeholder 2">
            <a:extLst>
              <a:ext uri="{FF2B5EF4-FFF2-40B4-BE49-F238E27FC236}">
                <a16:creationId xmlns:a16="http://schemas.microsoft.com/office/drawing/2014/main" id="{9B0E255A-D3EE-751B-1777-49FDA382FBD7}"/>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GB"/>
          </a:p>
        </p:txBody>
      </p:sp>
      <p:sp>
        <p:nvSpPr>
          <p:cNvPr id="4" name="Text Placeholder 3">
            <a:extLst>
              <a:ext uri="{FF2B5EF4-FFF2-40B4-BE49-F238E27FC236}">
                <a16:creationId xmlns:a16="http://schemas.microsoft.com/office/drawing/2014/main" id="{26688E4F-B263-9F3A-4DBF-1DCF888B07D4}"/>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GB"/>
              <a:t>Click to edit Master text styles</a:t>
            </a:r>
          </a:p>
        </p:txBody>
      </p:sp>
      <p:sp>
        <p:nvSpPr>
          <p:cNvPr id="5" name="Date Placeholder 4">
            <a:extLst>
              <a:ext uri="{FF2B5EF4-FFF2-40B4-BE49-F238E27FC236}">
                <a16:creationId xmlns:a16="http://schemas.microsoft.com/office/drawing/2014/main" id="{B5212439-D326-C20D-C993-16B3F2DA4F73}"/>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6" name="Footer Placeholder 5">
            <a:extLst>
              <a:ext uri="{FF2B5EF4-FFF2-40B4-BE49-F238E27FC236}">
                <a16:creationId xmlns:a16="http://schemas.microsoft.com/office/drawing/2014/main" id="{B7E1A1F9-FCC1-7CB3-2059-5DDF73373EA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757604-C97D-A04C-210A-B5F6B01BC5AE}"/>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2572027140"/>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3C38F-F362-FD3A-FC97-EF6BCB6BFAA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A1EEC25-9221-3F88-0D19-96F8BAE3371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46D320F-EB33-D3DD-D9DE-78536FB0B597}"/>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5" name="Footer Placeholder 4">
            <a:extLst>
              <a:ext uri="{FF2B5EF4-FFF2-40B4-BE49-F238E27FC236}">
                <a16:creationId xmlns:a16="http://schemas.microsoft.com/office/drawing/2014/main" id="{BDD624B5-1112-AED7-5D16-503E87CA1B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D50029-BF66-7908-C661-D77DFE7B1F5D}"/>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1682245080"/>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FFBF8E-B174-A683-9E78-96E9BC875A70}"/>
              </a:ext>
            </a:extLst>
          </p:cNvPr>
          <p:cNvSpPr>
            <a:spLocks noGrp="1"/>
          </p:cNvSpPr>
          <p:nvPr>
            <p:ph type="title" orient="vert"/>
          </p:nvPr>
        </p:nvSpPr>
        <p:spPr>
          <a:xfrm>
            <a:off x="17449800" y="730250"/>
            <a:ext cx="5257800" cy="11623676"/>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3AA9D1D-1AED-75D3-6B60-3611A4A62547}"/>
              </a:ext>
            </a:extLst>
          </p:cNvPr>
          <p:cNvSpPr>
            <a:spLocks noGrp="1"/>
          </p:cNvSpPr>
          <p:nvPr>
            <p:ph type="body" orient="vert" idx="1"/>
          </p:nvPr>
        </p:nvSpPr>
        <p:spPr>
          <a:xfrm>
            <a:off x="1676400" y="730250"/>
            <a:ext cx="15468600" cy="11623676"/>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2C98BB2-B2BE-138C-CDBD-A6B59980E210}"/>
              </a:ext>
            </a:extLst>
          </p:cNvPr>
          <p:cNvSpPr>
            <a:spLocks noGrp="1"/>
          </p:cNvSpPr>
          <p:nvPr>
            <p:ph type="dt" sz="half" idx="10"/>
          </p:nvPr>
        </p:nvSpPr>
        <p:spPr/>
        <p:txBody>
          <a:bodyPr/>
          <a:lstStyle/>
          <a:p>
            <a:fld id="{56FF39AD-DDED-4AE3-9DCC-1301B661605E}" type="datetimeFigureOut">
              <a:rPr lang="en-GB" smtClean="0"/>
              <a:t>05/09/2025</a:t>
            </a:fld>
            <a:endParaRPr lang="en-GB"/>
          </a:p>
        </p:txBody>
      </p:sp>
      <p:sp>
        <p:nvSpPr>
          <p:cNvPr id="5" name="Footer Placeholder 4">
            <a:extLst>
              <a:ext uri="{FF2B5EF4-FFF2-40B4-BE49-F238E27FC236}">
                <a16:creationId xmlns:a16="http://schemas.microsoft.com/office/drawing/2014/main" id="{C567EDC8-C3CE-6F4D-6F17-DF7D27E247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EA845D-9BB6-4321-35BA-72C135C48BF0}"/>
              </a:ext>
            </a:extLst>
          </p:cNvPr>
          <p:cNvSpPr>
            <a:spLocks noGrp="1"/>
          </p:cNvSpPr>
          <p:nvPr>
            <p:ph type="sldNum" sz="quarter" idx="12"/>
          </p:nvPr>
        </p:nvSpPr>
        <p:spPr/>
        <p:txBody>
          <a:bodyPr/>
          <a:lstStyle/>
          <a:p>
            <a:fld id="{1ACD89A8-2180-447D-B22C-34C5F1F1B483}" type="slidenum">
              <a:rPr lang="en-GB" smtClean="0"/>
              <a:t>‹#›</a:t>
            </a:fld>
            <a:endParaRPr lang="en-GB"/>
          </a:p>
        </p:txBody>
      </p:sp>
    </p:spTree>
    <p:extLst>
      <p:ext uri="{BB962C8B-B14F-4D97-AF65-F5344CB8AC3E}">
        <p14:creationId xmlns:p14="http://schemas.microsoft.com/office/powerpoint/2010/main" val="4203706329"/>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3_Title &amp; Content">
    <p:spTree>
      <p:nvGrpSpPr>
        <p:cNvPr id="1" name=""/>
        <p:cNvGrpSpPr/>
        <p:nvPr/>
      </p:nvGrpSpPr>
      <p:grpSpPr>
        <a:xfrm>
          <a:off x="0" y="0"/>
          <a:ext cx="0" cy="0"/>
          <a:chOff x="0" y="0"/>
          <a:chExt cx="0" cy="0"/>
        </a:xfrm>
      </p:grpSpPr>
      <p:sp>
        <p:nvSpPr>
          <p:cNvPr id="11" name="Body Level One…"/>
          <p:cNvSpPr txBox="1">
            <a:spLocks noGrp="1"/>
          </p:cNvSpPr>
          <p:nvPr>
            <p:ph type="body" sz="half" idx="12" hasCustomPrompt="1"/>
          </p:nvPr>
        </p:nvSpPr>
        <p:spPr>
          <a:xfrm>
            <a:off x="561977" y="2105033"/>
            <a:ext cx="23187027" cy="9850750"/>
          </a:xfrm>
          <a:prstGeom prst="rect">
            <a:avLst/>
          </a:prstGeom>
        </p:spPr>
        <p:txBody>
          <a:bodyPr/>
          <a:lstStyle>
            <a:lvl1pPr marL="571500" indent="-571500">
              <a:buSzTx/>
              <a:buFont typeface="Symbol" panose="05050102010706020507" pitchFamily="18" charset="2"/>
              <a:buChar char=""/>
              <a:defRPr sz="2800">
                <a:solidFill>
                  <a:schemeClr val="tx1"/>
                </a:solidFill>
              </a:defRPr>
            </a:lvl1pPr>
            <a:lvl2pPr marL="571500" indent="-571500">
              <a:buSzTx/>
              <a:buFont typeface="Symbol" panose="05050102010706020507" pitchFamily="18" charset="2"/>
              <a:buChar char=""/>
              <a:defRPr sz="4200"/>
            </a:lvl2pPr>
            <a:lvl3pPr marL="571500" indent="-571500">
              <a:buSzTx/>
              <a:buFont typeface="Symbol" panose="05050102010706020507" pitchFamily="18" charset="2"/>
              <a:buChar char=""/>
              <a:defRPr sz="4200"/>
            </a:lvl3pPr>
            <a:lvl4pPr marL="571500" indent="-571500">
              <a:buSzTx/>
              <a:buFont typeface="Symbol" panose="05050102010706020507" pitchFamily="18" charset="2"/>
              <a:buChar char=""/>
              <a:defRPr sz="4200"/>
            </a:lvl4pPr>
            <a:lvl5pPr marL="571500" indent="-571500">
              <a:buSzTx/>
              <a:buFont typeface="Symbol" panose="05050102010706020507" pitchFamily="18" charset="2"/>
              <a:buChar char=""/>
              <a:defRPr sz="4200"/>
            </a:lvl5pPr>
            <a:lvl6pPr marL="1703388" indent="-892176">
              <a:buFont typeface="Symbol" panose="05050102010706020507" pitchFamily="18" charset="2"/>
              <a:buChar char=""/>
              <a:defRPr sz="2800">
                <a:solidFill>
                  <a:schemeClr val="tx1"/>
                </a:solidFill>
              </a:defRPr>
            </a:lvl6pPr>
          </a:lstStyle>
          <a:p>
            <a:r>
              <a:rPr lang="en-GB"/>
              <a:t> </a:t>
            </a:r>
            <a:r>
              <a:t>Body Level One</a:t>
            </a:r>
          </a:p>
          <a:p>
            <a:pPr lvl="5"/>
            <a:r>
              <a:rPr lang="en-GB"/>
              <a:t> </a:t>
            </a:r>
            <a:r>
              <a:t>Body Level Two</a:t>
            </a:r>
          </a:p>
        </p:txBody>
      </p:sp>
      <p:sp>
        <p:nvSpPr>
          <p:cNvPr id="12" name="Line"/>
          <p:cNvSpPr/>
          <p:nvPr userDrawn="1"/>
        </p:nvSpPr>
        <p:spPr>
          <a:xfrm flipV="1">
            <a:off x="640205" y="1863964"/>
            <a:ext cx="23080283" cy="4"/>
          </a:xfrm>
          <a:prstGeom prst="line">
            <a:avLst/>
          </a:prstGeom>
          <a:ln w="25400">
            <a:solidFill>
              <a:schemeClr val="bg2">
                <a:lumMod val="20000"/>
                <a:lumOff val="80000"/>
              </a:schemeClr>
            </a:solidFill>
            <a:miter lim="400000"/>
          </a:ln>
        </p:spPr>
        <p:txBody>
          <a:bodyPr lIns="50800" tIns="50800" rIns="50800" bIns="50800" anchor="ctr"/>
          <a:lstStyle/>
          <a:p>
            <a:pPr defTabSz="457200">
              <a:defRPr sz="1200">
                <a:latin typeface="+mn-lt"/>
                <a:ea typeface="+mn-ea"/>
                <a:cs typeface="+mn-cs"/>
                <a:sym typeface="Helvetica"/>
              </a:defRPr>
            </a:pPr>
            <a:endParaRPr sz="1200"/>
          </a:p>
        </p:txBody>
      </p:sp>
      <p:sp>
        <p:nvSpPr>
          <p:cNvPr id="13" name="Text Placeholder 2"/>
          <p:cNvSpPr>
            <a:spLocks noGrp="1"/>
          </p:cNvSpPr>
          <p:nvPr>
            <p:ph type="body" sz="quarter" idx="13" hasCustomPrompt="1"/>
          </p:nvPr>
        </p:nvSpPr>
        <p:spPr>
          <a:xfrm>
            <a:off x="561977" y="764337"/>
            <a:ext cx="23223538" cy="1006282"/>
          </a:xfrm>
          <a:prstGeom prst="rect">
            <a:avLst/>
          </a:prstGeom>
        </p:spPr>
        <p:txBody>
          <a:bodyPr anchor="b">
            <a:noAutofit/>
          </a:bodyPr>
          <a:lstStyle>
            <a:lvl1pPr marL="0" indent="0">
              <a:buNone/>
              <a:defRPr lang="en-US" sz="4800" b="0" i="0" u="none" strike="noStrike" cap="none" spc="0" baseline="0">
                <a:solidFill>
                  <a:schemeClr val="tx1"/>
                </a:solidFill>
                <a:uFillTx/>
                <a:latin typeface="Wales Sans Headline" panose="02000503030000020004" pitchFamily="50" charset="0"/>
                <a:ea typeface="Wales Sans Body"/>
                <a:cs typeface="Wales Sans Body"/>
                <a:sym typeface="Wales Sans Body"/>
              </a:defRPr>
            </a:lvl1pPr>
          </a:lstStyle>
          <a:p>
            <a:pPr lvl="0"/>
            <a:r>
              <a:rPr lang="en-US"/>
              <a:t>Heading English.</a:t>
            </a:r>
          </a:p>
        </p:txBody>
      </p:sp>
      <p:sp>
        <p:nvSpPr>
          <p:cNvPr id="6" name="Text Placeholder 5">
            <a:extLst>
              <a:ext uri="{FF2B5EF4-FFF2-40B4-BE49-F238E27FC236}">
                <a16:creationId xmlns:a16="http://schemas.microsoft.com/office/drawing/2014/main" id="{A06E1F88-67B6-453D-BE2B-72E04FBB62EF}"/>
              </a:ext>
            </a:extLst>
          </p:cNvPr>
          <p:cNvSpPr>
            <a:spLocks noGrp="1"/>
          </p:cNvSpPr>
          <p:nvPr>
            <p:ph type="body" sz="quarter" idx="14" hasCustomPrompt="1"/>
          </p:nvPr>
        </p:nvSpPr>
        <p:spPr>
          <a:xfrm>
            <a:off x="561977" y="12245876"/>
            <a:ext cx="20528218" cy="998176"/>
          </a:xfrm>
          <a:prstGeom prst="rect">
            <a:avLst/>
          </a:prstGeom>
        </p:spPr>
        <p:txBody>
          <a:bodyPr lIns="0" tIns="0" rIns="0" bIns="0"/>
          <a:lstStyle>
            <a:lvl1pPr marL="0" indent="0">
              <a:buNone/>
              <a:defRPr sz="2000">
                <a:solidFill>
                  <a:schemeClr val="tx1"/>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a:t>Source</a:t>
            </a:r>
          </a:p>
        </p:txBody>
      </p:sp>
      <p:pic>
        <p:nvPicPr>
          <p:cNvPr id="3" name="Picture 2">
            <a:extLst>
              <a:ext uri="{FF2B5EF4-FFF2-40B4-BE49-F238E27FC236}">
                <a16:creationId xmlns:a16="http://schemas.microsoft.com/office/drawing/2014/main" id="{52B1BFAA-F3A5-2B27-2679-B62B63F2E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918619" y="12524528"/>
            <a:ext cx="3124858" cy="719524"/>
          </a:xfrm>
          <a:prstGeom prst="rect">
            <a:avLst/>
          </a:prstGeom>
        </p:spPr>
      </p:pic>
      <p:pic>
        <p:nvPicPr>
          <p:cNvPr id="2" name="image1.pdf" descr="image1.pdf">
            <a:extLst>
              <a:ext uri="{FF2B5EF4-FFF2-40B4-BE49-F238E27FC236}">
                <a16:creationId xmlns:a16="http://schemas.microsoft.com/office/drawing/2014/main" id="{57C97210-C2A9-FD79-8449-1BBC06E2C6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Tree>
    <p:extLst>
      <p:ext uri="{BB962C8B-B14F-4D97-AF65-F5344CB8AC3E}">
        <p14:creationId xmlns:p14="http://schemas.microsoft.com/office/powerpoint/2010/main" val="2238966230"/>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2.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1.pdf" descr="image1.pdf"/>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22387561" y="12061361"/>
            <a:ext cx="1487595" cy="1187281"/>
          </a:xfrm>
          <a:prstGeom prst="rect">
            <a:avLst/>
          </a:prstGeom>
          <a:ln w="12700">
            <a:miter lim="400000"/>
          </a:ln>
        </p:spPr>
      </p:pic>
      <p:sp>
        <p:nvSpPr>
          <p:cNvPr id="6" name="Slide Number"/>
          <p:cNvSpPr txBox="1">
            <a:spLocks noGrp="1"/>
          </p:cNvSpPr>
          <p:nvPr>
            <p:ph type="sldNum" sz="quarter" idx="2"/>
          </p:nvPr>
        </p:nvSpPr>
        <p:spPr>
          <a:xfrm>
            <a:off x="11785600" y="12344400"/>
            <a:ext cx="5689600" cy="736601"/>
          </a:xfrm>
          <a:prstGeom prst="rect">
            <a:avLst/>
          </a:prstGeom>
          <a:ln w="12700">
            <a:miter lim="400000"/>
          </a:ln>
        </p:spPr>
        <p:txBody>
          <a:bodyPr wrap="none" lIns="45719" rIns="45719" anchor="ctr">
            <a:spAutoFit/>
          </a:bodyPr>
          <a:lstStyle>
            <a:lvl1pPr algn="r">
              <a:defRPr sz="1200">
                <a:latin typeface="+mn-lt"/>
                <a:ea typeface="+mn-ea"/>
                <a:cs typeface="+mn-cs"/>
                <a:sym typeface="Calibri"/>
              </a:defRPr>
            </a:lvl1pPr>
          </a:lstStyle>
          <a:p>
            <a:fld id="{86CB4B4D-7CA3-9044-876B-883B54F8677D}" type="slidenum">
              <a:rPr/>
              <a:t>‹#›</a:t>
            </a:fld>
            <a:endParaRPr/>
          </a:p>
        </p:txBody>
      </p:sp>
    </p:spTree>
  </p:cSld>
  <p:clrMap bg1="lt1" tx1="dk1" bg2="lt2" tx2="dk2" accent1="accent1" accent2="accent2" accent3="accent3" accent4="accent4" accent5="accent5" accent6="accent6" hlink="hlink" folHlink="folHlink"/>
  <p:sldLayoutIdLst>
    <p:sldLayoutId id="2147483744" r:id="rId1"/>
    <p:sldLayoutId id="2147483745" r:id="rId2"/>
    <p:sldLayoutId id="2147483749" r:id="rId3"/>
    <p:sldLayoutId id="2147483662" r:id="rId4"/>
    <p:sldLayoutId id="2147483740" r:id="rId5"/>
    <p:sldLayoutId id="2147483741" r:id="rId6"/>
    <p:sldLayoutId id="2147483742" r:id="rId7"/>
    <p:sldLayoutId id="2147483743" r:id="rId8"/>
    <p:sldLayoutId id="2147483750" r:id="rId9"/>
    <p:sldLayoutId id="2147483751" r:id="rId10"/>
    <p:sldLayoutId id="2147483665" r:id="rId11"/>
    <p:sldLayoutId id="2147483666" r:id="rId12"/>
    <p:sldLayoutId id="2147483735" r:id="rId13"/>
    <p:sldLayoutId id="2147483668" r:id="rId14"/>
    <p:sldLayoutId id="2147483669" r:id="rId15"/>
    <p:sldLayoutId id="2147483670" r:id="rId16"/>
    <p:sldLayoutId id="2147483671" r:id="rId17"/>
    <p:sldLayoutId id="2147483752" r:id="rId18"/>
    <p:sldLayoutId id="2147483753" r:id="rId19"/>
    <p:sldLayoutId id="2147483739" r:id="rId20"/>
    <p:sldLayoutId id="2147483707" r:id="rId21"/>
    <p:sldLayoutId id="2147483755" r:id="rId22"/>
    <p:sldLayoutId id="2147483754" r:id="rId23"/>
    <p:sldLayoutId id="2147483756" r:id="rId24"/>
    <p:sldLayoutId id="2147483678" r:id="rId25"/>
    <p:sldLayoutId id="2147483679" r:id="rId26"/>
    <p:sldLayoutId id="2147483680" r:id="rId27"/>
    <p:sldLayoutId id="2147483681" r:id="rId28"/>
    <p:sldLayoutId id="2147483682" r:id="rId29"/>
    <p:sldLayoutId id="2147483683" r:id="rId30"/>
    <p:sldLayoutId id="2147483684" r:id="rId31"/>
    <p:sldLayoutId id="2147483685" r:id="rId32"/>
    <p:sldLayoutId id="2147483736" r:id="rId33"/>
    <p:sldLayoutId id="2147483710" r:id="rId34"/>
    <p:sldLayoutId id="2147483711" r:id="rId35"/>
    <p:sldLayoutId id="2147483712" r:id="rId36"/>
    <p:sldLayoutId id="2147483715" r:id="rId37"/>
    <p:sldLayoutId id="2147483716" r:id="rId38"/>
    <p:sldLayoutId id="2147483717" r:id="rId39"/>
    <p:sldLayoutId id="2147483725" r:id="rId40"/>
    <p:sldLayoutId id="2147483726" r:id="rId41"/>
    <p:sldLayoutId id="2147483727" r:id="rId42"/>
    <p:sldLayoutId id="2147483728" r:id="rId43"/>
    <p:sldLayoutId id="2147483729" r:id="rId44"/>
    <p:sldLayoutId id="2147483730" r:id="rId45"/>
    <p:sldLayoutId id="2147483731" r:id="rId46"/>
    <p:sldLayoutId id="2147483732" r:id="rId47"/>
  </p:sldLayoutIdLst>
  <p:transition spd="med"/>
  <p:txStyles>
    <p:titleStyle>
      <a:lvl1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1pPr>
      <a:lvl2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2pPr>
      <a:lvl3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3pPr>
      <a:lvl4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4pPr>
      <a:lvl5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5pPr>
      <a:lvl6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6pPr>
      <a:lvl7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7pPr>
      <a:lvl8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8pPr>
      <a:lvl9pPr marL="0" marR="0" indent="0" algn="l" defTabSz="1828800" rtl="0" latinLnBrk="0">
        <a:lnSpc>
          <a:spcPct val="90000"/>
        </a:lnSpc>
        <a:spcBef>
          <a:spcPct val="0"/>
        </a:spcBef>
        <a:spcAft>
          <a:spcPct val="0"/>
        </a:spcAft>
        <a:buClrTx/>
        <a:buSzTx/>
        <a:buFontTx/>
        <a:buNone/>
        <a:defRPr sz="8800" b="0" i="0" u="none" strike="noStrike" cap="none" spc="0" baseline="0">
          <a:solidFill>
            <a:srgbClr val="000000"/>
          </a:solidFill>
          <a:uFillTx/>
          <a:latin typeface="Wales Sans Body"/>
          <a:ea typeface="Wales Sans Body"/>
          <a:cs typeface="Wales Sans Body"/>
          <a:sym typeface="Wales Sans Body"/>
        </a:defRPr>
      </a:lvl9pPr>
    </p:titleStyle>
    <p:body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p:bodyStyle>
    <p:otherStyle>
      <a:lvl1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1pPr>
      <a:lvl2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2pPr>
      <a:lvl3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3pPr>
      <a:lvl4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4pPr>
      <a:lvl5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5pPr>
      <a:lvl6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6pPr>
      <a:lvl7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7pPr>
      <a:lvl8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8pPr>
      <a:lvl9pPr marL="0" marR="0" indent="0" algn="r" defTabSz="1828800" rtl="0" latinLnBrk="0">
        <a:lnSpc>
          <a:spcPct val="100000"/>
        </a:lnSpc>
        <a:spcBef>
          <a:spcPct val="0"/>
        </a:spcBef>
        <a:spcAft>
          <a:spcPct val="0"/>
        </a:spcAft>
        <a:buClrTx/>
        <a:buSzTx/>
        <a:buFontTx/>
        <a:buNone/>
        <a:defRPr sz="1200" b="0" i="0" u="none" strike="noStrike" cap="none" spc="0" baseline="0">
          <a:solidFill>
            <a:schemeClr val="tx1"/>
          </a:solidFill>
          <a:uFillTx/>
          <a:latin typeface="+mn-lt"/>
          <a:ea typeface="+mn-ea"/>
          <a:cs typeface="+mn-cs"/>
          <a:sym typeface="Calibri"/>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guide id="3" orient="horz" pos="1326" userDrawn="1">
          <p15:clr>
            <a:srgbClr val="F26B43"/>
          </p15:clr>
        </p15:guide>
        <p15:guide id="4" orient="horz" pos="1122" userDrawn="1">
          <p15:clr>
            <a:srgbClr val="F26B43"/>
          </p15:clr>
        </p15:guide>
        <p15:guide id="5" orient="horz" pos="7546" userDrawn="1">
          <p15:clr>
            <a:srgbClr val="F26B43"/>
          </p15:clr>
        </p15:guide>
        <p15:guide id="6" pos="354" userDrawn="1">
          <p15:clr>
            <a:srgbClr val="F26B43"/>
          </p15:clr>
        </p15:guide>
        <p15:guide id="7" pos="1498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AB2C2B-1D5C-7577-CA0B-150034E085D2}"/>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7483401-8C26-2F61-BF40-495617D98C48}"/>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5BB5B8E-50BF-FD84-2955-67588DE3CA6C}"/>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82000"/>
                  </a:schemeClr>
                </a:solidFill>
              </a:defRPr>
            </a:lvl1pPr>
          </a:lstStyle>
          <a:p>
            <a:fld id="{56FF39AD-DDED-4AE3-9DCC-1301B661605E}" type="datetimeFigureOut">
              <a:rPr lang="en-GB" smtClean="0"/>
              <a:t>05/09/2025</a:t>
            </a:fld>
            <a:endParaRPr lang="en-GB"/>
          </a:p>
        </p:txBody>
      </p:sp>
      <p:sp>
        <p:nvSpPr>
          <p:cNvPr id="5" name="Footer Placeholder 4">
            <a:extLst>
              <a:ext uri="{FF2B5EF4-FFF2-40B4-BE49-F238E27FC236}">
                <a16:creationId xmlns:a16="http://schemas.microsoft.com/office/drawing/2014/main" id="{33E4FB6B-9D21-2D7F-863B-2511D3403D13}"/>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0DFB80F-EDF6-EE51-5DF0-216D8037E149}"/>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82000"/>
                  </a:schemeClr>
                </a:solidFill>
              </a:defRPr>
            </a:lvl1pPr>
          </a:lstStyle>
          <a:p>
            <a:fld id="{1ACD89A8-2180-447D-B22C-34C5F1F1B483}" type="slidenum">
              <a:rPr lang="en-GB" smtClean="0"/>
              <a:t>‹#›</a:t>
            </a:fld>
            <a:endParaRPr lang="en-GB"/>
          </a:p>
        </p:txBody>
      </p:sp>
    </p:spTree>
    <p:extLst>
      <p:ext uri="{BB962C8B-B14F-4D97-AF65-F5344CB8AC3E}">
        <p14:creationId xmlns:p14="http://schemas.microsoft.com/office/powerpoint/2010/main" val="1590747565"/>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Lst>
  <p:transition/>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2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hyperlink" Target="https://protect.checkpoint.com/v2/___https:/www.visitscotland.org/research-insights/about-our-visitors/uk/overnight-tourism-survey___.YzJlOnJza2dyb3VwcGxjOmM6bzozNjgxN2FkMWMxMDM0MjAzZWY4MzJmMzVjODM3Yjk0Njo2OjQ1ZTI6NzVlNTIyMjdjOTZjZTkwYTI5NDM2MTkzNDhiYjQzODRkNmFkOTkxOGE3MzQwNWJiMzc1YmJlYTE0OTI5MTllZTpwOlQ6Tg" TargetMode="External"/><Relationship Id="rId2" Type="http://schemas.openxmlformats.org/officeDocument/2006/relationships/hyperlink" Target="https://protect.checkpoint.com/v2/___https:/www.visitbritain.org/research-insights/great-britain-domestic-overnight-trips-latest-results___.YzJlOnJza2dyb3VwcGxjOmM6bzozNjgxN2FkMWMxMDM0MjAzZWY4MzJmMzVjODM3Yjk0Njo2OjllMTM6MDM4ODY5ZGMyNThkNzZmMDZhYjZlODgyODgyZWVjMTc3ZDJiM2M5MGI1M2M2NWI2ZGViNGNiNDgyYmYxYTUwMTpwOlQ6Tg" TargetMode="External"/><Relationship Id="rId1" Type="http://schemas.openxmlformats.org/officeDocument/2006/relationships/slideLayout" Target="../slideLayouts/slideLayout21.xml"/><Relationship Id="rId5" Type="http://schemas.openxmlformats.org/officeDocument/2006/relationships/hyperlink" Target="https://protect.checkpoint.com/v2/r02/___https:/www.gov.wales/itrjxynh-ytzwnxr-xyfynxynhx-xyfyjrjsy-rjymtitqtlnhfq-wjAnjB-myrq___.YzJlOnJza2dyb3VwcGxjOmM6bzphNDIzZmVlMzg5MDYxMTM1MDZmMjljN2UwY2ZmMjYzMDo3OmNmYTU6NDg2N2IxZTk4ZjBmZGJiNjc5YmFkMWI0MzhkMWFlY2Y1MjUxMDdmZThkZGFlNDczMTlkYmMzZjVjMzgxNjI5MjpwOlQ6VA" TargetMode="External"/><Relationship Id="rId4" Type="http://schemas.openxmlformats.org/officeDocument/2006/relationships/hyperlink" Target="https://protect.checkpoint.com/v2/r02/___https:/www.gov.wales/itrjxynh-lg-ytzwnxr-xyfynxynhx-tAjwsnlmy-ywnux-Bfqjx-7577-myrq___.YzJlOnJza2dyb3VwcGxjOmM6bzphNDIzZmVlMzg5MDYxMTM1MDZmMjljN2UwY2ZmMjYzMDo3OmRjNjg6YWRlNmU3MTkzNjkwMTlhMGU4MGFmOTFhMjUzY2EyMGM3MjEwMTg5ZmJlNjBmYmE5NDBkOGJmMDU1ZGQ5ZGRiZDpwOlQ6VA"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protect.checkpoint.com/v2/r02/___https:/osr.statisticsauthority.gov.uk/utqnhnjxdtkknhnfq-xyfynxynhx-utqnhnjxdtkknhnfq-xyfynxynhx-ns-ijAjqturjsyd___.YzJlOnJza2dyb3VwcGxjOmM6bzphNDIzZmVlMzg5MDYxMTM1MDZmMjljN2UwY2ZmMjYzMDo3OmNlZjQ6MTE4NmZkOTc3ZmM3MWYzODgzMzVmM2RmMmExOGMyMTdlNGQzNDFiMTZlOWY3MTVmNTQ0ZWM4MGE2NmE5MDg0ODpwOlQ6VA" TargetMode="Externa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hyperlink" Target="https://protect.checkpoint.com/v2/r02/___https:/www.llyw.cymru/Dxyfijlfz-yBwnxynfjym-iitrjxynl-uwDifns-kfBw-yjnymnfz-iwtx-stx-Dsl-slmDrwz-7577-myrq___.YzJlOnJza2dyb3VwcGxjOmM6bzphNDIzZmVlMzg5MDYxMTM1MDZmMjljN2UwY2ZmMjYzMDo3OjNkMzg6ZjljZjM5YmUwMDExMDQyZjQ1NTQ5NGIzZTBjOTA5Y2ZlOGY0NDgxOWM2ZDQxY2UxNDdjMGUxYjYwY2U0ZTNkOTpwOlQ6VA" TargetMode="Externa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hyperlink" Target="https://protect.checkpoint.com/v2/r02/___https:/commonslibrary.parliament.uk/wjxjfwhm-gwnjknslxdhgu-65655d___.YzJlOnJza2dyb3VwcGxjOmM6bzphNDIzZmVlMzg5MDYxMTM1MDZmMjljN2UwY2ZmMjYzMDo3OjAwMGU6YWMyNmQzNzcxY2Y0ZGVmYjU5ODI4Yzc0NDQ0NDJmMjU5MjBmMGRiNzRhZjFlMmQ5MTdjYTk5MjA2NzdkNThhMDpwOlQ6VA" TargetMode="External"/><Relationship Id="rId2" Type="http://schemas.openxmlformats.org/officeDocument/2006/relationships/hyperlink" Target="https://protect.checkpoint.com/v2/r02/___https:/www.ons.gov.uk/jhtstrDdnskqfyntsfsiuwnhjnsinhjxdgzqqjynsxdhtsxzrjwuwnhjnskqfyntsdijhjrgjw7579e78:~:yjCy=fe75Djfwe75jfwqnjw.-,Ymje75Htsxzrjwe75Uwnhjxe75NsijCe75(HUN)e75wtxje75gDe757./*7/e75ns,kwtre755.9*7/e75nse75Ijhjrgjwe757578.___.YzJlOnJza2dyb3VwcGxjOmM6bzphNDIzZmVlMzg5MDYxMTM1MDZmMjljN2UwY2ZmMjYzMDo3OjAxMjA6YjhmMzRmMmExNjE0OWM4YTA2MjU2MjkyY2E5MzY2ZDMwMjZlYWZhNTYwMGJhMmYwNGNmMDAxZjQxMWJiNzMzMTpwOlQ6VA" TargetMode="External"/><Relationship Id="rId1" Type="http://schemas.openxmlformats.org/officeDocument/2006/relationships/slideLayout" Target="../slideLayouts/slideLayout21.xml"/><Relationship Id="rId4" Type="http://schemas.openxmlformats.org/officeDocument/2006/relationships/hyperlink" Target="https://protect.checkpoint.com/v2/r02/___https:/www.carbonbrief.org/rjy-tkknhj-f-wjAnjB-tk-ymj-zpx-hqnrfyj-ns-7579d___.YzJlOnJza2dyb3VwcGxjOmM6bzphNDIzZmVlMzg5MDYxMTM1MDZmMjljN2UwY2ZmMjYzMDo3OjI1MWY6NGRmNmM4YjA4ZGRiMzAwYjVkMjI1YzIyZjlkZTc3MjI1MGUzMTBkMDI1NjBiNjlkODNhODk0NzYyOWNjMzM1ZjpwOlQ6VA"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2.xml"/><Relationship Id="rId4" Type="http://schemas.openxmlformats.org/officeDocument/2006/relationships/chart" Target="../charts/chart9.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hyperlink" Target="https://protect.checkpoint.com/v2/___https:/www.ons.gov.uk/economy/inflationandpriceindices/bulletins/consumerpriceinflation/december2024___.YzJlOnJza2dyb3VwcGxjOmM6bzozNjgxN2FkMWMxMDM0MjAzZWY4MzJmMzVjODM3Yjk0Njo2OjQ2YTc6NmE1NzE1ZTZiMmJhOGNhMzFhMTEzOTc5ZGMwNjM1YjQ0MGZlYzgxNmUxNmFkM2NmZTk2MTg1YjMyZjQzNTY1NzpwOlQ6Tg" TargetMode="Externa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chart" Target="../charts/chart21.xml"/><Relationship Id="rId5" Type="http://schemas.openxmlformats.org/officeDocument/2006/relationships/chart" Target="../charts/chart20.xml"/><Relationship Id="rId4" Type="http://schemas.openxmlformats.org/officeDocument/2006/relationships/chart" Target="../charts/chart19.xml"/></Relationships>
</file>

<file path=ppt/slides/_rels/slide23.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chart" Target="../charts/chart38.xml"/></Relationships>
</file>

<file path=ppt/slides/_rels/slide41.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chart" Target="../charts/chart39.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12.xml"/><Relationship Id="rId1" Type="http://schemas.openxmlformats.org/officeDocument/2006/relationships/slideLayout" Target="../slideLayouts/slideLayout24.xml"/><Relationship Id="rId4" Type="http://schemas.openxmlformats.org/officeDocument/2006/relationships/chart" Target="../charts/chart42.xml"/></Relationships>
</file>

<file path=ppt/slides/_rels/slide43.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slideLayout" Target="../slideLayouts/slideLayout24.xml"/><Relationship Id="rId1" Type="http://schemas.openxmlformats.org/officeDocument/2006/relationships/tags" Target="../tags/tag2.xml"/></Relationships>
</file>

<file path=ppt/slides/_rels/slide44.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slideLayout" Target="../slideLayouts/slideLayout22.xml"/><Relationship Id="rId1" Type="http://schemas.openxmlformats.org/officeDocument/2006/relationships/tags" Target="../tags/tag3.xml"/><Relationship Id="rId6" Type="http://schemas.openxmlformats.org/officeDocument/2006/relationships/chart" Target="../charts/chart47.xml"/><Relationship Id="rId5" Type="http://schemas.openxmlformats.org/officeDocument/2006/relationships/chart" Target="../charts/chart46.xml"/><Relationship Id="rId4" Type="http://schemas.openxmlformats.org/officeDocument/2006/relationships/chart" Target="../charts/chart45.xml"/></Relationships>
</file>

<file path=ppt/slides/_rels/slide45.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slideLayout" Target="../slideLayouts/slideLayout22.xml"/><Relationship Id="rId1" Type="http://schemas.openxmlformats.org/officeDocument/2006/relationships/tags" Target="../tags/tag4.xml"/><Relationship Id="rId5" Type="http://schemas.openxmlformats.org/officeDocument/2006/relationships/chart" Target="../charts/chart50.xml"/><Relationship Id="rId4" Type="http://schemas.openxmlformats.org/officeDocument/2006/relationships/chart" Target="../charts/chart4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51.xml"/><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2" Type="http://schemas.openxmlformats.org/officeDocument/2006/relationships/chart" Target="../charts/chart52.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2" Type="http://schemas.openxmlformats.org/officeDocument/2006/relationships/chart" Target="../charts/chart53.xml"/><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B07F218-9C53-1F69-138D-D99D3AFCC10E}"/>
              </a:ext>
            </a:extLst>
          </p:cNvPr>
          <p:cNvSpPr>
            <a:spLocks noGrp="1"/>
          </p:cNvSpPr>
          <p:nvPr>
            <p:ph type="title" idx="4294967295"/>
          </p:nvPr>
        </p:nvSpPr>
        <p:spPr>
          <a:xfrm>
            <a:off x="697937" y="760449"/>
            <a:ext cx="23115588" cy="1038854"/>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6000" b="0" i="0" u="none" strike="noStrike" kern="0" cap="none" spc="0" normalizeH="0" baseline="0" noProof="0" dirty="0">
                <a:ln>
                  <a:noFill/>
                </a:ln>
                <a:solidFill>
                  <a:schemeClr val="tx1"/>
                </a:solidFill>
                <a:effectLst/>
                <a:uLnTx/>
                <a:uFillTx/>
                <a:latin typeface="+mj-lt"/>
                <a:ea typeface="Wales Sans Body"/>
                <a:cs typeface="Wales Sans Body"/>
                <a:sym typeface="Wales Sans Body"/>
              </a:rPr>
              <a:t>Arolwg Twristiaeth Prydain Fawr Cymru (GBTS)</a:t>
            </a:r>
            <a:endParaRPr kumimoji="0" lang="en-IN" sz="6000" b="0" i="0" u="none" strike="noStrike" kern="0" cap="none" spc="0" normalizeH="0" baseline="0" noProof="0" dirty="0">
              <a:ln>
                <a:noFill/>
              </a:ln>
              <a:solidFill>
                <a:schemeClr val="tx1"/>
              </a:solidFill>
              <a:effectLst/>
              <a:uLnTx/>
              <a:uFillTx/>
              <a:latin typeface="+mj-lt"/>
              <a:ea typeface="Wales Sans Body"/>
              <a:cs typeface="Wales Sans Body"/>
              <a:sym typeface="Wales Sans Body"/>
            </a:endParaRPr>
          </a:p>
        </p:txBody>
      </p:sp>
      <p:sp>
        <p:nvSpPr>
          <p:cNvPr id="3" name="Text Placeholder 2">
            <a:extLst>
              <a:ext uri="{FF2B5EF4-FFF2-40B4-BE49-F238E27FC236}">
                <a16:creationId xmlns:a16="http://schemas.microsoft.com/office/drawing/2014/main" id="{F1121B87-B1DE-C6C8-3D15-B2EFFD7B3115}"/>
              </a:ext>
            </a:extLst>
          </p:cNvPr>
          <p:cNvSpPr>
            <a:spLocks noGrp="1"/>
          </p:cNvSpPr>
          <p:nvPr>
            <p:ph type="body" sz="quarter" idx="13"/>
          </p:nvPr>
        </p:nvSpPr>
        <p:spPr/>
        <p:txBody>
          <a:bodyPr/>
          <a:lstStyle/>
          <a:p>
            <a:r>
              <a:rPr lang="en-IN" dirty="0">
                <a:solidFill>
                  <a:schemeClr val="tx1"/>
                </a:solidFill>
              </a:rPr>
              <a:t>Adroddiad Blynyddol 2024</a:t>
            </a:r>
          </a:p>
        </p:txBody>
      </p:sp>
      <p:pic>
        <p:nvPicPr>
          <p:cNvPr id="8" name="Picture 7" descr="BMG Logo">
            <a:extLst>
              <a:ext uri="{FF2B5EF4-FFF2-40B4-BE49-F238E27FC236}">
                <a16:creationId xmlns:a16="http://schemas.microsoft.com/office/drawing/2014/main" id="{CAC04519-D96F-D449-3161-B598B40C5A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84169" y="11593901"/>
            <a:ext cx="1463410" cy="1639019"/>
          </a:xfrm>
          <a:prstGeom prst="rect">
            <a:avLst/>
          </a:prstGeom>
        </p:spPr>
      </p:pic>
    </p:spTree>
    <p:extLst>
      <p:ext uri="{BB962C8B-B14F-4D97-AF65-F5344CB8AC3E}">
        <p14:creationId xmlns:p14="http://schemas.microsoft.com/office/powerpoint/2010/main" val="262795910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70630B-2726-777F-5144-A56EBB2AF293}"/>
              </a:ext>
              <a:ext uri="{C183D7F6-B498-43B3-948B-1728B52AA6E4}">
                <adec:decorative xmlns:adec="http://schemas.microsoft.com/office/drawing/2017/decorative" val="1"/>
              </a:ext>
            </a:extLst>
          </p:cNvPr>
          <p:cNvSpPr/>
          <p:nvPr/>
        </p:nvSpPr>
        <p:spPr>
          <a:xfrm>
            <a:off x="8345029" y="2792625"/>
            <a:ext cx="7657427"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3400" b="0" i="0" u="none" strike="noStrike" cap="none" spc="0" normalizeH="0" baseline="0">
              <a:ln>
                <a:noFill/>
              </a:ln>
              <a:solidFill>
                <a:srgbClr val="000000"/>
              </a:solidFill>
              <a:effectLst/>
              <a:uFillTx/>
              <a:latin typeface="+mj-lt"/>
              <a:ea typeface="+mj-ea"/>
              <a:cs typeface="+mj-cs"/>
              <a:sym typeface="Helvetica"/>
            </a:endParaRPr>
          </a:p>
        </p:txBody>
      </p:sp>
      <p:sp>
        <p:nvSpPr>
          <p:cNvPr id="2" name="Text Placeholder 1">
            <a:extLst>
              <a:ext uri="{FF2B5EF4-FFF2-40B4-BE49-F238E27FC236}">
                <a16:creationId xmlns:a16="http://schemas.microsoft.com/office/drawing/2014/main" id="{44619CBE-BCBB-AF10-CA86-F0926EFCD921}"/>
              </a:ext>
            </a:extLst>
          </p:cNvPr>
          <p:cNvSpPr>
            <a:spLocks noGrp="1"/>
          </p:cNvSpPr>
          <p:nvPr>
            <p:ph type="title" idx="4294967295"/>
          </p:nvPr>
        </p:nvSpPr>
        <p:spPr>
          <a:xfrm>
            <a:off x="561975" y="764336"/>
            <a:ext cx="23223536"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Aeth</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trigolion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Prydain Fawr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ar</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1.1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biliwn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o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deithiau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dydd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dros</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nos</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Mhrydain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Fawr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yn</a:t>
            </a:r>
            <a:r>
              <a:rPr lang="en-US" sz="4800" dirty="0">
                <a:solidFill>
                  <a:schemeClr val="tx1"/>
                </a:solidFill>
                <a:latin typeface="Wales Sans Headline" panose="02000503030000020004" pitchFamily="50" charset="0"/>
              </a:rPr>
              <a:t> </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2024. £87.8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biliwn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oedd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y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gwariant</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ar</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bob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taith</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ddomestig</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Mhrydain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Fawr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2024.</a:t>
            </a:r>
          </a:p>
        </p:txBody>
      </p:sp>
      <p:sp>
        <p:nvSpPr>
          <p:cNvPr id="5" name="Rectangle 4">
            <a:extLst>
              <a:ext uri="{FF2B5EF4-FFF2-40B4-BE49-F238E27FC236}">
                <a16:creationId xmlns:a16="http://schemas.microsoft.com/office/drawing/2014/main" id="{CC4FE300-CD0C-9F6C-5666-DFE14ED54D31}"/>
              </a:ext>
              <a:ext uri="{C183D7F6-B498-43B3-948B-1728B52AA6E4}">
                <adec:decorative xmlns:adec="http://schemas.microsoft.com/office/drawing/2017/decorative" val="1"/>
              </a:ext>
            </a:extLst>
          </p:cNvPr>
          <p:cNvSpPr/>
          <p:nvPr/>
        </p:nvSpPr>
        <p:spPr>
          <a:xfrm>
            <a:off x="561975" y="2792625"/>
            <a:ext cx="7657428"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3400" b="0" i="0" u="none" strike="noStrike" cap="none" spc="0" normalizeH="0" baseline="0">
              <a:ln>
                <a:noFill/>
              </a:ln>
              <a:solidFill>
                <a:srgbClr val="000000"/>
              </a:solidFill>
              <a:effectLst/>
              <a:uFillTx/>
              <a:latin typeface="+mj-lt"/>
              <a:ea typeface="+mj-ea"/>
              <a:cs typeface="+mj-cs"/>
              <a:sym typeface="Helvetica"/>
            </a:endParaRPr>
          </a:p>
        </p:txBody>
      </p:sp>
      <p:grpSp>
        <p:nvGrpSpPr>
          <p:cNvPr id="19" name="Group 18" descr="Pie chart depicting 2022 overnight trips to GB 125.7M, England 106.9M, Scotland 13.5M and Wales 8.7M.">
            <a:extLst>
              <a:ext uri="{FF2B5EF4-FFF2-40B4-BE49-F238E27FC236}">
                <a16:creationId xmlns:a16="http://schemas.microsoft.com/office/drawing/2014/main" id="{61EEA661-3F9B-227D-B494-F283F6B1488D}"/>
              </a:ext>
            </a:extLst>
          </p:cNvPr>
          <p:cNvGrpSpPr/>
          <p:nvPr/>
        </p:nvGrpSpPr>
        <p:grpSpPr>
          <a:xfrm>
            <a:off x="561975" y="2105025"/>
            <a:ext cx="7657428" cy="4874431"/>
            <a:chOff x="561975" y="2105025"/>
            <a:chExt cx="7657428" cy="4874431"/>
          </a:xfrm>
        </p:grpSpPr>
        <p:sp>
          <p:nvSpPr>
            <p:cNvPr id="12" name="Rectangle 11">
              <a:extLst>
                <a:ext uri="{FF2B5EF4-FFF2-40B4-BE49-F238E27FC236}">
                  <a16:creationId xmlns:a16="http://schemas.microsoft.com/office/drawing/2014/main" id="{BD587895-A3E6-6CFA-3FC0-F7E711AE50B7}"/>
                </a:ext>
              </a:extLst>
            </p:cNvPr>
            <p:cNvSpPr/>
            <p:nvPr/>
          </p:nvSpPr>
          <p:spPr>
            <a:xfrm>
              <a:off x="561975" y="2105025"/>
              <a:ext cx="7657428" cy="687600"/>
            </a:xfrm>
            <a:prstGeom prst="rect">
              <a:avLst/>
            </a:prstGeom>
            <a:solidFill>
              <a:schemeClr val="tx2"/>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kumimoji="0" lang="en-IN" sz="2400" b="1" i="0" u="none" strike="noStrike" cap="none" spc="0" normalizeH="0" baseline="0" err="1">
                  <a:ln>
                    <a:noFill/>
                  </a:ln>
                  <a:solidFill>
                    <a:schemeClr val="bg1"/>
                  </a:solidFill>
                  <a:effectLst/>
                  <a:uFillTx/>
                  <a:latin typeface="+mn-lt"/>
                  <a:ea typeface="+mj-ea"/>
                  <a:cs typeface="+mj-cs"/>
                  <a:sym typeface="Helvetica"/>
                </a:rPr>
                <a:t>Teithiau Dros Nos 2024</a:t>
              </a:r>
            </a:p>
          </p:txBody>
        </p:sp>
        <p:graphicFrame>
          <p:nvGraphicFramePr>
            <p:cNvPr id="4" name="Chart 3">
              <a:extLst>
                <a:ext uri="{FF2B5EF4-FFF2-40B4-BE49-F238E27FC236}">
                  <a16:creationId xmlns:a16="http://schemas.microsoft.com/office/drawing/2014/main" id="{53BD94BA-B3D2-C207-8D7C-7E2E16929B42}"/>
                </a:ext>
              </a:extLst>
            </p:cNvPr>
            <p:cNvGraphicFramePr/>
            <p:nvPr>
              <p:extLst>
                <p:ext uri="{D42A27DB-BD31-4B8C-83A1-F6EECF244321}">
                  <p14:modId xmlns:p14="http://schemas.microsoft.com/office/powerpoint/2010/main" val="1286740585"/>
                </p:ext>
              </p:extLst>
            </p:nvPr>
          </p:nvGraphicFramePr>
          <p:xfrm>
            <a:off x="561975" y="2792625"/>
            <a:ext cx="7657428" cy="4186831"/>
          </p:xfrm>
          <a:graphic>
            <a:graphicData uri="http://schemas.openxmlformats.org/drawingml/2006/chart">
              <c:chart xmlns:c="http://schemas.openxmlformats.org/drawingml/2006/chart" xmlns:r="http://schemas.openxmlformats.org/officeDocument/2006/relationships" r:id="rId2"/>
            </a:graphicData>
          </a:graphic>
        </p:graphicFrame>
        <p:sp>
          <p:nvSpPr>
            <p:cNvPr id="28" name="TextBox 27">
              <a:extLst>
                <a:ext uri="{FF2B5EF4-FFF2-40B4-BE49-F238E27FC236}">
                  <a16:creationId xmlns:a16="http://schemas.microsoft.com/office/drawing/2014/main" id="{72EB4005-0C06-968A-A2DD-C22447EDFF9B}"/>
                </a:ext>
              </a:extLst>
            </p:cNvPr>
            <p:cNvSpPr txBox="1"/>
            <p:nvPr/>
          </p:nvSpPr>
          <p:spPr>
            <a:xfrm>
              <a:off x="3578389" y="4585923"/>
              <a:ext cx="1624599" cy="1477328"/>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dirty="0" err="1">
                  <a:ln>
                    <a:noFill/>
                  </a:ln>
                  <a:solidFill>
                    <a:schemeClr val="tx1"/>
                  </a:solidFill>
                  <a:effectLst/>
                  <a:uLnTx/>
                  <a:uFillTx/>
                  <a:latin typeface="+mn-lt"/>
                  <a:ea typeface="+mn-ea"/>
                  <a:cs typeface="+mn-cs"/>
                </a:rPr>
                <a:t>Cyfanswm</a:t>
              </a:r>
              <a:r>
                <a:rPr kumimoji="0" lang="en-IN" sz="2400" b="1" i="0" u="none" strike="noStrike" kern="1200" cap="none" spc="0" normalizeH="0" noProof="0" dirty="0">
                  <a:ln>
                    <a:noFill/>
                  </a:ln>
                  <a:solidFill>
                    <a:schemeClr val="tx1"/>
                  </a:solidFill>
                  <a:effectLst/>
                  <a:uLnTx/>
                  <a:uFillTx/>
                  <a:latin typeface="+mn-lt"/>
                  <a:ea typeface="+mn-ea"/>
                  <a:cs typeface="+mn-cs"/>
                </a:rPr>
                <a:t> Prydain </a:t>
              </a:r>
              <a:r>
                <a:rPr kumimoji="0" lang="en-IN" sz="2400" b="1" i="0" u="none" strike="noStrike" kern="1200" cap="none" spc="0" normalizeH="0" noProof="0" dirty="0" err="1">
                  <a:ln>
                    <a:noFill/>
                  </a:ln>
                  <a:solidFill>
                    <a:schemeClr val="tx1"/>
                  </a:solidFill>
                  <a:effectLst/>
                  <a:uLnTx/>
                  <a:uFillTx/>
                  <a:latin typeface="+mn-lt"/>
                  <a:ea typeface="+mn-ea"/>
                  <a:cs typeface="+mn-cs"/>
                </a:rPr>
                <a:t>Fawrl</a:t>
              </a:r>
              <a:endParaRPr kumimoji="0" lang="en-IN" sz="2400" b="1" i="0" u="none" strike="noStrike" kern="1200" cap="none" spc="0" normalizeH="0" noProof="0" dirty="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dirty="0">
                  <a:ln>
                    <a:noFill/>
                  </a:ln>
                  <a:solidFill>
                    <a:schemeClr val="tx1"/>
                  </a:solidFill>
                  <a:effectLst/>
                  <a:uLnTx/>
                  <a:uFillTx/>
                  <a:latin typeface="+mn-lt"/>
                  <a:ea typeface="+mn-ea"/>
                  <a:cs typeface="+mn-cs"/>
                </a:rPr>
                <a:t>105.6M</a:t>
              </a:r>
            </a:p>
          </p:txBody>
        </p:sp>
      </p:grpSp>
      <p:sp>
        <p:nvSpPr>
          <p:cNvPr id="8" name="Rectangle 7">
            <a:extLst>
              <a:ext uri="{FF2B5EF4-FFF2-40B4-BE49-F238E27FC236}">
                <a16:creationId xmlns:a16="http://schemas.microsoft.com/office/drawing/2014/main" id="{221F6955-D8B5-68E2-3A18-87011BFB9F08}"/>
              </a:ext>
              <a:ext uri="{C183D7F6-B498-43B3-948B-1728B52AA6E4}">
                <adec:decorative xmlns:adec="http://schemas.microsoft.com/office/drawing/2017/decorative" val="1"/>
              </a:ext>
            </a:extLst>
          </p:cNvPr>
          <p:cNvSpPr/>
          <p:nvPr/>
        </p:nvSpPr>
        <p:spPr>
          <a:xfrm>
            <a:off x="561975" y="7792444"/>
            <a:ext cx="7657428"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3400" b="0" i="0" u="none" strike="noStrike" cap="none" spc="0" normalizeH="0" baseline="0">
              <a:ln>
                <a:noFill/>
              </a:ln>
              <a:solidFill>
                <a:srgbClr val="000000"/>
              </a:solidFill>
              <a:effectLst/>
              <a:uFillTx/>
              <a:latin typeface="+mj-lt"/>
              <a:ea typeface="+mj-ea"/>
              <a:cs typeface="+mj-cs"/>
              <a:sym typeface="Helvetica"/>
            </a:endParaRPr>
          </a:p>
        </p:txBody>
      </p:sp>
      <p:grpSp>
        <p:nvGrpSpPr>
          <p:cNvPr id="22" name="Group 21" descr="Pie chart depicting 2022 tourism day visits to GB 1.1B, England 945M, Scotland 94.8M, Wales 60.0M.">
            <a:extLst>
              <a:ext uri="{FF2B5EF4-FFF2-40B4-BE49-F238E27FC236}">
                <a16:creationId xmlns:a16="http://schemas.microsoft.com/office/drawing/2014/main" id="{26032F62-4716-99E1-B069-DD5C72B1EC06}"/>
              </a:ext>
            </a:extLst>
          </p:cNvPr>
          <p:cNvGrpSpPr/>
          <p:nvPr/>
        </p:nvGrpSpPr>
        <p:grpSpPr>
          <a:xfrm>
            <a:off x="8373603" y="2107528"/>
            <a:ext cx="7657428" cy="4874431"/>
            <a:chOff x="561975" y="7104844"/>
            <a:chExt cx="7657428" cy="4874431"/>
          </a:xfrm>
        </p:grpSpPr>
        <p:sp>
          <p:nvSpPr>
            <p:cNvPr id="14" name="Rectangle 13">
              <a:extLst>
                <a:ext uri="{FF2B5EF4-FFF2-40B4-BE49-F238E27FC236}">
                  <a16:creationId xmlns:a16="http://schemas.microsoft.com/office/drawing/2014/main" id="{58C44085-9EE2-11A5-04B7-4B1D5203709A}"/>
                </a:ext>
              </a:extLst>
            </p:cNvPr>
            <p:cNvSpPr/>
            <p:nvPr/>
          </p:nvSpPr>
          <p:spPr>
            <a:xfrm>
              <a:off x="561975" y="7104844"/>
              <a:ext cx="7657428" cy="687600"/>
            </a:xfrm>
            <a:prstGeom prst="rect">
              <a:avLst/>
            </a:prstGeom>
            <a:solidFill>
              <a:schemeClr val="tx2"/>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kumimoji="0" lang="en-IN" sz="2400" b="1" i="0" u="none" strike="noStrike" cap="none" spc="0" normalizeH="0" baseline="0" err="1">
                  <a:ln>
                    <a:noFill/>
                  </a:ln>
                  <a:solidFill>
                    <a:schemeClr val="bg1"/>
                  </a:solidFill>
                  <a:effectLst/>
                  <a:uFillTx/>
                  <a:latin typeface="+mn-lt"/>
                  <a:ea typeface="+mj-ea"/>
                  <a:cs typeface="+mj-cs"/>
                  <a:sym typeface="Helvetica"/>
                </a:rPr>
                <a:t>Ymweliadau Dydd Twristiaeth 2024</a:t>
              </a:r>
            </a:p>
          </p:txBody>
        </p:sp>
        <p:graphicFrame>
          <p:nvGraphicFramePr>
            <p:cNvPr id="11" name="Chart 10">
              <a:extLst>
                <a:ext uri="{FF2B5EF4-FFF2-40B4-BE49-F238E27FC236}">
                  <a16:creationId xmlns:a16="http://schemas.microsoft.com/office/drawing/2014/main" id="{75CE9BCB-A60B-2697-9785-53CDBF9AE9DA}"/>
                </a:ext>
              </a:extLst>
            </p:cNvPr>
            <p:cNvGraphicFramePr/>
            <p:nvPr>
              <p:extLst>
                <p:ext uri="{D42A27DB-BD31-4B8C-83A1-F6EECF244321}">
                  <p14:modId xmlns:p14="http://schemas.microsoft.com/office/powerpoint/2010/main" val="1819925084"/>
                </p:ext>
              </p:extLst>
            </p:nvPr>
          </p:nvGraphicFramePr>
          <p:xfrm>
            <a:off x="561975" y="7792444"/>
            <a:ext cx="7657427" cy="4186831"/>
          </p:xfrm>
          <a:graphic>
            <a:graphicData uri="http://schemas.openxmlformats.org/drawingml/2006/chart">
              <c:chart xmlns:c="http://schemas.openxmlformats.org/drawingml/2006/chart" xmlns:r="http://schemas.openxmlformats.org/officeDocument/2006/relationships" r:id="rId3"/>
            </a:graphicData>
          </a:graphic>
        </p:graphicFrame>
        <p:sp>
          <p:nvSpPr>
            <p:cNvPr id="29" name="TextBox 28">
              <a:extLst>
                <a:ext uri="{FF2B5EF4-FFF2-40B4-BE49-F238E27FC236}">
                  <a16:creationId xmlns:a16="http://schemas.microsoft.com/office/drawing/2014/main" id="{5A28A967-9B66-1C29-9A02-FC65E1BA34C4}"/>
                </a:ext>
              </a:extLst>
            </p:cNvPr>
            <p:cNvSpPr txBox="1"/>
            <p:nvPr/>
          </p:nvSpPr>
          <p:spPr>
            <a:xfrm>
              <a:off x="3445970" y="9628731"/>
              <a:ext cx="1889435" cy="1107996"/>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dirty="0" err="1">
                  <a:ln>
                    <a:noFill/>
                  </a:ln>
                  <a:solidFill>
                    <a:schemeClr val="tx1"/>
                  </a:solidFill>
                  <a:effectLst/>
                  <a:uLnTx/>
                  <a:uFillTx/>
                  <a:latin typeface="+mn-lt"/>
                  <a:ea typeface="+mn-ea"/>
                  <a:cs typeface="+mn-cs"/>
                </a:rPr>
                <a:t>Cyfanswm</a:t>
              </a:r>
              <a:r>
                <a:rPr kumimoji="0" lang="en-IN" sz="2400" b="1" i="0" u="none" strike="noStrike" kern="1200" cap="none" spc="0" normalizeH="0" noProof="0" dirty="0">
                  <a:ln>
                    <a:noFill/>
                  </a:ln>
                  <a:solidFill>
                    <a:schemeClr val="tx1"/>
                  </a:solidFill>
                  <a:effectLst/>
                  <a:uLnTx/>
                  <a:uFillTx/>
                  <a:latin typeface="+mn-lt"/>
                  <a:ea typeface="+mn-ea"/>
                  <a:cs typeface="+mn-cs"/>
                </a:rPr>
                <a:t> Prydain </a:t>
              </a:r>
              <a:r>
                <a:rPr kumimoji="0" lang="en-IN" sz="2400" b="1" i="0" u="none" strike="noStrike" kern="1200" cap="none" spc="0" normalizeH="0" noProof="0" dirty="0" err="1">
                  <a:ln>
                    <a:noFill/>
                  </a:ln>
                  <a:solidFill>
                    <a:schemeClr val="tx1"/>
                  </a:solidFill>
                  <a:effectLst/>
                  <a:uLnTx/>
                  <a:uFillTx/>
                  <a:latin typeface="+mn-lt"/>
                  <a:ea typeface="+mn-ea"/>
                  <a:cs typeface="+mn-cs"/>
                </a:rPr>
                <a:t>Fawrl</a:t>
              </a:r>
              <a:endParaRPr kumimoji="0" lang="en-IN" sz="2400" b="1" i="0" u="none" strike="noStrike" kern="1200" cap="none" spc="0" normalizeH="0" noProof="0" dirty="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a:pPr>
              <a:r>
                <a:rPr lang="en-IN" sz="2400" b="1" kern="1200" dirty="0">
                  <a:solidFill>
                    <a:schemeClr val="tx1"/>
                  </a:solidFill>
                  <a:latin typeface="+mn-lt"/>
                  <a:ea typeface="+mn-ea"/>
                  <a:cs typeface="+mn-cs"/>
                </a:rPr>
                <a:t>1.0</a:t>
              </a:r>
              <a:r>
                <a:rPr kumimoji="0" lang="en-IN" sz="2400" b="1" i="0" u="none" strike="noStrike" kern="1200" cap="none" spc="0" normalizeH="0" noProof="0" dirty="0">
                  <a:ln>
                    <a:noFill/>
                  </a:ln>
                  <a:solidFill>
                    <a:schemeClr val="tx1"/>
                  </a:solidFill>
                  <a:effectLst/>
                  <a:uLnTx/>
                  <a:uFillTx/>
                  <a:latin typeface="+mn-lt"/>
                  <a:ea typeface="+mn-ea"/>
                  <a:cs typeface="+mn-cs"/>
                </a:rPr>
                <a:t>B</a:t>
              </a:r>
            </a:p>
          </p:txBody>
        </p:sp>
      </p:grpSp>
      <p:grpSp>
        <p:nvGrpSpPr>
          <p:cNvPr id="20" name="Group 19" descr="Pie chart depicting 2022 overnight spend in GB £32.9B, England £27.5B, Scotland £3.4B and Wales £1.9B.">
            <a:extLst>
              <a:ext uri="{FF2B5EF4-FFF2-40B4-BE49-F238E27FC236}">
                <a16:creationId xmlns:a16="http://schemas.microsoft.com/office/drawing/2014/main" id="{D2F66DC9-A484-E1A9-B05D-24CA85038EB9}"/>
              </a:ext>
            </a:extLst>
          </p:cNvPr>
          <p:cNvGrpSpPr/>
          <p:nvPr/>
        </p:nvGrpSpPr>
        <p:grpSpPr>
          <a:xfrm>
            <a:off x="561975" y="7098898"/>
            <a:ext cx="7657428" cy="4874431"/>
            <a:chOff x="8345029" y="2122458"/>
            <a:chExt cx="7657428" cy="4874431"/>
          </a:xfrm>
        </p:grpSpPr>
        <p:sp>
          <p:nvSpPr>
            <p:cNvPr id="15" name="Rectangle 14">
              <a:extLst>
                <a:ext uri="{FF2B5EF4-FFF2-40B4-BE49-F238E27FC236}">
                  <a16:creationId xmlns:a16="http://schemas.microsoft.com/office/drawing/2014/main" id="{FF48D05B-2BED-BB5E-9565-0510A8B38BB0}"/>
                </a:ext>
              </a:extLst>
            </p:cNvPr>
            <p:cNvSpPr/>
            <p:nvPr/>
          </p:nvSpPr>
          <p:spPr>
            <a:xfrm>
              <a:off x="8345029" y="2122458"/>
              <a:ext cx="7657428" cy="687600"/>
            </a:xfrm>
            <a:prstGeom prst="rect">
              <a:avLst/>
            </a:prstGeom>
            <a:solidFill>
              <a:schemeClr val="accent4"/>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kumimoji="0" lang="en-IN" sz="2400" b="1" i="0" u="none" strike="noStrike" cap="none" spc="0" normalizeH="0" baseline="0" err="1">
                  <a:ln>
                    <a:noFill/>
                  </a:ln>
                  <a:solidFill>
                    <a:schemeClr val="bg1"/>
                  </a:solidFill>
                  <a:effectLst/>
                  <a:uFillTx/>
                  <a:latin typeface="+mn-lt"/>
                  <a:ea typeface="+mj-ea"/>
                  <a:cs typeface="+mj-cs"/>
                  <a:sym typeface="Helvetica"/>
                </a:rPr>
                <a:t>Gwariant Dros Nos 2024</a:t>
              </a:r>
            </a:p>
          </p:txBody>
        </p:sp>
        <p:graphicFrame>
          <p:nvGraphicFramePr>
            <p:cNvPr id="13" name="Chart 12">
              <a:extLst>
                <a:ext uri="{FF2B5EF4-FFF2-40B4-BE49-F238E27FC236}">
                  <a16:creationId xmlns:a16="http://schemas.microsoft.com/office/drawing/2014/main" id="{3A85FF6D-626F-C4F8-DDAD-552B1BCCAD55}"/>
                </a:ext>
              </a:extLst>
            </p:cNvPr>
            <p:cNvGraphicFramePr/>
            <p:nvPr>
              <p:extLst>
                <p:ext uri="{D42A27DB-BD31-4B8C-83A1-F6EECF244321}">
                  <p14:modId xmlns:p14="http://schemas.microsoft.com/office/powerpoint/2010/main" val="2643943809"/>
                </p:ext>
              </p:extLst>
            </p:nvPr>
          </p:nvGraphicFramePr>
          <p:xfrm>
            <a:off x="8345029" y="2810058"/>
            <a:ext cx="7657428" cy="4186831"/>
          </p:xfrm>
          <a:graphic>
            <a:graphicData uri="http://schemas.openxmlformats.org/drawingml/2006/chart">
              <c:chart xmlns:c="http://schemas.openxmlformats.org/drawingml/2006/chart" xmlns:r="http://schemas.openxmlformats.org/officeDocument/2006/relationships" r:id="rId4"/>
            </a:graphicData>
          </a:graphic>
        </p:graphicFrame>
        <p:sp>
          <p:nvSpPr>
            <p:cNvPr id="30" name="TextBox 29">
              <a:extLst>
                <a:ext uri="{FF2B5EF4-FFF2-40B4-BE49-F238E27FC236}">
                  <a16:creationId xmlns:a16="http://schemas.microsoft.com/office/drawing/2014/main" id="{81973B4C-0FFA-8658-4AF6-F9C6B55AF7CD}"/>
                </a:ext>
              </a:extLst>
            </p:cNvPr>
            <p:cNvSpPr txBox="1"/>
            <p:nvPr/>
          </p:nvSpPr>
          <p:spPr>
            <a:xfrm>
              <a:off x="11443739" y="4529406"/>
              <a:ext cx="1460005" cy="1477328"/>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dirty="0" err="1">
                  <a:ln>
                    <a:noFill/>
                  </a:ln>
                  <a:solidFill>
                    <a:schemeClr val="tx1"/>
                  </a:solidFill>
                  <a:effectLst/>
                  <a:uLnTx/>
                  <a:uFillTx/>
                  <a:latin typeface="+mn-lt"/>
                  <a:ea typeface="+mn-ea"/>
                  <a:cs typeface="+mn-cs"/>
                </a:rPr>
                <a:t>Cyfanswm</a:t>
              </a:r>
              <a:r>
                <a:rPr kumimoji="0" lang="en-IN" sz="2400" b="1" i="0" u="none" strike="noStrike" kern="1200" cap="none" spc="0" normalizeH="0" noProof="0" dirty="0">
                  <a:ln>
                    <a:noFill/>
                  </a:ln>
                  <a:solidFill>
                    <a:schemeClr val="tx1"/>
                  </a:solidFill>
                  <a:effectLst/>
                  <a:uLnTx/>
                  <a:uFillTx/>
                  <a:latin typeface="+mn-lt"/>
                  <a:ea typeface="+mn-ea"/>
                  <a:cs typeface="+mn-cs"/>
                </a:rPr>
                <a:t> Prydain </a:t>
              </a:r>
              <a:r>
                <a:rPr kumimoji="0" lang="en-IN" sz="2400" b="1" i="0" u="none" strike="noStrike" kern="1200" cap="none" spc="0" normalizeH="0" noProof="0" dirty="0" err="1">
                  <a:ln>
                    <a:noFill/>
                  </a:ln>
                  <a:solidFill>
                    <a:schemeClr val="tx1"/>
                  </a:solidFill>
                  <a:effectLst/>
                  <a:uLnTx/>
                  <a:uFillTx/>
                  <a:latin typeface="+mn-lt"/>
                  <a:ea typeface="+mn-ea"/>
                  <a:cs typeface="+mn-cs"/>
                </a:rPr>
                <a:t>Fawrl</a:t>
              </a:r>
              <a:endParaRPr kumimoji="0" lang="en-IN" sz="2400" b="1" i="0" u="none" strike="noStrike" kern="1200" cap="none" spc="0" normalizeH="0" noProof="0" dirty="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dirty="0">
                  <a:ln>
                    <a:noFill/>
                  </a:ln>
                  <a:solidFill>
                    <a:schemeClr val="tx1"/>
                  </a:solidFill>
                  <a:effectLst/>
                  <a:uLnTx/>
                  <a:uFillTx/>
                  <a:latin typeface="+mn-lt"/>
                  <a:ea typeface="+mn-ea"/>
                  <a:cs typeface="+mn-cs"/>
                </a:rPr>
                <a:t>£32.9</a:t>
              </a:r>
              <a:r>
                <a:rPr lang="en-IN" sz="2400" b="1" dirty="0">
                  <a:solidFill>
                    <a:schemeClr val="tx1"/>
                  </a:solidFill>
                  <a:latin typeface="+mn-lt"/>
                </a:rPr>
                <a:t>B</a:t>
              </a:r>
              <a:endParaRPr kumimoji="0" lang="en-IN" sz="2400" b="1" i="0" u="none" strike="noStrike" kern="1200" cap="none" spc="0" normalizeH="0" noProof="0" dirty="0">
                <a:ln>
                  <a:noFill/>
                </a:ln>
                <a:solidFill>
                  <a:schemeClr val="tx1"/>
                </a:solidFill>
                <a:effectLst/>
                <a:uLnTx/>
                <a:uFillTx/>
                <a:latin typeface="+mn-lt"/>
                <a:ea typeface="+mn-ea"/>
                <a:cs typeface="+mn-cs"/>
              </a:endParaRPr>
            </a:p>
          </p:txBody>
        </p:sp>
      </p:grpSp>
      <p:sp>
        <p:nvSpPr>
          <p:cNvPr id="9" name="Rectangle 8">
            <a:extLst>
              <a:ext uri="{FF2B5EF4-FFF2-40B4-BE49-F238E27FC236}">
                <a16:creationId xmlns:a16="http://schemas.microsoft.com/office/drawing/2014/main" id="{CE42B4D2-2E49-89C4-ACE6-8685FD60693C}"/>
              </a:ext>
              <a:ext uri="{C183D7F6-B498-43B3-948B-1728B52AA6E4}">
                <adec:decorative xmlns:adec="http://schemas.microsoft.com/office/drawing/2017/decorative" val="1"/>
              </a:ext>
            </a:extLst>
          </p:cNvPr>
          <p:cNvSpPr/>
          <p:nvPr/>
        </p:nvSpPr>
        <p:spPr>
          <a:xfrm>
            <a:off x="8345029" y="7792444"/>
            <a:ext cx="7657427"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3400" b="0" i="0" u="none" strike="noStrike" cap="none" spc="0" normalizeH="0" baseline="0">
              <a:ln>
                <a:noFill/>
              </a:ln>
              <a:solidFill>
                <a:srgbClr val="000000"/>
              </a:solidFill>
              <a:effectLst/>
              <a:uFillTx/>
              <a:latin typeface="+mj-lt"/>
              <a:ea typeface="+mj-ea"/>
              <a:cs typeface="+mj-cs"/>
              <a:sym typeface="Helvetica"/>
            </a:endParaRPr>
          </a:p>
        </p:txBody>
      </p:sp>
      <p:grpSp>
        <p:nvGrpSpPr>
          <p:cNvPr id="23" name="Group 22" descr="Pie chart depicting 2022 day visit spend to GB £45B, England £38.7B, Scotland £3.9B, Wales £2.4B.">
            <a:extLst>
              <a:ext uri="{FF2B5EF4-FFF2-40B4-BE49-F238E27FC236}">
                <a16:creationId xmlns:a16="http://schemas.microsoft.com/office/drawing/2014/main" id="{6D05B4DE-B3AB-5522-3D07-548CAED5D24F}"/>
              </a:ext>
            </a:extLst>
          </p:cNvPr>
          <p:cNvGrpSpPr/>
          <p:nvPr/>
        </p:nvGrpSpPr>
        <p:grpSpPr>
          <a:xfrm>
            <a:off x="8345029" y="7104844"/>
            <a:ext cx="7657428" cy="4874431"/>
            <a:chOff x="8345029" y="7104844"/>
            <a:chExt cx="7657428" cy="4874431"/>
          </a:xfrm>
        </p:grpSpPr>
        <p:sp>
          <p:nvSpPr>
            <p:cNvPr id="16" name="Rectangle 15">
              <a:extLst>
                <a:ext uri="{FF2B5EF4-FFF2-40B4-BE49-F238E27FC236}">
                  <a16:creationId xmlns:a16="http://schemas.microsoft.com/office/drawing/2014/main" id="{F185A2D0-A7AE-1A60-AA66-8AC9704636D5}"/>
                </a:ext>
              </a:extLst>
            </p:cNvPr>
            <p:cNvSpPr/>
            <p:nvPr/>
          </p:nvSpPr>
          <p:spPr>
            <a:xfrm>
              <a:off x="8345029" y="7104844"/>
              <a:ext cx="7657428" cy="687600"/>
            </a:xfrm>
            <a:prstGeom prst="rect">
              <a:avLst/>
            </a:prstGeom>
            <a:solidFill>
              <a:schemeClr val="accent4"/>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kumimoji="0" lang="en-IN" sz="2400" b="1" i="0" u="none" strike="noStrike" cap="none" spc="0" normalizeH="0" baseline="0" err="1">
                  <a:ln>
                    <a:noFill/>
                  </a:ln>
                  <a:solidFill>
                    <a:schemeClr val="bg1"/>
                  </a:solidFill>
                  <a:effectLst/>
                  <a:uFillTx/>
                  <a:latin typeface="+mn-lt"/>
                  <a:ea typeface="+mj-ea"/>
                  <a:cs typeface="+mj-cs"/>
                  <a:sym typeface="Helvetica"/>
                </a:rPr>
                <a:t>Gwariant Ymweliadau Dydd 2024</a:t>
              </a:r>
            </a:p>
          </p:txBody>
        </p:sp>
        <p:graphicFrame>
          <p:nvGraphicFramePr>
            <p:cNvPr id="25" name="Chart 24">
              <a:extLst>
                <a:ext uri="{FF2B5EF4-FFF2-40B4-BE49-F238E27FC236}">
                  <a16:creationId xmlns:a16="http://schemas.microsoft.com/office/drawing/2014/main" id="{9D7B22E9-1EC2-D3C8-C81C-43F9735033ED}"/>
                </a:ext>
              </a:extLst>
            </p:cNvPr>
            <p:cNvGraphicFramePr/>
            <p:nvPr>
              <p:extLst>
                <p:ext uri="{D42A27DB-BD31-4B8C-83A1-F6EECF244321}">
                  <p14:modId xmlns:p14="http://schemas.microsoft.com/office/powerpoint/2010/main" val="2597120618"/>
                </p:ext>
              </p:extLst>
            </p:nvPr>
          </p:nvGraphicFramePr>
          <p:xfrm>
            <a:off x="8345029" y="7792444"/>
            <a:ext cx="7657428" cy="4186831"/>
          </p:xfrm>
          <a:graphic>
            <a:graphicData uri="http://schemas.openxmlformats.org/drawingml/2006/chart">
              <c:chart xmlns:c="http://schemas.openxmlformats.org/drawingml/2006/chart" xmlns:r="http://schemas.openxmlformats.org/officeDocument/2006/relationships" r:id="rId5"/>
            </a:graphicData>
          </a:graphic>
        </p:graphicFrame>
        <p:sp>
          <p:nvSpPr>
            <p:cNvPr id="31" name="TextBox 30">
              <a:extLst>
                <a:ext uri="{FF2B5EF4-FFF2-40B4-BE49-F238E27FC236}">
                  <a16:creationId xmlns:a16="http://schemas.microsoft.com/office/drawing/2014/main" id="{06C52178-EFB7-5D83-3C47-DA5C714A868A}"/>
                </a:ext>
              </a:extLst>
            </p:cNvPr>
            <p:cNvSpPr txBox="1"/>
            <p:nvPr/>
          </p:nvSpPr>
          <p:spPr>
            <a:xfrm>
              <a:off x="11396298" y="9526678"/>
              <a:ext cx="1554887" cy="1477328"/>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dirty="0" err="1">
                  <a:ln>
                    <a:noFill/>
                  </a:ln>
                  <a:solidFill>
                    <a:schemeClr val="tx1"/>
                  </a:solidFill>
                  <a:effectLst/>
                  <a:uLnTx/>
                  <a:uFillTx/>
                  <a:latin typeface="+mn-lt"/>
                  <a:ea typeface="+mn-ea"/>
                  <a:cs typeface="+mn-cs"/>
                </a:rPr>
                <a:t>Cyfanswm</a:t>
              </a:r>
              <a:r>
                <a:rPr kumimoji="0" lang="en-IN" sz="2400" b="1" i="0" u="none" strike="noStrike" kern="1200" cap="none" spc="0" normalizeH="0" noProof="0" dirty="0">
                  <a:ln>
                    <a:noFill/>
                  </a:ln>
                  <a:solidFill>
                    <a:schemeClr val="tx1"/>
                  </a:solidFill>
                  <a:effectLst/>
                  <a:uLnTx/>
                  <a:uFillTx/>
                  <a:latin typeface="+mn-lt"/>
                  <a:ea typeface="+mn-ea"/>
                  <a:cs typeface="+mn-cs"/>
                </a:rPr>
                <a:t> Prydain </a:t>
              </a:r>
              <a:r>
                <a:rPr kumimoji="0" lang="en-IN" sz="2400" b="1" i="0" u="none" strike="noStrike" kern="1200" cap="none" spc="0" normalizeH="0" noProof="0" dirty="0" err="1">
                  <a:ln>
                    <a:noFill/>
                  </a:ln>
                  <a:solidFill>
                    <a:schemeClr val="tx1"/>
                  </a:solidFill>
                  <a:effectLst/>
                  <a:uLnTx/>
                  <a:uFillTx/>
                  <a:latin typeface="+mn-lt"/>
                  <a:ea typeface="+mn-ea"/>
                  <a:cs typeface="+mn-cs"/>
                </a:rPr>
                <a:t>Fawrl</a:t>
              </a:r>
              <a:endParaRPr kumimoji="0" lang="en-IN" sz="2400" b="1" i="0" u="none" strike="noStrike" kern="1200" cap="none" spc="0" normalizeH="0" noProof="0" dirty="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dirty="0">
                  <a:ln>
                    <a:noFill/>
                  </a:ln>
                  <a:solidFill>
                    <a:schemeClr val="tx1"/>
                  </a:solidFill>
                  <a:effectLst/>
                  <a:uLnTx/>
                  <a:uFillTx/>
                  <a:latin typeface="+mn-lt"/>
                  <a:ea typeface="+mn-ea"/>
                  <a:cs typeface="+mn-cs"/>
                </a:rPr>
                <a:t>£</a:t>
              </a:r>
              <a:r>
                <a:rPr lang="en-IN" sz="2400" b="1" kern="1200" dirty="0">
                  <a:solidFill>
                    <a:schemeClr val="tx1"/>
                  </a:solidFill>
                  <a:latin typeface="+mn-lt"/>
                  <a:ea typeface="+mn-ea"/>
                  <a:cs typeface="+mn-cs"/>
                </a:rPr>
                <a:t>54.8</a:t>
              </a:r>
              <a:r>
                <a:rPr lang="en-IN" sz="2400" b="1" dirty="0">
                  <a:solidFill>
                    <a:schemeClr val="tx1"/>
                  </a:solidFill>
                  <a:latin typeface="+mn-lt"/>
                </a:rPr>
                <a:t>B</a:t>
              </a:r>
              <a:endParaRPr kumimoji="0" lang="en-IN" sz="2400" b="1" i="0" u="none" strike="noStrike" kern="1200" cap="none" spc="0" normalizeH="0" noProof="0" dirty="0">
                <a:ln>
                  <a:noFill/>
                </a:ln>
                <a:solidFill>
                  <a:schemeClr val="tx1"/>
                </a:solidFill>
                <a:effectLst/>
                <a:uLnTx/>
                <a:uFillTx/>
                <a:latin typeface="+mn-lt"/>
                <a:ea typeface="+mn-ea"/>
                <a:cs typeface="+mn-cs"/>
              </a:endParaRPr>
            </a:p>
          </p:txBody>
        </p:sp>
      </p:grpSp>
      <p:sp>
        <p:nvSpPr>
          <p:cNvPr id="7" name="Rectangle 6">
            <a:extLst>
              <a:ext uri="{FF2B5EF4-FFF2-40B4-BE49-F238E27FC236}">
                <a16:creationId xmlns:a16="http://schemas.microsoft.com/office/drawing/2014/main" id="{A4B77F23-0150-A775-12BB-00E03A177B90}"/>
              </a:ext>
              <a:ext uri="{C183D7F6-B498-43B3-948B-1728B52AA6E4}">
                <adec:decorative xmlns:adec="http://schemas.microsoft.com/office/drawing/2017/decorative" val="1"/>
              </a:ext>
            </a:extLst>
          </p:cNvPr>
          <p:cNvSpPr/>
          <p:nvPr/>
        </p:nvSpPr>
        <p:spPr>
          <a:xfrm>
            <a:off x="16128082" y="2792625"/>
            <a:ext cx="7657428"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3400" b="0" i="0" u="none" strike="noStrike" cap="none" spc="0" normalizeH="0" baseline="0">
              <a:ln>
                <a:noFill/>
              </a:ln>
              <a:solidFill>
                <a:srgbClr val="000000"/>
              </a:solidFill>
              <a:effectLst/>
              <a:uFillTx/>
              <a:latin typeface="+mj-lt"/>
              <a:ea typeface="+mj-ea"/>
              <a:cs typeface="+mj-cs"/>
              <a:sym typeface="Helvetica"/>
            </a:endParaRPr>
          </a:p>
        </p:txBody>
      </p:sp>
      <p:grpSp>
        <p:nvGrpSpPr>
          <p:cNvPr id="21" name="Group 20" descr="Pie chart depicting 2022 Day visits and overnight trips to GB 1.2B, England 1.1B, Scotland 103M, Wales 70.7M.">
            <a:extLst>
              <a:ext uri="{FF2B5EF4-FFF2-40B4-BE49-F238E27FC236}">
                <a16:creationId xmlns:a16="http://schemas.microsoft.com/office/drawing/2014/main" id="{98A4DF3E-3475-2C92-A52A-DB936695C9CE}"/>
              </a:ext>
            </a:extLst>
          </p:cNvPr>
          <p:cNvGrpSpPr/>
          <p:nvPr/>
        </p:nvGrpSpPr>
        <p:grpSpPr>
          <a:xfrm>
            <a:off x="16128082" y="2122458"/>
            <a:ext cx="7657428" cy="4874431"/>
            <a:chOff x="16128082" y="2122458"/>
            <a:chExt cx="7657428" cy="4874431"/>
          </a:xfrm>
        </p:grpSpPr>
        <p:sp>
          <p:nvSpPr>
            <p:cNvPr id="17" name="Rectangle 16">
              <a:extLst>
                <a:ext uri="{FF2B5EF4-FFF2-40B4-BE49-F238E27FC236}">
                  <a16:creationId xmlns:a16="http://schemas.microsoft.com/office/drawing/2014/main" id="{69D8E684-B6A4-34FC-1761-50489F0BAA1A}"/>
                </a:ext>
              </a:extLst>
            </p:cNvPr>
            <p:cNvSpPr/>
            <p:nvPr/>
          </p:nvSpPr>
          <p:spPr>
            <a:xfrm>
              <a:off x="16128082" y="2122458"/>
              <a:ext cx="7657428" cy="687600"/>
            </a:xfrm>
            <a:prstGeom prst="rect">
              <a:avLst/>
            </a:prstGeom>
            <a:solidFill>
              <a:schemeClr val="tx2">
                <a:lumMod val="60000"/>
                <a:lumOff val="40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kumimoji="0" lang="en-US" sz="2400" b="1" i="0" u="none" strike="noStrike" cap="none" spc="0" normalizeH="0" baseline="0" err="1">
                  <a:ln>
                    <a:noFill/>
                  </a:ln>
                  <a:solidFill>
                    <a:schemeClr val="tx1"/>
                  </a:solidFill>
                  <a:effectLst/>
                  <a:uFillTx/>
                  <a:latin typeface="+mn-lt"/>
                  <a:ea typeface="+mj-ea"/>
                  <a:cs typeface="+mj-cs"/>
                  <a:sym typeface="Helvetica"/>
                </a:rPr>
                <a:t>Ymweliadau Dydd a Theithiau Dros Nos 2024</a:t>
              </a:r>
              <a:endParaRPr kumimoji="0" lang="en-IN" sz="2400" b="1" i="0" u="none" strike="noStrike" cap="none" spc="0" normalizeH="0" baseline="0">
                <a:ln>
                  <a:noFill/>
                </a:ln>
                <a:solidFill>
                  <a:schemeClr val="tx1"/>
                </a:solidFill>
                <a:effectLst/>
                <a:uFillTx/>
                <a:latin typeface="+mn-lt"/>
                <a:ea typeface="+mj-ea"/>
                <a:cs typeface="+mj-cs"/>
                <a:sym typeface="Helvetica"/>
              </a:endParaRPr>
            </a:p>
          </p:txBody>
        </p:sp>
        <p:graphicFrame>
          <p:nvGraphicFramePr>
            <p:cNvPr id="26" name="Chart 25">
              <a:extLst>
                <a:ext uri="{FF2B5EF4-FFF2-40B4-BE49-F238E27FC236}">
                  <a16:creationId xmlns:a16="http://schemas.microsoft.com/office/drawing/2014/main" id="{CD61302F-D940-55EB-BD66-F76232348C44}"/>
                </a:ext>
              </a:extLst>
            </p:cNvPr>
            <p:cNvGraphicFramePr/>
            <p:nvPr>
              <p:extLst>
                <p:ext uri="{D42A27DB-BD31-4B8C-83A1-F6EECF244321}">
                  <p14:modId xmlns:p14="http://schemas.microsoft.com/office/powerpoint/2010/main" val="877704362"/>
                </p:ext>
              </p:extLst>
            </p:nvPr>
          </p:nvGraphicFramePr>
          <p:xfrm>
            <a:off x="16128082" y="2810058"/>
            <a:ext cx="7657428" cy="4186831"/>
          </p:xfrm>
          <a:graphic>
            <a:graphicData uri="http://schemas.openxmlformats.org/drawingml/2006/chart">
              <c:chart xmlns:c="http://schemas.openxmlformats.org/drawingml/2006/chart" xmlns:r="http://schemas.openxmlformats.org/officeDocument/2006/relationships" r:id="rId6"/>
            </a:graphicData>
          </a:graphic>
        </p:graphicFrame>
        <p:sp>
          <p:nvSpPr>
            <p:cNvPr id="32" name="TextBox 31">
              <a:extLst>
                <a:ext uri="{FF2B5EF4-FFF2-40B4-BE49-F238E27FC236}">
                  <a16:creationId xmlns:a16="http://schemas.microsoft.com/office/drawing/2014/main" id="{85E473A3-88E2-EE3D-9C7D-F88F7C36B5AD}"/>
                </a:ext>
              </a:extLst>
            </p:cNvPr>
            <p:cNvSpPr txBox="1"/>
            <p:nvPr/>
          </p:nvSpPr>
          <p:spPr>
            <a:xfrm>
              <a:off x="19233242" y="4535085"/>
              <a:ext cx="1447107" cy="1477328"/>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dirty="0" err="1">
                  <a:ln>
                    <a:noFill/>
                  </a:ln>
                  <a:solidFill>
                    <a:schemeClr val="tx1"/>
                  </a:solidFill>
                  <a:effectLst/>
                  <a:uLnTx/>
                  <a:uFillTx/>
                  <a:latin typeface="+mn-lt"/>
                  <a:ea typeface="+mn-ea"/>
                  <a:cs typeface="+mn-cs"/>
                </a:rPr>
                <a:t>Cyfanswm</a:t>
              </a:r>
              <a:r>
                <a:rPr kumimoji="0" lang="en-IN" sz="2400" b="1" i="0" u="none" strike="noStrike" kern="1200" cap="none" spc="0" normalizeH="0" noProof="0" dirty="0">
                  <a:ln>
                    <a:noFill/>
                  </a:ln>
                  <a:solidFill>
                    <a:schemeClr val="tx1"/>
                  </a:solidFill>
                  <a:effectLst/>
                  <a:uLnTx/>
                  <a:uFillTx/>
                  <a:latin typeface="+mn-lt"/>
                  <a:ea typeface="+mn-ea"/>
                  <a:cs typeface="+mn-cs"/>
                </a:rPr>
                <a:t> Prydain </a:t>
              </a:r>
              <a:r>
                <a:rPr kumimoji="0" lang="en-IN" sz="2400" b="1" i="0" u="none" strike="noStrike" kern="1200" cap="none" spc="0" normalizeH="0" noProof="0" dirty="0" err="1">
                  <a:ln>
                    <a:noFill/>
                  </a:ln>
                  <a:solidFill>
                    <a:schemeClr val="tx1"/>
                  </a:solidFill>
                  <a:effectLst/>
                  <a:uLnTx/>
                  <a:uFillTx/>
                  <a:latin typeface="+mn-lt"/>
                  <a:ea typeface="+mn-ea"/>
                  <a:cs typeface="+mn-cs"/>
                </a:rPr>
                <a:t>Fawrl</a:t>
              </a:r>
              <a:endParaRPr kumimoji="0" lang="en-IN" sz="2400" b="1" i="0" u="none" strike="noStrike" kern="1200" cap="none" spc="0" normalizeH="0" noProof="0" dirty="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dirty="0">
                  <a:ln>
                    <a:noFill/>
                  </a:ln>
                  <a:solidFill>
                    <a:schemeClr val="tx1"/>
                  </a:solidFill>
                  <a:effectLst/>
                  <a:uLnTx/>
                  <a:uFillTx/>
                  <a:latin typeface="+mn-lt"/>
                  <a:ea typeface="+mn-ea"/>
                  <a:cs typeface="+mn-cs"/>
                </a:rPr>
                <a:t>1.1B</a:t>
              </a:r>
            </a:p>
          </p:txBody>
        </p:sp>
      </p:grpSp>
      <p:sp>
        <p:nvSpPr>
          <p:cNvPr id="10" name="Rectangle 9">
            <a:extLst>
              <a:ext uri="{FF2B5EF4-FFF2-40B4-BE49-F238E27FC236}">
                <a16:creationId xmlns:a16="http://schemas.microsoft.com/office/drawing/2014/main" id="{6EB6406F-F419-2643-10D8-46440971664E}"/>
              </a:ext>
              <a:ext uri="{C183D7F6-B498-43B3-948B-1728B52AA6E4}">
                <adec:decorative xmlns:adec="http://schemas.microsoft.com/office/drawing/2017/decorative" val="1"/>
              </a:ext>
            </a:extLst>
          </p:cNvPr>
          <p:cNvSpPr/>
          <p:nvPr/>
        </p:nvSpPr>
        <p:spPr>
          <a:xfrm>
            <a:off x="16128082" y="7792444"/>
            <a:ext cx="7657428" cy="4186831"/>
          </a:xfrm>
          <a:prstGeom prst="rect">
            <a:avLst/>
          </a:prstGeom>
          <a:solidFill>
            <a:schemeClr val="bg1">
              <a:lumMod val="95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l" defTabSz="1828800" rtl="0" fontAlgn="auto" latinLnBrk="0" hangingPunct="0">
              <a:lnSpc>
                <a:spcPct val="100000"/>
              </a:lnSpc>
              <a:spcBef>
                <a:spcPct val="0"/>
              </a:spcBef>
              <a:spcAft>
                <a:spcPct val="0"/>
              </a:spcAft>
              <a:buClrTx/>
              <a:buSzTx/>
              <a:buFontTx/>
              <a:buNone/>
            </a:pPr>
            <a:endParaRPr kumimoji="0" lang="en-IN" sz="2400" b="0" i="0" u="none" strike="noStrike" cap="none" spc="0" normalizeH="0" baseline="0">
              <a:ln>
                <a:noFill/>
              </a:ln>
              <a:solidFill>
                <a:srgbClr val="000000"/>
              </a:solidFill>
              <a:effectLst/>
              <a:uFillTx/>
              <a:latin typeface="+mj-lt"/>
              <a:ea typeface="+mj-ea"/>
              <a:cs typeface="+mj-cs"/>
              <a:sym typeface="Helvetica"/>
            </a:endParaRPr>
          </a:p>
        </p:txBody>
      </p:sp>
      <p:grpSp>
        <p:nvGrpSpPr>
          <p:cNvPr id="24" name="Group 23" descr="Pie chart depicting 2022 day spend and overnight spend to GB £77.9B, England £66.3B, Scotland £7.3B, Wales £4.3B.">
            <a:extLst>
              <a:ext uri="{FF2B5EF4-FFF2-40B4-BE49-F238E27FC236}">
                <a16:creationId xmlns:a16="http://schemas.microsoft.com/office/drawing/2014/main" id="{99763B47-0140-D4CC-6381-704CF165B4D3}"/>
              </a:ext>
            </a:extLst>
          </p:cNvPr>
          <p:cNvGrpSpPr/>
          <p:nvPr/>
        </p:nvGrpSpPr>
        <p:grpSpPr>
          <a:xfrm>
            <a:off x="16128082" y="7125676"/>
            <a:ext cx="7657428" cy="4874431"/>
            <a:chOff x="16128082" y="7125676"/>
            <a:chExt cx="7657428" cy="4874431"/>
          </a:xfrm>
        </p:grpSpPr>
        <p:sp>
          <p:nvSpPr>
            <p:cNvPr id="18" name="Rectangle 17">
              <a:extLst>
                <a:ext uri="{FF2B5EF4-FFF2-40B4-BE49-F238E27FC236}">
                  <a16:creationId xmlns:a16="http://schemas.microsoft.com/office/drawing/2014/main" id="{F8BB986B-355B-BB64-77DC-326CFCBF2518}"/>
                </a:ext>
              </a:extLst>
            </p:cNvPr>
            <p:cNvSpPr/>
            <p:nvPr/>
          </p:nvSpPr>
          <p:spPr>
            <a:xfrm>
              <a:off x="16128082" y="7125676"/>
              <a:ext cx="7657428" cy="687600"/>
            </a:xfrm>
            <a:prstGeom prst="rect">
              <a:avLst/>
            </a:prstGeom>
            <a:solidFill>
              <a:schemeClr val="accent4">
                <a:lumMod val="60000"/>
                <a:lumOff val="40000"/>
              </a:schemeClr>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21918" tIns="121918" rIns="121918" bIns="121918" numCol="1" spcCol="38100" rtlCol="0" anchor="ctr">
              <a:noAutofit/>
            </a:bodyPr>
            <a:lstStyle/>
            <a:p>
              <a:pPr marL="0" marR="0" indent="0" algn="ctr" defTabSz="1828800" rtl="0" fontAlgn="auto" latinLnBrk="0" hangingPunct="0">
                <a:lnSpc>
                  <a:spcPct val="100000"/>
                </a:lnSpc>
                <a:spcBef>
                  <a:spcPct val="0"/>
                </a:spcBef>
                <a:spcAft>
                  <a:spcPct val="0"/>
                </a:spcAft>
                <a:buClrTx/>
                <a:buSzTx/>
                <a:buFontTx/>
                <a:buNone/>
              </a:pPr>
              <a:r>
                <a:rPr kumimoji="0" lang="en-US" sz="2400" b="1" i="0" u="none" strike="noStrike" cap="none" spc="0" normalizeH="0" baseline="0" err="1">
                  <a:ln>
                    <a:noFill/>
                  </a:ln>
                  <a:solidFill>
                    <a:schemeClr val="tx1"/>
                  </a:solidFill>
                  <a:effectLst/>
                  <a:uFillTx/>
                  <a:latin typeface="+mn-lt"/>
                  <a:ea typeface="+mj-ea"/>
                  <a:cs typeface="+mj-cs"/>
                  <a:sym typeface="Helvetica"/>
                </a:rPr>
                <a:t>Gwariant Ymweliadau Dydd a Theithiau Dros Nos 2024</a:t>
              </a:r>
              <a:endParaRPr kumimoji="0" lang="en-IN" sz="2400" b="1" i="0" u="none" strike="noStrike" cap="none" spc="0" normalizeH="0" baseline="0">
                <a:ln>
                  <a:noFill/>
                </a:ln>
                <a:solidFill>
                  <a:schemeClr val="tx1"/>
                </a:solidFill>
                <a:effectLst/>
                <a:uFillTx/>
                <a:latin typeface="+mn-lt"/>
                <a:ea typeface="+mj-ea"/>
                <a:cs typeface="+mj-cs"/>
                <a:sym typeface="Helvetica"/>
              </a:endParaRPr>
            </a:p>
          </p:txBody>
        </p:sp>
        <p:graphicFrame>
          <p:nvGraphicFramePr>
            <p:cNvPr id="27" name="Chart 26">
              <a:extLst>
                <a:ext uri="{FF2B5EF4-FFF2-40B4-BE49-F238E27FC236}">
                  <a16:creationId xmlns:a16="http://schemas.microsoft.com/office/drawing/2014/main" id="{E2F42929-2D07-DC7A-2FF2-7E94A7FBA756}"/>
                </a:ext>
              </a:extLst>
            </p:cNvPr>
            <p:cNvGraphicFramePr/>
            <p:nvPr>
              <p:extLst>
                <p:ext uri="{D42A27DB-BD31-4B8C-83A1-F6EECF244321}">
                  <p14:modId xmlns:p14="http://schemas.microsoft.com/office/powerpoint/2010/main" val="3719795828"/>
                </p:ext>
              </p:extLst>
            </p:nvPr>
          </p:nvGraphicFramePr>
          <p:xfrm>
            <a:off x="16128082" y="7813276"/>
            <a:ext cx="7657428" cy="4186831"/>
          </p:xfrm>
          <a:graphic>
            <a:graphicData uri="http://schemas.openxmlformats.org/drawingml/2006/chart">
              <c:chart xmlns:c="http://schemas.openxmlformats.org/drawingml/2006/chart" xmlns:r="http://schemas.openxmlformats.org/officeDocument/2006/relationships" r:id="rId7"/>
            </a:graphicData>
          </a:graphic>
        </p:graphicFrame>
        <p:sp>
          <p:nvSpPr>
            <p:cNvPr id="33" name="TextBox 32">
              <a:extLst>
                <a:ext uri="{FF2B5EF4-FFF2-40B4-BE49-F238E27FC236}">
                  <a16:creationId xmlns:a16="http://schemas.microsoft.com/office/drawing/2014/main" id="{F2AE9398-0115-7225-A66A-D1A90B60299C}"/>
                </a:ext>
              </a:extLst>
            </p:cNvPr>
            <p:cNvSpPr txBox="1"/>
            <p:nvPr/>
          </p:nvSpPr>
          <p:spPr>
            <a:xfrm>
              <a:off x="19300510" y="9577628"/>
              <a:ext cx="1379839" cy="1477328"/>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dirty="0" err="1">
                  <a:ln>
                    <a:noFill/>
                  </a:ln>
                  <a:solidFill>
                    <a:schemeClr val="tx1"/>
                  </a:solidFill>
                  <a:effectLst/>
                  <a:uLnTx/>
                  <a:uFillTx/>
                  <a:latin typeface="+mn-lt"/>
                  <a:ea typeface="+mn-ea"/>
                  <a:cs typeface="+mn-cs"/>
                </a:rPr>
                <a:t>Cyfanswm</a:t>
              </a:r>
              <a:r>
                <a:rPr kumimoji="0" lang="en-IN" sz="2400" b="1" i="0" u="none" strike="noStrike" kern="1200" cap="none" spc="0" normalizeH="0" noProof="0" dirty="0">
                  <a:ln>
                    <a:noFill/>
                  </a:ln>
                  <a:solidFill>
                    <a:schemeClr val="tx1"/>
                  </a:solidFill>
                  <a:effectLst/>
                  <a:uLnTx/>
                  <a:uFillTx/>
                  <a:latin typeface="+mn-lt"/>
                  <a:ea typeface="+mn-ea"/>
                  <a:cs typeface="+mn-cs"/>
                </a:rPr>
                <a:t> Prydain </a:t>
              </a:r>
              <a:r>
                <a:rPr kumimoji="0" lang="en-IN" sz="2400" b="1" i="0" u="none" strike="noStrike" kern="1200" cap="none" spc="0" normalizeH="0" noProof="0" dirty="0" err="1">
                  <a:ln>
                    <a:noFill/>
                  </a:ln>
                  <a:solidFill>
                    <a:schemeClr val="tx1"/>
                  </a:solidFill>
                  <a:effectLst/>
                  <a:uLnTx/>
                  <a:uFillTx/>
                  <a:latin typeface="+mn-lt"/>
                  <a:ea typeface="+mn-ea"/>
                  <a:cs typeface="+mn-cs"/>
                </a:rPr>
                <a:t>Fawrl</a:t>
              </a:r>
              <a:endParaRPr kumimoji="0" lang="en-IN" sz="2400" b="1" i="0" u="none" strike="noStrike" kern="1200" cap="none" spc="0" normalizeH="0" noProof="0" dirty="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a:pPr>
              <a:r>
                <a:rPr kumimoji="0" lang="en-IN" sz="2400" b="1" i="0" u="none" strike="noStrike" kern="1200" cap="none" spc="0" normalizeH="0" noProof="0" dirty="0">
                  <a:ln>
                    <a:noFill/>
                  </a:ln>
                  <a:solidFill>
                    <a:schemeClr val="tx1"/>
                  </a:solidFill>
                  <a:effectLst/>
                  <a:uLnTx/>
                  <a:uFillTx/>
                  <a:latin typeface="+mn-lt"/>
                  <a:ea typeface="+mn-ea"/>
                  <a:cs typeface="+mn-cs"/>
                </a:rPr>
                <a:t>87.8B</a:t>
              </a:r>
            </a:p>
          </p:txBody>
        </p:sp>
      </p:grpSp>
      <p:sp>
        <p:nvSpPr>
          <p:cNvPr id="3" name="Text Placeholder 2">
            <a:extLst>
              <a:ext uri="{FF2B5EF4-FFF2-40B4-BE49-F238E27FC236}">
                <a16:creationId xmlns:a16="http://schemas.microsoft.com/office/drawing/2014/main" id="{7CE8BE7A-FBB6-75B9-5F95-A47CDFBBE881}"/>
              </a:ext>
            </a:extLst>
          </p:cNvPr>
          <p:cNvSpPr>
            <a:spLocks noGrp="1"/>
          </p:cNvSpPr>
          <p:nvPr>
            <p:ph type="body" sz="quarter" idx="14"/>
          </p:nvPr>
        </p:nvSpPr>
        <p:spPr/>
        <p:txBody>
          <a:bodyPr/>
          <a:lstStyle/>
          <a:p>
            <a:r>
              <a:rPr lang="en-GB"/>
              <a:t>Ffynhonnell: Arolwg Twristiaeth Prydain Fawr (GBTS) ac Arolwg Ymweliadau Dydd Prydain Fawr (GBDVS)</a:t>
            </a:r>
          </a:p>
        </p:txBody>
      </p:sp>
    </p:spTree>
    <p:extLst>
      <p:ext uri="{BB962C8B-B14F-4D97-AF65-F5344CB8AC3E}">
        <p14:creationId xmlns:p14="http://schemas.microsoft.com/office/powerpoint/2010/main" val="292673800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Cynnwys</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a:xfrm>
            <a:off x="598487" y="2105031"/>
            <a:ext cx="23187025" cy="9850749"/>
          </a:xfrm>
        </p:spPr>
        <p:txBody>
          <a:bodyPr/>
          <a:lstStyle/>
          <a:p>
            <a:pPr marL="0" lvl="2" indent="0">
              <a:buNone/>
            </a:pPr>
            <a:r>
              <a:rPr lang="cy-GB" sz="2000" b="1" noProof="0"/>
              <a:t>Cyflwyniad, Methodoleg, Diffiniadau a Chyd-destun </a:t>
            </a:r>
          </a:p>
          <a:p>
            <a:pPr marL="0" lvl="2" indent="0">
              <a:buNone/>
            </a:pPr>
            <a:r>
              <a:rPr lang="cy-GB" sz="2000" b="1" noProof="0"/>
              <a:t>Crynodeb 2022 i 2024</a:t>
            </a:r>
          </a:p>
          <a:p>
            <a:pPr marL="285750" lvl="2" indent="-285750"/>
            <a:r>
              <a:rPr lang="cy-GB" sz="2000" noProof="0"/>
              <a:t>Prif ganlyniadau Prydain Fawr 2024</a:t>
            </a:r>
          </a:p>
          <a:p>
            <a:pPr marL="285750" lvl="2" indent="-285750"/>
            <a:r>
              <a:rPr lang="cy-GB" sz="2000" noProof="0"/>
              <a:t>Teithiau dros nos, gwariant a nosweithiau fesul chwarter Prydain Fawr 2022 i 2024</a:t>
            </a:r>
          </a:p>
          <a:p>
            <a:pPr marL="285750" lvl="2" indent="-285750"/>
            <a:r>
              <a:rPr lang="cy-GB" sz="2000" noProof="0"/>
              <a:t>Teithiau dros nos Prydain Fawr fesul gwlad breswylio yn erbyn gwlad gyrchfan 2024</a:t>
            </a:r>
          </a:p>
          <a:p>
            <a:pPr marL="285750" lvl="2" indent="-285750"/>
            <a:r>
              <a:rPr lang="cy-GB" sz="2000" noProof="0"/>
              <a:t>Gwariant cyfartalog fesul taith, nosweithiau cyfartalog fesul taith a gwariant cyfartalog fesul noson Prydain Fawr 2022 i 2024</a:t>
            </a:r>
          </a:p>
          <a:p>
            <a:pPr marL="0" lvl="2" indent="0">
              <a:buNone/>
            </a:pPr>
            <a:r>
              <a:rPr lang="cy-GB" sz="2000" b="1" noProof="0"/>
              <a:t>Teithiau dros nos domestig i Gymru 2022 a 2024</a:t>
            </a:r>
          </a:p>
          <a:p>
            <a:pPr marL="285750" lvl="2" indent="-285750"/>
            <a:r>
              <a:rPr lang="cy-GB" sz="2000" noProof="0"/>
              <a:t>Teithiau dros nos, gwariant cyfartalog a hyd fesul diben y daith 2022 i 2024</a:t>
            </a:r>
          </a:p>
          <a:p>
            <a:pPr marL="285750" lvl="2" indent="-285750"/>
            <a:r>
              <a:rPr lang="cy-GB" sz="2000" noProof="0"/>
              <a:t>Teithiau dros nos a gwariant fesul math o leoliad y prif le yr ymwelwyd ag ef 2022 i 2024</a:t>
            </a:r>
          </a:p>
          <a:p>
            <a:pPr marL="285750" lvl="2" indent="-285750"/>
            <a:r>
              <a:rPr lang="cy-GB" sz="2000" noProof="0"/>
              <a:t>Teithiau dros nos a gwariant fesul gweithgareddau y cymerwyd rhan ynddynt 2024</a:t>
            </a:r>
          </a:p>
          <a:p>
            <a:pPr marL="285750" lvl="2" indent="-285750"/>
            <a:r>
              <a:rPr lang="cy-GB" sz="2000" noProof="0"/>
              <a:t>Dadansoddiad o wariant taith</a:t>
            </a:r>
          </a:p>
          <a:p>
            <a:pPr marL="285750" lvl="2" indent="-285750"/>
            <a:r>
              <a:rPr lang="cy-GB" sz="2000" noProof="0"/>
              <a:t>Teithiau, gwariant a nosweithiau fesul rhanbarth preswylio a rhanbarth cyrchfan</a:t>
            </a:r>
          </a:p>
          <a:p>
            <a:pPr marL="0" lvl="2" indent="0">
              <a:buNone/>
            </a:pPr>
            <a:r>
              <a:rPr lang="cy-GB" sz="2000" b="1" noProof="0"/>
              <a:t>Proffil ymweliadau Cymru 2024</a:t>
            </a:r>
          </a:p>
          <a:p>
            <a:pPr marL="285750" lvl="2" indent="-285750"/>
            <a:r>
              <a:rPr lang="cy-GB" sz="2000" noProof="0"/>
              <a:t>Amser arwain a dull trefnu teithiau dros nos, trafnidiaeth a ddefnyddiwyd a llety a ddefnyddiwyd</a:t>
            </a:r>
          </a:p>
          <a:p>
            <a:pPr marL="285750" lvl="2" indent="-285750"/>
            <a:r>
              <a:rPr lang="cy-GB" sz="2000" noProof="0"/>
              <a:t>Cyfnod oes a phroffil oedran</a:t>
            </a:r>
          </a:p>
          <a:p>
            <a:pPr marL="285750" lvl="2" indent="-285750"/>
            <a:r>
              <a:rPr lang="cy-GB" sz="2000" noProof="0"/>
              <a:t>Maint a chyfansoddiad parti’r daith</a:t>
            </a:r>
          </a:p>
          <a:p>
            <a:pPr marL="285750" lvl="2" indent="-285750"/>
            <a:r>
              <a:rPr lang="cy-GB" sz="2000" noProof="0"/>
              <a:t>Teithiau fesul rhanbarth cartref a rhanbarth ymweliad 2024</a:t>
            </a:r>
          </a:p>
          <a:p>
            <a:pPr marL="0" lvl="2" indent="0">
              <a:buNone/>
            </a:pPr>
            <a:r>
              <a:rPr lang="cy-GB" sz="2000" b="1" noProof="0"/>
              <a:t>Atodiad</a:t>
            </a:r>
          </a:p>
          <a:p>
            <a:pPr marL="285750" lvl="2" indent="-285750"/>
            <a:r>
              <a:rPr lang="cy-GB" sz="2000" noProof="0"/>
              <a:t>Tablau Blynyddol Ystadegau Dros Nos Prydain Fawr a Chymru 2022 a 2024</a:t>
            </a:r>
          </a:p>
          <a:p>
            <a:pPr marL="285750" lvl="2" indent="-285750"/>
            <a:r>
              <a:rPr lang="cy-GB" sz="2000" noProof="0"/>
              <a:t>Teithiau Prydain Fawr, gwariant cyfartalog fesul taith a hyd yn ôl diben y daith</a:t>
            </a:r>
          </a:p>
        </p:txBody>
      </p:sp>
    </p:spTree>
    <p:extLst>
      <p:ext uri="{BB962C8B-B14F-4D97-AF65-F5344CB8AC3E}">
        <p14:creationId xmlns:p14="http://schemas.microsoft.com/office/powerpoint/2010/main" val="236247181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Cyflwyniad</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p:txBody>
          <a:bodyPr/>
          <a:lstStyle/>
          <a:p>
            <a:pPr>
              <a:spcBef>
                <a:spcPts val="2400"/>
              </a:spcBef>
            </a:pPr>
            <a:r>
              <a:rPr lang="cy-GB"/>
              <a:t>Arolwg defnyddwyr cenedlaethol yw Arolwg Twristiaeth Prydain Fawr (GBTS). Mae’n mesur niferoedd a gwerth twristiaeth dros nos domestig gan drigolion Prydain Fawr. Mae’r adroddiad hwn yn canolbwyntio ar yr ystadegau twristiaeth domestig ar gyfer Ionawr i Ragfyr 2024 ar gyfer Cymru. Drwy’r adroddiad cyfan, defnyddir yr ystadegau twristiaeth ar gyfer 2022 i amlygu tueddiadau o ran teithiau, gwariant a nosweithiau gwely. Cyhoeddir canlyniadau manwl ar gyfer Lloegr a’r Alban gan </a:t>
            </a:r>
            <a:r>
              <a:rPr lang="cy-GB" err="1">
                <a:hlinkClick r:id="rId2"/>
              </a:rPr>
              <a:t>VisitEngland</a:t>
            </a:r>
            <a:r>
              <a:rPr lang="cy-GB"/>
              <a:t> a </a:t>
            </a:r>
            <a:r>
              <a:rPr lang="cy-GB" err="1">
                <a:hlinkClick r:id="rId3"/>
              </a:rPr>
              <a:t>VisitScotland</a:t>
            </a:r>
            <a:r>
              <a:rPr lang="cy-GB"/>
              <a:t> yn eu trefn.</a:t>
            </a:r>
          </a:p>
          <a:p>
            <a:pPr>
              <a:spcBef>
                <a:spcPts val="2400"/>
              </a:spcBef>
            </a:pPr>
            <a:r>
              <a:rPr kumimoji="0" lang="cy-GB" sz="2800" b="0" i="0" u="none" strike="noStrike" kern="0" cap="none" spc="0" normalizeH="0" baseline="0" noProof="0">
                <a:ln>
                  <a:noFill/>
                </a:ln>
                <a:solidFill>
                  <a:srgbClr val="000000"/>
                </a:solidFill>
                <a:effectLst/>
                <a:uLnTx/>
                <a:uFillTx/>
                <a:latin typeface="Wales Sans Body"/>
                <a:sym typeface="Wales Sans Body"/>
              </a:rPr>
              <a:t>Mae’r ystadegau o 2022 ymlaen yn seiliedig ar arolwg ar-lein cyfunol newydd. Mae hwn yn disodli’r Arolwg Twristiaeth Prydain Fawr (GBTS) ar wahân ac Arolwg Ymweliadau Dydd Prydain Fawr (GBDVS), a gynhaliwyd tan ddiwedd 2019. Mae methodoleg ac adroddiadau ansawdd ar gael ar wefan </a:t>
            </a:r>
            <a:r>
              <a:rPr kumimoji="0" lang="cy-GB" sz="2800" b="0" i="0" u="none" strike="noStrike" kern="0" cap="none" spc="0" normalizeH="0" baseline="0" noProof="0">
                <a:ln>
                  <a:noFill/>
                </a:ln>
                <a:solidFill>
                  <a:srgbClr val="000000"/>
                </a:solidFill>
                <a:effectLst/>
                <a:uLnTx/>
                <a:uFillTx/>
                <a:latin typeface="Wales Sans Body"/>
                <a:sym typeface="Wales Sans Body"/>
                <a:hlinkClick r:id="rId4"/>
              </a:rPr>
              <a:t>Croeso Cymru</a:t>
            </a:r>
            <a:r>
              <a:rPr kumimoji="0" lang="cy-GB" sz="2800" b="0" i="0" u="none" strike="noStrike" kern="0" cap="none" spc="0" normalizeH="0" baseline="0" noProof="0">
                <a:ln>
                  <a:noFill/>
                </a:ln>
                <a:solidFill>
                  <a:srgbClr val="000000"/>
                </a:solidFill>
                <a:effectLst/>
                <a:uLnTx/>
                <a:uFillTx/>
                <a:latin typeface="Wales Sans Body"/>
                <a:sym typeface="Wales Sans Body"/>
              </a:rPr>
              <a:t>. Mae hyn yn cynnwys canllawiau ar ddiffyg cymharedd â data hyd at 2019</a:t>
            </a:r>
            <a:r>
              <a:rPr lang="cy-GB"/>
              <a:t>.</a:t>
            </a:r>
          </a:p>
          <a:p>
            <a:pPr lvl="1">
              <a:spcBef>
                <a:spcPts val="1200"/>
              </a:spcBef>
              <a:spcAft>
                <a:spcPct val="0"/>
              </a:spcAft>
              <a:defRPr/>
            </a:pPr>
            <a:r>
              <a:rPr kumimoji="0" lang="cy-GB" sz="2800" b="0" i="0" u="none" strike="noStrike" kern="0" cap="none" spc="0" normalizeH="0" baseline="0" noProof="0">
                <a:ln>
                  <a:noFill/>
                </a:ln>
                <a:solidFill>
                  <a:srgbClr val="000000"/>
                </a:solidFill>
                <a:effectLst/>
                <a:uLnTx/>
                <a:uFillTx/>
                <a:latin typeface="Wales Sans Body"/>
                <a:sym typeface="Wales Sans Body"/>
              </a:rPr>
              <a:t>Cynhaliwyd </a:t>
            </a:r>
            <a:r>
              <a:rPr lang="cy-GB" sz="2800">
                <a:hlinkClick r:id="rId5"/>
              </a:rPr>
              <a:t>adolygiad methodolegol</a:t>
            </a:r>
            <a:r>
              <a:rPr kumimoji="0" lang="cy-GB" sz="2800" b="0" i="0" u="none" strike="noStrike" kern="0" cap="none" spc="0" normalizeH="0" baseline="0" noProof="0">
                <a:ln>
                  <a:noFill/>
                </a:ln>
                <a:solidFill>
                  <a:srgbClr val="000000"/>
                </a:solidFill>
                <a:effectLst/>
                <a:uLnTx/>
                <a:uFillTx/>
                <a:latin typeface="Wales Sans Body"/>
                <a:sym typeface="Wales Sans Body"/>
              </a:rPr>
              <a:t> yn 2024, ac yn dilyn hwnnw gwnaed nifer o newidiadau methodolegol. </a:t>
            </a:r>
            <a:r>
              <a:rPr lang="cy-GB" sz="2800"/>
              <a:t>A</a:t>
            </a:r>
            <a:r>
              <a:rPr kumimoji="0" lang="cy-GB" sz="2800" b="0" i="0" u="none" strike="noStrike" kern="0" cap="none" spc="0" normalizeH="0" baseline="0" noProof="0" err="1">
                <a:ln>
                  <a:noFill/>
                </a:ln>
                <a:solidFill>
                  <a:srgbClr val="000000"/>
                </a:solidFill>
                <a:effectLst/>
                <a:uLnTx/>
                <a:uFillTx/>
                <a:latin typeface="Wales Sans Body"/>
                <a:sym typeface="Wales Sans Body"/>
              </a:rPr>
              <a:t>ilystyriwyd data o 2022 ymlaen sydd wedi’u</a:t>
            </a:r>
            <a:r>
              <a:rPr lang="cy-GB" sz="2800"/>
              <a:t> </a:t>
            </a:r>
            <a:r>
              <a:rPr kumimoji="0" lang="cy-GB" sz="2800" b="0" i="0" u="none" strike="noStrike" kern="0" cap="none" spc="0" normalizeH="0" baseline="0" noProof="0">
                <a:ln>
                  <a:noFill/>
                </a:ln>
                <a:solidFill>
                  <a:srgbClr val="000000"/>
                </a:solidFill>
                <a:effectLst/>
                <a:uLnTx/>
                <a:uFillTx/>
                <a:latin typeface="Wales Sans Body"/>
                <a:sym typeface="Wales Sans Body"/>
              </a:rPr>
              <a:t>cynnwys yn yr adroddiad hwn o dan y fethodoleg newydd.</a:t>
            </a:r>
            <a:r>
              <a:rPr lang="cy-GB"/>
              <a:t> </a:t>
            </a:r>
          </a:p>
          <a:p>
            <a:pPr>
              <a:spcBef>
                <a:spcPts val="2400"/>
              </a:spcBef>
            </a:pPr>
            <a:r>
              <a:rPr kumimoji="0" lang="cy-GB" sz="2800" b="0" i="0" u="none" strike="noStrike" kern="0" cap="none" spc="0" normalizeH="0" baseline="0" noProof="0">
                <a:ln>
                  <a:noFill/>
                </a:ln>
                <a:solidFill>
                  <a:srgbClr val="000000"/>
                </a:solidFill>
                <a:effectLst/>
                <a:uLnTx/>
                <a:uFillTx/>
                <a:latin typeface="Wales Sans Body"/>
                <a:sym typeface="Wales Sans Body"/>
              </a:rPr>
              <a:t>Mae’r adroddiad hwn yn darparu gwybodaeth am nodweddion teithiau ac ymwelwyr, â chymariaethau pan fo’n briodol, ac yn cynnwys pob diben twristiaeth, fel gwyliau, ymweliadau â ffrindiau a pherthnasau a theithiau ar gyfer busnes a dibenion eraill. Mae adroddiadau tri misol a data manwl ar dwristiaeth dros nos domestig ar gael ar ffurf Excel ar wefan </a:t>
            </a:r>
            <a:r>
              <a:rPr lang="cy-GB">
                <a:solidFill>
                  <a:srgbClr val="000000"/>
                </a:solidFill>
                <a:hlinkClick r:id="rId4"/>
              </a:rPr>
              <a:t>Croeso Cymru</a:t>
            </a:r>
            <a:r>
              <a:rPr lang="cy-GB">
                <a:solidFill>
                  <a:srgbClr val="000000"/>
                </a:solidFill>
              </a:rPr>
              <a:t>.</a:t>
            </a:r>
            <a:endParaRPr lang="cy-GB"/>
          </a:p>
          <a:p>
            <a:pPr>
              <a:spcBef>
                <a:spcPts val="2400"/>
              </a:spcBef>
            </a:pPr>
            <a:r>
              <a:rPr lang="cy-GB"/>
              <a:t>Noddir yr arolwg ar y cyd gan VisitEngland, VisitScotland a Croeso Cymru. Cynhelir yr arolwg ar hyn o bryd gan yr asiantaeth ymchwil annibynnol, BMG. Ynghyd ag Arolwg Ymwelwyr Dydd Prydain Fawr (GBDVS), sydd ar gael fel adroddiad ar wahân, yr arolygon hyn yw’r arolygon mwyaf a mwyaf cynhwysfawr o deithio domestig Prydain Fawr.</a:t>
            </a:r>
          </a:p>
        </p:txBody>
      </p:sp>
      <p:sp>
        <p:nvSpPr>
          <p:cNvPr id="4" name="Text Placeholder 3">
            <a:extLst>
              <a:ext uri="{FF2B5EF4-FFF2-40B4-BE49-F238E27FC236}">
                <a16:creationId xmlns:a16="http://schemas.microsoft.com/office/drawing/2014/main" id="{BE95440D-A7A6-279F-6364-71468041DD2E}"/>
              </a:ext>
            </a:extLst>
          </p:cNvPr>
          <p:cNvSpPr>
            <a:spLocks noGrp="1"/>
          </p:cNvSpPr>
          <p:nvPr>
            <p:ph type="body" sz="quarter" idx="14"/>
          </p:nvPr>
        </p:nvSpPr>
        <p:spPr/>
        <p:txBody>
          <a:bodyPr/>
          <a:lstStyle/>
          <a:p>
            <a:r>
              <a:rPr lang="en-US" sz="2400"/>
              <a:t>Oni nodir fel arall, mae’r hawlfraint ac unrhyw hawliau eraill yn yr holl ddeunydd yn yr adroddiad hwn yn eiddo i Croeso Cymru</a:t>
            </a:r>
          </a:p>
        </p:txBody>
      </p:sp>
    </p:spTree>
    <p:extLst>
      <p:ext uri="{BB962C8B-B14F-4D97-AF65-F5344CB8AC3E}">
        <p14:creationId xmlns:p14="http://schemas.microsoft.com/office/powerpoint/2010/main" val="163571189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Methodoleg (1/2)</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p:txBody>
          <a:bodyPr/>
          <a:lstStyle/>
          <a:p>
            <a:pPr>
              <a:spcBef>
                <a:spcPts val="2400"/>
              </a:spcBef>
            </a:pPr>
            <a:r>
              <a:rPr lang="cy-GB"/>
              <a:t>60,000 o ymatebwyr yw’r maint sampl blynyddol ar gyfer GBTS. Mae’r niferoedd hyn yn cynnwys ymatebwyr nad ydynt wedi bod ar unrhyw deithiau cymwys. Mae’r samplau blynyddol wedi’u rhannu’n gyfartal ar draws 52 wythnos y flwyddyn. </a:t>
            </a:r>
          </a:p>
          <a:p>
            <a:pPr>
              <a:spcBef>
                <a:spcPts val="2400"/>
              </a:spcBef>
            </a:pPr>
            <a:r>
              <a:rPr lang="cy-GB"/>
              <a:t>Ers 2020, mae GBTS wedi bod yn defnyddio dull panel cymysg ar-lein, sy’n newid sylweddol o’r dull wyneb yn wyneb cyn 2020. Caiff ymatebwyr eu canfod trwy blatfform ar-lein sy’n cyfuno nifer o ddarparwyr paneli ag achrediad ESOMAR. </a:t>
            </a:r>
          </a:p>
          <a:p>
            <a:pPr>
              <a:spcBef>
                <a:spcPts val="2400"/>
              </a:spcBef>
            </a:pPr>
            <a:r>
              <a:rPr lang="cy-GB"/>
              <a:t>Cesglir data ar nifer y teithiau dros nos yr aethpwyd arnynt gan oedolion 16 oed a hŷn yng Nghymru, Lloegr a’r Alban. Mae’r arolwg hefyd yn casglu manylion unrhyw blant sy’n rhan o deithiau dros nos, a chaiff y rhain eu cynnwys yn y ffigurau ar ffurf gros amcangyfrifedig ar gyfer teithiau, gwariant a nifer nosweithiau</a:t>
            </a:r>
            <a:r>
              <a:rPr lang="en-US"/>
              <a:t>. </a:t>
            </a:r>
          </a:p>
          <a:p>
            <a:pPr>
              <a:spcBef>
                <a:spcPts val="2400"/>
              </a:spcBef>
            </a:pPr>
            <a:r>
              <a:rPr lang="en-US" err="1"/>
              <a:t>Gwnaed nifer o newidiadau i’r holiadur yn 2022, a graddnodwyd y data cyn 2022 i gymryd y newidiadau hyn i ystyriaeth. </a:t>
            </a:r>
          </a:p>
          <a:p>
            <a:pPr marL="571500" marR="0" lvl="0" indent="-571500" algn="l" defTabSz="1828800" rtl="0" eaLnBrk="1" fontAlgn="auto" latinLnBrk="0" hangingPunct="1">
              <a:lnSpc>
                <a:spcPct val="90000"/>
              </a:lnSpc>
              <a:spcBef>
                <a:spcPts val="2400"/>
              </a:spcBef>
              <a:spcAft>
                <a:spcPct val="0"/>
              </a:spcAft>
              <a:buClrTx/>
              <a:buSzTx/>
              <a:buFont typeface="Symbol" panose="05050102010706020507" pitchFamily="18" charset="2"/>
              <a:buChar char=""/>
              <a:defRPr/>
            </a:pPr>
            <a:r>
              <a:rPr kumimoji="0" lang="cy-GB" sz="2800" b="0" i="0" u="none" strike="noStrike" kern="0" cap="none" spc="0" normalizeH="0" baseline="0" noProof="0">
                <a:ln>
                  <a:noFill/>
                </a:ln>
                <a:solidFill>
                  <a:srgbClr val="000000"/>
                </a:solidFill>
                <a:effectLst/>
                <a:uLnTx/>
                <a:uFillTx/>
                <a:latin typeface="Wales Sans Body"/>
                <a:sym typeface="Wales Sans Body"/>
              </a:rPr>
              <a:t>Cyhoeddwyd data’r GBTS o 2022 ymlaen fel ystadegau sy’n cael eu datblygu. Mae rhagor o wybodaeth am hyn ar gael ar wefan y </a:t>
            </a:r>
            <a:r>
              <a:rPr kumimoji="0" lang="cy-GB" sz="2800" b="0" i="0" u="none" strike="noStrike" kern="0" cap="none" spc="0" normalizeH="0" baseline="0" noProof="0">
                <a:ln>
                  <a:noFill/>
                </a:ln>
                <a:solidFill>
                  <a:srgbClr val="000000"/>
                </a:solidFill>
                <a:effectLst/>
                <a:uLnTx/>
                <a:uFillTx/>
                <a:latin typeface="Wales Sans Body"/>
                <a:sym typeface="Wales Sans Body"/>
                <a:hlinkClick r:id="rId2"/>
              </a:rPr>
              <a:t>Swyddfa Rheoleiddio Ystadegau</a:t>
            </a:r>
            <a:r>
              <a:rPr kumimoji="0" lang="cy-GB" sz="2800" b="0" i="0" u="none" strike="noStrike" kern="0" cap="none" spc="0" normalizeH="0" baseline="0" noProof="0">
                <a:ln>
                  <a:noFill/>
                </a:ln>
                <a:solidFill>
                  <a:srgbClr val="000000"/>
                </a:solidFill>
                <a:effectLst/>
                <a:uLnTx/>
                <a:uFillTx/>
                <a:latin typeface="Wales Sans Body"/>
                <a:sym typeface="Wales Sans Body"/>
              </a:rPr>
              <a:t>.</a:t>
            </a:r>
          </a:p>
          <a:p>
            <a:pPr marL="571500" marR="0" lvl="0" indent="-571500" algn="l" defTabSz="1828800" rtl="0" eaLnBrk="1" fontAlgn="auto" latinLnBrk="0" hangingPunct="1">
              <a:lnSpc>
                <a:spcPct val="90000"/>
              </a:lnSpc>
              <a:spcBef>
                <a:spcPts val="2400"/>
              </a:spcBef>
              <a:spcAft>
                <a:spcPct val="0"/>
              </a:spcAft>
              <a:buClrTx/>
              <a:buSzTx/>
              <a:buFont typeface="Symbol" panose="05050102010706020507" pitchFamily="18" charset="2"/>
              <a:buChar char=""/>
              <a:defRPr/>
            </a:pPr>
            <a:r>
              <a:rPr kumimoji="0" lang="cy-GB" sz="2800" b="0" i="0" u="none" strike="noStrike" kern="0" cap="none" spc="0" normalizeH="0" baseline="0" noProof="0">
                <a:ln>
                  <a:noFill/>
                </a:ln>
                <a:solidFill>
                  <a:srgbClr val="000000"/>
                </a:solidFill>
                <a:effectLst/>
                <a:uLnTx/>
                <a:uFillTx/>
                <a:latin typeface="Wales Sans Body"/>
                <a:sym typeface="Wales Sans Body"/>
              </a:rPr>
              <a:t>Mae’r amcangyfrifon misol yn destun cyfyngiadau ar faint sampl a newidiadau tymhorol o ran teithiau a gyflawnir ar draws y flwyddyn</a:t>
            </a:r>
            <a:r>
              <a:rPr lang="en-US"/>
              <a:t>.</a:t>
            </a:r>
          </a:p>
        </p:txBody>
      </p:sp>
    </p:spTree>
    <p:extLst>
      <p:ext uri="{BB962C8B-B14F-4D97-AF65-F5344CB8AC3E}">
        <p14:creationId xmlns:p14="http://schemas.microsoft.com/office/powerpoint/2010/main" val="46194387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Methodoleg (2/2)</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a:xfrm>
            <a:off x="561975" y="2105031"/>
            <a:ext cx="23187025" cy="2525963"/>
          </a:xfrm>
        </p:spPr>
        <p:txBody>
          <a:bodyPr/>
          <a:lstStyle/>
          <a:p>
            <a:pPr>
              <a:spcBef>
                <a:spcPts val="2400"/>
              </a:spcBef>
            </a:pPr>
            <a:r>
              <a:rPr lang="en-US"/>
              <a:t>Defnyddiwyd cwotâu pleth pan fo’n ymarferol. Ym mhob gwlad, caiff cwotâu eu pennu yn ôl oedran a rhywedd (plethu), gradd gymdeithasol fras a rhanbarthau Cymru. Caiff y data eu pwysoli i adlewyrchu’r boblogaeth yn fwy cywir.</a:t>
            </a:r>
          </a:p>
          <a:p>
            <a:pPr>
              <a:spcBef>
                <a:spcPts val="2400"/>
              </a:spcBef>
            </a:pPr>
            <a:r>
              <a:rPr lang="en-US" err="1"/>
              <a:t>Meintiau sylfaen yw nifer y teithiau cymwys, yn hytrach na nifer yr ymatebwyr. Defnyddir targedau tri misol ar gyfer Cymru a’r Alban oherwydd meintiau sylfaen misol bach.</a:t>
            </a:r>
          </a:p>
          <a:p>
            <a:pPr>
              <a:spcBef>
                <a:spcPts val="2400"/>
              </a:spcBef>
            </a:pPr>
            <a:r>
              <a:rPr lang="en-US" err="1"/>
              <a:t>Nifer y teithiau ar gyfer amcangyfrifon 2024 yn seiliedig ar:</a:t>
            </a:r>
          </a:p>
        </p:txBody>
      </p:sp>
      <p:graphicFrame>
        <p:nvGraphicFramePr>
          <p:cNvPr id="4" name="Table 3">
            <a:extLst>
              <a:ext uri="{FF2B5EF4-FFF2-40B4-BE49-F238E27FC236}">
                <a16:creationId xmlns:a16="http://schemas.microsoft.com/office/drawing/2014/main" id="{62E53D8A-7862-9D08-A0A9-53379F686037}"/>
              </a:ext>
            </a:extLst>
          </p:cNvPr>
          <p:cNvGraphicFramePr>
            <a:graphicFrameLocks noGrp="1"/>
          </p:cNvGraphicFramePr>
          <p:nvPr>
            <p:extLst>
              <p:ext uri="{D42A27DB-BD31-4B8C-83A1-F6EECF244321}">
                <p14:modId xmlns:p14="http://schemas.microsoft.com/office/powerpoint/2010/main" val="1026485766"/>
              </p:ext>
            </p:extLst>
          </p:nvPr>
        </p:nvGraphicFramePr>
        <p:xfrm>
          <a:off x="561975" y="4955330"/>
          <a:ext cx="23223538" cy="4074370"/>
        </p:xfrm>
        <a:graphic>
          <a:graphicData uri="http://schemas.openxmlformats.org/drawingml/2006/table">
            <a:tbl>
              <a:tblPr firstRow="1" bandRow="1">
                <a:tableStyleId>{5C22544A-7EE6-4342-B048-85BDC9FD1C3A}</a:tableStyleId>
              </a:tblPr>
              <a:tblGrid>
                <a:gridCol w="11611769">
                  <a:extLst>
                    <a:ext uri="{9D8B030D-6E8A-4147-A177-3AD203B41FA5}">
                      <a16:colId xmlns:a16="http://schemas.microsoft.com/office/drawing/2014/main" val="2431069922"/>
                    </a:ext>
                  </a:extLst>
                </a:gridCol>
                <a:gridCol w="11611769">
                  <a:extLst>
                    <a:ext uri="{9D8B030D-6E8A-4147-A177-3AD203B41FA5}">
                      <a16:colId xmlns:a16="http://schemas.microsoft.com/office/drawing/2014/main" val="217070797"/>
                    </a:ext>
                  </a:extLst>
                </a:gridCol>
              </a:tblGrid>
              <a:tr h="814874">
                <a:tc>
                  <a:txBody>
                    <a:bodyPr/>
                    <a:lstStyle/>
                    <a:p>
                      <a:pPr algn="ctr"/>
                      <a:r>
                        <a:rPr lang="en-IN" sz="2800" err="1"/>
                        <a:t>Gwlad</a:t>
                      </a:r>
                      <a:endParaRPr lang="en-IN" sz="2800">
                        <a:latin typeface="+mn-lt"/>
                      </a:endParaRPr>
                    </a:p>
                  </a:txBody>
                  <a:tcPr marL="183671" marR="183671" marT="91836" marB="91836" anchor="ctr"/>
                </a:tc>
                <a:tc>
                  <a:txBody>
                    <a:bodyPr/>
                    <a:lstStyle/>
                    <a:p>
                      <a:pPr algn="ctr">
                        <a:spcAft>
                          <a:spcPts val="600"/>
                        </a:spcAft>
                      </a:pPr>
                      <a:r>
                        <a:rPr lang="en-US" sz="2800" err="1">
                          <a:effectLst/>
                        </a:rPr>
                        <a:t>Meintiau Sylfaen Heb eu Pwysoli 2024</a:t>
                      </a:r>
                    </a:p>
                  </a:txBody>
                  <a:tcPr marL="137753" marR="137753" marT="0" marB="0" anchor="ctr"/>
                </a:tc>
                <a:extLst>
                  <a:ext uri="{0D108BD9-81ED-4DB2-BD59-A6C34878D82A}">
                    <a16:rowId xmlns:a16="http://schemas.microsoft.com/office/drawing/2014/main" val="88439107"/>
                  </a:ext>
                </a:extLst>
              </a:tr>
              <a:tr h="814874">
                <a:tc>
                  <a:txBody>
                    <a:bodyPr/>
                    <a:lstStyle/>
                    <a:p>
                      <a:pPr algn="ctr">
                        <a:spcAft>
                          <a:spcPts val="600"/>
                        </a:spcAft>
                      </a:pPr>
                      <a:r>
                        <a:rPr lang="en-US" sz="2800" b="1" baseline="0" dirty="0">
                          <a:solidFill>
                            <a:schemeClr val="tx1"/>
                          </a:solidFill>
                          <a:effectLst/>
                        </a:rPr>
                        <a:t>Prydain Fawr</a:t>
                      </a:r>
                      <a:endParaRPr lang="en-GB" sz="2800" b="1" baseline="0" dirty="0">
                        <a:solidFill>
                          <a:schemeClr val="tx1"/>
                        </a:solidFill>
                        <a:effectLst/>
                        <a:latin typeface="+mn-lt"/>
                        <a:ea typeface="Calibri" panose="020F0502020204030204" pitchFamily="34" charset="0"/>
                      </a:endParaRPr>
                    </a:p>
                  </a:txBody>
                  <a:tcPr marL="137753" marR="137753" marT="0" marB="0" anchor="ctr"/>
                </a:tc>
                <a:tc>
                  <a:txBody>
                    <a:bodyPr/>
                    <a:lstStyle/>
                    <a:p>
                      <a:pPr marL="0" algn="ctr" defTabSz="914400" rtl="0" eaLnBrk="1" latinLnBrk="0" hangingPunct="1">
                        <a:spcAft>
                          <a:spcPts val="600"/>
                        </a:spcAft>
                      </a:pPr>
                      <a:r>
                        <a:rPr lang="en-US" sz="2800" kern="1200">
                          <a:solidFill>
                            <a:schemeClr val="tx1"/>
                          </a:solidFill>
                          <a:effectLst/>
                          <a:latin typeface="+mn-lt"/>
                          <a:ea typeface="+mn-ea"/>
                          <a:cs typeface="+mn-cs"/>
                        </a:rPr>
                        <a:t>8,388</a:t>
                      </a:r>
                      <a:endParaRPr lang="en-GB" sz="2800" kern="1200">
                        <a:solidFill>
                          <a:schemeClr val="tx1"/>
                        </a:solidFill>
                        <a:effectLst/>
                        <a:latin typeface="+mn-lt"/>
                        <a:ea typeface="+mn-ea"/>
                        <a:cs typeface="+mn-cs"/>
                      </a:endParaRPr>
                    </a:p>
                  </a:txBody>
                  <a:tcPr marL="137753" marR="137753" marT="0" marB="0" anchor="ctr"/>
                </a:tc>
                <a:extLst>
                  <a:ext uri="{0D108BD9-81ED-4DB2-BD59-A6C34878D82A}">
                    <a16:rowId xmlns:a16="http://schemas.microsoft.com/office/drawing/2014/main" val="872913265"/>
                  </a:ext>
                </a:extLst>
              </a:tr>
              <a:tr h="814874">
                <a:tc>
                  <a:txBody>
                    <a:bodyPr/>
                    <a:lstStyle/>
                    <a:p>
                      <a:pPr algn="ctr">
                        <a:spcAft>
                          <a:spcPts val="600"/>
                        </a:spcAft>
                      </a:pPr>
                      <a:r>
                        <a:rPr lang="en-US" sz="2800" b="1" baseline="0">
                          <a:solidFill>
                            <a:schemeClr val="tx1"/>
                          </a:solidFill>
                          <a:effectLst/>
                        </a:rPr>
                        <a:t>Lloegr</a:t>
                      </a:r>
                      <a:endParaRPr lang="en-GB" sz="2800" b="1" baseline="0">
                        <a:solidFill>
                          <a:schemeClr val="tx1"/>
                        </a:solidFill>
                        <a:effectLst/>
                        <a:latin typeface="+mn-lt"/>
                        <a:ea typeface="Calibri" panose="020F0502020204030204" pitchFamily="34" charset="0"/>
                      </a:endParaRPr>
                    </a:p>
                  </a:txBody>
                  <a:tcPr marL="137753" marR="137753" marT="0" marB="0" anchor="ctr"/>
                </a:tc>
                <a:tc>
                  <a:txBody>
                    <a:bodyPr/>
                    <a:lstStyle/>
                    <a:p>
                      <a:pPr marL="0" algn="ctr" defTabSz="914400" rtl="0" eaLnBrk="1" latinLnBrk="0" hangingPunct="1">
                        <a:spcAft>
                          <a:spcPts val="600"/>
                        </a:spcAft>
                      </a:pPr>
                      <a:r>
                        <a:rPr lang="en-US" sz="2800" kern="1200">
                          <a:solidFill>
                            <a:schemeClr val="tx1"/>
                          </a:solidFill>
                          <a:effectLst/>
                          <a:latin typeface="+mn-lt"/>
                          <a:ea typeface="+mn-ea"/>
                          <a:cs typeface="+mn-cs"/>
                        </a:rPr>
                        <a:t>6,690</a:t>
                      </a:r>
                      <a:endParaRPr lang="en-GB" sz="2800" kern="1200">
                        <a:solidFill>
                          <a:schemeClr val="tx1"/>
                        </a:solidFill>
                        <a:effectLst/>
                        <a:latin typeface="+mn-lt"/>
                        <a:ea typeface="+mn-ea"/>
                        <a:cs typeface="+mn-cs"/>
                      </a:endParaRPr>
                    </a:p>
                  </a:txBody>
                  <a:tcPr marL="137753" marR="137753" marT="0" marB="0" anchor="ctr"/>
                </a:tc>
                <a:extLst>
                  <a:ext uri="{0D108BD9-81ED-4DB2-BD59-A6C34878D82A}">
                    <a16:rowId xmlns:a16="http://schemas.microsoft.com/office/drawing/2014/main" val="2051847918"/>
                  </a:ext>
                </a:extLst>
              </a:tr>
              <a:tr h="814874">
                <a:tc>
                  <a:txBody>
                    <a:bodyPr/>
                    <a:lstStyle/>
                    <a:p>
                      <a:pPr algn="ctr">
                        <a:spcAft>
                          <a:spcPts val="600"/>
                        </a:spcAft>
                      </a:pPr>
                      <a:r>
                        <a:rPr lang="en-US" sz="2800" b="1" baseline="0" err="1">
                          <a:solidFill>
                            <a:schemeClr val="tx1"/>
                          </a:solidFill>
                          <a:effectLst/>
                        </a:rPr>
                        <a:t>Yr Alban</a:t>
                      </a:r>
                      <a:endParaRPr lang="en-GB" sz="2800" b="1" baseline="0">
                        <a:solidFill>
                          <a:schemeClr val="tx1"/>
                        </a:solidFill>
                        <a:effectLst/>
                        <a:latin typeface="+mn-lt"/>
                        <a:ea typeface="Calibri" panose="020F0502020204030204" pitchFamily="34" charset="0"/>
                      </a:endParaRPr>
                    </a:p>
                  </a:txBody>
                  <a:tcPr marL="137753" marR="137753" marT="0" marB="0" anchor="ctr"/>
                </a:tc>
                <a:tc>
                  <a:txBody>
                    <a:bodyPr/>
                    <a:lstStyle/>
                    <a:p>
                      <a:pPr marL="0" algn="ctr" defTabSz="914400" rtl="0" eaLnBrk="1" latinLnBrk="0" hangingPunct="1">
                        <a:spcAft>
                          <a:spcPts val="600"/>
                        </a:spcAft>
                      </a:pPr>
                      <a:r>
                        <a:rPr lang="en-US" sz="2800" kern="1200">
                          <a:solidFill>
                            <a:schemeClr val="tx1"/>
                          </a:solidFill>
                          <a:effectLst/>
                          <a:latin typeface="+mn-lt"/>
                          <a:ea typeface="+mn-ea"/>
                          <a:cs typeface="+mn-cs"/>
                        </a:rPr>
                        <a:t>1,130</a:t>
                      </a:r>
                      <a:endParaRPr lang="en-GB" sz="2800" kern="1200">
                        <a:solidFill>
                          <a:schemeClr val="tx1"/>
                        </a:solidFill>
                        <a:effectLst/>
                        <a:latin typeface="+mn-lt"/>
                        <a:ea typeface="+mn-ea"/>
                        <a:cs typeface="+mn-cs"/>
                      </a:endParaRPr>
                    </a:p>
                  </a:txBody>
                  <a:tcPr marL="137753" marR="137753" marT="0" marB="0" anchor="ctr"/>
                </a:tc>
                <a:extLst>
                  <a:ext uri="{0D108BD9-81ED-4DB2-BD59-A6C34878D82A}">
                    <a16:rowId xmlns:a16="http://schemas.microsoft.com/office/drawing/2014/main" val="2175539000"/>
                  </a:ext>
                </a:extLst>
              </a:tr>
              <a:tr h="814874">
                <a:tc>
                  <a:txBody>
                    <a:bodyPr/>
                    <a:lstStyle/>
                    <a:p>
                      <a:pPr algn="ctr">
                        <a:spcAft>
                          <a:spcPts val="600"/>
                        </a:spcAft>
                      </a:pPr>
                      <a:r>
                        <a:rPr lang="en-US" sz="2800" b="1" baseline="0">
                          <a:solidFill>
                            <a:schemeClr val="tx1"/>
                          </a:solidFill>
                          <a:effectLst/>
                        </a:rPr>
                        <a:t>Cymru</a:t>
                      </a:r>
                      <a:endParaRPr lang="en-GB" sz="2800" b="1" baseline="0">
                        <a:solidFill>
                          <a:schemeClr val="tx1"/>
                        </a:solidFill>
                        <a:effectLst/>
                        <a:latin typeface="+mn-lt"/>
                        <a:ea typeface="Calibri" panose="020F0502020204030204" pitchFamily="34" charset="0"/>
                      </a:endParaRPr>
                    </a:p>
                  </a:txBody>
                  <a:tcPr marL="137753" marR="137753" marT="0" marB="0" anchor="ctr"/>
                </a:tc>
                <a:tc>
                  <a:txBody>
                    <a:bodyPr/>
                    <a:lstStyle/>
                    <a:p>
                      <a:pPr marL="0" algn="ctr" defTabSz="914400" rtl="0" eaLnBrk="1" latinLnBrk="0" hangingPunct="1">
                        <a:spcAft>
                          <a:spcPts val="600"/>
                        </a:spcAft>
                      </a:pPr>
                      <a:r>
                        <a:rPr lang="en-US" sz="2800" kern="1200" dirty="0">
                          <a:solidFill>
                            <a:schemeClr val="tx1"/>
                          </a:solidFill>
                          <a:effectLst/>
                          <a:latin typeface="+mn-lt"/>
                          <a:ea typeface="+mn-ea"/>
                          <a:cs typeface="+mn-cs"/>
                        </a:rPr>
                        <a:t>752</a:t>
                      </a:r>
                      <a:endParaRPr lang="en-GB" sz="2800" kern="1200" dirty="0">
                        <a:solidFill>
                          <a:schemeClr val="tx1"/>
                        </a:solidFill>
                        <a:effectLst/>
                        <a:latin typeface="+mn-lt"/>
                        <a:ea typeface="+mn-ea"/>
                        <a:cs typeface="+mn-cs"/>
                      </a:endParaRPr>
                    </a:p>
                  </a:txBody>
                  <a:tcPr marL="137753" marR="137753" marT="0" marB="0" anchor="ctr"/>
                </a:tc>
                <a:extLst>
                  <a:ext uri="{0D108BD9-81ED-4DB2-BD59-A6C34878D82A}">
                    <a16:rowId xmlns:a16="http://schemas.microsoft.com/office/drawing/2014/main" val="3775690053"/>
                  </a:ext>
                </a:extLst>
              </a:tr>
            </a:tbl>
          </a:graphicData>
        </a:graphic>
      </p:graphicFrame>
      <p:sp>
        <p:nvSpPr>
          <p:cNvPr id="5" name="Text Placeholder 1">
            <a:extLst>
              <a:ext uri="{FF2B5EF4-FFF2-40B4-BE49-F238E27FC236}">
                <a16:creationId xmlns:a16="http://schemas.microsoft.com/office/drawing/2014/main" id="{4193F815-7DDE-96E5-9287-54853F061A93}"/>
              </a:ext>
            </a:extLst>
          </p:cNvPr>
          <p:cNvSpPr txBox="1"/>
          <p:nvPr/>
        </p:nvSpPr>
        <p:spPr>
          <a:xfrm>
            <a:off x="561975" y="9327182"/>
            <a:ext cx="23187025" cy="2525963"/>
          </a:xfrm>
          <a:prstGeom prst="rect">
            <a:avLst/>
          </a:prstGeom>
        </p:spPr>
        <p:txBody>
          <a:bodyPr/>
          <a:lstStyle>
            <a:lvl1pPr marL="571500" marR="0" indent="-571500" algn="l" defTabSz="1828800" rtl="0" latinLnBrk="0">
              <a:lnSpc>
                <a:spcPct val="90000"/>
              </a:lnSpc>
              <a:spcBef>
                <a:spcPts val="1800"/>
              </a:spcBef>
              <a:spcAft>
                <a:spcPct val="0"/>
              </a:spcAft>
              <a:buClrTx/>
              <a:buSzTx/>
              <a:buFont typeface="Symbol" panose="05050102010706020507" pitchFamily="18" charset="2"/>
              <a:buChar char=""/>
              <a:defRPr sz="2800" b="0" i="0" u="none" strike="noStrike" cap="none" spc="0" baseline="0">
                <a:solidFill>
                  <a:schemeClr val="tx1"/>
                </a:solidFill>
                <a:uFillTx/>
                <a:latin typeface="Wales Sans Body"/>
                <a:ea typeface="Wales Sans Body"/>
                <a:cs typeface="Wales Sans Body"/>
                <a:sym typeface="Wales Sans Body"/>
              </a:defRPr>
            </a:lvl1pPr>
            <a:lvl2pPr marL="571500" marR="0" indent="-571500" algn="l" defTabSz="1828800" rtl="0" latinLnBrk="0">
              <a:lnSpc>
                <a:spcPct val="90000"/>
              </a:lnSpc>
              <a:spcBef>
                <a:spcPts val="1800"/>
              </a:spcBef>
              <a:spcAft>
                <a:spcPct val="0"/>
              </a:spcAft>
              <a:buClrTx/>
              <a:buSzTx/>
              <a:buFont typeface="Symbol" panose="05050102010706020507" pitchFamily="18" charset="2"/>
              <a:buChar char=""/>
              <a:defRPr sz="4200" b="0" i="0" u="none" strike="noStrike" cap="none" spc="0" baseline="0">
                <a:solidFill>
                  <a:srgbClr val="000000"/>
                </a:solidFill>
                <a:uFillTx/>
                <a:latin typeface="Wales Sans Body"/>
                <a:ea typeface="Wales Sans Body"/>
                <a:cs typeface="Wales Sans Body"/>
                <a:sym typeface="Wales Sans Body"/>
              </a:defRPr>
            </a:lvl2pPr>
            <a:lvl3pPr marL="571500" marR="0" indent="-571500" algn="l" defTabSz="1828800" rtl="0" latinLnBrk="0">
              <a:lnSpc>
                <a:spcPct val="90000"/>
              </a:lnSpc>
              <a:spcBef>
                <a:spcPts val="1800"/>
              </a:spcBef>
              <a:spcAft>
                <a:spcPct val="0"/>
              </a:spcAft>
              <a:buClrTx/>
              <a:buSzTx/>
              <a:buFont typeface="Symbol" panose="05050102010706020507" pitchFamily="18" charset="2"/>
              <a:buChar char=""/>
              <a:defRPr sz="4200" b="0" i="0" u="none" strike="noStrike" cap="none" spc="0" baseline="0">
                <a:solidFill>
                  <a:srgbClr val="000000"/>
                </a:solidFill>
                <a:uFillTx/>
                <a:latin typeface="Wales Sans Body"/>
                <a:ea typeface="Wales Sans Body"/>
                <a:cs typeface="Wales Sans Body"/>
                <a:sym typeface="Wales Sans Body"/>
              </a:defRPr>
            </a:lvl3pPr>
            <a:lvl4pPr marL="571500" marR="0" indent="-571500" algn="l" defTabSz="1828800" rtl="0" latinLnBrk="0">
              <a:lnSpc>
                <a:spcPct val="90000"/>
              </a:lnSpc>
              <a:spcBef>
                <a:spcPts val="1800"/>
              </a:spcBef>
              <a:spcAft>
                <a:spcPct val="0"/>
              </a:spcAft>
              <a:buClrTx/>
              <a:buSzTx/>
              <a:buFont typeface="Symbol" panose="05050102010706020507" pitchFamily="18" charset="2"/>
              <a:buChar char=""/>
              <a:defRPr sz="4200" b="0" i="0" u="none" strike="noStrike" cap="none" spc="0" baseline="0">
                <a:solidFill>
                  <a:srgbClr val="000000"/>
                </a:solidFill>
                <a:uFillTx/>
                <a:latin typeface="Wales Sans Body"/>
                <a:ea typeface="Wales Sans Body"/>
                <a:cs typeface="Wales Sans Body"/>
                <a:sym typeface="Wales Sans Body"/>
              </a:defRPr>
            </a:lvl4pPr>
            <a:lvl5pPr marL="571500" marR="0" indent="-571500" algn="l" defTabSz="1828800" rtl="0" latinLnBrk="0">
              <a:lnSpc>
                <a:spcPct val="90000"/>
              </a:lnSpc>
              <a:spcBef>
                <a:spcPts val="1800"/>
              </a:spcBef>
              <a:spcAft>
                <a:spcPct val="0"/>
              </a:spcAft>
              <a:buClrTx/>
              <a:buSzTx/>
              <a:buFont typeface="Symbol" panose="05050102010706020507" pitchFamily="18" charset="2"/>
              <a:buChar char=""/>
              <a:defRPr sz="42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panose="05050102010706020507" pitchFamily="18" charset="2"/>
              <a:buChar char=""/>
              <a:defRPr sz="2800" b="0" i="0" u="none" strike="noStrike" cap="none" spc="0" baseline="0">
                <a:solidFill>
                  <a:schemeClr val="tx1"/>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marL="0" marR="0" lvl="0" indent="0" algn="l" defTabSz="1828800" rtl="0" eaLnBrk="1" fontAlgn="auto" latinLnBrk="0" hangingPunct="1">
              <a:lnSpc>
                <a:spcPct val="100000"/>
              </a:lnSpc>
              <a:spcBef>
                <a:spcPts val="2400"/>
              </a:spcBef>
              <a:spcAft>
                <a:spcPct val="0"/>
              </a:spcAft>
              <a:buClrTx/>
              <a:buSzTx/>
              <a:buFontTx/>
              <a:buNone/>
              <a:defRPr/>
            </a:pPr>
            <a:r>
              <a:rPr kumimoji="0" lang="cy-GB" b="0" i="0" u="none" strike="noStrike" kern="0" cap="none" spc="0" normalizeH="0" baseline="0" noProof="0">
                <a:ln>
                  <a:noFill/>
                </a:ln>
                <a:solidFill>
                  <a:srgbClr val="000000"/>
                </a:solidFill>
                <a:effectLst/>
                <a:uLnTx/>
                <a:uFillTx/>
                <a:latin typeface="Wales Sans Headline"/>
                <a:cs typeface="Helvetica"/>
                <a:sym typeface="Helvetica"/>
              </a:rPr>
              <a:t>Tynnir sylw at feintiau sylfaen bach drwy’r adroddiad cyfan. Ar gyfer maint sylfaen rhwng 30 a 100, argymhellir y dylid defnyddio’r amcangyfrifon ar sail ddangosol yn unig. Mae ystadegau â meintiau sylfaen o dan 30 wedi cael eu heithrio mewn llawer o achosion gan na argymhellir defnyddio’r rhain. Mewn rhai achosion, mae maint cyffredinol y sylfaen yn uwch na 30 (teithiau busnes), ond mae’r is-gategori tri misol neu arall o dan 30 ac felly wedi’i eithrio.</a:t>
            </a:r>
          </a:p>
          <a:p>
            <a:pPr marL="0" marR="0" lvl="0" indent="0" algn="l" defTabSz="1828800" rtl="0" eaLnBrk="1" fontAlgn="auto" latinLnBrk="0" hangingPunct="1">
              <a:lnSpc>
                <a:spcPct val="100000"/>
              </a:lnSpc>
              <a:spcBef>
                <a:spcPts val="2400"/>
              </a:spcBef>
              <a:spcAft>
                <a:spcPct val="0"/>
              </a:spcAft>
              <a:buClrTx/>
              <a:buSzTx/>
              <a:buFontTx/>
              <a:buNone/>
              <a:defRPr/>
            </a:pPr>
            <a:r>
              <a:rPr kumimoji="0" lang="cy-GB" b="0" i="0" u="none" strike="noStrike" kern="0" cap="none" spc="0" normalizeH="0" baseline="0" noProof="0">
                <a:ln>
                  <a:noFill/>
                </a:ln>
                <a:solidFill>
                  <a:srgbClr val="000000"/>
                </a:solidFill>
                <a:effectLst/>
                <a:uLnTx/>
                <a:uFillTx/>
                <a:latin typeface="Wales Sans Headline"/>
                <a:cs typeface="Helvetica"/>
                <a:sym typeface="Helvetica"/>
              </a:rPr>
              <a:t>Mae gwybodaeth fwy manwl am newidiadau dull, cwotâu a phwysoli ar gael yn yr Adroddiad Ansawdd Cefndirol sydd ar gael ar wefan </a:t>
            </a:r>
            <a:r>
              <a:rPr kumimoji="0" lang="cy-GB" b="0" i="0" u="none" strike="noStrike" kern="0" cap="none" spc="0" normalizeH="0" baseline="0" noProof="0">
                <a:ln>
                  <a:noFill/>
                </a:ln>
                <a:solidFill>
                  <a:srgbClr val="000000"/>
                </a:solidFill>
                <a:effectLst/>
                <a:uLnTx/>
                <a:uFillTx/>
                <a:latin typeface="Wales Sans Headline"/>
                <a:cs typeface="Helvetica"/>
                <a:sym typeface="Helvetica"/>
                <a:hlinkClick r:id="rId2"/>
              </a:rPr>
              <a:t>Croeso Cymru</a:t>
            </a:r>
            <a:r>
              <a:rPr lang="en-US"/>
              <a:t>.</a:t>
            </a:r>
          </a:p>
        </p:txBody>
      </p:sp>
    </p:spTree>
    <p:extLst>
      <p:ext uri="{BB962C8B-B14F-4D97-AF65-F5344CB8AC3E}">
        <p14:creationId xmlns:p14="http://schemas.microsoft.com/office/powerpoint/2010/main" val="241899747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C6E40-6675-D956-E75D-196EF58231E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Diffiniadau</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9" name="TextBox 8">
            <a:extLst>
              <a:ext uri="{FF2B5EF4-FFF2-40B4-BE49-F238E27FC236}">
                <a16:creationId xmlns:a16="http://schemas.microsoft.com/office/drawing/2014/main" id="{7CE9694F-F172-4DAD-0031-70C969047358}"/>
              </a:ext>
            </a:extLst>
          </p:cNvPr>
          <p:cNvSpPr txBox="1"/>
          <p:nvPr/>
        </p:nvSpPr>
        <p:spPr>
          <a:xfrm>
            <a:off x="561975" y="2111220"/>
            <a:ext cx="11485601" cy="895489"/>
          </a:xfrm>
          <a:prstGeom prst="rect">
            <a:avLst/>
          </a:prstGeom>
          <a:solidFill>
            <a:schemeClr val="accent1"/>
          </a:solidFill>
        </p:spPr>
        <p:txBody>
          <a:bodyPr wrap="none" lIns="90000" tIns="36000" rIns="90000" bIns="36000" rtlCol="0" anchor="ctr">
            <a:noAutofit/>
          </a:bodyPr>
          <a:lstStyle/>
          <a:p>
            <a:pPr algn="ctr"/>
            <a:r>
              <a:rPr lang="en-US" sz="2800" b="1" dirty="0" err="1">
                <a:solidFill>
                  <a:schemeClr val="bg1"/>
                </a:solidFill>
              </a:rPr>
              <a:t>Taith</a:t>
            </a:r>
            <a:r>
              <a:rPr lang="en-US" sz="2800" b="1" dirty="0">
                <a:solidFill>
                  <a:schemeClr val="bg1"/>
                </a:solidFill>
              </a:rPr>
              <a:t> Dros Nos </a:t>
            </a:r>
            <a:r>
              <a:rPr lang="en-US" sz="2800" b="1" dirty="0" err="1">
                <a:solidFill>
                  <a:schemeClr val="bg1"/>
                </a:solidFill>
              </a:rPr>
              <a:t>Ddomestig</a:t>
            </a:r>
            <a:r>
              <a:rPr lang="en-US" sz="2800" b="1" dirty="0">
                <a:solidFill>
                  <a:schemeClr val="bg1"/>
                </a:solidFill>
              </a:rPr>
              <a:t> Prydain Fawr</a:t>
            </a:r>
          </a:p>
        </p:txBody>
      </p:sp>
      <p:pic>
        <p:nvPicPr>
          <p:cNvPr id="7" name="Picture 6">
            <a:extLst>
              <a:ext uri="{FF2B5EF4-FFF2-40B4-BE49-F238E27FC236}">
                <a16:creationId xmlns:a16="http://schemas.microsoft.com/office/drawing/2014/main" id="{4508AF1C-76AC-3239-FCB6-E975109C7F0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rcRect l="13666" r="13666"/>
          <a:stretch>
            <a:fillRect/>
          </a:stretch>
        </p:blipFill>
        <p:spPr>
          <a:xfrm>
            <a:off x="561975" y="3006710"/>
            <a:ext cx="11485601" cy="2184722"/>
          </a:xfrm>
          <a:prstGeom prst="rect">
            <a:avLst/>
          </a:prstGeom>
        </p:spPr>
      </p:pic>
      <p:sp>
        <p:nvSpPr>
          <p:cNvPr id="5" name="Rectangle 4">
            <a:extLst>
              <a:ext uri="{FF2B5EF4-FFF2-40B4-BE49-F238E27FC236}">
                <a16:creationId xmlns:a16="http://schemas.microsoft.com/office/drawing/2014/main" id="{2935BF55-4A1C-955B-98F4-9F3847EF569A}"/>
              </a:ext>
            </a:extLst>
          </p:cNvPr>
          <p:cNvSpPr/>
          <p:nvPr/>
        </p:nvSpPr>
        <p:spPr>
          <a:xfrm>
            <a:off x="561975" y="5191432"/>
            <a:ext cx="11485601" cy="6787844"/>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44000" rIns="144000" bIns="144000" rtlCol="0" anchor="t"/>
          <a:lstStyle/>
          <a:p>
            <a:pPr marL="0" marR="0" lvl="0" indent="0" algn="l" defTabSz="1828800" rtl="0" eaLnBrk="1" fontAlgn="auto" latinLnBrk="0" hangingPunct="0">
              <a:lnSpc>
                <a:spcPct val="100000"/>
              </a:lnSpc>
              <a:spcBef>
                <a:spcPct val="0"/>
              </a:spcBef>
              <a:spcAft>
                <a:spcPts val="1200"/>
              </a:spcAft>
              <a:buClrTx/>
              <a:buSzTx/>
              <a:buFontTx/>
              <a:buNone/>
              <a:defRPr/>
            </a:pPr>
            <a:r>
              <a:rPr kumimoji="0" lang="cy-GB" sz="2400" b="0" i="0" u="none" strike="noStrike" kern="0" cap="none" spc="0" normalizeH="0" baseline="0" noProof="0">
                <a:ln>
                  <a:noFill/>
                </a:ln>
                <a:solidFill>
                  <a:srgbClr val="000000"/>
                </a:solidFill>
                <a:effectLst/>
                <a:uLnTx/>
                <a:uFillTx/>
                <a:latin typeface="Wales Sans Body"/>
                <a:cs typeface="Calibri"/>
                <a:sym typeface="Helvetica"/>
              </a:rPr>
              <a:t>I fod yn Daith Dros Nos Ddomestig Prydain Fawr gymwys, mae’n rhaid bodloni’r meini prawf canlynol: </a:t>
            </a:r>
          </a:p>
          <a:p>
            <a:pPr marL="571500" marR="0" lvl="0" indent="-571500" algn="l" defTabSz="1828800" rtl="0" eaLnBrk="1" fontAlgn="auto" latinLnBrk="0" hangingPunct="0">
              <a:lnSpc>
                <a:spcPct val="90000"/>
              </a:lnSpc>
              <a:spcBef>
                <a:spcPct val="0"/>
              </a:spcBef>
              <a:spcAft>
                <a:spcPts val="1200"/>
              </a:spcAft>
              <a:buClrTx/>
              <a:buSzTx/>
              <a:buFont typeface="Symbol" panose="05050102010706020507" pitchFamily="18" charset="2"/>
              <a:buChar char=""/>
              <a:defRPr/>
            </a:pPr>
            <a:r>
              <a:rPr kumimoji="0" lang="cy-GB" sz="2400" b="0" i="0" u="none" strike="noStrike" kern="0" cap="none" spc="0" normalizeH="0" baseline="0" noProof="0">
                <a:ln>
                  <a:noFill/>
                </a:ln>
                <a:solidFill>
                  <a:srgbClr val="000000"/>
                </a:solidFill>
                <a:effectLst/>
                <a:uLnTx/>
                <a:uFillTx/>
                <a:latin typeface="Wales Sans Body"/>
                <a:cs typeface="Calibri"/>
                <a:sym typeface="Wales Sans Body"/>
              </a:rPr>
              <a:t>Wedi cynnwys arhosiad o un noson o leiaf mewn un neu fwy o wledydd Prydain Fawr</a:t>
            </a:r>
          </a:p>
          <a:p>
            <a:pPr marL="571500" marR="0" lvl="0" indent="-571500" algn="l" defTabSz="1828800" rtl="0" eaLnBrk="1" fontAlgn="auto" latinLnBrk="0" hangingPunct="0">
              <a:lnSpc>
                <a:spcPct val="90000"/>
              </a:lnSpc>
              <a:spcBef>
                <a:spcPct val="0"/>
              </a:spcBef>
              <a:spcAft>
                <a:spcPts val="1200"/>
              </a:spcAft>
              <a:buClrTx/>
              <a:buSzTx/>
              <a:buFont typeface="Symbol" panose="05050102010706020507" pitchFamily="18" charset="2"/>
              <a:buChar char=""/>
              <a:defRPr/>
            </a:pPr>
            <a:r>
              <a:rPr kumimoji="0" lang="cy-GB" sz="2400" b="0" i="0" u="none" strike="noStrike" kern="0" cap="none" spc="0" normalizeH="0" baseline="0" noProof="0">
                <a:ln>
                  <a:noFill/>
                </a:ln>
                <a:solidFill>
                  <a:srgbClr val="000000"/>
                </a:solidFill>
                <a:effectLst/>
                <a:uLnTx/>
                <a:uFillTx/>
                <a:latin typeface="Wales Sans Body"/>
                <a:cs typeface="Calibri"/>
                <a:sym typeface="Wales Sans Body"/>
              </a:rPr>
              <a:t>Ni chyflawnir y daith yn rheolaidd – mae’n digwydd yn llai aml nag unwaith yr wythnos</a:t>
            </a:r>
          </a:p>
          <a:p>
            <a:pPr>
              <a:spcAft>
                <a:spcPts val="1200"/>
              </a:spcAft>
            </a:pPr>
            <a:r>
              <a:rPr lang="cy-GB" sz="2400" b="1">
                <a:solidFill>
                  <a:schemeClr val="tx1"/>
                </a:solidFill>
              </a:rPr>
              <a:t>Mesurau Allweddol</a:t>
            </a:r>
          </a:p>
          <a:p>
            <a:pPr marL="571500" marR="0" lvl="0" indent="-571500" algn="l" defTabSz="1828800" rtl="0" eaLnBrk="1" fontAlgn="auto" latinLnBrk="0" hangingPunct="0">
              <a:lnSpc>
                <a:spcPct val="90000"/>
              </a:lnSpc>
              <a:spcBef>
                <a:spcPct val="0"/>
              </a:spcBef>
              <a:spcAft>
                <a:spcPts val="1200"/>
              </a:spcAft>
              <a:buClrTx/>
              <a:buSzTx/>
              <a:buFont typeface="Symbol" panose="05050102010706020507" pitchFamily="18" charset="2"/>
              <a:buChar char=""/>
              <a:defRPr/>
            </a:pPr>
            <a:r>
              <a:rPr kumimoji="0" lang="cy-GB" sz="2400" b="1" i="0" u="none" strike="noStrike" kern="0" cap="none" spc="0" normalizeH="0" baseline="0" noProof="0">
                <a:ln>
                  <a:noFill/>
                </a:ln>
                <a:solidFill>
                  <a:srgbClr val="000000"/>
                </a:solidFill>
                <a:effectLst/>
                <a:uLnTx/>
                <a:uFillTx/>
                <a:latin typeface="Wales Sans Body"/>
                <a:cs typeface="Calibri"/>
                <a:sym typeface="Helvetica"/>
              </a:rPr>
              <a:t>Teithiau</a:t>
            </a:r>
            <a:r>
              <a:rPr kumimoji="0" lang="cy-GB" sz="2400" b="0" i="0" u="none" strike="noStrike" kern="0" cap="none" spc="0" normalizeH="0" baseline="0" noProof="0">
                <a:ln>
                  <a:noFill/>
                </a:ln>
                <a:solidFill>
                  <a:srgbClr val="000000"/>
                </a:solidFill>
                <a:effectLst/>
                <a:uLnTx/>
                <a:uFillTx/>
                <a:latin typeface="Wales Sans Body"/>
                <a:cs typeface="Calibri"/>
                <a:sym typeface="Helvetica"/>
              </a:rPr>
              <a:t> – Amcangyfrif o’r hyn y byddai nifer gros y teithiau dros nos yr aethpwyd arnynt gan y boblogaeth, o fewn y cyfnod amser a pharamedrau eraill a nodwyd, os yw’r sampl cwota yn gynrychiadol o boblogaeth gyfan Prydain Fawr.</a:t>
            </a:r>
          </a:p>
          <a:p>
            <a:pPr marL="571500" marR="0" lvl="0" indent="-571500" algn="l" defTabSz="1828800" rtl="0" eaLnBrk="1" fontAlgn="auto" latinLnBrk="0" hangingPunct="0">
              <a:lnSpc>
                <a:spcPct val="90000"/>
              </a:lnSpc>
              <a:spcBef>
                <a:spcPct val="0"/>
              </a:spcBef>
              <a:spcAft>
                <a:spcPts val="1200"/>
              </a:spcAft>
              <a:buClrTx/>
              <a:buSzTx/>
              <a:buFont typeface="Symbol" panose="05050102010706020507" pitchFamily="18" charset="2"/>
              <a:buChar char=""/>
              <a:defRPr/>
            </a:pPr>
            <a:r>
              <a:rPr kumimoji="0" lang="cy-GB" sz="2400" b="1" i="0" u="none" strike="noStrike" kern="0" cap="none" spc="0" normalizeH="0" baseline="0" noProof="0">
                <a:ln>
                  <a:noFill/>
                </a:ln>
                <a:solidFill>
                  <a:srgbClr val="000000"/>
                </a:solidFill>
                <a:effectLst/>
                <a:uLnTx/>
                <a:uFillTx/>
                <a:latin typeface="Wales Sans Body"/>
                <a:cs typeface="Calibri"/>
                <a:sym typeface="Helvetica"/>
              </a:rPr>
              <a:t>Gwariant </a:t>
            </a:r>
            <a:r>
              <a:rPr kumimoji="0" lang="cy-GB" sz="2400" b="0" i="0" u="none" strike="noStrike" kern="0" cap="none" spc="0" normalizeH="0" baseline="0" noProof="0">
                <a:ln>
                  <a:noFill/>
                </a:ln>
                <a:solidFill>
                  <a:srgbClr val="000000"/>
                </a:solidFill>
                <a:effectLst/>
                <a:uLnTx/>
                <a:uFillTx/>
                <a:latin typeface="Wales Sans Body"/>
                <a:cs typeface="Calibri"/>
                <a:sym typeface="Helvetica"/>
              </a:rPr>
              <a:t>– Amcangyfrif o’r hyn y byddai cyfanswm y gwariant yn ymwneud â nifer yr ymweliadau dros nos a gyflawnwyd gan boblogaeth Prydain Fawr, o fewn y cyfnod amser a pharamedrau eraill a nodwyd, os yw’r sampl cwota yn gynrychiadol o boblogaeth gyfan Prydain Fawr.</a:t>
            </a:r>
          </a:p>
          <a:p>
            <a:pPr marL="571500" marR="0" lvl="0" indent="-571500" algn="l" defTabSz="1828800" rtl="0" eaLnBrk="1" fontAlgn="auto" latinLnBrk="0" hangingPunct="0">
              <a:lnSpc>
                <a:spcPct val="90000"/>
              </a:lnSpc>
              <a:spcBef>
                <a:spcPct val="0"/>
              </a:spcBef>
              <a:spcAft>
                <a:spcPts val="1200"/>
              </a:spcAft>
              <a:buClrTx/>
              <a:buSzTx/>
              <a:buFont typeface="Symbol" panose="05050102010706020507" pitchFamily="18" charset="2"/>
              <a:buChar char=""/>
              <a:defRPr/>
            </a:pPr>
            <a:r>
              <a:rPr kumimoji="0" lang="cy-GB" sz="2400" b="1" i="0" u="none" strike="noStrike" kern="0" cap="none" spc="0" normalizeH="0" baseline="0" noProof="0">
                <a:ln>
                  <a:noFill/>
                </a:ln>
                <a:solidFill>
                  <a:srgbClr val="000000"/>
                </a:solidFill>
                <a:effectLst/>
                <a:uLnTx/>
                <a:uFillTx/>
                <a:latin typeface="Wales Sans Body"/>
                <a:cs typeface="Calibri"/>
                <a:sym typeface="Helvetica"/>
              </a:rPr>
              <a:t>Nosweithiau</a:t>
            </a:r>
            <a:r>
              <a:rPr kumimoji="0" lang="cy-GB" sz="2400" b="0" i="0" u="none" strike="noStrike" kern="0" cap="none" spc="0" normalizeH="0" baseline="0" noProof="0">
                <a:ln>
                  <a:noFill/>
                </a:ln>
                <a:solidFill>
                  <a:srgbClr val="000000"/>
                </a:solidFill>
                <a:effectLst/>
                <a:uLnTx/>
                <a:uFillTx/>
                <a:latin typeface="Wales Sans Body"/>
                <a:cs typeface="Calibri"/>
                <a:sym typeface="Helvetica"/>
              </a:rPr>
              <a:t> – Amcangyfrif o’r hyn y byddai nifer gros y nosweithiau a dreuliwyd ar deithiau dros a gyflawnwyd gan y boblogaeth, o fewn y cyfnod amser a pharamedrau eraill a nodwyd, os yw’r sampl cwota yn gynrychiadol o boblogaeth gyfan Prydain Fawr</a:t>
            </a:r>
          </a:p>
        </p:txBody>
      </p:sp>
      <p:sp>
        <p:nvSpPr>
          <p:cNvPr id="10" name="TextBox 9">
            <a:extLst>
              <a:ext uri="{FF2B5EF4-FFF2-40B4-BE49-F238E27FC236}">
                <a16:creationId xmlns:a16="http://schemas.microsoft.com/office/drawing/2014/main" id="{441A0928-6CB9-5DF6-21A3-B32CF1322E9E}"/>
              </a:ext>
            </a:extLst>
          </p:cNvPr>
          <p:cNvSpPr txBox="1"/>
          <p:nvPr/>
        </p:nvSpPr>
        <p:spPr>
          <a:xfrm>
            <a:off x="12299910" y="2111220"/>
            <a:ext cx="11485601" cy="895489"/>
          </a:xfrm>
          <a:prstGeom prst="rect">
            <a:avLst/>
          </a:prstGeom>
          <a:solidFill>
            <a:schemeClr val="accent1"/>
          </a:solidFill>
        </p:spPr>
        <p:txBody>
          <a:bodyPr wrap="none" lIns="90000" tIns="36000" rIns="90000" bIns="36000" rtlCol="0" anchor="ctr">
            <a:noAutofit/>
          </a:bodyPr>
          <a:lstStyle>
            <a:defPPr>
              <a:defRPr lang="en-US"/>
            </a:defPPr>
            <a:lvl1pPr>
              <a:defRPr sz="1600" b="1">
                <a:solidFill>
                  <a:schemeClr val="accent1"/>
                </a:solidFill>
              </a:defRPr>
            </a:lvl1pPr>
          </a:lstStyle>
          <a:p>
            <a:pPr algn="ctr"/>
            <a:r>
              <a:rPr lang="en-US" sz="2800">
                <a:solidFill>
                  <a:schemeClr val="bg1"/>
                </a:solidFill>
              </a:rPr>
              <a:t>Diben y Daith</a:t>
            </a:r>
          </a:p>
        </p:txBody>
      </p:sp>
      <p:pic>
        <p:nvPicPr>
          <p:cNvPr id="8" name="Picture 7">
            <a:extLst>
              <a:ext uri="{FF2B5EF4-FFF2-40B4-BE49-F238E27FC236}">
                <a16:creationId xmlns:a16="http://schemas.microsoft.com/office/drawing/2014/main" id="{1B5633F2-7A17-48EF-D8BE-BB4D06160DA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rcRect l="13666" r="13666"/>
          <a:stretch>
            <a:fillRect/>
          </a:stretch>
        </p:blipFill>
        <p:spPr>
          <a:xfrm>
            <a:off x="12299904" y="3006710"/>
            <a:ext cx="11485607" cy="2184722"/>
          </a:xfrm>
          <a:prstGeom prst="rect">
            <a:avLst/>
          </a:prstGeom>
        </p:spPr>
      </p:pic>
      <p:sp>
        <p:nvSpPr>
          <p:cNvPr id="6" name="Rectangle 5">
            <a:extLst>
              <a:ext uri="{FF2B5EF4-FFF2-40B4-BE49-F238E27FC236}">
                <a16:creationId xmlns:a16="http://schemas.microsoft.com/office/drawing/2014/main" id="{321C400F-BEB9-BBB8-49F7-3A309F1F24A4}"/>
              </a:ext>
            </a:extLst>
          </p:cNvPr>
          <p:cNvSpPr/>
          <p:nvPr/>
        </p:nvSpPr>
        <p:spPr>
          <a:xfrm>
            <a:off x="12299902" y="5191432"/>
            <a:ext cx="11485599" cy="6787844"/>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44000" rIns="144000" bIns="144000" rtlCol="0" anchor="t"/>
          <a:lstStyle/>
          <a:p>
            <a:pPr marL="571500" marR="0" lvl="0" indent="-571500" algn="l" defTabSz="1828800" rtl="0" eaLnBrk="1" fontAlgn="auto" latinLnBrk="0" hangingPunct="0">
              <a:lnSpc>
                <a:spcPct val="90000"/>
              </a:lnSpc>
              <a:spcBef>
                <a:spcPct val="0"/>
              </a:spcBef>
              <a:spcAft>
                <a:spcPts val="1200"/>
              </a:spcAft>
              <a:buClrTx/>
              <a:buSzTx/>
              <a:buFont typeface="Symbol" panose="05050102010706020507" pitchFamily="18" charset="2"/>
              <a:buChar char=""/>
              <a:defRPr/>
            </a:pPr>
            <a:r>
              <a:rPr kumimoji="0" lang="cy-GB" sz="2400" b="1" i="0" u="none" strike="noStrike" kern="0" cap="none" spc="0" normalizeH="0" baseline="0" noProof="0">
                <a:ln>
                  <a:noFill/>
                </a:ln>
                <a:solidFill>
                  <a:srgbClr val="000000"/>
                </a:solidFill>
                <a:effectLst/>
                <a:uLnTx/>
                <a:uFillTx/>
                <a:latin typeface="Wales Sans Body"/>
                <a:cs typeface="Calibri"/>
                <a:sym typeface="Helvetica"/>
              </a:rPr>
              <a:t>Cyfanswm y teithiau. </a:t>
            </a:r>
            <a:r>
              <a:rPr kumimoji="0" lang="cy-GB" sz="2400" b="0" i="0" u="none" strike="noStrike" kern="0" cap="none" spc="0" normalizeH="0" baseline="0" noProof="0">
                <a:ln>
                  <a:noFill/>
                </a:ln>
                <a:solidFill>
                  <a:srgbClr val="000000"/>
                </a:solidFill>
                <a:effectLst/>
                <a:uLnTx/>
                <a:uFillTx/>
                <a:latin typeface="Wales Sans Body"/>
                <a:cs typeface="Calibri"/>
                <a:sym typeface="Helvetica"/>
              </a:rPr>
              <a:t>Mae hyn yn cynnwys amcangyfrifon o deithiau, nosweithiau a gwariant ar bob math o daith dros nos at bob diben cymwys.</a:t>
            </a:r>
          </a:p>
          <a:p>
            <a:pPr marL="571500" marR="0" lvl="0" indent="-571500" algn="l" defTabSz="1828800" rtl="0" eaLnBrk="1" fontAlgn="auto" latinLnBrk="0" hangingPunct="0">
              <a:lnSpc>
                <a:spcPct val="90000"/>
              </a:lnSpc>
              <a:spcBef>
                <a:spcPct val="0"/>
              </a:spcBef>
              <a:spcAft>
                <a:spcPts val="1200"/>
              </a:spcAft>
              <a:buClrTx/>
              <a:buSzTx/>
              <a:buFont typeface="Symbol" panose="05050102010706020507" pitchFamily="18" charset="2"/>
              <a:buChar char=""/>
              <a:defRPr/>
            </a:pPr>
            <a:r>
              <a:rPr kumimoji="0" lang="cy-GB" sz="2400" b="1" i="0" u="none" strike="noStrike" kern="0" cap="none" spc="0" normalizeH="0" baseline="0" noProof="0">
                <a:ln>
                  <a:noFill/>
                </a:ln>
                <a:solidFill>
                  <a:srgbClr val="000000"/>
                </a:solidFill>
                <a:effectLst/>
                <a:uLnTx/>
                <a:uFillTx/>
                <a:latin typeface="Wales Sans Body"/>
                <a:cs typeface="Calibri"/>
                <a:sym typeface="Helvetica"/>
              </a:rPr>
              <a:t>Teithiau gwyliau. </a:t>
            </a:r>
            <a:r>
              <a:rPr kumimoji="0" lang="cy-GB" sz="2400" b="0" i="0" u="none" strike="noStrike" kern="0" cap="none" spc="0" normalizeH="0" baseline="0" noProof="0">
                <a:ln>
                  <a:noFill/>
                </a:ln>
                <a:solidFill>
                  <a:srgbClr val="000000"/>
                </a:solidFill>
                <a:effectLst/>
                <a:uLnTx/>
                <a:uFillTx/>
                <a:latin typeface="Wales Sans Body"/>
                <a:cs typeface="Calibri"/>
                <a:sym typeface="Helvetica"/>
              </a:rPr>
              <a:t>Gwyliau, pleser neu hamdden oedd prif ddiben y daith.</a:t>
            </a:r>
          </a:p>
          <a:p>
            <a:pPr marL="571500" marR="0" lvl="0" indent="-571500" algn="l" defTabSz="1828800" rtl="0" eaLnBrk="1" fontAlgn="auto" latinLnBrk="0" hangingPunct="0">
              <a:lnSpc>
                <a:spcPct val="90000"/>
              </a:lnSpc>
              <a:spcBef>
                <a:spcPct val="0"/>
              </a:spcBef>
              <a:spcAft>
                <a:spcPts val="1200"/>
              </a:spcAft>
              <a:buClrTx/>
              <a:buSzTx/>
              <a:buFont typeface="Symbol" panose="05050102010706020507" pitchFamily="18" charset="2"/>
              <a:buChar char=""/>
              <a:defRPr/>
            </a:pPr>
            <a:r>
              <a:rPr kumimoji="0" lang="cy-GB" sz="2400" b="1" i="0" u="none" strike="noStrike" kern="0" cap="none" spc="0" normalizeH="0" baseline="0" noProof="0">
                <a:ln>
                  <a:noFill/>
                </a:ln>
                <a:solidFill>
                  <a:srgbClr val="000000"/>
                </a:solidFill>
                <a:effectLst/>
                <a:uLnTx/>
                <a:uFillTx/>
                <a:latin typeface="Wales Sans Body"/>
                <a:cs typeface="Calibri"/>
                <a:sym typeface="Helvetica"/>
              </a:rPr>
              <a:t>Ymweld â ffrindiau neu berthnasau (VFR)</a:t>
            </a:r>
            <a:r>
              <a:rPr kumimoji="0" lang="cy-GB" sz="2400" b="0" i="0" u="none" strike="noStrike" kern="0" cap="none" spc="0" normalizeH="0" baseline="0" noProof="0">
                <a:ln>
                  <a:noFill/>
                </a:ln>
                <a:solidFill>
                  <a:srgbClr val="000000"/>
                </a:solidFill>
                <a:effectLst/>
                <a:uLnTx/>
                <a:uFillTx/>
                <a:latin typeface="Wales Sans Body"/>
                <a:cs typeface="Calibri"/>
                <a:sym typeface="Helvetica"/>
              </a:rPr>
              <a:t>. Ymweld â ffrindiau a pherthnasau oedd prif ddiben y daith.</a:t>
            </a:r>
          </a:p>
          <a:p>
            <a:pPr marL="571500" marR="0" lvl="0" indent="-571500" algn="l" defTabSz="1828800" rtl="0" eaLnBrk="1" fontAlgn="auto" latinLnBrk="0" hangingPunct="0">
              <a:lnSpc>
                <a:spcPct val="90000"/>
              </a:lnSpc>
              <a:spcBef>
                <a:spcPct val="0"/>
              </a:spcBef>
              <a:spcAft>
                <a:spcPts val="1200"/>
              </a:spcAft>
              <a:buClrTx/>
              <a:buSzTx/>
              <a:buFont typeface="Symbol" panose="05050102010706020507" pitchFamily="18" charset="2"/>
              <a:buChar char=""/>
              <a:defRPr/>
            </a:pPr>
            <a:r>
              <a:rPr kumimoji="0" lang="cy-GB" sz="2400" b="1" i="0" u="none" strike="noStrike" kern="0" cap="none" spc="0" normalizeH="0" baseline="0" noProof="0">
                <a:ln>
                  <a:noFill/>
                </a:ln>
                <a:solidFill>
                  <a:srgbClr val="000000"/>
                </a:solidFill>
                <a:effectLst/>
                <a:uLnTx/>
                <a:uFillTx/>
                <a:latin typeface="Wales Sans Body"/>
                <a:cs typeface="Calibri"/>
                <a:sym typeface="Helvetica"/>
              </a:rPr>
              <a:t>Teithiau busnes </a:t>
            </a:r>
            <a:r>
              <a:rPr kumimoji="0" lang="cy-GB" sz="2400" b="0" i="0" u="none" strike="noStrike" kern="0" cap="none" spc="0" normalizeH="0" baseline="0" noProof="0">
                <a:ln>
                  <a:noFill/>
                </a:ln>
                <a:solidFill>
                  <a:srgbClr val="000000"/>
                </a:solidFill>
                <a:effectLst/>
                <a:uLnTx/>
                <a:uFillTx/>
                <a:latin typeface="Wales Sans Body"/>
                <a:cs typeface="Calibri"/>
                <a:sym typeface="Helvetica"/>
              </a:rPr>
              <a:t>– Busnes oedd prif ddiben y daith.</a:t>
            </a:r>
          </a:p>
          <a:p>
            <a:pPr marL="571500" marR="0" lvl="0" indent="-571500" algn="l" defTabSz="1828800" rtl="0" eaLnBrk="1" fontAlgn="auto" latinLnBrk="0" hangingPunct="0">
              <a:lnSpc>
                <a:spcPct val="90000"/>
              </a:lnSpc>
              <a:spcBef>
                <a:spcPct val="0"/>
              </a:spcBef>
              <a:spcAft>
                <a:spcPts val="1200"/>
              </a:spcAft>
              <a:buClrTx/>
              <a:buSzTx/>
              <a:buFont typeface="Symbol" panose="05050102010706020507" pitchFamily="18" charset="2"/>
              <a:buChar char=""/>
              <a:defRPr/>
            </a:pPr>
            <a:r>
              <a:rPr kumimoji="0" lang="cy-GB" sz="2400" b="1" i="0" u="none" strike="noStrike" kern="0" cap="none" spc="0" normalizeH="0" baseline="0" noProof="0">
                <a:ln>
                  <a:noFill/>
                </a:ln>
                <a:solidFill>
                  <a:srgbClr val="000000"/>
                </a:solidFill>
                <a:effectLst/>
                <a:uLnTx/>
                <a:uFillTx/>
                <a:latin typeface="Wales Sans Body"/>
                <a:cs typeface="Calibri"/>
                <a:sym typeface="Helvetica"/>
              </a:rPr>
              <a:t>Teithiau amrywiol </a:t>
            </a:r>
            <a:r>
              <a:rPr kumimoji="0" lang="cy-GB" sz="2400" b="0" i="0" u="none" strike="noStrike" kern="0" cap="none" spc="0" normalizeH="0" baseline="0" noProof="0">
                <a:ln>
                  <a:noFill/>
                </a:ln>
                <a:solidFill>
                  <a:srgbClr val="000000"/>
                </a:solidFill>
                <a:effectLst/>
                <a:uLnTx/>
                <a:uFillTx/>
                <a:latin typeface="Wales Sans Body"/>
                <a:cs typeface="Calibri"/>
                <a:sym typeface="Helvetica"/>
              </a:rPr>
              <a:t>– Roedd prif ddiben y daith ar gyfer math arall o daith yr aethpwyd arni nad yw wedi’i chwmpasu gan y dosbarthiadau uchod gan gynnwys digwyddiadau personol, digwyddiadau cyhoeddus, neu at ddibenion astudio, meddygol, crefyddol neu unrhyw arhosiad dros nos yn y DU yn rhan o daith dramor</a:t>
            </a:r>
            <a:r>
              <a:rPr lang="en-US" sz="2400">
                <a:solidFill>
                  <a:schemeClr val="tx1"/>
                </a:solidFill>
              </a:rPr>
              <a:t>.</a:t>
            </a:r>
          </a:p>
        </p:txBody>
      </p:sp>
      <p:sp>
        <p:nvSpPr>
          <p:cNvPr id="3" name="Text Placeholder 2">
            <a:extLst>
              <a:ext uri="{FF2B5EF4-FFF2-40B4-BE49-F238E27FC236}">
                <a16:creationId xmlns:a16="http://schemas.microsoft.com/office/drawing/2014/main" id="{4A2DCF94-708F-9A60-AD5D-3C680A4B8037}"/>
              </a:ext>
            </a:extLst>
          </p:cNvPr>
          <p:cNvSpPr>
            <a:spLocks noGrp="1"/>
          </p:cNvSpPr>
          <p:nvPr>
            <p:ph type="body" sz="quarter" idx="14"/>
          </p:nvPr>
        </p:nvSpPr>
        <p:spPr>
          <a:xfrm>
            <a:off x="598499" y="11979276"/>
            <a:ext cx="20528218" cy="998175"/>
          </a:xfrm>
        </p:spPr>
        <p:txBody>
          <a:bodyPr/>
          <a:lstStyle/>
          <a:p>
            <a:r>
              <a:rPr lang="cy-GB" sz="2400" noProof="0" dirty="0"/>
              <a:t>Sylwer: Mae’r holl ffigurau gwariant mewn termau nominal, heb eu haddasu ar gyfer chwyddiant. Er ein bod yn gweld cynnydd i wariant, achosir hyn i raddau helaeth gan y cyfraddau chwyddiant uchel.</a:t>
            </a:r>
          </a:p>
        </p:txBody>
      </p:sp>
    </p:spTree>
    <p:extLst>
      <p:ext uri="{BB962C8B-B14F-4D97-AF65-F5344CB8AC3E}">
        <p14:creationId xmlns:p14="http://schemas.microsoft.com/office/powerpoint/2010/main" val="84580612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Cyd-destun</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p:txBody>
          <a:bodyPr lIns="91440" tIns="45720" rIns="91440" bIns="45720" anchor="t"/>
          <a:lstStyle/>
          <a:p>
            <a:pPr marL="342900" marR="0" lvl="0" indent="-342900" algn="just" defTabSz="1828800" rtl="0" eaLnBrk="1" fontAlgn="auto" latinLnBrk="0" hangingPunct="1">
              <a:lnSpc>
                <a:spcPct val="90000"/>
              </a:lnSpc>
              <a:spcBef>
                <a:spcPts val="1800"/>
              </a:spcBef>
              <a:spcAft>
                <a:spcPct val="0"/>
              </a:spcAft>
              <a:buClrTx/>
              <a:buSzTx/>
              <a:buFont typeface="Arial" panose="020B0604020202020204" pitchFamily="34" charset="0"/>
              <a:buChar char="•"/>
              <a:defRPr/>
            </a:pPr>
            <a:r>
              <a:rPr kumimoji="0" lang="cy-GB" sz="2800" b="1" i="0" u="none" strike="noStrike" kern="0" cap="none" spc="0" normalizeH="0" baseline="0" noProof="0">
                <a:ln>
                  <a:noFill/>
                </a:ln>
                <a:solidFill>
                  <a:srgbClr val="000000"/>
                </a:solidFill>
                <a:effectLst/>
                <a:uLnTx/>
                <a:uFillTx/>
                <a:latin typeface="Wales Sans Body"/>
                <a:sym typeface="Wales Sans Body"/>
              </a:rPr>
              <a:t>Costau byw: </a:t>
            </a:r>
            <a:r>
              <a:rPr kumimoji="0" lang="cy-GB" sz="2800" b="0" i="0" u="none" strike="noStrike" kern="0" cap="none" spc="0" normalizeH="0" baseline="0" noProof="0">
                <a:ln>
                  <a:noFill/>
                </a:ln>
                <a:solidFill>
                  <a:srgbClr val="000000"/>
                </a:solidFill>
                <a:effectLst/>
                <a:uLnTx/>
                <a:uFillTx/>
                <a:latin typeface="Wales Sans Body"/>
                <a:sym typeface="Wales Sans Body"/>
              </a:rPr>
              <a:t>2.5% oedd chwyddiant y DU, fel y’i mesurir gan y </a:t>
            </a:r>
            <a:r>
              <a:rPr kumimoji="0" lang="cy-GB" sz="2800" b="0" i="0" u="none" strike="noStrike" kern="0" cap="none" spc="0" normalizeH="0" baseline="0" noProof="0">
                <a:ln>
                  <a:noFill/>
                </a:ln>
                <a:solidFill>
                  <a:srgbClr val="000000"/>
                </a:solidFill>
                <a:effectLst/>
                <a:uLnTx/>
                <a:uFillTx/>
                <a:latin typeface="Wales Sans Body"/>
                <a:sym typeface="Wales Sans Body"/>
                <a:hlinkClick r:id="rId2"/>
              </a:rPr>
              <a:t>Mynegai Prisiau Defnyddwyr (CPI)</a:t>
            </a:r>
            <a:r>
              <a:rPr kumimoji="0" lang="cy-GB" sz="2800" b="0" i="0" u="none" strike="noStrike" kern="0" cap="none" spc="0" normalizeH="0" baseline="0" noProof="0">
                <a:ln>
                  <a:noFill/>
                </a:ln>
                <a:solidFill>
                  <a:srgbClr val="000000"/>
                </a:solidFill>
                <a:effectLst/>
                <a:uLnTx/>
                <a:uFillTx/>
                <a:latin typeface="Wales Sans Body"/>
                <a:sym typeface="Wales Sans Body"/>
              </a:rPr>
              <a:t>, yn y 12 mis hyd at fis Rhagfyr 2024, i lawr o 4% ar ddechrau 2024. Er i chwyddiant gyrraedd brig o 9.2% ym mis Hydref 2022, roedd pwysau costau byw yn dal i fod yn bryder allweddol ym Mhrydain Fawr yn </a:t>
            </a:r>
            <a:r>
              <a:rPr kumimoji="0" lang="cy-GB" sz="2800" b="0" i="0" u="none" strike="noStrike" kern="0" cap="none" spc="0" normalizeH="0" baseline="0" noProof="0">
                <a:ln>
                  <a:noFill/>
                </a:ln>
                <a:solidFill>
                  <a:srgbClr val="000000"/>
                </a:solidFill>
                <a:effectLst/>
                <a:uLnTx/>
                <a:uFillTx/>
                <a:latin typeface="Wales Sans Body"/>
                <a:sym typeface="Wales Sans Body"/>
                <a:hlinkClick r:id="rId3"/>
              </a:rPr>
              <a:t>2024</a:t>
            </a:r>
            <a:r>
              <a:rPr kumimoji="0" lang="cy-GB" sz="2800" b="0" i="0" u="none" strike="noStrike" kern="0" cap="none" spc="0" normalizeH="0" baseline="0" noProof="0">
                <a:ln>
                  <a:noFill/>
                </a:ln>
                <a:solidFill>
                  <a:srgbClr val="000000"/>
                </a:solidFill>
                <a:effectLst/>
                <a:uLnTx/>
                <a:uFillTx/>
                <a:latin typeface="Wales Sans Body"/>
                <a:sym typeface="Wales Sans Body"/>
              </a:rPr>
              <a:t>.</a:t>
            </a:r>
          </a:p>
          <a:p>
            <a:pPr marL="342900" marR="0" lvl="0" indent="-342900" algn="just" defTabSz="1828800" rtl="0" eaLnBrk="1" fontAlgn="auto" latinLnBrk="0" hangingPunct="1">
              <a:lnSpc>
                <a:spcPct val="90000"/>
              </a:lnSpc>
              <a:spcBef>
                <a:spcPts val="1800"/>
              </a:spcBef>
              <a:spcAft>
                <a:spcPct val="0"/>
              </a:spcAft>
              <a:buClrTx/>
              <a:buSzTx/>
              <a:buFont typeface="Arial" panose="020B0604020202020204" pitchFamily="34" charset="0"/>
              <a:buChar char="•"/>
              <a:defRPr/>
            </a:pPr>
            <a:r>
              <a:rPr kumimoji="0" lang="cy-GB" sz="2800" b="1" i="0" u="none" strike="noStrike" kern="0" cap="none" spc="0" normalizeH="0" baseline="0" noProof="0" err="1">
                <a:ln>
                  <a:noFill/>
                </a:ln>
                <a:solidFill>
                  <a:srgbClr val="000000"/>
                </a:solidFill>
                <a:effectLst/>
                <a:uLnTx/>
                <a:uFillTx/>
                <a:latin typeface="Wales Sans Body"/>
                <a:cs typeface="Arial"/>
                <a:sym typeface="Wales Sans Body"/>
              </a:rPr>
              <a:t>Sentiment Domestig</a:t>
            </a:r>
            <a:r>
              <a:rPr kumimoji="0" lang="cy-GB" sz="2800" b="0" i="0" u="none" strike="noStrike" kern="0" cap="none" spc="0" normalizeH="0" baseline="0" noProof="0">
                <a:ln>
                  <a:noFill/>
                </a:ln>
                <a:solidFill>
                  <a:srgbClr val="000000"/>
                </a:solidFill>
                <a:effectLst/>
                <a:uLnTx/>
                <a:uFillTx/>
                <a:latin typeface="Wales Sans Body"/>
                <a:cs typeface="Arial"/>
                <a:sym typeface="Wales Sans Body"/>
              </a:rPr>
              <a:t>: Er i’r sentiment yn gysylltiedig â’r argyfwng costau byw wella trwy gydol 2024, o’i gymharu â 2022, roedd tua 70-80% o ddefnyddwyr o hyd a oedd naill ai’n credu bod y gwaethaf yn dal i ddod (tua 40-50%) neu y bydd pethau’n aros yr un fath (tua 30-40%), nid gwaethygu na gwella. Fodd bynnag, newidiodd sentiment drwy gydol y flwyddyn, a Ch4 oedd y mwyaf negyddol. Yn 2024, adroddwyd mai costau a chyllid oedd y prif rwystr i dwristiaeth ddomestig, yn aros oddeutu 50-60% ym mhob mis o 2024</a:t>
            </a:r>
            <a:r>
              <a:rPr lang="cy-GB" sz="2800">
                <a:cs typeface="Arial"/>
              </a:rPr>
              <a:t>. </a:t>
            </a:r>
          </a:p>
          <a:p>
            <a:pPr marL="342900" marR="0" lvl="0" indent="-342900" algn="just" defTabSz="1828800" rtl="0" eaLnBrk="1" fontAlgn="auto" latinLnBrk="0" hangingPunct="1">
              <a:lnSpc>
                <a:spcPct val="90000"/>
              </a:lnSpc>
              <a:spcBef>
                <a:spcPts val="1800"/>
              </a:spcBef>
              <a:spcAft>
                <a:spcPct val="0"/>
              </a:spcAft>
              <a:buClrTx/>
              <a:buSzTx/>
              <a:buFont typeface="Arial" panose="020B0604020202020204" pitchFamily="34" charset="0"/>
              <a:buChar char="•"/>
              <a:defRPr/>
            </a:pPr>
            <a:r>
              <a:rPr kumimoji="0" lang="cy-GB" sz="2800" b="1" i="0" u="none" strike="noStrike" kern="0" cap="none" spc="0" normalizeH="0" baseline="0" noProof="0">
                <a:ln>
                  <a:noFill/>
                </a:ln>
                <a:solidFill>
                  <a:srgbClr val="000000"/>
                </a:solidFill>
                <a:effectLst/>
                <a:uLnTx/>
                <a:uFillTx/>
                <a:latin typeface="Wales Sans Body"/>
                <a:cs typeface="Arial"/>
                <a:sym typeface="Wales Sans Body"/>
              </a:rPr>
              <a:t>Teithiau dydd domestig: </a:t>
            </a:r>
            <a:r>
              <a:rPr kumimoji="0" lang="cy-GB" sz="2800" b="0" i="0" u="none" strike="noStrike" kern="0" cap="none" spc="0" normalizeH="0" baseline="0" noProof="0">
                <a:ln>
                  <a:noFill/>
                </a:ln>
                <a:solidFill>
                  <a:srgbClr val="000000"/>
                </a:solidFill>
                <a:effectLst/>
                <a:uLnTx/>
                <a:uFillTx/>
                <a:latin typeface="Wales Sans Body"/>
                <a:cs typeface="Arial"/>
                <a:sym typeface="Wales Sans Body"/>
              </a:rPr>
              <a:t>Roedd 1.03 biliwn o deithiau dydd domestig ym Mhrydain Fawr yn 2024, sy’n cyfateb i ostyngiad o </a:t>
            </a:r>
            <a:r>
              <a:rPr kumimoji="0" lang="cy-GB" sz="2800" b="0" i="0" u="none" strike="noStrike" kern="0" cap="none" spc="0" normalizeH="0" baseline="0" noProof="0">
                <a:ln>
                  <a:noFill/>
                </a:ln>
                <a:solidFill>
                  <a:srgbClr val="000000"/>
                </a:solidFill>
                <a:effectLst/>
                <a:uLnTx/>
                <a:uFillTx/>
                <a:latin typeface="Wales Sans Body"/>
                <a:sym typeface="Wales Sans Body"/>
              </a:rPr>
              <a:t>12% ers 2023. Mewn cyferbyniad, cynyddodd gwariant 5% yn yr un cyfnod i £54.8 biliwn.</a:t>
            </a:r>
          </a:p>
          <a:p>
            <a:pPr marL="342900" marR="0" lvl="0" indent="-342900" algn="just" defTabSz="1828800" rtl="0" eaLnBrk="1" fontAlgn="auto" latinLnBrk="0" hangingPunct="1">
              <a:lnSpc>
                <a:spcPct val="90000"/>
              </a:lnSpc>
              <a:spcBef>
                <a:spcPts val="1800"/>
              </a:spcBef>
              <a:spcAft>
                <a:spcPct val="0"/>
              </a:spcAft>
              <a:buClrTx/>
              <a:buSzTx/>
              <a:buFont typeface="Arial" panose="020B0604020202020204" pitchFamily="34" charset="0"/>
              <a:buChar char="•"/>
              <a:defRPr/>
            </a:pPr>
            <a:r>
              <a:rPr kumimoji="0" lang="cy-GB" sz="2800" b="1" i="0" u="none" strike="noStrike" kern="0" cap="none" spc="0" normalizeH="0" baseline="0" noProof="0">
                <a:ln>
                  <a:noFill/>
                </a:ln>
                <a:solidFill>
                  <a:srgbClr val="000000"/>
                </a:solidFill>
                <a:effectLst/>
                <a:uLnTx/>
                <a:uFillTx/>
                <a:latin typeface="Wales Sans Body"/>
                <a:cs typeface="Arial"/>
                <a:sym typeface="Wales Sans Body"/>
              </a:rPr>
              <a:t>Gwleidyddol: </a:t>
            </a:r>
            <a:r>
              <a:rPr kumimoji="0" lang="cy-GB" sz="2800" b="0" i="0" u="none" strike="noStrike" kern="0" cap="none" spc="0" normalizeH="0" baseline="0" noProof="0">
                <a:ln>
                  <a:noFill/>
                </a:ln>
                <a:solidFill>
                  <a:srgbClr val="000000"/>
                </a:solidFill>
                <a:effectLst/>
                <a:uLnTx/>
                <a:uFillTx/>
                <a:latin typeface="Wales Sans Body"/>
                <a:sym typeface="Wales Sans Body"/>
              </a:rPr>
              <a:t>Galwyd etholiad cyffredinol yn y DU ar 23 Mai 2024, a newidiodd y llywodraeth o’r Ceidwadwyr i Lafur ym mis Gorffennaf 2024. Roedd cyllideb mis Hydref ar fin effeithio ar 10 miliwn o bensiynwyr a gollodd eu taliadau tanwydd y gaeaf.</a:t>
            </a:r>
          </a:p>
          <a:p>
            <a:pPr marL="342900" marR="0" lvl="0" indent="-342900" algn="just" defTabSz="1828800" rtl="0" eaLnBrk="1" fontAlgn="auto" latinLnBrk="0" hangingPunct="1">
              <a:lnSpc>
                <a:spcPct val="90000"/>
              </a:lnSpc>
              <a:spcBef>
                <a:spcPts val="1800"/>
              </a:spcBef>
              <a:spcAft>
                <a:spcPct val="0"/>
              </a:spcAft>
              <a:buClrTx/>
              <a:buSzTx/>
              <a:buFont typeface="Arial" panose="020B0604020202020204" pitchFamily="34" charset="0"/>
              <a:buChar char="•"/>
              <a:defRPr/>
            </a:pPr>
            <a:r>
              <a:rPr kumimoji="0" lang="cy-GB" sz="2800" b="1" i="0" u="none" strike="noStrike" kern="0" cap="none" spc="0" normalizeH="0" baseline="0" noProof="0">
                <a:ln>
                  <a:noFill/>
                </a:ln>
                <a:solidFill>
                  <a:srgbClr val="000000"/>
                </a:solidFill>
                <a:effectLst/>
                <a:uLnTx/>
                <a:uFillTx/>
                <a:latin typeface="Wales Sans Body"/>
                <a:sym typeface="Wales Sans Body"/>
              </a:rPr>
              <a:t>Tywydd: </a:t>
            </a:r>
            <a:r>
              <a:rPr kumimoji="0" lang="cy-GB" sz="2800" b="0" i="0" u="none" strike="noStrike" kern="0" cap="none" spc="0" normalizeH="0" baseline="0" noProof="0">
                <a:ln>
                  <a:noFill/>
                </a:ln>
                <a:solidFill>
                  <a:srgbClr val="000000"/>
                </a:solidFill>
                <a:effectLst/>
                <a:uLnTx/>
                <a:uFillTx/>
                <a:latin typeface="Wales Sans Body"/>
                <a:sym typeface="Wales Sans Body"/>
              </a:rPr>
              <a:t>Adroddodd y </a:t>
            </a:r>
            <a:r>
              <a:rPr kumimoji="0" lang="cy-GB" sz="2800" b="0" i="0" u="none" strike="noStrike" kern="0" cap="none" spc="0" normalizeH="0" baseline="0" noProof="0">
                <a:ln>
                  <a:noFill/>
                </a:ln>
                <a:solidFill>
                  <a:srgbClr val="000000"/>
                </a:solidFill>
                <a:effectLst/>
                <a:uLnTx/>
                <a:uFillTx/>
                <a:latin typeface="Wales Sans Body"/>
                <a:sym typeface="Wales Sans Body"/>
                <a:hlinkClick r:id="rId4"/>
              </a:rPr>
              <a:t>Swyddfa Dywydd</a:t>
            </a:r>
            <a:r>
              <a:rPr kumimoji="0" lang="cy-GB" sz="2800" b="0" i="0" u="none" strike="noStrike" kern="0" cap="none" spc="0" normalizeH="0" baseline="0" noProof="0">
                <a:ln>
                  <a:noFill/>
                </a:ln>
                <a:solidFill>
                  <a:srgbClr val="000000"/>
                </a:solidFill>
                <a:effectLst/>
                <a:uLnTx/>
                <a:uFillTx/>
                <a:latin typeface="Wales Sans Body"/>
                <a:sym typeface="Wales Sans Body"/>
              </a:rPr>
              <a:t> mai 2024 oedd y bedwaredd flwyddyn gynhesaf a gofnodwyd ar gyfer y DU, ar ôl 2022, 2023 a 2014 yn unig. Gwanwyn oedd y cynhesaf a gofnodwyd ar gyfer y DU, pan gafwyd tymheredd cyfartalog uchaf erioed ar gyfer mis Mai. Chwefror oedd yr ail gynhesaf a gofnodwyd ar gyfer y DU a Rhagfyr y pumed cynhesaf. Mewn cyferbyniad, roedd misoedd yr haf Mehefin, Gorffennaf a Medi rhyw fymryn yn oerach na’r cyfartaledd. Roedd y flwyddyn yn gymharol wlyb, â 7% yn fwy o lawiad na’r cyfartaledd a 9 o stormydd trwy gydol 2024</a:t>
            </a:r>
            <a:r>
              <a:rPr lang="cy-GB" sz="2800"/>
              <a:t>.</a:t>
            </a:r>
          </a:p>
        </p:txBody>
      </p:sp>
    </p:spTree>
    <p:extLst>
      <p:ext uri="{BB962C8B-B14F-4D97-AF65-F5344CB8AC3E}">
        <p14:creationId xmlns:p14="http://schemas.microsoft.com/office/powerpoint/2010/main" val="380083265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5F2F6E-F379-1B58-8AFD-BFBE4C2C3033}"/>
              </a:ext>
            </a:extLst>
          </p:cNvPr>
          <p:cNvSpPr>
            <a:spLocks noGrp="1"/>
          </p:cNvSpPr>
          <p:nvPr>
            <p:ph type="title" idx="4294967295"/>
          </p:nvPr>
        </p:nvSpPr>
        <p:spPr>
          <a:xfrm>
            <a:off x="695878" y="1799303"/>
            <a:ext cx="23115588" cy="1084269"/>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6000" b="0" i="0" u="none" strike="noStrike" kern="0" cap="none" spc="0" normalizeH="0" baseline="0" noProof="0" err="1">
                <a:ln>
                  <a:noFill/>
                </a:ln>
                <a:solidFill>
                  <a:schemeClr val="tx2">
                    <a:lumMod val="20000"/>
                    <a:lumOff val="80000"/>
                  </a:schemeClr>
                </a:solidFill>
                <a:effectLst/>
                <a:uLnTx/>
                <a:uFillTx/>
                <a:latin typeface="+mn-lt"/>
                <a:ea typeface="Wales Sans Body"/>
                <a:cs typeface="Wales Sans Body"/>
                <a:sym typeface="Wales Sans Body"/>
              </a:rPr>
              <a:t>Crynodeb</a:t>
            </a:r>
            <a:endParaRPr kumimoji="0" lang="en-US" sz="6000" b="0" i="0" u="none" strike="noStrike" kern="0" cap="none" spc="0" normalizeH="0" baseline="0" noProof="0">
              <a:ln>
                <a:noFill/>
              </a:ln>
              <a:solidFill>
                <a:schemeClr val="tx2">
                  <a:lumMod val="20000"/>
                  <a:lumOff val="80000"/>
                </a:schemeClr>
              </a:solidFill>
              <a:effectLst/>
              <a:uLnTx/>
              <a:uFillTx/>
              <a:latin typeface="+mn-lt"/>
              <a:ea typeface="Wales Sans Body"/>
              <a:cs typeface="Wales Sans Body"/>
              <a:sym typeface="Wales Sans Body"/>
            </a:endParaRPr>
          </a:p>
        </p:txBody>
      </p:sp>
    </p:spTree>
    <p:extLst>
      <p:ext uri="{BB962C8B-B14F-4D97-AF65-F5344CB8AC3E}">
        <p14:creationId xmlns:p14="http://schemas.microsoft.com/office/powerpoint/2010/main" val="353884666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30670-D4CE-6869-C283-6C32EF9B5DC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340C57C-8338-E7D9-64F4-2B75DC933B5D}"/>
              </a:ext>
            </a:extLst>
          </p:cNvPr>
          <p:cNvSpPr>
            <a:spLocks noGrp="1"/>
          </p:cNvSpPr>
          <p:nvPr>
            <p:ph type="title" idx="4294967295"/>
          </p:nvPr>
        </p:nvSpPr>
        <p:spPr>
          <a:xfrm>
            <a:off x="561979" y="764339"/>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a:spcBef>
                <a:spcPts val="1800"/>
              </a:spcBef>
              <a:buSzTx/>
              <a:defRPr/>
            </a:pPr>
            <a:r>
              <a:rPr lang="en-IN" sz="4800">
                <a:latin typeface="Wales Sans Headline" panose="02000503030000020004" pitchFamily="50" charset="0"/>
              </a:rPr>
              <a:t>Crynodeb o’r canfyddiadau (1/2)</a:t>
            </a:r>
          </a:p>
        </p:txBody>
      </p:sp>
      <p:sp>
        <p:nvSpPr>
          <p:cNvPr id="2" name="Text Placeholder 1">
            <a:extLst>
              <a:ext uri="{FF2B5EF4-FFF2-40B4-BE49-F238E27FC236}">
                <a16:creationId xmlns:a16="http://schemas.microsoft.com/office/drawing/2014/main" id="{0FF36770-9564-BA2C-A468-217F4232D942}"/>
              </a:ext>
            </a:extLst>
          </p:cNvPr>
          <p:cNvSpPr>
            <a:spLocks noGrp="1"/>
          </p:cNvSpPr>
          <p:nvPr>
            <p:ph type="body" sz="half" idx="12"/>
          </p:nvPr>
        </p:nvSpPr>
        <p:spPr>
          <a:xfrm>
            <a:off x="561977" y="2072949"/>
            <a:ext cx="23187027" cy="9850750"/>
          </a:xfrm>
        </p:spPr>
        <p:txBody>
          <a:bodyPr>
            <a:noAutofit/>
          </a:bodyPr>
          <a:lstStyle/>
          <a:p>
            <a:pPr marL="0" indent="0">
              <a:buNone/>
            </a:pPr>
            <a:r>
              <a:rPr lang="cy-GB" sz="2600" b="1" noProof="0">
                <a:latin typeface="Wales Sans Body"/>
              </a:rPr>
              <a:t>Prydain Fawr</a:t>
            </a:r>
          </a:p>
          <a:p>
            <a:r>
              <a:rPr lang="cy-GB" sz="2600" noProof="0">
                <a:latin typeface="Wales Sans Body"/>
              </a:rPr>
              <a:t>Roedd 105.5 miliwn o deithiau dros nos domestig ym Mhrydain Fawr yn 2024, sy’n cyfateb i ostyngiad o 10% o’i gymharu â 2023. Cynyddodd gwariant ar deithiau dros nos domestig ym Mhrydain Fawr yn 2024 5% i 32.9 biliwn. £312 y daith oedd y gwariant cyfartalog fesul taith dros nos ddomestig ym Mhrydain Fawr, cynnydd o 17% o 2023. Arhosodd nosweithiau cyfartalog fesul taith ym Mhrydain Fawr yn sefydlog yn 2024 ar 2.9 noson y daith. </a:t>
            </a:r>
          </a:p>
          <a:p>
            <a:r>
              <a:rPr lang="cy-GB" sz="2600" noProof="0">
                <a:latin typeface="Wales Sans Body"/>
              </a:rPr>
              <a:t>Roedd 1.03 biliwn o deithiau dydd domestig ym Mhrydain Fawr yn 2024, sy’n cyfateb i ostyngiad o 12% ers 2023. Mewn cyferbyniad, cynyddodd gwariant 5% yn yr un cyfnod i £54.8 biliwn. </a:t>
            </a:r>
          </a:p>
          <a:p>
            <a:pPr marL="0" indent="0">
              <a:buNone/>
            </a:pPr>
            <a:r>
              <a:rPr lang="cy-GB" sz="2600" b="1" noProof="0">
                <a:latin typeface="Wales Sans Body"/>
              </a:rPr>
              <a:t>Cymru</a:t>
            </a:r>
            <a:endParaRPr lang="cy-GB" sz="2600" noProof="0">
              <a:latin typeface="Wales Sans Body"/>
            </a:endParaRPr>
          </a:p>
          <a:p>
            <a:r>
              <a:rPr lang="cy-GB" sz="2600" noProof="0">
                <a:latin typeface="Wales Sans Body"/>
              </a:rPr>
              <a:t>Roedd 7.61 miliwn o deithiau dros nos domestig yng Nghymru yn 2024, yr oedd y mwyafrif ohonynt ar gyfer ymweliad â ffrindiau a pherthnasau neu wyliau. Gostyngodd teithio yng Nghymru 10% yn 2024, o’i gymharu â 2023. Ar draws tymhorau, Ch3 oedd y chwarter mwyaf poblogaidd o hyd â 2.4 miliwn o deithiau dros nos, ond bu dirywiad yn y chwarter hwn yn dilyn Ch3 arbennig o gryf yn 2023. </a:t>
            </a:r>
          </a:p>
          <a:p>
            <a:r>
              <a:rPr lang="cy-GB" sz="2600" noProof="0">
                <a:latin typeface="Wales Sans Body"/>
              </a:rPr>
              <a:t>Bu cynnydd i wariant cyfartalog fesul taith ar gyfer pob math o daith yng Nghymru yn 2024. Ar y cyfan, cynyddodd gwariant cyfartalog yng Nghymru 23%, o £239 yn 2023 i £295 yn 2024, sy’n llawer uwch na’r gyfradd chwyddiant o 2.5% (yn ôl 12 mis y Mynegai Prisiau Defnyddwyr hyd at Ragfyr 2024) a welwyd ym Mhrydain Fawr yn 2024. Er bod teithiau dros nos wedi gostwng yn Ch3 2024, cyrhaeddodd gwariant cyfartalog lefel uchaf mewn 3 blynedd o £359 y daith.</a:t>
            </a:r>
          </a:p>
          <a:p>
            <a:r>
              <a:rPr lang="cy-GB" sz="2600" noProof="0">
                <a:latin typeface="Wales Sans Body"/>
              </a:rPr>
              <a:t>Fel yn 2023, roedd cyfartaledd o 2.9 fesul taith yng Nghymru yn 2024. Fodd bynnag, cynyddodd hyd cyfartalog teithiau gwyliau o 3.4 noson fesul taith wyliau yn 2023 i 3.6 noson fesul taith wyliau yn 2024. Cyrhaeddwyd brig yn hyd cyfartalog teithiau gwyliau yn Ch3 2024, yn neidio o 3.7 o nosweithiau gwyliau fesul taith yn Ch3 2023 i 4.3 noson fesul taith wyliau yn Ch3 2024. </a:t>
            </a:r>
          </a:p>
          <a:p>
            <a:r>
              <a:rPr lang="cy-GB" sz="2600" noProof="0">
                <a:latin typeface="Wales Sans Body"/>
              </a:rPr>
              <a:t>De-ddwyrain Cymru oedd y cyrchfan mwyaf poblogaidd yng Nghymru o hyd (38%) a chynyddodd ei gyfran o deithiau 3 phwynt canran, o’i gymharu â 2023. De-ddwyrain Cymru oedd y mwyaf poblogaidd ymhlith trigolion Lloegr yn 2024, gan oddiweddyd Gogledd Cymru fel y cyrchfan a ffefrir. Y gogledd oedd y cyrchfan mwyaf poblogaidd ar gyfer teithiau gwyliau yn 2024 â 1.18 miliwn o deithiau. </a:t>
            </a:r>
          </a:p>
          <a:p>
            <a:r>
              <a:rPr lang="cy-GB" sz="2600" noProof="0">
                <a:latin typeface="Wales Sans Body"/>
              </a:rPr>
              <a:t>Roedd 29% o deithiau i ddinasoedd a threfi mawr, a oedd yn gynnydd o 3 phwynt canran i’r gyfran o deithiau o’i gymharu â 2023. Mae Cymru yn unigryw o’i chymharu â gwledydd eraill o ran ei dosbarthiad mwy cyfartal o deithiau ar draws pob math o gyrchfan, ac mae trefi bach (27%) bron yr un mor boblogaidd â dinasoedd a threfi mawr. Ni ailadroddwyd y brig o ran teithiau i lan y môr yn Ch3 2023 (0.9 miliwn o deithiau) yn Ch3 2024 (0.6 miliwn o deithiau), a allai fod oherwydd Mehefin a Gorffennaf oerach na’r cyfartaledd yn 2024 yn dilyn y Ch3 cynhesaf erioed yn 2023.</a:t>
            </a:r>
          </a:p>
        </p:txBody>
      </p:sp>
      <p:sp>
        <p:nvSpPr>
          <p:cNvPr id="4" name="Text Placeholder 3">
            <a:extLst>
              <a:ext uri="{FF2B5EF4-FFF2-40B4-BE49-F238E27FC236}">
                <a16:creationId xmlns:a16="http://schemas.microsoft.com/office/drawing/2014/main" id="{98CAF55A-DC5C-A9BF-C3D1-0B8F6D77BEC8}"/>
              </a:ext>
            </a:extLst>
          </p:cNvPr>
          <p:cNvSpPr>
            <a:spLocks noGrp="1"/>
          </p:cNvSpPr>
          <p:nvPr>
            <p:ph type="body" sz="quarter" idx="14"/>
          </p:nvPr>
        </p:nvSpPr>
        <p:spPr>
          <a:xfrm>
            <a:off x="561977" y="12717824"/>
            <a:ext cx="20528218" cy="998176"/>
          </a:xfrm>
        </p:spPr>
        <p:txBody>
          <a:bodyPr/>
          <a:lstStyle/>
          <a:p>
            <a:r>
              <a:rPr lang="en-GB" sz="2400"/>
              <a:t>Ffynhonnell: Arolwg Twristiaeth Prydain Fawr (GBTS)</a:t>
            </a:r>
            <a:r>
              <a:rPr lang="en-US" sz="2400"/>
              <a:t> 2024</a:t>
            </a:r>
          </a:p>
        </p:txBody>
      </p:sp>
    </p:spTree>
    <p:extLst>
      <p:ext uri="{BB962C8B-B14F-4D97-AF65-F5344CB8AC3E}">
        <p14:creationId xmlns:p14="http://schemas.microsoft.com/office/powerpoint/2010/main" val="18326707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0571EB-5268-D6D9-BEDE-C78F1288D379}"/>
              </a:ext>
            </a:extLst>
          </p:cNvPr>
          <p:cNvSpPr>
            <a:spLocks noGrp="1"/>
          </p:cNvSpPr>
          <p:nvPr>
            <p:ph type="title" idx="4294967295"/>
          </p:nvPr>
        </p:nvSpPr>
        <p:spPr>
          <a:xfrm>
            <a:off x="561979" y="764339"/>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a:spcBef>
                <a:spcPts val="1800"/>
              </a:spcBef>
              <a:buSzTx/>
              <a:defRPr/>
            </a:pPr>
            <a:r>
              <a:rPr lang="en-IN" sz="4800">
                <a:latin typeface="Wales Sans Headline" panose="02000503030000020004" pitchFamily="50" charset="0"/>
              </a:rPr>
              <a:t>Crynodeb o’r canfyddiadau (2/2)</a:t>
            </a:r>
          </a:p>
        </p:txBody>
      </p:sp>
      <p:sp>
        <p:nvSpPr>
          <p:cNvPr id="2" name="Text Placeholder 1">
            <a:extLst>
              <a:ext uri="{FF2B5EF4-FFF2-40B4-BE49-F238E27FC236}">
                <a16:creationId xmlns:a16="http://schemas.microsoft.com/office/drawing/2014/main" id="{4EEB0C62-BA28-35A1-F94A-6816C44D56BE}"/>
              </a:ext>
            </a:extLst>
          </p:cNvPr>
          <p:cNvSpPr>
            <a:spLocks noGrp="1"/>
          </p:cNvSpPr>
          <p:nvPr>
            <p:ph type="body" sz="half" idx="12"/>
          </p:nvPr>
        </p:nvSpPr>
        <p:spPr>
          <a:xfrm>
            <a:off x="598491" y="2082873"/>
            <a:ext cx="23187027" cy="9850750"/>
          </a:xfrm>
        </p:spPr>
        <p:txBody>
          <a:bodyPr>
            <a:normAutofit fontScale="92500" lnSpcReduction="10000"/>
          </a:bodyPr>
          <a:lstStyle/>
          <a:p>
            <a:r>
              <a:rPr lang="cy-GB" sz="2800" noProof="0">
                <a:latin typeface="Wales Sans Body"/>
              </a:rPr>
              <a:t>Ymweld â lleoedd, bwyd a diod, noson allan neu siopa arbenigol a gweithgareddau awyr agored oedd y gweithgareddau mwyaf poblogaidd ar daith yn 2024. Nid yw hyn wedi newid ers 2023. Fodd bynnag, bu cynnydd i gyfran y teithiau nad oeddent yn cynnwys unrhyw weithgaredd o gwbl, o 11% yn 2023 i 14% yn 2024. Cynyddodd gwariant ar deithiau a oedd yn cynnwys mynd i ddigwyddiad arbennig neu ddathliad o natur breifat ymhellach yn 2024, o £108 miliwn </a:t>
            </a:r>
            <a:r>
              <a:rPr lang="cy-GB" noProof="0">
                <a:latin typeface="Wales Sans Body"/>
              </a:rPr>
              <a:t>y</a:t>
            </a:r>
            <a:r>
              <a:rPr lang="cy-GB" sz="2800" noProof="0">
                <a:latin typeface="Wales Sans Body"/>
              </a:rPr>
              <a:t>n 2022 i £205 miliwn yn 2023 a £270 miliwn yn 2024. Fe wnaeth pob cyfnod oes, ac eithrio pobl annibynnol hŷn, gynyddu eu gwariant ar deithiau a oedd yn cynnwys y gweithgaredd hwn yn 2024. </a:t>
            </a:r>
          </a:p>
          <a:p>
            <a:r>
              <a:rPr lang="cy-GB" sz="2800" noProof="0">
                <a:latin typeface="Wales Sans Body"/>
              </a:rPr>
              <a:t>Mae gwariant yng Nghymru wedi bod yn cynyddu yn uwch na</a:t>
            </a:r>
            <a:r>
              <a:rPr lang="cy-GB" noProof="0">
                <a:latin typeface="Wales Sans Body"/>
              </a:rPr>
              <a:t>’r gyfradd chwyddiant ers </a:t>
            </a:r>
            <a:r>
              <a:rPr lang="cy-GB" sz="2800" noProof="0">
                <a:latin typeface="Wales Sans Body"/>
              </a:rPr>
              <a:t>2022, gan gynyddu 7% rhwng 2022 a 2023 ac 11% pellach rhwng 2023 a 2024. Pecynnau (20%), llety (24%) a bwyta ac yfed (22%) yw’r categorïau mwyaf o wariant yn 2024. Cynyddodd cyfran y gwariant ar becynnau fwyaf, o 10% o wariant yn 2023 i 20% o wariant yn 2024, yn bennaf oherwydd cynnydd i wariant ar y categori hwn ymhlith y rhai yn y cyfnod oes teuluoedd. </a:t>
            </a:r>
          </a:p>
          <a:p>
            <a:r>
              <a:rPr lang="cy-GB" sz="2800" noProof="0">
                <a:latin typeface="Wales Sans Body"/>
              </a:rPr>
              <a:t>Cynyddodd amseroedd arwain trefnu taith rhyw fymryn yn 2024, â chynnydd o 3 phwynt canran i deithiau a drefnodd lety 4 neu fwy o fisoedd ymlaen llaw, o 16% yn 2023 i 19% yn 2024. Cynyddodd cyfran y teithiau a drefnodd lety 4 neu fwy o fisoedd ymlaen llaw 6 phwynt canran yn Ch3 2024 (o’i gymharu â Ch3 2023). </a:t>
            </a:r>
          </a:p>
          <a:p>
            <a:r>
              <a:rPr lang="cy-GB" sz="2800" noProof="0">
                <a:latin typeface="Wales Sans Body"/>
              </a:rPr>
              <a:t>Gwefannau teithio (21%), darparwyr llety (16%) a gwefannau rhannu llety (9%) oedd y ffyrdd mwyaf cyffredin o drefnu taith dros nos yng Nghymru yn 2024. Prin oedd y newid i ddulliau trefnu llety rhwng 2022 a 2024, ac eithrio bod gwefannau rhannu llet</a:t>
            </a:r>
            <a:r>
              <a:rPr lang="cy-GB" noProof="0">
                <a:latin typeface="Wales Sans Body"/>
              </a:rPr>
              <a:t>y Bellach yn y 3 dull trefnu llety uchaf, gan fynd rhyw fymryn y tu hwnt i weithredwyr teithiau</a:t>
            </a:r>
            <a:r>
              <a:rPr lang="cy-GB" sz="2800" noProof="0">
                <a:latin typeface="Wales Sans Body"/>
              </a:rPr>
              <a:t>. </a:t>
            </a:r>
          </a:p>
          <a:p>
            <a:r>
              <a:rPr lang="cy-GB" sz="2800" noProof="0">
                <a:latin typeface="Wales Sans Body"/>
              </a:rPr>
              <a:t>Bu symudiad i drafnidiaeth gyhoeddus yn 2024, â chyfran y teithiau a ddefnyddio</a:t>
            </a:r>
            <a:r>
              <a:rPr lang="cy-GB" noProof="0">
                <a:latin typeface="Wales Sans Body"/>
              </a:rPr>
              <a:t>dd fws/coets neu dacsi i deithio i’w prif gyrchfan yn cynyddu </a:t>
            </a:r>
            <a:r>
              <a:rPr lang="cy-GB" sz="2800" noProof="0">
                <a:latin typeface="Wales Sans Body"/>
              </a:rPr>
              <a:t>6 phwynt canran, o 6% yn 2023 i 12% yn 2024,  </a:t>
            </a:r>
          </a:p>
          <a:p>
            <a:r>
              <a:rPr lang="cy-GB" sz="2800" noProof="0">
                <a:latin typeface="Wales Sans Body"/>
              </a:rPr>
              <a:t>Aros mewn gwesty oedd y math mwyaf cyffredin o lety a ddefnyddiwyd ar deithiau dros nos yng Nghymru (25%). O’i gymharu â 2022, roedd newid i gyfran y teithiau i ffwrdd o garafan/gwersylla/glampio (-3 pwynt canran ers 2023, i gyfran o 18% yn 2024) ac arosiadau gwesty (-3 pwynt canran ers 2023, i gyfran o 25% yn 2024) i lety hunanddarpar (+4 pwynt canran ers 2023 i gyfran o 16% yn 2024).</a:t>
            </a:r>
          </a:p>
          <a:p>
            <a:r>
              <a:rPr lang="cy-GB" sz="2800" noProof="0">
                <a:latin typeface="Wales Sans Body"/>
              </a:rPr>
              <a:t>Teithiau gan y rhai yn y cyfnod oes teuluoedd oedd bron i hanner yr holl deithiau yng Nghymru yn 2024 (47%) gan gynyddu 3 phwynt canran ers 2023. Gostyngodd nifer y bobl ifanc annibynnol yn yr un cyfnod amser, o 29% yn 2023 i 22% yn 2024.</a:t>
            </a:r>
          </a:p>
          <a:p>
            <a:r>
              <a:rPr lang="cy-GB" sz="2800" noProof="0">
                <a:latin typeface="Wales Sans Body"/>
              </a:rPr>
              <a:t>Roedd 23% o deithiau dros nos yng Nghymru yn 2024 gan deithwyr unigol, cynnydd o 3 phwynt canran ers 2023, wrth i’r rhai yn y cyfnod oes teuluoedd gynyddu eu teithio unigol 9 pwynt canran. Roedd 1 o bob 5 taith yng Nghymru yn rhan o grŵp mwy yn 2024, a dathliadau a theithio yn rhan o dîm neu glwb oedd y math mwyaf poblogaidd o grŵp mawr. Cynyddodd y rhai yn y cyfnod oes teuluoedd ac aeth y rhai o oedran ymddeol ar fwy o deithiau yn rhan o barti mwy yn 2024, o’i gymharu â 2023.</a:t>
            </a:r>
            <a:endParaRPr lang="cy-GB" sz="2400" noProof="0">
              <a:latin typeface="Wales Sans Body"/>
            </a:endParaRPr>
          </a:p>
        </p:txBody>
      </p:sp>
      <p:sp>
        <p:nvSpPr>
          <p:cNvPr id="4" name="Text Placeholder 3">
            <a:extLst>
              <a:ext uri="{FF2B5EF4-FFF2-40B4-BE49-F238E27FC236}">
                <a16:creationId xmlns:a16="http://schemas.microsoft.com/office/drawing/2014/main" id="{BE95440D-A7A6-279F-6364-71468041DD2E}"/>
              </a:ext>
            </a:extLst>
          </p:cNvPr>
          <p:cNvSpPr>
            <a:spLocks noGrp="1"/>
          </p:cNvSpPr>
          <p:nvPr>
            <p:ph type="body" sz="quarter" idx="14"/>
          </p:nvPr>
        </p:nvSpPr>
        <p:spPr/>
        <p:txBody>
          <a:bodyPr/>
          <a:lstStyle/>
          <a:p>
            <a:r>
              <a:rPr lang="en-GB" sz="2400"/>
              <a:t>Ffynhonnell: Arolwg Twristiaeth Prydain Fawr (GBTS) </a:t>
            </a:r>
            <a:r>
              <a:rPr lang="en-US" sz="2400"/>
              <a:t>2024</a:t>
            </a:r>
          </a:p>
        </p:txBody>
      </p:sp>
    </p:spTree>
    <p:extLst>
      <p:ext uri="{BB962C8B-B14F-4D97-AF65-F5344CB8AC3E}">
        <p14:creationId xmlns:p14="http://schemas.microsoft.com/office/powerpoint/2010/main" val="344310579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FACA6A-03B9-0F6D-FBEA-CF460245F7CF}"/>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Cipolwg</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ar</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ystadegau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twristiaeth</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dros</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nos</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2024 Prydain Fawr</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10" name="Rectangle 9">
            <a:extLst>
              <a:ext uri="{FF2B5EF4-FFF2-40B4-BE49-F238E27FC236}">
                <a16:creationId xmlns:a16="http://schemas.microsoft.com/office/drawing/2014/main" id="{8122428B-1F45-3698-31E5-4FEFF9881E0E}"/>
              </a:ext>
              <a:ext uri="{C183D7F6-B498-43B3-948B-1728B52AA6E4}">
                <adec:decorative xmlns:adec="http://schemas.microsoft.com/office/drawing/2017/decorative" val="1"/>
              </a:ext>
            </a:extLst>
          </p:cNvPr>
          <p:cNvSpPr/>
          <p:nvPr/>
        </p:nvSpPr>
        <p:spPr>
          <a:xfrm>
            <a:off x="561975" y="2887334"/>
            <a:ext cx="7558519" cy="529329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800"/>
          </a:p>
        </p:txBody>
      </p:sp>
      <p:sp>
        <p:nvSpPr>
          <p:cNvPr id="6" name="Rectangle 5">
            <a:extLst>
              <a:ext uri="{FF2B5EF4-FFF2-40B4-BE49-F238E27FC236}">
                <a16:creationId xmlns:a16="http://schemas.microsoft.com/office/drawing/2014/main" id="{6A94B1DC-2C18-65E4-B4CE-A6D496BD34DA}"/>
              </a:ext>
            </a:extLst>
          </p:cNvPr>
          <p:cNvSpPr/>
          <p:nvPr/>
        </p:nvSpPr>
        <p:spPr>
          <a:xfrm>
            <a:off x="561975" y="2105025"/>
            <a:ext cx="7558519" cy="7823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rPr>
              <a:t>Cyfanswm Teithiau a Gyflawnwyd 2024 (miliynau)</a:t>
            </a:r>
          </a:p>
        </p:txBody>
      </p:sp>
      <p:graphicFrame>
        <p:nvGraphicFramePr>
          <p:cNvPr id="11" name="Chart 10" descr="Pie chart depicting 2024 total overnight trips taken to GB 117.4 M, England 99.4M Scotland 12.4M, Wales 8.4M.">
            <a:extLst>
              <a:ext uri="{FF2B5EF4-FFF2-40B4-BE49-F238E27FC236}">
                <a16:creationId xmlns:a16="http://schemas.microsoft.com/office/drawing/2014/main" id="{5E5DB11E-3247-8D72-33CA-DB94D574BA37}"/>
              </a:ext>
            </a:extLst>
          </p:cNvPr>
          <p:cNvGraphicFramePr/>
          <p:nvPr>
            <p:extLst>
              <p:ext uri="{D42A27DB-BD31-4B8C-83A1-F6EECF244321}">
                <p14:modId xmlns:p14="http://schemas.microsoft.com/office/powerpoint/2010/main" val="2386399905"/>
              </p:ext>
            </p:extLst>
          </p:nvPr>
        </p:nvGraphicFramePr>
        <p:xfrm>
          <a:off x="598489" y="2905892"/>
          <a:ext cx="7558519" cy="514455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id="{FC668BDC-CFDE-E767-0E81-D97E64E5477A}"/>
              </a:ext>
            </a:extLst>
          </p:cNvPr>
          <p:cNvSpPr txBox="1"/>
          <p:nvPr/>
        </p:nvSpPr>
        <p:spPr>
          <a:xfrm>
            <a:off x="3418419" y="4727874"/>
            <a:ext cx="2287437" cy="1107996"/>
          </a:xfrm>
          <a:prstGeom prst="rect">
            <a:avLst/>
          </a:prstGeom>
          <a:noFill/>
        </p:spPr>
        <p:txBody>
          <a:bodyPr wrap="square" lIns="0" tIns="0" rIns="0" bIns="0" rtlCol="0" anchor="ctr">
            <a:spAutoFit/>
          </a:bodyPr>
          <a:lstStyle/>
          <a:p>
            <a:pPr algn="ctr"/>
            <a:r>
              <a:rPr lang="en-IN" sz="2400" b="1" dirty="0" err="1">
                <a:latin typeface="+mn-lt"/>
              </a:rPr>
              <a:t>Cyfanswm</a:t>
            </a:r>
            <a:r>
              <a:rPr lang="en-IN" sz="2400" b="1" dirty="0">
                <a:latin typeface="+mn-lt"/>
              </a:rPr>
              <a:t> Prydain </a:t>
            </a:r>
            <a:r>
              <a:rPr lang="en-IN" sz="2400" b="1" dirty="0" err="1">
                <a:latin typeface="+mn-lt"/>
              </a:rPr>
              <a:t>Fawr</a:t>
            </a:r>
            <a:r>
              <a:rPr lang="en-IN" sz="2400" b="1" dirty="0">
                <a:latin typeface="+mn-lt"/>
              </a:rPr>
              <a:t> 105.6</a:t>
            </a:r>
          </a:p>
        </p:txBody>
      </p:sp>
      <p:sp>
        <p:nvSpPr>
          <p:cNvPr id="8" name="Rectangle 7">
            <a:extLst>
              <a:ext uri="{FF2B5EF4-FFF2-40B4-BE49-F238E27FC236}">
                <a16:creationId xmlns:a16="http://schemas.microsoft.com/office/drawing/2014/main" id="{CF55E4E0-14E7-8782-2840-E38B0AF7D96A}"/>
              </a:ext>
              <a:ext uri="{C183D7F6-B498-43B3-948B-1728B52AA6E4}">
                <adec:decorative xmlns:adec="http://schemas.microsoft.com/office/drawing/2017/decorative" val="1"/>
              </a:ext>
            </a:extLst>
          </p:cNvPr>
          <p:cNvSpPr/>
          <p:nvPr/>
        </p:nvSpPr>
        <p:spPr>
          <a:xfrm>
            <a:off x="8394484" y="2887334"/>
            <a:ext cx="7558519" cy="529329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800"/>
          </a:p>
        </p:txBody>
      </p:sp>
      <p:sp>
        <p:nvSpPr>
          <p:cNvPr id="5" name="Rectangle 4">
            <a:extLst>
              <a:ext uri="{FF2B5EF4-FFF2-40B4-BE49-F238E27FC236}">
                <a16:creationId xmlns:a16="http://schemas.microsoft.com/office/drawing/2014/main" id="{FAC30A71-64FE-E4F1-110F-9285BAF34DE0}"/>
              </a:ext>
            </a:extLst>
          </p:cNvPr>
          <p:cNvSpPr/>
          <p:nvPr/>
        </p:nvSpPr>
        <p:spPr>
          <a:xfrm>
            <a:off x="8394484" y="2105025"/>
            <a:ext cx="7558519" cy="7823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rPr>
              <a:t>Cyfanswm Gwariant 2024 (miliynau)</a:t>
            </a:r>
          </a:p>
        </p:txBody>
      </p:sp>
      <p:graphicFrame>
        <p:nvGraphicFramePr>
          <p:cNvPr id="13" name="Chart 12" descr="Pie chart depicting 2024, overnight trip spend in GB £31,253M, England £26,045M, Scotland £3,189M, Wales £2,019M.">
            <a:extLst>
              <a:ext uri="{FF2B5EF4-FFF2-40B4-BE49-F238E27FC236}">
                <a16:creationId xmlns:a16="http://schemas.microsoft.com/office/drawing/2014/main" id="{00BC626A-F4AD-8376-07E7-E64C3D9B3752}"/>
              </a:ext>
            </a:extLst>
          </p:cNvPr>
          <p:cNvGraphicFramePr/>
          <p:nvPr>
            <p:extLst>
              <p:ext uri="{D42A27DB-BD31-4B8C-83A1-F6EECF244321}">
                <p14:modId xmlns:p14="http://schemas.microsoft.com/office/powerpoint/2010/main" val="987859006"/>
              </p:ext>
            </p:extLst>
          </p:nvPr>
        </p:nvGraphicFramePr>
        <p:xfrm>
          <a:off x="8394484" y="2832594"/>
          <a:ext cx="7558519" cy="5144558"/>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70D5D8EF-0C01-F906-C42E-22E58AD5D366}"/>
              </a:ext>
            </a:extLst>
          </p:cNvPr>
          <p:cNvSpPr txBox="1"/>
          <p:nvPr/>
        </p:nvSpPr>
        <p:spPr>
          <a:xfrm>
            <a:off x="11798261" y="4488716"/>
            <a:ext cx="1387387" cy="1477328"/>
          </a:xfrm>
          <a:prstGeom prst="rect">
            <a:avLst/>
          </a:prstGeom>
          <a:noFill/>
        </p:spPr>
        <p:txBody>
          <a:bodyPr wrap="square" lIns="0" tIns="0" rIns="0" bIns="0" rtlCol="0" anchor="ctr">
            <a:spAutoFit/>
          </a:bodyPr>
          <a:lstStyle/>
          <a:p>
            <a:pPr algn="ctr"/>
            <a:r>
              <a:rPr lang="en-IN" sz="2400" b="1" dirty="0" err="1">
                <a:latin typeface="+mn-lt"/>
              </a:rPr>
              <a:t>Cyfanswm</a:t>
            </a:r>
            <a:r>
              <a:rPr lang="en-IN" sz="2400" b="1" dirty="0">
                <a:latin typeface="+mn-lt"/>
              </a:rPr>
              <a:t> Prydain </a:t>
            </a:r>
            <a:r>
              <a:rPr lang="en-IN" sz="2400" b="1" dirty="0" err="1">
                <a:latin typeface="+mn-lt"/>
              </a:rPr>
              <a:t>Fawr</a:t>
            </a:r>
            <a:endParaRPr lang="en-IN" sz="2400" b="1" dirty="0">
              <a:latin typeface="+mn-lt"/>
            </a:endParaRPr>
          </a:p>
          <a:p>
            <a:pPr algn="ctr"/>
            <a:r>
              <a:rPr lang="en-IN" sz="2400" b="1" dirty="0">
                <a:latin typeface="+mn-lt"/>
              </a:rPr>
              <a:t>£32,916</a:t>
            </a:r>
          </a:p>
        </p:txBody>
      </p:sp>
      <p:sp>
        <p:nvSpPr>
          <p:cNvPr id="9" name="Rectangle 8">
            <a:extLst>
              <a:ext uri="{FF2B5EF4-FFF2-40B4-BE49-F238E27FC236}">
                <a16:creationId xmlns:a16="http://schemas.microsoft.com/office/drawing/2014/main" id="{87BD7C90-1AFF-E788-EC99-D078C4C33802}"/>
              </a:ext>
              <a:ext uri="{C183D7F6-B498-43B3-948B-1728B52AA6E4}">
                <adec:decorative xmlns:adec="http://schemas.microsoft.com/office/drawing/2017/decorative" val="1"/>
              </a:ext>
            </a:extLst>
          </p:cNvPr>
          <p:cNvSpPr/>
          <p:nvPr/>
        </p:nvSpPr>
        <p:spPr>
          <a:xfrm>
            <a:off x="16226992" y="2887334"/>
            <a:ext cx="7558519" cy="529329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800"/>
          </a:p>
        </p:txBody>
      </p:sp>
      <p:sp>
        <p:nvSpPr>
          <p:cNvPr id="7" name="Rectangle 6">
            <a:extLst>
              <a:ext uri="{FF2B5EF4-FFF2-40B4-BE49-F238E27FC236}">
                <a16:creationId xmlns:a16="http://schemas.microsoft.com/office/drawing/2014/main" id="{02323B3F-10D6-8873-7A62-F2268FBB421C}"/>
              </a:ext>
            </a:extLst>
          </p:cNvPr>
          <p:cNvSpPr/>
          <p:nvPr/>
        </p:nvSpPr>
        <p:spPr>
          <a:xfrm>
            <a:off x="16226992" y="2105025"/>
            <a:ext cx="7558519" cy="7823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rPr>
              <a:t>Cyfanswm Nosweithiau Gwely 2024 (miliynau)</a:t>
            </a:r>
          </a:p>
        </p:txBody>
      </p:sp>
      <p:graphicFrame>
        <p:nvGraphicFramePr>
          <p:cNvPr id="15" name="Chart 14" descr="Pie chart depicting 2024 total bednights in GB 340.2M, England 280.3M Scotland 35.4M, Wales 24.5M.">
            <a:extLst>
              <a:ext uri="{FF2B5EF4-FFF2-40B4-BE49-F238E27FC236}">
                <a16:creationId xmlns:a16="http://schemas.microsoft.com/office/drawing/2014/main" id="{628D8928-66BA-42A5-F8B9-7EA99D04C9F9}"/>
              </a:ext>
            </a:extLst>
          </p:cNvPr>
          <p:cNvGraphicFramePr/>
          <p:nvPr>
            <p:extLst>
              <p:ext uri="{D42A27DB-BD31-4B8C-83A1-F6EECF244321}">
                <p14:modId xmlns:p14="http://schemas.microsoft.com/office/powerpoint/2010/main" val="2411926430"/>
              </p:ext>
            </p:extLst>
          </p:nvPr>
        </p:nvGraphicFramePr>
        <p:xfrm>
          <a:off x="16263507" y="2882818"/>
          <a:ext cx="7558519" cy="5144558"/>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5">
            <a:extLst>
              <a:ext uri="{FF2B5EF4-FFF2-40B4-BE49-F238E27FC236}">
                <a16:creationId xmlns:a16="http://schemas.microsoft.com/office/drawing/2014/main" id="{84759D9B-D8F5-8870-D6D5-B04CB5CFEE6A}"/>
              </a:ext>
            </a:extLst>
          </p:cNvPr>
          <p:cNvSpPr txBox="1"/>
          <p:nvPr/>
        </p:nvSpPr>
        <p:spPr>
          <a:xfrm>
            <a:off x="19582537" y="4543208"/>
            <a:ext cx="1507657" cy="1477328"/>
          </a:xfrm>
          <a:prstGeom prst="rect">
            <a:avLst/>
          </a:prstGeom>
          <a:noFill/>
        </p:spPr>
        <p:txBody>
          <a:bodyPr wrap="square" lIns="0" tIns="0" rIns="0" bIns="0" rtlCol="0" anchor="ctr">
            <a:spAutoFit/>
          </a:bodyPr>
          <a:lstStyle/>
          <a:p>
            <a:pPr algn="ctr"/>
            <a:r>
              <a:rPr lang="en-IN" sz="2400" b="1" dirty="0" err="1">
                <a:latin typeface="+mn-lt"/>
              </a:rPr>
              <a:t>Cyfanswm</a:t>
            </a:r>
            <a:r>
              <a:rPr lang="en-IN" sz="2400" b="1" dirty="0">
                <a:latin typeface="+mn-lt"/>
              </a:rPr>
              <a:t> Prydain </a:t>
            </a:r>
            <a:r>
              <a:rPr lang="en-IN" sz="2400" b="1" dirty="0" err="1">
                <a:latin typeface="+mn-lt"/>
              </a:rPr>
              <a:t>Fawr</a:t>
            </a:r>
            <a:endParaRPr lang="en-IN" sz="2400" b="1" dirty="0">
              <a:latin typeface="+mn-lt"/>
            </a:endParaRPr>
          </a:p>
          <a:p>
            <a:pPr algn="ctr"/>
            <a:r>
              <a:rPr lang="en-IN" sz="2400" b="1" dirty="0">
                <a:latin typeface="+mn-lt"/>
              </a:rPr>
              <a:t>307.5</a:t>
            </a:r>
          </a:p>
        </p:txBody>
      </p:sp>
      <p:graphicFrame>
        <p:nvGraphicFramePr>
          <p:cNvPr id="17" name="Table 16">
            <a:extLst>
              <a:ext uri="{FF2B5EF4-FFF2-40B4-BE49-F238E27FC236}">
                <a16:creationId xmlns:a16="http://schemas.microsoft.com/office/drawing/2014/main" id="{0E19A97F-68CE-4CE4-D782-8802C089791D}"/>
              </a:ext>
            </a:extLst>
          </p:cNvPr>
          <p:cNvGraphicFramePr>
            <a:graphicFrameLocks noGrp="1"/>
          </p:cNvGraphicFramePr>
          <p:nvPr>
            <p:extLst>
              <p:ext uri="{D42A27DB-BD31-4B8C-83A1-F6EECF244321}">
                <p14:modId xmlns:p14="http://schemas.microsoft.com/office/powerpoint/2010/main" val="4085479476"/>
              </p:ext>
            </p:extLst>
          </p:nvPr>
        </p:nvGraphicFramePr>
        <p:xfrm>
          <a:off x="561976" y="8307912"/>
          <a:ext cx="7558518" cy="3671361"/>
        </p:xfrm>
        <a:graphic>
          <a:graphicData uri="http://schemas.openxmlformats.org/drawingml/2006/table">
            <a:tbl>
              <a:tblPr firstRow="1" bandRow="1">
                <a:tableStyleId>{5C22544A-7EE6-4342-B048-85BDC9FD1C3A}</a:tableStyleId>
              </a:tblPr>
              <a:tblGrid>
                <a:gridCol w="3779259">
                  <a:extLst>
                    <a:ext uri="{9D8B030D-6E8A-4147-A177-3AD203B41FA5}">
                      <a16:colId xmlns:a16="http://schemas.microsoft.com/office/drawing/2014/main" val="81361600"/>
                    </a:ext>
                  </a:extLst>
                </a:gridCol>
                <a:gridCol w="3779259">
                  <a:extLst>
                    <a:ext uri="{9D8B030D-6E8A-4147-A177-3AD203B41FA5}">
                      <a16:colId xmlns:a16="http://schemas.microsoft.com/office/drawing/2014/main" val="887013069"/>
                    </a:ext>
                  </a:extLst>
                </a:gridCol>
              </a:tblGrid>
              <a:tr h="927861">
                <a:tc>
                  <a:txBody>
                    <a:bodyPr/>
                    <a:lstStyle/>
                    <a:p>
                      <a:pPr marL="0" algn="ctr" defTabSz="914400" rtl="0" eaLnBrk="1" latinLnBrk="0" hangingPunct="1"/>
                      <a:r>
                        <a:rPr lang="en-GB" sz="2400" b="1" kern="1200" dirty="0" err="1">
                          <a:solidFill>
                            <a:schemeClr val="lt1"/>
                          </a:solidFill>
                          <a:latin typeface="+mn-lt"/>
                          <a:ea typeface="+mn-ea"/>
                          <a:cs typeface="+mn-cs"/>
                        </a:rPr>
                        <a:t>Gwlad</a:t>
                      </a:r>
                      <a:endParaRPr lang="en-GB" sz="2400" b="1" kern="1200" dirty="0">
                        <a:solidFill>
                          <a:schemeClr val="lt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en-GB" sz="2400" b="1" kern="1200">
                          <a:solidFill>
                            <a:schemeClr val="lt1"/>
                          </a:solidFill>
                          <a:latin typeface="+mn-lt"/>
                          <a:ea typeface="+mn-ea"/>
                          <a:cs typeface="+mn-cs"/>
                        </a:rPr>
                        <a:t>Gwariant Cyfartalog fesul Taith 2024</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685875">
                <a:tc>
                  <a:txBody>
                    <a:bodyPr/>
                    <a:lstStyle/>
                    <a:p>
                      <a:pPr marL="0" algn="ctr" defTabSz="914400" rtl="0" eaLnBrk="1" latinLnBrk="0" hangingPunct="1"/>
                      <a:r>
                        <a:rPr lang="en-US" sz="2400" kern="1200" dirty="0">
                          <a:solidFill>
                            <a:schemeClr val="tx1"/>
                          </a:solidFill>
                          <a:latin typeface="+mn-lt"/>
                          <a:ea typeface="+mn-ea"/>
                          <a:cs typeface="+mn-cs"/>
                        </a:rPr>
                        <a:t>Prydain Fawr</a:t>
                      </a:r>
                      <a:endParaRPr lang="en-GB" sz="2400" kern="1200" dirty="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 £312</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685875">
                <a:tc>
                  <a:txBody>
                    <a:bodyPr/>
                    <a:lstStyle/>
                    <a:p>
                      <a:pPr marL="0" algn="ctr" defTabSz="914400" rtl="0" eaLnBrk="1" latinLnBrk="0" hangingPunct="1"/>
                      <a:r>
                        <a:rPr lang="en-US" sz="2400" kern="1200">
                          <a:solidFill>
                            <a:schemeClr val="tx1"/>
                          </a:solidFill>
                          <a:latin typeface="+mn-lt"/>
                          <a:ea typeface="+mn-ea"/>
                          <a:cs typeface="+mn-cs"/>
                        </a:rPr>
                        <a:t>Lloegr</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 £305</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685875">
                <a:tc>
                  <a:txBody>
                    <a:bodyPr/>
                    <a:lstStyle/>
                    <a:p>
                      <a:pPr marL="0" algn="ctr" defTabSz="914400" rtl="0" eaLnBrk="1" latinLnBrk="0" hangingPunct="1"/>
                      <a:r>
                        <a:rPr lang="en-US" sz="2400" kern="1200">
                          <a:solidFill>
                            <a:schemeClr val="tx1"/>
                          </a:solidFill>
                          <a:latin typeface="+mn-lt"/>
                          <a:ea typeface="+mn-ea"/>
                          <a:cs typeface="+mn-cs"/>
                        </a:rPr>
                        <a:t>Yr Alban</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 £315</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685875">
                <a:tc>
                  <a:txBody>
                    <a:bodyPr/>
                    <a:lstStyle/>
                    <a:p>
                      <a:pPr marL="0" algn="ctr" defTabSz="914400" rtl="0" eaLnBrk="1" latinLnBrk="0" hangingPunct="1"/>
                      <a:r>
                        <a:rPr lang="en-US" sz="2400" kern="1200">
                          <a:solidFill>
                            <a:schemeClr val="tx1"/>
                          </a:solidFill>
                          <a:latin typeface="+mn-lt"/>
                          <a:ea typeface="+mn-ea"/>
                          <a:cs typeface="+mn-cs"/>
                        </a:rPr>
                        <a:t>Cymru</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latinLnBrk="0" hangingPunct="1">
                        <a:lnSpc>
                          <a:spcPct val="100000"/>
                        </a:lnSpc>
                        <a:spcBef>
                          <a:spcPct val="0"/>
                        </a:spcBef>
                        <a:spcAft>
                          <a:spcPct val="0"/>
                        </a:spcAft>
                        <a:buClrTx/>
                        <a:buSzTx/>
                        <a:buFontTx/>
                        <a:buNone/>
                      </a:pPr>
                      <a:r>
                        <a:rPr lang="en-GB" sz="2400" b="0" i="0" u="none" strike="noStrike" kern="1200" cap="none" spc="0" baseline="0" dirty="0">
                          <a:solidFill>
                            <a:schemeClr val="tx1"/>
                          </a:solidFill>
                          <a:uFillTx/>
                          <a:latin typeface="+mn-lt"/>
                          <a:ea typeface="+mn-ea"/>
                          <a:cs typeface="+mn-cs"/>
                          <a:sym typeface="Calibri"/>
                        </a:rPr>
                        <a:t> £295 </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graphicFrame>
        <p:nvGraphicFramePr>
          <p:cNvPr id="20" name="Table 19">
            <a:extLst>
              <a:ext uri="{FF2B5EF4-FFF2-40B4-BE49-F238E27FC236}">
                <a16:creationId xmlns:a16="http://schemas.microsoft.com/office/drawing/2014/main" id="{476A54A6-77B4-5F15-0EA6-D5BBC63B075D}"/>
              </a:ext>
            </a:extLst>
          </p:cNvPr>
          <p:cNvGraphicFramePr>
            <a:graphicFrameLocks noGrp="1"/>
          </p:cNvGraphicFramePr>
          <p:nvPr>
            <p:extLst>
              <p:ext uri="{D42A27DB-BD31-4B8C-83A1-F6EECF244321}">
                <p14:modId xmlns:p14="http://schemas.microsoft.com/office/powerpoint/2010/main" val="2501404046"/>
              </p:ext>
            </p:extLst>
          </p:nvPr>
        </p:nvGraphicFramePr>
        <p:xfrm>
          <a:off x="8394483" y="8307912"/>
          <a:ext cx="7558520" cy="3671361"/>
        </p:xfrm>
        <a:graphic>
          <a:graphicData uri="http://schemas.openxmlformats.org/drawingml/2006/table">
            <a:tbl>
              <a:tblPr firstRow="1" bandRow="1">
                <a:tableStyleId>{5C22544A-7EE6-4342-B048-85BDC9FD1C3A}</a:tableStyleId>
              </a:tblPr>
              <a:tblGrid>
                <a:gridCol w="3779260">
                  <a:extLst>
                    <a:ext uri="{9D8B030D-6E8A-4147-A177-3AD203B41FA5}">
                      <a16:colId xmlns:a16="http://schemas.microsoft.com/office/drawing/2014/main" val="81361600"/>
                    </a:ext>
                  </a:extLst>
                </a:gridCol>
                <a:gridCol w="3779260">
                  <a:extLst>
                    <a:ext uri="{9D8B030D-6E8A-4147-A177-3AD203B41FA5}">
                      <a16:colId xmlns:a16="http://schemas.microsoft.com/office/drawing/2014/main" val="887013069"/>
                    </a:ext>
                  </a:extLst>
                </a:gridCol>
              </a:tblGrid>
              <a:tr h="927861">
                <a:tc>
                  <a:txBody>
                    <a:bodyPr/>
                    <a:lstStyle/>
                    <a:p>
                      <a:pPr marL="0" algn="ctr" defTabSz="914400" rtl="0" eaLnBrk="1" latinLnBrk="0" hangingPunct="1"/>
                      <a:r>
                        <a:rPr lang="en-GB" sz="2400" b="1" kern="1200" err="1">
                          <a:solidFill>
                            <a:schemeClr val="lt1"/>
                          </a:solidFill>
                          <a:latin typeface="+mn-lt"/>
                          <a:ea typeface="+mn-ea"/>
                          <a:cs typeface="+mn-cs"/>
                        </a:rPr>
                        <a:t>Gwlad</a:t>
                      </a:r>
                      <a:endParaRPr lang="en-GB" sz="2400" b="1" kern="1200">
                        <a:solidFill>
                          <a:schemeClr val="lt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en-GB" sz="2400" b="1" kern="1200">
                          <a:solidFill>
                            <a:schemeClr val="lt1"/>
                          </a:solidFill>
                          <a:latin typeface="+mn-lt"/>
                          <a:ea typeface="+mn-ea"/>
                          <a:cs typeface="+mn-cs"/>
                        </a:rPr>
                        <a:t>Gwariant Cyfartalog fesul Noson 2024</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685875">
                <a:tc>
                  <a:txBody>
                    <a:bodyPr/>
                    <a:lstStyle/>
                    <a:p>
                      <a:pPr marL="0" algn="ctr" defTabSz="914400" rtl="0" eaLnBrk="1" latinLnBrk="0" hangingPunct="1"/>
                      <a:r>
                        <a:rPr lang="en-US" sz="2400" kern="1200" dirty="0">
                          <a:solidFill>
                            <a:schemeClr val="tx1"/>
                          </a:solidFill>
                          <a:latin typeface="+mn-lt"/>
                          <a:ea typeface="+mn-ea"/>
                          <a:cs typeface="+mn-cs"/>
                        </a:rPr>
                        <a:t>Prydain Fawr</a:t>
                      </a:r>
                      <a:endParaRPr lang="en-GB" sz="2400" kern="1200" dirty="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 £107</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685875">
                <a:tc>
                  <a:txBody>
                    <a:bodyPr/>
                    <a:lstStyle/>
                    <a:p>
                      <a:pPr marL="0" algn="ctr" defTabSz="914400" rtl="0" eaLnBrk="1" latinLnBrk="0" hangingPunct="1"/>
                      <a:r>
                        <a:rPr lang="en-US" sz="2400" kern="1200">
                          <a:solidFill>
                            <a:schemeClr val="tx1"/>
                          </a:solidFill>
                          <a:latin typeface="+mn-lt"/>
                          <a:ea typeface="+mn-ea"/>
                          <a:cs typeface="+mn-cs"/>
                        </a:rPr>
                        <a:t>Lloegr</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 £107</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685875">
                <a:tc>
                  <a:txBody>
                    <a:bodyPr/>
                    <a:lstStyle/>
                    <a:p>
                      <a:pPr marL="0" algn="ctr" defTabSz="914400" rtl="0" eaLnBrk="1" latinLnBrk="0" hangingPunct="1"/>
                      <a:r>
                        <a:rPr lang="en-US" sz="2400" kern="1200">
                          <a:solidFill>
                            <a:schemeClr val="tx1"/>
                          </a:solidFill>
                          <a:latin typeface="+mn-lt"/>
                          <a:ea typeface="+mn-ea"/>
                          <a:cs typeface="+mn-cs"/>
                        </a:rPr>
                        <a:t>Yr Alban</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 £113</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685875">
                <a:tc>
                  <a:txBody>
                    <a:bodyPr/>
                    <a:lstStyle/>
                    <a:p>
                      <a:pPr marL="0" algn="ctr" defTabSz="914400" rtl="0" eaLnBrk="1" latinLnBrk="0" hangingPunct="1"/>
                      <a:r>
                        <a:rPr lang="en-GB" sz="2400" kern="1200">
                          <a:solidFill>
                            <a:schemeClr val="tx1"/>
                          </a:solidFill>
                          <a:latin typeface="+mn-lt"/>
                          <a:ea typeface="+mn-ea"/>
                          <a:cs typeface="+mn-cs"/>
                        </a:rPr>
                        <a:t>Cymru</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indent="0" algn="ctr" defTabSz="914400" rtl="0" eaLnBrk="1" latinLnBrk="0" hangingPunct="1">
                        <a:lnSpc>
                          <a:spcPct val="100000"/>
                        </a:lnSpc>
                        <a:spcBef>
                          <a:spcPct val="0"/>
                        </a:spcBef>
                        <a:spcAft>
                          <a:spcPct val="0"/>
                        </a:spcAft>
                        <a:buClrTx/>
                        <a:buSzTx/>
                        <a:buFontTx/>
                        <a:buNone/>
                      </a:pPr>
                      <a:r>
                        <a:rPr lang="en-GB" sz="2400" b="0" i="0" u="none" strike="noStrike" kern="1200" cap="none" spc="0" baseline="0" dirty="0">
                          <a:solidFill>
                            <a:schemeClr val="tx1"/>
                          </a:solidFill>
                          <a:uFillTx/>
                          <a:latin typeface="+mn-lt"/>
                          <a:ea typeface="+mn-ea"/>
                          <a:cs typeface="+mn-cs"/>
                          <a:sym typeface="Calibri"/>
                        </a:rPr>
                        <a:t> £101</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graphicFrame>
        <p:nvGraphicFramePr>
          <p:cNvPr id="21" name="Table 20">
            <a:extLst>
              <a:ext uri="{FF2B5EF4-FFF2-40B4-BE49-F238E27FC236}">
                <a16:creationId xmlns:a16="http://schemas.microsoft.com/office/drawing/2014/main" id="{BC8F2AF0-19DD-68CE-26D5-68060A8FEC8D}"/>
              </a:ext>
            </a:extLst>
          </p:cNvPr>
          <p:cNvGraphicFramePr>
            <a:graphicFrameLocks noGrp="1"/>
          </p:cNvGraphicFramePr>
          <p:nvPr>
            <p:extLst>
              <p:ext uri="{D42A27DB-BD31-4B8C-83A1-F6EECF244321}">
                <p14:modId xmlns:p14="http://schemas.microsoft.com/office/powerpoint/2010/main" val="2710113047"/>
              </p:ext>
            </p:extLst>
          </p:nvPr>
        </p:nvGraphicFramePr>
        <p:xfrm>
          <a:off x="16226992" y="8307912"/>
          <a:ext cx="7558520" cy="3671361"/>
        </p:xfrm>
        <a:graphic>
          <a:graphicData uri="http://schemas.openxmlformats.org/drawingml/2006/table">
            <a:tbl>
              <a:tblPr firstRow="1" bandRow="1">
                <a:tableStyleId>{5C22544A-7EE6-4342-B048-85BDC9FD1C3A}</a:tableStyleId>
              </a:tblPr>
              <a:tblGrid>
                <a:gridCol w="3779260">
                  <a:extLst>
                    <a:ext uri="{9D8B030D-6E8A-4147-A177-3AD203B41FA5}">
                      <a16:colId xmlns:a16="http://schemas.microsoft.com/office/drawing/2014/main" val="81361600"/>
                    </a:ext>
                  </a:extLst>
                </a:gridCol>
                <a:gridCol w="3779260">
                  <a:extLst>
                    <a:ext uri="{9D8B030D-6E8A-4147-A177-3AD203B41FA5}">
                      <a16:colId xmlns:a16="http://schemas.microsoft.com/office/drawing/2014/main" val="887013069"/>
                    </a:ext>
                  </a:extLst>
                </a:gridCol>
              </a:tblGrid>
              <a:tr h="927861">
                <a:tc>
                  <a:txBody>
                    <a:bodyPr/>
                    <a:lstStyle/>
                    <a:p>
                      <a:pPr marL="0" algn="ctr" defTabSz="914400" rtl="0" eaLnBrk="1" latinLnBrk="0" hangingPunct="1"/>
                      <a:r>
                        <a:rPr lang="en-GB" sz="2400" b="1" kern="1200" err="1">
                          <a:solidFill>
                            <a:schemeClr val="lt1"/>
                          </a:solidFill>
                          <a:latin typeface="+mn-lt"/>
                          <a:ea typeface="+mn-ea"/>
                          <a:cs typeface="+mn-cs"/>
                        </a:rPr>
                        <a:t>Gwlad</a:t>
                      </a:r>
                      <a:endParaRPr lang="en-GB" sz="2400" b="1" kern="1200">
                        <a:solidFill>
                          <a:schemeClr val="lt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en-GB" sz="2400" b="1" kern="1200">
                          <a:solidFill>
                            <a:schemeClr val="lt1"/>
                          </a:solidFill>
                          <a:latin typeface="+mn-lt"/>
                          <a:ea typeface="+mn-ea"/>
                          <a:cs typeface="+mn-cs"/>
                        </a:rPr>
                        <a:t>Nosweithiau Cyfartalog fesul Taith 2024</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36938923"/>
                  </a:ext>
                </a:extLst>
              </a:tr>
              <a:tr h="685875">
                <a:tc>
                  <a:txBody>
                    <a:bodyPr/>
                    <a:lstStyle/>
                    <a:p>
                      <a:pPr marL="0" algn="ctr" defTabSz="914400" rtl="0" eaLnBrk="1" latinLnBrk="0" hangingPunct="1"/>
                      <a:r>
                        <a:rPr lang="en-US" sz="2400" kern="1200" dirty="0">
                          <a:solidFill>
                            <a:schemeClr val="tx1"/>
                          </a:solidFill>
                          <a:latin typeface="+mn-lt"/>
                          <a:ea typeface="+mn-ea"/>
                          <a:cs typeface="+mn-cs"/>
                        </a:rPr>
                        <a:t>Prydain Fawr</a:t>
                      </a:r>
                      <a:endParaRPr lang="en-GB" sz="2400" kern="1200" dirty="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en-GB" sz="2400" kern="1200">
                          <a:solidFill>
                            <a:schemeClr val="tx1"/>
                          </a:solidFill>
                          <a:latin typeface="+mn-lt"/>
                          <a:ea typeface="+mn-ea"/>
                          <a:cs typeface="+mn-cs"/>
                        </a:rPr>
                        <a:t>2.9</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818411631"/>
                  </a:ext>
                </a:extLst>
              </a:tr>
              <a:tr h="685875">
                <a:tc>
                  <a:txBody>
                    <a:bodyPr/>
                    <a:lstStyle/>
                    <a:p>
                      <a:pPr marL="0" algn="ctr" defTabSz="914400" rtl="0" eaLnBrk="1" latinLnBrk="0" hangingPunct="1"/>
                      <a:r>
                        <a:rPr lang="en-US" sz="2400" kern="1200">
                          <a:solidFill>
                            <a:schemeClr val="tx1"/>
                          </a:solidFill>
                          <a:latin typeface="+mn-lt"/>
                          <a:ea typeface="+mn-ea"/>
                          <a:cs typeface="+mn-cs"/>
                        </a:rPr>
                        <a:t>Lloegr</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en-GB" sz="2400" kern="1200">
                          <a:solidFill>
                            <a:schemeClr val="tx1"/>
                          </a:solidFill>
                          <a:latin typeface="+mn-lt"/>
                          <a:ea typeface="+mn-ea"/>
                          <a:cs typeface="+mn-cs"/>
                        </a:rPr>
                        <a:t>2.8</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992828607"/>
                  </a:ext>
                </a:extLst>
              </a:tr>
              <a:tr h="685875">
                <a:tc>
                  <a:txBody>
                    <a:bodyPr/>
                    <a:lstStyle/>
                    <a:p>
                      <a:pPr marL="0" algn="ctr" defTabSz="914400" rtl="0" eaLnBrk="1" latinLnBrk="0" hangingPunct="1"/>
                      <a:r>
                        <a:rPr lang="en-US" sz="2400" kern="1200">
                          <a:solidFill>
                            <a:schemeClr val="tx1"/>
                          </a:solidFill>
                          <a:latin typeface="+mn-lt"/>
                          <a:ea typeface="+mn-ea"/>
                          <a:cs typeface="+mn-cs"/>
                        </a:rPr>
                        <a:t>Yr Alban</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en-GB" sz="2400" kern="1200">
                          <a:solidFill>
                            <a:schemeClr val="tx1"/>
                          </a:solidFill>
                          <a:latin typeface="+mn-lt"/>
                          <a:ea typeface="+mn-ea"/>
                          <a:cs typeface="+mn-cs"/>
                        </a:rPr>
                        <a:t>2.8</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200298329"/>
                  </a:ext>
                </a:extLst>
              </a:tr>
              <a:tr h="685875">
                <a:tc>
                  <a:txBody>
                    <a:bodyPr/>
                    <a:lstStyle/>
                    <a:p>
                      <a:pPr marL="0" algn="ctr" defTabSz="914400" rtl="0" eaLnBrk="1" latinLnBrk="0" hangingPunct="1"/>
                      <a:r>
                        <a:rPr lang="en-US" sz="2400" kern="1200">
                          <a:solidFill>
                            <a:schemeClr val="tx1"/>
                          </a:solidFill>
                          <a:latin typeface="+mn-lt"/>
                          <a:ea typeface="+mn-ea"/>
                          <a:cs typeface="+mn-cs"/>
                        </a:rPr>
                        <a:t>Cymru</a:t>
                      </a:r>
                      <a:endParaRPr lang="en-GB" sz="2400" kern="1200">
                        <a:solidFill>
                          <a:schemeClr val="tx1"/>
                        </a:solidFill>
                        <a:latin typeface="+mn-lt"/>
                        <a:ea typeface="+mn-ea"/>
                        <a:cs typeface="+mn-cs"/>
                      </a:endParaRP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algn="ctr" defTabSz="914400" rtl="0" eaLnBrk="1" latinLnBrk="0" hangingPunct="1"/>
                      <a:r>
                        <a:rPr lang="en-GB" sz="2400" kern="1200" dirty="0">
                          <a:solidFill>
                            <a:schemeClr val="tx1"/>
                          </a:solidFill>
                          <a:latin typeface="+mn-lt"/>
                          <a:ea typeface="+mn-ea"/>
                          <a:cs typeface="+mn-cs"/>
                        </a:rPr>
                        <a:t>2.9</a:t>
                      </a:r>
                    </a:p>
                  </a:txBody>
                  <a:tcPr marL="54000" marR="54000" marT="36000" marB="36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64184207"/>
                  </a:ext>
                </a:extLst>
              </a:tr>
            </a:tbl>
          </a:graphicData>
        </a:graphic>
      </p:graphicFrame>
      <p:sp>
        <p:nvSpPr>
          <p:cNvPr id="3" name="Text Placeholder 2">
            <a:extLst>
              <a:ext uri="{FF2B5EF4-FFF2-40B4-BE49-F238E27FC236}">
                <a16:creationId xmlns:a16="http://schemas.microsoft.com/office/drawing/2014/main" id="{B60C9722-D37D-EF2F-3AD5-CCF25E6BCF72}"/>
              </a:ext>
            </a:extLst>
          </p:cNvPr>
          <p:cNvSpPr>
            <a:spLocks noGrp="1"/>
          </p:cNvSpPr>
          <p:nvPr>
            <p:ph type="body" sz="quarter" idx="14"/>
          </p:nvPr>
        </p:nvSpPr>
        <p:spPr/>
        <p:txBody>
          <a:bodyPr/>
          <a:lstStyle/>
          <a:p>
            <a:pPr>
              <a:spcBef>
                <a:spcPts val="300"/>
              </a:spcBef>
            </a:pPr>
            <a:r>
              <a:rPr lang="en-GB" sz="2400"/>
              <a:t>Ffynhonnell: Arolwg Twristiaeth Prydain Fawr (GBTS) </a:t>
            </a:r>
            <a:r>
              <a:rPr lang="en-US" sz="2400"/>
              <a:t>2024</a:t>
            </a:r>
          </a:p>
          <a:p>
            <a:pPr>
              <a:spcBef>
                <a:spcPts val="300"/>
              </a:spcBef>
            </a:pPr>
            <a:r>
              <a:rPr lang="en-GB" sz="2400"/>
              <a:t>Sylfaen: Prydain Fawr 8,388; Lloegr 6,690; Yr Alban 1,130; Cymru 752</a:t>
            </a:r>
            <a:endParaRPr lang="en-US" sz="2400"/>
          </a:p>
        </p:txBody>
      </p:sp>
    </p:spTree>
    <p:extLst>
      <p:ext uri="{BB962C8B-B14F-4D97-AF65-F5344CB8AC3E}">
        <p14:creationId xmlns:p14="http://schemas.microsoft.com/office/powerpoint/2010/main" val="258401603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Teithiau dros nos domestig fesul mis yn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en-US" sz="2800" dirty="0" err="1"/>
              <a:t>Gostyngodd</a:t>
            </a:r>
            <a:r>
              <a:rPr lang="en-US" sz="2800" dirty="0"/>
              <a:t> </a:t>
            </a:r>
            <a:r>
              <a:rPr lang="en-US" sz="2800" dirty="0" err="1"/>
              <a:t>teithiau</a:t>
            </a:r>
            <a:r>
              <a:rPr lang="en-US" sz="2800" dirty="0"/>
              <a:t> </a:t>
            </a:r>
            <a:r>
              <a:rPr lang="en-US" sz="2800" dirty="0" err="1"/>
              <a:t>dros</a:t>
            </a:r>
            <a:r>
              <a:rPr lang="en-US" sz="2800" dirty="0"/>
              <a:t> </a:t>
            </a:r>
            <a:r>
              <a:rPr lang="en-US" sz="2800" dirty="0" err="1"/>
              <a:t>nos</a:t>
            </a:r>
            <a:r>
              <a:rPr lang="en-US" sz="2800" dirty="0"/>
              <a:t> </a:t>
            </a:r>
            <a:r>
              <a:rPr lang="en-US" sz="2800" dirty="0" err="1"/>
              <a:t>domestig</a:t>
            </a:r>
            <a:r>
              <a:rPr lang="en-US" sz="2800" dirty="0"/>
              <a:t> </a:t>
            </a:r>
            <a:r>
              <a:rPr lang="en-US" sz="2800" dirty="0" err="1"/>
              <a:t>ym</a:t>
            </a:r>
            <a:r>
              <a:rPr lang="en-US" sz="2800" dirty="0"/>
              <a:t> </a:t>
            </a:r>
            <a:r>
              <a:rPr lang="en-US" sz="2800" dirty="0" err="1"/>
              <a:t>Mhrydain</a:t>
            </a:r>
            <a:r>
              <a:rPr lang="en-US" sz="2800" dirty="0"/>
              <a:t> Fawr 10% </a:t>
            </a:r>
            <a:r>
              <a:rPr lang="en-US" sz="2800" dirty="0" err="1"/>
              <a:t>yn</a:t>
            </a:r>
            <a:r>
              <a:rPr lang="en-US" sz="2800" dirty="0"/>
              <a:t> 2024, </a:t>
            </a:r>
            <a:r>
              <a:rPr lang="en-US" sz="2800" dirty="0" err="1"/>
              <a:t>o’i</a:t>
            </a:r>
            <a:r>
              <a:rPr lang="en-US" sz="2800" dirty="0"/>
              <a:t> </a:t>
            </a:r>
            <a:r>
              <a:rPr lang="en-US" sz="2800" dirty="0" err="1"/>
              <a:t>gymharu</a:t>
            </a:r>
            <a:r>
              <a:rPr lang="en-US" sz="2800" dirty="0"/>
              <a:t> â 2023. </a:t>
            </a:r>
            <a:r>
              <a:rPr lang="en-US" sz="2800" dirty="0" err="1"/>
              <a:t>Roedd</a:t>
            </a:r>
            <a:r>
              <a:rPr lang="en-US" sz="2800" dirty="0"/>
              <a:t> </a:t>
            </a:r>
            <a:r>
              <a:rPr lang="en-US" sz="2800" dirty="0" err="1"/>
              <a:t>hyn</a:t>
            </a:r>
            <a:r>
              <a:rPr lang="en-US" sz="2800" dirty="0"/>
              <a:t> </a:t>
            </a:r>
            <a:r>
              <a:rPr lang="en-US" sz="2800" dirty="0" err="1"/>
              <a:t>yn</a:t>
            </a:r>
            <a:r>
              <a:rPr lang="en-US" sz="2800" dirty="0"/>
              <a:t> </a:t>
            </a:r>
            <a:r>
              <a:rPr lang="en-US" sz="2800" dirty="0" err="1"/>
              <a:t>bennaf</a:t>
            </a:r>
            <a:r>
              <a:rPr lang="en-US" sz="2800" dirty="0"/>
              <a:t> </a:t>
            </a:r>
            <a:r>
              <a:rPr lang="en-US" sz="2800" dirty="0" err="1"/>
              <a:t>oherwydd</a:t>
            </a:r>
            <a:r>
              <a:rPr lang="en-US" sz="2800" dirty="0"/>
              <a:t> </a:t>
            </a:r>
            <a:r>
              <a:rPr lang="en-US" sz="2800" dirty="0" err="1"/>
              <a:t>gostyngiad</a:t>
            </a:r>
            <a:r>
              <a:rPr lang="en-US" sz="2800" dirty="0"/>
              <a:t> </a:t>
            </a:r>
            <a:r>
              <a:rPr lang="en-US" sz="2800" dirty="0" err="1"/>
              <a:t>i</a:t>
            </a:r>
            <a:r>
              <a:rPr lang="en-US" sz="2800" dirty="0"/>
              <a:t> </a:t>
            </a:r>
            <a:r>
              <a:rPr lang="en-US" sz="2800" dirty="0" err="1"/>
              <a:t>deithiau</a:t>
            </a:r>
            <a:r>
              <a:rPr lang="en-US" sz="2800" dirty="0"/>
              <a:t> </a:t>
            </a:r>
            <a:r>
              <a:rPr lang="en-US" sz="2800" dirty="0" err="1"/>
              <a:t>gwyliau</a:t>
            </a:r>
            <a:r>
              <a:rPr lang="en-US" sz="2800" dirty="0"/>
              <a:t> (-13%) a </a:t>
            </a:r>
            <a:r>
              <a:rPr lang="en-US" sz="2800" dirty="0" err="1"/>
              <a:t>mathau</a:t>
            </a:r>
            <a:r>
              <a:rPr lang="en-US" sz="2800" dirty="0"/>
              <a:t> </a:t>
            </a:r>
            <a:r>
              <a:rPr lang="en-US" sz="2800" dirty="0" err="1"/>
              <a:t>eraill</a:t>
            </a:r>
            <a:r>
              <a:rPr lang="en-US" sz="2800" dirty="0"/>
              <a:t> o </a:t>
            </a:r>
            <a:r>
              <a:rPr lang="en-US" sz="2800" dirty="0" err="1"/>
              <a:t>deithiau</a:t>
            </a:r>
            <a:r>
              <a:rPr lang="en-US" sz="2800" dirty="0"/>
              <a:t> </a:t>
            </a:r>
            <a:r>
              <a:rPr lang="en-US" dirty="0" err="1"/>
              <a:t>h</a:t>
            </a:r>
            <a:r>
              <a:rPr lang="en-US" sz="2800" dirty="0" err="1"/>
              <a:t>.</a:t>
            </a:r>
            <a:r>
              <a:rPr lang="en-US" dirty="0" err="1"/>
              <a:t>y</a:t>
            </a:r>
            <a:r>
              <a:rPr lang="en-US" sz="2800" dirty="0"/>
              <a:t>. </a:t>
            </a:r>
            <a:r>
              <a:rPr lang="en-US" sz="2800" dirty="0" err="1"/>
              <a:t>digwyddiadau</a:t>
            </a:r>
            <a:r>
              <a:rPr lang="en-US" sz="2800" dirty="0"/>
              <a:t>, </a:t>
            </a:r>
            <a:r>
              <a:rPr lang="en-US" sz="2800" dirty="0" err="1"/>
              <a:t>addysgol</a:t>
            </a:r>
            <a:r>
              <a:rPr lang="en-US" sz="2800" dirty="0"/>
              <a:t>, </a:t>
            </a:r>
            <a:r>
              <a:rPr lang="en-US" sz="2800" dirty="0" err="1"/>
              <a:t>teithiau</a:t>
            </a:r>
            <a:r>
              <a:rPr lang="en-US" sz="2800" dirty="0"/>
              <a:t> </a:t>
            </a:r>
            <a:r>
              <a:rPr lang="en-US" sz="2800" dirty="0" err="1"/>
              <a:t>meddygol</a:t>
            </a:r>
            <a:r>
              <a:rPr lang="en-US" sz="2800" dirty="0"/>
              <a:t> (-16%). Fel </a:t>
            </a:r>
            <a:r>
              <a:rPr lang="en-US" sz="2800" dirty="0" err="1"/>
              <a:t>yn</a:t>
            </a:r>
            <a:r>
              <a:rPr lang="en-US" sz="2800" dirty="0"/>
              <a:t> 2023, </a:t>
            </a:r>
            <a:r>
              <a:rPr lang="en-US" sz="2800" dirty="0" err="1"/>
              <a:t>cyrhaeddodd</a:t>
            </a:r>
            <a:r>
              <a:rPr lang="en-US" sz="2800" dirty="0"/>
              <a:t> </a:t>
            </a:r>
            <a:r>
              <a:rPr lang="en-US" sz="2800" dirty="0" err="1"/>
              <a:t>teithiau</a:t>
            </a:r>
            <a:r>
              <a:rPr lang="en-US" sz="2800" dirty="0"/>
              <a:t> </a:t>
            </a:r>
            <a:r>
              <a:rPr lang="en-US" sz="2800" dirty="0" err="1"/>
              <a:t>dros</a:t>
            </a:r>
            <a:r>
              <a:rPr lang="en-US" sz="2800" dirty="0"/>
              <a:t> </a:t>
            </a:r>
            <a:r>
              <a:rPr lang="en-US" sz="2800" dirty="0" err="1"/>
              <a:t>nos</a:t>
            </a:r>
            <a:r>
              <a:rPr lang="en-US" sz="2800" dirty="0"/>
              <a:t> </a:t>
            </a:r>
            <a:r>
              <a:rPr lang="en-US" sz="2800" dirty="0" err="1"/>
              <a:t>yn</a:t>
            </a:r>
            <a:r>
              <a:rPr lang="en-US" sz="2800" dirty="0"/>
              <a:t> 2024 </a:t>
            </a:r>
            <a:r>
              <a:rPr lang="en-US" sz="2800" dirty="0" err="1"/>
              <a:t>eu</a:t>
            </a:r>
            <a:r>
              <a:rPr lang="en-US" sz="2800" dirty="0"/>
              <a:t> brig </a:t>
            </a:r>
            <a:r>
              <a:rPr lang="en-US" sz="2800" dirty="0" err="1"/>
              <a:t>ym</a:t>
            </a:r>
            <a:r>
              <a:rPr lang="en-US" sz="2800" dirty="0"/>
              <a:t> mis Awst ac </a:t>
            </a:r>
            <a:r>
              <a:rPr lang="en-US" sz="2800" dirty="0" err="1"/>
              <a:t>aethpwyd</a:t>
            </a:r>
            <a:r>
              <a:rPr lang="en-US" sz="2800" dirty="0"/>
              <a:t> </a:t>
            </a:r>
            <a:r>
              <a:rPr lang="en-US" sz="2800" dirty="0" err="1"/>
              <a:t>ar</a:t>
            </a:r>
            <a:r>
              <a:rPr lang="en-US" sz="2800" dirty="0"/>
              <a:t> 12 </a:t>
            </a:r>
            <a:r>
              <a:rPr lang="en-US" sz="2800" dirty="0" err="1"/>
              <a:t>miliwn</a:t>
            </a:r>
            <a:r>
              <a:rPr lang="en-US" sz="2800" dirty="0"/>
              <a:t> o </a:t>
            </a:r>
            <a:r>
              <a:rPr lang="en-US" sz="2800" dirty="0" err="1"/>
              <a:t>deithiau</a:t>
            </a:r>
            <a:r>
              <a:rPr lang="en-US" sz="2800" dirty="0"/>
              <a:t>. </a:t>
            </a:r>
            <a:r>
              <a:rPr lang="en-US" sz="2800" dirty="0" err="1"/>
              <a:t>Ysgogwyd</a:t>
            </a:r>
            <a:r>
              <a:rPr lang="en-US" sz="2800" dirty="0"/>
              <a:t> y brig </a:t>
            </a:r>
            <a:r>
              <a:rPr lang="en-US" sz="2800" dirty="0" err="1"/>
              <a:t>hwn</a:t>
            </a:r>
            <a:r>
              <a:rPr lang="en-US" sz="2800" dirty="0"/>
              <a:t> </a:t>
            </a:r>
            <a:r>
              <a:rPr lang="en-US" sz="2800" dirty="0" err="1"/>
              <a:t>gan</a:t>
            </a:r>
            <a:r>
              <a:rPr lang="en-US" sz="2800" dirty="0"/>
              <a:t> </a:t>
            </a:r>
            <a:r>
              <a:rPr lang="en-US" sz="2800" dirty="0" err="1"/>
              <a:t>deithiau</a:t>
            </a:r>
            <a:r>
              <a:rPr lang="en-US" sz="2800" dirty="0"/>
              <a:t> </a:t>
            </a:r>
            <a:r>
              <a:rPr lang="en-US" sz="2800" dirty="0" err="1"/>
              <a:t>i</a:t>
            </a:r>
            <a:r>
              <a:rPr lang="en-US" sz="2800" dirty="0"/>
              <a:t> </a:t>
            </a:r>
            <a:r>
              <a:rPr lang="en-US" sz="2800" dirty="0" err="1"/>
              <a:t>ymweld</a:t>
            </a:r>
            <a:r>
              <a:rPr lang="en-US" sz="2800" dirty="0"/>
              <a:t> â </a:t>
            </a:r>
            <a:r>
              <a:rPr lang="en-US" sz="2800" dirty="0" err="1"/>
              <a:t>ffrindiau</a:t>
            </a:r>
            <a:r>
              <a:rPr lang="en-US" sz="2800" dirty="0"/>
              <a:t> a </a:t>
            </a:r>
            <a:r>
              <a:rPr lang="en-US" sz="2800" dirty="0" err="1"/>
              <a:t>pherthnasau</a:t>
            </a:r>
            <a:r>
              <a:rPr lang="en-US" sz="2800" dirty="0"/>
              <a:t> (+16% </a:t>
            </a:r>
            <a:r>
              <a:rPr lang="en-US" sz="2800" dirty="0" err="1"/>
              <a:t>ers</a:t>
            </a:r>
            <a:r>
              <a:rPr lang="en-US" sz="2800" dirty="0"/>
              <a:t> mis Awst 2023), a </a:t>
            </a:r>
            <a:r>
              <a:rPr lang="en-US" sz="2800" dirty="0" err="1"/>
              <a:t>oedd</a:t>
            </a:r>
            <a:r>
              <a:rPr lang="en-US" sz="2800" dirty="0"/>
              <a:t> </a:t>
            </a:r>
            <a:r>
              <a:rPr lang="en-US" sz="2800" dirty="0" err="1"/>
              <a:t>yn</a:t>
            </a:r>
            <a:r>
              <a:rPr lang="en-US" sz="2800" dirty="0"/>
              <a:t> </a:t>
            </a:r>
            <a:r>
              <a:rPr lang="en-US" sz="2800" dirty="0" err="1"/>
              <a:t>cynrychioli</a:t>
            </a:r>
            <a:r>
              <a:rPr lang="en-US" sz="2800" dirty="0"/>
              <a:t> 38% o </a:t>
            </a:r>
            <a:r>
              <a:rPr lang="en-US" sz="2800" dirty="0" err="1"/>
              <a:t>deithiau</a:t>
            </a:r>
            <a:r>
              <a:rPr lang="en-US" sz="2800" dirty="0"/>
              <a:t> </a:t>
            </a:r>
            <a:r>
              <a:rPr lang="en-US" sz="2800" dirty="0" err="1"/>
              <a:t>ym</a:t>
            </a:r>
            <a:r>
              <a:rPr lang="en-US" sz="2800" dirty="0"/>
              <a:t> </a:t>
            </a:r>
            <a:r>
              <a:rPr lang="en-US" sz="2800" dirty="0" err="1"/>
              <a:t>Mhrydain</a:t>
            </a:r>
            <a:r>
              <a:rPr lang="en-US" sz="2800" dirty="0"/>
              <a:t> Fawr </a:t>
            </a:r>
            <a:r>
              <a:rPr lang="en-US" dirty="0" err="1"/>
              <a:t>y</a:t>
            </a:r>
            <a:r>
              <a:rPr lang="en-US" sz="2800" dirty="0" err="1"/>
              <a:t>n</a:t>
            </a:r>
            <a:r>
              <a:rPr lang="en-US" sz="2800" dirty="0"/>
              <a:t> y mis </a:t>
            </a:r>
            <a:r>
              <a:rPr lang="en-US" sz="2800" dirty="0" err="1"/>
              <a:t>hwnnw</a:t>
            </a:r>
            <a:r>
              <a:rPr lang="en-US" sz="2800" dirty="0"/>
              <a:t>. </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Cyfanswm y teithiau (miliynau)</a:t>
            </a:r>
          </a:p>
        </p:txBody>
      </p:sp>
      <p:graphicFrame>
        <p:nvGraphicFramePr>
          <p:cNvPr id="8" name="Content Placeholder 12" descr="Line chart depicting total trips (in millions) by month to GB, England, Scotland and Wales in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2912769306"/>
              </p:ext>
            </p:extLst>
          </p:nvPr>
        </p:nvGraphicFramePr>
        <p:xfrm>
          <a:off x="723900" y="4610101"/>
          <a:ext cx="16097250" cy="72770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E37E9011-0BE2-FA14-2495-0AF846ACADDB}"/>
              </a:ext>
            </a:extLst>
          </p:cNvPr>
          <p:cNvGraphicFramePr>
            <a:graphicFrameLocks noGrp="1"/>
          </p:cNvGraphicFramePr>
          <p:nvPr>
            <p:extLst>
              <p:ext uri="{D42A27DB-BD31-4B8C-83A1-F6EECF244321}">
                <p14:modId xmlns:p14="http://schemas.microsoft.com/office/powerpoint/2010/main" val="2615349447"/>
              </p:ext>
            </p:extLst>
          </p:nvPr>
        </p:nvGraphicFramePr>
        <p:xfrm>
          <a:off x="17288890" y="3786186"/>
          <a:ext cx="6498734" cy="8172598"/>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802956">
                <a:tc>
                  <a:txBody>
                    <a:bodyPr/>
                    <a:lstStyle/>
                    <a:p>
                      <a:pPr algn="ctr"/>
                      <a:r>
                        <a:rPr lang="en-GB" sz="2800" err="1"/>
                        <a:t>Gwlad</a:t>
                      </a:r>
                      <a:endParaRPr lang="en-GB" sz="2800"/>
                    </a:p>
                  </a:txBody>
                  <a:tcPr marL="167662" marR="167662" marT="83831" marB="83831" anchor="ctr"/>
                </a:tc>
                <a:tc>
                  <a:txBody>
                    <a:bodyPr/>
                    <a:lstStyle/>
                    <a:p>
                      <a:pPr algn="ctr"/>
                      <a:r>
                        <a:rPr lang="en-US" sz="2800" err="1"/>
                        <a:t>Nifer y teithiau 2024 (miliynau)</a:t>
                      </a:r>
                      <a:endParaRPr lang="en-GB" sz="2800"/>
                    </a:p>
                  </a:txBody>
                  <a:tcPr marL="167662" marR="167662" marT="83831" marB="83831" anchor="ctr"/>
                </a:tc>
                <a:tc>
                  <a:txBody>
                    <a:bodyPr/>
                    <a:lstStyle/>
                    <a:p>
                      <a:pPr algn="ctr"/>
                      <a:r>
                        <a:rPr lang="en-GB" sz="2800" err="1"/>
                        <a:t>Cyfran o deithiau</a:t>
                      </a:r>
                      <a:endParaRPr lang="en-GB" sz="2800"/>
                    </a:p>
                    <a:p>
                      <a:pPr algn="ctr"/>
                      <a:r>
                        <a:rPr lang="en-GB" sz="2800"/>
                        <a:t>2024</a:t>
                      </a:r>
                    </a:p>
                  </a:txBody>
                  <a:tcPr marL="167662" marR="167662" marT="83831" marB="83831" anchor="ctr"/>
                </a:tc>
                <a:extLst>
                  <a:ext uri="{0D108BD9-81ED-4DB2-BD59-A6C34878D82A}">
                    <a16:rowId xmlns:a16="http://schemas.microsoft.com/office/drawing/2014/main" val="1236938923"/>
                  </a:ext>
                </a:extLst>
              </a:tr>
              <a:tr h="1574514">
                <a:tc>
                  <a:txBody>
                    <a:bodyPr/>
                    <a:lstStyle/>
                    <a:p>
                      <a:pPr algn="ctr"/>
                      <a:r>
                        <a:rPr lang="en-US" sz="2400" dirty="0">
                          <a:solidFill>
                            <a:schemeClr val="tx1"/>
                          </a:solidFill>
                        </a:rPr>
                        <a:t>Prydain Fawr</a:t>
                      </a:r>
                      <a:endParaRPr lang="en-GB" sz="2400" dirty="0">
                        <a:solidFill>
                          <a:schemeClr val="tx1"/>
                        </a:solidFill>
                      </a:endParaRPr>
                    </a:p>
                  </a:txBody>
                  <a:tcPr marL="167662" marR="167662" marT="83831" marB="83831" anchor="ctr"/>
                </a:tc>
                <a:tc>
                  <a:txBody>
                    <a:bodyPr/>
                    <a:lstStyle/>
                    <a:p>
                      <a:pPr marL="0" algn="ctr" defTabSz="914400" rtl="0" eaLnBrk="1" latinLnBrk="0" hangingPunct="1"/>
                      <a:r>
                        <a:rPr lang="en-GB" sz="2400" kern="1200">
                          <a:solidFill>
                            <a:schemeClr val="tx1"/>
                          </a:solidFill>
                          <a:latin typeface="+mn-lt"/>
                          <a:ea typeface="+mn-ea"/>
                          <a:cs typeface="+mn-cs"/>
                        </a:rPr>
                        <a:t>105.6</a:t>
                      </a:r>
                    </a:p>
                  </a:txBody>
                  <a:tcPr marL="167662" marR="167662" marT="83831" marB="83831" anchor="ctr"/>
                </a:tc>
                <a:tc>
                  <a:txBody>
                    <a:bodyPr/>
                    <a:lstStyle/>
                    <a:p>
                      <a:pPr algn="ctr"/>
                      <a:endParaRPr lang="en-GB" sz="2400">
                        <a:solidFill>
                          <a:schemeClr val="tx1"/>
                        </a:solidFill>
                      </a:endParaRPr>
                    </a:p>
                  </a:txBody>
                  <a:tcPr marL="167662" marR="167662" marT="83831" marB="83831" anchor="ctr"/>
                </a:tc>
                <a:extLst>
                  <a:ext uri="{0D108BD9-81ED-4DB2-BD59-A6C34878D82A}">
                    <a16:rowId xmlns:a16="http://schemas.microsoft.com/office/drawing/2014/main" val="2818411631"/>
                  </a:ext>
                </a:extLst>
              </a:tr>
              <a:tr h="1574514">
                <a:tc>
                  <a:txBody>
                    <a:bodyPr/>
                    <a:lstStyle/>
                    <a:p>
                      <a:pPr algn="ctr"/>
                      <a:r>
                        <a:rPr lang="en-US" sz="2400">
                          <a:solidFill>
                            <a:schemeClr val="tx1"/>
                          </a:solidFill>
                        </a:rPr>
                        <a:t>Lloegr</a:t>
                      </a:r>
                      <a:endParaRPr lang="en-GB" sz="2400">
                        <a:solidFill>
                          <a:schemeClr val="tx1"/>
                        </a:solidFill>
                      </a:endParaRPr>
                    </a:p>
                  </a:txBody>
                  <a:tcPr marL="167662" marR="167662" marT="83831" marB="83831" anchor="ctr"/>
                </a:tc>
                <a:tc>
                  <a:txBody>
                    <a:bodyPr/>
                    <a:lstStyle/>
                    <a:p>
                      <a:pPr marL="0" algn="ctr" defTabSz="914400" rtl="0" eaLnBrk="1" latinLnBrk="0" hangingPunct="1"/>
                      <a:r>
                        <a:rPr lang="en-GB" sz="2400" kern="1200">
                          <a:solidFill>
                            <a:schemeClr val="tx1"/>
                          </a:solidFill>
                          <a:latin typeface="+mn-lt"/>
                          <a:ea typeface="+mn-ea"/>
                          <a:cs typeface="+mn-cs"/>
                        </a:rPr>
                        <a:t>89.6</a:t>
                      </a:r>
                    </a:p>
                  </a:txBody>
                  <a:tcPr marL="167662" marR="167662" marT="83831" marB="83831" anchor="ctr"/>
                </a:tc>
                <a:tc>
                  <a:txBody>
                    <a:bodyPr/>
                    <a:lstStyle/>
                    <a:p>
                      <a:pPr marL="0" algn="ctr" defTabSz="914400" rtl="0" eaLnBrk="1" latinLnBrk="0" hangingPunct="1"/>
                      <a:r>
                        <a:rPr lang="en-US" sz="2400" kern="1200">
                          <a:solidFill>
                            <a:schemeClr val="tx1"/>
                          </a:solidFill>
                          <a:latin typeface="+mn-lt"/>
                          <a:ea typeface="+mn-ea"/>
                          <a:cs typeface="+mn-cs"/>
                        </a:rPr>
                        <a:t>85%</a:t>
                      </a:r>
                      <a:endParaRPr lang="en-GB" sz="2400" kern="1200">
                        <a:solidFill>
                          <a:schemeClr val="tx1"/>
                        </a:solidFill>
                        <a:latin typeface="+mn-lt"/>
                        <a:ea typeface="+mn-ea"/>
                        <a:cs typeface="+mn-cs"/>
                      </a:endParaRPr>
                    </a:p>
                  </a:txBody>
                  <a:tcPr marL="167662" marR="167662" marT="83831" marB="83831" anchor="ctr"/>
                </a:tc>
                <a:extLst>
                  <a:ext uri="{0D108BD9-81ED-4DB2-BD59-A6C34878D82A}">
                    <a16:rowId xmlns:a16="http://schemas.microsoft.com/office/drawing/2014/main" val="3992828607"/>
                  </a:ext>
                </a:extLst>
              </a:tr>
              <a:tr h="1574514">
                <a:tc>
                  <a:txBody>
                    <a:bodyPr/>
                    <a:lstStyle/>
                    <a:p>
                      <a:pPr algn="ctr"/>
                      <a:r>
                        <a:rPr lang="en-US" sz="2400">
                          <a:solidFill>
                            <a:schemeClr val="tx1"/>
                          </a:solidFill>
                        </a:rPr>
                        <a:t>Yr Alban</a:t>
                      </a:r>
                      <a:endParaRPr lang="en-GB" sz="2400">
                        <a:solidFill>
                          <a:schemeClr val="tx1"/>
                        </a:solidFill>
                      </a:endParaRPr>
                    </a:p>
                  </a:txBody>
                  <a:tcPr marL="167662" marR="167662" marT="83831" marB="83831" anchor="ctr"/>
                </a:tc>
                <a:tc>
                  <a:txBody>
                    <a:bodyPr/>
                    <a:lstStyle/>
                    <a:p>
                      <a:pPr marL="0" algn="ctr" defTabSz="914400" rtl="0" eaLnBrk="1" latinLnBrk="0" hangingPunct="1"/>
                      <a:r>
                        <a:rPr lang="en-GB" sz="2400" kern="1200">
                          <a:solidFill>
                            <a:schemeClr val="tx1"/>
                          </a:solidFill>
                          <a:latin typeface="+mn-lt"/>
                          <a:ea typeface="+mn-ea"/>
                          <a:cs typeface="+mn-cs"/>
                        </a:rPr>
                        <a:t>10.6</a:t>
                      </a:r>
                    </a:p>
                  </a:txBody>
                  <a:tcPr marL="167662" marR="167662" marT="83831" marB="83831" anchor="ctr"/>
                </a:tc>
                <a:tc>
                  <a:txBody>
                    <a:bodyPr/>
                    <a:lstStyle/>
                    <a:p>
                      <a:pPr marL="0" algn="ctr" defTabSz="914400" rtl="0" eaLnBrk="1" latinLnBrk="0" hangingPunct="1"/>
                      <a:r>
                        <a:rPr lang="en-US" sz="2400" kern="1200">
                          <a:solidFill>
                            <a:schemeClr val="tx1"/>
                          </a:solidFill>
                          <a:latin typeface="+mn-lt"/>
                          <a:ea typeface="+mn-ea"/>
                          <a:cs typeface="+mn-cs"/>
                        </a:rPr>
                        <a:t>10%</a:t>
                      </a:r>
                      <a:endParaRPr lang="en-GB" sz="2400" kern="1200">
                        <a:solidFill>
                          <a:schemeClr val="tx1"/>
                        </a:solidFill>
                        <a:latin typeface="+mn-lt"/>
                        <a:ea typeface="+mn-ea"/>
                        <a:cs typeface="+mn-cs"/>
                      </a:endParaRPr>
                    </a:p>
                  </a:txBody>
                  <a:tcPr marL="167662" marR="167662" marT="83831" marB="83831" anchor="ctr"/>
                </a:tc>
                <a:extLst>
                  <a:ext uri="{0D108BD9-81ED-4DB2-BD59-A6C34878D82A}">
                    <a16:rowId xmlns:a16="http://schemas.microsoft.com/office/drawing/2014/main" val="664184207"/>
                  </a:ext>
                </a:extLst>
              </a:tr>
              <a:tr h="1574514">
                <a:tc>
                  <a:txBody>
                    <a:bodyPr/>
                    <a:lstStyle/>
                    <a:p>
                      <a:pPr algn="ctr"/>
                      <a:r>
                        <a:rPr lang="en-US" sz="2400">
                          <a:solidFill>
                            <a:schemeClr val="tx1"/>
                          </a:solidFill>
                        </a:rPr>
                        <a:t>Cymru</a:t>
                      </a:r>
                      <a:endParaRPr lang="en-GB" sz="2400">
                        <a:solidFill>
                          <a:schemeClr val="tx1"/>
                        </a:solidFill>
                      </a:endParaRPr>
                    </a:p>
                  </a:txBody>
                  <a:tcPr marL="167662" marR="167662" marT="83831" marB="83831" anchor="ctr"/>
                </a:tc>
                <a:tc>
                  <a:txBody>
                    <a:bodyPr/>
                    <a:lstStyle/>
                    <a:p>
                      <a:pPr marL="0" algn="ctr" defTabSz="914400" rtl="0" eaLnBrk="1" latinLnBrk="0" hangingPunct="1"/>
                      <a:r>
                        <a:rPr lang="en-GB" sz="2400" kern="1200">
                          <a:solidFill>
                            <a:schemeClr val="tx1"/>
                          </a:solidFill>
                          <a:latin typeface="+mn-lt"/>
                          <a:ea typeface="+mn-ea"/>
                          <a:cs typeface="+mn-cs"/>
                        </a:rPr>
                        <a:t>7.6</a:t>
                      </a:r>
                    </a:p>
                  </a:txBody>
                  <a:tcPr marL="167662" marR="167662" marT="83831" marB="83831" anchor="ctr"/>
                </a:tc>
                <a:tc>
                  <a:txBody>
                    <a:bodyPr/>
                    <a:lstStyle/>
                    <a:p>
                      <a:pPr marL="0" algn="ctr" defTabSz="914400" rtl="0" eaLnBrk="1" latinLnBrk="0" hangingPunct="1"/>
                      <a:r>
                        <a:rPr lang="en-US" sz="2400" kern="1200" dirty="0">
                          <a:solidFill>
                            <a:schemeClr val="tx1"/>
                          </a:solidFill>
                          <a:latin typeface="+mn-lt"/>
                          <a:ea typeface="+mn-ea"/>
                          <a:cs typeface="+mn-cs"/>
                        </a:rPr>
                        <a:t>7%</a:t>
                      </a:r>
                      <a:endParaRPr lang="en-GB" sz="2400" kern="1200" dirty="0">
                        <a:solidFill>
                          <a:schemeClr val="tx1"/>
                        </a:solidFill>
                        <a:latin typeface="+mn-lt"/>
                        <a:ea typeface="+mn-ea"/>
                        <a:cs typeface="+mn-cs"/>
                      </a:endParaRPr>
                    </a:p>
                  </a:txBody>
                  <a:tcPr marL="167662" marR="167662" marT="83831" marB="83831"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pPr>
              <a:spcBef>
                <a:spcPts val="300"/>
              </a:spcBef>
            </a:pPr>
            <a:r>
              <a:rPr lang="en-GB" sz="2400"/>
              <a:t>Ffynhonnell: Arolwg Twristiaeth Prydain Fawr (GBTS) </a:t>
            </a:r>
            <a:r>
              <a:rPr lang="en-US" sz="2400"/>
              <a:t>2024</a:t>
            </a:r>
          </a:p>
          <a:p>
            <a:pPr>
              <a:spcBef>
                <a:spcPts val="300"/>
              </a:spcBef>
            </a:pPr>
            <a:r>
              <a:rPr lang="en-GB" sz="2400"/>
              <a:t>Sylfaen: Prydain Fawr 8,388; Lloegr 6,690; Yr Alban 1,130; Cymru 752</a:t>
            </a:r>
            <a:endParaRPr lang="en-US" sz="2400"/>
          </a:p>
        </p:txBody>
      </p:sp>
    </p:spTree>
    <p:extLst>
      <p:ext uri="{BB962C8B-B14F-4D97-AF65-F5344CB8AC3E}">
        <p14:creationId xmlns:p14="http://schemas.microsoft.com/office/powerpoint/2010/main" val="129080923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Teithiau dros nos domestig fesul chwarter yn 2022</a:t>
            </a:r>
            <a:r>
              <a:rPr lang="en-US" sz="4800">
                <a:solidFill>
                  <a:schemeClr val="tx1"/>
                </a:solidFill>
                <a:latin typeface="Wales Sans Headline" panose="02000503030000020004" pitchFamily="50" charset="0"/>
              </a:rPr>
              <a:t>-</a:t>
            </a: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en-GB" dirty="0"/>
              <a:t>Y</a:t>
            </a:r>
            <a:r>
              <a:rPr lang="en-GB" sz="2800" dirty="0"/>
              <a:t>n 2024, Ch3 </a:t>
            </a:r>
            <a:r>
              <a:rPr lang="en-GB" dirty="0" err="1"/>
              <a:t>yw’r</a:t>
            </a:r>
            <a:r>
              <a:rPr lang="en-GB" dirty="0"/>
              <a:t> </a:t>
            </a:r>
            <a:r>
              <a:rPr lang="en-GB" dirty="0" err="1"/>
              <a:t>chwarter</a:t>
            </a:r>
            <a:r>
              <a:rPr lang="en-GB" dirty="0"/>
              <a:t> </a:t>
            </a:r>
            <a:r>
              <a:rPr lang="en-GB" dirty="0" err="1"/>
              <a:t>cryfaf</a:t>
            </a:r>
            <a:r>
              <a:rPr lang="en-GB" dirty="0"/>
              <a:t> o </a:t>
            </a:r>
            <a:r>
              <a:rPr lang="en-GB" dirty="0" err="1"/>
              <a:t>hyd</a:t>
            </a:r>
            <a:r>
              <a:rPr lang="en-GB" dirty="0"/>
              <a:t> â </a:t>
            </a:r>
            <a:r>
              <a:rPr lang="en-GB" sz="2800" dirty="0"/>
              <a:t>32.4 </a:t>
            </a:r>
            <a:r>
              <a:rPr lang="en-GB" sz="2800" dirty="0" err="1"/>
              <a:t>miliwn</a:t>
            </a:r>
            <a:r>
              <a:rPr lang="en-GB" sz="2800" dirty="0"/>
              <a:t> o </a:t>
            </a:r>
            <a:r>
              <a:rPr lang="en-GB" sz="2800" dirty="0" err="1"/>
              <a:t>deithiau</a:t>
            </a:r>
            <a:r>
              <a:rPr lang="en-GB" sz="2800" dirty="0"/>
              <a:t> </a:t>
            </a:r>
            <a:r>
              <a:rPr lang="en-GB" sz="2800" dirty="0" err="1"/>
              <a:t>dros</a:t>
            </a:r>
            <a:r>
              <a:rPr lang="en-GB" sz="2800" dirty="0"/>
              <a:t> </a:t>
            </a:r>
            <a:r>
              <a:rPr lang="en-GB" sz="2800" dirty="0" err="1"/>
              <a:t>nos</a:t>
            </a:r>
            <a:r>
              <a:rPr lang="en-GB" sz="2800" dirty="0"/>
              <a:t> </a:t>
            </a:r>
            <a:r>
              <a:rPr lang="en-GB" sz="2800" dirty="0" err="1"/>
              <a:t>domestig</a:t>
            </a:r>
            <a:r>
              <a:rPr lang="en-GB" sz="2800" dirty="0"/>
              <a:t> </a:t>
            </a:r>
            <a:r>
              <a:rPr lang="en-GB" sz="2800" dirty="0" err="1"/>
              <a:t>yn</a:t>
            </a:r>
            <a:r>
              <a:rPr lang="en-GB" sz="2800" dirty="0"/>
              <a:t> </a:t>
            </a:r>
            <a:r>
              <a:rPr lang="en-GB" sz="2800" dirty="0" err="1"/>
              <a:t>cael</a:t>
            </a:r>
            <a:r>
              <a:rPr lang="en-GB" sz="2800" dirty="0"/>
              <a:t> </a:t>
            </a:r>
            <a:r>
              <a:rPr lang="en-GB" sz="2800" dirty="0" err="1"/>
              <a:t>eu</a:t>
            </a:r>
            <a:r>
              <a:rPr lang="en-GB" sz="2800" dirty="0"/>
              <a:t> </a:t>
            </a:r>
            <a:r>
              <a:rPr lang="en-GB" sz="2800" dirty="0" err="1"/>
              <a:t>cyflawni</a:t>
            </a:r>
            <a:r>
              <a:rPr lang="en-GB" sz="2800" dirty="0"/>
              <a:t> </a:t>
            </a:r>
            <a:r>
              <a:rPr lang="en-GB" sz="2800" dirty="0" err="1"/>
              <a:t>ym</a:t>
            </a:r>
            <a:r>
              <a:rPr lang="en-GB" sz="2800" dirty="0"/>
              <a:t> </a:t>
            </a:r>
            <a:r>
              <a:rPr lang="en-GB" sz="2800" dirty="0" err="1"/>
              <a:t>Mhrydain</a:t>
            </a:r>
            <a:r>
              <a:rPr lang="en-GB" sz="2800" dirty="0"/>
              <a:t> </a:t>
            </a:r>
            <a:r>
              <a:rPr lang="en-GB" sz="2800" dirty="0" err="1"/>
              <a:t>Fawr</a:t>
            </a:r>
            <a:r>
              <a:rPr lang="en-GB" sz="2800" dirty="0"/>
              <a:t>. </a:t>
            </a:r>
            <a:r>
              <a:rPr lang="en-GB" sz="2800" dirty="0" err="1"/>
              <a:t>Fodd</a:t>
            </a:r>
            <a:r>
              <a:rPr lang="en-GB" sz="2800" dirty="0"/>
              <a:t> </a:t>
            </a:r>
            <a:r>
              <a:rPr lang="en-GB" sz="2800" dirty="0" err="1"/>
              <a:t>bynnag</a:t>
            </a:r>
            <a:r>
              <a:rPr lang="en-GB" sz="2800" dirty="0"/>
              <a:t>, </a:t>
            </a:r>
            <a:r>
              <a:rPr lang="en-GB" sz="2800" dirty="0" err="1"/>
              <a:t>ceir</a:t>
            </a:r>
            <a:r>
              <a:rPr lang="en-GB" sz="2800" dirty="0"/>
              <a:t> </a:t>
            </a:r>
            <a:r>
              <a:rPr lang="en-GB" sz="2800" dirty="0" err="1"/>
              <a:t>gostyngiad</a:t>
            </a:r>
            <a:r>
              <a:rPr lang="en-GB" sz="2800" dirty="0"/>
              <a:t> </a:t>
            </a:r>
            <a:r>
              <a:rPr lang="en-GB" sz="2800" dirty="0" err="1"/>
              <a:t>eglur</a:t>
            </a:r>
            <a:r>
              <a:rPr lang="en-GB" sz="2800" dirty="0"/>
              <a:t> </a:t>
            </a:r>
            <a:r>
              <a:rPr lang="en-GB" sz="2800" dirty="0" err="1"/>
              <a:t>i</a:t>
            </a:r>
            <a:r>
              <a:rPr lang="en-GB" sz="2800" dirty="0"/>
              <a:t> </a:t>
            </a:r>
            <a:r>
              <a:rPr lang="en-GB" sz="2800" dirty="0" err="1"/>
              <a:t>deithiau</a:t>
            </a:r>
            <a:r>
              <a:rPr lang="en-GB" sz="2800" dirty="0"/>
              <a:t> </a:t>
            </a:r>
            <a:r>
              <a:rPr lang="en-GB" sz="2800" dirty="0" err="1"/>
              <a:t>dros</a:t>
            </a:r>
            <a:r>
              <a:rPr lang="en-GB" sz="2800" dirty="0"/>
              <a:t> </a:t>
            </a:r>
            <a:r>
              <a:rPr lang="en-GB" sz="2800" dirty="0" err="1"/>
              <a:t>nos</a:t>
            </a:r>
            <a:r>
              <a:rPr lang="en-GB" sz="2800" dirty="0"/>
              <a:t> </a:t>
            </a:r>
            <a:r>
              <a:rPr lang="en-GB" sz="2800" dirty="0" err="1"/>
              <a:t>yn</a:t>
            </a:r>
            <a:r>
              <a:rPr lang="en-GB" sz="2800" dirty="0"/>
              <a:t> Ch3 o un </a:t>
            </a:r>
            <a:r>
              <a:rPr lang="en-GB" sz="2800" dirty="0" err="1"/>
              <a:t>flwyddyn</a:t>
            </a:r>
            <a:r>
              <a:rPr lang="en-GB" sz="2800" dirty="0"/>
              <a:t> </a:t>
            </a:r>
            <a:r>
              <a:rPr lang="en-GB" sz="2800" dirty="0" err="1"/>
              <a:t>i’r</a:t>
            </a:r>
            <a:r>
              <a:rPr lang="en-GB" sz="2800" dirty="0"/>
              <a:t> </a:t>
            </a:r>
            <a:r>
              <a:rPr lang="en-GB" sz="2800" dirty="0" err="1"/>
              <a:t>llall</a:t>
            </a:r>
            <a:r>
              <a:rPr lang="en-GB" sz="2800" dirty="0"/>
              <a:t>, o 36.4 </a:t>
            </a:r>
            <a:r>
              <a:rPr lang="en-GB" sz="2800" dirty="0" err="1"/>
              <a:t>miliwn</a:t>
            </a:r>
            <a:r>
              <a:rPr lang="en-GB" sz="2800" dirty="0"/>
              <a:t> o </a:t>
            </a:r>
            <a:r>
              <a:rPr lang="en-GB" sz="2800" dirty="0" err="1"/>
              <a:t>deithiau</a:t>
            </a:r>
            <a:r>
              <a:rPr lang="en-GB" sz="2800" dirty="0"/>
              <a:t> </a:t>
            </a:r>
            <a:r>
              <a:rPr lang="en-GB" sz="2800" dirty="0" err="1"/>
              <a:t>yn</a:t>
            </a:r>
            <a:r>
              <a:rPr lang="en-GB" sz="2800" dirty="0"/>
              <a:t> Ch3 2022 </a:t>
            </a:r>
            <a:r>
              <a:rPr lang="en-GB" sz="2800" dirty="0" err="1"/>
              <a:t>i</a:t>
            </a:r>
            <a:r>
              <a:rPr lang="en-GB" sz="2800" dirty="0"/>
              <a:t> 32.4 </a:t>
            </a:r>
            <a:r>
              <a:rPr lang="en-GB" sz="2800" dirty="0" err="1"/>
              <a:t>miliwn</a:t>
            </a:r>
            <a:r>
              <a:rPr lang="en-GB" sz="2800" dirty="0"/>
              <a:t> o </a:t>
            </a:r>
            <a:r>
              <a:rPr lang="en-GB" sz="2800" dirty="0" err="1"/>
              <a:t>deithiau</a:t>
            </a:r>
            <a:r>
              <a:rPr lang="en-GB" sz="2800" dirty="0"/>
              <a:t> </a:t>
            </a:r>
            <a:r>
              <a:rPr lang="en-GB" sz="2800" dirty="0" err="1"/>
              <a:t>yn</a:t>
            </a:r>
            <a:r>
              <a:rPr lang="en-GB" sz="2800" dirty="0"/>
              <a:t> </a:t>
            </a:r>
            <a:r>
              <a:rPr lang="en-GB" dirty="0"/>
              <a:t>Ch</a:t>
            </a:r>
            <a:r>
              <a:rPr lang="en-GB" sz="2800" dirty="0"/>
              <a:t>3 2024. </a:t>
            </a:r>
            <a:r>
              <a:rPr lang="en-GB" sz="2800" dirty="0" err="1"/>
              <a:t>Teithiau</a:t>
            </a:r>
            <a:r>
              <a:rPr lang="en-GB" sz="2800" dirty="0"/>
              <a:t> </a:t>
            </a:r>
            <a:r>
              <a:rPr lang="en-GB" sz="2800" dirty="0" err="1"/>
              <a:t>gwyliau</a:t>
            </a:r>
            <a:r>
              <a:rPr lang="en-GB" sz="2800" dirty="0"/>
              <a:t> </a:t>
            </a:r>
            <a:r>
              <a:rPr lang="en-GB" sz="2800" dirty="0" err="1"/>
              <a:t>yw’r</a:t>
            </a:r>
            <a:r>
              <a:rPr lang="en-GB" sz="2800" dirty="0"/>
              <a:t> </a:t>
            </a:r>
            <a:r>
              <a:rPr lang="en-GB" sz="2800" dirty="0" err="1"/>
              <a:t>cyfrannwr</a:t>
            </a:r>
            <a:r>
              <a:rPr lang="en-GB" sz="2800" dirty="0"/>
              <a:t> </a:t>
            </a:r>
            <a:r>
              <a:rPr lang="en-GB" sz="2800" dirty="0" err="1"/>
              <a:t>allweddol</a:t>
            </a:r>
            <a:r>
              <a:rPr lang="en-GB" sz="2800" dirty="0"/>
              <a:t> at y </a:t>
            </a:r>
            <a:r>
              <a:rPr lang="en-GB" sz="2800" dirty="0" err="1"/>
              <a:t>gostyngiad</a:t>
            </a:r>
            <a:r>
              <a:rPr lang="en-GB" sz="2800" dirty="0"/>
              <a:t> </a:t>
            </a:r>
            <a:r>
              <a:rPr lang="en-GB" sz="2800" dirty="0" err="1"/>
              <a:t>hwn</a:t>
            </a:r>
            <a:r>
              <a:rPr lang="en-GB" sz="2800" dirty="0"/>
              <a:t> (</a:t>
            </a:r>
            <a:r>
              <a:rPr lang="en-GB" sz="2800" dirty="0" err="1"/>
              <a:t>e.e.</a:t>
            </a:r>
            <a:r>
              <a:rPr lang="en-GB" sz="2800" dirty="0"/>
              <a:t> -17% </a:t>
            </a:r>
            <a:r>
              <a:rPr lang="en-GB" sz="2800" dirty="0" err="1"/>
              <a:t>yn</a:t>
            </a:r>
            <a:r>
              <a:rPr lang="en-GB" sz="2800" dirty="0"/>
              <a:t> </a:t>
            </a:r>
            <a:r>
              <a:rPr lang="en-GB" dirty="0"/>
              <a:t>Ch</a:t>
            </a:r>
            <a:r>
              <a:rPr lang="en-GB" sz="2800" dirty="0"/>
              <a:t>3 2024 </a:t>
            </a:r>
            <a:r>
              <a:rPr lang="en-GB" sz="2800" dirty="0" err="1"/>
              <a:t>o’i</a:t>
            </a:r>
            <a:r>
              <a:rPr lang="en-GB" sz="2800" dirty="0"/>
              <a:t> </a:t>
            </a:r>
            <a:r>
              <a:rPr lang="en-GB" sz="2800" dirty="0" err="1"/>
              <a:t>gymharu</a:t>
            </a:r>
            <a:r>
              <a:rPr lang="en-GB" sz="2800" dirty="0"/>
              <a:t> â Ch3 2023). </a:t>
            </a:r>
            <a:r>
              <a:rPr lang="en-GB" sz="2800" dirty="0" err="1"/>
              <a:t>Mewn</a:t>
            </a:r>
            <a:r>
              <a:rPr lang="en-GB" sz="2800" dirty="0"/>
              <a:t> </a:t>
            </a:r>
            <a:r>
              <a:rPr lang="en-GB" sz="2800" dirty="0" err="1"/>
              <a:t>cyferbyniad</a:t>
            </a:r>
            <a:r>
              <a:rPr lang="en-GB" sz="2800" dirty="0"/>
              <a:t>, </a:t>
            </a:r>
            <a:r>
              <a:rPr lang="en-GB" sz="2800" dirty="0" err="1"/>
              <a:t>mae</a:t>
            </a:r>
            <a:r>
              <a:rPr lang="en-GB" sz="2800" dirty="0"/>
              <a:t> </a:t>
            </a:r>
            <a:r>
              <a:rPr lang="en-GB" sz="2800" dirty="0" err="1"/>
              <a:t>teithiau</a:t>
            </a:r>
            <a:r>
              <a:rPr lang="en-GB" sz="2800" dirty="0"/>
              <a:t> </a:t>
            </a:r>
            <a:r>
              <a:rPr lang="en-GB" sz="2800" dirty="0" err="1"/>
              <a:t>dros</a:t>
            </a:r>
            <a:r>
              <a:rPr lang="en-GB" sz="2800" dirty="0"/>
              <a:t> </a:t>
            </a:r>
            <a:r>
              <a:rPr lang="en-GB" sz="2800" dirty="0" err="1"/>
              <a:t>nos</a:t>
            </a:r>
            <a:r>
              <a:rPr lang="en-GB" sz="2800" dirty="0"/>
              <a:t> </a:t>
            </a:r>
            <a:r>
              <a:rPr lang="en-GB" sz="2800" dirty="0" err="1"/>
              <a:t>domestig</a:t>
            </a:r>
            <a:r>
              <a:rPr lang="en-GB" sz="2800" dirty="0"/>
              <a:t> </a:t>
            </a:r>
            <a:r>
              <a:rPr lang="en-GB" sz="2800" dirty="0" err="1"/>
              <a:t>yn</a:t>
            </a:r>
            <a:r>
              <a:rPr lang="en-GB" sz="2800" dirty="0"/>
              <a:t> </a:t>
            </a:r>
            <a:r>
              <a:rPr lang="en-GB" sz="2800" dirty="0" err="1"/>
              <a:t>rhan</a:t>
            </a:r>
            <a:r>
              <a:rPr lang="en-GB" sz="2800" dirty="0"/>
              <a:t> o daith </a:t>
            </a:r>
            <a:r>
              <a:rPr lang="en-GB" sz="2800" dirty="0" err="1"/>
              <a:t>dramor</a:t>
            </a:r>
            <a:r>
              <a:rPr lang="en-GB" sz="2800" dirty="0"/>
              <a:t> </a:t>
            </a:r>
            <a:r>
              <a:rPr lang="en-GB" sz="2800" dirty="0" err="1"/>
              <a:t>yn</a:t>
            </a:r>
            <a:r>
              <a:rPr lang="en-GB" sz="2800" dirty="0"/>
              <a:t> </a:t>
            </a:r>
            <a:r>
              <a:rPr lang="en-GB" sz="2800" dirty="0" err="1"/>
              <a:t>cynyddu</a:t>
            </a:r>
            <a:r>
              <a:rPr lang="en-GB" sz="2800" dirty="0"/>
              <a:t> </a:t>
            </a:r>
            <a:r>
              <a:rPr lang="en-GB" sz="2800" dirty="0" err="1"/>
              <a:t>yn</a:t>
            </a:r>
            <a:r>
              <a:rPr lang="en-GB" sz="2800" dirty="0"/>
              <a:t> Ch3 o un </a:t>
            </a:r>
            <a:r>
              <a:rPr lang="en-GB" sz="2800" dirty="0" err="1"/>
              <a:t>flwyddyn</a:t>
            </a:r>
            <a:r>
              <a:rPr lang="en-GB" sz="2800" dirty="0"/>
              <a:t> </a:t>
            </a:r>
            <a:r>
              <a:rPr lang="en-GB" sz="2800" dirty="0" err="1"/>
              <a:t>i’r</a:t>
            </a:r>
            <a:r>
              <a:rPr lang="en-GB" sz="2800" dirty="0"/>
              <a:t> </a:t>
            </a:r>
            <a:r>
              <a:rPr lang="en-GB" sz="2800" dirty="0" err="1"/>
              <a:t>llall</a:t>
            </a:r>
            <a:r>
              <a:rPr lang="en-GB" sz="2800" dirty="0"/>
              <a:t>, o 6% </a:t>
            </a:r>
            <a:r>
              <a:rPr lang="en-GB" sz="2800" dirty="0" err="1"/>
              <a:t>o’r</a:t>
            </a:r>
            <a:r>
              <a:rPr lang="en-GB" sz="2800" dirty="0"/>
              <a:t> </a:t>
            </a:r>
            <a:r>
              <a:rPr lang="en-GB" sz="2800" dirty="0" err="1"/>
              <a:t>holl</a:t>
            </a:r>
            <a:r>
              <a:rPr lang="en-GB" sz="2800" dirty="0"/>
              <a:t> </a:t>
            </a:r>
            <a:r>
              <a:rPr lang="en-GB" sz="2800" dirty="0" err="1"/>
              <a:t>deithiau</a:t>
            </a:r>
            <a:r>
              <a:rPr lang="en-GB" sz="2800" dirty="0"/>
              <a:t> </a:t>
            </a:r>
            <a:r>
              <a:rPr lang="en-GB" sz="2800" dirty="0" err="1"/>
              <a:t>dros</a:t>
            </a:r>
            <a:r>
              <a:rPr lang="en-GB" sz="2800" dirty="0"/>
              <a:t> </a:t>
            </a:r>
            <a:r>
              <a:rPr lang="en-GB" sz="2800" dirty="0" err="1"/>
              <a:t>nos</a:t>
            </a:r>
            <a:r>
              <a:rPr lang="en-GB" sz="2800" dirty="0"/>
              <a:t> </a:t>
            </a:r>
            <a:r>
              <a:rPr lang="en-GB" sz="2800" dirty="0" err="1"/>
              <a:t>yn</a:t>
            </a:r>
            <a:r>
              <a:rPr lang="en-GB" sz="2800" dirty="0"/>
              <a:t> Ch3 2022, </a:t>
            </a:r>
            <a:r>
              <a:rPr lang="en-GB" sz="2800" dirty="0" err="1"/>
              <a:t>i</a:t>
            </a:r>
            <a:r>
              <a:rPr lang="en-GB" sz="2800" dirty="0"/>
              <a:t> 7% </a:t>
            </a:r>
            <a:r>
              <a:rPr lang="en-GB" sz="2800" dirty="0" err="1"/>
              <a:t>yn</a:t>
            </a:r>
            <a:r>
              <a:rPr lang="en-GB" sz="2800" dirty="0"/>
              <a:t> </a:t>
            </a:r>
            <a:r>
              <a:rPr lang="en-GB" dirty="0"/>
              <a:t>Ch</a:t>
            </a:r>
            <a:r>
              <a:rPr lang="en-GB" sz="2800" dirty="0"/>
              <a:t>3 2023 ac 8% </a:t>
            </a:r>
            <a:r>
              <a:rPr lang="en-GB" sz="2800" dirty="0" err="1"/>
              <a:t>yn</a:t>
            </a:r>
            <a:r>
              <a:rPr lang="en-GB" sz="2800" dirty="0"/>
              <a:t> </a:t>
            </a:r>
            <a:r>
              <a:rPr lang="en-GB" dirty="0"/>
              <a:t>Ch</a:t>
            </a:r>
            <a:r>
              <a:rPr lang="en-GB" sz="2800" dirty="0"/>
              <a:t>3 2024.</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23209256"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Cyfanswm y teithiau (miliynau) fesul chwarter</a:t>
            </a:r>
          </a:p>
        </p:txBody>
      </p:sp>
      <p:graphicFrame>
        <p:nvGraphicFramePr>
          <p:cNvPr id="8" name="Content Placeholder 12" descr="Line chart depicting total trips (in millions) by quarter to GB, England, Scotland and Wales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1821236723"/>
              </p:ext>
            </p:extLst>
          </p:nvPr>
        </p:nvGraphicFramePr>
        <p:xfrm>
          <a:off x="723900" y="4610101"/>
          <a:ext cx="22828078" cy="727709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en-GB" sz="2400"/>
              <a:t>Ffynhonnell: Arolwg Twristiaeth Prydain Fawr (GBTS) </a:t>
            </a:r>
            <a:r>
              <a:rPr lang="en-US" sz="2400"/>
              <a:t>2024</a:t>
            </a:r>
          </a:p>
          <a:p>
            <a:r>
              <a:rPr lang="en-GB" sz="2400"/>
              <a:t>Sylfaen: Prydain Fawr 8,388; Lloegr 6,690; Yr Alban 1,130; Cymru 752</a:t>
            </a:r>
            <a:endParaRPr lang="en-US" sz="2400"/>
          </a:p>
        </p:txBody>
      </p:sp>
    </p:spTree>
    <p:extLst>
      <p:ext uri="{BB962C8B-B14F-4D97-AF65-F5344CB8AC3E}">
        <p14:creationId xmlns:p14="http://schemas.microsoft.com/office/powerpoint/2010/main" val="54986644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Cyfanswm gwariant teithiau fesul chwarter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1943739"/>
            <a:ext cx="23223538" cy="1552572"/>
          </a:xfrm>
        </p:spPr>
        <p:txBody>
          <a:bodyPr/>
          <a:lstStyle/>
          <a:p>
            <a:r>
              <a:rPr lang="en-US" dirty="0" err="1"/>
              <a:t>O’i</a:t>
            </a:r>
            <a:r>
              <a:rPr lang="en-US" dirty="0"/>
              <a:t> </a:t>
            </a:r>
            <a:r>
              <a:rPr lang="en-US" dirty="0" err="1"/>
              <a:t>gymharu</a:t>
            </a:r>
            <a:r>
              <a:rPr lang="en-US" dirty="0"/>
              <a:t> â 2023, </a:t>
            </a:r>
            <a:r>
              <a:rPr lang="en-US" dirty="0" err="1"/>
              <a:t>cynyddodd</a:t>
            </a:r>
            <a:r>
              <a:rPr lang="en-US" dirty="0"/>
              <a:t> </a:t>
            </a:r>
            <a:r>
              <a:rPr lang="en-US" dirty="0" err="1"/>
              <a:t>gwariant</a:t>
            </a:r>
            <a:r>
              <a:rPr lang="en-US" dirty="0"/>
              <a:t> </a:t>
            </a:r>
            <a:r>
              <a:rPr lang="en-US" dirty="0" err="1"/>
              <a:t>ar</a:t>
            </a:r>
            <a:r>
              <a:rPr lang="en-US" dirty="0"/>
              <a:t> </a:t>
            </a:r>
            <a:r>
              <a:rPr lang="en-US" dirty="0" err="1"/>
              <a:t>deithiau</a:t>
            </a:r>
            <a:r>
              <a:rPr lang="en-US" dirty="0"/>
              <a:t> </a:t>
            </a:r>
            <a:r>
              <a:rPr lang="en-US" dirty="0" err="1"/>
              <a:t>dros</a:t>
            </a:r>
            <a:r>
              <a:rPr lang="en-US" dirty="0"/>
              <a:t> </a:t>
            </a:r>
            <a:r>
              <a:rPr lang="en-US" dirty="0" err="1"/>
              <a:t>nos</a:t>
            </a:r>
            <a:r>
              <a:rPr lang="en-US" dirty="0"/>
              <a:t> </a:t>
            </a:r>
            <a:r>
              <a:rPr lang="en-US" dirty="0" err="1"/>
              <a:t>domestig</a:t>
            </a:r>
            <a:r>
              <a:rPr lang="en-US" dirty="0"/>
              <a:t> </a:t>
            </a:r>
            <a:r>
              <a:rPr lang="en-US" dirty="0" err="1"/>
              <a:t>ym</a:t>
            </a:r>
            <a:r>
              <a:rPr lang="en-US" dirty="0"/>
              <a:t> </a:t>
            </a:r>
            <a:r>
              <a:rPr lang="en-US" dirty="0" err="1"/>
              <a:t>Mhrydain</a:t>
            </a:r>
            <a:r>
              <a:rPr lang="en-US" dirty="0"/>
              <a:t> Fawr </a:t>
            </a:r>
            <a:r>
              <a:rPr lang="en-US" dirty="0" err="1"/>
              <a:t>yn</a:t>
            </a:r>
            <a:r>
              <a:rPr lang="en-US" dirty="0"/>
              <a:t> 2024 5%, </a:t>
            </a:r>
            <a:r>
              <a:rPr lang="en-US" dirty="0" err="1"/>
              <a:t>i</a:t>
            </a:r>
            <a:r>
              <a:rPr lang="en-US" dirty="0"/>
              <a:t> £32.9 </a:t>
            </a:r>
            <a:r>
              <a:rPr lang="en-US" dirty="0" err="1"/>
              <a:t>biliwn</a:t>
            </a:r>
            <a:r>
              <a:rPr lang="en-US" dirty="0"/>
              <a:t>. Mae </a:t>
            </a:r>
            <a:r>
              <a:rPr lang="en-US" dirty="0" err="1"/>
              <a:t>hyn</a:t>
            </a:r>
            <a:r>
              <a:rPr lang="en-US" dirty="0"/>
              <a:t> </a:t>
            </a:r>
            <a:r>
              <a:rPr lang="en-US" dirty="0" err="1"/>
              <a:t>rhyw</a:t>
            </a:r>
            <a:r>
              <a:rPr lang="en-US" dirty="0"/>
              <a:t> </a:t>
            </a:r>
            <a:r>
              <a:rPr lang="en-US" dirty="0" err="1"/>
              <a:t>fymryn</a:t>
            </a:r>
            <a:r>
              <a:rPr lang="en-US" dirty="0"/>
              <a:t> </a:t>
            </a:r>
            <a:r>
              <a:rPr lang="en-US" dirty="0" err="1"/>
              <a:t>yn</a:t>
            </a:r>
            <a:r>
              <a:rPr lang="en-US" dirty="0"/>
              <a:t> </a:t>
            </a:r>
            <a:r>
              <a:rPr lang="en-US" dirty="0" err="1"/>
              <a:t>uwch</a:t>
            </a:r>
            <a:r>
              <a:rPr lang="en-US" dirty="0"/>
              <a:t> </a:t>
            </a:r>
            <a:r>
              <a:rPr lang="en-US" dirty="0" err="1"/>
              <a:t>na</a:t>
            </a:r>
            <a:r>
              <a:rPr lang="en-US" dirty="0"/>
              <a:t> </a:t>
            </a:r>
            <a:r>
              <a:rPr lang="en-US" dirty="0" err="1"/>
              <a:t>chwyddiant</a:t>
            </a:r>
            <a:r>
              <a:rPr lang="en-US" dirty="0"/>
              <a:t> y </a:t>
            </a:r>
            <a:r>
              <a:rPr lang="en-US" dirty="0" err="1">
                <a:hlinkClick r:id="rId2"/>
              </a:rPr>
              <a:t>Mynegai</a:t>
            </a:r>
            <a:r>
              <a:rPr lang="en-US" dirty="0">
                <a:hlinkClick r:id="rId2"/>
              </a:rPr>
              <a:t> Prisiau </a:t>
            </a:r>
            <a:r>
              <a:rPr lang="en-US" dirty="0" err="1">
                <a:hlinkClick r:id="rId2"/>
              </a:rPr>
              <a:t>Defnyddwyr</a:t>
            </a:r>
            <a:r>
              <a:rPr lang="en-US" dirty="0"/>
              <a:t> o 2.5% </a:t>
            </a:r>
            <a:r>
              <a:rPr lang="en-US" dirty="0" err="1"/>
              <a:t>yn</a:t>
            </a:r>
            <a:r>
              <a:rPr lang="en-US" dirty="0"/>
              <a:t> y 12 mis </a:t>
            </a:r>
            <a:r>
              <a:rPr lang="en-US" dirty="0" err="1"/>
              <a:t>i</a:t>
            </a:r>
            <a:r>
              <a:rPr lang="en-US" dirty="0"/>
              <a:t> </a:t>
            </a:r>
            <a:r>
              <a:rPr lang="en-US" dirty="0" err="1"/>
              <a:t>fis</a:t>
            </a:r>
            <a:r>
              <a:rPr lang="en-US" dirty="0"/>
              <a:t> </a:t>
            </a:r>
            <a:r>
              <a:rPr lang="en-US" dirty="0" err="1"/>
              <a:t>Rhagfyr</a:t>
            </a:r>
            <a:r>
              <a:rPr lang="en-US" dirty="0"/>
              <a:t> 2024. Ni fu </a:t>
            </a:r>
            <a:r>
              <a:rPr lang="en-US" dirty="0" err="1"/>
              <a:t>unrhyw</a:t>
            </a:r>
            <a:r>
              <a:rPr lang="en-US" dirty="0"/>
              <a:t> </a:t>
            </a:r>
            <a:r>
              <a:rPr lang="en-US" dirty="0" err="1"/>
              <a:t>newid</a:t>
            </a:r>
            <a:r>
              <a:rPr lang="en-US" dirty="0"/>
              <a:t> </a:t>
            </a:r>
            <a:r>
              <a:rPr lang="en-US" dirty="0" err="1"/>
              <a:t>i’r</a:t>
            </a:r>
            <a:r>
              <a:rPr lang="en-US" dirty="0"/>
              <a:t> </a:t>
            </a:r>
            <a:r>
              <a:rPr lang="en-US" dirty="0" err="1"/>
              <a:t>gyfran</a:t>
            </a:r>
            <a:r>
              <a:rPr lang="en-US" dirty="0"/>
              <a:t> o </a:t>
            </a:r>
            <a:r>
              <a:rPr lang="en-US" dirty="0" err="1"/>
              <a:t>wariant</a:t>
            </a:r>
            <a:r>
              <a:rPr lang="en-US" dirty="0"/>
              <a:t> </a:t>
            </a:r>
            <a:r>
              <a:rPr lang="en-US" dirty="0" err="1"/>
              <a:t>ar</a:t>
            </a:r>
            <a:r>
              <a:rPr lang="en-US" dirty="0"/>
              <a:t> draws y </a:t>
            </a:r>
            <a:r>
              <a:rPr lang="en-US" dirty="0" err="1"/>
              <a:t>gwledydd</a:t>
            </a:r>
            <a:r>
              <a:rPr lang="en-US" dirty="0"/>
              <a:t>, â </a:t>
            </a:r>
            <a:r>
              <a:rPr lang="en-US" dirty="0" err="1"/>
              <a:t>Lloegr</a:t>
            </a:r>
            <a:r>
              <a:rPr lang="en-US" dirty="0"/>
              <a:t> </a:t>
            </a:r>
            <a:r>
              <a:rPr lang="en-US" dirty="0" err="1"/>
              <a:t>yn</a:t>
            </a:r>
            <a:r>
              <a:rPr lang="en-US" dirty="0"/>
              <a:t> </a:t>
            </a:r>
            <a:r>
              <a:rPr lang="en-US" dirty="0" err="1"/>
              <a:t>cynrychioli</a:t>
            </a:r>
            <a:r>
              <a:rPr lang="en-US" dirty="0"/>
              <a:t> 83% o </a:t>
            </a:r>
            <a:r>
              <a:rPr lang="en-US" dirty="0" err="1"/>
              <a:t>wariant</a:t>
            </a:r>
            <a:r>
              <a:rPr lang="en-US" dirty="0"/>
              <a:t>, yr Alban </a:t>
            </a:r>
            <a:r>
              <a:rPr lang="en-US" dirty="0" err="1"/>
              <a:t>yn</a:t>
            </a:r>
            <a:r>
              <a:rPr lang="en-US" dirty="0"/>
              <a:t> </a:t>
            </a:r>
            <a:r>
              <a:rPr lang="en-US" dirty="0" err="1"/>
              <a:t>cynrychioli</a:t>
            </a:r>
            <a:r>
              <a:rPr lang="en-US" dirty="0"/>
              <a:t> 10% a </a:t>
            </a:r>
            <a:r>
              <a:rPr lang="en-US" dirty="0" err="1"/>
              <a:t>Chymru</a:t>
            </a:r>
            <a:r>
              <a:rPr lang="en-US" dirty="0"/>
              <a:t> </a:t>
            </a:r>
            <a:r>
              <a:rPr lang="en-US" dirty="0" err="1"/>
              <a:t>yn</a:t>
            </a:r>
            <a:r>
              <a:rPr lang="en-US" dirty="0"/>
              <a:t> </a:t>
            </a:r>
            <a:r>
              <a:rPr lang="en-US" dirty="0" err="1"/>
              <a:t>cynrychioli</a:t>
            </a:r>
            <a:r>
              <a:rPr lang="en-US" dirty="0"/>
              <a:t> 7%. Er bod </a:t>
            </a:r>
            <a:r>
              <a:rPr lang="en-US" dirty="0" err="1"/>
              <a:t>gwariant</a:t>
            </a:r>
            <a:r>
              <a:rPr lang="en-US" dirty="0"/>
              <a:t> </a:t>
            </a:r>
            <a:r>
              <a:rPr lang="en-US" dirty="0" err="1"/>
              <a:t>ar</a:t>
            </a:r>
            <a:r>
              <a:rPr lang="en-US" dirty="0"/>
              <a:t> </a:t>
            </a:r>
            <a:r>
              <a:rPr lang="en-US" dirty="0" err="1"/>
              <a:t>deithiau</a:t>
            </a:r>
            <a:r>
              <a:rPr lang="en-US" dirty="0"/>
              <a:t> </a:t>
            </a:r>
            <a:r>
              <a:rPr lang="en-US" dirty="0" err="1"/>
              <a:t>dros</a:t>
            </a:r>
            <a:r>
              <a:rPr lang="en-US" dirty="0"/>
              <a:t> </a:t>
            </a:r>
            <a:r>
              <a:rPr lang="en-US" dirty="0" err="1"/>
              <a:t>nos</a:t>
            </a:r>
            <a:r>
              <a:rPr lang="en-US" dirty="0"/>
              <a:t> </a:t>
            </a:r>
            <a:r>
              <a:rPr lang="en-US" dirty="0" err="1"/>
              <a:t>domestig</a:t>
            </a:r>
            <a:r>
              <a:rPr lang="en-US" dirty="0"/>
              <a:t> </a:t>
            </a:r>
            <a:r>
              <a:rPr lang="en-US" dirty="0" err="1"/>
              <a:t>ym</a:t>
            </a:r>
            <a:r>
              <a:rPr lang="en-US" dirty="0"/>
              <a:t> </a:t>
            </a:r>
            <a:r>
              <a:rPr lang="en-US" dirty="0" err="1"/>
              <a:t>Mhrydain</a:t>
            </a:r>
            <a:r>
              <a:rPr lang="en-US" dirty="0"/>
              <a:t> Fawr </a:t>
            </a:r>
            <a:r>
              <a:rPr lang="en-US" dirty="0" err="1"/>
              <a:t>hefyd</a:t>
            </a:r>
            <a:r>
              <a:rPr lang="en-US" dirty="0"/>
              <a:t> </a:t>
            </a:r>
            <a:r>
              <a:rPr lang="en-US" dirty="0" err="1"/>
              <a:t>ar</a:t>
            </a:r>
            <a:r>
              <a:rPr lang="en-US" dirty="0"/>
              <a:t> </a:t>
            </a:r>
            <a:r>
              <a:rPr lang="en-US" dirty="0" err="1"/>
              <a:t>ei</a:t>
            </a:r>
            <a:r>
              <a:rPr lang="en-US" dirty="0"/>
              <a:t> </a:t>
            </a:r>
            <a:r>
              <a:rPr lang="en-US" dirty="0" err="1"/>
              <a:t>uchaf</a:t>
            </a:r>
            <a:r>
              <a:rPr lang="en-US" dirty="0"/>
              <a:t> </a:t>
            </a:r>
            <a:r>
              <a:rPr lang="en-US" dirty="0" err="1"/>
              <a:t>yn</a:t>
            </a:r>
            <a:r>
              <a:rPr lang="en-US" dirty="0"/>
              <a:t> Ch3 2024, </a:t>
            </a:r>
            <a:r>
              <a:rPr lang="en-US" dirty="0" err="1"/>
              <a:t>ar</a:t>
            </a:r>
            <a:r>
              <a:rPr lang="en-US" dirty="0"/>
              <a:t> £11.1 </a:t>
            </a:r>
            <a:r>
              <a:rPr lang="en-US" dirty="0" err="1"/>
              <a:t>biliwn</a:t>
            </a:r>
            <a:r>
              <a:rPr lang="en-US" dirty="0"/>
              <a:t>, </a:t>
            </a:r>
            <a:r>
              <a:rPr lang="en-US" dirty="0" err="1"/>
              <a:t>cafwyd</a:t>
            </a:r>
            <a:r>
              <a:rPr lang="en-US" dirty="0"/>
              <a:t> y </a:t>
            </a:r>
            <a:r>
              <a:rPr lang="en-US" dirty="0" err="1"/>
              <a:t>cynnydd</a:t>
            </a:r>
            <a:r>
              <a:rPr lang="en-US" dirty="0"/>
              <a:t> </a:t>
            </a:r>
            <a:r>
              <a:rPr lang="en-US" dirty="0" err="1"/>
              <a:t>mwyaf</a:t>
            </a:r>
            <a:r>
              <a:rPr lang="en-US" dirty="0"/>
              <a:t> </a:t>
            </a:r>
            <a:r>
              <a:rPr lang="en-US" dirty="0" err="1"/>
              <a:t>yn</a:t>
            </a:r>
            <a:r>
              <a:rPr lang="en-US" dirty="0"/>
              <a:t> Ch4 (+21% </a:t>
            </a:r>
            <a:r>
              <a:rPr lang="en-US" dirty="0" err="1"/>
              <a:t>o’i</a:t>
            </a:r>
            <a:r>
              <a:rPr lang="en-US" dirty="0"/>
              <a:t> </a:t>
            </a:r>
            <a:r>
              <a:rPr lang="en-US" dirty="0" err="1"/>
              <a:t>gymharu</a:t>
            </a:r>
            <a:r>
              <a:rPr lang="en-US" dirty="0"/>
              <a:t> â 2023) </a:t>
            </a:r>
            <a:r>
              <a:rPr lang="en-US" dirty="0" err="1"/>
              <a:t>gan</a:t>
            </a:r>
            <a:r>
              <a:rPr lang="en-US" dirty="0"/>
              <a:t> </a:t>
            </a:r>
            <a:r>
              <a:rPr lang="en-US" dirty="0" err="1"/>
              <a:t>fod</a:t>
            </a:r>
            <a:r>
              <a:rPr lang="en-US" dirty="0"/>
              <a:t> </a:t>
            </a:r>
            <a:r>
              <a:rPr lang="en-US" dirty="0" err="1"/>
              <a:t>cynnydd</a:t>
            </a:r>
            <a:r>
              <a:rPr lang="en-US" dirty="0"/>
              <a:t> o +45% </a:t>
            </a:r>
            <a:r>
              <a:rPr lang="en-US" dirty="0" err="1"/>
              <a:t>i</a:t>
            </a:r>
            <a:r>
              <a:rPr lang="en-US" dirty="0"/>
              <a:t> </a:t>
            </a:r>
            <a:r>
              <a:rPr lang="en-US" dirty="0" err="1"/>
              <a:t>wariant</a:t>
            </a:r>
            <a:r>
              <a:rPr lang="en-US" dirty="0"/>
              <a:t> </a:t>
            </a:r>
            <a:r>
              <a:rPr lang="en-US" dirty="0" err="1"/>
              <a:t>gan</a:t>
            </a:r>
            <a:r>
              <a:rPr lang="en-US" dirty="0"/>
              <a:t> y </a:t>
            </a:r>
            <a:r>
              <a:rPr lang="en-US" dirty="0" err="1"/>
              <a:t>cyfnod</a:t>
            </a:r>
            <a:r>
              <a:rPr lang="en-US" dirty="0"/>
              <a:t> </a:t>
            </a:r>
            <a:r>
              <a:rPr lang="en-US" dirty="0" err="1"/>
              <a:t>oes</a:t>
            </a:r>
            <a:r>
              <a:rPr lang="en-US" dirty="0"/>
              <a:t> </a:t>
            </a:r>
            <a:r>
              <a:rPr lang="en-US" dirty="0" err="1"/>
              <a:t>teuluoedd</a:t>
            </a:r>
            <a:r>
              <a:rPr lang="en-US" dirty="0"/>
              <a:t> </a:t>
            </a:r>
            <a:r>
              <a:rPr lang="en-US" dirty="0" err="1"/>
              <a:t>ym</a:t>
            </a:r>
            <a:r>
              <a:rPr lang="en-US" dirty="0"/>
              <a:t> </a:t>
            </a:r>
            <a:r>
              <a:rPr lang="en-US" dirty="0" err="1"/>
              <a:t>Mhrydain</a:t>
            </a:r>
            <a:r>
              <a:rPr lang="en-US" dirty="0"/>
              <a:t> Fawr </a:t>
            </a:r>
            <a:r>
              <a:rPr lang="en-US" dirty="0" err="1"/>
              <a:t>yn</a:t>
            </a:r>
            <a:r>
              <a:rPr lang="en-US" dirty="0"/>
              <a:t> Ch4. </a:t>
            </a:r>
            <a:endParaRPr lang="en-GB" dirty="0"/>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610658" y="4664644"/>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610658" y="3976489"/>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Cyfanswm</a:t>
            </a:r>
            <a:r>
              <a:rPr lang="en-US" sz="2800" b="1" dirty="0"/>
              <a:t> </a:t>
            </a:r>
            <a:r>
              <a:rPr lang="en-US" sz="2800" b="1" dirty="0" err="1"/>
              <a:t>gwariant</a:t>
            </a:r>
            <a:r>
              <a:rPr lang="en-US" sz="2800" b="1" dirty="0"/>
              <a:t> (</a:t>
            </a:r>
            <a:r>
              <a:rPr lang="en-US" sz="2800" b="1" dirty="0" err="1"/>
              <a:t>miliynau</a:t>
            </a:r>
            <a:r>
              <a:rPr lang="en-US" sz="2800" b="1" dirty="0"/>
              <a:t>)</a:t>
            </a:r>
          </a:p>
        </p:txBody>
      </p:sp>
      <p:graphicFrame>
        <p:nvGraphicFramePr>
          <p:cNvPr id="8" name="Content Placeholder 12" descr="Line chart depicting total overnight trip spend (in millions) by quarter to GB, England, Scotland and Wales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2692719858"/>
              </p:ext>
            </p:extLst>
          </p:nvPr>
        </p:nvGraphicFramePr>
        <p:xfrm>
          <a:off x="758301" y="4789290"/>
          <a:ext cx="16097250" cy="7277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E37E9011-0BE2-FA14-2495-0AF846ACADDB}"/>
              </a:ext>
            </a:extLst>
          </p:cNvPr>
          <p:cNvGraphicFramePr>
            <a:graphicFrameLocks noGrp="1"/>
          </p:cNvGraphicFramePr>
          <p:nvPr>
            <p:extLst>
              <p:ext uri="{D42A27DB-BD31-4B8C-83A1-F6EECF244321}">
                <p14:modId xmlns:p14="http://schemas.microsoft.com/office/powerpoint/2010/main" val="2264674809"/>
              </p:ext>
            </p:extLst>
          </p:nvPr>
        </p:nvGraphicFramePr>
        <p:xfrm>
          <a:off x="17234370" y="3976489"/>
          <a:ext cx="6498734" cy="8155316"/>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745832">
                <a:tc>
                  <a:txBody>
                    <a:bodyPr/>
                    <a:lstStyle/>
                    <a:p>
                      <a:pPr algn="ctr"/>
                      <a:r>
                        <a:rPr lang="en-GB" sz="2800" err="1"/>
                        <a:t>Gwlad</a:t>
                      </a:r>
                      <a:endParaRPr lang="en-GB" sz="2800"/>
                    </a:p>
                  </a:txBody>
                  <a:tcPr anchor="ctr"/>
                </a:tc>
                <a:tc>
                  <a:txBody>
                    <a:bodyPr/>
                    <a:lstStyle/>
                    <a:p>
                      <a:pPr algn="ctr"/>
                      <a:r>
                        <a:rPr lang="en-US" sz="2800" dirty="0" err="1"/>
                        <a:t>Cyfanswm</a:t>
                      </a:r>
                      <a:r>
                        <a:rPr lang="en-US" sz="2800" dirty="0"/>
                        <a:t> </a:t>
                      </a:r>
                      <a:r>
                        <a:rPr lang="en-US" sz="2800" dirty="0" err="1"/>
                        <a:t>gwariant</a:t>
                      </a:r>
                      <a:endParaRPr lang="en-US" sz="2800" dirty="0"/>
                    </a:p>
                    <a:p>
                      <a:pPr algn="ctr"/>
                      <a:r>
                        <a:rPr lang="en-US" sz="2800" dirty="0"/>
                        <a:t>2024</a:t>
                      </a:r>
                    </a:p>
                    <a:p>
                      <a:pPr algn="ctr"/>
                      <a:r>
                        <a:rPr lang="en-US" sz="2800" dirty="0"/>
                        <a:t>(</a:t>
                      </a:r>
                      <a:r>
                        <a:rPr lang="en-US" sz="2800" dirty="0" err="1"/>
                        <a:t>miliynau</a:t>
                      </a:r>
                      <a:r>
                        <a:rPr lang="en-US" sz="2800" dirty="0"/>
                        <a:t>)</a:t>
                      </a:r>
                      <a:endParaRPr lang="en-GB" sz="2800" dirty="0"/>
                    </a:p>
                  </a:txBody>
                  <a:tcPr anchor="ctr"/>
                </a:tc>
                <a:tc>
                  <a:txBody>
                    <a:bodyPr/>
                    <a:lstStyle/>
                    <a:p>
                      <a:pPr algn="ctr"/>
                      <a:r>
                        <a:rPr lang="en-GB" sz="2800" dirty="0" err="1"/>
                        <a:t>Cyfran</a:t>
                      </a:r>
                      <a:r>
                        <a:rPr lang="en-GB" sz="2800" dirty="0"/>
                        <a:t> o </a:t>
                      </a:r>
                      <a:r>
                        <a:rPr lang="en-GB" sz="2800" dirty="0" err="1"/>
                        <a:t>wariant</a:t>
                      </a:r>
                      <a:endParaRPr lang="en-GB" sz="2800" dirty="0"/>
                    </a:p>
                    <a:p>
                      <a:pPr algn="ctr"/>
                      <a:r>
                        <a:rPr lang="en-GB" sz="2800" dirty="0"/>
                        <a:t>2024</a:t>
                      </a:r>
                    </a:p>
                  </a:txBody>
                  <a:tcPr anchor="ctr"/>
                </a:tc>
                <a:extLst>
                  <a:ext uri="{0D108BD9-81ED-4DB2-BD59-A6C34878D82A}">
                    <a16:rowId xmlns:a16="http://schemas.microsoft.com/office/drawing/2014/main" val="1236938923"/>
                  </a:ext>
                </a:extLst>
              </a:tr>
              <a:tr h="1589249">
                <a:tc>
                  <a:txBody>
                    <a:bodyPr/>
                    <a:lstStyle/>
                    <a:p>
                      <a:pPr marL="0" algn="ctr" defTabSz="914400" rtl="0" eaLnBrk="1" latinLnBrk="0" hangingPunct="1"/>
                      <a:r>
                        <a:rPr lang="en-US" sz="2800" kern="1200" dirty="0">
                          <a:solidFill>
                            <a:schemeClr val="tx1"/>
                          </a:solidFill>
                          <a:latin typeface="+mn-lt"/>
                          <a:ea typeface="+mn-ea"/>
                          <a:cs typeface="+mn-cs"/>
                        </a:rPr>
                        <a:t>Prydain Fawr</a:t>
                      </a:r>
                      <a:endParaRPr lang="en-GB" sz="2800" kern="1200" dirty="0">
                        <a:solidFill>
                          <a:schemeClr val="tx1"/>
                        </a:solidFill>
                        <a:latin typeface="+mn-lt"/>
                        <a:ea typeface="+mn-ea"/>
                        <a:cs typeface="+mn-cs"/>
                      </a:endParaRPr>
                    </a:p>
                  </a:txBody>
                  <a:tcPr marL="90000" marR="90000" marT="46800" marB="46800" anchor="ctr"/>
                </a:tc>
                <a:tc>
                  <a:txBody>
                    <a:bodyPr/>
                    <a:lstStyle/>
                    <a:p>
                      <a:pPr marL="0" algn="ctr" defTabSz="914400" rtl="0" eaLnBrk="1" fontAlgn="b" latinLnBrk="0" hangingPunct="1"/>
                      <a:r>
                        <a:rPr lang="en-GB" sz="2800" kern="1200">
                          <a:solidFill>
                            <a:schemeClr val="tx1"/>
                          </a:solidFill>
                          <a:latin typeface="+mn-lt"/>
                          <a:ea typeface="+mn-ea"/>
                          <a:cs typeface="+mn-cs"/>
                        </a:rPr>
                        <a:t>£32,916</a:t>
                      </a:r>
                    </a:p>
                  </a:txBody>
                  <a:tcPr marL="90000" marR="90000" marT="46800" marB="46800" anchor="ctr"/>
                </a:tc>
                <a:tc>
                  <a:txBody>
                    <a:bodyPr/>
                    <a:lstStyle/>
                    <a:p>
                      <a:pPr marL="0" algn="ctr" defTabSz="914400" rtl="0" eaLnBrk="1" latinLnBrk="0" hangingPunct="1"/>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2818411631"/>
                  </a:ext>
                </a:extLst>
              </a:tr>
              <a:tr h="1589249">
                <a:tc>
                  <a:txBody>
                    <a:bodyPr/>
                    <a:lstStyle/>
                    <a:p>
                      <a:pPr marL="0" algn="ctr" defTabSz="914400" rtl="0" eaLnBrk="1" latinLnBrk="0" hangingPunct="1"/>
                      <a:r>
                        <a:rPr lang="en-US" sz="2800" kern="1200" dirty="0" err="1">
                          <a:solidFill>
                            <a:schemeClr val="tx1"/>
                          </a:solidFill>
                          <a:latin typeface="+mn-lt"/>
                          <a:ea typeface="+mn-ea"/>
                          <a:cs typeface="+mn-cs"/>
                        </a:rPr>
                        <a:t>Lloegr</a:t>
                      </a:r>
                      <a:endParaRPr lang="en-GB" sz="2800" kern="1200" dirty="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£27,336</a:t>
                      </a:r>
                    </a:p>
                  </a:txBody>
                  <a:tcPr marL="90000" marR="90000" marT="46800" marB="46800" anchor="ctr"/>
                </a:tc>
                <a:tc>
                  <a:txBody>
                    <a:bodyPr/>
                    <a:lstStyle/>
                    <a:p>
                      <a:pPr marL="0" algn="ctr" defTabSz="914400" rtl="0" eaLnBrk="1" latinLnBrk="0" hangingPunct="1"/>
                      <a:r>
                        <a:rPr lang="en-US" sz="2800" kern="1200">
                          <a:solidFill>
                            <a:schemeClr val="tx1"/>
                          </a:solidFill>
                          <a:latin typeface="+mn-lt"/>
                          <a:ea typeface="+mn-ea"/>
                          <a:cs typeface="+mn-cs"/>
                        </a:rPr>
                        <a:t>83%</a:t>
                      </a:r>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3992828607"/>
                  </a:ext>
                </a:extLst>
              </a:tr>
              <a:tr h="1589249">
                <a:tc>
                  <a:txBody>
                    <a:bodyPr/>
                    <a:lstStyle/>
                    <a:p>
                      <a:pPr marL="0" algn="ctr" defTabSz="914400" rtl="0" eaLnBrk="1" latinLnBrk="0" hangingPunct="1"/>
                      <a:r>
                        <a:rPr lang="en-US" sz="2800" kern="1200">
                          <a:solidFill>
                            <a:schemeClr val="tx1"/>
                          </a:solidFill>
                          <a:latin typeface="+mn-lt"/>
                          <a:ea typeface="+mn-ea"/>
                          <a:cs typeface="+mn-cs"/>
                        </a:rPr>
                        <a:t>Yr Alban</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£3,336</a:t>
                      </a:r>
                    </a:p>
                  </a:txBody>
                  <a:tcPr marL="90000" marR="90000" marT="46800" marB="46800" anchor="ctr"/>
                </a:tc>
                <a:tc>
                  <a:txBody>
                    <a:bodyPr/>
                    <a:lstStyle/>
                    <a:p>
                      <a:pPr marL="0" algn="ctr" defTabSz="914400" rtl="0" eaLnBrk="1" latinLnBrk="0" hangingPunct="1"/>
                      <a:r>
                        <a:rPr lang="en-US" sz="2800" kern="1200">
                          <a:solidFill>
                            <a:schemeClr val="tx1"/>
                          </a:solidFill>
                          <a:latin typeface="+mn-lt"/>
                          <a:ea typeface="+mn-ea"/>
                          <a:cs typeface="+mn-cs"/>
                        </a:rPr>
                        <a:t>10%</a:t>
                      </a:r>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664184207"/>
                  </a:ext>
                </a:extLst>
              </a:tr>
              <a:tr h="1589249">
                <a:tc>
                  <a:txBody>
                    <a:bodyPr/>
                    <a:lstStyle/>
                    <a:p>
                      <a:pPr marL="0" algn="ctr" defTabSz="914400" rtl="0" eaLnBrk="1" latinLnBrk="0" hangingPunct="1"/>
                      <a:r>
                        <a:rPr lang="en-US" sz="2800" kern="1200">
                          <a:solidFill>
                            <a:schemeClr val="tx1"/>
                          </a:solidFill>
                          <a:latin typeface="+mn-lt"/>
                          <a:ea typeface="+mn-ea"/>
                          <a:cs typeface="+mn-cs"/>
                        </a:rPr>
                        <a:t>Cymru</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£2,244</a:t>
                      </a:r>
                    </a:p>
                  </a:txBody>
                  <a:tcPr marL="90000" marR="90000" marT="46800" marB="46800" anchor="ctr"/>
                </a:tc>
                <a:tc>
                  <a:txBody>
                    <a:bodyPr/>
                    <a:lstStyle/>
                    <a:p>
                      <a:pPr marL="0" algn="ctr" defTabSz="914400" rtl="0" eaLnBrk="1" latinLnBrk="0" hangingPunct="1"/>
                      <a:r>
                        <a:rPr lang="en-US" sz="2800" kern="1200" dirty="0">
                          <a:solidFill>
                            <a:schemeClr val="tx1"/>
                          </a:solidFill>
                          <a:latin typeface="+mn-lt"/>
                          <a:ea typeface="+mn-ea"/>
                          <a:cs typeface="+mn-cs"/>
                        </a:rPr>
                        <a:t>7%</a:t>
                      </a:r>
                      <a:endParaRPr lang="en-GB" sz="2800" kern="1200" dirty="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61975" y="12320872"/>
            <a:ext cx="20528218" cy="998175"/>
          </a:xfrm>
        </p:spPr>
        <p:txBody>
          <a:bodyPr/>
          <a:lstStyle/>
          <a:p>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(GBTS) </a:t>
            </a:r>
            <a:r>
              <a:rPr lang="en-US" sz="2400" dirty="0"/>
              <a:t>2024</a:t>
            </a:r>
          </a:p>
          <a:p>
            <a:r>
              <a:rPr lang="en-GB" sz="2400" dirty="0"/>
              <a:t>Sylfaen: Prydain </a:t>
            </a:r>
            <a:r>
              <a:rPr lang="en-GB" sz="2400" dirty="0" err="1"/>
              <a:t>Fawr</a:t>
            </a:r>
            <a:r>
              <a:rPr lang="en-GB" sz="2400" dirty="0"/>
              <a:t> 8,388; </a:t>
            </a:r>
            <a:r>
              <a:rPr lang="en-GB" sz="2400" dirty="0" err="1"/>
              <a:t>Lloegr</a:t>
            </a:r>
            <a:r>
              <a:rPr lang="en-GB" sz="2400" dirty="0"/>
              <a:t> 6,690; Yr Alban 1,130; Cymru 752</a:t>
            </a:r>
            <a:endParaRPr lang="en-US" sz="2400" dirty="0"/>
          </a:p>
        </p:txBody>
      </p:sp>
    </p:spTree>
    <p:extLst>
      <p:ext uri="{BB962C8B-B14F-4D97-AF65-F5344CB8AC3E}">
        <p14:creationId xmlns:p14="http://schemas.microsoft.com/office/powerpoint/2010/main" val="20824738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Nosweithiau a dreuliwyd ar daith fesul chwarter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1986630"/>
            <a:ext cx="23223538" cy="1552572"/>
          </a:xfrm>
        </p:spPr>
        <p:txBody>
          <a:bodyPr/>
          <a:lstStyle/>
          <a:p>
            <a:pPr algn="just"/>
            <a:r>
              <a:rPr lang="en-US" dirty="0" err="1"/>
              <a:t>Roedd</a:t>
            </a:r>
            <a:r>
              <a:rPr lang="en-US" dirty="0"/>
              <a:t> 307.5 </a:t>
            </a:r>
            <a:r>
              <a:rPr lang="en-US" dirty="0" err="1"/>
              <a:t>miliwn</a:t>
            </a:r>
            <a:r>
              <a:rPr lang="en-US" dirty="0"/>
              <a:t> o </a:t>
            </a:r>
            <a:r>
              <a:rPr lang="en-US" dirty="0" err="1"/>
              <a:t>nosweithiau</a:t>
            </a:r>
            <a:r>
              <a:rPr lang="en-US" dirty="0"/>
              <a:t> </a:t>
            </a:r>
            <a:r>
              <a:rPr lang="en-US" dirty="0" err="1"/>
              <a:t>gwely</a:t>
            </a:r>
            <a:r>
              <a:rPr lang="en-US" dirty="0"/>
              <a:t> </a:t>
            </a:r>
            <a:r>
              <a:rPr lang="en-US" dirty="0" err="1"/>
              <a:t>ar</a:t>
            </a:r>
            <a:r>
              <a:rPr lang="en-US" dirty="0"/>
              <a:t> </a:t>
            </a:r>
            <a:r>
              <a:rPr lang="en-US" dirty="0" err="1"/>
              <a:t>deithiau</a:t>
            </a:r>
            <a:r>
              <a:rPr lang="en-US" dirty="0"/>
              <a:t> </a:t>
            </a:r>
            <a:r>
              <a:rPr lang="en-US" dirty="0" err="1"/>
              <a:t>domestig</a:t>
            </a:r>
            <a:r>
              <a:rPr lang="en-US" dirty="0"/>
              <a:t> </a:t>
            </a:r>
            <a:r>
              <a:rPr lang="en-US" dirty="0" err="1"/>
              <a:t>ym</a:t>
            </a:r>
            <a:r>
              <a:rPr lang="en-US" dirty="0"/>
              <a:t> </a:t>
            </a:r>
            <a:r>
              <a:rPr lang="en-US" dirty="0" err="1"/>
              <a:t>Mhrydain</a:t>
            </a:r>
            <a:r>
              <a:rPr lang="en-US" dirty="0"/>
              <a:t> Fawr </a:t>
            </a:r>
            <a:r>
              <a:rPr lang="en-US" dirty="0" err="1"/>
              <a:t>yn</a:t>
            </a:r>
            <a:r>
              <a:rPr lang="en-US" dirty="0"/>
              <a:t> 2024, </a:t>
            </a:r>
            <a:r>
              <a:rPr lang="en-US" dirty="0" err="1"/>
              <a:t>sy’n</a:t>
            </a:r>
            <a:r>
              <a:rPr lang="en-US" dirty="0"/>
              <a:t> </a:t>
            </a:r>
            <a:r>
              <a:rPr lang="en-US" dirty="0" err="1"/>
              <a:t>ostyngiad</a:t>
            </a:r>
            <a:r>
              <a:rPr lang="en-US" dirty="0"/>
              <a:t> o 10% </a:t>
            </a:r>
            <a:r>
              <a:rPr lang="en-US" dirty="0" err="1"/>
              <a:t>o’i</a:t>
            </a:r>
            <a:r>
              <a:rPr lang="en-US" dirty="0"/>
              <a:t> </a:t>
            </a:r>
            <a:r>
              <a:rPr lang="en-US" dirty="0" err="1"/>
              <a:t>gymharu</a:t>
            </a:r>
            <a:r>
              <a:rPr lang="en-US" dirty="0"/>
              <a:t> â 2023. Mae </a:t>
            </a:r>
            <a:r>
              <a:rPr lang="en-US" dirty="0" err="1"/>
              <a:t>hyn</a:t>
            </a:r>
            <a:r>
              <a:rPr lang="en-US" dirty="0"/>
              <a:t> </a:t>
            </a:r>
            <a:r>
              <a:rPr lang="en-US" dirty="0" err="1"/>
              <a:t>yn</a:t>
            </a:r>
            <a:r>
              <a:rPr lang="en-US" dirty="0"/>
              <a:t> </a:t>
            </a:r>
            <a:r>
              <a:rPr lang="en-US" dirty="0" err="1"/>
              <a:t>dilyn</a:t>
            </a:r>
            <a:r>
              <a:rPr lang="en-US" dirty="0"/>
              <a:t> </a:t>
            </a:r>
            <a:r>
              <a:rPr lang="en-US" dirty="0" err="1"/>
              <a:t>gostyngiad</a:t>
            </a:r>
            <a:r>
              <a:rPr lang="en-US" dirty="0"/>
              <a:t> o 9% </a:t>
            </a:r>
            <a:r>
              <a:rPr lang="en-US" dirty="0" err="1"/>
              <a:t>i</a:t>
            </a:r>
            <a:r>
              <a:rPr lang="en-US" dirty="0"/>
              <a:t> </a:t>
            </a:r>
            <a:r>
              <a:rPr lang="en-US" dirty="0" err="1"/>
              <a:t>nifer</a:t>
            </a:r>
            <a:r>
              <a:rPr lang="en-US" dirty="0"/>
              <a:t> y </a:t>
            </a:r>
            <a:r>
              <a:rPr lang="en-US" dirty="0" err="1"/>
              <a:t>nosweithiau</a:t>
            </a:r>
            <a:r>
              <a:rPr lang="en-US" dirty="0"/>
              <a:t> a </a:t>
            </a:r>
            <a:r>
              <a:rPr lang="en-US" dirty="0" err="1"/>
              <a:t>dreuliwyd</a:t>
            </a:r>
            <a:r>
              <a:rPr lang="en-US" dirty="0"/>
              <a:t> </a:t>
            </a:r>
            <a:r>
              <a:rPr lang="en-US" dirty="0" err="1"/>
              <a:t>ar</a:t>
            </a:r>
            <a:r>
              <a:rPr lang="en-US" dirty="0"/>
              <a:t> </a:t>
            </a:r>
            <a:r>
              <a:rPr lang="en-US" dirty="0" err="1"/>
              <a:t>deithiau</a:t>
            </a:r>
            <a:r>
              <a:rPr lang="en-US" dirty="0"/>
              <a:t> </a:t>
            </a:r>
            <a:r>
              <a:rPr lang="en-US" dirty="0" err="1"/>
              <a:t>ym</a:t>
            </a:r>
            <a:r>
              <a:rPr lang="en-US" dirty="0"/>
              <a:t> </a:t>
            </a:r>
            <a:r>
              <a:rPr lang="en-US" dirty="0" err="1"/>
              <a:t>Mhrydain</a:t>
            </a:r>
            <a:r>
              <a:rPr lang="en-US" dirty="0"/>
              <a:t> Fawr </a:t>
            </a:r>
            <a:r>
              <a:rPr lang="en-US" dirty="0" err="1"/>
              <a:t>rhwng</a:t>
            </a:r>
            <a:r>
              <a:rPr lang="en-US" dirty="0"/>
              <a:t> 2022 a 2023. </a:t>
            </a:r>
            <a:r>
              <a:rPr lang="en-US" dirty="0" err="1"/>
              <a:t>Mae’r</a:t>
            </a:r>
            <a:r>
              <a:rPr lang="en-US" dirty="0"/>
              <a:t> </a:t>
            </a:r>
            <a:r>
              <a:rPr lang="en-US" dirty="0" err="1"/>
              <a:t>tueddiad</a:t>
            </a:r>
            <a:r>
              <a:rPr lang="en-US" dirty="0"/>
              <a:t> </a:t>
            </a:r>
            <a:r>
              <a:rPr lang="en-US" dirty="0" err="1"/>
              <a:t>tymor</a:t>
            </a:r>
            <a:r>
              <a:rPr lang="en-US" dirty="0"/>
              <a:t> </a:t>
            </a:r>
            <a:r>
              <a:rPr lang="en-US" dirty="0" err="1"/>
              <a:t>hwy</a:t>
            </a:r>
            <a:r>
              <a:rPr lang="en-US" dirty="0"/>
              <a:t> </a:t>
            </a:r>
            <a:r>
              <a:rPr lang="en-US" dirty="0" err="1"/>
              <a:t>tuag</a:t>
            </a:r>
            <a:r>
              <a:rPr lang="en-US" dirty="0"/>
              <a:t> at </a:t>
            </a:r>
            <a:r>
              <a:rPr lang="en-US" dirty="0" err="1"/>
              <a:t>deithiau</a:t>
            </a:r>
            <a:r>
              <a:rPr lang="en-US" dirty="0"/>
              <a:t> </a:t>
            </a:r>
            <a:r>
              <a:rPr lang="en-US" dirty="0" err="1"/>
              <a:t>domestig</a:t>
            </a:r>
            <a:r>
              <a:rPr lang="en-US" dirty="0"/>
              <a:t> </a:t>
            </a:r>
            <a:r>
              <a:rPr lang="en-US" dirty="0" err="1"/>
              <a:t>byrrach</a:t>
            </a:r>
            <a:r>
              <a:rPr lang="en-US" dirty="0"/>
              <a:t> o </a:t>
            </a:r>
            <a:r>
              <a:rPr lang="en-US" dirty="0" err="1"/>
              <a:t>bosibl</a:t>
            </a:r>
            <a:r>
              <a:rPr lang="en-US" dirty="0"/>
              <a:t> </a:t>
            </a:r>
            <a:r>
              <a:rPr lang="en-US" dirty="0" err="1"/>
              <a:t>oherwydd</a:t>
            </a:r>
            <a:r>
              <a:rPr lang="en-US" dirty="0"/>
              <a:t> </a:t>
            </a:r>
            <a:r>
              <a:rPr lang="en-US" dirty="0" err="1"/>
              <a:t>pwysau</a:t>
            </a:r>
            <a:r>
              <a:rPr lang="en-US" dirty="0"/>
              <a:t> </a:t>
            </a:r>
            <a:r>
              <a:rPr lang="en-US" dirty="0" err="1"/>
              <a:t>costau</a:t>
            </a:r>
            <a:r>
              <a:rPr lang="en-US" dirty="0"/>
              <a:t> </a:t>
            </a:r>
            <a:r>
              <a:rPr lang="en-US" dirty="0" err="1"/>
              <a:t>byw</a:t>
            </a:r>
            <a:r>
              <a:rPr lang="en-US" dirty="0"/>
              <a:t> </a:t>
            </a:r>
            <a:r>
              <a:rPr lang="en-US" dirty="0" err="1"/>
              <a:t>parhaus</a:t>
            </a:r>
            <a:r>
              <a:rPr lang="en-US" dirty="0"/>
              <a:t>. Y </a:t>
            </a:r>
            <a:r>
              <a:rPr lang="en-US" dirty="0" err="1"/>
              <a:t>cyfrannwr</a:t>
            </a:r>
            <a:r>
              <a:rPr lang="en-US" dirty="0"/>
              <a:t> </a:t>
            </a:r>
            <a:r>
              <a:rPr lang="en-US" dirty="0" err="1"/>
              <a:t>mwyaf</a:t>
            </a:r>
            <a:r>
              <a:rPr lang="en-US" dirty="0"/>
              <a:t> at y </a:t>
            </a:r>
            <a:r>
              <a:rPr lang="en-US" dirty="0" err="1"/>
              <a:t>gostyngiad</a:t>
            </a:r>
            <a:r>
              <a:rPr lang="en-US" dirty="0"/>
              <a:t> </a:t>
            </a:r>
            <a:r>
              <a:rPr lang="en-US" dirty="0" err="1"/>
              <a:t>hwn</a:t>
            </a:r>
            <a:r>
              <a:rPr lang="en-US" dirty="0"/>
              <a:t> </a:t>
            </a:r>
            <a:r>
              <a:rPr lang="en-US" dirty="0" err="1"/>
              <a:t>oedd</a:t>
            </a:r>
            <a:r>
              <a:rPr lang="en-US" dirty="0"/>
              <a:t> </a:t>
            </a:r>
            <a:r>
              <a:rPr lang="en-US" dirty="0" err="1"/>
              <a:t>gostyngiad</a:t>
            </a:r>
            <a:r>
              <a:rPr lang="en-US" dirty="0"/>
              <a:t> o 12% </a:t>
            </a:r>
            <a:r>
              <a:rPr lang="en-US" dirty="0" err="1"/>
              <a:t>i</a:t>
            </a:r>
            <a:r>
              <a:rPr lang="en-US" dirty="0"/>
              <a:t> </a:t>
            </a:r>
            <a:r>
              <a:rPr lang="en-US" dirty="0" err="1"/>
              <a:t>nifer</a:t>
            </a:r>
            <a:r>
              <a:rPr lang="en-US" dirty="0"/>
              <a:t> y </a:t>
            </a:r>
            <a:r>
              <a:rPr lang="en-US" dirty="0" err="1"/>
              <a:t>nosweithiau</a:t>
            </a:r>
            <a:r>
              <a:rPr lang="en-US" dirty="0"/>
              <a:t> a </a:t>
            </a:r>
            <a:r>
              <a:rPr lang="en-US" dirty="0" err="1"/>
              <a:t>dreuliwyd</a:t>
            </a:r>
            <a:r>
              <a:rPr lang="en-US" dirty="0"/>
              <a:t> </a:t>
            </a:r>
            <a:r>
              <a:rPr lang="en-US" dirty="0" err="1"/>
              <a:t>ar</a:t>
            </a:r>
            <a:r>
              <a:rPr lang="en-US" dirty="0"/>
              <a:t> </a:t>
            </a:r>
            <a:r>
              <a:rPr lang="en-US" dirty="0" err="1"/>
              <a:t>deithiau</a:t>
            </a:r>
            <a:r>
              <a:rPr lang="en-US" dirty="0"/>
              <a:t> </a:t>
            </a:r>
            <a:r>
              <a:rPr lang="en-US" dirty="0" err="1"/>
              <a:t>gwyliau</a:t>
            </a:r>
            <a:r>
              <a:rPr lang="en-US" dirty="0"/>
              <a:t> </a:t>
            </a:r>
            <a:r>
              <a:rPr lang="en-US" dirty="0" err="1"/>
              <a:t>ym</a:t>
            </a:r>
            <a:r>
              <a:rPr lang="en-US" dirty="0"/>
              <a:t> </a:t>
            </a:r>
            <a:r>
              <a:rPr lang="en-US" dirty="0" err="1"/>
              <a:t>Mhrydain</a:t>
            </a:r>
            <a:r>
              <a:rPr lang="en-US" dirty="0"/>
              <a:t> Fawr </a:t>
            </a:r>
            <a:r>
              <a:rPr lang="en-US" dirty="0" err="1"/>
              <a:t>yn</a:t>
            </a:r>
            <a:r>
              <a:rPr lang="en-US" dirty="0"/>
              <a:t> 2024. </a:t>
            </a:r>
            <a:r>
              <a:rPr lang="en-US" dirty="0" err="1"/>
              <a:t>Pobl</a:t>
            </a:r>
            <a:r>
              <a:rPr lang="en-US" dirty="0"/>
              <a:t> </a:t>
            </a:r>
            <a:r>
              <a:rPr lang="en-US" dirty="0" err="1"/>
              <a:t>annibynnol</a:t>
            </a:r>
            <a:r>
              <a:rPr lang="en-US" dirty="0"/>
              <a:t> </a:t>
            </a:r>
            <a:r>
              <a:rPr lang="en-US" dirty="0" err="1"/>
              <a:t>iau</a:t>
            </a:r>
            <a:r>
              <a:rPr lang="en-US" dirty="0"/>
              <a:t> a </a:t>
            </a:r>
            <a:r>
              <a:rPr lang="en-US" dirty="0" err="1"/>
              <a:t>phobl</a:t>
            </a:r>
            <a:r>
              <a:rPr lang="en-US" dirty="0"/>
              <a:t> </a:t>
            </a:r>
            <a:r>
              <a:rPr lang="en-US" dirty="0" err="1"/>
              <a:t>annibynnol</a:t>
            </a:r>
            <a:r>
              <a:rPr lang="en-US" dirty="0"/>
              <a:t> </a:t>
            </a:r>
            <a:r>
              <a:rPr lang="en-US" dirty="0" err="1"/>
              <a:t>hŷn</a:t>
            </a:r>
            <a:r>
              <a:rPr lang="en-US" dirty="0"/>
              <a:t> </a:t>
            </a:r>
            <a:r>
              <a:rPr lang="en-US" dirty="0" err="1"/>
              <a:t>wnaeth</a:t>
            </a:r>
            <a:r>
              <a:rPr lang="en-US" dirty="0"/>
              <a:t> </a:t>
            </a:r>
            <a:r>
              <a:rPr lang="en-US" dirty="0" err="1"/>
              <a:t>leihau</a:t>
            </a:r>
            <a:r>
              <a:rPr lang="en-US" dirty="0"/>
              <a:t> </a:t>
            </a:r>
            <a:r>
              <a:rPr lang="en-US" dirty="0" err="1"/>
              <a:t>eu</a:t>
            </a:r>
            <a:r>
              <a:rPr lang="en-US" dirty="0"/>
              <a:t> </a:t>
            </a:r>
            <a:r>
              <a:rPr lang="en-US" dirty="0" err="1"/>
              <a:t>nosweithiau</a:t>
            </a:r>
            <a:r>
              <a:rPr lang="en-US" dirty="0"/>
              <a:t> </a:t>
            </a:r>
            <a:r>
              <a:rPr lang="en-US" dirty="0" err="1"/>
              <a:t>fwyaf</a:t>
            </a:r>
            <a:r>
              <a:rPr lang="en-US" dirty="0"/>
              <a:t> (-16% a -13% </a:t>
            </a:r>
            <a:r>
              <a:rPr lang="en-US" dirty="0" err="1"/>
              <a:t>yn</a:t>
            </a:r>
            <a:r>
              <a:rPr lang="en-US" dirty="0"/>
              <a:t> </a:t>
            </a:r>
            <a:r>
              <a:rPr lang="en-US" dirty="0" err="1"/>
              <a:t>eu</a:t>
            </a:r>
            <a:r>
              <a:rPr lang="en-US" dirty="0"/>
              <a:t> </a:t>
            </a:r>
            <a:r>
              <a:rPr lang="en-US" dirty="0" err="1"/>
              <a:t>trefn</a:t>
            </a:r>
            <a:r>
              <a:rPr lang="en-US" dirty="0"/>
              <a:t>) </a:t>
            </a:r>
            <a:r>
              <a:rPr lang="en-US" dirty="0" err="1"/>
              <a:t>yn</a:t>
            </a:r>
            <a:r>
              <a:rPr lang="en-US" dirty="0"/>
              <a:t> 2024. </a:t>
            </a:r>
            <a:r>
              <a:rPr lang="en-US" dirty="0" err="1"/>
              <a:t>Cafwyd</a:t>
            </a:r>
            <a:r>
              <a:rPr lang="en-US" dirty="0"/>
              <a:t> y </a:t>
            </a:r>
            <a:r>
              <a:rPr lang="en-US" dirty="0" err="1"/>
              <a:t>gostyngiad</a:t>
            </a:r>
            <a:r>
              <a:rPr lang="en-US" dirty="0"/>
              <a:t> </a:t>
            </a:r>
            <a:r>
              <a:rPr lang="en-US" dirty="0" err="1"/>
              <a:t>mwyaf</a:t>
            </a:r>
            <a:r>
              <a:rPr lang="en-US" dirty="0"/>
              <a:t> </a:t>
            </a:r>
            <a:r>
              <a:rPr lang="en-US" dirty="0" err="1"/>
              <a:t>i</a:t>
            </a:r>
            <a:r>
              <a:rPr lang="en-US" dirty="0"/>
              <a:t> </a:t>
            </a:r>
            <a:r>
              <a:rPr lang="en-US" dirty="0" err="1"/>
              <a:t>nosweithiau</a:t>
            </a:r>
            <a:r>
              <a:rPr lang="en-US" dirty="0"/>
              <a:t> </a:t>
            </a:r>
            <a:r>
              <a:rPr lang="en-US" dirty="0" err="1"/>
              <a:t>yn</a:t>
            </a:r>
            <a:r>
              <a:rPr lang="en-US" dirty="0"/>
              <a:t> 2024 </a:t>
            </a:r>
            <a:r>
              <a:rPr lang="en-US" dirty="0" err="1"/>
              <a:t>yn</a:t>
            </a:r>
            <a:r>
              <a:rPr lang="en-US" dirty="0"/>
              <a:t> Ch1 (-21% </a:t>
            </a:r>
            <a:r>
              <a:rPr lang="en-US" dirty="0" err="1"/>
              <a:t>o’i</a:t>
            </a:r>
            <a:r>
              <a:rPr lang="en-US" dirty="0"/>
              <a:t> </a:t>
            </a:r>
            <a:r>
              <a:rPr lang="en-US" dirty="0" err="1"/>
              <a:t>gymharu</a:t>
            </a:r>
            <a:r>
              <a:rPr lang="en-US" dirty="0"/>
              <a:t> â Ch1 2023), </a:t>
            </a:r>
            <a:r>
              <a:rPr lang="en-US" dirty="0" err="1"/>
              <a:t>wrth</a:t>
            </a:r>
            <a:r>
              <a:rPr lang="en-US" dirty="0"/>
              <a:t> </a:t>
            </a:r>
            <a:r>
              <a:rPr lang="en-US" dirty="0" err="1"/>
              <a:t>i</a:t>
            </a:r>
            <a:r>
              <a:rPr lang="en-US" dirty="0"/>
              <a:t> </a:t>
            </a:r>
            <a:r>
              <a:rPr lang="en-US" dirty="0" err="1"/>
              <a:t>bobl</a:t>
            </a:r>
            <a:r>
              <a:rPr lang="en-US" dirty="0"/>
              <a:t> </a:t>
            </a:r>
            <a:r>
              <a:rPr lang="en-US" dirty="0" err="1"/>
              <a:t>annibynnol</a:t>
            </a:r>
            <a:r>
              <a:rPr lang="en-US" dirty="0"/>
              <a:t> </a:t>
            </a:r>
            <a:r>
              <a:rPr lang="en-US" dirty="0" err="1"/>
              <a:t>iau</a:t>
            </a:r>
            <a:r>
              <a:rPr lang="en-US" dirty="0"/>
              <a:t> </a:t>
            </a:r>
            <a:r>
              <a:rPr lang="en-US" dirty="0" err="1"/>
              <a:t>leihau</a:t>
            </a:r>
            <a:r>
              <a:rPr lang="en-US" dirty="0"/>
              <a:t> </a:t>
            </a:r>
            <a:r>
              <a:rPr lang="en-US" dirty="0" err="1"/>
              <a:t>hyd</a:t>
            </a:r>
            <a:r>
              <a:rPr lang="en-US" dirty="0"/>
              <a:t> </a:t>
            </a:r>
            <a:r>
              <a:rPr lang="en-US" dirty="0" err="1"/>
              <a:t>eu</a:t>
            </a:r>
            <a:r>
              <a:rPr lang="en-US" dirty="0"/>
              <a:t> </a:t>
            </a:r>
            <a:r>
              <a:rPr lang="en-US" dirty="0" err="1"/>
              <a:t>teithiau</a:t>
            </a:r>
            <a:r>
              <a:rPr lang="en-US" dirty="0"/>
              <a:t> </a:t>
            </a:r>
            <a:r>
              <a:rPr lang="en-US" dirty="0" err="1"/>
              <a:t>yn</a:t>
            </a:r>
            <a:r>
              <a:rPr lang="en-US" dirty="0"/>
              <a:t> y </a:t>
            </a:r>
            <a:r>
              <a:rPr lang="en-US" dirty="0" err="1"/>
              <a:t>chwarter</a:t>
            </a:r>
            <a:r>
              <a:rPr lang="en-US" dirty="0"/>
              <a:t> </a:t>
            </a:r>
            <a:r>
              <a:rPr lang="en-US" dirty="0" err="1"/>
              <a:t>hwn</a:t>
            </a:r>
            <a:r>
              <a:rPr lang="en-US" dirty="0"/>
              <a:t> (-29%). </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5158536"/>
            <a:ext cx="16476069" cy="684378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96376" y="4470381"/>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Cyfanswm</a:t>
            </a:r>
            <a:r>
              <a:rPr lang="en-US" sz="2800" b="1" dirty="0"/>
              <a:t> </a:t>
            </a:r>
            <a:r>
              <a:rPr lang="en-US" sz="2800" b="1" dirty="0" err="1"/>
              <a:t>nosweithiau</a:t>
            </a:r>
            <a:r>
              <a:rPr lang="en-US" sz="2800" b="1" dirty="0"/>
              <a:t> (</a:t>
            </a:r>
            <a:r>
              <a:rPr lang="en-US" sz="2800" b="1" dirty="0" err="1"/>
              <a:t>miliynau</a:t>
            </a:r>
            <a:r>
              <a:rPr lang="en-US" sz="2800" b="1" dirty="0"/>
              <a:t>)</a:t>
            </a:r>
          </a:p>
        </p:txBody>
      </p:sp>
      <p:graphicFrame>
        <p:nvGraphicFramePr>
          <p:cNvPr id="8" name="Content Placeholder 12" descr="Line chart depicting total bednights by quarter in GB, England, Scotland and Wales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2089087166"/>
              </p:ext>
            </p:extLst>
          </p:nvPr>
        </p:nvGraphicFramePr>
        <p:xfrm>
          <a:off x="723900" y="5158536"/>
          <a:ext cx="16097250" cy="67286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E37E9011-0BE2-FA14-2495-0AF846ACADDB}"/>
              </a:ext>
            </a:extLst>
          </p:cNvPr>
          <p:cNvGraphicFramePr>
            <a:graphicFrameLocks noGrp="1"/>
          </p:cNvGraphicFramePr>
          <p:nvPr>
            <p:extLst>
              <p:ext uri="{D42A27DB-BD31-4B8C-83A1-F6EECF244321}">
                <p14:modId xmlns:p14="http://schemas.microsoft.com/office/powerpoint/2010/main" val="2718575292"/>
              </p:ext>
            </p:extLst>
          </p:nvPr>
        </p:nvGraphicFramePr>
        <p:xfrm>
          <a:off x="17288890" y="4470380"/>
          <a:ext cx="6498734" cy="7559484"/>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770774">
                <a:tc>
                  <a:txBody>
                    <a:bodyPr/>
                    <a:lstStyle/>
                    <a:p>
                      <a:pPr algn="ctr"/>
                      <a:r>
                        <a:rPr lang="en-GB" sz="2800" err="1"/>
                        <a:t>Gwlad</a:t>
                      </a:r>
                      <a:endParaRPr lang="en-GB" sz="2800"/>
                    </a:p>
                  </a:txBody>
                  <a:tcPr anchor="ctr"/>
                </a:tc>
                <a:tc>
                  <a:txBody>
                    <a:bodyPr/>
                    <a:lstStyle/>
                    <a:p>
                      <a:pPr algn="ctr"/>
                      <a:r>
                        <a:rPr lang="en-GB" sz="2800" dirty="0" err="1"/>
                        <a:t>Cyfanswm</a:t>
                      </a:r>
                      <a:r>
                        <a:rPr lang="en-GB" sz="2800" dirty="0"/>
                        <a:t> </a:t>
                      </a:r>
                      <a:r>
                        <a:rPr lang="en-GB" sz="2800" dirty="0" err="1"/>
                        <a:t>nosweithiau</a:t>
                      </a:r>
                      <a:r>
                        <a:rPr lang="en-GB" sz="2800" dirty="0"/>
                        <a:t> 2024 (</a:t>
                      </a:r>
                      <a:r>
                        <a:rPr lang="en-GB" sz="2800" dirty="0" err="1"/>
                        <a:t>miliynau</a:t>
                      </a:r>
                      <a:r>
                        <a:rPr lang="en-GB" sz="2800" dirty="0"/>
                        <a:t>)</a:t>
                      </a:r>
                    </a:p>
                  </a:txBody>
                  <a:tcPr anchor="ctr"/>
                </a:tc>
                <a:tc>
                  <a:txBody>
                    <a:bodyPr/>
                    <a:lstStyle/>
                    <a:p>
                      <a:pPr algn="ctr"/>
                      <a:r>
                        <a:rPr lang="en-US" sz="2800" err="1"/>
                        <a:t>Cyfran o nosweithiau</a:t>
                      </a:r>
                      <a:endParaRPr lang="en-US" sz="2800"/>
                    </a:p>
                    <a:p>
                      <a:pPr algn="ctr"/>
                      <a:r>
                        <a:rPr lang="en-US" sz="2800"/>
                        <a:t>2024</a:t>
                      </a:r>
                    </a:p>
                  </a:txBody>
                  <a:tcPr anchor="ctr"/>
                </a:tc>
                <a:extLst>
                  <a:ext uri="{0D108BD9-81ED-4DB2-BD59-A6C34878D82A}">
                    <a16:rowId xmlns:a16="http://schemas.microsoft.com/office/drawing/2014/main" val="1236938923"/>
                  </a:ext>
                </a:extLst>
              </a:tr>
              <a:tr h="1440291">
                <a:tc>
                  <a:txBody>
                    <a:bodyPr/>
                    <a:lstStyle/>
                    <a:p>
                      <a:pPr marL="0" algn="ctr" defTabSz="914400" rtl="0" eaLnBrk="1" latinLnBrk="0" hangingPunct="1"/>
                      <a:r>
                        <a:rPr lang="en-US" sz="2800" kern="1200" dirty="0">
                          <a:solidFill>
                            <a:schemeClr val="tx1"/>
                          </a:solidFill>
                          <a:latin typeface="+mn-lt"/>
                          <a:ea typeface="+mn-ea"/>
                          <a:cs typeface="+mn-cs"/>
                        </a:rPr>
                        <a:t>Prydain Fawr</a:t>
                      </a:r>
                      <a:endParaRPr lang="en-GB" sz="2800" kern="1200" dirty="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307.5</a:t>
                      </a:r>
                    </a:p>
                  </a:txBody>
                  <a:tcPr marL="90000" marR="90000" marT="46800" marB="46800" anchor="ctr"/>
                </a:tc>
                <a:tc>
                  <a:txBody>
                    <a:bodyPr/>
                    <a:lstStyle/>
                    <a:p>
                      <a:pPr marL="0" algn="ctr" defTabSz="914400" rtl="0" eaLnBrk="1" latinLnBrk="0" hangingPunct="1"/>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2818411631"/>
                  </a:ext>
                </a:extLst>
              </a:tr>
              <a:tr h="1440291">
                <a:tc>
                  <a:txBody>
                    <a:bodyPr/>
                    <a:lstStyle/>
                    <a:p>
                      <a:pPr marL="0" algn="ctr" defTabSz="914400" rtl="0" eaLnBrk="1" latinLnBrk="0" hangingPunct="1"/>
                      <a:r>
                        <a:rPr lang="en-US" sz="2800" kern="1200">
                          <a:solidFill>
                            <a:schemeClr val="tx1"/>
                          </a:solidFill>
                          <a:latin typeface="+mn-lt"/>
                          <a:ea typeface="+mn-ea"/>
                          <a:cs typeface="+mn-cs"/>
                        </a:rPr>
                        <a:t>Lloegr</a:t>
                      </a:r>
                      <a:endParaRPr lang="en-GB" sz="2800" kern="1200">
                        <a:solidFill>
                          <a:schemeClr val="tx1"/>
                        </a:solidFill>
                        <a:latin typeface="+mn-lt"/>
                        <a:ea typeface="+mn-ea"/>
                        <a:cs typeface="+mn-cs"/>
                      </a:endParaRPr>
                    </a:p>
                  </a:txBody>
                  <a:tcPr marL="90000" marR="90000" marT="46800" marB="46800" anchor="ctr"/>
                </a:tc>
                <a:tc>
                  <a:txBody>
                    <a:bodyPr/>
                    <a:lstStyle/>
                    <a:p>
                      <a:pPr algn="ctr"/>
                      <a:r>
                        <a:rPr lang="en-GB" sz="2800">
                          <a:solidFill>
                            <a:schemeClr val="tx1"/>
                          </a:solidFill>
                        </a:rPr>
                        <a:t>255.7</a:t>
                      </a:r>
                    </a:p>
                  </a:txBody>
                  <a:tcPr marL="90000" marR="90000" marT="46800" marB="46800" anchor="ctr"/>
                </a:tc>
                <a:tc>
                  <a:txBody>
                    <a:bodyPr/>
                    <a:lstStyle/>
                    <a:p>
                      <a:pPr algn="ctr"/>
                      <a:r>
                        <a:rPr lang="en-US" sz="2800">
                          <a:solidFill>
                            <a:schemeClr val="tx1"/>
                          </a:solidFill>
                        </a:rPr>
                        <a:t>83%</a:t>
                      </a:r>
                      <a:endParaRPr lang="en-GB" sz="2800">
                        <a:solidFill>
                          <a:schemeClr val="tx1"/>
                        </a:solidFill>
                      </a:endParaRPr>
                    </a:p>
                  </a:txBody>
                  <a:tcPr marL="90000" marR="90000" marT="46800" marB="46800" anchor="ctr"/>
                </a:tc>
                <a:extLst>
                  <a:ext uri="{0D108BD9-81ED-4DB2-BD59-A6C34878D82A}">
                    <a16:rowId xmlns:a16="http://schemas.microsoft.com/office/drawing/2014/main" val="3992828607"/>
                  </a:ext>
                </a:extLst>
              </a:tr>
              <a:tr h="1440291">
                <a:tc>
                  <a:txBody>
                    <a:bodyPr/>
                    <a:lstStyle/>
                    <a:p>
                      <a:pPr marL="0" algn="ctr" defTabSz="914400" rtl="0" eaLnBrk="1" latinLnBrk="0" hangingPunct="1"/>
                      <a:r>
                        <a:rPr lang="en-US" sz="2800" kern="1200">
                          <a:solidFill>
                            <a:schemeClr val="tx1"/>
                          </a:solidFill>
                          <a:latin typeface="+mn-lt"/>
                          <a:ea typeface="+mn-ea"/>
                          <a:cs typeface="+mn-cs"/>
                        </a:rPr>
                        <a:t>Yr Alban</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fontAlgn="ctr" latinLnBrk="0" hangingPunct="1"/>
                      <a:r>
                        <a:rPr lang="en-GB" sz="2800" kern="1200">
                          <a:solidFill>
                            <a:schemeClr val="tx1"/>
                          </a:solidFill>
                          <a:latin typeface="+mn-lt"/>
                          <a:ea typeface="+mn-ea"/>
                          <a:cs typeface="+mn-cs"/>
                        </a:rPr>
                        <a:t>29.5</a:t>
                      </a:r>
                    </a:p>
                  </a:txBody>
                  <a:tcPr marL="90000" marR="90000" marT="46800" marB="46800" anchor="ctr"/>
                </a:tc>
                <a:tc>
                  <a:txBody>
                    <a:bodyPr/>
                    <a:lstStyle/>
                    <a:p>
                      <a:pPr marL="0" algn="ctr" defTabSz="914400" rtl="0" eaLnBrk="1" latinLnBrk="0" hangingPunct="1"/>
                      <a:r>
                        <a:rPr lang="en-US" sz="2800" kern="1200">
                          <a:solidFill>
                            <a:schemeClr val="tx1"/>
                          </a:solidFill>
                          <a:latin typeface="+mn-lt"/>
                          <a:ea typeface="+mn-ea"/>
                          <a:cs typeface="+mn-cs"/>
                        </a:rPr>
                        <a:t>10%</a:t>
                      </a:r>
                      <a:endParaRPr lang="en-GB" sz="28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664184207"/>
                  </a:ext>
                </a:extLst>
              </a:tr>
              <a:tr h="1440291">
                <a:tc>
                  <a:txBody>
                    <a:bodyPr/>
                    <a:lstStyle/>
                    <a:p>
                      <a:pPr marL="0" algn="ctr" defTabSz="914400" rtl="0" eaLnBrk="1" latinLnBrk="0" hangingPunct="1"/>
                      <a:r>
                        <a:rPr lang="en-US" sz="2800" kern="1200">
                          <a:solidFill>
                            <a:schemeClr val="tx1"/>
                          </a:solidFill>
                          <a:latin typeface="+mn-lt"/>
                          <a:ea typeface="+mn-ea"/>
                          <a:cs typeface="+mn-cs"/>
                        </a:rPr>
                        <a:t>Cymru</a:t>
                      </a:r>
                      <a:endParaRPr lang="en-GB" sz="2800" kern="1200">
                        <a:solidFill>
                          <a:schemeClr val="tx1"/>
                        </a:solidFill>
                        <a:latin typeface="+mn-lt"/>
                        <a:ea typeface="+mn-ea"/>
                        <a:cs typeface="+mn-cs"/>
                      </a:endParaRPr>
                    </a:p>
                  </a:txBody>
                  <a:tcPr marL="90000" marR="90000" marT="46800" marB="46800" anchor="ctr"/>
                </a:tc>
                <a:tc>
                  <a:txBody>
                    <a:bodyPr/>
                    <a:lstStyle/>
                    <a:p>
                      <a:pPr algn="ctr"/>
                      <a:r>
                        <a:rPr lang="en-GB" sz="2800" dirty="0">
                          <a:solidFill>
                            <a:schemeClr val="tx1"/>
                          </a:solidFill>
                        </a:rPr>
                        <a:t>22.3</a:t>
                      </a:r>
                    </a:p>
                  </a:txBody>
                  <a:tcPr marL="90000" marR="90000" marT="46800" marB="46800" anchor="ctr"/>
                </a:tc>
                <a:tc>
                  <a:txBody>
                    <a:bodyPr/>
                    <a:lstStyle/>
                    <a:p>
                      <a:pPr algn="ctr"/>
                      <a:r>
                        <a:rPr lang="en-US" sz="2800" dirty="0">
                          <a:solidFill>
                            <a:schemeClr val="tx1"/>
                          </a:solidFill>
                        </a:rPr>
                        <a:t>7%</a:t>
                      </a:r>
                      <a:endParaRPr lang="en-GB" sz="2800" dirty="0">
                        <a:solidFill>
                          <a:schemeClr val="tx1"/>
                        </a:solidFill>
                      </a:endParaRPr>
                    </a:p>
                  </a:txBody>
                  <a:tcPr marL="90000" marR="90000" marT="46800" marB="46800"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en-GB" sz="2400"/>
              <a:t>Ffynhonnell: Arolwg Twristiaeth Prydain Fawr (GBTS) </a:t>
            </a:r>
            <a:r>
              <a:rPr lang="en-US" sz="2400"/>
              <a:t>2024</a:t>
            </a:r>
          </a:p>
          <a:p>
            <a:r>
              <a:rPr lang="en-GB" sz="2400"/>
              <a:t>Sylfaen: Prydain Fawr 8,388; Lloegr 6,690; Yr Alban 1,130; Cymru 752</a:t>
            </a:r>
            <a:endParaRPr lang="en-US" sz="2400"/>
          </a:p>
        </p:txBody>
      </p:sp>
    </p:spTree>
    <p:extLst>
      <p:ext uri="{BB962C8B-B14F-4D97-AF65-F5344CB8AC3E}">
        <p14:creationId xmlns:p14="http://schemas.microsoft.com/office/powerpoint/2010/main" val="32445863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Gwlad breswylio yn ôl gwlad gyrchfan yn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1881509"/>
            <a:ext cx="23223538" cy="1552572"/>
          </a:xfrm>
        </p:spPr>
        <p:txBody>
          <a:bodyPr/>
          <a:lstStyle/>
          <a:p>
            <a:pPr algn="just">
              <a:spcAft>
                <a:spcPts val="1200"/>
              </a:spcAft>
            </a:pPr>
            <a:r>
              <a:rPr lang="en-GB" sz="2800" dirty="0">
                <a:solidFill>
                  <a:schemeClr val="tx1"/>
                </a:solidFill>
              </a:rPr>
              <a:t>Fel </a:t>
            </a:r>
            <a:r>
              <a:rPr lang="en-GB" sz="2800" dirty="0" err="1">
                <a:solidFill>
                  <a:schemeClr val="tx1"/>
                </a:solidFill>
              </a:rPr>
              <a:t>yn</a:t>
            </a:r>
            <a:r>
              <a:rPr lang="en-GB" sz="2800" dirty="0">
                <a:solidFill>
                  <a:schemeClr val="tx1"/>
                </a:solidFill>
              </a:rPr>
              <a:t> </a:t>
            </a:r>
            <a:r>
              <a:rPr lang="en-GB" sz="2800" dirty="0" err="1">
                <a:solidFill>
                  <a:schemeClr val="tx1"/>
                </a:solidFill>
              </a:rPr>
              <a:t>ystod</a:t>
            </a:r>
            <a:r>
              <a:rPr lang="en-GB" sz="2800" dirty="0">
                <a:solidFill>
                  <a:schemeClr val="tx1"/>
                </a:solidFill>
              </a:rPr>
              <a:t> </a:t>
            </a:r>
            <a:r>
              <a:rPr lang="en-GB" sz="2800" dirty="0" err="1">
                <a:solidFill>
                  <a:schemeClr val="tx1"/>
                </a:solidFill>
              </a:rPr>
              <a:t>blynyddoedd</a:t>
            </a:r>
            <a:r>
              <a:rPr lang="en-GB" sz="2800" dirty="0">
                <a:solidFill>
                  <a:schemeClr val="tx1"/>
                </a:solidFill>
              </a:rPr>
              <a:t> </a:t>
            </a:r>
            <a:r>
              <a:rPr lang="en-GB" sz="2800" dirty="0" err="1">
                <a:solidFill>
                  <a:schemeClr val="tx1"/>
                </a:solidFill>
              </a:rPr>
              <a:t>blaenorol</a:t>
            </a:r>
            <a:r>
              <a:rPr lang="en-GB" sz="2800" dirty="0">
                <a:solidFill>
                  <a:schemeClr val="tx1"/>
                </a:solidFill>
              </a:rPr>
              <a:t>, Cymru </a:t>
            </a:r>
            <a:r>
              <a:rPr lang="en-GB" sz="2800" dirty="0" err="1">
                <a:solidFill>
                  <a:schemeClr val="tx1"/>
                </a:solidFill>
              </a:rPr>
              <a:t>oedd</a:t>
            </a:r>
            <a:r>
              <a:rPr lang="en-GB" sz="2800" dirty="0">
                <a:solidFill>
                  <a:schemeClr val="tx1"/>
                </a:solidFill>
              </a:rPr>
              <a:t> </a:t>
            </a:r>
            <a:r>
              <a:rPr lang="en-GB" sz="2800" dirty="0" err="1">
                <a:solidFill>
                  <a:schemeClr val="tx1"/>
                </a:solidFill>
              </a:rPr>
              <a:t>â’r</a:t>
            </a:r>
            <a:r>
              <a:rPr lang="en-GB" sz="2800" dirty="0">
                <a:solidFill>
                  <a:schemeClr val="tx1"/>
                </a:solidFill>
              </a:rPr>
              <a:t> </a:t>
            </a:r>
            <a:r>
              <a:rPr lang="en-GB" sz="2800" dirty="0" err="1">
                <a:solidFill>
                  <a:schemeClr val="tx1"/>
                </a:solidFill>
              </a:rPr>
              <a:t>mwyaf</a:t>
            </a:r>
            <a:r>
              <a:rPr lang="en-GB" sz="2800" dirty="0">
                <a:solidFill>
                  <a:schemeClr val="tx1"/>
                </a:solidFill>
              </a:rPr>
              <a:t> o </a:t>
            </a:r>
            <a:r>
              <a:rPr lang="en-GB" sz="2800" dirty="0" err="1">
                <a:solidFill>
                  <a:schemeClr val="tx1"/>
                </a:solidFill>
              </a:rPr>
              <a:t>dwristiaeth</a:t>
            </a:r>
            <a:r>
              <a:rPr lang="en-GB" sz="2800" dirty="0">
                <a:solidFill>
                  <a:schemeClr val="tx1"/>
                </a:solidFill>
              </a:rPr>
              <a:t> draws-</a:t>
            </a:r>
            <a:r>
              <a:rPr lang="en-GB" sz="2800" dirty="0" err="1">
                <a:solidFill>
                  <a:schemeClr val="tx1"/>
                </a:solidFill>
              </a:rPr>
              <a:t>genedl</a:t>
            </a:r>
            <a:r>
              <a:rPr lang="en-GB" sz="2800" dirty="0">
                <a:solidFill>
                  <a:schemeClr val="tx1"/>
                </a:solidFill>
              </a:rPr>
              <a:t> a </a:t>
            </a:r>
            <a:r>
              <a:rPr lang="en-GB" sz="2800" dirty="0" err="1">
                <a:solidFill>
                  <a:schemeClr val="tx1"/>
                </a:solidFill>
              </a:rPr>
              <a:t>chyflawnwyd</a:t>
            </a:r>
            <a:r>
              <a:rPr lang="en-GB" sz="2800" dirty="0">
                <a:solidFill>
                  <a:schemeClr val="tx1"/>
                </a:solidFill>
              </a:rPr>
              <a:t> y </a:t>
            </a:r>
            <a:r>
              <a:rPr lang="en-GB" sz="2800" dirty="0" err="1">
                <a:solidFill>
                  <a:schemeClr val="tx1"/>
                </a:solidFill>
              </a:rPr>
              <a:t>rhan</a:t>
            </a:r>
            <a:r>
              <a:rPr lang="en-GB" sz="2800" dirty="0">
                <a:solidFill>
                  <a:schemeClr val="tx1"/>
                </a:solidFill>
              </a:rPr>
              <a:t> </a:t>
            </a:r>
            <a:r>
              <a:rPr lang="en-GB" sz="2800" dirty="0" err="1">
                <a:solidFill>
                  <a:schemeClr val="tx1"/>
                </a:solidFill>
              </a:rPr>
              <a:t>fwyaf</a:t>
            </a:r>
            <a:r>
              <a:rPr lang="en-GB" sz="2800" dirty="0">
                <a:solidFill>
                  <a:schemeClr val="tx1"/>
                </a:solidFill>
              </a:rPr>
              <a:t> o </a:t>
            </a:r>
            <a:r>
              <a:rPr lang="en-GB" sz="2800" dirty="0" err="1">
                <a:solidFill>
                  <a:schemeClr val="tx1"/>
                </a:solidFill>
              </a:rPr>
              <a:t>deithiau</a:t>
            </a:r>
            <a:r>
              <a:rPr lang="en-GB" sz="2800" dirty="0">
                <a:solidFill>
                  <a:schemeClr val="tx1"/>
                </a:solidFill>
              </a:rPr>
              <a:t> </a:t>
            </a:r>
            <a:r>
              <a:rPr lang="en-GB" sz="2800" dirty="0" err="1">
                <a:solidFill>
                  <a:schemeClr val="tx1"/>
                </a:solidFill>
              </a:rPr>
              <a:t>gan</a:t>
            </a:r>
            <a:r>
              <a:rPr lang="en-GB" sz="2800" dirty="0">
                <a:solidFill>
                  <a:schemeClr val="tx1"/>
                </a:solidFill>
              </a:rPr>
              <a:t> </a:t>
            </a:r>
            <a:r>
              <a:rPr lang="en-GB" sz="2800" dirty="0" err="1">
                <a:solidFill>
                  <a:schemeClr val="tx1"/>
                </a:solidFill>
              </a:rPr>
              <a:t>drigolion</a:t>
            </a:r>
            <a:r>
              <a:rPr lang="en-GB" sz="2800" dirty="0">
                <a:solidFill>
                  <a:schemeClr val="tx1"/>
                </a:solidFill>
              </a:rPr>
              <a:t> </a:t>
            </a:r>
            <a:r>
              <a:rPr lang="en-GB" sz="2800" dirty="0" err="1">
                <a:solidFill>
                  <a:schemeClr val="tx1"/>
                </a:solidFill>
              </a:rPr>
              <a:t>Lloegr</a:t>
            </a:r>
            <a:r>
              <a:rPr lang="en-GB" sz="2800" dirty="0">
                <a:solidFill>
                  <a:schemeClr val="tx1"/>
                </a:solidFill>
              </a:rPr>
              <a:t> (69%), a </a:t>
            </a:r>
            <a:r>
              <a:rPr lang="en-GB" sz="2800" dirty="0" err="1">
                <a:solidFill>
                  <a:schemeClr val="tx1"/>
                </a:solidFill>
              </a:rPr>
              <a:t>bu</a:t>
            </a:r>
            <a:r>
              <a:rPr lang="en-GB" sz="2800" dirty="0">
                <a:solidFill>
                  <a:schemeClr val="tx1"/>
                </a:solidFill>
              </a:rPr>
              <a:t> </a:t>
            </a:r>
            <a:r>
              <a:rPr lang="en-GB" sz="2800" dirty="0" err="1">
                <a:solidFill>
                  <a:schemeClr val="tx1"/>
                </a:solidFill>
              </a:rPr>
              <a:t>cynnydd</a:t>
            </a:r>
            <a:r>
              <a:rPr lang="en-GB" sz="2800" dirty="0">
                <a:solidFill>
                  <a:schemeClr val="tx1"/>
                </a:solidFill>
              </a:rPr>
              <a:t> o 8% </a:t>
            </a:r>
            <a:r>
              <a:rPr lang="en-GB" sz="2800" dirty="0" err="1">
                <a:solidFill>
                  <a:schemeClr val="tx1"/>
                </a:solidFill>
              </a:rPr>
              <a:t>i</a:t>
            </a:r>
            <a:r>
              <a:rPr lang="en-GB" sz="2800" dirty="0">
                <a:solidFill>
                  <a:schemeClr val="tx1"/>
                </a:solidFill>
              </a:rPr>
              <a:t> </a:t>
            </a:r>
            <a:r>
              <a:rPr lang="en-GB" sz="2800" dirty="0" err="1">
                <a:solidFill>
                  <a:schemeClr val="tx1"/>
                </a:solidFill>
              </a:rPr>
              <a:t>deithiau</a:t>
            </a:r>
            <a:r>
              <a:rPr lang="en-GB" sz="2800" dirty="0">
                <a:solidFill>
                  <a:schemeClr val="tx1"/>
                </a:solidFill>
              </a:rPr>
              <a:t> </a:t>
            </a:r>
            <a:r>
              <a:rPr lang="en-GB" sz="2800" dirty="0" err="1">
                <a:solidFill>
                  <a:schemeClr val="tx1"/>
                </a:solidFill>
              </a:rPr>
              <a:t>gan</a:t>
            </a:r>
            <a:r>
              <a:rPr lang="en-GB" sz="2800" dirty="0">
                <a:solidFill>
                  <a:schemeClr val="tx1"/>
                </a:solidFill>
              </a:rPr>
              <a:t> </a:t>
            </a:r>
            <a:r>
              <a:rPr lang="en-GB" sz="2800" dirty="0" err="1">
                <a:solidFill>
                  <a:schemeClr val="tx1"/>
                </a:solidFill>
              </a:rPr>
              <a:t>drigolion</a:t>
            </a:r>
            <a:r>
              <a:rPr lang="en-GB" sz="2800" dirty="0">
                <a:solidFill>
                  <a:schemeClr val="tx1"/>
                </a:solidFill>
              </a:rPr>
              <a:t> yr Alban. Er </a:t>
            </a:r>
            <a:r>
              <a:rPr lang="en-GB" sz="2800" dirty="0" err="1">
                <a:solidFill>
                  <a:schemeClr val="tx1"/>
                </a:solidFill>
              </a:rPr>
              <a:t>eu</a:t>
            </a:r>
            <a:r>
              <a:rPr lang="en-GB" sz="2800" dirty="0">
                <a:solidFill>
                  <a:schemeClr val="tx1"/>
                </a:solidFill>
              </a:rPr>
              <a:t> bod </a:t>
            </a:r>
            <a:r>
              <a:rPr lang="en-GB" sz="2800" dirty="0" err="1">
                <a:solidFill>
                  <a:schemeClr val="tx1"/>
                </a:solidFill>
              </a:rPr>
              <a:t>yn</a:t>
            </a:r>
            <a:r>
              <a:rPr lang="en-GB" sz="2800" dirty="0">
                <a:solidFill>
                  <a:schemeClr val="tx1"/>
                </a:solidFill>
              </a:rPr>
              <a:t> </a:t>
            </a:r>
            <a:r>
              <a:rPr lang="en-GB" sz="2800" dirty="0" err="1">
                <a:solidFill>
                  <a:schemeClr val="tx1"/>
                </a:solidFill>
              </a:rPr>
              <a:t>cynrychioli</a:t>
            </a:r>
            <a:r>
              <a:rPr lang="en-GB" sz="2800" dirty="0">
                <a:solidFill>
                  <a:schemeClr val="tx1"/>
                </a:solidFill>
              </a:rPr>
              <a:t> dim </a:t>
            </a:r>
            <a:r>
              <a:rPr lang="en-GB" sz="2800" dirty="0" err="1">
                <a:solidFill>
                  <a:schemeClr val="tx1"/>
                </a:solidFill>
              </a:rPr>
              <a:t>ond</a:t>
            </a:r>
            <a:r>
              <a:rPr lang="en-GB" sz="2800" dirty="0">
                <a:solidFill>
                  <a:schemeClr val="tx1"/>
                </a:solidFill>
              </a:rPr>
              <a:t> 2% </a:t>
            </a:r>
            <a:r>
              <a:rPr lang="en-GB" sz="2800" dirty="0" err="1">
                <a:solidFill>
                  <a:schemeClr val="tx1"/>
                </a:solidFill>
              </a:rPr>
              <a:t>o’r</a:t>
            </a:r>
            <a:r>
              <a:rPr lang="en-GB" sz="2800" dirty="0">
                <a:solidFill>
                  <a:schemeClr val="tx1"/>
                </a:solidFill>
              </a:rPr>
              <a:t> </a:t>
            </a:r>
            <a:r>
              <a:rPr lang="en-GB" sz="2800" dirty="0" err="1">
                <a:solidFill>
                  <a:schemeClr val="tx1"/>
                </a:solidFill>
              </a:rPr>
              <a:t>holl</a:t>
            </a:r>
            <a:r>
              <a:rPr lang="en-GB" sz="2800" dirty="0">
                <a:solidFill>
                  <a:schemeClr val="tx1"/>
                </a:solidFill>
              </a:rPr>
              <a:t> </a:t>
            </a:r>
            <a:r>
              <a:rPr lang="en-GB" sz="2800" dirty="0" err="1">
                <a:solidFill>
                  <a:schemeClr val="tx1"/>
                </a:solidFill>
              </a:rPr>
              <a:t>deithiau</a:t>
            </a:r>
            <a:r>
              <a:rPr lang="en-GB" sz="2800" dirty="0">
                <a:solidFill>
                  <a:schemeClr val="tx1"/>
                </a:solidFill>
              </a:rPr>
              <a:t> </a:t>
            </a:r>
            <a:r>
              <a:rPr lang="en-GB" sz="2800" dirty="0" err="1">
                <a:solidFill>
                  <a:schemeClr val="tx1"/>
                </a:solidFill>
              </a:rPr>
              <a:t>dros</a:t>
            </a:r>
            <a:r>
              <a:rPr lang="en-GB" sz="2800" dirty="0">
                <a:solidFill>
                  <a:schemeClr val="tx1"/>
                </a:solidFill>
              </a:rPr>
              <a:t> </a:t>
            </a:r>
            <a:r>
              <a:rPr lang="en-GB" sz="2800" dirty="0" err="1">
                <a:solidFill>
                  <a:schemeClr val="tx1"/>
                </a:solidFill>
              </a:rPr>
              <a:t>nos</a:t>
            </a:r>
            <a:r>
              <a:rPr lang="en-GB" sz="2800" dirty="0">
                <a:solidFill>
                  <a:schemeClr val="tx1"/>
                </a:solidFill>
              </a:rPr>
              <a:t> </a:t>
            </a:r>
            <a:r>
              <a:rPr lang="en-GB" sz="2800" dirty="0" err="1">
                <a:solidFill>
                  <a:schemeClr val="tx1"/>
                </a:solidFill>
              </a:rPr>
              <a:t>yn</a:t>
            </a:r>
            <a:r>
              <a:rPr lang="en-GB" sz="2800" dirty="0">
                <a:solidFill>
                  <a:schemeClr val="tx1"/>
                </a:solidFill>
              </a:rPr>
              <a:t> yr Alban, </a:t>
            </a:r>
            <a:r>
              <a:rPr lang="en-GB" sz="2800" dirty="0" err="1">
                <a:solidFill>
                  <a:schemeClr val="tx1"/>
                </a:solidFill>
              </a:rPr>
              <a:t>fe</a:t>
            </a:r>
            <a:r>
              <a:rPr lang="en-GB" sz="2800" dirty="0">
                <a:solidFill>
                  <a:schemeClr val="tx1"/>
                </a:solidFill>
              </a:rPr>
              <a:t> </a:t>
            </a:r>
            <a:r>
              <a:rPr lang="en-GB" sz="2800" dirty="0" err="1">
                <a:solidFill>
                  <a:schemeClr val="tx1"/>
                </a:solidFill>
              </a:rPr>
              <a:t>wnaeth</a:t>
            </a:r>
            <a:r>
              <a:rPr lang="en-GB" sz="2800" dirty="0">
                <a:solidFill>
                  <a:schemeClr val="tx1"/>
                </a:solidFill>
              </a:rPr>
              <a:t> </a:t>
            </a:r>
            <a:r>
              <a:rPr lang="en-GB" sz="2800" dirty="0" err="1">
                <a:solidFill>
                  <a:schemeClr val="tx1"/>
                </a:solidFill>
              </a:rPr>
              <a:t>trigolion</a:t>
            </a:r>
            <a:r>
              <a:rPr lang="en-GB" sz="2800" dirty="0">
                <a:solidFill>
                  <a:schemeClr val="tx1"/>
                </a:solidFill>
              </a:rPr>
              <a:t> Cymru </a:t>
            </a:r>
            <a:r>
              <a:rPr lang="en-GB" sz="2800" dirty="0" err="1">
                <a:solidFill>
                  <a:schemeClr val="tx1"/>
                </a:solidFill>
              </a:rPr>
              <a:t>gynyddu</a:t>
            </a:r>
            <a:r>
              <a:rPr lang="en-GB" sz="2800" dirty="0">
                <a:solidFill>
                  <a:schemeClr val="tx1"/>
                </a:solidFill>
              </a:rPr>
              <a:t> </a:t>
            </a:r>
            <a:r>
              <a:rPr lang="en-GB" sz="2800" dirty="0" err="1">
                <a:solidFill>
                  <a:schemeClr val="tx1"/>
                </a:solidFill>
              </a:rPr>
              <a:t>eu</a:t>
            </a:r>
            <a:r>
              <a:rPr lang="en-GB" sz="2800" dirty="0">
                <a:solidFill>
                  <a:schemeClr val="tx1"/>
                </a:solidFill>
              </a:rPr>
              <a:t> </a:t>
            </a:r>
            <a:r>
              <a:rPr lang="en-GB" sz="2800" dirty="0" err="1">
                <a:solidFill>
                  <a:schemeClr val="tx1"/>
                </a:solidFill>
              </a:rPr>
              <a:t>teithiau</a:t>
            </a:r>
            <a:r>
              <a:rPr lang="en-GB" sz="2800" dirty="0">
                <a:solidFill>
                  <a:schemeClr val="tx1"/>
                </a:solidFill>
              </a:rPr>
              <a:t> </a:t>
            </a:r>
            <a:r>
              <a:rPr lang="en-GB" sz="2800" dirty="0" err="1">
                <a:solidFill>
                  <a:schemeClr val="tx1"/>
                </a:solidFill>
              </a:rPr>
              <a:t>yn</a:t>
            </a:r>
            <a:r>
              <a:rPr lang="en-GB" sz="2800" dirty="0">
                <a:solidFill>
                  <a:schemeClr val="tx1"/>
                </a:solidFill>
              </a:rPr>
              <a:t> yr Alban 29% </a:t>
            </a:r>
            <a:r>
              <a:rPr lang="en-GB" sz="2800" dirty="0" err="1">
                <a:solidFill>
                  <a:schemeClr val="tx1"/>
                </a:solidFill>
              </a:rPr>
              <a:t>yn</a:t>
            </a:r>
            <a:r>
              <a:rPr lang="en-GB" sz="2800" dirty="0">
                <a:solidFill>
                  <a:schemeClr val="tx1"/>
                </a:solidFill>
              </a:rPr>
              <a:t> 2024 (o .16 </a:t>
            </a:r>
            <a:r>
              <a:rPr lang="en-GB" sz="2800" dirty="0" err="1">
                <a:solidFill>
                  <a:schemeClr val="tx1"/>
                </a:solidFill>
              </a:rPr>
              <a:t>miliwn</a:t>
            </a:r>
            <a:r>
              <a:rPr lang="en-GB" sz="2800" dirty="0">
                <a:solidFill>
                  <a:schemeClr val="tx1"/>
                </a:solidFill>
              </a:rPr>
              <a:t> </a:t>
            </a:r>
            <a:r>
              <a:rPr lang="en-GB" dirty="0" err="1">
                <a:solidFill>
                  <a:schemeClr val="tx1"/>
                </a:solidFill>
              </a:rPr>
              <a:t>y</a:t>
            </a:r>
            <a:r>
              <a:rPr lang="en-GB" sz="2800" dirty="0" err="1">
                <a:solidFill>
                  <a:schemeClr val="tx1"/>
                </a:solidFill>
              </a:rPr>
              <a:t>n</a:t>
            </a:r>
            <a:r>
              <a:rPr lang="en-GB" sz="2800" dirty="0">
                <a:solidFill>
                  <a:schemeClr val="tx1"/>
                </a:solidFill>
              </a:rPr>
              <a:t> 2023 </a:t>
            </a:r>
            <a:r>
              <a:rPr lang="en-GB" dirty="0" err="1">
                <a:solidFill>
                  <a:schemeClr val="tx1"/>
                </a:solidFill>
              </a:rPr>
              <a:t>i</a:t>
            </a:r>
            <a:r>
              <a:rPr lang="en-GB" sz="2800" dirty="0">
                <a:solidFill>
                  <a:schemeClr val="tx1"/>
                </a:solidFill>
              </a:rPr>
              <a:t> .20 </a:t>
            </a:r>
            <a:r>
              <a:rPr lang="en-GB" sz="2800" dirty="0" err="1">
                <a:solidFill>
                  <a:schemeClr val="tx1"/>
                </a:solidFill>
              </a:rPr>
              <a:t>miliwn</a:t>
            </a:r>
            <a:r>
              <a:rPr lang="en-GB" sz="2800" dirty="0">
                <a:solidFill>
                  <a:schemeClr val="tx1"/>
                </a:solidFill>
              </a:rPr>
              <a:t> </a:t>
            </a:r>
            <a:r>
              <a:rPr lang="en-GB" dirty="0" err="1">
                <a:solidFill>
                  <a:schemeClr val="tx1"/>
                </a:solidFill>
              </a:rPr>
              <a:t>y</a:t>
            </a:r>
            <a:r>
              <a:rPr lang="en-GB" sz="2800" dirty="0" err="1">
                <a:solidFill>
                  <a:schemeClr val="tx1"/>
                </a:solidFill>
              </a:rPr>
              <a:t>n</a:t>
            </a:r>
            <a:r>
              <a:rPr lang="en-GB" sz="2800" dirty="0">
                <a:solidFill>
                  <a:schemeClr val="tx1"/>
                </a:solidFill>
              </a:rPr>
              <a:t> 2024). Yn </a:t>
            </a:r>
            <a:r>
              <a:rPr lang="en-GB" sz="2800" dirty="0" err="1">
                <a:solidFill>
                  <a:schemeClr val="tx1"/>
                </a:solidFill>
              </a:rPr>
              <a:t>debyg</a:t>
            </a:r>
            <a:r>
              <a:rPr lang="en-GB" sz="2800" dirty="0">
                <a:solidFill>
                  <a:schemeClr val="tx1"/>
                </a:solidFill>
              </a:rPr>
              <a:t> </a:t>
            </a:r>
            <a:r>
              <a:rPr lang="en-GB" sz="2800" dirty="0" err="1">
                <a:solidFill>
                  <a:schemeClr val="tx1"/>
                </a:solidFill>
              </a:rPr>
              <a:t>i</a:t>
            </a:r>
            <a:r>
              <a:rPr lang="en-GB" sz="2800" dirty="0">
                <a:solidFill>
                  <a:schemeClr val="tx1"/>
                </a:solidFill>
              </a:rPr>
              <a:t> 2023, </a:t>
            </a:r>
            <a:r>
              <a:rPr lang="en-GB" sz="2800" dirty="0" err="1">
                <a:solidFill>
                  <a:schemeClr val="tx1"/>
                </a:solidFill>
              </a:rPr>
              <a:t>gwnaed</a:t>
            </a:r>
            <a:r>
              <a:rPr lang="en-GB" sz="2800" dirty="0">
                <a:solidFill>
                  <a:schemeClr val="tx1"/>
                </a:solidFill>
              </a:rPr>
              <a:t> </a:t>
            </a:r>
            <a:r>
              <a:rPr lang="en-GB" sz="2800" dirty="0" err="1">
                <a:solidFill>
                  <a:schemeClr val="tx1"/>
                </a:solidFill>
              </a:rPr>
              <a:t>llai</a:t>
            </a:r>
            <a:r>
              <a:rPr lang="en-GB" sz="2800" dirty="0">
                <a:solidFill>
                  <a:schemeClr val="tx1"/>
                </a:solidFill>
              </a:rPr>
              <a:t> nag </a:t>
            </a:r>
            <a:r>
              <a:rPr lang="en-GB" dirty="0">
                <a:solidFill>
                  <a:schemeClr val="tx1"/>
                </a:solidFill>
              </a:rPr>
              <a:t>1 o bob 10 o </a:t>
            </a:r>
            <a:r>
              <a:rPr lang="en-GB" dirty="0" err="1">
                <a:solidFill>
                  <a:schemeClr val="tx1"/>
                </a:solidFill>
              </a:rPr>
              <a:t>deithiau</a:t>
            </a:r>
            <a:r>
              <a:rPr lang="en-GB" dirty="0">
                <a:solidFill>
                  <a:schemeClr val="tx1"/>
                </a:solidFill>
              </a:rPr>
              <a:t> </a:t>
            </a:r>
            <a:r>
              <a:rPr lang="en-GB" sz="2800" dirty="0" err="1">
                <a:solidFill>
                  <a:schemeClr val="tx1"/>
                </a:solidFill>
              </a:rPr>
              <a:t>yn</a:t>
            </a:r>
            <a:r>
              <a:rPr lang="en-GB" sz="2800" dirty="0">
                <a:solidFill>
                  <a:schemeClr val="tx1"/>
                </a:solidFill>
              </a:rPr>
              <a:t> </a:t>
            </a:r>
            <a:r>
              <a:rPr lang="en-GB" sz="2800" dirty="0" err="1">
                <a:solidFill>
                  <a:schemeClr val="tx1"/>
                </a:solidFill>
              </a:rPr>
              <a:t>Lloegr</a:t>
            </a:r>
            <a:r>
              <a:rPr lang="en-GB" sz="2800" dirty="0">
                <a:solidFill>
                  <a:schemeClr val="tx1"/>
                </a:solidFill>
              </a:rPr>
              <a:t> </a:t>
            </a:r>
            <a:r>
              <a:rPr lang="en-GB" sz="2800" dirty="0" err="1">
                <a:solidFill>
                  <a:schemeClr val="tx1"/>
                </a:solidFill>
              </a:rPr>
              <a:t>gan</a:t>
            </a:r>
            <a:r>
              <a:rPr lang="en-GB" sz="2800" dirty="0">
                <a:solidFill>
                  <a:schemeClr val="tx1"/>
                </a:solidFill>
              </a:rPr>
              <a:t> </a:t>
            </a:r>
            <a:r>
              <a:rPr lang="en-GB" sz="2800" dirty="0" err="1">
                <a:solidFill>
                  <a:schemeClr val="tx1"/>
                </a:solidFill>
              </a:rPr>
              <a:t>drigolion</a:t>
            </a:r>
            <a:r>
              <a:rPr lang="en-GB" sz="2800" dirty="0">
                <a:solidFill>
                  <a:schemeClr val="tx1"/>
                </a:solidFill>
              </a:rPr>
              <a:t> </a:t>
            </a:r>
            <a:r>
              <a:rPr lang="en-GB" sz="2800" dirty="0" err="1">
                <a:solidFill>
                  <a:schemeClr val="tx1"/>
                </a:solidFill>
              </a:rPr>
              <a:t>gwledydd</a:t>
            </a:r>
            <a:r>
              <a:rPr lang="en-GB" sz="2800" dirty="0">
                <a:solidFill>
                  <a:schemeClr val="tx1"/>
                </a:solidFill>
              </a:rPr>
              <a:t> </a:t>
            </a:r>
            <a:r>
              <a:rPr lang="en-GB" sz="2800" dirty="0" err="1">
                <a:solidFill>
                  <a:schemeClr val="tx1"/>
                </a:solidFill>
              </a:rPr>
              <a:t>eraill</a:t>
            </a:r>
            <a:r>
              <a:rPr lang="en-GB" sz="2800" dirty="0">
                <a:solidFill>
                  <a:schemeClr val="tx1"/>
                </a:solidFill>
              </a:rPr>
              <a:t> Prydain. Er bod </a:t>
            </a:r>
            <a:r>
              <a:rPr lang="en-GB" sz="2800" dirty="0" err="1">
                <a:solidFill>
                  <a:schemeClr val="tx1"/>
                </a:solidFill>
              </a:rPr>
              <a:t>teithiau</a:t>
            </a:r>
            <a:r>
              <a:rPr lang="en-GB" sz="2800" dirty="0">
                <a:solidFill>
                  <a:schemeClr val="tx1"/>
                </a:solidFill>
              </a:rPr>
              <a:t> </a:t>
            </a:r>
            <a:r>
              <a:rPr lang="en-GB" sz="2800" dirty="0" err="1">
                <a:solidFill>
                  <a:schemeClr val="tx1"/>
                </a:solidFill>
              </a:rPr>
              <a:t>yn</a:t>
            </a:r>
            <a:r>
              <a:rPr lang="en-GB" sz="2800" dirty="0">
                <a:solidFill>
                  <a:schemeClr val="tx1"/>
                </a:solidFill>
              </a:rPr>
              <a:t> </a:t>
            </a:r>
            <a:r>
              <a:rPr lang="en-GB" sz="2800" dirty="0" err="1">
                <a:solidFill>
                  <a:schemeClr val="tx1"/>
                </a:solidFill>
              </a:rPr>
              <a:t>Lloegr</a:t>
            </a:r>
            <a:r>
              <a:rPr lang="en-GB" sz="2800" dirty="0">
                <a:solidFill>
                  <a:schemeClr val="tx1"/>
                </a:solidFill>
              </a:rPr>
              <a:t> </a:t>
            </a:r>
            <a:r>
              <a:rPr lang="en-GB" sz="2800" dirty="0" err="1">
                <a:solidFill>
                  <a:schemeClr val="tx1"/>
                </a:solidFill>
              </a:rPr>
              <a:t>i</a:t>
            </a:r>
            <a:r>
              <a:rPr lang="en-GB" sz="2800" dirty="0">
                <a:solidFill>
                  <a:schemeClr val="tx1"/>
                </a:solidFill>
              </a:rPr>
              <a:t> </a:t>
            </a:r>
            <a:r>
              <a:rPr lang="en-GB" sz="2800" dirty="0" err="1">
                <a:solidFill>
                  <a:schemeClr val="tx1"/>
                </a:solidFill>
              </a:rPr>
              <a:t>lawr</a:t>
            </a:r>
            <a:r>
              <a:rPr lang="en-GB" sz="2800" dirty="0">
                <a:solidFill>
                  <a:schemeClr val="tx1"/>
                </a:solidFill>
              </a:rPr>
              <a:t> </a:t>
            </a:r>
            <a:r>
              <a:rPr lang="en-GB" sz="2800" dirty="0" err="1">
                <a:solidFill>
                  <a:schemeClr val="tx1"/>
                </a:solidFill>
              </a:rPr>
              <a:t>ar</a:t>
            </a:r>
            <a:r>
              <a:rPr lang="en-GB" sz="2800" dirty="0">
                <a:solidFill>
                  <a:schemeClr val="tx1"/>
                </a:solidFill>
              </a:rPr>
              <a:t> </a:t>
            </a:r>
            <a:r>
              <a:rPr lang="en-GB" sz="2800" dirty="0" err="1">
                <a:solidFill>
                  <a:schemeClr val="tx1"/>
                </a:solidFill>
              </a:rPr>
              <a:t>gyfer</a:t>
            </a:r>
            <a:r>
              <a:rPr lang="en-GB" sz="2800" dirty="0">
                <a:solidFill>
                  <a:schemeClr val="tx1"/>
                </a:solidFill>
              </a:rPr>
              <a:t> </a:t>
            </a:r>
            <a:r>
              <a:rPr lang="en-GB" dirty="0" err="1">
                <a:solidFill>
                  <a:schemeClr val="tx1"/>
                </a:solidFill>
              </a:rPr>
              <a:t>trigolion</a:t>
            </a:r>
            <a:r>
              <a:rPr lang="en-GB" dirty="0">
                <a:solidFill>
                  <a:schemeClr val="tx1"/>
                </a:solidFill>
              </a:rPr>
              <a:t> </a:t>
            </a:r>
            <a:r>
              <a:rPr lang="en-GB" dirty="0" err="1">
                <a:solidFill>
                  <a:schemeClr val="tx1"/>
                </a:solidFill>
              </a:rPr>
              <a:t>pob</a:t>
            </a:r>
            <a:r>
              <a:rPr lang="en-GB" dirty="0">
                <a:solidFill>
                  <a:schemeClr val="tx1"/>
                </a:solidFill>
              </a:rPr>
              <a:t> </a:t>
            </a:r>
            <a:r>
              <a:rPr lang="en-GB" dirty="0" err="1">
                <a:solidFill>
                  <a:schemeClr val="tx1"/>
                </a:solidFill>
              </a:rPr>
              <a:t>gwlad</a:t>
            </a:r>
            <a:r>
              <a:rPr lang="en-GB" sz="2800" dirty="0">
                <a:solidFill>
                  <a:schemeClr val="tx1"/>
                </a:solidFill>
              </a:rPr>
              <a:t>, </a:t>
            </a:r>
            <a:r>
              <a:rPr lang="en-GB" sz="2800" dirty="0" err="1">
                <a:solidFill>
                  <a:schemeClr val="tx1"/>
                </a:solidFill>
              </a:rPr>
              <a:t>bu</a:t>
            </a:r>
            <a:r>
              <a:rPr lang="en-GB" sz="2800" dirty="0">
                <a:solidFill>
                  <a:schemeClr val="tx1"/>
                </a:solidFill>
              </a:rPr>
              <a:t> </a:t>
            </a:r>
            <a:r>
              <a:rPr lang="en-GB" sz="2800" dirty="0" err="1">
                <a:solidFill>
                  <a:schemeClr val="tx1"/>
                </a:solidFill>
              </a:rPr>
              <a:t>cynnydd</a:t>
            </a:r>
            <a:r>
              <a:rPr lang="en-GB" sz="2800" dirty="0">
                <a:solidFill>
                  <a:schemeClr val="tx1"/>
                </a:solidFill>
              </a:rPr>
              <a:t> o 35% </a:t>
            </a:r>
            <a:r>
              <a:rPr lang="en-GB" sz="2800" dirty="0" err="1">
                <a:solidFill>
                  <a:schemeClr val="tx1"/>
                </a:solidFill>
              </a:rPr>
              <a:t>i’r</a:t>
            </a:r>
            <a:r>
              <a:rPr lang="en-GB" sz="2800" dirty="0">
                <a:solidFill>
                  <a:schemeClr val="tx1"/>
                </a:solidFill>
              </a:rPr>
              <a:t> </a:t>
            </a:r>
            <a:r>
              <a:rPr lang="en-GB" sz="2800" dirty="0" err="1">
                <a:solidFill>
                  <a:schemeClr val="tx1"/>
                </a:solidFill>
              </a:rPr>
              <a:t>rhai</a:t>
            </a:r>
            <a:r>
              <a:rPr lang="en-GB" sz="2800" dirty="0">
                <a:solidFill>
                  <a:schemeClr val="tx1"/>
                </a:solidFill>
              </a:rPr>
              <a:t> o </a:t>
            </a:r>
            <a:r>
              <a:rPr lang="en-GB" sz="2800" dirty="0" err="1">
                <a:solidFill>
                  <a:schemeClr val="tx1"/>
                </a:solidFill>
              </a:rPr>
              <a:t>oedran</a:t>
            </a:r>
            <a:r>
              <a:rPr lang="en-GB" sz="2800" dirty="0">
                <a:solidFill>
                  <a:schemeClr val="tx1"/>
                </a:solidFill>
              </a:rPr>
              <a:t> </a:t>
            </a:r>
            <a:r>
              <a:rPr lang="en-GB" sz="2800" dirty="0" err="1">
                <a:solidFill>
                  <a:schemeClr val="tx1"/>
                </a:solidFill>
              </a:rPr>
              <a:t>ymddeol</a:t>
            </a:r>
            <a:r>
              <a:rPr lang="en-GB" sz="2800" dirty="0">
                <a:solidFill>
                  <a:schemeClr val="tx1"/>
                </a:solidFill>
              </a:rPr>
              <a:t> a </a:t>
            </a:r>
            <a:r>
              <a:rPr lang="en-GB" sz="2800" dirty="0" err="1">
                <a:solidFill>
                  <a:schemeClr val="tx1"/>
                </a:solidFill>
              </a:rPr>
              <a:t>ymwelodd</a:t>
            </a:r>
            <a:r>
              <a:rPr lang="en-GB" sz="2800" dirty="0">
                <a:solidFill>
                  <a:schemeClr val="tx1"/>
                </a:solidFill>
              </a:rPr>
              <a:t> </a:t>
            </a:r>
            <a:r>
              <a:rPr lang="en-GB" sz="2800" dirty="0" err="1">
                <a:solidFill>
                  <a:schemeClr val="tx1"/>
                </a:solidFill>
              </a:rPr>
              <a:t>o’r</a:t>
            </a:r>
            <a:r>
              <a:rPr lang="en-GB" sz="2800" dirty="0">
                <a:solidFill>
                  <a:schemeClr val="tx1"/>
                </a:solidFill>
              </a:rPr>
              <a:t> Alban </a:t>
            </a:r>
            <a:r>
              <a:rPr lang="en-GB" dirty="0" err="1">
                <a:solidFill>
                  <a:schemeClr val="tx1"/>
                </a:solidFill>
              </a:rPr>
              <a:t>y</a:t>
            </a:r>
            <a:r>
              <a:rPr lang="en-GB" sz="2800" dirty="0" err="1">
                <a:solidFill>
                  <a:schemeClr val="tx1"/>
                </a:solidFill>
              </a:rPr>
              <a:t>n</a:t>
            </a:r>
            <a:r>
              <a:rPr lang="en-GB" sz="2800" dirty="0">
                <a:solidFill>
                  <a:schemeClr val="tx1"/>
                </a:solidFill>
              </a:rPr>
              <a:t> 2024 (o .29 </a:t>
            </a:r>
            <a:r>
              <a:rPr lang="en-GB" sz="2800" dirty="0" err="1">
                <a:solidFill>
                  <a:schemeClr val="tx1"/>
                </a:solidFill>
              </a:rPr>
              <a:t>miliwn</a:t>
            </a:r>
            <a:r>
              <a:rPr lang="en-GB" sz="2800" dirty="0">
                <a:solidFill>
                  <a:schemeClr val="tx1"/>
                </a:solidFill>
              </a:rPr>
              <a:t> </a:t>
            </a:r>
            <a:r>
              <a:rPr lang="en-GB" sz="2800" dirty="0" err="1">
                <a:solidFill>
                  <a:schemeClr val="tx1"/>
                </a:solidFill>
              </a:rPr>
              <a:t>yn</a:t>
            </a:r>
            <a:r>
              <a:rPr lang="en-GB" sz="2800" dirty="0">
                <a:solidFill>
                  <a:schemeClr val="tx1"/>
                </a:solidFill>
              </a:rPr>
              <a:t> 2023 </a:t>
            </a:r>
            <a:r>
              <a:rPr lang="en-GB" sz="2800" dirty="0" err="1">
                <a:solidFill>
                  <a:schemeClr val="tx1"/>
                </a:solidFill>
              </a:rPr>
              <a:t>i</a:t>
            </a:r>
            <a:r>
              <a:rPr lang="en-GB" sz="2800" dirty="0">
                <a:solidFill>
                  <a:schemeClr val="tx1"/>
                </a:solidFill>
              </a:rPr>
              <a:t> .39 </a:t>
            </a:r>
            <a:r>
              <a:rPr lang="en-GB" sz="2800" dirty="0" err="1">
                <a:solidFill>
                  <a:schemeClr val="tx1"/>
                </a:solidFill>
              </a:rPr>
              <a:t>miliwn</a:t>
            </a:r>
            <a:r>
              <a:rPr lang="en-GB" sz="2800" dirty="0">
                <a:solidFill>
                  <a:schemeClr val="tx1"/>
                </a:solidFill>
              </a:rPr>
              <a:t> </a:t>
            </a:r>
            <a:r>
              <a:rPr lang="en-GB" sz="2800" dirty="0" err="1">
                <a:solidFill>
                  <a:schemeClr val="tx1"/>
                </a:solidFill>
              </a:rPr>
              <a:t>yn</a:t>
            </a:r>
            <a:r>
              <a:rPr lang="en-GB" sz="2800" dirty="0">
                <a:solidFill>
                  <a:schemeClr val="tx1"/>
                </a:solidFill>
              </a:rPr>
              <a:t> 2024).</a:t>
            </a:r>
            <a:endParaRPr lang="en-IN" sz="2800" dirty="0">
              <a:solidFill>
                <a:schemeClr val="tx1"/>
              </a:solidFill>
              <a:cs typeface="Arial"/>
            </a:endParaRPr>
          </a:p>
        </p:txBody>
      </p:sp>
      <p:sp>
        <p:nvSpPr>
          <p:cNvPr id="6" name="Rectangle 5">
            <a:extLst>
              <a:ext uri="{FF2B5EF4-FFF2-40B4-BE49-F238E27FC236}">
                <a16:creationId xmlns:a16="http://schemas.microsoft.com/office/drawing/2014/main" id="{D5B927CF-8309-1FCB-E674-2F2993BAAB3F}"/>
              </a:ext>
            </a:extLst>
          </p:cNvPr>
          <p:cNvSpPr/>
          <p:nvPr/>
        </p:nvSpPr>
        <p:spPr>
          <a:xfrm>
            <a:off x="576257" y="4040858"/>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Cyfanswm</a:t>
            </a:r>
            <a:r>
              <a:rPr lang="en-US" sz="2800" b="1" dirty="0"/>
              <a:t> y </a:t>
            </a:r>
            <a:r>
              <a:rPr lang="en-US" sz="2800" b="1" dirty="0" err="1"/>
              <a:t>teithiau</a:t>
            </a:r>
            <a:r>
              <a:rPr lang="en-US" sz="2800" b="1" dirty="0"/>
              <a:t> (</a:t>
            </a:r>
            <a:r>
              <a:rPr lang="en-US" sz="2800" b="1" dirty="0" err="1"/>
              <a:t>miliynau</a:t>
            </a:r>
            <a:r>
              <a:rPr lang="en-US" sz="2800" b="1" dirty="0"/>
              <a:t>)</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729013"/>
            <a:ext cx="23209256" cy="72733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9" name="Content Placeholder 8" descr="Three bar charts depicting total trips in millions to England, Scotland and Wales by nation of residence (England, Scotland or Wales) in 2024.">
            <a:extLst>
              <a:ext uri="{FF2B5EF4-FFF2-40B4-BE49-F238E27FC236}">
                <a16:creationId xmlns:a16="http://schemas.microsoft.com/office/drawing/2014/main" id="{68A02C7A-09E7-E078-AFD1-7B2F80CB9D5F}"/>
              </a:ext>
            </a:extLst>
          </p:cNvPr>
          <p:cNvGraphicFramePr/>
          <p:nvPr>
            <p:extLst>
              <p:ext uri="{D42A27DB-BD31-4B8C-83A1-F6EECF244321}">
                <p14:modId xmlns:p14="http://schemas.microsoft.com/office/powerpoint/2010/main" val="466350722"/>
              </p:ext>
            </p:extLst>
          </p:nvPr>
        </p:nvGraphicFramePr>
        <p:xfrm>
          <a:off x="1143000" y="4958967"/>
          <a:ext cx="21640800" cy="7043351"/>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en-GB" sz="2400"/>
              <a:t>Ffynhonnell: Arolwg Twristiaeth Prydain Fawr (GBTS) </a:t>
            </a:r>
            <a:r>
              <a:rPr lang="en-US" sz="2400"/>
              <a:t>2024</a:t>
            </a:r>
          </a:p>
          <a:p>
            <a:r>
              <a:rPr lang="en-GB" sz="2400"/>
              <a:t>Sylfaen: Prydain Fawr 8,388; Lloegr 6,690; Yr Alban 1,130; Cymru 752</a:t>
            </a:r>
            <a:endParaRPr lang="en-US" sz="2400"/>
          </a:p>
        </p:txBody>
      </p:sp>
    </p:spTree>
    <p:extLst>
      <p:ext uri="{BB962C8B-B14F-4D97-AF65-F5344CB8AC3E}">
        <p14:creationId xmlns:p14="http://schemas.microsoft.com/office/powerpoint/2010/main" val="147577067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Gwariant</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cyfartalog</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fesul</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taith</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2022-2024</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80231" y="1888360"/>
            <a:ext cx="23223538" cy="1552572"/>
          </a:xfrm>
        </p:spPr>
        <p:txBody>
          <a:bodyPr/>
          <a:lstStyle/>
          <a:p>
            <a:r>
              <a:rPr lang="en-US" dirty="0"/>
              <a:t>Yn 2024, £312 </a:t>
            </a:r>
            <a:r>
              <a:rPr lang="en-US" dirty="0" err="1"/>
              <a:t>fesul</a:t>
            </a:r>
            <a:r>
              <a:rPr lang="en-US" dirty="0"/>
              <a:t> </a:t>
            </a:r>
            <a:r>
              <a:rPr lang="en-US" dirty="0" err="1"/>
              <a:t>taith</a:t>
            </a:r>
            <a:r>
              <a:rPr lang="en-US" dirty="0"/>
              <a:t> </a:t>
            </a:r>
            <a:r>
              <a:rPr lang="en-US" dirty="0" err="1"/>
              <a:t>oedd</a:t>
            </a:r>
            <a:r>
              <a:rPr lang="en-US" dirty="0"/>
              <a:t> y </a:t>
            </a:r>
            <a:r>
              <a:rPr lang="en-US" dirty="0" err="1"/>
              <a:t>gwariant</a:t>
            </a:r>
            <a:r>
              <a:rPr lang="en-US" dirty="0"/>
              <a:t> </a:t>
            </a:r>
            <a:r>
              <a:rPr lang="en-US" dirty="0" err="1"/>
              <a:t>cyfartalog</a:t>
            </a:r>
            <a:r>
              <a:rPr lang="en-US" dirty="0"/>
              <a:t> </a:t>
            </a:r>
            <a:r>
              <a:rPr lang="en-US" dirty="0" err="1"/>
              <a:t>fesul</a:t>
            </a:r>
            <a:r>
              <a:rPr lang="en-US" dirty="0"/>
              <a:t> </a:t>
            </a:r>
            <a:r>
              <a:rPr lang="en-US" dirty="0" err="1"/>
              <a:t>taith</a:t>
            </a:r>
            <a:r>
              <a:rPr lang="en-US" dirty="0"/>
              <a:t> </a:t>
            </a:r>
            <a:r>
              <a:rPr lang="en-US" dirty="0" err="1"/>
              <a:t>dros</a:t>
            </a:r>
            <a:r>
              <a:rPr lang="en-US" dirty="0"/>
              <a:t> </a:t>
            </a:r>
            <a:r>
              <a:rPr lang="en-US" dirty="0" err="1"/>
              <a:t>nos</a:t>
            </a:r>
            <a:r>
              <a:rPr lang="en-US" dirty="0"/>
              <a:t> </a:t>
            </a:r>
            <a:r>
              <a:rPr lang="en-US" dirty="0" err="1"/>
              <a:t>ddomestig</a:t>
            </a:r>
            <a:r>
              <a:rPr lang="en-US" dirty="0"/>
              <a:t> </a:t>
            </a:r>
            <a:r>
              <a:rPr lang="en-US" dirty="0" err="1"/>
              <a:t>ym</a:t>
            </a:r>
            <a:r>
              <a:rPr lang="en-US" dirty="0"/>
              <a:t> </a:t>
            </a:r>
            <a:r>
              <a:rPr lang="en-US" dirty="0" err="1"/>
              <a:t>Mhrydain</a:t>
            </a:r>
            <a:r>
              <a:rPr lang="en-US" dirty="0"/>
              <a:t> Fawr, </a:t>
            </a:r>
            <a:r>
              <a:rPr lang="en-US" dirty="0" err="1"/>
              <a:t>cynnydd</a:t>
            </a:r>
            <a:r>
              <a:rPr lang="en-US" dirty="0"/>
              <a:t> o 17% o 2023. </a:t>
            </a:r>
            <a:r>
              <a:rPr lang="en-US" dirty="0" err="1"/>
              <a:t>Roedd</a:t>
            </a:r>
            <a:r>
              <a:rPr lang="en-US" dirty="0"/>
              <a:t> </a:t>
            </a:r>
            <a:r>
              <a:rPr lang="en-US" dirty="0" err="1"/>
              <a:t>gwariant</a:t>
            </a:r>
            <a:r>
              <a:rPr lang="en-US" dirty="0"/>
              <a:t> </a:t>
            </a:r>
            <a:r>
              <a:rPr lang="en-US" dirty="0" err="1"/>
              <a:t>cyfartalog</a:t>
            </a:r>
            <a:r>
              <a:rPr lang="en-US" dirty="0"/>
              <a:t> </a:t>
            </a:r>
            <a:r>
              <a:rPr lang="en-US" dirty="0" err="1"/>
              <a:t>ym</a:t>
            </a:r>
            <a:r>
              <a:rPr lang="en-US" dirty="0"/>
              <a:t> </a:t>
            </a:r>
            <a:r>
              <a:rPr lang="en-US" dirty="0" err="1"/>
              <a:t>Mhrydain</a:t>
            </a:r>
            <a:r>
              <a:rPr lang="en-US" dirty="0"/>
              <a:t> Fawr </a:t>
            </a:r>
            <a:r>
              <a:rPr lang="en-US" dirty="0" err="1"/>
              <a:t>yn</a:t>
            </a:r>
            <a:r>
              <a:rPr lang="en-US" dirty="0"/>
              <a:t> Ch3 a Ch4 2024 </a:t>
            </a:r>
            <a:r>
              <a:rPr lang="en-US" dirty="0" err="1"/>
              <a:t>yn</a:t>
            </a:r>
            <a:r>
              <a:rPr lang="en-US" dirty="0"/>
              <a:t> </a:t>
            </a:r>
            <a:r>
              <a:rPr lang="en-US" dirty="0" err="1"/>
              <a:t>uwch</a:t>
            </a:r>
            <a:r>
              <a:rPr lang="en-US" dirty="0"/>
              <a:t> </a:t>
            </a:r>
            <a:r>
              <a:rPr lang="en-US" dirty="0" err="1"/>
              <a:t>na’r</a:t>
            </a:r>
            <a:r>
              <a:rPr lang="en-US" dirty="0"/>
              <a:t> </a:t>
            </a:r>
            <a:r>
              <a:rPr lang="en-US" dirty="0" err="1"/>
              <a:t>holl</a:t>
            </a:r>
            <a:r>
              <a:rPr lang="en-US" dirty="0"/>
              <a:t> </a:t>
            </a:r>
            <a:r>
              <a:rPr lang="en-US" dirty="0" err="1"/>
              <a:t>chwarteri</a:t>
            </a:r>
            <a:r>
              <a:rPr lang="en-US" dirty="0"/>
              <a:t> </a:t>
            </a:r>
            <a:r>
              <a:rPr lang="en-US" dirty="0" err="1"/>
              <a:t>eraill</a:t>
            </a:r>
            <a:r>
              <a:rPr lang="en-US" dirty="0"/>
              <a:t>, </a:t>
            </a:r>
            <a:r>
              <a:rPr lang="en-US" dirty="0" err="1"/>
              <a:t>gan</a:t>
            </a:r>
            <a:r>
              <a:rPr lang="en-US" dirty="0"/>
              <a:t> </a:t>
            </a:r>
            <a:r>
              <a:rPr lang="en-US" dirty="0" err="1"/>
              <a:t>gyrraedd</a:t>
            </a:r>
            <a:r>
              <a:rPr lang="en-US" dirty="0"/>
              <a:t> brig o £342 </a:t>
            </a:r>
            <a:r>
              <a:rPr lang="en-US" dirty="0" err="1"/>
              <a:t>fesul</a:t>
            </a:r>
            <a:r>
              <a:rPr lang="en-US" dirty="0"/>
              <a:t> </a:t>
            </a:r>
            <a:r>
              <a:rPr lang="en-US" dirty="0" err="1"/>
              <a:t>taith</a:t>
            </a:r>
            <a:r>
              <a:rPr lang="en-US" dirty="0"/>
              <a:t>, </a:t>
            </a:r>
            <a:r>
              <a:rPr lang="en-US" dirty="0" err="1"/>
              <a:t>wrth</a:t>
            </a:r>
            <a:r>
              <a:rPr lang="en-US" dirty="0"/>
              <a:t> </a:t>
            </a:r>
            <a:r>
              <a:rPr lang="en-US" dirty="0" err="1"/>
              <a:t>i’r</a:t>
            </a:r>
            <a:r>
              <a:rPr lang="en-US" dirty="0"/>
              <a:t> </a:t>
            </a:r>
            <a:r>
              <a:rPr lang="en-US" dirty="0" err="1"/>
              <a:t>cyfnod</a:t>
            </a:r>
            <a:r>
              <a:rPr lang="en-US" dirty="0"/>
              <a:t> </a:t>
            </a:r>
            <a:r>
              <a:rPr lang="en-US" dirty="0" err="1"/>
              <a:t>oes</a:t>
            </a:r>
            <a:r>
              <a:rPr lang="en-US" dirty="0"/>
              <a:t> </a:t>
            </a:r>
            <a:r>
              <a:rPr lang="en-US" dirty="0" err="1"/>
              <a:t>teuluoedd</a:t>
            </a:r>
            <a:r>
              <a:rPr lang="en-US" dirty="0"/>
              <a:t> </a:t>
            </a:r>
            <a:r>
              <a:rPr lang="en-US" dirty="0" err="1"/>
              <a:t>gynyddu</a:t>
            </a:r>
            <a:r>
              <a:rPr lang="en-US" dirty="0"/>
              <a:t> </a:t>
            </a:r>
            <a:r>
              <a:rPr lang="en-US" dirty="0" err="1"/>
              <a:t>eu</a:t>
            </a:r>
            <a:r>
              <a:rPr lang="en-US" dirty="0"/>
              <a:t> </a:t>
            </a:r>
            <a:r>
              <a:rPr lang="en-US" dirty="0" err="1"/>
              <a:t>gwariant</a:t>
            </a:r>
            <a:r>
              <a:rPr lang="en-US" dirty="0"/>
              <a:t> </a:t>
            </a:r>
            <a:r>
              <a:rPr lang="en-US" dirty="0" err="1"/>
              <a:t>yn</a:t>
            </a:r>
            <a:r>
              <a:rPr lang="en-US" dirty="0"/>
              <a:t> y </a:t>
            </a:r>
            <a:r>
              <a:rPr lang="en-US" dirty="0" err="1"/>
              <a:t>chwarteri</a:t>
            </a:r>
            <a:r>
              <a:rPr lang="en-US" dirty="0"/>
              <a:t> </a:t>
            </a:r>
            <a:r>
              <a:rPr lang="en-US" dirty="0" err="1"/>
              <a:t>hyn</a:t>
            </a:r>
            <a:r>
              <a:rPr lang="en-US" dirty="0"/>
              <a:t> 30% (</a:t>
            </a:r>
            <a:r>
              <a:rPr lang="en-US" dirty="0" err="1"/>
              <a:t>o’i</a:t>
            </a:r>
            <a:r>
              <a:rPr lang="en-US" dirty="0"/>
              <a:t> </a:t>
            </a:r>
            <a:r>
              <a:rPr lang="en-US" dirty="0" err="1"/>
              <a:t>gymharu</a:t>
            </a:r>
            <a:r>
              <a:rPr lang="en-US" dirty="0"/>
              <a:t> â Ch3 2023) a 45% (</a:t>
            </a:r>
            <a:r>
              <a:rPr lang="en-US" dirty="0" err="1"/>
              <a:t>o’i</a:t>
            </a:r>
            <a:r>
              <a:rPr lang="en-US" dirty="0"/>
              <a:t> </a:t>
            </a:r>
            <a:r>
              <a:rPr lang="en-US" dirty="0" err="1"/>
              <a:t>gymharu</a:t>
            </a:r>
            <a:r>
              <a:rPr lang="en-US" dirty="0"/>
              <a:t> â Ch4 2023) </a:t>
            </a:r>
            <a:r>
              <a:rPr lang="en-US" dirty="0" err="1"/>
              <a:t>yn</a:t>
            </a:r>
            <a:r>
              <a:rPr lang="en-US" dirty="0"/>
              <a:t> </a:t>
            </a:r>
            <a:r>
              <a:rPr lang="en-US" dirty="0" err="1"/>
              <a:t>eu</a:t>
            </a:r>
            <a:r>
              <a:rPr lang="en-US" dirty="0"/>
              <a:t> </a:t>
            </a:r>
            <a:r>
              <a:rPr lang="en-US" dirty="0" err="1"/>
              <a:t>trefn</a:t>
            </a:r>
            <a:r>
              <a:rPr lang="en-US" dirty="0"/>
              <a:t>. </a:t>
            </a:r>
            <a:r>
              <a:rPr lang="en-US" dirty="0" err="1"/>
              <a:t>Roedd</a:t>
            </a:r>
            <a:r>
              <a:rPr lang="en-US" dirty="0"/>
              <a:t> </a:t>
            </a:r>
            <a:r>
              <a:rPr lang="en-US" dirty="0" err="1"/>
              <a:t>gwariant</a:t>
            </a:r>
            <a:r>
              <a:rPr lang="en-US" dirty="0"/>
              <a:t> </a:t>
            </a:r>
            <a:r>
              <a:rPr lang="en-US" dirty="0" err="1"/>
              <a:t>cyfartalog</a:t>
            </a:r>
            <a:r>
              <a:rPr lang="en-US" dirty="0"/>
              <a:t> </a:t>
            </a:r>
            <a:r>
              <a:rPr lang="en-US" dirty="0" err="1"/>
              <a:t>ar</a:t>
            </a:r>
            <a:r>
              <a:rPr lang="en-US" dirty="0"/>
              <a:t> draws </a:t>
            </a:r>
            <a:r>
              <a:rPr lang="en-US" dirty="0" err="1"/>
              <a:t>gwledydd</a:t>
            </a:r>
            <a:r>
              <a:rPr lang="en-US" dirty="0"/>
              <a:t> </a:t>
            </a:r>
            <a:r>
              <a:rPr lang="en-US" dirty="0" err="1"/>
              <a:t>uchaf</a:t>
            </a:r>
            <a:r>
              <a:rPr lang="en-US" dirty="0"/>
              <a:t> </a:t>
            </a:r>
            <a:r>
              <a:rPr lang="en-US" dirty="0" err="1"/>
              <a:t>yn</a:t>
            </a:r>
            <a:r>
              <a:rPr lang="en-US" dirty="0"/>
              <a:t> y</a:t>
            </a:r>
            <a:r>
              <a:rPr lang="en-GB" dirty="0"/>
              <a:t>r Alban, </a:t>
            </a:r>
            <a:r>
              <a:rPr lang="en-GB" dirty="0" err="1"/>
              <a:t>gan</a:t>
            </a:r>
            <a:r>
              <a:rPr lang="en-GB" dirty="0"/>
              <a:t> </a:t>
            </a:r>
            <a:r>
              <a:rPr lang="en-GB" dirty="0" err="1"/>
              <a:t>gynyddu</a:t>
            </a:r>
            <a:r>
              <a:rPr lang="en-GB" dirty="0"/>
              <a:t> o £258 </a:t>
            </a:r>
            <a:r>
              <a:rPr lang="en-GB" dirty="0" err="1"/>
              <a:t>fesul</a:t>
            </a:r>
            <a:r>
              <a:rPr lang="en-GB" dirty="0"/>
              <a:t> </a:t>
            </a:r>
            <a:r>
              <a:rPr lang="en-GB" dirty="0" err="1"/>
              <a:t>taith</a:t>
            </a:r>
            <a:r>
              <a:rPr lang="en-GB" dirty="0"/>
              <a:t> </a:t>
            </a:r>
            <a:r>
              <a:rPr lang="en-GB" dirty="0" err="1"/>
              <a:t>yn</a:t>
            </a:r>
            <a:r>
              <a:rPr lang="en-GB" dirty="0"/>
              <a:t> 2023 </a:t>
            </a:r>
            <a:r>
              <a:rPr lang="en-GB" dirty="0" err="1"/>
              <a:t>i</a:t>
            </a:r>
            <a:r>
              <a:rPr lang="en-GB" dirty="0"/>
              <a:t> £315 </a:t>
            </a:r>
            <a:r>
              <a:rPr lang="en-GB" dirty="0" err="1"/>
              <a:t>fesul</a:t>
            </a:r>
            <a:r>
              <a:rPr lang="en-GB" dirty="0"/>
              <a:t> </a:t>
            </a:r>
            <a:r>
              <a:rPr lang="en-GB" dirty="0" err="1"/>
              <a:t>taith</a:t>
            </a:r>
            <a:r>
              <a:rPr lang="en-GB" dirty="0"/>
              <a:t> </a:t>
            </a:r>
            <a:r>
              <a:rPr lang="en-GB" dirty="0" err="1"/>
              <a:t>yn</a:t>
            </a:r>
            <a:r>
              <a:rPr lang="en-GB" dirty="0"/>
              <a:t> 2024, </a:t>
            </a:r>
            <a:r>
              <a:rPr lang="en-GB" dirty="0" err="1"/>
              <a:t>oherwydd</a:t>
            </a:r>
            <a:r>
              <a:rPr lang="en-GB" dirty="0"/>
              <a:t> </a:t>
            </a:r>
            <a:r>
              <a:rPr lang="en-GB" dirty="0" err="1"/>
              <a:t>cynnydd</a:t>
            </a:r>
            <a:r>
              <a:rPr lang="en-GB" dirty="0"/>
              <a:t> </a:t>
            </a:r>
            <a:r>
              <a:rPr lang="en-GB" dirty="0" err="1"/>
              <a:t>i</a:t>
            </a:r>
            <a:r>
              <a:rPr lang="en-GB" dirty="0"/>
              <a:t> </a:t>
            </a:r>
            <a:r>
              <a:rPr lang="en-GB" dirty="0" err="1"/>
              <a:t>deithiau</a:t>
            </a:r>
            <a:r>
              <a:rPr lang="en-GB" dirty="0"/>
              <a:t> </a:t>
            </a:r>
            <a:r>
              <a:rPr lang="en-GB" dirty="0" err="1"/>
              <a:t>gan</a:t>
            </a:r>
            <a:r>
              <a:rPr lang="en-GB" dirty="0"/>
              <a:t> </a:t>
            </a:r>
            <a:r>
              <a:rPr lang="en-GB" dirty="0" err="1"/>
              <a:t>bobl</a:t>
            </a:r>
            <a:r>
              <a:rPr lang="en-GB" dirty="0"/>
              <a:t> </a:t>
            </a:r>
            <a:r>
              <a:rPr lang="en-GB" dirty="0" err="1"/>
              <a:t>annibynnol</a:t>
            </a:r>
            <a:r>
              <a:rPr lang="en-GB" dirty="0"/>
              <a:t> </a:t>
            </a:r>
            <a:r>
              <a:rPr lang="en-GB" dirty="0" err="1"/>
              <a:t>hŷn</a:t>
            </a:r>
            <a:r>
              <a:rPr lang="en-GB" dirty="0"/>
              <a:t> (+17%), a </a:t>
            </a:r>
            <a:r>
              <a:rPr lang="en-GB" dirty="0" err="1"/>
              <a:t>oedd</a:t>
            </a:r>
            <a:r>
              <a:rPr lang="en-GB" dirty="0"/>
              <a:t> </a:t>
            </a:r>
            <a:r>
              <a:rPr lang="en-GB" dirty="0" err="1"/>
              <a:t>yn</a:t>
            </a:r>
            <a:r>
              <a:rPr lang="en-GB" dirty="0"/>
              <a:t> </a:t>
            </a:r>
            <a:r>
              <a:rPr lang="en-GB" dirty="0" err="1"/>
              <a:t>warwyr</a:t>
            </a:r>
            <a:r>
              <a:rPr lang="en-GB" dirty="0"/>
              <a:t> </a:t>
            </a:r>
            <a:r>
              <a:rPr lang="en-GB" dirty="0" err="1"/>
              <a:t>uchel</a:t>
            </a:r>
            <a:r>
              <a:rPr lang="en-GB" dirty="0"/>
              <a:t> â </a:t>
            </a:r>
            <a:r>
              <a:rPr lang="en-GB" dirty="0" err="1"/>
              <a:t>gwariant</a:t>
            </a:r>
            <a:r>
              <a:rPr lang="en-GB" dirty="0"/>
              <a:t> </a:t>
            </a:r>
            <a:r>
              <a:rPr lang="en-GB" dirty="0" err="1"/>
              <a:t>cyfartalog</a:t>
            </a:r>
            <a:r>
              <a:rPr lang="en-GB" dirty="0"/>
              <a:t> o £330 </a:t>
            </a:r>
            <a:r>
              <a:rPr lang="en-GB" dirty="0" err="1"/>
              <a:t>fesul</a:t>
            </a:r>
            <a:r>
              <a:rPr lang="en-GB" dirty="0"/>
              <a:t> </a:t>
            </a:r>
            <a:r>
              <a:rPr lang="en-GB" dirty="0" err="1"/>
              <a:t>taith</a:t>
            </a:r>
            <a:r>
              <a:rPr lang="en-GB" dirty="0"/>
              <a:t>. </a:t>
            </a:r>
            <a:endParaRPr lang="en-US" dirty="0">
              <a:cs typeface="Arial"/>
            </a:endParaRP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61975" y="4438650"/>
            <a:ext cx="16476069" cy="717232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61974" y="3922301"/>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0">
              <a:lnSpc>
                <a:spcPct val="100000"/>
              </a:lnSpc>
              <a:spcBef>
                <a:spcPct val="0"/>
              </a:spcBef>
              <a:spcAft>
                <a:spcPct val="0"/>
              </a:spcAft>
              <a:buClrTx/>
              <a:buSzTx/>
              <a:buFontTx/>
              <a:buNone/>
              <a:defRPr/>
            </a:pPr>
            <a:r>
              <a:rPr kumimoji="0" lang="en-US" sz="2800" b="1" i="0" u="none" strike="noStrike" kern="0" cap="none" spc="0" normalizeH="0" baseline="0" noProof="0" dirty="0" err="1">
                <a:ln>
                  <a:noFill/>
                </a:ln>
                <a:solidFill>
                  <a:srgbClr val="FFFFFF"/>
                </a:solidFill>
                <a:effectLst/>
                <a:uLnTx/>
                <a:uFillTx/>
                <a:latin typeface="Wales Sans Body"/>
                <a:cs typeface="Calibri"/>
                <a:sym typeface="Helvetica"/>
              </a:rPr>
              <a:t>Gwariant</a:t>
            </a:r>
            <a:r>
              <a:rPr kumimoji="0" lang="en-US" sz="2800" b="1" i="0" u="none" strike="noStrike" kern="0" cap="none" spc="0" normalizeH="0" baseline="0" noProof="0" dirty="0">
                <a:ln>
                  <a:noFill/>
                </a:ln>
                <a:solidFill>
                  <a:srgbClr val="FFFFFF"/>
                </a:solidFill>
                <a:effectLst/>
                <a:uLnTx/>
                <a:uFillTx/>
                <a:latin typeface="Wales Sans Body"/>
                <a:cs typeface="Calibri"/>
                <a:sym typeface="Helvetica"/>
              </a:rPr>
              <a:t> </a:t>
            </a:r>
            <a:r>
              <a:rPr kumimoji="0" lang="en-US" sz="2800" b="1" i="0" u="none" strike="noStrike" kern="0" cap="none" spc="0" normalizeH="0" baseline="0" noProof="0" dirty="0" err="1">
                <a:ln>
                  <a:noFill/>
                </a:ln>
                <a:solidFill>
                  <a:srgbClr val="FFFFFF"/>
                </a:solidFill>
                <a:effectLst/>
                <a:uLnTx/>
                <a:uFillTx/>
                <a:latin typeface="Wales Sans Body"/>
                <a:cs typeface="Calibri"/>
                <a:sym typeface="Helvetica"/>
              </a:rPr>
              <a:t>cyfartalog</a:t>
            </a:r>
            <a:r>
              <a:rPr kumimoji="0" lang="en-US" sz="2800" b="1" i="0" u="none" strike="noStrike" kern="0" cap="none" spc="0" normalizeH="0" baseline="0" noProof="0" dirty="0">
                <a:ln>
                  <a:noFill/>
                </a:ln>
                <a:solidFill>
                  <a:srgbClr val="FFFFFF"/>
                </a:solidFill>
                <a:effectLst/>
                <a:uLnTx/>
                <a:uFillTx/>
                <a:latin typeface="Wales Sans Body"/>
                <a:cs typeface="Calibri"/>
                <a:sym typeface="Helvetica"/>
              </a:rPr>
              <a:t> </a:t>
            </a:r>
            <a:r>
              <a:rPr kumimoji="0" lang="en-US" sz="2800" b="1" i="0" u="none" strike="noStrike" kern="0" cap="none" spc="0" normalizeH="0" baseline="0" noProof="0" dirty="0" err="1">
                <a:ln>
                  <a:noFill/>
                </a:ln>
                <a:solidFill>
                  <a:srgbClr val="FFFFFF"/>
                </a:solidFill>
                <a:effectLst/>
                <a:uLnTx/>
                <a:uFillTx/>
                <a:latin typeface="Wales Sans Body"/>
                <a:cs typeface="Calibri"/>
                <a:sym typeface="Helvetica"/>
              </a:rPr>
              <a:t>fesul</a:t>
            </a:r>
            <a:r>
              <a:rPr kumimoji="0" lang="en-US" sz="2800" b="1" i="0" u="none" strike="noStrike" kern="0" cap="none" spc="0" normalizeH="0" baseline="0" noProof="0" dirty="0">
                <a:ln>
                  <a:noFill/>
                </a:ln>
                <a:solidFill>
                  <a:srgbClr val="FFFFFF"/>
                </a:solidFill>
                <a:effectLst/>
                <a:uLnTx/>
                <a:uFillTx/>
                <a:latin typeface="Wales Sans Body"/>
                <a:cs typeface="Calibri"/>
                <a:sym typeface="Helvetica"/>
              </a:rPr>
              <a:t> </a:t>
            </a:r>
            <a:r>
              <a:rPr kumimoji="0" lang="en-US" sz="2800" b="1" i="0" u="none" strike="noStrike" kern="0" cap="none" spc="0" normalizeH="0" baseline="0" noProof="0" dirty="0" err="1">
                <a:ln>
                  <a:noFill/>
                </a:ln>
                <a:solidFill>
                  <a:srgbClr val="FFFFFF"/>
                </a:solidFill>
                <a:effectLst/>
                <a:uLnTx/>
                <a:uFillTx/>
                <a:latin typeface="Wales Sans Body"/>
                <a:cs typeface="Calibri"/>
                <a:sym typeface="Helvetica"/>
              </a:rPr>
              <a:t>taith</a:t>
            </a:r>
            <a:endParaRPr kumimoji="0" lang="en-US" sz="2800" b="1" i="0" u="none" strike="noStrike" kern="0" cap="none" spc="0" normalizeH="0" baseline="0" noProof="0" dirty="0">
              <a:ln>
                <a:noFill/>
              </a:ln>
              <a:solidFill>
                <a:srgbClr val="FFFFFF"/>
              </a:solidFill>
              <a:effectLst/>
              <a:uLnTx/>
              <a:uFillTx/>
              <a:latin typeface="Wales Sans Body"/>
              <a:cs typeface="Calibri"/>
              <a:sym typeface="Helvetica"/>
            </a:endParaRPr>
          </a:p>
        </p:txBody>
      </p:sp>
      <p:graphicFrame>
        <p:nvGraphicFramePr>
          <p:cNvPr id="5" name="Content Placeholder 12" descr="Line chart depicting average spend per trip (in millions) by quarter in GB, England, Scotland and Wales between Q2 2021 and Q4 2022.">
            <a:extLst>
              <a:ext uri="{FF2B5EF4-FFF2-40B4-BE49-F238E27FC236}">
                <a16:creationId xmlns:a16="http://schemas.microsoft.com/office/drawing/2014/main" id="{0AB2DD96-8CA1-00C6-5DAC-8970DAA012E1}"/>
              </a:ext>
            </a:extLst>
          </p:cNvPr>
          <p:cNvGraphicFramePr/>
          <p:nvPr>
            <p:extLst>
              <p:ext uri="{D42A27DB-BD31-4B8C-83A1-F6EECF244321}">
                <p14:modId xmlns:p14="http://schemas.microsoft.com/office/powerpoint/2010/main" val="4205671059"/>
              </p:ext>
            </p:extLst>
          </p:nvPr>
        </p:nvGraphicFramePr>
        <p:xfrm>
          <a:off x="709618" y="4782263"/>
          <a:ext cx="16097250" cy="671359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E37E9011-0BE2-FA14-2495-0AF846ACADDB}"/>
              </a:ext>
            </a:extLst>
          </p:cNvPr>
          <p:cNvGraphicFramePr>
            <a:graphicFrameLocks noGrp="1"/>
          </p:cNvGraphicFramePr>
          <p:nvPr>
            <p:extLst>
              <p:ext uri="{D42A27DB-BD31-4B8C-83A1-F6EECF244321}">
                <p14:modId xmlns:p14="http://schemas.microsoft.com/office/powerpoint/2010/main" val="1859934991"/>
              </p:ext>
            </p:extLst>
          </p:nvPr>
        </p:nvGraphicFramePr>
        <p:xfrm>
          <a:off x="17274608" y="3987705"/>
          <a:ext cx="6498734" cy="7592283"/>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2406091">
                <a:tc>
                  <a:txBody>
                    <a:bodyPr/>
                    <a:lstStyle/>
                    <a:p>
                      <a:pPr marL="0" algn="ctr" defTabSz="914400" rtl="0" eaLnBrk="1" latinLnBrk="0" hangingPunct="1"/>
                      <a:r>
                        <a:rPr lang="en-GB" sz="2800" b="1" kern="1200" err="1">
                          <a:solidFill>
                            <a:schemeClr val="lt1"/>
                          </a:solidFill>
                          <a:latin typeface="+mn-lt"/>
                          <a:ea typeface="+mn-ea"/>
                          <a:cs typeface="+mn-cs"/>
                        </a:rPr>
                        <a:t>Gwlad</a:t>
                      </a:r>
                      <a:endParaRPr lang="en-GB" sz="2800" b="1" kern="1200">
                        <a:solidFill>
                          <a:schemeClr val="lt1"/>
                        </a:solidFill>
                        <a:latin typeface="+mn-lt"/>
                        <a:ea typeface="+mn-ea"/>
                        <a:cs typeface="+mn-cs"/>
                      </a:endParaRPr>
                    </a:p>
                  </a:txBody>
                  <a:tcPr anchor="ctr"/>
                </a:tc>
                <a:tc>
                  <a:txBody>
                    <a:bodyPr/>
                    <a:lstStyle/>
                    <a:p>
                      <a:pPr marL="0" algn="ctr" defTabSz="914400" rtl="0" eaLnBrk="1" latinLnBrk="0" hangingPunct="1"/>
                      <a:r>
                        <a:rPr lang="en-GB" sz="2800" b="1" kern="1200" dirty="0" err="1">
                          <a:solidFill>
                            <a:schemeClr val="lt1"/>
                          </a:solidFill>
                          <a:latin typeface="+mn-lt"/>
                          <a:ea typeface="+mn-ea"/>
                          <a:cs typeface="+mn-cs"/>
                        </a:rPr>
                        <a:t>Gwariant</a:t>
                      </a:r>
                      <a:r>
                        <a:rPr lang="en-GB" sz="2800" b="1" kern="1200" dirty="0">
                          <a:solidFill>
                            <a:schemeClr val="lt1"/>
                          </a:solidFill>
                          <a:latin typeface="+mn-lt"/>
                          <a:ea typeface="+mn-ea"/>
                          <a:cs typeface="+mn-cs"/>
                        </a:rPr>
                        <a:t> </a:t>
                      </a:r>
                      <a:r>
                        <a:rPr lang="en-GB" sz="2800" b="1" kern="1200" dirty="0" err="1">
                          <a:solidFill>
                            <a:schemeClr val="lt1"/>
                          </a:solidFill>
                          <a:latin typeface="+mn-lt"/>
                          <a:ea typeface="+mn-ea"/>
                          <a:cs typeface="+mn-cs"/>
                        </a:rPr>
                        <a:t>cyfartalog</a:t>
                      </a:r>
                      <a:r>
                        <a:rPr lang="en-GB" sz="2800" b="1" kern="1200" dirty="0">
                          <a:solidFill>
                            <a:schemeClr val="lt1"/>
                          </a:solidFill>
                          <a:latin typeface="+mn-lt"/>
                          <a:ea typeface="+mn-ea"/>
                          <a:cs typeface="+mn-cs"/>
                        </a:rPr>
                        <a:t> </a:t>
                      </a:r>
                      <a:r>
                        <a:rPr lang="en-GB" sz="2800" b="1" kern="1200" dirty="0" err="1">
                          <a:solidFill>
                            <a:schemeClr val="lt1"/>
                          </a:solidFill>
                          <a:latin typeface="+mn-lt"/>
                          <a:ea typeface="+mn-ea"/>
                          <a:cs typeface="+mn-cs"/>
                        </a:rPr>
                        <a:t>fesul</a:t>
                      </a:r>
                      <a:r>
                        <a:rPr lang="en-GB" sz="2800" b="1" kern="1200" dirty="0">
                          <a:solidFill>
                            <a:schemeClr val="lt1"/>
                          </a:solidFill>
                          <a:latin typeface="+mn-lt"/>
                          <a:ea typeface="+mn-ea"/>
                          <a:cs typeface="+mn-cs"/>
                        </a:rPr>
                        <a:t> </a:t>
                      </a:r>
                      <a:r>
                        <a:rPr lang="en-GB" sz="2800" b="1" kern="1200" dirty="0" err="1">
                          <a:solidFill>
                            <a:schemeClr val="lt1"/>
                          </a:solidFill>
                          <a:latin typeface="+mn-lt"/>
                          <a:ea typeface="+mn-ea"/>
                          <a:cs typeface="+mn-cs"/>
                        </a:rPr>
                        <a:t>taith</a:t>
                      </a:r>
                      <a:r>
                        <a:rPr lang="en-GB" sz="2800" b="1" kern="1200" dirty="0">
                          <a:solidFill>
                            <a:schemeClr val="lt1"/>
                          </a:solidFill>
                          <a:latin typeface="+mn-lt"/>
                          <a:ea typeface="+mn-ea"/>
                          <a:cs typeface="+mn-cs"/>
                        </a:rPr>
                        <a:t> 2023</a:t>
                      </a:r>
                    </a:p>
                  </a:txBody>
                  <a:tcPr anchor="ctr"/>
                </a:tc>
                <a:tc>
                  <a:txBody>
                    <a:bodyPr/>
                    <a:lstStyle/>
                    <a:p>
                      <a:pPr marL="0" algn="ctr" defTabSz="914400" rtl="0" eaLnBrk="1" latinLnBrk="0" hangingPunct="1"/>
                      <a:r>
                        <a:rPr lang="en-US" sz="2800" b="1" kern="1200">
                          <a:solidFill>
                            <a:schemeClr val="lt1"/>
                          </a:solidFill>
                          <a:latin typeface="+mn-lt"/>
                          <a:ea typeface="+mn-ea"/>
                          <a:cs typeface="+mn-cs"/>
                        </a:rPr>
                        <a:t>Gwariant cyfartalog fesul taith 2024</a:t>
                      </a:r>
                    </a:p>
                  </a:txBody>
                  <a:tcPr anchor="ctr"/>
                </a:tc>
                <a:extLst>
                  <a:ext uri="{0D108BD9-81ED-4DB2-BD59-A6C34878D82A}">
                    <a16:rowId xmlns:a16="http://schemas.microsoft.com/office/drawing/2014/main" val="1236938923"/>
                  </a:ext>
                </a:extLst>
              </a:tr>
              <a:tr h="1296548">
                <a:tc>
                  <a:txBody>
                    <a:bodyPr/>
                    <a:lstStyle/>
                    <a:p>
                      <a:pPr marL="0" algn="ctr" defTabSz="914400" rtl="0" eaLnBrk="1" latinLnBrk="0" hangingPunct="1"/>
                      <a:r>
                        <a:rPr lang="en-US" sz="2800" kern="1200" dirty="0">
                          <a:solidFill>
                            <a:schemeClr val="tx1"/>
                          </a:solidFill>
                          <a:latin typeface="+mn-lt"/>
                          <a:ea typeface="+mn-ea"/>
                          <a:cs typeface="+mn-cs"/>
                        </a:rPr>
                        <a:t>Prydain Fawr</a:t>
                      </a:r>
                      <a:endParaRPr lang="en-GB" sz="2800" kern="1200" dirty="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 £266</a:t>
                      </a: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 £312</a:t>
                      </a:r>
                    </a:p>
                  </a:txBody>
                  <a:tcPr marL="90000" marR="90000" marT="46800" marB="46800" anchor="ctr"/>
                </a:tc>
                <a:extLst>
                  <a:ext uri="{0D108BD9-81ED-4DB2-BD59-A6C34878D82A}">
                    <a16:rowId xmlns:a16="http://schemas.microsoft.com/office/drawing/2014/main" val="2818411631"/>
                  </a:ext>
                </a:extLst>
              </a:tr>
              <a:tr h="1296548">
                <a:tc>
                  <a:txBody>
                    <a:bodyPr/>
                    <a:lstStyle/>
                    <a:p>
                      <a:pPr marL="0" algn="ctr" defTabSz="914400" rtl="0" eaLnBrk="1" latinLnBrk="0" hangingPunct="1"/>
                      <a:r>
                        <a:rPr lang="en-US" sz="2800" kern="1200">
                          <a:solidFill>
                            <a:schemeClr val="tx1"/>
                          </a:solidFill>
                          <a:latin typeface="+mn-lt"/>
                          <a:ea typeface="+mn-ea"/>
                          <a:cs typeface="+mn-cs"/>
                        </a:rPr>
                        <a:t>Lloegr</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fontAlgn="b" latinLnBrk="0" hangingPunct="1"/>
                      <a:r>
                        <a:rPr lang="en-GB" sz="2800" kern="1200">
                          <a:solidFill>
                            <a:schemeClr val="tx1"/>
                          </a:solidFill>
                          <a:latin typeface="+mn-lt"/>
                          <a:ea typeface="+mn-ea"/>
                          <a:cs typeface="+mn-cs"/>
                        </a:rPr>
                        <a:t> £262</a:t>
                      </a:r>
                    </a:p>
                  </a:txBody>
                  <a:tcPr marL="90000" marR="90000" marT="46800" marB="46800" anchor="ctr"/>
                </a:tc>
                <a:tc>
                  <a:txBody>
                    <a:bodyPr/>
                    <a:lstStyle/>
                    <a:p>
                      <a:pPr marL="0" algn="ctr" defTabSz="914400" rtl="0" eaLnBrk="1" fontAlgn="b" latinLnBrk="0" hangingPunct="1"/>
                      <a:r>
                        <a:rPr lang="en-GB" sz="2800" kern="1200">
                          <a:solidFill>
                            <a:schemeClr val="tx1"/>
                          </a:solidFill>
                          <a:latin typeface="+mn-lt"/>
                          <a:ea typeface="+mn-ea"/>
                          <a:cs typeface="+mn-cs"/>
                        </a:rPr>
                        <a:t> £305</a:t>
                      </a:r>
                    </a:p>
                  </a:txBody>
                  <a:tcPr marL="90000" marR="90000" marT="46800" marB="46800" anchor="ctr"/>
                </a:tc>
                <a:extLst>
                  <a:ext uri="{0D108BD9-81ED-4DB2-BD59-A6C34878D82A}">
                    <a16:rowId xmlns:a16="http://schemas.microsoft.com/office/drawing/2014/main" val="3992828607"/>
                  </a:ext>
                </a:extLst>
              </a:tr>
              <a:tr h="1296548">
                <a:tc>
                  <a:txBody>
                    <a:bodyPr/>
                    <a:lstStyle/>
                    <a:p>
                      <a:pPr marL="0" algn="ctr" defTabSz="914400" rtl="0" eaLnBrk="1" latinLnBrk="0" hangingPunct="1"/>
                      <a:r>
                        <a:rPr lang="en-US" sz="2800" kern="1200">
                          <a:solidFill>
                            <a:schemeClr val="tx1"/>
                          </a:solidFill>
                          <a:latin typeface="+mn-lt"/>
                          <a:ea typeface="+mn-ea"/>
                          <a:cs typeface="+mn-cs"/>
                        </a:rPr>
                        <a:t>Yr Alban</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 £258</a:t>
                      </a: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 £315</a:t>
                      </a:r>
                    </a:p>
                  </a:txBody>
                  <a:tcPr marL="90000" marR="90000" marT="46800" marB="46800" anchor="ctr"/>
                </a:tc>
                <a:extLst>
                  <a:ext uri="{0D108BD9-81ED-4DB2-BD59-A6C34878D82A}">
                    <a16:rowId xmlns:a16="http://schemas.microsoft.com/office/drawing/2014/main" val="664184207"/>
                  </a:ext>
                </a:extLst>
              </a:tr>
              <a:tr h="1296548">
                <a:tc>
                  <a:txBody>
                    <a:bodyPr/>
                    <a:lstStyle/>
                    <a:p>
                      <a:pPr marL="0" algn="ctr" defTabSz="914400" rtl="0" eaLnBrk="1" latinLnBrk="0" hangingPunct="1"/>
                      <a:r>
                        <a:rPr lang="en-US" sz="2800" kern="1200">
                          <a:solidFill>
                            <a:schemeClr val="tx1"/>
                          </a:solidFill>
                          <a:latin typeface="+mn-lt"/>
                          <a:ea typeface="+mn-ea"/>
                          <a:cs typeface="+mn-cs"/>
                        </a:rPr>
                        <a:t>Cymru</a:t>
                      </a:r>
                      <a:endParaRPr lang="en-GB" sz="2800" kern="1200">
                        <a:solidFill>
                          <a:schemeClr val="tx1"/>
                        </a:solidFill>
                        <a:latin typeface="+mn-lt"/>
                        <a:ea typeface="+mn-ea"/>
                        <a:cs typeface="+mn-cs"/>
                      </a:endParaRPr>
                    </a:p>
                  </a:txBody>
                  <a:tcPr marL="90000" marR="90000" marT="46800" marB="46800" anchor="ctr"/>
                </a:tc>
                <a:tc>
                  <a:txBody>
                    <a:bodyPr/>
                    <a:lstStyle/>
                    <a:p>
                      <a:pPr marL="0" algn="ctr" defTabSz="914400" rtl="0" eaLnBrk="1" latinLnBrk="0" hangingPunct="1"/>
                      <a:r>
                        <a:rPr lang="en-GB" sz="2800" kern="1200">
                          <a:solidFill>
                            <a:schemeClr val="tx1"/>
                          </a:solidFill>
                          <a:latin typeface="+mn-lt"/>
                          <a:ea typeface="+mn-ea"/>
                          <a:cs typeface="+mn-cs"/>
                        </a:rPr>
                        <a:t> £239 </a:t>
                      </a:r>
                    </a:p>
                  </a:txBody>
                  <a:tcPr marL="90000" marR="90000" marT="46800" marB="46800" anchor="ctr"/>
                </a:tc>
                <a:tc>
                  <a:txBody>
                    <a:bodyPr/>
                    <a:lstStyle/>
                    <a:p>
                      <a:pPr marL="0" algn="ctr" defTabSz="914400" rtl="0" eaLnBrk="1" latinLnBrk="0" hangingPunct="1"/>
                      <a:r>
                        <a:rPr lang="en-GB" sz="2800" kern="1200" dirty="0">
                          <a:solidFill>
                            <a:schemeClr val="tx1"/>
                          </a:solidFill>
                          <a:latin typeface="+mn-lt"/>
                          <a:ea typeface="+mn-ea"/>
                          <a:cs typeface="+mn-cs"/>
                        </a:rPr>
                        <a:t> £295 </a:t>
                      </a:r>
                    </a:p>
                  </a:txBody>
                  <a:tcPr marL="90000" marR="90000" marT="46800" marB="46800"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en-GB" sz="2400"/>
              <a:t>Ffynhonnell: Arolwg Twristiaeth Prydain Fawr (GBTS) </a:t>
            </a:r>
            <a:r>
              <a:rPr lang="en-US" sz="2400"/>
              <a:t>2024</a:t>
            </a:r>
          </a:p>
          <a:p>
            <a:r>
              <a:rPr lang="en-GB" sz="2400"/>
              <a:t>Sylfaen: Prydain Fawr 8,388; Lloegr 6,690; Yr Alban 1,130; Cymru 752</a:t>
            </a:r>
            <a:endParaRPr lang="en-US" sz="2400"/>
          </a:p>
        </p:txBody>
      </p:sp>
    </p:spTree>
    <p:extLst>
      <p:ext uri="{BB962C8B-B14F-4D97-AF65-F5344CB8AC3E}">
        <p14:creationId xmlns:p14="http://schemas.microsoft.com/office/powerpoint/2010/main" val="271338107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Gwariant cyfartalog fesul noson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1881509"/>
            <a:ext cx="23223538" cy="1552572"/>
          </a:xfrm>
        </p:spPr>
        <p:txBody>
          <a:bodyPr/>
          <a:lstStyle/>
          <a:p>
            <a:r>
              <a:rPr lang="en-US" sz="2800" dirty="0" err="1"/>
              <a:t>Wrth</a:t>
            </a:r>
            <a:r>
              <a:rPr lang="en-US" sz="2800" dirty="0"/>
              <a:t> </a:t>
            </a:r>
            <a:r>
              <a:rPr lang="en-US" sz="2800" dirty="0" err="1"/>
              <a:t>i</a:t>
            </a:r>
            <a:r>
              <a:rPr lang="en-US" sz="2800" dirty="0"/>
              <a:t> </a:t>
            </a:r>
            <a:r>
              <a:rPr lang="en-US" sz="2800" dirty="0" err="1"/>
              <a:t>nifer</a:t>
            </a:r>
            <a:r>
              <a:rPr lang="en-US" sz="2800" dirty="0"/>
              <a:t> y </a:t>
            </a:r>
            <a:r>
              <a:rPr lang="en-US" sz="2800" dirty="0" err="1"/>
              <a:t>nosweithiau</a:t>
            </a:r>
            <a:r>
              <a:rPr lang="en-US" sz="2800" dirty="0"/>
              <a:t> </a:t>
            </a:r>
            <a:r>
              <a:rPr lang="en-US" sz="2800" dirty="0" err="1"/>
              <a:t>fesul</a:t>
            </a:r>
            <a:r>
              <a:rPr lang="en-US" sz="2800" dirty="0"/>
              <a:t> </a:t>
            </a:r>
            <a:r>
              <a:rPr lang="en-US" sz="2800" dirty="0" err="1"/>
              <a:t>taith</a:t>
            </a:r>
            <a:r>
              <a:rPr lang="en-US" sz="2800" dirty="0"/>
              <a:t> </a:t>
            </a:r>
            <a:r>
              <a:rPr lang="en-US" sz="2800" dirty="0" err="1"/>
              <a:t>leihau</a:t>
            </a:r>
            <a:r>
              <a:rPr lang="en-US" sz="2800" dirty="0"/>
              <a:t> a </a:t>
            </a:r>
            <a:r>
              <a:rPr lang="en-US" sz="2800" dirty="0" err="1"/>
              <a:t>gwariant</a:t>
            </a:r>
            <a:r>
              <a:rPr lang="en-US" sz="2800" dirty="0"/>
              <a:t> </a:t>
            </a:r>
            <a:r>
              <a:rPr lang="en-US" sz="2800" dirty="0" err="1"/>
              <a:t>cyffredinol</a:t>
            </a:r>
            <a:r>
              <a:rPr lang="en-US" sz="2800" dirty="0"/>
              <a:t> </a:t>
            </a:r>
            <a:r>
              <a:rPr lang="en-US" sz="2800" dirty="0" err="1"/>
              <a:t>gynyddu</a:t>
            </a:r>
            <a:r>
              <a:rPr lang="en-US" sz="2800" dirty="0"/>
              <a:t>, </a:t>
            </a:r>
            <a:r>
              <a:rPr lang="en-US" sz="2800" dirty="0" err="1"/>
              <a:t>cynyddodd</a:t>
            </a:r>
            <a:r>
              <a:rPr lang="en-US" sz="2800" dirty="0"/>
              <a:t> y </a:t>
            </a:r>
            <a:r>
              <a:rPr lang="en-US" sz="2800" dirty="0" err="1"/>
              <a:t>gwariant</a:t>
            </a:r>
            <a:r>
              <a:rPr lang="en-US" sz="2800" dirty="0"/>
              <a:t> </a:t>
            </a:r>
            <a:r>
              <a:rPr lang="en-US" sz="2800" dirty="0" err="1"/>
              <a:t>cyfartalog</a:t>
            </a:r>
            <a:r>
              <a:rPr lang="en-US" sz="2800" dirty="0"/>
              <a:t> </a:t>
            </a:r>
            <a:r>
              <a:rPr lang="en-US" sz="2800" dirty="0" err="1"/>
              <a:t>fesul</a:t>
            </a:r>
            <a:r>
              <a:rPr lang="en-US" sz="2800" dirty="0"/>
              <a:t> </a:t>
            </a:r>
            <a:r>
              <a:rPr lang="en-US" sz="2800" dirty="0" err="1"/>
              <a:t>noson</a:t>
            </a:r>
            <a:r>
              <a:rPr lang="en-US" sz="2800" dirty="0"/>
              <a:t> </a:t>
            </a:r>
            <a:r>
              <a:rPr lang="en-US" sz="2800" dirty="0" err="1"/>
              <a:t>trwy</a:t>
            </a:r>
            <a:r>
              <a:rPr lang="en-US" sz="2800" dirty="0"/>
              <a:t> </a:t>
            </a:r>
            <a:r>
              <a:rPr lang="en-US" sz="2800" dirty="0" err="1"/>
              <a:t>gydol</a:t>
            </a:r>
            <a:r>
              <a:rPr lang="en-US" sz="2800" dirty="0"/>
              <a:t> 2024 </a:t>
            </a:r>
            <a:r>
              <a:rPr lang="en-US" sz="2800" dirty="0" err="1"/>
              <a:t>hefyd</a:t>
            </a:r>
            <a:r>
              <a:rPr lang="en-US" sz="2800" dirty="0"/>
              <a:t> (+16%), o £92 </a:t>
            </a:r>
            <a:r>
              <a:rPr lang="en-US" sz="2800" dirty="0" err="1"/>
              <a:t>yn</a:t>
            </a:r>
            <a:r>
              <a:rPr lang="en-US" sz="2800" dirty="0"/>
              <a:t> 2023 </a:t>
            </a:r>
            <a:r>
              <a:rPr lang="en-US" sz="2800" dirty="0" err="1"/>
              <a:t>i</a:t>
            </a:r>
            <a:r>
              <a:rPr lang="en-US" sz="2800" dirty="0"/>
              <a:t> £107 </a:t>
            </a:r>
            <a:r>
              <a:rPr lang="en-US" sz="2800" dirty="0" err="1"/>
              <a:t>yn</a:t>
            </a:r>
            <a:r>
              <a:rPr lang="en-US" sz="2800" dirty="0"/>
              <a:t> 2024. </a:t>
            </a:r>
            <a:r>
              <a:rPr lang="en-US" sz="2800" dirty="0" err="1"/>
              <a:t>Ysgogwyd</a:t>
            </a:r>
            <a:r>
              <a:rPr lang="en-US" sz="2800" dirty="0"/>
              <a:t> </a:t>
            </a:r>
            <a:r>
              <a:rPr lang="en-US" sz="2800" dirty="0" err="1"/>
              <a:t>hyn</a:t>
            </a:r>
            <a:r>
              <a:rPr lang="en-US" sz="2800" dirty="0"/>
              <a:t> </a:t>
            </a:r>
            <a:r>
              <a:rPr lang="en-US" sz="2800" dirty="0" err="1"/>
              <a:t>yn</a:t>
            </a:r>
            <a:r>
              <a:rPr lang="en-US" sz="2800" dirty="0"/>
              <a:t> </a:t>
            </a:r>
            <a:r>
              <a:rPr lang="en-US" sz="2800" dirty="0" err="1"/>
              <a:t>bennaf</a:t>
            </a:r>
            <a:r>
              <a:rPr lang="en-US" sz="2800" dirty="0"/>
              <a:t> </a:t>
            </a:r>
            <a:r>
              <a:rPr lang="en-US" sz="2800" dirty="0" err="1"/>
              <a:t>gan</a:t>
            </a:r>
            <a:r>
              <a:rPr lang="en-US" sz="2800" dirty="0"/>
              <a:t> </a:t>
            </a:r>
            <a:r>
              <a:rPr lang="en-US" sz="2800" dirty="0" err="1"/>
              <a:t>gynnydd</a:t>
            </a:r>
            <a:r>
              <a:rPr lang="en-US" sz="2800" dirty="0"/>
              <a:t> </a:t>
            </a:r>
            <a:r>
              <a:rPr lang="en-US" sz="2800" dirty="0" err="1"/>
              <a:t>i</a:t>
            </a:r>
            <a:r>
              <a:rPr lang="en-US" sz="2800" dirty="0"/>
              <a:t> </a:t>
            </a:r>
            <a:r>
              <a:rPr lang="en-US" sz="2800" dirty="0" err="1"/>
              <a:t>wariant</a:t>
            </a:r>
            <a:r>
              <a:rPr lang="en-US" sz="2800" dirty="0"/>
              <a:t> </a:t>
            </a:r>
            <a:r>
              <a:rPr lang="en-US" sz="2800" dirty="0" err="1"/>
              <a:t>ar</a:t>
            </a:r>
            <a:r>
              <a:rPr lang="en-US" sz="2800" dirty="0"/>
              <a:t> </a:t>
            </a:r>
            <a:r>
              <a:rPr lang="en-US" sz="2800" dirty="0" err="1"/>
              <a:t>deithiau</a:t>
            </a:r>
            <a:r>
              <a:rPr lang="en-US" sz="2800" dirty="0"/>
              <a:t> </a:t>
            </a:r>
            <a:r>
              <a:rPr lang="en-US" sz="2800" dirty="0" err="1"/>
              <a:t>pecyn</a:t>
            </a:r>
            <a:r>
              <a:rPr lang="en-US" sz="2800" dirty="0"/>
              <a:t>/</a:t>
            </a:r>
            <a:r>
              <a:rPr lang="en-US" sz="2800" dirty="0" err="1"/>
              <a:t>cynhwysol</a:t>
            </a:r>
            <a:r>
              <a:rPr lang="en-US" sz="2800" dirty="0"/>
              <a:t> (un pris am </a:t>
            </a:r>
            <a:r>
              <a:rPr lang="en-US" sz="2800" dirty="0" err="1"/>
              <a:t>elfennau</a:t>
            </a:r>
            <a:r>
              <a:rPr lang="en-US" sz="2800" dirty="0"/>
              <a:t> </a:t>
            </a:r>
            <a:r>
              <a:rPr lang="en-US" sz="2800" dirty="0" err="1"/>
              <a:t>lluosog</a:t>
            </a:r>
            <a:r>
              <a:rPr lang="en-US" sz="2800" dirty="0"/>
              <a:t> </a:t>
            </a:r>
            <a:r>
              <a:rPr lang="en-US" sz="2800" dirty="0" err="1"/>
              <a:t>fel</a:t>
            </a:r>
            <a:r>
              <a:rPr lang="en-US" sz="2800" dirty="0"/>
              <a:t> </a:t>
            </a:r>
            <a:r>
              <a:rPr lang="en-US" sz="2800" dirty="0" err="1"/>
              <a:t>llety</a:t>
            </a:r>
            <a:r>
              <a:rPr lang="en-US" dirty="0"/>
              <a:t>, </a:t>
            </a:r>
            <a:r>
              <a:rPr lang="en-US" dirty="0" err="1"/>
              <a:t>bwyd</a:t>
            </a:r>
            <a:r>
              <a:rPr lang="en-US" dirty="0"/>
              <a:t> a </a:t>
            </a:r>
            <a:r>
              <a:rPr lang="en-US" dirty="0" err="1"/>
              <a:t>thrafnidiaeth</a:t>
            </a:r>
            <a:r>
              <a:rPr lang="en-US" dirty="0"/>
              <a:t>)</a:t>
            </a:r>
            <a:r>
              <a:rPr lang="en-US" sz="2800" dirty="0"/>
              <a:t> </a:t>
            </a:r>
            <a:r>
              <a:rPr lang="en-US" sz="2800" dirty="0" err="1"/>
              <a:t>yn</a:t>
            </a:r>
            <a:r>
              <a:rPr lang="en-US" sz="2800" dirty="0"/>
              <a:t> 2024 (+21% </a:t>
            </a:r>
            <a:r>
              <a:rPr lang="en-US" sz="2800" dirty="0" err="1"/>
              <a:t>o’i</a:t>
            </a:r>
            <a:r>
              <a:rPr lang="en-US" sz="2800" dirty="0"/>
              <a:t> </a:t>
            </a:r>
            <a:r>
              <a:rPr lang="en-US" sz="2800" dirty="0" err="1"/>
              <a:t>gymharu</a:t>
            </a:r>
            <a:r>
              <a:rPr lang="en-US" sz="2800" dirty="0"/>
              <a:t> â 2023), </a:t>
            </a:r>
            <a:r>
              <a:rPr lang="en-US" sz="2800" dirty="0" err="1"/>
              <a:t>yn</a:t>
            </a:r>
            <a:r>
              <a:rPr lang="en-US" sz="2800" dirty="0"/>
              <a:t> </a:t>
            </a:r>
            <a:r>
              <a:rPr lang="en-US" sz="2800" dirty="0" err="1"/>
              <a:t>enwedig</a:t>
            </a:r>
            <a:r>
              <a:rPr lang="en-US" sz="2800" dirty="0"/>
              <a:t> </a:t>
            </a:r>
            <a:r>
              <a:rPr lang="en-US" sz="2800" dirty="0" err="1"/>
              <a:t>gan</a:t>
            </a:r>
            <a:r>
              <a:rPr lang="en-US" sz="2800" dirty="0"/>
              <a:t> y </a:t>
            </a:r>
            <a:r>
              <a:rPr lang="en-US" sz="2800" dirty="0" err="1"/>
              <a:t>rhai</a:t>
            </a:r>
            <a:r>
              <a:rPr lang="en-US" sz="2800" dirty="0"/>
              <a:t> </a:t>
            </a:r>
            <a:r>
              <a:rPr lang="en-US" sz="2800" dirty="0" err="1"/>
              <a:t>yn</a:t>
            </a:r>
            <a:r>
              <a:rPr lang="en-US" sz="2800" dirty="0"/>
              <a:t> y </a:t>
            </a:r>
            <a:r>
              <a:rPr lang="en-US" sz="2800" dirty="0" err="1"/>
              <a:t>cyfnod</a:t>
            </a:r>
            <a:r>
              <a:rPr lang="en-US" sz="2800" dirty="0"/>
              <a:t> </a:t>
            </a:r>
            <a:r>
              <a:rPr lang="en-US" sz="2800" dirty="0" err="1"/>
              <a:t>oes</a:t>
            </a:r>
            <a:r>
              <a:rPr lang="en-US" sz="2800" dirty="0"/>
              <a:t> </a:t>
            </a:r>
            <a:r>
              <a:rPr lang="en-US" sz="2800" dirty="0" err="1"/>
              <a:t>teuluoedd</a:t>
            </a:r>
            <a:r>
              <a:rPr lang="en-US" sz="2800" dirty="0"/>
              <a:t> (+45%). Cyrhaeddodd </a:t>
            </a:r>
            <a:r>
              <a:rPr lang="en-US" sz="2800" dirty="0" err="1"/>
              <a:t>gwariant</a:t>
            </a:r>
            <a:r>
              <a:rPr lang="en-US" sz="2800" dirty="0"/>
              <a:t> </a:t>
            </a:r>
            <a:r>
              <a:rPr lang="en-US" sz="2800" dirty="0" err="1"/>
              <a:t>cyfartalog</a:t>
            </a:r>
            <a:r>
              <a:rPr lang="en-US" sz="2800" dirty="0"/>
              <a:t> </a:t>
            </a:r>
            <a:r>
              <a:rPr lang="en-US" sz="2800" dirty="0" err="1"/>
              <a:t>fesul</a:t>
            </a:r>
            <a:r>
              <a:rPr lang="en-US" sz="2800" dirty="0"/>
              <a:t> </a:t>
            </a:r>
            <a:r>
              <a:rPr lang="en-US" sz="2800" dirty="0" err="1"/>
              <a:t>noson</a:t>
            </a:r>
            <a:r>
              <a:rPr lang="en-US" sz="2800" dirty="0"/>
              <a:t> frig </a:t>
            </a:r>
            <a:r>
              <a:rPr lang="en-US" sz="2800" dirty="0" err="1"/>
              <a:t>yn</a:t>
            </a:r>
            <a:r>
              <a:rPr lang="en-US" sz="2800" dirty="0"/>
              <a:t> Ch4 2024 </a:t>
            </a:r>
            <a:r>
              <a:rPr lang="en-US" sz="2800" dirty="0" err="1"/>
              <a:t>ar</a:t>
            </a:r>
            <a:r>
              <a:rPr lang="en-US" sz="2800" dirty="0"/>
              <a:t> £125 y </a:t>
            </a:r>
            <a:r>
              <a:rPr lang="en-US" sz="2800" dirty="0" err="1"/>
              <a:t>noson</a:t>
            </a:r>
            <a:r>
              <a:rPr lang="en-US" sz="2800" dirty="0"/>
              <a:t>, </a:t>
            </a:r>
            <a:r>
              <a:rPr lang="en-US" sz="2800" dirty="0" err="1"/>
              <a:t>wrth</a:t>
            </a:r>
            <a:r>
              <a:rPr lang="en-US" sz="2800" dirty="0"/>
              <a:t> </a:t>
            </a:r>
            <a:r>
              <a:rPr lang="en-US" sz="2800" dirty="0" err="1"/>
              <a:t>i</a:t>
            </a:r>
            <a:r>
              <a:rPr lang="en-US" sz="2800" dirty="0"/>
              <a:t> </a:t>
            </a:r>
            <a:r>
              <a:rPr lang="en-US" sz="2800" dirty="0" err="1"/>
              <a:t>wariant</a:t>
            </a:r>
            <a:r>
              <a:rPr lang="en-US" sz="2800" dirty="0"/>
              <a:t> </a:t>
            </a:r>
            <a:r>
              <a:rPr lang="en-US" sz="2800" dirty="0" err="1"/>
              <a:t>ar</a:t>
            </a:r>
            <a:r>
              <a:rPr lang="en-US" sz="2800" dirty="0"/>
              <a:t> </a:t>
            </a:r>
            <a:r>
              <a:rPr lang="en-US" sz="2800" dirty="0" err="1"/>
              <a:t>becynnau</a:t>
            </a:r>
            <a:r>
              <a:rPr lang="en-US" sz="2800" dirty="0"/>
              <a:t> </a:t>
            </a:r>
            <a:r>
              <a:rPr lang="en-US" sz="2800" dirty="0" err="1"/>
              <a:t>gwyliau</a:t>
            </a:r>
            <a:r>
              <a:rPr lang="en-US" sz="2800" dirty="0"/>
              <a:t> </a:t>
            </a:r>
            <a:r>
              <a:rPr lang="en-US" sz="2800" dirty="0" err="1"/>
              <a:t>gynyddu</a:t>
            </a:r>
            <a:r>
              <a:rPr lang="en-US" sz="2800" dirty="0"/>
              <a:t> 60% </a:t>
            </a:r>
            <a:r>
              <a:rPr lang="en-US" sz="2800" dirty="0" err="1"/>
              <a:t>yn</a:t>
            </a:r>
            <a:r>
              <a:rPr lang="en-US" sz="2800" dirty="0"/>
              <a:t> y </a:t>
            </a:r>
            <a:r>
              <a:rPr lang="en-US" sz="2800" dirty="0" err="1"/>
              <a:t>chwarter</a:t>
            </a:r>
            <a:r>
              <a:rPr lang="en-US" sz="2800" dirty="0"/>
              <a:t> </a:t>
            </a:r>
            <a:r>
              <a:rPr lang="en-US" dirty="0" err="1"/>
              <a:t>hwn</a:t>
            </a:r>
            <a:r>
              <a:rPr lang="en-US" dirty="0"/>
              <a:t> </a:t>
            </a:r>
            <a:r>
              <a:rPr lang="en-US" dirty="0" err="1"/>
              <a:t>y</a:t>
            </a:r>
            <a:r>
              <a:rPr lang="en-US" sz="2800" dirty="0" err="1"/>
              <a:t>n</a:t>
            </a:r>
            <a:r>
              <a:rPr lang="en-US" sz="2800" dirty="0"/>
              <a:t> 2024, </a:t>
            </a:r>
            <a:r>
              <a:rPr lang="en-US" sz="2800" dirty="0" err="1"/>
              <a:t>o’i</a:t>
            </a:r>
            <a:r>
              <a:rPr lang="en-US" sz="2800" dirty="0"/>
              <a:t> </a:t>
            </a:r>
            <a:r>
              <a:rPr lang="en-US" sz="2800" dirty="0" err="1"/>
              <a:t>gymharu</a:t>
            </a:r>
            <a:r>
              <a:rPr lang="en-US" sz="2800" dirty="0"/>
              <a:t> â Ch4 2023.</a:t>
            </a:r>
            <a:endParaRPr lang="en-US" sz="2800" dirty="0">
              <a:cs typeface="Arial"/>
            </a:endParaRP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4146" y="4552950"/>
            <a:ext cx="16476069" cy="705802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4146" y="3864795"/>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Gwariant</a:t>
            </a:r>
            <a:r>
              <a:rPr lang="en-US" sz="2800" b="1" dirty="0"/>
              <a:t> </a:t>
            </a:r>
            <a:r>
              <a:rPr lang="en-US" sz="2800" b="1" dirty="0" err="1"/>
              <a:t>cyfartalog</a:t>
            </a:r>
            <a:r>
              <a:rPr lang="en-US" sz="2800" b="1" dirty="0"/>
              <a:t> </a:t>
            </a:r>
            <a:r>
              <a:rPr lang="en-US" sz="2800" b="1" dirty="0" err="1"/>
              <a:t>fesul</a:t>
            </a:r>
            <a:r>
              <a:rPr lang="en-US" sz="2800" b="1" dirty="0"/>
              <a:t> </a:t>
            </a:r>
            <a:r>
              <a:rPr lang="en-US" sz="2800" b="1" dirty="0" err="1"/>
              <a:t>noson</a:t>
            </a:r>
            <a:endParaRPr lang="en-US" sz="2800" b="1" dirty="0"/>
          </a:p>
        </p:txBody>
      </p:sp>
      <p:graphicFrame>
        <p:nvGraphicFramePr>
          <p:cNvPr id="8" name="Content Placeholder 12" descr="Line chart depicting average spend per night (in millions) by quarter in GB, England, Scotland and Wales between Q2 2021 and Q4 2022.">
            <a:extLst>
              <a:ext uri="{FF2B5EF4-FFF2-40B4-BE49-F238E27FC236}">
                <a16:creationId xmlns:a16="http://schemas.microsoft.com/office/drawing/2014/main" id="{56A7DC27-34CB-21F7-26B6-CF39E381EF77}"/>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277829052"/>
              </p:ext>
            </p:extLst>
          </p:nvPr>
        </p:nvGraphicFramePr>
        <p:xfrm>
          <a:off x="721789" y="4552950"/>
          <a:ext cx="16097250" cy="694290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a:extLst>
              <a:ext uri="{FF2B5EF4-FFF2-40B4-BE49-F238E27FC236}">
                <a16:creationId xmlns:a16="http://schemas.microsoft.com/office/drawing/2014/main" id="{A7045D69-37EF-D4D5-277C-BF46A1F4B80F}"/>
              </a:ext>
            </a:extLst>
          </p:cNvPr>
          <p:cNvGraphicFramePr>
            <a:graphicFrameLocks noGrp="1"/>
          </p:cNvGraphicFramePr>
          <p:nvPr>
            <p:extLst>
              <p:ext uri="{D42A27DB-BD31-4B8C-83A1-F6EECF244321}">
                <p14:modId xmlns:p14="http://schemas.microsoft.com/office/powerpoint/2010/main" val="2645786905"/>
              </p:ext>
            </p:extLst>
          </p:nvPr>
        </p:nvGraphicFramePr>
        <p:xfrm>
          <a:off x="17286779" y="3864795"/>
          <a:ext cx="6498734" cy="7715195"/>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2445043">
                <a:tc>
                  <a:txBody>
                    <a:bodyPr/>
                    <a:lstStyle/>
                    <a:p>
                      <a:pPr marL="0" algn="ctr" defTabSz="914400" rtl="0" eaLnBrk="1" latinLnBrk="0" hangingPunct="1"/>
                      <a:r>
                        <a:rPr lang="en-GB" sz="2800" b="1" kern="1200" err="1">
                          <a:solidFill>
                            <a:schemeClr val="lt1"/>
                          </a:solidFill>
                          <a:latin typeface="+mn-lt"/>
                          <a:ea typeface="+mn-ea"/>
                          <a:cs typeface="+mn-cs"/>
                        </a:rPr>
                        <a:t>Gwlad</a:t>
                      </a:r>
                      <a:endParaRPr lang="en-GB" sz="2800" b="1" kern="1200">
                        <a:solidFill>
                          <a:schemeClr val="lt1"/>
                        </a:solidFill>
                        <a:latin typeface="+mn-lt"/>
                        <a:ea typeface="+mn-ea"/>
                        <a:cs typeface="+mn-cs"/>
                      </a:endParaRPr>
                    </a:p>
                  </a:txBody>
                  <a:tcPr anchor="ctr"/>
                </a:tc>
                <a:tc>
                  <a:txBody>
                    <a:bodyPr/>
                    <a:lstStyle/>
                    <a:p>
                      <a:pPr marL="0" algn="ctr" defTabSz="914400" rtl="0" eaLnBrk="1" latinLnBrk="0" hangingPunct="1"/>
                      <a:r>
                        <a:rPr lang="en-US" sz="2800" b="1" kern="1200" dirty="0" err="1">
                          <a:solidFill>
                            <a:schemeClr val="lt1"/>
                          </a:solidFill>
                          <a:latin typeface="+mn-lt"/>
                          <a:ea typeface="+mn-ea"/>
                          <a:cs typeface="+mn-cs"/>
                        </a:rPr>
                        <a:t>Gwariant</a:t>
                      </a:r>
                      <a:r>
                        <a:rPr lang="en-US" sz="2800" b="1" kern="1200" dirty="0">
                          <a:solidFill>
                            <a:schemeClr val="lt1"/>
                          </a:solidFill>
                          <a:latin typeface="+mn-lt"/>
                          <a:ea typeface="+mn-ea"/>
                          <a:cs typeface="+mn-cs"/>
                        </a:rPr>
                        <a:t> </a:t>
                      </a:r>
                      <a:r>
                        <a:rPr lang="en-US" sz="2800" b="1" kern="1200" dirty="0" err="1">
                          <a:solidFill>
                            <a:schemeClr val="lt1"/>
                          </a:solidFill>
                          <a:latin typeface="+mn-lt"/>
                          <a:ea typeface="+mn-ea"/>
                          <a:cs typeface="+mn-cs"/>
                        </a:rPr>
                        <a:t>cyfartalog</a:t>
                      </a:r>
                      <a:r>
                        <a:rPr lang="en-US" sz="2800" b="1" kern="1200" dirty="0">
                          <a:solidFill>
                            <a:schemeClr val="lt1"/>
                          </a:solidFill>
                          <a:latin typeface="+mn-lt"/>
                          <a:ea typeface="+mn-ea"/>
                          <a:cs typeface="+mn-cs"/>
                        </a:rPr>
                        <a:t> </a:t>
                      </a:r>
                      <a:r>
                        <a:rPr lang="en-US" sz="2800" b="1" kern="1200" dirty="0" err="1">
                          <a:solidFill>
                            <a:schemeClr val="lt1"/>
                          </a:solidFill>
                          <a:latin typeface="+mn-lt"/>
                          <a:ea typeface="+mn-ea"/>
                          <a:cs typeface="+mn-cs"/>
                        </a:rPr>
                        <a:t>fesul</a:t>
                      </a:r>
                      <a:r>
                        <a:rPr lang="en-US" sz="2800" b="1" kern="1200" dirty="0">
                          <a:solidFill>
                            <a:schemeClr val="lt1"/>
                          </a:solidFill>
                          <a:latin typeface="+mn-lt"/>
                          <a:ea typeface="+mn-ea"/>
                          <a:cs typeface="+mn-cs"/>
                        </a:rPr>
                        <a:t> </a:t>
                      </a:r>
                      <a:r>
                        <a:rPr lang="en-US" sz="2800" b="1" kern="1200" dirty="0" err="1">
                          <a:solidFill>
                            <a:schemeClr val="lt1"/>
                          </a:solidFill>
                          <a:latin typeface="+mn-lt"/>
                          <a:ea typeface="+mn-ea"/>
                          <a:cs typeface="+mn-cs"/>
                        </a:rPr>
                        <a:t>noson</a:t>
                      </a:r>
                      <a:endParaRPr lang="en-US" sz="2800" b="1" kern="1200" dirty="0">
                        <a:solidFill>
                          <a:schemeClr val="lt1"/>
                        </a:solidFill>
                        <a:latin typeface="+mn-lt"/>
                        <a:ea typeface="+mn-ea"/>
                        <a:cs typeface="+mn-cs"/>
                      </a:endParaRPr>
                    </a:p>
                    <a:p>
                      <a:pPr marL="0" algn="ctr" defTabSz="914400" rtl="0" eaLnBrk="1" latinLnBrk="0" hangingPunct="1"/>
                      <a:r>
                        <a:rPr lang="en-US" sz="2800" b="1" kern="1200" dirty="0">
                          <a:solidFill>
                            <a:schemeClr val="lt1"/>
                          </a:solidFill>
                          <a:latin typeface="+mn-lt"/>
                          <a:ea typeface="+mn-ea"/>
                          <a:cs typeface="+mn-cs"/>
                        </a:rPr>
                        <a:t>2023</a:t>
                      </a:r>
                      <a:endParaRPr lang="en-GB" sz="2800" b="1" kern="1200" dirty="0">
                        <a:solidFill>
                          <a:schemeClr val="lt1"/>
                        </a:solidFill>
                        <a:latin typeface="+mn-lt"/>
                        <a:ea typeface="+mn-ea"/>
                        <a:cs typeface="+mn-cs"/>
                      </a:endParaRPr>
                    </a:p>
                  </a:txBody>
                  <a:tcPr anchor="ctr"/>
                </a:tc>
                <a:tc>
                  <a:txBody>
                    <a:bodyPr/>
                    <a:lstStyle/>
                    <a:p>
                      <a:pPr marL="0" algn="ctr" defTabSz="914400" rtl="0" eaLnBrk="1" latinLnBrk="0" hangingPunct="1"/>
                      <a:r>
                        <a:rPr lang="en-GB" sz="2800" b="1" kern="1200">
                          <a:solidFill>
                            <a:schemeClr val="lt1"/>
                          </a:solidFill>
                          <a:latin typeface="+mn-lt"/>
                          <a:ea typeface="+mn-ea"/>
                          <a:cs typeface="+mn-cs"/>
                        </a:rPr>
                        <a:t>Gwariant cyfartalog fesul noson</a:t>
                      </a:r>
                    </a:p>
                    <a:p>
                      <a:pPr marL="0" algn="ctr" defTabSz="914400" rtl="0" eaLnBrk="1" latinLnBrk="0" hangingPunct="1"/>
                      <a:r>
                        <a:rPr lang="en-GB" sz="2800" b="1" kern="1200">
                          <a:solidFill>
                            <a:schemeClr val="lt1"/>
                          </a:solidFill>
                          <a:latin typeface="+mn-lt"/>
                          <a:ea typeface="+mn-ea"/>
                          <a:cs typeface="+mn-cs"/>
                        </a:rPr>
                        <a:t>2024</a:t>
                      </a:r>
                    </a:p>
                  </a:txBody>
                  <a:tcPr anchor="ctr"/>
                </a:tc>
                <a:extLst>
                  <a:ext uri="{0D108BD9-81ED-4DB2-BD59-A6C34878D82A}">
                    <a16:rowId xmlns:a16="http://schemas.microsoft.com/office/drawing/2014/main" val="1236938923"/>
                  </a:ext>
                </a:extLst>
              </a:tr>
              <a:tr h="1317538">
                <a:tc>
                  <a:txBody>
                    <a:bodyPr/>
                    <a:lstStyle/>
                    <a:p>
                      <a:pPr marL="0" algn="ctr" defTabSz="914400" rtl="0" eaLnBrk="1" latinLnBrk="0" hangingPunct="1"/>
                      <a:r>
                        <a:rPr lang="en-US" sz="2800" kern="1200" dirty="0">
                          <a:solidFill>
                            <a:schemeClr val="tx1"/>
                          </a:solidFill>
                          <a:latin typeface="+mn-lt"/>
                          <a:ea typeface="+mn-ea"/>
                          <a:cs typeface="+mn-cs"/>
                        </a:rPr>
                        <a:t>Prydain Fawr</a:t>
                      </a:r>
                      <a:endParaRPr lang="en-GB" sz="2800" kern="1200" dirty="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 £92</a:t>
                      </a:r>
                    </a:p>
                  </a:txBody>
                  <a:tcPr anchor="ctr"/>
                </a:tc>
                <a:tc>
                  <a:txBody>
                    <a:bodyPr/>
                    <a:lstStyle/>
                    <a:p>
                      <a:pPr marL="0" algn="ctr" defTabSz="914400" rtl="0" eaLnBrk="1" latinLnBrk="0" hangingPunct="1"/>
                      <a:r>
                        <a:rPr lang="en-GB" sz="2800" kern="1200">
                          <a:solidFill>
                            <a:schemeClr val="tx1"/>
                          </a:solidFill>
                          <a:latin typeface="+mn-lt"/>
                          <a:ea typeface="+mn-ea"/>
                          <a:cs typeface="+mn-cs"/>
                        </a:rPr>
                        <a:t> £107</a:t>
                      </a:r>
                    </a:p>
                  </a:txBody>
                  <a:tcPr anchor="ctr"/>
                </a:tc>
                <a:extLst>
                  <a:ext uri="{0D108BD9-81ED-4DB2-BD59-A6C34878D82A}">
                    <a16:rowId xmlns:a16="http://schemas.microsoft.com/office/drawing/2014/main" val="2818411631"/>
                  </a:ext>
                </a:extLst>
              </a:tr>
              <a:tr h="1317538">
                <a:tc>
                  <a:txBody>
                    <a:bodyPr/>
                    <a:lstStyle/>
                    <a:p>
                      <a:pPr marL="0" algn="ctr" defTabSz="914400" rtl="0" eaLnBrk="1" latinLnBrk="0" hangingPunct="1"/>
                      <a:r>
                        <a:rPr lang="en-US" sz="2800" kern="1200">
                          <a:solidFill>
                            <a:schemeClr val="tx1"/>
                          </a:solidFill>
                          <a:latin typeface="+mn-lt"/>
                          <a:ea typeface="+mn-ea"/>
                          <a:cs typeface="+mn-cs"/>
                        </a:rPr>
                        <a:t>Lloegr</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 £93 </a:t>
                      </a:r>
                    </a:p>
                  </a:txBody>
                  <a:tcPr anchor="ctr"/>
                </a:tc>
                <a:tc>
                  <a:txBody>
                    <a:bodyPr/>
                    <a:lstStyle/>
                    <a:p>
                      <a:pPr marL="0" algn="ctr" defTabSz="914400" rtl="0" eaLnBrk="1" latinLnBrk="0" hangingPunct="1"/>
                      <a:r>
                        <a:rPr lang="en-GB" sz="2800" kern="1200">
                          <a:solidFill>
                            <a:schemeClr val="tx1"/>
                          </a:solidFill>
                          <a:latin typeface="+mn-lt"/>
                          <a:ea typeface="+mn-ea"/>
                          <a:cs typeface="+mn-cs"/>
                        </a:rPr>
                        <a:t> £107</a:t>
                      </a:r>
                    </a:p>
                  </a:txBody>
                  <a:tcPr anchor="ctr"/>
                </a:tc>
                <a:extLst>
                  <a:ext uri="{0D108BD9-81ED-4DB2-BD59-A6C34878D82A}">
                    <a16:rowId xmlns:a16="http://schemas.microsoft.com/office/drawing/2014/main" val="3992828607"/>
                  </a:ext>
                </a:extLst>
              </a:tr>
              <a:tr h="1317538">
                <a:tc>
                  <a:txBody>
                    <a:bodyPr/>
                    <a:lstStyle/>
                    <a:p>
                      <a:pPr marL="0" algn="ctr" defTabSz="914400" rtl="0" eaLnBrk="1" latinLnBrk="0" hangingPunct="1"/>
                      <a:r>
                        <a:rPr lang="en-US" sz="2800" kern="1200">
                          <a:solidFill>
                            <a:schemeClr val="tx1"/>
                          </a:solidFill>
                          <a:latin typeface="+mn-lt"/>
                          <a:ea typeface="+mn-ea"/>
                          <a:cs typeface="+mn-cs"/>
                        </a:rPr>
                        <a:t>Yr Alban</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 £90</a:t>
                      </a:r>
                    </a:p>
                  </a:txBody>
                  <a:tcPr anchor="ctr"/>
                </a:tc>
                <a:tc>
                  <a:txBody>
                    <a:bodyPr/>
                    <a:lstStyle/>
                    <a:p>
                      <a:pPr marL="0" algn="ctr" defTabSz="914400" rtl="0" eaLnBrk="1" latinLnBrk="0" hangingPunct="1"/>
                      <a:r>
                        <a:rPr lang="en-GB" sz="2800" kern="1200">
                          <a:solidFill>
                            <a:schemeClr val="tx1"/>
                          </a:solidFill>
                          <a:latin typeface="+mn-lt"/>
                          <a:ea typeface="+mn-ea"/>
                          <a:cs typeface="+mn-cs"/>
                        </a:rPr>
                        <a:t> £113</a:t>
                      </a:r>
                    </a:p>
                  </a:txBody>
                  <a:tcPr anchor="ctr"/>
                </a:tc>
                <a:extLst>
                  <a:ext uri="{0D108BD9-81ED-4DB2-BD59-A6C34878D82A}">
                    <a16:rowId xmlns:a16="http://schemas.microsoft.com/office/drawing/2014/main" val="664184207"/>
                  </a:ext>
                </a:extLst>
              </a:tr>
              <a:tr h="1317538">
                <a:tc>
                  <a:txBody>
                    <a:bodyPr/>
                    <a:lstStyle/>
                    <a:p>
                      <a:pPr marL="0" algn="ctr" defTabSz="914400" rtl="0" eaLnBrk="1" latinLnBrk="0" hangingPunct="1"/>
                      <a:r>
                        <a:rPr lang="en-US" sz="2800" kern="1200">
                          <a:solidFill>
                            <a:schemeClr val="tx1"/>
                          </a:solidFill>
                          <a:latin typeface="+mn-lt"/>
                          <a:ea typeface="+mn-ea"/>
                          <a:cs typeface="+mn-cs"/>
                        </a:rPr>
                        <a:t>Cymru</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 £82</a:t>
                      </a:r>
                    </a:p>
                  </a:txBody>
                  <a:tcPr anchor="ctr"/>
                </a:tc>
                <a:tc>
                  <a:txBody>
                    <a:bodyPr/>
                    <a:lstStyle/>
                    <a:p>
                      <a:pPr marL="0" algn="ctr" defTabSz="914400" rtl="0" eaLnBrk="1" latinLnBrk="0" hangingPunct="1"/>
                      <a:r>
                        <a:rPr lang="en-GB" sz="2800" kern="1200" dirty="0">
                          <a:solidFill>
                            <a:schemeClr val="tx1"/>
                          </a:solidFill>
                          <a:latin typeface="+mn-lt"/>
                          <a:ea typeface="+mn-ea"/>
                          <a:cs typeface="+mn-cs"/>
                        </a:rPr>
                        <a:t> £101</a:t>
                      </a:r>
                    </a:p>
                  </a:txBody>
                  <a:tcPr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61975" y="11834491"/>
            <a:ext cx="20528218" cy="998175"/>
          </a:xfrm>
        </p:spPr>
        <p:txBody>
          <a:bodyPr/>
          <a:lstStyle/>
          <a:p>
            <a:r>
              <a:rPr lang="en-GB" sz="2400"/>
              <a:t>Ffynhonnell: Arolwg Twristiaeth Prydain Fawr (GBTS) </a:t>
            </a:r>
            <a:r>
              <a:rPr lang="en-US" sz="2400"/>
              <a:t>2024</a:t>
            </a:r>
          </a:p>
          <a:p>
            <a:r>
              <a:rPr lang="en-GB" sz="2400"/>
              <a:t>Sylfaen: Prydain Fawr 8,388; Lloegr 6,690; Yr Alban 1,130; Cymru 752</a:t>
            </a:r>
            <a:endParaRPr lang="en-US" sz="2400"/>
          </a:p>
        </p:txBody>
      </p:sp>
    </p:spTree>
    <p:extLst>
      <p:ext uri="{BB962C8B-B14F-4D97-AF65-F5344CB8AC3E}">
        <p14:creationId xmlns:p14="http://schemas.microsoft.com/office/powerpoint/2010/main" val="261926576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Nosweithiau cyfartalog fesul taith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1942469"/>
            <a:ext cx="23223538" cy="1552572"/>
          </a:xfrm>
        </p:spPr>
        <p:txBody>
          <a:bodyPr/>
          <a:lstStyle/>
          <a:p>
            <a:pPr algn="just">
              <a:spcAft>
                <a:spcPts val="600"/>
              </a:spcAft>
            </a:pPr>
            <a:r>
              <a:rPr lang="en-GB" sz="2800"/>
              <a:t>Arhosodd nosweithiau cyfartalog fesul taith ym Mhrydain Fawr yn sefydlog yn 2024 ar 2.9 noson fesul taith. Cafwyd rhyw fymryn o gynnydd yn Ch3 i nosweithiau cyfartalog fesul taith yn 2024 (+3% o’i gymharu â 2023) oherwydd cynnydd gan y rhai o oedran ymddeol o 3.2 o nosweithiau cyfartalog fesul taith yn 2023 i 4.5 o nosweithiau cyfartalog fesul taith yn 2024. Fodd bynnag, mae nosweithiau cyfartalog fesul taith ym Mhrydain Fawr i lawr ar gyfer pob chwarter o’u cymharu â 2022, yn enwedig ar gyfer Ch2, a ostyngodd o 3.1 noson fesul taith yn Ch2 2022 i 2.8 noson fesul taith yn Ch2 2024, wrth i bobl annibynnol hŷn leihau hyd eu teithiau.</a:t>
            </a:r>
            <a:endParaRPr lang="en-GB" sz="2800">
              <a:cs typeface="Arial"/>
            </a:endParaRP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759995"/>
            <a:ext cx="16476069" cy="724232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4105176"/>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Nosweithiau</a:t>
            </a:r>
            <a:r>
              <a:rPr lang="en-US" sz="2800" b="1" dirty="0"/>
              <a:t> </a:t>
            </a:r>
            <a:r>
              <a:rPr lang="en-US" sz="2800" b="1" dirty="0" err="1"/>
              <a:t>cyfartalog</a:t>
            </a:r>
            <a:r>
              <a:rPr lang="en-US" sz="2800" b="1" dirty="0"/>
              <a:t> </a:t>
            </a:r>
            <a:r>
              <a:rPr lang="en-US" sz="2800" b="1" dirty="0" err="1"/>
              <a:t>fesul</a:t>
            </a:r>
            <a:r>
              <a:rPr lang="en-US" sz="2800" b="1" dirty="0"/>
              <a:t> </a:t>
            </a:r>
            <a:r>
              <a:rPr lang="en-US" sz="2800" b="1" dirty="0" err="1"/>
              <a:t>taith</a:t>
            </a:r>
            <a:endParaRPr lang="en-US" sz="2800" b="1" dirty="0"/>
          </a:p>
        </p:txBody>
      </p:sp>
      <p:graphicFrame>
        <p:nvGraphicFramePr>
          <p:cNvPr id="8" name="Content Placeholder 12" descr="Line chart depicting average nights per trip (in millions) by quarter in GB, England, Scotland and Wales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4268546693"/>
              </p:ext>
            </p:extLst>
          </p:nvPr>
        </p:nvGraphicFramePr>
        <p:xfrm>
          <a:off x="723900" y="4972050"/>
          <a:ext cx="16097250" cy="691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a:extLst>
              <a:ext uri="{FF2B5EF4-FFF2-40B4-BE49-F238E27FC236}">
                <a16:creationId xmlns:a16="http://schemas.microsoft.com/office/drawing/2014/main" id="{A7045D69-37EF-D4D5-277C-BF46A1F4B80F}"/>
              </a:ext>
            </a:extLst>
          </p:cNvPr>
          <p:cNvGraphicFramePr>
            <a:graphicFrameLocks noGrp="1"/>
          </p:cNvGraphicFramePr>
          <p:nvPr>
            <p:extLst>
              <p:ext uri="{D42A27DB-BD31-4B8C-83A1-F6EECF244321}">
                <p14:modId xmlns:p14="http://schemas.microsoft.com/office/powerpoint/2010/main" val="167941840"/>
              </p:ext>
            </p:extLst>
          </p:nvPr>
        </p:nvGraphicFramePr>
        <p:xfrm>
          <a:off x="17288890" y="4105176"/>
          <a:ext cx="6498734" cy="7866158"/>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2492886">
                <a:tc>
                  <a:txBody>
                    <a:bodyPr/>
                    <a:lstStyle/>
                    <a:p>
                      <a:pPr marL="0" algn="ctr" defTabSz="914400" rtl="0" eaLnBrk="1" latinLnBrk="0" hangingPunct="1"/>
                      <a:r>
                        <a:rPr lang="en-GB" sz="2800" b="1" kern="1200" err="1">
                          <a:solidFill>
                            <a:schemeClr val="lt1"/>
                          </a:solidFill>
                          <a:latin typeface="+mn-lt"/>
                          <a:ea typeface="+mn-ea"/>
                          <a:cs typeface="+mn-cs"/>
                        </a:rPr>
                        <a:t>Gwlad</a:t>
                      </a:r>
                      <a:endParaRPr lang="en-GB" sz="2800" b="1" kern="1200">
                        <a:solidFill>
                          <a:schemeClr val="lt1"/>
                        </a:solidFill>
                        <a:latin typeface="+mn-lt"/>
                        <a:ea typeface="+mn-ea"/>
                        <a:cs typeface="+mn-cs"/>
                      </a:endParaRPr>
                    </a:p>
                  </a:txBody>
                  <a:tcPr anchor="ctr"/>
                </a:tc>
                <a:tc>
                  <a:txBody>
                    <a:bodyPr/>
                    <a:lstStyle/>
                    <a:p>
                      <a:pPr marL="0" algn="ctr" defTabSz="914400" rtl="0" eaLnBrk="1" latinLnBrk="0" hangingPunct="1"/>
                      <a:r>
                        <a:rPr lang="en-US" sz="2800" b="1" kern="1200" dirty="0" err="1">
                          <a:solidFill>
                            <a:schemeClr val="lt1"/>
                          </a:solidFill>
                          <a:latin typeface="+mn-lt"/>
                          <a:ea typeface="+mn-ea"/>
                          <a:cs typeface="+mn-cs"/>
                        </a:rPr>
                        <a:t>Nosweithiau</a:t>
                      </a:r>
                      <a:r>
                        <a:rPr lang="en-US" sz="2800" b="1" kern="1200" dirty="0">
                          <a:solidFill>
                            <a:schemeClr val="lt1"/>
                          </a:solidFill>
                          <a:latin typeface="+mn-lt"/>
                          <a:ea typeface="+mn-ea"/>
                          <a:cs typeface="+mn-cs"/>
                        </a:rPr>
                        <a:t> </a:t>
                      </a:r>
                      <a:r>
                        <a:rPr lang="en-US" sz="2800" b="1" kern="1200" dirty="0" err="1">
                          <a:solidFill>
                            <a:schemeClr val="lt1"/>
                          </a:solidFill>
                          <a:latin typeface="+mn-lt"/>
                          <a:ea typeface="+mn-ea"/>
                          <a:cs typeface="+mn-cs"/>
                        </a:rPr>
                        <a:t>cyfartalog</a:t>
                      </a:r>
                      <a:r>
                        <a:rPr lang="en-US" sz="2800" b="1" kern="1200" dirty="0">
                          <a:solidFill>
                            <a:schemeClr val="lt1"/>
                          </a:solidFill>
                          <a:latin typeface="+mn-lt"/>
                          <a:ea typeface="+mn-ea"/>
                          <a:cs typeface="+mn-cs"/>
                        </a:rPr>
                        <a:t> </a:t>
                      </a:r>
                      <a:r>
                        <a:rPr lang="en-US" sz="2800" b="1" kern="1200" dirty="0" err="1">
                          <a:solidFill>
                            <a:schemeClr val="lt1"/>
                          </a:solidFill>
                          <a:latin typeface="+mn-lt"/>
                          <a:ea typeface="+mn-ea"/>
                          <a:cs typeface="+mn-cs"/>
                        </a:rPr>
                        <a:t>fesul</a:t>
                      </a:r>
                      <a:r>
                        <a:rPr lang="en-US" sz="2800" b="1" kern="1200" dirty="0">
                          <a:solidFill>
                            <a:schemeClr val="lt1"/>
                          </a:solidFill>
                          <a:latin typeface="+mn-lt"/>
                          <a:ea typeface="+mn-ea"/>
                          <a:cs typeface="+mn-cs"/>
                        </a:rPr>
                        <a:t> </a:t>
                      </a:r>
                      <a:r>
                        <a:rPr lang="en-US" sz="2800" b="1" kern="1200" dirty="0" err="1">
                          <a:solidFill>
                            <a:schemeClr val="lt1"/>
                          </a:solidFill>
                          <a:latin typeface="+mn-lt"/>
                          <a:ea typeface="+mn-ea"/>
                          <a:cs typeface="+mn-cs"/>
                        </a:rPr>
                        <a:t>taith</a:t>
                      </a:r>
                      <a:r>
                        <a:rPr lang="en-US" sz="2800" b="1" kern="1200" dirty="0">
                          <a:solidFill>
                            <a:schemeClr val="lt1"/>
                          </a:solidFill>
                          <a:latin typeface="+mn-lt"/>
                          <a:ea typeface="+mn-ea"/>
                          <a:cs typeface="+mn-cs"/>
                        </a:rPr>
                        <a:t> 2023</a:t>
                      </a:r>
                      <a:endParaRPr lang="en-GB" sz="2800" b="1" kern="1200" dirty="0">
                        <a:solidFill>
                          <a:schemeClr val="lt1"/>
                        </a:solidFill>
                        <a:latin typeface="+mn-lt"/>
                        <a:ea typeface="+mn-ea"/>
                        <a:cs typeface="+mn-cs"/>
                      </a:endParaRPr>
                    </a:p>
                  </a:txBody>
                  <a:tcPr anchor="ctr"/>
                </a:tc>
                <a:tc>
                  <a:txBody>
                    <a:bodyPr/>
                    <a:lstStyle/>
                    <a:p>
                      <a:pPr marL="0" algn="ctr" defTabSz="914400" rtl="0" eaLnBrk="1" latinLnBrk="0" hangingPunct="1"/>
                      <a:r>
                        <a:rPr lang="en-GB" sz="2800" b="1" kern="1200">
                          <a:solidFill>
                            <a:schemeClr val="lt1"/>
                          </a:solidFill>
                          <a:latin typeface="+mn-lt"/>
                          <a:ea typeface="+mn-ea"/>
                          <a:cs typeface="+mn-cs"/>
                        </a:rPr>
                        <a:t>Nosweithiau cyfartalog fesul taith 2024</a:t>
                      </a:r>
                    </a:p>
                  </a:txBody>
                  <a:tcPr anchor="ctr"/>
                </a:tc>
                <a:extLst>
                  <a:ext uri="{0D108BD9-81ED-4DB2-BD59-A6C34878D82A}">
                    <a16:rowId xmlns:a16="http://schemas.microsoft.com/office/drawing/2014/main" val="1236938923"/>
                  </a:ext>
                </a:extLst>
              </a:tr>
              <a:tr h="1343318">
                <a:tc>
                  <a:txBody>
                    <a:bodyPr/>
                    <a:lstStyle/>
                    <a:p>
                      <a:pPr marL="0" algn="ctr" defTabSz="914400" rtl="0" eaLnBrk="1" latinLnBrk="0" hangingPunct="1"/>
                      <a:r>
                        <a:rPr lang="en-US" sz="2800" kern="1200" dirty="0">
                          <a:solidFill>
                            <a:schemeClr val="tx1"/>
                          </a:solidFill>
                          <a:latin typeface="+mn-lt"/>
                          <a:ea typeface="+mn-ea"/>
                          <a:cs typeface="+mn-cs"/>
                        </a:rPr>
                        <a:t>Prydain Fawr</a:t>
                      </a:r>
                      <a:endParaRPr lang="en-GB" sz="2800" kern="1200" dirty="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2.9</a:t>
                      </a:r>
                    </a:p>
                  </a:txBody>
                  <a:tcPr anchor="ctr"/>
                </a:tc>
                <a:tc>
                  <a:txBody>
                    <a:bodyPr/>
                    <a:lstStyle/>
                    <a:p>
                      <a:pPr marL="0" algn="ctr" defTabSz="914400" rtl="0" eaLnBrk="1" latinLnBrk="0" hangingPunct="1"/>
                      <a:r>
                        <a:rPr lang="en-GB" sz="2800" kern="1200">
                          <a:solidFill>
                            <a:schemeClr val="tx1"/>
                          </a:solidFill>
                          <a:latin typeface="+mn-lt"/>
                          <a:ea typeface="+mn-ea"/>
                          <a:cs typeface="+mn-cs"/>
                        </a:rPr>
                        <a:t>2.9</a:t>
                      </a:r>
                    </a:p>
                  </a:txBody>
                  <a:tcPr anchor="ctr"/>
                </a:tc>
                <a:extLst>
                  <a:ext uri="{0D108BD9-81ED-4DB2-BD59-A6C34878D82A}">
                    <a16:rowId xmlns:a16="http://schemas.microsoft.com/office/drawing/2014/main" val="2818411631"/>
                  </a:ext>
                </a:extLst>
              </a:tr>
              <a:tr h="1343318">
                <a:tc>
                  <a:txBody>
                    <a:bodyPr/>
                    <a:lstStyle/>
                    <a:p>
                      <a:pPr marL="0" algn="ctr" defTabSz="914400" rtl="0" eaLnBrk="1" latinLnBrk="0" hangingPunct="1"/>
                      <a:r>
                        <a:rPr lang="en-US" sz="2800" kern="1200">
                          <a:solidFill>
                            <a:schemeClr val="tx1"/>
                          </a:solidFill>
                          <a:latin typeface="+mn-lt"/>
                          <a:ea typeface="+mn-ea"/>
                          <a:cs typeface="+mn-cs"/>
                        </a:rPr>
                        <a:t>Lloegr</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2.8</a:t>
                      </a:r>
                    </a:p>
                  </a:txBody>
                  <a:tcPr anchor="ctr"/>
                </a:tc>
                <a:tc>
                  <a:txBody>
                    <a:bodyPr/>
                    <a:lstStyle/>
                    <a:p>
                      <a:pPr marL="0" algn="ctr" defTabSz="914400" rtl="0" eaLnBrk="1" latinLnBrk="0" hangingPunct="1"/>
                      <a:r>
                        <a:rPr lang="en-GB" sz="2800" kern="1200">
                          <a:solidFill>
                            <a:schemeClr val="tx1"/>
                          </a:solidFill>
                          <a:latin typeface="+mn-lt"/>
                          <a:ea typeface="+mn-ea"/>
                          <a:cs typeface="+mn-cs"/>
                        </a:rPr>
                        <a:t>2.9</a:t>
                      </a:r>
                    </a:p>
                  </a:txBody>
                  <a:tcPr anchor="ctr"/>
                </a:tc>
                <a:extLst>
                  <a:ext uri="{0D108BD9-81ED-4DB2-BD59-A6C34878D82A}">
                    <a16:rowId xmlns:a16="http://schemas.microsoft.com/office/drawing/2014/main" val="3992828607"/>
                  </a:ext>
                </a:extLst>
              </a:tr>
              <a:tr h="1343318">
                <a:tc>
                  <a:txBody>
                    <a:bodyPr/>
                    <a:lstStyle/>
                    <a:p>
                      <a:pPr marL="0" algn="ctr" defTabSz="914400" rtl="0" eaLnBrk="1" latinLnBrk="0" hangingPunct="1"/>
                      <a:r>
                        <a:rPr lang="en-US" sz="2800" kern="1200">
                          <a:solidFill>
                            <a:schemeClr val="tx1"/>
                          </a:solidFill>
                          <a:latin typeface="+mn-lt"/>
                          <a:ea typeface="+mn-ea"/>
                          <a:cs typeface="+mn-cs"/>
                        </a:rPr>
                        <a:t>Yr Alban</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2.9</a:t>
                      </a:r>
                    </a:p>
                  </a:txBody>
                  <a:tcPr anchor="ctr"/>
                </a:tc>
                <a:tc>
                  <a:txBody>
                    <a:bodyPr/>
                    <a:lstStyle/>
                    <a:p>
                      <a:pPr marL="0" algn="ctr" defTabSz="914400" rtl="0" eaLnBrk="1" latinLnBrk="0" hangingPunct="1"/>
                      <a:r>
                        <a:rPr lang="en-GB" sz="2800" kern="1200">
                          <a:solidFill>
                            <a:schemeClr val="tx1"/>
                          </a:solidFill>
                          <a:latin typeface="+mn-lt"/>
                          <a:ea typeface="+mn-ea"/>
                          <a:cs typeface="+mn-cs"/>
                        </a:rPr>
                        <a:t>2.8</a:t>
                      </a:r>
                    </a:p>
                  </a:txBody>
                  <a:tcPr anchor="ctr"/>
                </a:tc>
                <a:extLst>
                  <a:ext uri="{0D108BD9-81ED-4DB2-BD59-A6C34878D82A}">
                    <a16:rowId xmlns:a16="http://schemas.microsoft.com/office/drawing/2014/main" val="664184207"/>
                  </a:ext>
                </a:extLst>
              </a:tr>
              <a:tr h="1343318">
                <a:tc>
                  <a:txBody>
                    <a:bodyPr/>
                    <a:lstStyle/>
                    <a:p>
                      <a:pPr marL="0" algn="ctr" defTabSz="914400" rtl="0" eaLnBrk="1" latinLnBrk="0" hangingPunct="1"/>
                      <a:r>
                        <a:rPr lang="en-US" sz="2800" kern="1200">
                          <a:solidFill>
                            <a:schemeClr val="tx1"/>
                          </a:solidFill>
                          <a:latin typeface="+mn-lt"/>
                          <a:ea typeface="+mn-ea"/>
                          <a:cs typeface="+mn-cs"/>
                        </a:rPr>
                        <a:t>Cymru</a:t>
                      </a:r>
                      <a:endParaRPr lang="en-GB" sz="2800" kern="1200">
                        <a:solidFill>
                          <a:schemeClr val="tx1"/>
                        </a:solidFill>
                        <a:latin typeface="+mn-lt"/>
                        <a:ea typeface="+mn-ea"/>
                        <a:cs typeface="+mn-cs"/>
                      </a:endParaRPr>
                    </a:p>
                  </a:txBody>
                  <a:tcPr anchor="ctr"/>
                </a:tc>
                <a:tc>
                  <a:txBody>
                    <a:bodyPr/>
                    <a:lstStyle/>
                    <a:p>
                      <a:pPr marL="0" algn="ctr" defTabSz="914400" rtl="0" eaLnBrk="1" latinLnBrk="0" hangingPunct="1"/>
                      <a:r>
                        <a:rPr lang="en-GB" sz="2800" kern="1200">
                          <a:solidFill>
                            <a:schemeClr val="tx1"/>
                          </a:solidFill>
                          <a:latin typeface="+mn-lt"/>
                          <a:ea typeface="+mn-ea"/>
                          <a:cs typeface="+mn-cs"/>
                        </a:rPr>
                        <a:t>2.9</a:t>
                      </a:r>
                    </a:p>
                  </a:txBody>
                  <a:tcPr anchor="ctr"/>
                </a:tc>
                <a:tc>
                  <a:txBody>
                    <a:bodyPr/>
                    <a:lstStyle/>
                    <a:p>
                      <a:pPr marL="0" algn="ctr" defTabSz="914400" rtl="0" eaLnBrk="1" latinLnBrk="0" hangingPunct="1"/>
                      <a:r>
                        <a:rPr lang="en-GB" sz="2800" kern="1200" dirty="0">
                          <a:solidFill>
                            <a:schemeClr val="tx1"/>
                          </a:solidFill>
                          <a:latin typeface="+mn-lt"/>
                          <a:ea typeface="+mn-ea"/>
                          <a:cs typeface="+mn-cs"/>
                        </a:rPr>
                        <a:t>2.9</a:t>
                      </a:r>
                    </a:p>
                  </a:txBody>
                  <a:tcPr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r>
              <a:rPr lang="en-GB" sz="2400"/>
              <a:t>Ffynhonnell: Arolwg Twristiaeth Prydain Fawr (GBTS) </a:t>
            </a:r>
            <a:r>
              <a:rPr lang="en-US" sz="2400"/>
              <a:t>2024</a:t>
            </a:r>
          </a:p>
          <a:p>
            <a:r>
              <a:rPr lang="en-GB" sz="2400"/>
              <a:t>Sylfaen: Prydain Fawr 8,388; Lloegr 6,690; Yr Alban 1,130; Cymru 752</a:t>
            </a:r>
            <a:endParaRPr lang="en-US" sz="2400"/>
          </a:p>
        </p:txBody>
      </p:sp>
    </p:spTree>
    <p:extLst>
      <p:ext uri="{BB962C8B-B14F-4D97-AF65-F5344CB8AC3E}">
        <p14:creationId xmlns:p14="http://schemas.microsoft.com/office/powerpoint/2010/main" val="234780478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64F7B4-1D7A-CC36-CAE9-02FE37058753}"/>
              </a:ext>
            </a:extLst>
          </p:cNvPr>
          <p:cNvSpPr>
            <a:spLocks noGrp="1"/>
          </p:cNvSpPr>
          <p:nvPr>
            <p:ph type="title" idx="4294967295"/>
          </p:nvPr>
        </p:nvSpPr>
        <p:spPr>
          <a:xfrm>
            <a:off x="697937" y="760449"/>
            <a:ext cx="23115588" cy="1038854"/>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6000" b="0" i="0" u="none" strike="noStrike" kern="0" cap="none" spc="0" normalizeH="0" baseline="0" noProof="0" err="1">
                <a:ln>
                  <a:noFill/>
                </a:ln>
                <a:solidFill>
                  <a:schemeClr val="tx2">
                    <a:lumMod val="20000"/>
                    <a:lumOff val="80000"/>
                  </a:schemeClr>
                </a:solidFill>
                <a:effectLst/>
                <a:uLnTx/>
                <a:uFillTx/>
                <a:latin typeface="+mj-lt"/>
                <a:ea typeface="Wales Sans Body"/>
                <a:cs typeface="Wales Sans Body"/>
                <a:sym typeface="Wales Sans Body"/>
              </a:rPr>
              <a:t>Teithiau Cymru</a:t>
            </a:r>
          </a:p>
        </p:txBody>
      </p:sp>
      <p:sp>
        <p:nvSpPr>
          <p:cNvPr id="3" name="Text Placeholder 2">
            <a:extLst>
              <a:ext uri="{FF2B5EF4-FFF2-40B4-BE49-F238E27FC236}">
                <a16:creationId xmlns:a16="http://schemas.microsoft.com/office/drawing/2014/main" id="{855F2F6E-F379-1B58-8AFD-BFBE4C2C3033}"/>
              </a:ext>
            </a:extLst>
          </p:cNvPr>
          <p:cNvSpPr>
            <a:spLocks noGrp="1"/>
          </p:cNvSpPr>
          <p:nvPr>
            <p:ph type="body" sz="quarter" idx="13"/>
          </p:nvPr>
        </p:nvSpPr>
        <p:spPr/>
        <p:txBody>
          <a:bodyPr/>
          <a:lstStyle/>
          <a:p>
            <a:r>
              <a:rPr lang="pt-BR"/>
              <a:t>Teithiau Dros Nos Domestig yng Nghymru </a:t>
            </a:r>
            <a:r>
              <a:rPr lang="en-US"/>
              <a:t>2022-2024</a:t>
            </a:r>
          </a:p>
        </p:txBody>
      </p:sp>
    </p:spTree>
    <p:extLst>
      <p:ext uri="{BB962C8B-B14F-4D97-AF65-F5344CB8AC3E}">
        <p14:creationId xmlns:p14="http://schemas.microsoft.com/office/powerpoint/2010/main" val="2462619841"/>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FF460C-4A02-8E33-E5D3-714E9348B115}"/>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pt-BR"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Crynodeb o deithiau dros nos yng Nghymru yn </a:t>
            </a: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7" name="Rectangle 6">
            <a:extLst>
              <a:ext uri="{FF2B5EF4-FFF2-40B4-BE49-F238E27FC236}">
                <a16:creationId xmlns:a16="http://schemas.microsoft.com/office/drawing/2014/main" id="{FFCCEF30-995A-0687-74C5-7B15878C0558}"/>
              </a:ext>
              <a:ext uri="{C183D7F6-B498-43B3-948B-1728B52AA6E4}">
                <adec:decorative xmlns:adec="http://schemas.microsoft.com/office/drawing/2017/decorative" val="1"/>
              </a:ext>
            </a:extLst>
          </p:cNvPr>
          <p:cNvSpPr/>
          <p:nvPr/>
        </p:nvSpPr>
        <p:spPr>
          <a:xfrm>
            <a:off x="561975" y="2850487"/>
            <a:ext cx="7420450" cy="40431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a:extLst>
              <a:ext uri="{FF2B5EF4-FFF2-40B4-BE49-F238E27FC236}">
                <a16:creationId xmlns:a16="http://schemas.microsoft.com/office/drawing/2014/main" id="{8EE8CC0A-D7C2-8758-BB86-5C1C2C59149C}"/>
              </a:ext>
            </a:extLst>
          </p:cNvPr>
          <p:cNvSpPr/>
          <p:nvPr/>
        </p:nvSpPr>
        <p:spPr>
          <a:xfrm>
            <a:off x="561975" y="2105025"/>
            <a:ext cx="7420450" cy="7454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Teithiau 202 i Gymru (miliynau)</a:t>
            </a:r>
          </a:p>
        </p:txBody>
      </p:sp>
      <p:graphicFrame>
        <p:nvGraphicFramePr>
          <p:cNvPr id="12" name="Chart 11" descr="Pie chart depicting 2024 annual volume in millions by trip purpose i.e. holiday vs business trips.">
            <a:extLst>
              <a:ext uri="{FF2B5EF4-FFF2-40B4-BE49-F238E27FC236}">
                <a16:creationId xmlns:a16="http://schemas.microsoft.com/office/drawing/2014/main" id="{38FCED24-370A-F0DA-2083-504148739E06}"/>
              </a:ext>
            </a:extLst>
          </p:cNvPr>
          <p:cNvGraphicFramePr/>
          <p:nvPr>
            <p:extLst>
              <p:ext uri="{D42A27DB-BD31-4B8C-83A1-F6EECF244321}">
                <p14:modId xmlns:p14="http://schemas.microsoft.com/office/powerpoint/2010/main" val="3060801956"/>
              </p:ext>
            </p:extLst>
          </p:nvPr>
        </p:nvGraphicFramePr>
        <p:xfrm>
          <a:off x="598488" y="2880843"/>
          <a:ext cx="7420450" cy="4043185"/>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F8718CC7-C33C-0327-1EAD-C89C092CB5B2}"/>
              </a:ext>
              <a:ext uri="{C183D7F6-B498-43B3-948B-1728B52AA6E4}">
                <adec:decorative xmlns:adec="http://schemas.microsoft.com/office/drawing/2017/decorative" val="1"/>
              </a:ext>
            </a:extLst>
          </p:cNvPr>
          <p:cNvSpPr/>
          <p:nvPr/>
        </p:nvSpPr>
        <p:spPr>
          <a:xfrm>
            <a:off x="8304217" y="2850487"/>
            <a:ext cx="15481295" cy="40431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2218F6EE-A65B-6EF4-6788-452B7E28505D}"/>
              </a:ext>
            </a:extLst>
          </p:cNvPr>
          <p:cNvSpPr/>
          <p:nvPr/>
        </p:nvSpPr>
        <p:spPr>
          <a:xfrm>
            <a:off x="8304217" y="2105025"/>
            <a:ext cx="15481295" cy="7454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err="1"/>
              <a:t>Hyd cyfartalog teithiau yn 2024 (mewn diwrnodau)</a:t>
            </a:r>
          </a:p>
        </p:txBody>
      </p:sp>
      <p:graphicFrame>
        <p:nvGraphicFramePr>
          <p:cNvPr id="13" name="Chart 12" descr="Bar chart depicting average duration of trips in 2024 by trip purpose.">
            <a:extLst>
              <a:ext uri="{FF2B5EF4-FFF2-40B4-BE49-F238E27FC236}">
                <a16:creationId xmlns:a16="http://schemas.microsoft.com/office/drawing/2014/main" id="{E100B6A3-9F1E-CE61-4F83-A19C5375A8B7}"/>
              </a:ext>
            </a:extLst>
          </p:cNvPr>
          <p:cNvGraphicFramePr/>
          <p:nvPr>
            <p:extLst>
              <p:ext uri="{D42A27DB-BD31-4B8C-83A1-F6EECF244321}">
                <p14:modId xmlns:p14="http://schemas.microsoft.com/office/powerpoint/2010/main" val="1940975534"/>
              </p:ext>
            </p:extLst>
          </p:nvPr>
        </p:nvGraphicFramePr>
        <p:xfrm>
          <a:off x="8304217" y="2850487"/>
          <a:ext cx="15481295" cy="4043185"/>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8">
            <a:extLst>
              <a:ext uri="{FF2B5EF4-FFF2-40B4-BE49-F238E27FC236}">
                <a16:creationId xmlns:a16="http://schemas.microsoft.com/office/drawing/2014/main" id="{3A06694F-658D-3268-DAAC-A2857B9D3FE2}"/>
              </a:ext>
              <a:ext uri="{C183D7F6-B498-43B3-948B-1728B52AA6E4}">
                <adec:decorative xmlns:adec="http://schemas.microsoft.com/office/drawing/2017/decorative" val="1"/>
              </a:ext>
            </a:extLst>
          </p:cNvPr>
          <p:cNvSpPr/>
          <p:nvPr/>
        </p:nvSpPr>
        <p:spPr>
          <a:xfrm>
            <a:off x="561975" y="7936090"/>
            <a:ext cx="15471849" cy="40431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28B4925F-5615-1955-B3F5-458E6AA8969B}"/>
              </a:ext>
            </a:extLst>
          </p:cNvPr>
          <p:cNvSpPr/>
          <p:nvPr/>
        </p:nvSpPr>
        <p:spPr>
          <a:xfrm>
            <a:off x="561975" y="7190629"/>
            <a:ext cx="15471849" cy="7454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err="1"/>
              <a:t>Gwariant cyfartalog yn ôl diben y daith</a:t>
            </a:r>
          </a:p>
        </p:txBody>
      </p:sp>
      <p:graphicFrame>
        <p:nvGraphicFramePr>
          <p:cNvPr id="17" name="Content Placeholder 12" descr="Line chart depicting average spend per trip by trip purpose for 2024 by quarter.">
            <a:extLst>
              <a:ext uri="{FF2B5EF4-FFF2-40B4-BE49-F238E27FC236}">
                <a16:creationId xmlns:a16="http://schemas.microsoft.com/office/drawing/2014/main" id="{A833AD54-9818-9B7E-2BD0-71C36CB9ACA2}"/>
              </a:ext>
            </a:extLst>
          </p:cNvPr>
          <p:cNvGraphicFramePr/>
          <p:nvPr>
            <p:extLst>
              <p:ext uri="{D42A27DB-BD31-4B8C-83A1-F6EECF244321}">
                <p14:modId xmlns:p14="http://schemas.microsoft.com/office/powerpoint/2010/main" val="102173761"/>
              </p:ext>
            </p:extLst>
          </p:nvPr>
        </p:nvGraphicFramePr>
        <p:xfrm>
          <a:off x="704850" y="7936090"/>
          <a:ext cx="15125700" cy="4043185"/>
        </p:xfrm>
        <a:graphic>
          <a:graphicData uri="http://schemas.openxmlformats.org/drawingml/2006/chart">
            <c:chart xmlns:c="http://schemas.openxmlformats.org/drawingml/2006/chart" xmlns:r="http://schemas.openxmlformats.org/officeDocument/2006/relationships" r:id="rId5"/>
          </a:graphicData>
        </a:graphic>
      </p:graphicFrame>
      <p:sp>
        <p:nvSpPr>
          <p:cNvPr id="10" name="Rectangle 9">
            <a:extLst>
              <a:ext uri="{FF2B5EF4-FFF2-40B4-BE49-F238E27FC236}">
                <a16:creationId xmlns:a16="http://schemas.microsoft.com/office/drawing/2014/main" id="{3B98456E-6707-2D30-8650-06AFBA2FCFDA}"/>
              </a:ext>
              <a:ext uri="{C183D7F6-B498-43B3-948B-1728B52AA6E4}">
                <adec:decorative xmlns:adec="http://schemas.microsoft.com/office/drawing/2017/decorative" val="1"/>
              </a:ext>
            </a:extLst>
          </p:cNvPr>
          <p:cNvSpPr/>
          <p:nvPr/>
        </p:nvSpPr>
        <p:spPr>
          <a:xfrm>
            <a:off x="16365062" y="7936090"/>
            <a:ext cx="7420450" cy="40431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5563E740-B24E-AB39-EA21-B22DECB4E83D}"/>
              </a:ext>
            </a:extLst>
          </p:cNvPr>
          <p:cNvSpPr/>
          <p:nvPr/>
        </p:nvSpPr>
        <p:spPr>
          <a:xfrm>
            <a:off x="16365062" y="7190629"/>
            <a:ext cx="7420450" cy="7454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err="1"/>
              <a:t>Gwariant 2024 yng Nghymru (miliynau)</a:t>
            </a:r>
          </a:p>
        </p:txBody>
      </p:sp>
      <p:graphicFrame>
        <p:nvGraphicFramePr>
          <p:cNvPr id="15" name="Chart 14" descr="Pie chart depicting 2024 annual spend in millions by trip purpose.">
            <a:extLst>
              <a:ext uri="{FF2B5EF4-FFF2-40B4-BE49-F238E27FC236}">
                <a16:creationId xmlns:a16="http://schemas.microsoft.com/office/drawing/2014/main" id="{0A2AD938-2DF5-2B45-5EBF-8AECB4B520BE}"/>
              </a:ext>
            </a:extLst>
          </p:cNvPr>
          <p:cNvGraphicFramePr/>
          <p:nvPr>
            <p:extLst>
              <p:ext uri="{D42A27DB-BD31-4B8C-83A1-F6EECF244321}">
                <p14:modId xmlns:p14="http://schemas.microsoft.com/office/powerpoint/2010/main" val="1717693003"/>
              </p:ext>
            </p:extLst>
          </p:nvPr>
        </p:nvGraphicFramePr>
        <p:xfrm>
          <a:off x="16365062" y="7831345"/>
          <a:ext cx="7420450" cy="4043185"/>
        </p:xfrm>
        <a:graphic>
          <a:graphicData uri="http://schemas.openxmlformats.org/drawingml/2006/chart">
            <c:chart xmlns:c="http://schemas.openxmlformats.org/drawingml/2006/chart" xmlns:r="http://schemas.openxmlformats.org/officeDocument/2006/relationships" r:id="rId6"/>
          </a:graphicData>
        </a:graphic>
      </p:graphicFrame>
      <p:sp>
        <p:nvSpPr>
          <p:cNvPr id="16" name="TextBox 15">
            <a:extLst>
              <a:ext uri="{FF2B5EF4-FFF2-40B4-BE49-F238E27FC236}">
                <a16:creationId xmlns:a16="http://schemas.microsoft.com/office/drawing/2014/main" id="{C8BA1C19-58CC-A350-4DDE-CCEFDD2EC807}"/>
              </a:ext>
            </a:extLst>
          </p:cNvPr>
          <p:cNvSpPr txBox="1"/>
          <p:nvPr/>
        </p:nvSpPr>
        <p:spPr>
          <a:xfrm>
            <a:off x="21090193" y="9298938"/>
            <a:ext cx="1359260" cy="1107996"/>
          </a:xfrm>
          <a:prstGeom prst="rect">
            <a:avLst/>
          </a:prstGeom>
          <a:noFill/>
        </p:spPr>
        <p:txBody>
          <a:bodyPr wrap="square" lIns="0" tIns="0" rIns="0" bIns="0" rtlCol="0" anchor="ctr">
            <a:spAutoFit/>
          </a:bodyPr>
          <a:lstStyle/>
          <a:p>
            <a:pPr algn="ctr"/>
            <a:r>
              <a:rPr lang="en-US" sz="2400"/>
              <a:t>Cyfanswm Cymru</a:t>
            </a:r>
          </a:p>
          <a:p>
            <a:pPr algn="ctr"/>
            <a:r>
              <a:rPr lang="en-GB" sz="2400" b="0" i="0" u="none" strike="noStrike">
                <a:solidFill>
                  <a:srgbClr val="000000"/>
                </a:solidFill>
                <a:effectLst/>
                <a:latin typeface="Calibri" panose="020F0502020204030204" pitchFamily="34" charset="0"/>
              </a:rPr>
              <a:t>£2,</a:t>
            </a:r>
            <a:r>
              <a:rPr lang="en-GB" sz="2400">
                <a:latin typeface="Calibri" panose="020F0502020204030204" pitchFamily="34" charset="0"/>
              </a:rPr>
              <a:t>244</a:t>
            </a:r>
            <a:r>
              <a:rPr lang="en-GB" sz="2400" b="0" i="0" u="none" strike="noStrike">
                <a:solidFill>
                  <a:srgbClr val="000000"/>
                </a:solidFill>
                <a:effectLst/>
                <a:latin typeface="Calibri" panose="020F0502020204030204" pitchFamily="34" charset="0"/>
              </a:rPr>
              <a:t>M</a:t>
            </a:r>
            <a:r>
              <a:rPr lang="en-GB" sz="1200"/>
              <a:t> </a:t>
            </a:r>
            <a:endParaRPr lang="en-GB" sz="2400"/>
          </a:p>
        </p:txBody>
      </p:sp>
      <p:sp>
        <p:nvSpPr>
          <p:cNvPr id="3" name="Text Placeholder 2">
            <a:extLst>
              <a:ext uri="{FF2B5EF4-FFF2-40B4-BE49-F238E27FC236}">
                <a16:creationId xmlns:a16="http://schemas.microsoft.com/office/drawing/2014/main" id="{12346F04-7502-26AB-6704-594D03CE6493}"/>
              </a:ext>
            </a:extLst>
          </p:cNvPr>
          <p:cNvSpPr>
            <a:spLocks noGrp="1"/>
          </p:cNvSpPr>
          <p:nvPr>
            <p:ph type="body" sz="quarter" idx="14"/>
          </p:nvPr>
        </p:nvSpPr>
        <p:spPr>
          <a:xfrm>
            <a:off x="561975" y="12107560"/>
            <a:ext cx="20528218" cy="998175"/>
          </a:xfrm>
        </p:spPr>
        <p:txBody>
          <a:bodyPr/>
          <a:lstStyle/>
          <a:p>
            <a:pPr>
              <a:spcBef>
                <a:spcPts val="300"/>
              </a:spcBef>
            </a:pPr>
            <a:r>
              <a:rPr lang="en-US" sz="2400">
                <a:solidFill>
                  <a:schemeClr val="tx1"/>
                </a:solidFill>
              </a:rPr>
              <a:t>*Mae maint sylfaen teithiau busnes rhwng 30 a 100, argymhellir defnyddio'r amcangyfrifon ar sail ddangosol yn unig. </a:t>
            </a:r>
          </a:p>
          <a:p>
            <a:pPr>
              <a:spcBef>
                <a:spcPts val="300"/>
              </a:spcBef>
            </a:pPr>
            <a:r>
              <a:rPr lang="en-GB" sz="2400">
                <a:solidFill>
                  <a:schemeClr val="tx1"/>
                </a:solidFill>
              </a:rPr>
              <a:t>Ffynhonnell: Arolwg Twristiaeth Prydain Fawr (GBTS) </a:t>
            </a:r>
            <a:r>
              <a:rPr lang="en-US" sz="2400">
                <a:solidFill>
                  <a:schemeClr val="tx1"/>
                </a:solidFill>
              </a:rPr>
              <a:t>2024</a:t>
            </a:r>
          </a:p>
          <a:p>
            <a:pPr>
              <a:spcBef>
                <a:spcPts val="300"/>
              </a:spcBef>
            </a:pPr>
            <a:r>
              <a:rPr lang="en-US" sz="2400">
                <a:solidFill>
                  <a:schemeClr val="tx1"/>
                </a:solidFill>
              </a:rPr>
              <a:t>Sylfaen: Cymru 752</a:t>
            </a:r>
          </a:p>
        </p:txBody>
      </p:sp>
    </p:spTree>
    <p:extLst>
      <p:ext uri="{BB962C8B-B14F-4D97-AF65-F5344CB8AC3E}">
        <p14:creationId xmlns:p14="http://schemas.microsoft.com/office/powerpoint/2010/main" val="215573456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Diben taith dros nos fesul chwarter</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4" y="1996560"/>
            <a:ext cx="23223538" cy="1552572"/>
          </a:xfrm>
        </p:spPr>
        <p:txBody>
          <a:bodyPr/>
          <a:lstStyle/>
          <a:p>
            <a:r>
              <a:rPr lang="en-US"/>
              <a:t>Gostyngodd teithiau yng Nghymru 10% yn 2024, o’i gymharu â 2023. </a:t>
            </a:r>
            <a:r>
              <a:rPr lang="en-GB" err="1"/>
              <a:t>Teithiau gwyliau ac ymweld â ffrindiau a theulu yw’r rhesymau mwyaf cyffredin o hyd am fynd ar daith dros nos yng Nghymru yn 2024. </a:t>
            </a:r>
            <a:r>
              <a:rPr lang="en-US" err="1"/>
              <a:t>Ar draws tymhorau, Ch3 oedd y chwarter mwyaf poblogaidd o hyd â 2.4 miliwn o deithiau dros nos, ond bu gostyngiad yn y chwarter hwn ar ôl Ch3 arbennig o gryf yn 2023. Cynyddodd Ch4 rhyw fymryn (+1%) yn 2024, wrth i deithiau gwyliau (+9% o’i gymharu â Ch4 2023) a theithiau amrywiol (+15% o’i gymharu â Ch4 2023) gynyddu yn y chwarter hwn. </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2339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Diben y Daith (miliynau)</a:t>
            </a:r>
          </a:p>
        </p:txBody>
      </p:sp>
      <p:graphicFrame>
        <p:nvGraphicFramePr>
          <p:cNvPr id="8" name="Content Placeholder 12" descr="Line chart depicting visits (in millions) by trip purpose (holiday, visiting friends and relatives, business and miscellaneous)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1075396588"/>
              </p:ext>
            </p:extLst>
          </p:nvPr>
        </p:nvGraphicFramePr>
        <p:xfrm>
          <a:off x="723900" y="4610101"/>
          <a:ext cx="16097250" cy="71093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C9304621-30BB-A11F-DADC-B0C3F261BD99}"/>
              </a:ext>
            </a:extLst>
          </p:cNvPr>
          <p:cNvGraphicFramePr>
            <a:graphicFrameLocks noGrp="1"/>
          </p:cNvGraphicFramePr>
          <p:nvPr>
            <p:extLst>
              <p:ext uri="{D42A27DB-BD31-4B8C-83A1-F6EECF244321}">
                <p14:modId xmlns:p14="http://schemas.microsoft.com/office/powerpoint/2010/main" val="1766454723"/>
              </p:ext>
            </p:extLst>
          </p:nvPr>
        </p:nvGraphicFramePr>
        <p:xfrm>
          <a:off x="17288890" y="3786187"/>
          <a:ext cx="6498734" cy="7933251"/>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853951">
                <a:tc>
                  <a:txBody>
                    <a:bodyPr/>
                    <a:lstStyle/>
                    <a:p>
                      <a:pPr algn="ctr">
                        <a:lnSpc>
                          <a:spcPct val="90000"/>
                        </a:lnSpc>
                      </a:pPr>
                      <a:r>
                        <a:rPr lang="en-GB" sz="2800" err="1"/>
                        <a:t>Diben</a:t>
                      </a:r>
                      <a:endParaRPr lang="en-GB" sz="2800"/>
                    </a:p>
                  </a:txBody>
                  <a:tcPr marL="90000" marR="90000" marT="46800" marB="46800" anchor="ctr"/>
                </a:tc>
                <a:tc>
                  <a:txBody>
                    <a:bodyPr/>
                    <a:lstStyle/>
                    <a:p>
                      <a:pPr algn="ctr">
                        <a:lnSpc>
                          <a:spcPct val="90000"/>
                        </a:lnSpc>
                      </a:pPr>
                      <a:r>
                        <a:rPr lang="en-GB" sz="2800" err="1"/>
                        <a:t>Nifer y Teithiau 2024</a:t>
                      </a:r>
                    </a:p>
                    <a:p>
                      <a:pPr algn="ctr">
                        <a:lnSpc>
                          <a:spcPct val="90000"/>
                        </a:lnSpc>
                      </a:pPr>
                      <a:r>
                        <a:rPr lang="en-GB" sz="2800"/>
                        <a:t>(miliynau)</a:t>
                      </a:r>
                    </a:p>
                  </a:txBody>
                  <a:tcPr marL="90000" marR="90000" marT="46800" marB="46800" anchor="ctr"/>
                </a:tc>
                <a:tc>
                  <a:txBody>
                    <a:bodyPr/>
                    <a:lstStyle/>
                    <a:p>
                      <a:pPr algn="ctr">
                        <a:lnSpc>
                          <a:spcPct val="90000"/>
                        </a:lnSpc>
                      </a:pPr>
                      <a:r>
                        <a:rPr lang="en-GB" sz="2800" err="1"/>
                        <a:t>Cyfran o Deithiau</a:t>
                      </a:r>
                      <a:endParaRPr lang="en-GB" sz="2800"/>
                    </a:p>
                  </a:txBody>
                  <a:tcPr marL="90000" marR="90000" marT="46800" marB="46800" anchor="ctr"/>
                </a:tc>
                <a:extLst>
                  <a:ext uri="{0D108BD9-81ED-4DB2-BD59-A6C34878D82A}">
                    <a16:rowId xmlns:a16="http://schemas.microsoft.com/office/drawing/2014/main" val="1236938923"/>
                  </a:ext>
                </a:extLst>
              </a:tr>
              <a:tr h="1215860">
                <a:tc>
                  <a:txBody>
                    <a:bodyPr/>
                    <a:lstStyle/>
                    <a:p>
                      <a:pPr algn="ctr"/>
                      <a:r>
                        <a:rPr lang="en-US" sz="2400">
                          <a:solidFill>
                            <a:schemeClr val="tx1"/>
                          </a:solidFill>
                        </a:rPr>
                        <a:t>Cyfanswm y Teithiau</a:t>
                      </a:r>
                      <a:endParaRPr lang="en-GB" sz="2400">
                        <a:solidFill>
                          <a:schemeClr val="tx1"/>
                        </a:solidFill>
                      </a:endParaRPr>
                    </a:p>
                  </a:txBody>
                  <a:tcPr marL="90000" marR="90000" marT="46800" marB="46800" anchor="ctr"/>
                </a:tc>
                <a:tc>
                  <a:txBody>
                    <a:bodyPr/>
                    <a:lstStyle/>
                    <a:p>
                      <a:pPr algn="ctr"/>
                      <a:r>
                        <a:rPr lang="en-GB" sz="2400">
                          <a:solidFill>
                            <a:schemeClr val="tx1"/>
                          </a:solidFill>
                        </a:rPr>
                        <a:t>7.61</a:t>
                      </a:r>
                    </a:p>
                  </a:txBody>
                  <a:tcPr marL="90000" marR="90000" marT="46800" marB="46800" anchor="ctr"/>
                </a:tc>
                <a:tc>
                  <a:txBody>
                    <a:bodyPr/>
                    <a:lstStyle/>
                    <a:p>
                      <a:pPr algn="ctr"/>
                      <a:endParaRPr lang="en-GB" sz="2400">
                        <a:solidFill>
                          <a:schemeClr val="tx1"/>
                        </a:solidFill>
                      </a:endParaRPr>
                    </a:p>
                  </a:txBody>
                  <a:tcPr marL="90000" marR="90000" marT="46800" marB="46800" anchor="ctr"/>
                </a:tc>
                <a:extLst>
                  <a:ext uri="{0D108BD9-81ED-4DB2-BD59-A6C34878D82A}">
                    <a16:rowId xmlns:a16="http://schemas.microsoft.com/office/drawing/2014/main" val="2818411631"/>
                  </a:ext>
                </a:extLst>
              </a:tr>
              <a:tr h="1215860">
                <a:tc>
                  <a:txBody>
                    <a:bodyPr/>
                    <a:lstStyle/>
                    <a:p>
                      <a:pPr algn="ctr"/>
                      <a:r>
                        <a:rPr lang="en-US" sz="2400">
                          <a:solidFill>
                            <a:schemeClr val="tx1"/>
                          </a:solidFill>
                        </a:rPr>
                        <a:t>Teithiau Gwyliau</a:t>
                      </a:r>
                      <a:endParaRPr lang="en-GB" sz="2400">
                        <a:solidFill>
                          <a:schemeClr val="tx1"/>
                        </a:solidFill>
                      </a:endParaRPr>
                    </a:p>
                  </a:txBody>
                  <a:tcPr marL="90000" marR="90000" marT="46800" marB="46800" anchor="ctr"/>
                </a:tc>
                <a:tc>
                  <a:txBody>
                    <a:bodyPr/>
                    <a:lstStyle/>
                    <a:p>
                      <a:pPr marL="0" algn="ctr" defTabSz="914400" rtl="0" eaLnBrk="1" fontAlgn="ctr" latinLnBrk="0" hangingPunct="1"/>
                      <a:r>
                        <a:rPr lang="en-GB" sz="2400" kern="1200">
                          <a:solidFill>
                            <a:schemeClr val="tx1"/>
                          </a:solidFill>
                          <a:latin typeface="+mn-lt"/>
                          <a:ea typeface="+mn-ea"/>
                          <a:cs typeface="+mn-cs"/>
                        </a:rPr>
                        <a:t>2.88</a:t>
                      </a:r>
                    </a:p>
                  </a:txBody>
                  <a:tcPr marL="7620" marR="7620" marT="7620" marB="0" anchor="ctr"/>
                </a:tc>
                <a:tc>
                  <a:txBody>
                    <a:bodyPr/>
                    <a:lstStyle/>
                    <a:p>
                      <a:pPr marL="0" algn="ctr" defTabSz="914400" rtl="0" eaLnBrk="1" latinLnBrk="0" hangingPunct="1"/>
                      <a:r>
                        <a:rPr lang="en-US" sz="2400" kern="1200">
                          <a:solidFill>
                            <a:schemeClr val="tx1"/>
                          </a:solidFill>
                          <a:latin typeface="+mn-lt"/>
                          <a:ea typeface="+mn-ea"/>
                          <a:cs typeface="+mn-cs"/>
                        </a:rPr>
                        <a:t>38%</a:t>
                      </a:r>
                      <a:endParaRPr lang="en-GB" sz="24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3992828607"/>
                  </a:ext>
                </a:extLst>
              </a:tr>
              <a:tr h="1215860">
                <a:tc>
                  <a:txBody>
                    <a:bodyPr/>
                    <a:lstStyle/>
                    <a:p>
                      <a:pPr algn="ctr"/>
                      <a:r>
                        <a:rPr lang="en-US" sz="2400" err="1">
                          <a:solidFill>
                            <a:schemeClr val="tx1"/>
                          </a:solidFill>
                        </a:rPr>
                        <a:t>Ymweld â Ffrindiau a Pherthnasau</a:t>
                      </a:r>
                      <a:endParaRPr lang="en-GB" sz="2400">
                        <a:solidFill>
                          <a:schemeClr val="tx1"/>
                        </a:solidFill>
                      </a:endParaRPr>
                    </a:p>
                  </a:txBody>
                  <a:tcPr marL="90000" marR="90000" marT="46800" marB="46800" anchor="ctr"/>
                </a:tc>
                <a:tc>
                  <a:txBody>
                    <a:bodyPr/>
                    <a:lstStyle/>
                    <a:p>
                      <a:pPr algn="ctr" fontAlgn="b"/>
                      <a:r>
                        <a:rPr lang="en-US" sz="2400" kern="1200">
                          <a:solidFill>
                            <a:schemeClr val="tx1"/>
                          </a:solidFill>
                          <a:latin typeface="+mn-lt"/>
                          <a:ea typeface="+mn-ea"/>
                          <a:cs typeface="+mn-cs"/>
                        </a:rPr>
                        <a:t>2.57</a:t>
                      </a:r>
                    </a:p>
                  </a:txBody>
                  <a:tcPr marL="90000" marR="90000" marT="46800" marB="46800" anchor="ctr"/>
                </a:tc>
                <a:tc>
                  <a:txBody>
                    <a:bodyPr/>
                    <a:lstStyle/>
                    <a:p>
                      <a:pPr algn="ctr"/>
                      <a:r>
                        <a:rPr lang="en-US" sz="2400" kern="1200">
                          <a:solidFill>
                            <a:schemeClr val="tx1"/>
                          </a:solidFill>
                          <a:latin typeface="+mn-lt"/>
                          <a:ea typeface="+mn-ea"/>
                          <a:cs typeface="+mn-cs"/>
                        </a:rPr>
                        <a:t>34%</a:t>
                      </a:r>
                      <a:endParaRPr lang="en-GB" sz="24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664184207"/>
                  </a:ext>
                </a:extLst>
              </a:tr>
              <a:tr h="1215860">
                <a:tc>
                  <a:txBody>
                    <a:bodyPr/>
                    <a:lstStyle/>
                    <a:p>
                      <a:pPr algn="ctr"/>
                      <a:r>
                        <a:rPr lang="en-US" sz="2400">
                          <a:solidFill>
                            <a:schemeClr val="tx1"/>
                          </a:solidFill>
                        </a:rPr>
                        <a:t>Teithiau Busnes*</a:t>
                      </a:r>
                      <a:endParaRPr lang="en-GB" sz="2400">
                        <a:solidFill>
                          <a:schemeClr val="tx1"/>
                        </a:solidFill>
                      </a:endParaRPr>
                    </a:p>
                  </a:txBody>
                  <a:tcPr marL="90000" marR="90000" marT="46800" marB="46800" anchor="ctr"/>
                </a:tc>
                <a:tc>
                  <a:txBody>
                    <a:bodyPr/>
                    <a:lstStyle/>
                    <a:p>
                      <a:pPr algn="ctr"/>
                      <a:r>
                        <a:rPr lang="en-US" sz="2400">
                          <a:solidFill>
                            <a:schemeClr val="tx1"/>
                          </a:solidFill>
                        </a:rPr>
                        <a:t>0.51</a:t>
                      </a:r>
                    </a:p>
                  </a:txBody>
                  <a:tcPr marL="90000" marR="90000" marT="46800" marB="46800" anchor="ctr"/>
                </a:tc>
                <a:tc>
                  <a:txBody>
                    <a:bodyPr/>
                    <a:lstStyle/>
                    <a:p>
                      <a:pPr algn="ctr"/>
                      <a:r>
                        <a:rPr lang="en-US" sz="2400">
                          <a:solidFill>
                            <a:schemeClr val="tx1"/>
                          </a:solidFill>
                        </a:rPr>
                        <a:t>7%</a:t>
                      </a:r>
                      <a:endParaRPr lang="en-GB" sz="2400">
                        <a:solidFill>
                          <a:schemeClr val="tx1"/>
                        </a:solidFill>
                      </a:endParaRPr>
                    </a:p>
                  </a:txBody>
                  <a:tcPr marL="90000" marR="90000" marT="46800" marB="46800" anchor="ctr"/>
                </a:tc>
                <a:extLst>
                  <a:ext uri="{0D108BD9-81ED-4DB2-BD59-A6C34878D82A}">
                    <a16:rowId xmlns:a16="http://schemas.microsoft.com/office/drawing/2014/main" val="120076929"/>
                  </a:ext>
                </a:extLst>
              </a:tr>
              <a:tr h="1215860">
                <a:tc>
                  <a:txBody>
                    <a:bodyPr/>
                    <a:lstStyle/>
                    <a:p>
                      <a:pPr algn="ctr"/>
                      <a:r>
                        <a:rPr lang="en-US" sz="2400">
                          <a:solidFill>
                            <a:schemeClr val="tx1"/>
                          </a:solidFill>
                          <a:latin typeface="+mn-lt"/>
                        </a:rPr>
                        <a:t>Teithiau Amrywiol</a:t>
                      </a:r>
                      <a:endParaRPr lang="en-GB" sz="2400">
                        <a:solidFill>
                          <a:schemeClr val="tx1"/>
                        </a:solidFill>
                        <a:latin typeface="+mn-lt"/>
                      </a:endParaRPr>
                    </a:p>
                  </a:txBody>
                  <a:tcPr marL="90000" marR="90000" marT="46800" marB="46800" anchor="ctr"/>
                </a:tc>
                <a:tc>
                  <a:txBody>
                    <a:bodyPr/>
                    <a:lstStyle/>
                    <a:p>
                      <a:pPr algn="ctr"/>
                      <a:r>
                        <a:rPr lang="en-US" sz="2400" dirty="0">
                          <a:solidFill>
                            <a:schemeClr val="tx1"/>
                          </a:solidFill>
                        </a:rPr>
                        <a:t>1.66</a:t>
                      </a:r>
                    </a:p>
                  </a:txBody>
                  <a:tcPr marL="90000" marR="90000" marT="46800" marB="46800" anchor="ctr"/>
                </a:tc>
                <a:tc>
                  <a:txBody>
                    <a:bodyPr/>
                    <a:lstStyle/>
                    <a:p>
                      <a:pPr algn="ctr"/>
                      <a:r>
                        <a:rPr lang="en-US" sz="2400" dirty="0">
                          <a:solidFill>
                            <a:schemeClr val="tx1"/>
                          </a:solidFill>
                        </a:rPr>
                        <a:t>22%</a:t>
                      </a:r>
                      <a:endParaRPr lang="en-GB" sz="2400" dirty="0">
                        <a:solidFill>
                          <a:schemeClr val="tx1"/>
                        </a:solidFill>
                      </a:endParaRPr>
                    </a:p>
                  </a:txBody>
                  <a:tcPr marL="90000" marR="90000" marT="46800" marB="46800" anchor="ctr"/>
                </a:tc>
                <a:extLst>
                  <a:ext uri="{0D108BD9-81ED-4DB2-BD59-A6C34878D82A}">
                    <a16:rowId xmlns:a16="http://schemas.microsoft.com/office/drawing/2014/main" val="3281582107"/>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61975" y="12002318"/>
            <a:ext cx="21731098" cy="1402786"/>
          </a:xfrm>
        </p:spPr>
        <p:txBody>
          <a:bodyPr/>
          <a:lstStyle/>
          <a:p>
            <a:pPr>
              <a:spcBef>
                <a:spcPts val="300"/>
              </a:spcBef>
            </a:pPr>
            <a:r>
              <a:rPr lang="en-US" sz="2400" dirty="0">
                <a:solidFill>
                  <a:schemeClr val="tx1"/>
                </a:solidFill>
              </a:rPr>
              <a:t>* </a:t>
            </a:r>
            <a:r>
              <a:rPr lang="en-GB" sz="2400" dirty="0">
                <a:solidFill>
                  <a:schemeClr val="tx1"/>
                </a:solidFill>
              </a:rPr>
              <a:t>Mae </a:t>
            </a:r>
            <a:r>
              <a:rPr lang="en-GB" sz="2400" dirty="0" err="1">
                <a:solidFill>
                  <a:schemeClr val="tx1"/>
                </a:solidFill>
              </a:rPr>
              <a:t>maint</a:t>
            </a:r>
            <a:r>
              <a:rPr lang="en-GB" sz="2400" dirty="0">
                <a:solidFill>
                  <a:schemeClr val="tx1"/>
                </a:solidFill>
              </a:rPr>
              <a:t> </a:t>
            </a:r>
            <a:r>
              <a:rPr lang="en-GB" sz="2400" dirty="0" err="1">
                <a:solidFill>
                  <a:schemeClr val="tx1"/>
                </a:solidFill>
              </a:rPr>
              <a:t>sylfaen</a:t>
            </a:r>
            <a:r>
              <a:rPr lang="en-GB" sz="2400" dirty="0">
                <a:solidFill>
                  <a:schemeClr val="tx1"/>
                </a:solidFill>
              </a:rPr>
              <a:t> </a:t>
            </a:r>
            <a:r>
              <a:rPr lang="en-GB" sz="2400" dirty="0" err="1">
                <a:solidFill>
                  <a:schemeClr val="tx1"/>
                </a:solidFill>
              </a:rPr>
              <a:t>teithiau</a:t>
            </a:r>
            <a:r>
              <a:rPr lang="en-GB" sz="2400" dirty="0">
                <a:solidFill>
                  <a:schemeClr val="tx1"/>
                </a:solidFill>
              </a:rPr>
              <a:t> </a:t>
            </a:r>
            <a:r>
              <a:rPr lang="en-GB" sz="2400" dirty="0" err="1">
                <a:solidFill>
                  <a:schemeClr val="tx1"/>
                </a:solidFill>
              </a:rPr>
              <a:t>busnes</a:t>
            </a:r>
            <a:r>
              <a:rPr lang="en-GB" sz="2400" dirty="0">
                <a:solidFill>
                  <a:schemeClr val="tx1"/>
                </a:solidFill>
              </a:rPr>
              <a:t> </a:t>
            </a:r>
            <a:r>
              <a:rPr lang="en-GB" sz="2400" dirty="0" err="1">
                <a:solidFill>
                  <a:schemeClr val="tx1"/>
                </a:solidFill>
              </a:rPr>
              <a:t>rhwng</a:t>
            </a:r>
            <a:r>
              <a:rPr lang="en-GB" sz="2400" dirty="0">
                <a:solidFill>
                  <a:schemeClr val="tx1"/>
                </a:solidFill>
              </a:rPr>
              <a:t> 30 a 100, </a:t>
            </a:r>
            <a:r>
              <a:rPr lang="en-GB" sz="2400" dirty="0" err="1">
                <a:solidFill>
                  <a:schemeClr val="tx1"/>
                </a:solidFill>
              </a:rPr>
              <a:t>argymhellir</a:t>
            </a:r>
            <a:r>
              <a:rPr lang="en-GB" sz="2400" dirty="0">
                <a:solidFill>
                  <a:schemeClr val="tx1"/>
                </a:solidFill>
              </a:rPr>
              <a:t> </a:t>
            </a:r>
            <a:r>
              <a:rPr lang="en-GB" sz="2400" dirty="0" err="1">
                <a:solidFill>
                  <a:schemeClr val="tx1"/>
                </a:solidFill>
              </a:rPr>
              <a:t>defnyddio'r</a:t>
            </a:r>
            <a:r>
              <a:rPr lang="en-GB" sz="2400" dirty="0">
                <a:solidFill>
                  <a:schemeClr val="tx1"/>
                </a:solidFill>
              </a:rPr>
              <a:t> </a:t>
            </a:r>
            <a:r>
              <a:rPr lang="en-GB" sz="2400" dirty="0" err="1">
                <a:solidFill>
                  <a:schemeClr val="tx1"/>
                </a:solidFill>
              </a:rPr>
              <a:t>amcangyfrifon</a:t>
            </a:r>
            <a:r>
              <a:rPr lang="en-GB" sz="2400" dirty="0">
                <a:solidFill>
                  <a:schemeClr val="tx1"/>
                </a:solidFill>
              </a:rPr>
              <a:t> </a:t>
            </a:r>
            <a:r>
              <a:rPr lang="en-GB" sz="2400" dirty="0" err="1">
                <a:solidFill>
                  <a:schemeClr val="tx1"/>
                </a:solidFill>
              </a:rPr>
              <a:t>ar</a:t>
            </a:r>
            <a:r>
              <a:rPr lang="en-GB" sz="2400" dirty="0">
                <a:solidFill>
                  <a:schemeClr val="tx1"/>
                </a:solidFill>
              </a:rPr>
              <a:t> sail </a:t>
            </a:r>
            <a:r>
              <a:rPr lang="en-GB" sz="2400" dirty="0" err="1">
                <a:solidFill>
                  <a:schemeClr val="tx1"/>
                </a:solidFill>
              </a:rPr>
              <a:t>ddangosol</a:t>
            </a:r>
            <a:r>
              <a:rPr lang="en-GB" sz="2400" dirty="0">
                <a:solidFill>
                  <a:schemeClr val="tx1"/>
                </a:solidFill>
              </a:rPr>
              <a:t> </a:t>
            </a:r>
            <a:r>
              <a:rPr lang="en-GB" sz="2400" dirty="0" err="1">
                <a:solidFill>
                  <a:schemeClr val="tx1"/>
                </a:solidFill>
              </a:rPr>
              <a:t>yn</a:t>
            </a:r>
            <a:r>
              <a:rPr lang="en-GB" sz="2400" dirty="0">
                <a:solidFill>
                  <a:schemeClr val="tx1"/>
                </a:solidFill>
              </a:rPr>
              <a:t> </a:t>
            </a:r>
            <a:r>
              <a:rPr lang="en-GB" sz="2400" dirty="0" err="1">
                <a:solidFill>
                  <a:schemeClr val="tx1"/>
                </a:solidFill>
              </a:rPr>
              <a:t>unig</a:t>
            </a:r>
            <a:r>
              <a:rPr lang="en-GB" sz="2400" dirty="0">
                <a:solidFill>
                  <a:schemeClr val="tx1"/>
                </a:solidFill>
              </a:rPr>
              <a:t>. </a:t>
            </a:r>
            <a:r>
              <a:rPr lang="en-US" sz="2400" dirty="0" err="1">
                <a:solidFill>
                  <a:schemeClr val="tx1"/>
                </a:solidFill>
              </a:rPr>
              <a:t>Eithriwyd</a:t>
            </a:r>
            <a:r>
              <a:rPr lang="en-US" sz="2400" dirty="0">
                <a:solidFill>
                  <a:schemeClr val="tx1"/>
                </a:solidFill>
              </a:rPr>
              <a:t> </a:t>
            </a:r>
            <a:r>
              <a:rPr lang="en-US" sz="2400" dirty="0" err="1">
                <a:solidFill>
                  <a:schemeClr val="tx1"/>
                </a:solidFill>
              </a:rPr>
              <a:t>teithiau</a:t>
            </a:r>
            <a:r>
              <a:rPr lang="en-US" sz="2400" dirty="0">
                <a:solidFill>
                  <a:schemeClr val="tx1"/>
                </a:solidFill>
              </a:rPr>
              <a:t> </a:t>
            </a:r>
            <a:r>
              <a:rPr lang="en-US" sz="2400" dirty="0" err="1">
                <a:solidFill>
                  <a:schemeClr val="tx1"/>
                </a:solidFill>
              </a:rPr>
              <a:t>busnes</a:t>
            </a:r>
            <a:r>
              <a:rPr lang="en-US" sz="2400" dirty="0">
                <a:solidFill>
                  <a:schemeClr val="tx1"/>
                </a:solidFill>
              </a:rPr>
              <a:t> tri </a:t>
            </a:r>
            <a:r>
              <a:rPr lang="en-US" sz="2400" dirty="0" err="1">
                <a:solidFill>
                  <a:schemeClr val="tx1"/>
                </a:solidFill>
              </a:rPr>
              <a:t>misol</a:t>
            </a:r>
            <a:r>
              <a:rPr lang="en-US" sz="2400" dirty="0">
                <a:solidFill>
                  <a:schemeClr val="tx1"/>
                </a:solidFill>
              </a:rPr>
              <a:t> </a:t>
            </a:r>
            <a:r>
              <a:rPr lang="en-US" sz="2400" dirty="0" err="1">
                <a:solidFill>
                  <a:schemeClr val="tx1"/>
                </a:solidFill>
              </a:rPr>
              <a:t>gan</a:t>
            </a:r>
            <a:r>
              <a:rPr lang="en-US" sz="2400" dirty="0">
                <a:solidFill>
                  <a:schemeClr val="tx1"/>
                </a:solidFill>
              </a:rPr>
              <a:t> </a:t>
            </a:r>
            <a:r>
              <a:rPr lang="en-US" sz="2400" dirty="0" err="1">
                <a:solidFill>
                  <a:schemeClr val="tx1"/>
                </a:solidFill>
              </a:rPr>
              <a:t>fod</a:t>
            </a:r>
            <a:r>
              <a:rPr lang="en-US" sz="2400" dirty="0">
                <a:solidFill>
                  <a:schemeClr val="tx1"/>
                </a:solidFill>
              </a:rPr>
              <a:t> </a:t>
            </a:r>
            <a:r>
              <a:rPr lang="en-US" sz="2400" dirty="0" err="1">
                <a:solidFill>
                  <a:schemeClr val="tx1"/>
                </a:solidFill>
              </a:rPr>
              <a:t>meintiau</a:t>
            </a:r>
            <a:r>
              <a:rPr lang="en-US" sz="2400" dirty="0">
                <a:solidFill>
                  <a:schemeClr val="tx1"/>
                </a:solidFill>
              </a:rPr>
              <a:t> </a:t>
            </a:r>
            <a:r>
              <a:rPr lang="en-US" sz="2400" dirty="0" err="1">
                <a:solidFill>
                  <a:schemeClr val="tx1"/>
                </a:solidFill>
              </a:rPr>
              <a:t>sylfaen</a:t>
            </a:r>
            <a:r>
              <a:rPr lang="en-US" sz="2400" dirty="0">
                <a:solidFill>
                  <a:schemeClr val="tx1"/>
                </a:solidFill>
              </a:rPr>
              <a:t> o dan 30.</a:t>
            </a:r>
          </a:p>
          <a:p>
            <a:pPr>
              <a:spcBef>
                <a:spcPts val="300"/>
              </a:spcBef>
            </a:pPr>
            <a:r>
              <a:rPr lang="en-GB" sz="2400" dirty="0" err="1">
                <a:solidFill>
                  <a:schemeClr val="tx1"/>
                </a:solidFill>
              </a:rPr>
              <a:t>Ffynhonnell</a:t>
            </a:r>
            <a:r>
              <a:rPr lang="en-GB" sz="2400" dirty="0">
                <a:solidFill>
                  <a:schemeClr val="tx1"/>
                </a:solidFill>
              </a:rPr>
              <a:t>: </a:t>
            </a:r>
            <a:r>
              <a:rPr lang="en-GB" sz="2400" dirty="0" err="1">
                <a:solidFill>
                  <a:schemeClr val="tx1"/>
                </a:solidFill>
              </a:rPr>
              <a:t>Arolwg</a:t>
            </a:r>
            <a:r>
              <a:rPr lang="en-GB" sz="2400" dirty="0">
                <a:solidFill>
                  <a:schemeClr val="tx1"/>
                </a:solidFill>
              </a:rPr>
              <a:t> </a:t>
            </a:r>
            <a:r>
              <a:rPr lang="en-GB" sz="2400" dirty="0" err="1">
                <a:solidFill>
                  <a:schemeClr val="tx1"/>
                </a:solidFill>
              </a:rPr>
              <a:t>Twristiaeth</a:t>
            </a:r>
            <a:r>
              <a:rPr lang="en-GB" sz="2400" dirty="0">
                <a:solidFill>
                  <a:schemeClr val="tx1"/>
                </a:solidFill>
              </a:rPr>
              <a:t> Prydain </a:t>
            </a:r>
            <a:r>
              <a:rPr lang="en-GB" sz="2400" dirty="0" err="1">
                <a:solidFill>
                  <a:schemeClr val="tx1"/>
                </a:solidFill>
              </a:rPr>
              <a:t>Fawr</a:t>
            </a:r>
            <a:r>
              <a:rPr lang="en-GB" sz="2400" dirty="0">
                <a:solidFill>
                  <a:schemeClr val="tx1"/>
                </a:solidFill>
              </a:rPr>
              <a:t> (GBTS) </a:t>
            </a:r>
            <a:r>
              <a:rPr lang="en-US" sz="2400" dirty="0">
                <a:solidFill>
                  <a:schemeClr val="tx1"/>
                </a:solidFill>
              </a:rPr>
              <a:t>2024. </a:t>
            </a:r>
          </a:p>
          <a:p>
            <a:pPr>
              <a:spcBef>
                <a:spcPts val="300"/>
              </a:spcBef>
            </a:pPr>
            <a:r>
              <a:rPr lang="en-US" sz="2400" dirty="0">
                <a:solidFill>
                  <a:schemeClr val="tx1"/>
                </a:solidFill>
              </a:rPr>
              <a:t>Sylfaen: Cymru 752</a:t>
            </a:r>
          </a:p>
          <a:p>
            <a:pPr>
              <a:spcBef>
                <a:spcPts val="300"/>
              </a:spcBef>
            </a:pPr>
            <a:endParaRPr lang="en-US" sz="2400" dirty="0">
              <a:solidFill>
                <a:schemeClr val="tx1"/>
              </a:solidFill>
            </a:endParaRPr>
          </a:p>
        </p:txBody>
      </p:sp>
    </p:spTree>
    <p:extLst>
      <p:ext uri="{BB962C8B-B14F-4D97-AF65-F5344CB8AC3E}">
        <p14:creationId xmlns:p14="http://schemas.microsoft.com/office/powerpoint/2010/main" val="83757568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Gwariant cyfartalog fesul diben taith</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80231" y="1934708"/>
            <a:ext cx="23223538" cy="1552572"/>
          </a:xfrm>
        </p:spPr>
        <p:txBody>
          <a:bodyPr/>
          <a:lstStyle/>
          <a:p>
            <a:r>
              <a:rPr lang="en-US" dirty="0"/>
              <a:t>Bu </a:t>
            </a:r>
            <a:r>
              <a:rPr lang="en-US" dirty="0" err="1"/>
              <a:t>cynnydd</a:t>
            </a:r>
            <a:r>
              <a:rPr lang="en-US" dirty="0"/>
              <a:t> </a:t>
            </a:r>
            <a:r>
              <a:rPr lang="en-US" dirty="0" err="1"/>
              <a:t>i</a:t>
            </a:r>
            <a:r>
              <a:rPr lang="en-US" dirty="0"/>
              <a:t> </a:t>
            </a:r>
            <a:r>
              <a:rPr lang="en-US" dirty="0" err="1"/>
              <a:t>wariant</a:t>
            </a:r>
            <a:r>
              <a:rPr lang="en-US" dirty="0"/>
              <a:t> </a:t>
            </a:r>
            <a:r>
              <a:rPr lang="en-US" dirty="0" err="1"/>
              <a:t>cyfartalog</a:t>
            </a:r>
            <a:r>
              <a:rPr lang="en-US" dirty="0"/>
              <a:t> </a:t>
            </a:r>
            <a:r>
              <a:rPr lang="en-US" dirty="0" err="1"/>
              <a:t>fesul</a:t>
            </a:r>
            <a:r>
              <a:rPr lang="en-US" dirty="0"/>
              <a:t> </a:t>
            </a:r>
            <a:r>
              <a:rPr lang="en-US" dirty="0" err="1"/>
              <a:t>taith</a:t>
            </a:r>
            <a:r>
              <a:rPr lang="en-US" dirty="0"/>
              <a:t> </a:t>
            </a:r>
            <a:r>
              <a:rPr lang="en-US" dirty="0" err="1"/>
              <a:t>ar</a:t>
            </a:r>
            <a:r>
              <a:rPr lang="en-US" dirty="0"/>
              <a:t> </a:t>
            </a:r>
            <a:r>
              <a:rPr lang="en-US" dirty="0" err="1"/>
              <a:t>gyfer</a:t>
            </a:r>
            <a:r>
              <a:rPr lang="en-US" dirty="0"/>
              <a:t> </a:t>
            </a:r>
            <a:r>
              <a:rPr lang="en-US" dirty="0" err="1"/>
              <a:t>pob</a:t>
            </a:r>
            <a:r>
              <a:rPr lang="en-US" dirty="0"/>
              <a:t> math o daith yng Nghymru </a:t>
            </a:r>
            <a:r>
              <a:rPr lang="en-US" dirty="0" err="1"/>
              <a:t>yn</a:t>
            </a:r>
            <a:r>
              <a:rPr lang="en-US" dirty="0"/>
              <a:t> 2024. </a:t>
            </a:r>
            <a:r>
              <a:rPr lang="en-US" dirty="0" err="1"/>
              <a:t>Ar</a:t>
            </a:r>
            <a:r>
              <a:rPr lang="en-US" dirty="0"/>
              <a:t> y </a:t>
            </a:r>
            <a:r>
              <a:rPr lang="en-US" dirty="0" err="1"/>
              <a:t>cyfan</a:t>
            </a:r>
            <a:r>
              <a:rPr lang="en-US" dirty="0"/>
              <a:t>, </a:t>
            </a:r>
            <a:r>
              <a:rPr lang="en-US" dirty="0" err="1"/>
              <a:t>cynyddodd</a:t>
            </a:r>
            <a:r>
              <a:rPr lang="en-US" dirty="0"/>
              <a:t> </a:t>
            </a:r>
            <a:r>
              <a:rPr lang="en-US" dirty="0" err="1"/>
              <a:t>gwariant</a:t>
            </a:r>
            <a:r>
              <a:rPr lang="en-US" dirty="0"/>
              <a:t> </a:t>
            </a:r>
            <a:r>
              <a:rPr lang="en-US" dirty="0" err="1"/>
              <a:t>cyfartalog</a:t>
            </a:r>
            <a:r>
              <a:rPr lang="en-US" dirty="0"/>
              <a:t> yng Nghymru 23%, </a:t>
            </a:r>
            <a:r>
              <a:rPr lang="en-US" dirty="0" err="1"/>
              <a:t>yn</a:t>
            </a:r>
            <a:r>
              <a:rPr lang="en-US" dirty="0"/>
              <a:t> </a:t>
            </a:r>
            <a:r>
              <a:rPr lang="en-US" dirty="0" err="1"/>
              <a:t>llawer</a:t>
            </a:r>
            <a:r>
              <a:rPr lang="en-US" dirty="0"/>
              <a:t> </a:t>
            </a:r>
            <a:r>
              <a:rPr lang="en-US" dirty="0" err="1"/>
              <a:t>uwch</a:t>
            </a:r>
            <a:r>
              <a:rPr lang="en-US" dirty="0"/>
              <a:t> </a:t>
            </a:r>
            <a:r>
              <a:rPr lang="en-US" dirty="0" err="1"/>
              <a:t>na’r</a:t>
            </a:r>
            <a:r>
              <a:rPr lang="en-US" dirty="0"/>
              <a:t> </a:t>
            </a:r>
            <a:r>
              <a:rPr lang="en-US" dirty="0" err="1"/>
              <a:t>gyfradd</a:t>
            </a:r>
            <a:r>
              <a:rPr lang="en-US" dirty="0"/>
              <a:t> </a:t>
            </a:r>
            <a:r>
              <a:rPr lang="en-US" dirty="0" err="1"/>
              <a:t>chwyddiant</a:t>
            </a:r>
            <a:r>
              <a:rPr lang="en-US" dirty="0"/>
              <a:t> o 2.5% (</a:t>
            </a:r>
            <a:r>
              <a:rPr lang="en-US" dirty="0" err="1"/>
              <a:t>yn</a:t>
            </a:r>
            <a:r>
              <a:rPr lang="en-US" dirty="0"/>
              <a:t> </a:t>
            </a:r>
            <a:r>
              <a:rPr lang="en-US" dirty="0" err="1"/>
              <a:t>ôl</a:t>
            </a:r>
            <a:r>
              <a:rPr lang="en-US" dirty="0"/>
              <a:t> y 12 mis y </a:t>
            </a:r>
            <a:r>
              <a:rPr lang="en-US" dirty="0" err="1"/>
              <a:t>Mynegai</a:t>
            </a:r>
            <a:r>
              <a:rPr lang="en-US" dirty="0"/>
              <a:t> Prisiau </a:t>
            </a:r>
            <a:r>
              <a:rPr lang="en-US" dirty="0" err="1"/>
              <a:t>Defnyddwyr</a:t>
            </a:r>
            <a:r>
              <a:rPr lang="en-US" dirty="0"/>
              <a:t> </a:t>
            </a:r>
            <a:r>
              <a:rPr lang="en-US" dirty="0" err="1"/>
              <a:t>hyd</a:t>
            </a:r>
            <a:r>
              <a:rPr lang="en-US" dirty="0"/>
              <a:t> at </a:t>
            </a:r>
            <a:r>
              <a:rPr lang="en-US" dirty="0" err="1"/>
              <a:t>fis</a:t>
            </a:r>
            <a:r>
              <a:rPr lang="en-US" dirty="0"/>
              <a:t> </a:t>
            </a:r>
            <a:r>
              <a:rPr lang="en-US" dirty="0" err="1"/>
              <a:t>Rhagfyr</a:t>
            </a:r>
            <a:r>
              <a:rPr lang="en-US" dirty="0"/>
              <a:t> 2024) a </a:t>
            </a:r>
            <a:r>
              <a:rPr lang="en-US" dirty="0" err="1"/>
              <a:t>welwyd</a:t>
            </a:r>
            <a:r>
              <a:rPr lang="en-US" dirty="0"/>
              <a:t> </a:t>
            </a:r>
            <a:r>
              <a:rPr lang="en-US" dirty="0" err="1"/>
              <a:t>ym</a:t>
            </a:r>
            <a:r>
              <a:rPr lang="en-US" dirty="0"/>
              <a:t> </a:t>
            </a:r>
            <a:r>
              <a:rPr lang="en-US" dirty="0" err="1"/>
              <a:t>Mhrydain</a:t>
            </a:r>
            <a:r>
              <a:rPr lang="en-US" dirty="0"/>
              <a:t> Fawr </a:t>
            </a:r>
            <a:r>
              <a:rPr lang="en-US" dirty="0" err="1"/>
              <a:t>yn</a:t>
            </a:r>
            <a:r>
              <a:rPr lang="en-US" dirty="0"/>
              <a:t> 2024. </a:t>
            </a:r>
            <a:r>
              <a:rPr lang="en-US" dirty="0" err="1"/>
              <a:t>Cynyddodd</a:t>
            </a:r>
            <a:r>
              <a:rPr lang="en-US" dirty="0"/>
              <a:t> </a:t>
            </a:r>
            <a:r>
              <a:rPr lang="en-US" dirty="0" err="1"/>
              <a:t>gwariant</a:t>
            </a:r>
            <a:r>
              <a:rPr lang="en-US" dirty="0"/>
              <a:t> </a:t>
            </a:r>
            <a:r>
              <a:rPr lang="en-US" dirty="0" err="1"/>
              <a:t>cyfartalog</a:t>
            </a:r>
            <a:r>
              <a:rPr lang="en-US" dirty="0"/>
              <a:t> </a:t>
            </a:r>
            <a:r>
              <a:rPr lang="en-US" dirty="0" err="1"/>
              <a:t>ar</a:t>
            </a:r>
            <a:r>
              <a:rPr lang="en-US" dirty="0"/>
              <a:t> </a:t>
            </a:r>
            <a:r>
              <a:rPr lang="en-US" dirty="0" err="1"/>
              <a:t>deithiau</a:t>
            </a:r>
            <a:r>
              <a:rPr lang="en-US" dirty="0"/>
              <a:t> </a:t>
            </a:r>
            <a:r>
              <a:rPr lang="en-US" dirty="0" err="1"/>
              <a:t>amrywiol</a:t>
            </a:r>
            <a:r>
              <a:rPr lang="en-US" dirty="0"/>
              <a:t> yng Nghymru </a:t>
            </a:r>
            <a:r>
              <a:rPr lang="en-US" dirty="0" err="1"/>
              <a:t>fwyaf</a:t>
            </a:r>
            <a:r>
              <a:rPr lang="en-US" dirty="0"/>
              <a:t>, o £250 </a:t>
            </a:r>
            <a:r>
              <a:rPr lang="en-US" dirty="0" err="1"/>
              <a:t>fesul</a:t>
            </a:r>
            <a:r>
              <a:rPr lang="en-US" dirty="0"/>
              <a:t> </a:t>
            </a:r>
            <a:r>
              <a:rPr lang="en-US" dirty="0" err="1"/>
              <a:t>taith</a:t>
            </a:r>
            <a:r>
              <a:rPr lang="en-US" dirty="0"/>
              <a:t> </a:t>
            </a:r>
            <a:r>
              <a:rPr lang="en-US" dirty="0" err="1"/>
              <a:t>yn</a:t>
            </a:r>
            <a:r>
              <a:rPr lang="en-US" dirty="0"/>
              <a:t> 2023 </a:t>
            </a:r>
            <a:r>
              <a:rPr lang="en-US" dirty="0" err="1"/>
              <a:t>i</a:t>
            </a:r>
            <a:r>
              <a:rPr lang="en-US" dirty="0"/>
              <a:t> £340 </a:t>
            </a:r>
            <a:r>
              <a:rPr lang="en-US" dirty="0" err="1"/>
              <a:t>fesul</a:t>
            </a:r>
            <a:r>
              <a:rPr lang="en-US" dirty="0"/>
              <a:t> </a:t>
            </a:r>
            <a:r>
              <a:rPr lang="en-US" dirty="0" err="1"/>
              <a:t>taith</a:t>
            </a:r>
            <a:r>
              <a:rPr lang="en-US" dirty="0"/>
              <a:t> </a:t>
            </a:r>
            <a:r>
              <a:rPr lang="en-US" dirty="0" err="1"/>
              <a:t>yn</a:t>
            </a:r>
            <a:r>
              <a:rPr lang="en-US" dirty="0"/>
              <a:t> 2024. Er bod </a:t>
            </a:r>
            <a:r>
              <a:rPr lang="en-US" dirty="0" err="1"/>
              <a:t>teithiau</a:t>
            </a:r>
            <a:r>
              <a:rPr lang="en-US" dirty="0"/>
              <a:t> </a:t>
            </a:r>
            <a:r>
              <a:rPr lang="en-US" dirty="0" err="1"/>
              <a:t>dros</a:t>
            </a:r>
            <a:r>
              <a:rPr lang="en-US" dirty="0"/>
              <a:t> </a:t>
            </a:r>
            <a:r>
              <a:rPr lang="en-US" dirty="0" err="1"/>
              <a:t>nos</a:t>
            </a:r>
            <a:r>
              <a:rPr lang="en-US" dirty="0"/>
              <a:t> </a:t>
            </a:r>
            <a:r>
              <a:rPr lang="en-US" dirty="0" err="1"/>
              <a:t>i</a:t>
            </a:r>
            <a:r>
              <a:rPr lang="en-US" dirty="0"/>
              <a:t> </a:t>
            </a:r>
            <a:r>
              <a:rPr lang="en-US" dirty="0" err="1"/>
              <a:t>lawr</a:t>
            </a:r>
            <a:r>
              <a:rPr lang="en-US" dirty="0"/>
              <a:t> </a:t>
            </a:r>
            <a:r>
              <a:rPr lang="en-US" dirty="0" err="1"/>
              <a:t>yn</a:t>
            </a:r>
            <a:r>
              <a:rPr lang="en-US" dirty="0"/>
              <a:t> Ch3 2024, </a:t>
            </a:r>
            <a:r>
              <a:rPr lang="en-US" dirty="0" err="1"/>
              <a:t>cyrhaeddodd</a:t>
            </a:r>
            <a:r>
              <a:rPr lang="en-US" dirty="0"/>
              <a:t> </a:t>
            </a:r>
            <a:r>
              <a:rPr lang="en-US" dirty="0" err="1"/>
              <a:t>gwariant</a:t>
            </a:r>
            <a:r>
              <a:rPr lang="en-US" dirty="0"/>
              <a:t> </a:t>
            </a:r>
            <a:r>
              <a:rPr lang="en-US" dirty="0" err="1"/>
              <a:t>cyfartalog</a:t>
            </a:r>
            <a:r>
              <a:rPr lang="en-US" dirty="0"/>
              <a:t> </a:t>
            </a:r>
            <a:r>
              <a:rPr lang="en-US" dirty="0" err="1"/>
              <a:t>lefel</a:t>
            </a:r>
            <a:r>
              <a:rPr lang="en-US" dirty="0"/>
              <a:t> </a:t>
            </a:r>
            <a:r>
              <a:rPr lang="en-US" dirty="0" err="1"/>
              <a:t>uchaf</a:t>
            </a:r>
            <a:r>
              <a:rPr lang="en-US" dirty="0"/>
              <a:t> </a:t>
            </a:r>
            <a:r>
              <a:rPr lang="en-US" dirty="0" err="1"/>
              <a:t>mewn</a:t>
            </a:r>
            <a:r>
              <a:rPr lang="en-US" dirty="0"/>
              <a:t> 3 </a:t>
            </a:r>
            <a:r>
              <a:rPr lang="en-US" dirty="0" err="1"/>
              <a:t>blynedd</a:t>
            </a:r>
            <a:r>
              <a:rPr lang="en-US" dirty="0"/>
              <a:t> o £359 </a:t>
            </a:r>
            <a:r>
              <a:rPr lang="en-US" dirty="0" err="1"/>
              <a:t>fesul</a:t>
            </a:r>
            <a:r>
              <a:rPr lang="en-US" dirty="0"/>
              <a:t> </a:t>
            </a:r>
            <a:r>
              <a:rPr lang="en-US" dirty="0" err="1"/>
              <a:t>taith</a:t>
            </a:r>
            <a:r>
              <a:rPr lang="en-US" dirty="0"/>
              <a:t>.</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13504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err="1"/>
              <a:t>Gwariant Cyfartalog Fesul Diben Taith</a:t>
            </a:r>
            <a:endParaRPr lang="en-US" sz="2800" b="1"/>
          </a:p>
        </p:txBody>
      </p:sp>
      <p:graphicFrame>
        <p:nvGraphicFramePr>
          <p:cNvPr id="5" name="Content Placeholder 12" descr="Line chart depicting quarterly average spend per trip by trip purpose between Q2 2021 to Q4 2022.">
            <a:extLst>
              <a:ext uri="{FF2B5EF4-FFF2-40B4-BE49-F238E27FC236}">
                <a16:creationId xmlns:a16="http://schemas.microsoft.com/office/drawing/2014/main" id="{930F7365-56E3-FB8E-8DDA-38E54275A807}"/>
              </a:ext>
            </a:extLst>
          </p:cNvPr>
          <p:cNvGraphicFramePr/>
          <p:nvPr>
            <p:extLst>
              <p:ext uri="{D42A27DB-BD31-4B8C-83A1-F6EECF244321}">
                <p14:modId xmlns:p14="http://schemas.microsoft.com/office/powerpoint/2010/main" val="2517904386"/>
              </p:ext>
            </p:extLst>
          </p:nvPr>
        </p:nvGraphicFramePr>
        <p:xfrm>
          <a:off x="723900" y="4610101"/>
          <a:ext cx="16097250" cy="70103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C9304621-30BB-A11F-DADC-B0C3F261BD99}"/>
              </a:ext>
            </a:extLst>
          </p:cNvPr>
          <p:cNvGraphicFramePr>
            <a:graphicFrameLocks noGrp="1"/>
          </p:cNvGraphicFramePr>
          <p:nvPr>
            <p:extLst>
              <p:ext uri="{D42A27DB-BD31-4B8C-83A1-F6EECF244321}">
                <p14:modId xmlns:p14="http://schemas.microsoft.com/office/powerpoint/2010/main" val="439694344"/>
              </p:ext>
            </p:extLst>
          </p:nvPr>
        </p:nvGraphicFramePr>
        <p:xfrm>
          <a:off x="17288890" y="3786187"/>
          <a:ext cx="6498734" cy="7834314"/>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830829">
                <a:tc>
                  <a:txBody>
                    <a:bodyPr/>
                    <a:lstStyle/>
                    <a:p>
                      <a:pPr algn="ctr"/>
                      <a:r>
                        <a:rPr lang="en-GB" sz="2800" err="1">
                          <a:latin typeface="+mn-lt"/>
                        </a:rPr>
                        <a:t>Diben y Daith</a:t>
                      </a:r>
                    </a:p>
                  </a:txBody>
                  <a:tcPr marL="90000" marR="90000" marT="46800" marB="46800" anchor="ctr"/>
                </a:tc>
                <a:tc>
                  <a:txBody>
                    <a:bodyPr/>
                    <a:lstStyle/>
                    <a:p>
                      <a:pPr algn="ctr"/>
                      <a:r>
                        <a:rPr lang="en-GB" sz="2800">
                          <a:latin typeface="+mn-lt"/>
                        </a:rPr>
                        <a:t>Gwariant Cyfartalog 2023</a:t>
                      </a:r>
                    </a:p>
                  </a:txBody>
                  <a:tcPr marL="90000" marR="90000" marT="46800" marB="46800" anchor="ctr"/>
                </a:tc>
                <a:tc>
                  <a:txBody>
                    <a:bodyPr/>
                    <a:lstStyle/>
                    <a:p>
                      <a:pPr algn="ctr"/>
                      <a:r>
                        <a:rPr lang="en-GB" sz="2800">
                          <a:latin typeface="+mn-lt"/>
                        </a:rPr>
                        <a:t>Gwariant Cyfartalog 2024 </a:t>
                      </a:r>
                    </a:p>
                  </a:txBody>
                  <a:tcPr marL="90000" marR="90000" marT="46800" marB="46800" anchor="ctr"/>
                </a:tc>
                <a:extLst>
                  <a:ext uri="{0D108BD9-81ED-4DB2-BD59-A6C34878D82A}">
                    <a16:rowId xmlns:a16="http://schemas.microsoft.com/office/drawing/2014/main" val="1236938923"/>
                  </a:ext>
                </a:extLst>
              </a:tr>
              <a:tr h="1200697">
                <a:tc>
                  <a:txBody>
                    <a:bodyPr/>
                    <a:lstStyle/>
                    <a:p>
                      <a:pPr algn="ctr"/>
                      <a:r>
                        <a:rPr lang="en-US" sz="2400">
                          <a:solidFill>
                            <a:schemeClr val="tx1"/>
                          </a:solidFill>
                        </a:rPr>
                        <a:t>Cyfanswm y Teithiau</a:t>
                      </a:r>
                      <a:endParaRPr lang="en-GB" sz="2400">
                        <a:solidFill>
                          <a:schemeClr val="tx1"/>
                        </a:solidFill>
                      </a:endParaRPr>
                    </a:p>
                  </a:txBody>
                  <a:tcPr marL="90000" marR="90000" marT="46800" marB="46800" anchor="ctr"/>
                </a:tc>
                <a:tc>
                  <a:txBody>
                    <a:bodyPr/>
                    <a:lstStyle/>
                    <a:p>
                      <a:pPr algn="ctr" fontAlgn="b"/>
                      <a:r>
                        <a:rPr lang="en-GB" sz="2400" b="0" i="0" u="none" strike="noStrike" kern="1200">
                          <a:solidFill>
                            <a:schemeClr val="tx1"/>
                          </a:solidFill>
                          <a:effectLst/>
                          <a:latin typeface="+mn-lt"/>
                          <a:ea typeface="+mn-ea"/>
                          <a:cs typeface="+mn-cs"/>
                        </a:rPr>
                        <a:t>£239</a:t>
                      </a:r>
                    </a:p>
                  </a:txBody>
                  <a:tcPr marL="7620" marR="7620" marT="7620" marB="0" anchor="ctr"/>
                </a:tc>
                <a:tc>
                  <a:txBody>
                    <a:bodyPr/>
                    <a:lstStyle/>
                    <a:p>
                      <a:pPr algn="ctr" fontAlgn="b"/>
                      <a:r>
                        <a:rPr lang="en-GB" sz="2400" b="0" i="0" u="none" strike="noStrike" kern="1200">
                          <a:solidFill>
                            <a:schemeClr val="tx1"/>
                          </a:solidFill>
                          <a:effectLst/>
                          <a:latin typeface="+mn-lt"/>
                          <a:ea typeface="+mn-ea"/>
                          <a:cs typeface="+mn-cs"/>
                        </a:rPr>
                        <a:t>£295</a:t>
                      </a:r>
                    </a:p>
                  </a:txBody>
                  <a:tcPr marL="7620" marR="7620" marT="7620" marB="0" anchor="ctr"/>
                </a:tc>
                <a:extLst>
                  <a:ext uri="{0D108BD9-81ED-4DB2-BD59-A6C34878D82A}">
                    <a16:rowId xmlns:a16="http://schemas.microsoft.com/office/drawing/2014/main" val="2818411631"/>
                  </a:ext>
                </a:extLst>
              </a:tr>
              <a:tr h="1200697">
                <a:tc>
                  <a:txBody>
                    <a:bodyPr/>
                    <a:lstStyle/>
                    <a:p>
                      <a:pPr algn="ctr"/>
                      <a:r>
                        <a:rPr lang="en-US" sz="2400">
                          <a:solidFill>
                            <a:schemeClr val="tx1"/>
                          </a:solidFill>
                        </a:rPr>
                        <a:t>Teithiau Gwyliau</a:t>
                      </a:r>
                      <a:endParaRPr lang="en-GB" sz="2400">
                        <a:solidFill>
                          <a:schemeClr val="tx1"/>
                        </a:solidFill>
                      </a:endParaRPr>
                    </a:p>
                  </a:txBody>
                  <a:tcPr marL="90000" marR="90000" marT="46800" marB="46800" anchor="ctr"/>
                </a:tc>
                <a:tc>
                  <a:txBody>
                    <a:bodyPr/>
                    <a:lstStyle/>
                    <a:p>
                      <a:pPr algn="ctr" fontAlgn="b"/>
                      <a:r>
                        <a:rPr lang="en-GB" sz="2400" b="0" i="0" u="none" strike="noStrike" kern="1200">
                          <a:solidFill>
                            <a:schemeClr val="tx1"/>
                          </a:solidFill>
                          <a:effectLst/>
                          <a:latin typeface="+mn-lt"/>
                          <a:ea typeface="+mn-ea"/>
                          <a:cs typeface="+mn-cs"/>
                        </a:rPr>
                        <a:t>£296</a:t>
                      </a:r>
                    </a:p>
                  </a:txBody>
                  <a:tcPr marL="7620" marR="7620" marT="7620" marB="0" anchor="ctr"/>
                </a:tc>
                <a:tc>
                  <a:txBody>
                    <a:bodyPr/>
                    <a:lstStyle/>
                    <a:p>
                      <a:pPr algn="ctr" fontAlgn="b"/>
                      <a:r>
                        <a:rPr lang="en-GB" sz="2400" b="0" i="0" u="none" strike="noStrike" kern="1200">
                          <a:solidFill>
                            <a:schemeClr val="tx1"/>
                          </a:solidFill>
                          <a:effectLst/>
                          <a:latin typeface="+mn-lt"/>
                          <a:ea typeface="+mn-ea"/>
                          <a:cs typeface="+mn-cs"/>
                        </a:rPr>
                        <a:t>£335</a:t>
                      </a:r>
                    </a:p>
                  </a:txBody>
                  <a:tcPr marL="7620" marR="7620" marT="7620" marB="0" anchor="ctr"/>
                </a:tc>
                <a:extLst>
                  <a:ext uri="{0D108BD9-81ED-4DB2-BD59-A6C34878D82A}">
                    <a16:rowId xmlns:a16="http://schemas.microsoft.com/office/drawing/2014/main" val="3992828607"/>
                  </a:ext>
                </a:extLst>
              </a:tr>
              <a:tr h="1200697">
                <a:tc>
                  <a:txBody>
                    <a:bodyPr/>
                    <a:lstStyle/>
                    <a:p>
                      <a:pPr algn="ctr"/>
                      <a:r>
                        <a:rPr lang="en-US" sz="2400" err="1">
                          <a:solidFill>
                            <a:schemeClr val="tx1"/>
                          </a:solidFill>
                        </a:rPr>
                        <a:t>Ymweld â Ffrindiau a Pherthnasau</a:t>
                      </a:r>
                      <a:endParaRPr lang="en-GB" sz="2400">
                        <a:solidFill>
                          <a:schemeClr val="tx1"/>
                        </a:solidFill>
                      </a:endParaRPr>
                    </a:p>
                  </a:txBody>
                  <a:tcPr marL="90000" marR="90000" marT="46800" marB="46800" anchor="ctr"/>
                </a:tc>
                <a:tc>
                  <a:txBody>
                    <a:bodyPr/>
                    <a:lstStyle/>
                    <a:p>
                      <a:pPr algn="ctr" fontAlgn="b"/>
                      <a:r>
                        <a:rPr lang="en-GB" sz="2400" b="0" i="0" u="none" strike="noStrike" kern="1200">
                          <a:solidFill>
                            <a:schemeClr val="tx1"/>
                          </a:solidFill>
                          <a:effectLst/>
                          <a:latin typeface="+mn-lt"/>
                          <a:ea typeface="+mn-ea"/>
                          <a:cs typeface="+mn-cs"/>
                        </a:rPr>
                        <a:t>£162</a:t>
                      </a:r>
                    </a:p>
                  </a:txBody>
                  <a:tcPr marL="7620" marR="7620" marT="7620" marB="0" anchor="ctr"/>
                </a:tc>
                <a:tc>
                  <a:txBody>
                    <a:bodyPr/>
                    <a:lstStyle/>
                    <a:p>
                      <a:pPr algn="ctr" fontAlgn="b"/>
                      <a:r>
                        <a:rPr lang="en-GB" sz="2400" b="0" i="0" u="none" strike="noStrike" kern="1200">
                          <a:solidFill>
                            <a:schemeClr val="tx1"/>
                          </a:solidFill>
                          <a:effectLst/>
                          <a:latin typeface="+mn-lt"/>
                          <a:ea typeface="+mn-ea"/>
                          <a:cs typeface="+mn-cs"/>
                        </a:rPr>
                        <a:t>£191</a:t>
                      </a:r>
                    </a:p>
                  </a:txBody>
                  <a:tcPr marL="7620" marR="7620" marT="7620" marB="0" anchor="ctr"/>
                </a:tc>
                <a:extLst>
                  <a:ext uri="{0D108BD9-81ED-4DB2-BD59-A6C34878D82A}">
                    <a16:rowId xmlns:a16="http://schemas.microsoft.com/office/drawing/2014/main" val="664184207"/>
                  </a:ext>
                </a:extLst>
              </a:tr>
              <a:tr h="1200697">
                <a:tc>
                  <a:txBody>
                    <a:bodyPr/>
                    <a:lstStyle/>
                    <a:p>
                      <a:pPr algn="ctr"/>
                      <a:r>
                        <a:rPr lang="en-US" sz="2400">
                          <a:solidFill>
                            <a:schemeClr val="tx1"/>
                          </a:solidFill>
                        </a:rPr>
                        <a:t>Teithiau Busnes*</a:t>
                      </a:r>
                      <a:endParaRPr lang="en-GB" sz="2400">
                        <a:solidFill>
                          <a:schemeClr val="tx1"/>
                        </a:solidFill>
                      </a:endParaRPr>
                    </a:p>
                  </a:txBody>
                  <a:tcPr marL="90000" marR="90000" marT="46800" marB="46800" anchor="ctr"/>
                </a:tc>
                <a:tc>
                  <a:txBody>
                    <a:bodyPr/>
                    <a:lstStyle/>
                    <a:p>
                      <a:pPr algn="ctr" fontAlgn="b"/>
                      <a:r>
                        <a:rPr lang="en-GB" sz="2400" b="0" i="0" u="none" strike="noStrike" kern="1200">
                          <a:solidFill>
                            <a:schemeClr val="tx1"/>
                          </a:solidFill>
                          <a:effectLst/>
                          <a:latin typeface="+mn-lt"/>
                          <a:ea typeface="+mn-ea"/>
                          <a:cs typeface="+mn-cs"/>
                        </a:rPr>
                        <a:t>£239</a:t>
                      </a:r>
                    </a:p>
                  </a:txBody>
                  <a:tcPr marL="7620" marR="7620" marT="7620" marB="0" anchor="ctr"/>
                </a:tc>
                <a:tc>
                  <a:txBody>
                    <a:bodyPr/>
                    <a:lstStyle/>
                    <a:p>
                      <a:pPr algn="ctr" fontAlgn="b"/>
                      <a:r>
                        <a:rPr lang="en-GB" sz="2400" b="0" i="0" u="none" strike="noStrike" kern="1200">
                          <a:solidFill>
                            <a:schemeClr val="tx1"/>
                          </a:solidFill>
                          <a:effectLst/>
                          <a:latin typeface="+mn-lt"/>
                          <a:ea typeface="+mn-ea"/>
                          <a:cs typeface="+mn-cs"/>
                        </a:rPr>
                        <a:t>£445</a:t>
                      </a:r>
                    </a:p>
                  </a:txBody>
                  <a:tcPr marL="7620" marR="7620" marT="7620" marB="0" anchor="ctr"/>
                </a:tc>
                <a:extLst>
                  <a:ext uri="{0D108BD9-81ED-4DB2-BD59-A6C34878D82A}">
                    <a16:rowId xmlns:a16="http://schemas.microsoft.com/office/drawing/2014/main" val="120076929"/>
                  </a:ext>
                </a:extLst>
              </a:tr>
              <a:tr h="1200697">
                <a:tc>
                  <a:txBody>
                    <a:bodyPr/>
                    <a:lstStyle/>
                    <a:p>
                      <a:pPr algn="ctr"/>
                      <a:r>
                        <a:rPr lang="en-US" sz="2400">
                          <a:solidFill>
                            <a:schemeClr val="tx1"/>
                          </a:solidFill>
                          <a:latin typeface="+mn-lt"/>
                        </a:rPr>
                        <a:t>Teithiau Amrywiol</a:t>
                      </a:r>
                      <a:endParaRPr lang="en-GB" sz="2400">
                        <a:solidFill>
                          <a:schemeClr val="tx1"/>
                        </a:solidFill>
                        <a:latin typeface="+mn-lt"/>
                      </a:endParaRPr>
                    </a:p>
                  </a:txBody>
                  <a:tcPr marL="90000" marR="90000" marT="46800" marB="46800" anchor="ctr"/>
                </a:tc>
                <a:tc>
                  <a:txBody>
                    <a:bodyPr/>
                    <a:lstStyle/>
                    <a:p>
                      <a:pPr algn="ctr" fontAlgn="b"/>
                      <a:r>
                        <a:rPr lang="en-GB" sz="2400" b="0" i="0" u="none" strike="noStrike" kern="1200" dirty="0">
                          <a:solidFill>
                            <a:schemeClr val="tx1"/>
                          </a:solidFill>
                          <a:effectLst/>
                          <a:latin typeface="+mn-lt"/>
                          <a:ea typeface="+mn-ea"/>
                          <a:cs typeface="+mn-cs"/>
                        </a:rPr>
                        <a:t>£250</a:t>
                      </a:r>
                    </a:p>
                  </a:txBody>
                  <a:tcPr marL="7620" marR="7620" marT="7620" marB="0" anchor="ctr"/>
                </a:tc>
                <a:tc>
                  <a:txBody>
                    <a:bodyPr/>
                    <a:lstStyle/>
                    <a:p>
                      <a:pPr algn="ctr" fontAlgn="b"/>
                      <a:r>
                        <a:rPr lang="en-GB" sz="2400" b="0" i="0" u="none" strike="noStrike" kern="1200" dirty="0">
                          <a:solidFill>
                            <a:schemeClr val="tx1"/>
                          </a:solidFill>
                          <a:effectLst/>
                          <a:latin typeface="+mn-lt"/>
                          <a:ea typeface="+mn-ea"/>
                          <a:cs typeface="+mn-cs"/>
                        </a:rPr>
                        <a:t>£340</a:t>
                      </a:r>
                    </a:p>
                  </a:txBody>
                  <a:tcPr marL="7620" marR="7620" marT="7620" marB="0" anchor="ctr"/>
                </a:tc>
                <a:extLst>
                  <a:ext uri="{0D108BD9-81ED-4DB2-BD59-A6C34878D82A}">
                    <a16:rowId xmlns:a16="http://schemas.microsoft.com/office/drawing/2014/main" val="3281582107"/>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61975" y="11620500"/>
            <a:ext cx="21913977" cy="1421074"/>
          </a:xfrm>
        </p:spPr>
        <p:txBody>
          <a:bodyPr/>
          <a:lstStyle/>
          <a:p>
            <a:pPr>
              <a:spcBef>
                <a:spcPts val="300"/>
              </a:spcBef>
            </a:pPr>
            <a:r>
              <a:rPr lang="en-GB" sz="2400" dirty="0">
                <a:solidFill>
                  <a:schemeClr val="tx1"/>
                </a:solidFill>
              </a:rPr>
              <a:t>*Mae </a:t>
            </a:r>
            <a:r>
              <a:rPr lang="en-GB" sz="2400" dirty="0" err="1">
                <a:solidFill>
                  <a:schemeClr val="tx1"/>
                </a:solidFill>
              </a:rPr>
              <a:t>maint</a:t>
            </a:r>
            <a:r>
              <a:rPr lang="en-GB" sz="2400" dirty="0">
                <a:solidFill>
                  <a:schemeClr val="tx1"/>
                </a:solidFill>
              </a:rPr>
              <a:t> </a:t>
            </a:r>
            <a:r>
              <a:rPr lang="en-GB" sz="2400" dirty="0" err="1">
                <a:solidFill>
                  <a:schemeClr val="tx1"/>
                </a:solidFill>
              </a:rPr>
              <a:t>sylfaen</a:t>
            </a:r>
            <a:r>
              <a:rPr lang="en-GB" sz="2400" dirty="0">
                <a:solidFill>
                  <a:schemeClr val="tx1"/>
                </a:solidFill>
              </a:rPr>
              <a:t> </a:t>
            </a:r>
            <a:r>
              <a:rPr lang="en-GB" sz="2400" dirty="0" err="1">
                <a:solidFill>
                  <a:schemeClr val="tx1"/>
                </a:solidFill>
              </a:rPr>
              <a:t>teithiau</a:t>
            </a:r>
            <a:r>
              <a:rPr lang="en-GB" sz="2400" dirty="0">
                <a:solidFill>
                  <a:schemeClr val="tx1"/>
                </a:solidFill>
              </a:rPr>
              <a:t> </a:t>
            </a:r>
            <a:r>
              <a:rPr lang="en-GB" sz="2400" dirty="0" err="1">
                <a:solidFill>
                  <a:schemeClr val="tx1"/>
                </a:solidFill>
              </a:rPr>
              <a:t>busnes</a:t>
            </a:r>
            <a:r>
              <a:rPr lang="en-GB" sz="2400" dirty="0">
                <a:solidFill>
                  <a:schemeClr val="tx1"/>
                </a:solidFill>
              </a:rPr>
              <a:t> </a:t>
            </a:r>
            <a:r>
              <a:rPr lang="en-GB" sz="2400" dirty="0" err="1">
                <a:solidFill>
                  <a:schemeClr val="tx1"/>
                </a:solidFill>
              </a:rPr>
              <a:t>rhwng</a:t>
            </a:r>
            <a:r>
              <a:rPr lang="en-GB" sz="2400" dirty="0">
                <a:solidFill>
                  <a:schemeClr val="tx1"/>
                </a:solidFill>
              </a:rPr>
              <a:t> 30 a 100, </a:t>
            </a:r>
            <a:r>
              <a:rPr lang="en-GB" sz="2400" dirty="0" err="1">
                <a:solidFill>
                  <a:schemeClr val="tx1"/>
                </a:solidFill>
              </a:rPr>
              <a:t>argymhellir</a:t>
            </a:r>
            <a:r>
              <a:rPr lang="en-GB" sz="2400" dirty="0">
                <a:solidFill>
                  <a:schemeClr val="tx1"/>
                </a:solidFill>
              </a:rPr>
              <a:t> </a:t>
            </a:r>
            <a:r>
              <a:rPr lang="en-GB" sz="2400" dirty="0" err="1">
                <a:solidFill>
                  <a:schemeClr val="tx1"/>
                </a:solidFill>
              </a:rPr>
              <a:t>defnyddio'r</a:t>
            </a:r>
            <a:r>
              <a:rPr lang="en-GB" sz="2400" dirty="0">
                <a:solidFill>
                  <a:schemeClr val="tx1"/>
                </a:solidFill>
              </a:rPr>
              <a:t> </a:t>
            </a:r>
            <a:r>
              <a:rPr lang="en-GB" sz="2400" dirty="0" err="1">
                <a:solidFill>
                  <a:schemeClr val="tx1"/>
                </a:solidFill>
              </a:rPr>
              <a:t>amcangyfrifon</a:t>
            </a:r>
            <a:r>
              <a:rPr lang="en-GB" sz="2400" dirty="0">
                <a:solidFill>
                  <a:schemeClr val="tx1"/>
                </a:solidFill>
              </a:rPr>
              <a:t> </a:t>
            </a:r>
            <a:r>
              <a:rPr lang="en-GB" sz="2400" dirty="0" err="1">
                <a:solidFill>
                  <a:schemeClr val="tx1"/>
                </a:solidFill>
              </a:rPr>
              <a:t>ar</a:t>
            </a:r>
            <a:r>
              <a:rPr lang="en-GB" sz="2400" dirty="0">
                <a:solidFill>
                  <a:schemeClr val="tx1"/>
                </a:solidFill>
              </a:rPr>
              <a:t> sail </a:t>
            </a:r>
            <a:r>
              <a:rPr lang="en-GB" sz="2400" dirty="0" err="1">
                <a:solidFill>
                  <a:schemeClr val="tx1"/>
                </a:solidFill>
              </a:rPr>
              <a:t>ddangosol</a:t>
            </a:r>
            <a:r>
              <a:rPr lang="en-GB" sz="2400" dirty="0">
                <a:solidFill>
                  <a:schemeClr val="tx1"/>
                </a:solidFill>
              </a:rPr>
              <a:t> </a:t>
            </a:r>
            <a:r>
              <a:rPr lang="en-GB" sz="2400" dirty="0" err="1">
                <a:solidFill>
                  <a:schemeClr val="tx1"/>
                </a:solidFill>
              </a:rPr>
              <a:t>yn</a:t>
            </a:r>
            <a:r>
              <a:rPr lang="en-GB" sz="2400" dirty="0">
                <a:solidFill>
                  <a:schemeClr val="tx1"/>
                </a:solidFill>
              </a:rPr>
              <a:t> </a:t>
            </a:r>
            <a:r>
              <a:rPr lang="en-GB" sz="2400" dirty="0" err="1">
                <a:solidFill>
                  <a:schemeClr val="tx1"/>
                </a:solidFill>
              </a:rPr>
              <a:t>unig</a:t>
            </a:r>
            <a:r>
              <a:rPr lang="en-GB" sz="2400" dirty="0">
                <a:solidFill>
                  <a:schemeClr val="tx1"/>
                </a:solidFill>
              </a:rPr>
              <a:t>. </a:t>
            </a:r>
            <a:r>
              <a:rPr lang="en-GB" sz="2400" dirty="0" err="1">
                <a:solidFill>
                  <a:schemeClr val="tx1"/>
                </a:solidFill>
              </a:rPr>
              <a:t>Eithriwyd</a:t>
            </a:r>
            <a:r>
              <a:rPr lang="en-GB" sz="2400" dirty="0">
                <a:solidFill>
                  <a:schemeClr val="tx1"/>
                </a:solidFill>
              </a:rPr>
              <a:t> </a:t>
            </a:r>
            <a:r>
              <a:rPr lang="en-GB" sz="2400" dirty="0" err="1">
                <a:solidFill>
                  <a:schemeClr val="tx1"/>
                </a:solidFill>
              </a:rPr>
              <a:t>teithiau</a:t>
            </a:r>
            <a:r>
              <a:rPr lang="en-GB" sz="2400" dirty="0">
                <a:solidFill>
                  <a:schemeClr val="tx1"/>
                </a:solidFill>
              </a:rPr>
              <a:t> </a:t>
            </a:r>
            <a:r>
              <a:rPr lang="en-GB" sz="2400" dirty="0" err="1">
                <a:solidFill>
                  <a:schemeClr val="tx1"/>
                </a:solidFill>
              </a:rPr>
              <a:t>busnes</a:t>
            </a:r>
            <a:r>
              <a:rPr lang="en-GB" sz="2400" dirty="0">
                <a:solidFill>
                  <a:schemeClr val="tx1"/>
                </a:solidFill>
              </a:rPr>
              <a:t> tri </a:t>
            </a:r>
            <a:r>
              <a:rPr lang="en-GB" sz="2400" dirty="0" err="1">
                <a:solidFill>
                  <a:schemeClr val="tx1"/>
                </a:solidFill>
              </a:rPr>
              <a:t>misol</a:t>
            </a:r>
            <a:r>
              <a:rPr lang="en-GB" sz="2400" dirty="0">
                <a:solidFill>
                  <a:schemeClr val="tx1"/>
                </a:solidFill>
              </a:rPr>
              <a:t> </a:t>
            </a:r>
            <a:r>
              <a:rPr lang="en-GB" sz="2400" dirty="0" err="1">
                <a:solidFill>
                  <a:schemeClr val="tx1"/>
                </a:solidFill>
              </a:rPr>
              <a:t>gan</a:t>
            </a:r>
            <a:r>
              <a:rPr lang="en-GB" sz="2400" dirty="0">
                <a:solidFill>
                  <a:schemeClr val="tx1"/>
                </a:solidFill>
              </a:rPr>
              <a:t> </a:t>
            </a:r>
            <a:r>
              <a:rPr lang="en-GB" sz="2400" dirty="0" err="1">
                <a:solidFill>
                  <a:schemeClr val="tx1"/>
                </a:solidFill>
              </a:rPr>
              <a:t>fod</a:t>
            </a:r>
            <a:r>
              <a:rPr lang="en-GB" sz="2400" dirty="0">
                <a:solidFill>
                  <a:schemeClr val="tx1"/>
                </a:solidFill>
              </a:rPr>
              <a:t> </a:t>
            </a:r>
            <a:r>
              <a:rPr lang="en-GB" sz="2400" dirty="0" err="1">
                <a:solidFill>
                  <a:schemeClr val="tx1"/>
                </a:solidFill>
              </a:rPr>
              <a:t>meintiau</a:t>
            </a:r>
            <a:r>
              <a:rPr lang="en-GB" sz="2400" dirty="0">
                <a:solidFill>
                  <a:schemeClr val="tx1"/>
                </a:solidFill>
              </a:rPr>
              <a:t> </a:t>
            </a:r>
            <a:r>
              <a:rPr lang="en-GB" sz="2400" dirty="0" err="1">
                <a:solidFill>
                  <a:schemeClr val="tx1"/>
                </a:solidFill>
              </a:rPr>
              <a:t>sylfaen</a:t>
            </a:r>
            <a:r>
              <a:rPr lang="en-GB" sz="2400" dirty="0">
                <a:solidFill>
                  <a:schemeClr val="tx1"/>
                </a:solidFill>
              </a:rPr>
              <a:t> o dan 30.</a:t>
            </a:r>
          </a:p>
          <a:p>
            <a:pPr>
              <a:spcBef>
                <a:spcPts val="300"/>
              </a:spcBef>
            </a:pPr>
            <a:r>
              <a:rPr lang="en-GB" sz="2400" dirty="0"/>
              <a:t>**</a:t>
            </a:r>
            <a:r>
              <a:rPr lang="en-GB" sz="2400" dirty="0" err="1"/>
              <a:t>Mae’r</a:t>
            </a:r>
            <a:r>
              <a:rPr lang="en-GB" sz="2400" dirty="0"/>
              <a:t> </a:t>
            </a:r>
            <a:r>
              <a:rPr lang="en-GB" sz="2400" dirty="0" err="1"/>
              <a:t>gymhariaeth</a:t>
            </a:r>
            <a:r>
              <a:rPr lang="en-GB" sz="2400" dirty="0"/>
              <a:t> </a:t>
            </a:r>
            <a:r>
              <a:rPr lang="en-GB" sz="2400" dirty="0" err="1"/>
              <a:t>yn</a:t>
            </a:r>
            <a:r>
              <a:rPr lang="en-GB" sz="2400" dirty="0"/>
              <a:t> </a:t>
            </a:r>
            <a:r>
              <a:rPr lang="en-GB" sz="2400" dirty="0" err="1"/>
              <a:t>eithrio</a:t>
            </a:r>
            <a:r>
              <a:rPr lang="en-GB" sz="2400" dirty="0"/>
              <a:t> </a:t>
            </a:r>
            <a:r>
              <a:rPr lang="en-GB" sz="2400" dirty="0" err="1"/>
              <a:t>teithiau</a:t>
            </a:r>
            <a:r>
              <a:rPr lang="en-GB" sz="2400" dirty="0"/>
              <a:t> </a:t>
            </a:r>
            <a:r>
              <a:rPr lang="en-GB" sz="2400" dirty="0" err="1"/>
              <a:t>busnes</a:t>
            </a:r>
            <a:r>
              <a:rPr lang="en-GB" sz="2400" dirty="0"/>
              <a:t> </a:t>
            </a:r>
            <a:r>
              <a:rPr lang="en-GB" sz="2400" dirty="0" err="1"/>
              <a:t>oherwydd</a:t>
            </a:r>
            <a:r>
              <a:rPr lang="en-GB" sz="2400" dirty="0"/>
              <a:t> </a:t>
            </a:r>
            <a:r>
              <a:rPr lang="en-GB" sz="2400" dirty="0" err="1"/>
              <a:t>meintiau</a:t>
            </a:r>
            <a:r>
              <a:rPr lang="en-GB" sz="2400" dirty="0"/>
              <a:t> </a:t>
            </a:r>
            <a:r>
              <a:rPr lang="en-GB" sz="2400" dirty="0" err="1"/>
              <a:t>sylfaen</a:t>
            </a:r>
            <a:r>
              <a:rPr lang="en-GB" sz="2400" dirty="0"/>
              <a:t> </a:t>
            </a:r>
            <a:r>
              <a:rPr lang="en-GB" sz="2400" dirty="0" err="1"/>
              <a:t>bach</a:t>
            </a:r>
            <a:r>
              <a:rPr lang="en-GB" sz="2400" dirty="0"/>
              <a:t>.</a:t>
            </a:r>
            <a:endParaRPr lang="en-GB" sz="2400" dirty="0">
              <a:solidFill>
                <a:schemeClr val="tx1"/>
              </a:solidFill>
            </a:endParaRPr>
          </a:p>
          <a:p>
            <a:pPr>
              <a:spcBef>
                <a:spcPts val="300"/>
              </a:spcBef>
            </a:pPr>
            <a:r>
              <a:rPr lang="en-GB" sz="2400" dirty="0" err="1">
                <a:solidFill>
                  <a:schemeClr val="tx1"/>
                </a:solidFill>
              </a:rPr>
              <a:t>Ffynhonnell</a:t>
            </a:r>
            <a:r>
              <a:rPr lang="en-GB" sz="2400" dirty="0">
                <a:solidFill>
                  <a:schemeClr val="tx1"/>
                </a:solidFill>
              </a:rPr>
              <a:t>: </a:t>
            </a:r>
            <a:r>
              <a:rPr lang="en-GB" sz="2400" dirty="0" err="1">
                <a:solidFill>
                  <a:schemeClr val="tx1"/>
                </a:solidFill>
              </a:rPr>
              <a:t>Arolwg</a:t>
            </a:r>
            <a:r>
              <a:rPr lang="en-GB" sz="2400" dirty="0">
                <a:solidFill>
                  <a:schemeClr val="tx1"/>
                </a:solidFill>
              </a:rPr>
              <a:t> </a:t>
            </a:r>
            <a:r>
              <a:rPr lang="en-GB" sz="2400" dirty="0" err="1">
                <a:solidFill>
                  <a:schemeClr val="tx1"/>
                </a:solidFill>
              </a:rPr>
              <a:t>Twristiaeth</a:t>
            </a:r>
            <a:r>
              <a:rPr lang="en-GB" sz="2400" dirty="0">
                <a:solidFill>
                  <a:schemeClr val="tx1"/>
                </a:solidFill>
              </a:rPr>
              <a:t> Prydain </a:t>
            </a:r>
            <a:r>
              <a:rPr lang="en-GB" sz="2400" dirty="0" err="1">
                <a:solidFill>
                  <a:schemeClr val="tx1"/>
                </a:solidFill>
              </a:rPr>
              <a:t>Fawr</a:t>
            </a:r>
            <a:r>
              <a:rPr lang="en-GB" sz="2400" dirty="0">
                <a:solidFill>
                  <a:schemeClr val="tx1"/>
                </a:solidFill>
              </a:rPr>
              <a:t> (GBTS) </a:t>
            </a:r>
            <a:r>
              <a:rPr lang="en-US" sz="2400" dirty="0">
                <a:solidFill>
                  <a:schemeClr val="tx1"/>
                </a:solidFill>
              </a:rPr>
              <a:t>2024</a:t>
            </a:r>
          </a:p>
          <a:p>
            <a:pPr>
              <a:spcBef>
                <a:spcPts val="300"/>
              </a:spcBef>
            </a:pPr>
            <a:r>
              <a:rPr lang="en-US" sz="2400" dirty="0">
                <a:solidFill>
                  <a:schemeClr val="tx1"/>
                </a:solidFill>
              </a:rPr>
              <a:t>Sylfaen: Cymru 752</a:t>
            </a:r>
          </a:p>
          <a:p>
            <a:pPr>
              <a:spcBef>
                <a:spcPts val="300"/>
              </a:spcBef>
            </a:pPr>
            <a:endParaRPr lang="en-US" sz="2400" dirty="0">
              <a:solidFill>
                <a:schemeClr val="tx1"/>
              </a:solidFill>
            </a:endParaRPr>
          </a:p>
        </p:txBody>
      </p:sp>
    </p:spTree>
    <p:extLst>
      <p:ext uri="{BB962C8B-B14F-4D97-AF65-F5344CB8AC3E}">
        <p14:creationId xmlns:p14="http://schemas.microsoft.com/office/powerpoint/2010/main" val="2807767543"/>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Hyd taith</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105029"/>
            <a:ext cx="23223538" cy="1552572"/>
          </a:xfrm>
        </p:spPr>
        <p:txBody>
          <a:bodyPr/>
          <a:lstStyle/>
          <a:p>
            <a:r>
              <a:rPr lang="en-US"/>
              <a:t>Fe wnaeth mwyafrif y teithiau i Gymru yn 2024 bara 3 noson neu lai, ac roedd hyn yn arbennig o wir ar gyfer teithiau amrywiol (85%). Bu cynnydd o 7 pwynt canran i deithiau amrywiol 1-3 noson yn 2024, o’i gymharu â 2023, yn dilyn tueddiad tebyg rhwng 2022 a 2023 (+4 pwynt canran). Fel yn 2023, fe wnaeth 1 o bob 3 (35%) o deithiau gwyliau bara 4-7 noson.</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6"/>
            <a:ext cx="23209256" cy="712551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err="1"/>
              <a:t>Hyd Taith 2024 </a:t>
            </a:r>
          </a:p>
        </p:txBody>
      </p:sp>
      <p:graphicFrame>
        <p:nvGraphicFramePr>
          <p:cNvPr id="8" name="Content Placeholder 8" descr="Column chart depicting the duration of trips by trip purpose, split by 1-3 nights, 4-7 nights and 8+ nights. ">
            <a:extLst>
              <a:ext uri="{FF2B5EF4-FFF2-40B4-BE49-F238E27FC236}">
                <a16:creationId xmlns:a16="http://schemas.microsoft.com/office/drawing/2014/main" id="{A392F08D-1C84-2EE1-2210-545801BA0995}"/>
              </a:ext>
            </a:extLst>
          </p:cNvPr>
          <p:cNvGraphicFramePr/>
          <p:nvPr>
            <p:extLst>
              <p:ext uri="{D42A27DB-BD31-4B8C-83A1-F6EECF244321}">
                <p14:modId xmlns:p14="http://schemas.microsoft.com/office/powerpoint/2010/main" val="3255349264"/>
              </p:ext>
            </p:extLst>
          </p:nvPr>
        </p:nvGraphicFramePr>
        <p:xfrm>
          <a:off x="598487" y="4694291"/>
          <a:ext cx="22806588" cy="677381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76257" y="12071762"/>
            <a:ext cx="20528218" cy="998175"/>
          </a:xfrm>
        </p:spPr>
        <p:txBody>
          <a:bodyPr/>
          <a:lstStyle/>
          <a:p>
            <a:pPr>
              <a:spcBef>
                <a:spcPts val="300"/>
              </a:spcBef>
            </a:pPr>
            <a:r>
              <a:rPr lang="en-US" sz="2400" dirty="0">
                <a:solidFill>
                  <a:schemeClr val="tx1"/>
                </a:solidFill>
              </a:rPr>
              <a:t>*Mae </a:t>
            </a:r>
            <a:r>
              <a:rPr lang="en-US" sz="2400" dirty="0" err="1">
                <a:solidFill>
                  <a:schemeClr val="tx1"/>
                </a:solidFill>
              </a:rPr>
              <a:t>maint</a:t>
            </a:r>
            <a:r>
              <a:rPr lang="en-US" sz="2400" dirty="0">
                <a:solidFill>
                  <a:schemeClr val="tx1"/>
                </a:solidFill>
              </a:rPr>
              <a:t> </a:t>
            </a:r>
            <a:r>
              <a:rPr lang="en-US" sz="2400" dirty="0" err="1">
                <a:solidFill>
                  <a:schemeClr val="tx1"/>
                </a:solidFill>
              </a:rPr>
              <a:t>sylfaen</a:t>
            </a:r>
            <a:r>
              <a:rPr lang="en-US" sz="2400" dirty="0">
                <a:solidFill>
                  <a:schemeClr val="tx1"/>
                </a:solidFill>
              </a:rPr>
              <a:t> 8+ </a:t>
            </a:r>
            <a:r>
              <a:rPr lang="en-US" sz="2400" dirty="0" err="1">
                <a:solidFill>
                  <a:schemeClr val="tx1"/>
                </a:solidFill>
              </a:rPr>
              <a:t>noson</a:t>
            </a:r>
            <a:r>
              <a:rPr lang="en-US" sz="2400" dirty="0">
                <a:solidFill>
                  <a:schemeClr val="tx1"/>
                </a:solidFill>
              </a:rPr>
              <a:t> </a:t>
            </a:r>
            <a:r>
              <a:rPr lang="en-US" sz="2400" dirty="0" err="1">
                <a:solidFill>
                  <a:schemeClr val="tx1"/>
                </a:solidFill>
              </a:rPr>
              <a:t>rhwng</a:t>
            </a:r>
            <a:r>
              <a:rPr lang="en-US" sz="2400" dirty="0">
                <a:solidFill>
                  <a:schemeClr val="tx1"/>
                </a:solidFill>
              </a:rPr>
              <a:t> 30 a 100, </a:t>
            </a:r>
            <a:r>
              <a:rPr lang="en-US" sz="2400" dirty="0" err="1">
                <a:solidFill>
                  <a:schemeClr val="tx1"/>
                </a:solidFill>
              </a:rPr>
              <a:t>argymhellir</a:t>
            </a:r>
            <a:r>
              <a:rPr lang="en-US" sz="2400" dirty="0">
                <a:solidFill>
                  <a:schemeClr val="tx1"/>
                </a:solidFill>
              </a:rPr>
              <a:t> </a:t>
            </a:r>
            <a:r>
              <a:rPr lang="en-US" sz="2400" dirty="0" err="1">
                <a:solidFill>
                  <a:schemeClr val="tx1"/>
                </a:solidFill>
              </a:rPr>
              <a:t>defnyddio'r</a:t>
            </a:r>
            <a:r>
              <a:rPr lang="en-US" sz="2400" dirty="0">
                <a:solidFill>
                  <a:schemeClr val="tx1"/>
                </a:solidFill>
              </a:rPr>
              <a:t> </a:t>
            </a:r>
            <a:r>
              <a:rPr lang="en-US" sz="2400" dirty="0" err="1">
                <a:solidFill>
                  <a:schemeClr val="tx1"/>
                </a:solidFill>
              </a:rPr>
              <a:t>amcangyfrifon</a:t>
            </a:r>
            <a:r>
              <a:rPr lang="en-US" sz="2400" dirty="0">
                <a:solidFill>
                  <a:schemeClr val="tx1"/>
                </a:solidFill>
              </a:rPr>
              <a:t> </a:t>
            </a:r>
            <a:r>
              <a:rPr lang="en-US" sz="2400" dirty="0" err="1">
                <a:solidFill>
                  <a:schemeClr val="tx1"/>
                </a:solidFill>
              </a:rPr>
              <a:t>ar</a:t>
            </a:r>
            <a:r>
              <a:rPr lang="en-US" sz="2400" dirty="0">
                <a:solidFill>
                  <a:schemeClr val="tx1"/>
                </a:solidFill>
              </a:rPr>
              <a:t> sail </a:t>
            </a:r>
            <a:r>
              <a:rPr lang="en-US" sz="2400" dirty="0" err="1">
                <a:solidFill>
                  <a:schemeClr val="tx1"/>
                </a:solidFill>
              </a:rPr>
              <a:t>ddangosol</a:t>
            </a:r>
            <a:r>
              <a:rPr lang="en-US" sz="2400" dirty="0">
                <a:solidFill>
                  <a:schemeClr val="tx1"/>
                </a:solidFill>
              </a:rPr>
              <a:t> </a:t>
            </a:r>
            <a:r>
              <a:rPr lang="en-US" sz="2400" dirty="0" err="1">
                <a:solidFill>
                  <a:schemeClr val="tx1"/>
                </a:solidFill>
              </a:rPr>
              <a:t>yn</a:t>
            </a:r>
            <a:r>
              <a:rPr lang="en-US" sz="2400" dirty="0">
                <a:solidFill>
                  <a:schemeClr val="tx1"/>
                </a:solidFill>
              </a:rPr>
              <a:t> </a:t>
            </a:r>
            <a:r>
              <a:rPr lang="en-US" sz="2400" dirty="0" err="1">
                <a:solidFill>
                  <a:schemeClr val="tx1"/>
                </a:solidFill>
              </a:rPr>
              <a:t>unig</a:t>
            </a:r>
            <a:r>
              <a:rPr lang="en-US" sz="2400" dirty="0">
                <a:solidFill>
                  <a:schemeClr val="tx1"/>
                </a:solidFill>
              </a:rPr>
              <a:t>. </a:t>
            </a:r>
          </a:p>
          <a:p>
            <a:pPr>
              <a:spcBef>
                <a:spcPts val="300"/>
              </a:spcBef>
            </a:pPr>
            <a:r>
              <a:rPr lang="en-GB" sz="2400" dirty="0" err="1">
                <a:solidFill>
                  <a:schemeClr val="tx1"/>
                </a:solidFill>
              </a:rPr>
              <a:t>Ffynhonnell</a:t>
            </a:r>
            <a:r>
              <a:rPr lang="en-GB" sz="2400" dirty="0">
                <a:solidFill>
                  <a:schemeClr val="tx1"/>
                </a:solidFill>
              </a:rPr>
              <a:t>: </a:t>
            </a:r>
            <a:r>
              <a:rPr lang="en-GB" sz="2400" dirty="0" err="1">
                <a:solidFill>
                  <a:schemeClr val="tx1"/>
                </a:solidFill>
              </a:rPr>
              <a:t>Arolwg</a:t>
            </a:r>
            <a:r>
              <a:rPr lang="en-GB" sz="2400" dirty="0">
                <a:solidFill>
                  <a:schemeClr val="tx1"/>
                </a:solidFill>
              </a:rPr>
              <a:t> </a:t>
            </a:r>
            <a:r>
              <a:rPr lang="en-GB" sz="2400" dirty="0" err="1">
                <a:solidFill>
                  <a:schemeClr val="tx1"/>
                </a:solidFill>
              </a:rPr>
              <a:t>Twristiaeth</a:t>
            </a:r>
            <a:r>
              <a:rPr lang="en-GB" sz="2400" dirty="0">
                <a:solidFill>
                  <a:schemeClr val="tx1"/>
                </a:solidFill>
              </a:rPr>
              <a:t> Prydain </a:t>
            </a:r>
            <a:r>
              <a:rPr lang="en-GB" sz="2400" dirty="0" err="1">
                <a:solidFill>
                  <a:schemeClr val="tx1"/>
                </a:solidFill>
              </a:rPr>
              <a:t>Fawr</a:t>
            </a:r>
            <a:r>
              <a:rPr lang="en-GB" sz="2400" dirty="0">
                <a:solidFill>
                  <a:schemeClr val="tx1"/>
                </a:solidFill>
              </a:rPr>
              <a:t> (GBTS) </a:t>
            </a:r>
            <a:r>
              <a:rPr lang="en-US" sz="2400" dirty="0">
                <a:solidFill>
                  <a:schemeClr val="tx1"/>
                </a:solidFill>
              </a:rPr>
              <a:t>2024</a:t>
            </a:r>
          </a:p>
          <a:p>
            <a:pPr>
              <a:spcBef>
                <a:spcPts val="300"/>
              </a:spcBef>
            </a:pPr>
            <a:r>
              <a:rPr lang="en-US" sz="2400" dirty="0">
                <a:solidFill>
                  <a:schemeClr val="tx1"/>
                </a:solidFill>
              </a:rPr>
              <a:t>Sylfaen: Cymru 752</a:t>
            </a:r>
          </a:p>
        </p:txBody>
      </p:sp>
    </p:spTree>
    <p:extLst>
      <p:ext uri="{BB962C8B-B14F-4D97-AF65-F5344CB8AC3E}">
        <p14:creationId xmlns:p14="http://schemas.microsoft.com/office/powerpoint/2010/main" val="3035552022"/>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Hyd cyfartalog taith fesul chwarter</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1927613"/>
            <a:ext cx="23223538" cy="1552572"/>
          </a:xfrm>
        </p:spPr>
        <p:txBody>
          <a:bodyPr/>
          <a:lstStyle/>
          <a:p>
            <a:r>
              <a:rPr lang="en-GB" dirty="0"/>
              <a:t>Fel </a:t>
            </a:r>
            <a:r>
              <a:rPr lang="en-GB" dirty="0" err="1"/>
              <a:t>yn</a:t>
            </a:r>
            <a:r>
              <a:rPr lang="en-GB" dirty="0"/>
              <a:t> 2023, </a:t>
            </a:r>
            <a:r>
              <a:rPr lang="en-GB" dirty="0" err="1"/>
              <a:t>roedd</a:t>
            </a:r>
            <a:r>
              <a:rPr lang="en-GB" dirty="0"/>
              <a:t> </a:t>
            </a:r>
            <a:r>
              <a:rPr lang="en-GB" dirty="0" err="1"/>
              <a:t>cyfartaledd</a:t>
            </a:r>
            <a:r>
              <a:rPr lang="en-GB" dirty="0"/>
              <a:t> o 2.9 </a:t>
            </a:r>
            <a:r>
              <a:rPr lang="en-GB" dirty="0" err="1"/>
              <a:t>noson</a:t>
            </a:r>
            <a:r>
              <a:rPr lang="en-GB" dirty="0"/>
              <a:t> </a:t>
            </a:r>
            <a:r>
              <a:rPr lang="en-GB" dirty="0" err="1"/>
              <a:t>fesul</a:t>
            </a:r>
            <a:r>
              <a:rPr lang="en-GB" dirty="0"/>
              <a:t> </a:t>
            </a:r>
            <a:r>
              <a:rPr lang="en-GB" dirty="0" err="1"/>
              <a:t>taith</a:t>
            </a:r>
            <a:r>
              <a:rPr lang="en-GB" dirty="0"/>
              <a:t> </a:t>
            </a:r>
            <a:r>
              <a:rPr lang="en-GB" dirty="0" err="1"/>
              <a:t>yng</a:t>
            </a:r>
            <a:r>
              <a:rPr lang="en-GB" dirty="0"/>
              <a:t> </a:t>
            </a:r>
            <a:r>
              <a:rPr lang="en-GB" dirty="0" err="1"/>
              <a:t>Nghymru</a:t>
            </a:r>
            <a:r>
              <a:rPr lang="en-GB" dirty="0"/>
              <a:t> </a:t>
            </a:r>
            <a:r>
              <a:rPr lang="en-GB" dirty="0" err="1"/>
              <a:t>yn</a:t>
            </a:r>
            <a:r>
              <a:rPr lang="en-GB" dirty="0"/>
              <a:t> 2024. </a:t>
            </a:r>
            <a:r>
              <a:rPr lang="en-GB" dirty="0" err="1"/>
              <a:t>Fodd</a:t>
            </a:r>
            <a:r>
              <a:rPr lang="en-GB" dirty="0"/>
              <a:t> </a:t>
            </a:r>
            <a:r>
              <a:rPr lang="en-GB" dirty="0" err="1"/>
              <a:t>bynnag</a:t>
            </a:r>
            <a:r>
              <a:rPr lang="en-GB" dirty="0"/>
              <a:t>, </a:t>
            </a:r>
            <a:r>
              <a:rPr lang="en-GB" dirty="0" err="1"/>
              <a:t>cynyddodd</a:t>
            </a:r>
            <a:r>
              <a:rPr lang="en-GB" dirty="0"/>
              <a:t> </a:t>
            </a:r>
            <a:r>
              <a:rPr lang="en-GB" dirty="0" err="1"/>
              <a:t>hyd</a:t>
            </a:r>
            <a:r>
              <a:rPr lang="en-GB" dirty="0"/>
              <a:t> </a:t>
            </a:r>
            <a:r>
              <a:rPr lang="en-GB" dirty="0" err="1"/>
              <a:t>cyfartalog</a:t>
            </a:r>
            <a:r>
              <a:rPr lang="en-GB" dirty="0"/>
              <a:t> </a:t>
            </a:r>
            <a:r>
              <a:rPr lang="en-GB" dirty="0" err="1"/>
              <a:t>teithiau</a:t>
            </a:r>
            <a:r>
              <a:rPr lang="en-GB" dirty="0"/>
              <a:t> </a:t>
            </a:r>
            <a:r>
              <a:rPr lang="en-GB" dirty="0" err="1"/>
              <a:t>gwyliau</a:t>
            </a:r>
            <a:r>
              <a:rPr lang="en-GB" dirty="0"/>
              <a:t> o 3.4 </a:t>
            </a:r>
            <a:r>
              <a:rPr lang="en-GB" dirty="0" err="1"/>
              <a:t>noson</a:t>
            </a:r>
            <a:r>
              <a:rPr lang="en-GB" dirty="0"/>
              <a:t> </a:t>
            </a:r>
            <a:r>
              <a:rPr lang="en-GB" dirty="0" err="1"/>
              <a:t>fesul</a:t>
            </a:r>
            <a:r>
              <a:rPr lang="en-GB" dirty="0"/>
              <a:t> </a:t>
            </a:r>
            <a:r>
              <a:rPr lang="en-GB" dirty="0" err="1"/>
              <a:t>taith</a:t>
            </a:r>
            <a:r>
              <a:rPr lang="en-GB" dirty="0"/>
              <a:t> </a:t>
            </a:r>
            <a:r>
              <a:rPr lang="en-GB" dirty="0" err="1"/>
              <a:t>wyliau</a:t>
            </a:r>
            <a:r>
              <a:rPr lang="en-GB" dirty="0"/>
              <a:t> </a:t>
            </a:r>
            <a:r>
              <a:rPr lang="en-GB" dirty="0" err="1"/>
              <a:t>yn</a:t>
            </a:r>
            <a:r>
              <a:rPr lang="en-GB" dirty="0"/>
              <a:t> 2023 </a:t>
            </a:r>
            <a:r>
              <a:rPr lang="en-GB" dirty="0" err="1"/>
              <a:t>i</a:t>
            </a:r>
            <a:r>
              <a:rPr lang="en-GB" dirty="0"/>
              <a:t> 3.6 </a:t>
            </a:r>
            <a:r>
              <a:rPr lang="en-GB" dirty="0" err="1"/>
              <a:t>noson</a:t>
            </a:r>
            <a:r>
              <a:rPr lang="en-GB" dirty="0"/>
              <a:t> </a:t>
            </a:r>
            <a:r>
              <a:rPr lang="en-GB" dirty="0" err="1"/>
              <a:t>fesul</a:t>
            </a:r>
            <a:r>
              <a:rPr lang="en-GB" dirty="0"/>
              <a:t> </a:t>
            </a:r>
            <a:r>
              <a:rPr lang="en-GB" dirty="0" err="1"/>
              <a:t>taith</a:t>
            </a:r>
            <a:r>
              <a:rPr lang="en-GB" dirty="0"/>
              <a:t> </a:t>
            </a:r>
            <a:r>
              <a:rPr lang="en-GB" dirty="0" err="1"/>
              <a:t>wyliau</a:t>
            </a:r>
            <a:r>
              <a:rPr lang="en-GB" dirty="0"/>
              <a:t> </a:t>
            </a:r>
            <a:r>
              <a:rPr lang="en-GB" dirty="0" err="1"/>
              <a:t>yn</a:t>
            </a:r>
            <a:r>
              <a:rPr lang="en-GB" dirty="0"/>
              <a:t> 2024. Er bod </a:t>
            </a:r>
            <a:r>
              <a:rPr lang="en-GB" dirty="0" err="1"/>
              <a:t>gwariant</a:t>
            </a:r>
            <a:r>
              <a:rPr lang="en-GB" dirty="0"/>
              <a:t> </a:t>
            </a:r>
            <a:r>
              <a:rPr lang="en-GB" dirty="0" err="1"/>
              <a:t>cyfartalog</a:t>
            </a:r>
            <a:r>
              <a:rPr lang="en-GB" dirty="0"/>
              <a:t> </a:t>
            </a:r>
            <a:r>
              <a:rPr lang="en-GB" dirty="0" err="1"/>
              <a:t>wedi</a:t>
            </a:r>
            <a:r>
              <a:rPr lang="en-GB" dirty="0"/>
              <a:t> </a:t>
            </a:r>
            <a:r>
              <a:rPr lang="en-GB" dirty="0" err="1"/>
              <a:t>cynyddu</a:t>
            </a:r>
            <a:r>
              <a:rPr lang="en-GB" dirty="0"/>
              <a:t> </a:t>
            </a:r>
            <a:r>
              <a:rPr lang="en-GB" dirty="0" err="1"/>
              <a:t>ar</a:t>
            </a:r>
            <a:r>
              <a:rPr lang="en-GB" dirty="0"/>
              <a:t> </a:t>
            </a:r>
            <a:r>
              <a:rPr lang="en-GB" dirty="0" err="1"/>
              <a:t>gyfer</a:t>
            </a:r>
            <a:r>
              <a:rPr lang="en-GB" dirty="0"/>
              <a:t> </a:t>
            </a:r>
            <a:r>
              <a:rPr lang="en-GB" dirty="0" err="1"/>
              <a:t>teithiau</a:t>
            </a:r>
            <a:r>
              <a:rPr lang="en-GB" dirty="0"/>
              <a:t> </a:t>
            </a:r>
            <a:r>
              <a:rPr lang="en-GB" dirty="0" err="1"/>
              <a:t>amrywiol</a:t>
            </a:r>
            <a:r>
              <a:rPr lang="en-GB" dirty="0"/>
              <a:t> </a:t>
            </a:r>
            <a:r>
              <a:rPr lang="en-GB" dirty="0" err="1"/>
              <a:t>yn</a:t>
            </a:r>
            <a:r>
              <a:rPr lang="en-GB" dirty="0"/>
              <a:t> 2024, </a:t>
            </a:r>
            <a:r>
              <a:rPr lang="en-GB" dirty="0" err="1"/>
              <a:t>gostyngodd</a:t>
            </a:r>
            <a:r>
              <a:rPr lang="en-GB" dirty="0"/>
              <a:t> yr </a:t>
            </a:r>
            <a:r>
              <a:rPr lang="en-GB" dirty="0" err="1"/>
              <a:t>hyd</a:t>
            </a:r>
            <a:r>
              <a:rPr lang="en-GB" dirty="0"/>
              <a:t> </a:t>
            </a:r>
            <a:r>
              <a:rPr lang="en-GB" dirty="0" err="1"/>
              <a:t>cyfartalog</a:t>
            </a:r>
            <a:r>
              <a:rPr lang="en-GB" dirty="0"/>
              <a:t> o 2.5 </a:t>
            </a:r>
            <a:r>
              <a:rPr lang="en-GB" dirty="0" err="1"/>
              <a:t>noson</a:t>
            </a:r>
            <a:r>
              <a:rPr lang="en-GB" dirty="0"/>
              <a:t> </a:t>
            </a:r>
            <a:r>
              <a:rPr lang="en-GB" dirty="0" err="1"/>
              <a:t>fesul</a:t>
            </a:r>
            <a:r>
              <a:rPr lang="en-GB" dirty="0"/>
              <a:t> </a:t>
            </a:r>
            <a:r>
              <a:rPr lang="en-GB" dirty="0" err="1"/>
              <a:t>taith</a:t>
            </a:r>
            <a:r>
              <a:rPr lang="en-GB" dirty="0"/>
              <a:t> </a:t>
            </a:r>
            <a:r>
              <a:rPr lang="en-GB" dirty="0" err="1"/>
              <a:t>yn</a:t>
            </a:r>
            <a:r>
              <a:rPr lang="en-GB" dirty="0"/>
              <a:t> 2023 </a:t>
            </a:r>
            <a:r>
              <a:rPr lang="en-GB" dirty="0" err="1"/>
              <a:t>i</a:t>
            </a:r>
            <a:r>
              <a:rPr lang="en-GB" dirty="0"/>
              <a:t> 2.1 </a:t>
            </a:r>
            <a:r>
              <a:rPr lang="en-GB" dirty="0" err="1"/>
              <a:t>noson</a:t>
            </a:r>
            <a:r>
              <a:rPr lang="en-GB" dirty="0"/>
              <a:t> </a:t>
            </a:r>
            <a:r>
              <a:rPr lang="en-GB" dirty="0" err="1"/>
              <a:t>fesul</a:t>
            </a:r>
            <a:r>
              <a:rPr lang="en-GB" dirty="0"/>
              <a:t> </a:t>
            </a:r>
            <a:r>
              <a:rPr lang="en-GB" dirty="0" err="1"/>
              <a:t>taith</a:t>
            </a:r>
            <a:r>
              <a:rPr lang="en-GB" dirty="0"/>
              <a:t> </a:t>
            </a:r>
            <a:r>
              <a:rPr lang="en-GB" dirty="0" err="1"/>
              <a:t>yn</a:t>
            </a:r>
            <a:r>
              <a:rPr lang="en-GB" dirty="0"/>
              <a:t> 2024. </a:t>
            </a:r>
            <a:r>
              <a:rPr lang="en-GB" dirty="0" err="1"/>
              <a:t>Cafwyd</a:t>
            </a:r>
            <a:r>
              <a:rPr lang="en-GB" dirty="0"/>
              <a:t> brig </a:t>
            </a:r>
            <a:r>
              <a:rPr lang="en-GB" dirty="0" err="1"/>
              <a:t>yn</a:t>
            </a:r>
            <a:r>
              <a:rPr lang="en-GB" dirty="0"/>
              <a:t> </a:t>
            </a:r>
            <a:r>
              <a:rPr lang="en-GB" dirty="0" err="1"/>
              <a:t>hyd</a:t>
            </a:r>
            <a:r>
              <a:rPr lang="en-GB" dirty="0"/>
              <a:t> </a:t>
            </a:r>
            <a:r>
              <a:rPr lang="en-GB" dirty="0" err="1"/>
              <a:t>cyfartalog</a:t>
            </a:r>
            <a:r>
              <a:rPr lang="en-GB" dirty="0"/>
              <a:t> </a:t>
            </a:r>
            <a:r>
              <a:rPr lang="en-GB" dirty="0" err="1"/>
              <a:t>teithiau</a:t>
            </a:r>
            <a:r>
              <a:rPr lang="en-GB" dirty="0"/>
              <a:t> </a:t>
            </a:r>
            <a:r>
              <a:rPr lang="en-GB" dirty="0" err="1"/>
              <a:t>yn</a:t>
            </a:r>
            <a:r>
              <a:rPr lang="en-GB" dirty="0"/>
              <a:t> Ch3 </a:t>
            </a:r>
            <a:r>
              <a:rPr lang="en-GB" dirty="0" err="1"/>
              <a:t>yn</a:t>
            </a:r>
            <a:r>
              <a:rPr lang="en-GB" dirty="0"/>
              <a:t> 2024, </a:t>
            </a:r>
            <a:r>
              <a:rPr lang="en-GB" dirty="0" err="1"/>
              <a:t>gan</a:t>
            </a:r>
            <a:r>
              <a:rPr lang="en-GB" dirty="0"/>
              <a:t> </a:t>
            </a:r>
            <a:r>
              <a:rPr lang="en-GB" dirty="0" err="1"/>
              <a:t>neidio</a:t>
            </a:r>
            <a:r>
              <a:rPr lang="en-GB" dirty="0"/>
              <a:t> o 3.7 </a:t>
            </a:r>
            <a:r>
              <a:rPr lang="en-GB" dirty="0" err="1"/>
              <a:t>noson</a:t>
            </a:r>
            <a:r>
              <a:rPr lang="en-GB" dirty="0"/>
              <a:t> </a:t>
            </a:r>
            <a:r>
              <a:rPr lang="en-GB" dirty="0" err="1"/>
              <a:t>wyliau</a:t>
            </a:r>
            <a:r>
              <a:rPr lang="en-GB" dirty="0"/>
              <a:t> </a:t>
            </a:r>
            <a:r>
              <a:rPr lang="en-GB" dirty="0" err="1"/>
              <a:t>fesul</a:t>
            </a:r>
            <a:r>
              <a:rPr lang="en-GB" dirty="0"/>
              <a:t> </a:t>
            </a:r>
            <a:r>
              <a:rPr lang="en-GB" dirty="0" err="1"/>
              <a:t>taith</a:t>
            </a:r>
            <a:r>
              <a:rPr lang="en-GB" dirty="0"/>
              <a:t> </a:t>
            </a:r>
            <a:r>
              <a:rPr lang="en-GB" dirty="0" err="1"/>
              <a:t>yn</a:t>
            </a:r>
            <a:r>
              <a:rPr lang="en-GB" dirty="0"/>
              <a:t> Ch3 2023 </a:t>
            </a:r>
            <a:r>
              <a:rPr lang="en-GB" dirty="0" err="1"/>
              <a:t>i</a:t>
            </a:r>
            <a:r>
              <a:rPr lang="en-GB" dirty="0"/>
              <a:t> 4.3 </a:t>
            </a:r>
            <a:r>
              <a:rPr lang="en-GB" dirty="0" err="1"/>
              <a:t>noson</a:t>
            </a:r>
            <a:r>
              <a:rPr lang="en-GB" dirty="0"/>
              <a:t> </a:t>
            </a:r>
            <a:r>
              <a:rPr lang="en-GB" dirty="0" err="1"/>
              <a:t>fesul</a:t>
            </a:r>
            <a:r>
              <a:rPr lang="en-GB" dirty="0"/>
              <a:t> </a:t>
            </a:r>
            <a:r>
              <a:rPr lang="en-GB" dirty="0" err="1"/>
              <a:t>taith</a:t>
            </a:r>
            <a:r>
              <a:rPr lang="en-GB" dirty="0"/>
              <a:t> </a:t>
            </a:r>
            <a:r>
              <a:rPr lang="en-GB" dirty="0" err="1"/>
              <a:t>wyliau</a:t>
            </a:r>
            <a:r>
              <a:rPr lang="en-GB" dirty="0"/>
              <a:t> </a:t>
            </a:r>
            <a:r>
              <a:rPr lang="en-GB" dirty="0" err="1"/>
              <a:t>yn</a:t>
            </a:r>
            <a:r>
              <a:rPr lang="en-GB" dirty="0"/>
              <a:t> Ch3 2024. </a:t>
            </a:r>
          </a:p>
          <a:p>
            <a:endParaRPr lang="en-US" dirty="0"/>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4146" y="4485455"/>
            <a:ext cx="16476069" cy="726207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4146"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err="1"/>
              <a:t>Hyd Cyfartalog Taith</a:t>
            </a:r>
            <a:endParaRPr lang="en-US" sz="2800" b="1"/>
          </a:p>
        </p:txBody>
      </p:sp>
      <p:graphicFrame>
        <p:nvGraphicFramePr>
          <p:cNvPr id="8" name="Content Placeholder 12" descr="Line chart depicting average duration of trips by trip purpose 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2643054590"/>
              </p:ext>
            </p:extLst>
          </p:nvPr>
        </p:nvGraphicFramePr>
        <p:xfrm>
          <a:off x="721789" y="4485455"/>
          <a:ext cx="16097250" cy="714695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C9304621-30BB-A11F-DADC-B0C3F261BD99}"/>
              </a:ext>
            </a:extLst>
          </p:cNvPr>
          <p:cNvGraphicFramePr>
            <a:graphicFrameLocks noGrp="1"/>
          </p:cNvGraphicFramePr>
          <p:nvPr>
            <p:extLst>
              <p:ext uri="{D42A27DB-BD31-4B8C-83A1-F6EECF244321}">
                <p14:modId xmlns:p14="http://schemas.microsoft.com/office/powerpoint/2010/main" val="4092527022"/>
              </p:ext>
            </p:extLst>
          </p:nvPr>
        </p:nvGraphicFramePr>
        <p:xfrm>
          <a:off x="17286779" y="3797300"/>
          <a:ext cx="6498734" cy="7950226"/>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2565344">
                <a:tc>
                  <a:txBody>
                    <a:bodyPr/>
                    <a:lstStyle/>
                    <a:p>
                      <a:pPr algn="ctr"/>
                      <a:r>
                        <a:rPr lang="en-GB" sz="2800" err="1">
                          <a:latin typeface="+mn-lt"/>
                        </a:rPr>
                        <a:t>Diben y Daith</a:t>
                      </a:r>
                    </a:p>
                  </a:txBody>
                  <a:tcPr marL="90000" marR="90000" marT="46800" marB="46800" anchor="ctr"/>
                </a:tc>
                <a:tc>
                  <a:txBody>
                    <a:bodyPr/>
                    <a:lstStyle/>
                    <a:p>
                      <a:pPr algn="ctr"/>
                      <a:r>
                        <a:rPr lang="en-GB" sz="2800" dirty="0" err="1">
                          <a:latin typeface="+mn-lt"/>
                        </a:rPr>
                        <a:t>Hyd</a:t>
                      </a:r>
                      <a:r>
                        <a:rPr lang="en-GB" sz="2800" dirty="0">
                          <a:latin typeface="+mn-lt"/>
                        </a:rPr>
                        <a:t> </a:t>
                      </a:r>
                      <a:r>
                        <a:rPr lang="en-GB" sz="2800" dirty="0" err="1">
                          <a:latin typeface="+mn-lt"/>
                        </a:rPr>
                        <a:t>Cyfartalog</a:t>
                      </a:r>
                      <a:br>
                        <a:rPr lang="en-GB" sz="2800" dirty="0">
                          <a:latin typeface="+mn-lt"/>
                        </a:rPr>
                      </a:br>
                      <a:r>
                        <a:rPr lang="en-GB" sz="2800" dirty="0">
                          <a:latin typeface="+mn-lt"/>
                        </a:rPr>
                        <a:t>2023</a:t>
                      </a:r>
                    </a:p>
                  </a:txBody>
                  <a:tcPr marL="90000" marR="90000" marT="46800" marB="46800" anchor="ctr"/>
                </a:tc>
                <a:tc>
                  <a:txBody>
                    <a:bodyPr/>
                    <a:lstStyle/>
                    <a:p>
                      <a:pPr algn="ctr"/>
                      <a:r>
                        <a:rPr lang="en-GB" sz="2800">
                          <a:latin typeface="+mn-lt"/>
                        </a:rPr>
                        <a:t>Hyd Cyfartalog 2024</a:t>
                      </a:r>
                    </a:p>
                  </a:txBody>
                  <a:tcPr marL="90000" marR="90000" marT="46800" marB="46800" anchor="ctr"/>
                </a:tc>
                <a:extLst>
                  <a:ext uri="{0D108BD9-81ED-4DB2-BD59-A6C34878D82A}">
                    <a16:rowId xmlns:a16="http://schemas.microsoft.com/office/drawing/2014/main" val="1236938923"/>
                  </a:ext>
                </a:extLst>
              </a:tr>
              <a:tr h="951708">
                <a:tc>
                  <a:txBody>
                    <a:bodyPr/>
                    <a:lstStyle/>
                    <a:p>
                      <a:pPr algn="ctr"/>
                      <a:r>
                        <a:rPr lang="en-US" sz="2400">
                          <a:solidFill>
                            <a:schemeClr val="tx1"/>
                          </a:solidFill>
                        </a:rPr>
                        <a:t>Cyfanswm y Teithiau</a:t>
                      </a:r>
                      <a:endParaRPr lang="en-GB" sz="2400">
                        <a:solidFill>
                          <a:schemeClr val="tx1"/>
                        </a:solidFill>
                      </a:endParaRPr>
                    </a:p>
                  </a:txBody>
                  <a:tcPr marL="90000" marR="90000" marT="46800" marB="4680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2.9</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2.9</a:t>
                      </a:r>
                    </a:p>
                  </a:txBody>
                  <a:tcPr marL="7620" marR="7620" marT="7620" marB="0" anchor="ctr"/>
                </a:tc>
                <a:extLst>
                  <a:ext uri="{0D108BD9-81ED-4DB2-BD59-A6C34878D82A}">
                    <a16:rowId xmlns:a16="http://schemas.microsoft.com/office/drawing/2014/main" val="2818411631"/>
                  </a:ext>
                </a:extLst>
              </a:tr>
              <a:tr h="951708">
                <a:tc>
                  <a:txBody>
                    <a:bodyPr/>
                    <a:lstStyle/>
                    <a:p>
                      <a:pPr algn="ctr"/>
                      <a:r>
                        <a:rPr lang="en-US" sz="2400">
                          <a:solidFill>
                            <a:schemeClr val="tx1"/>
                          </a:solidFill>
                        </a:rPr>
                        <a:t>Teithiau Gwyliau</a:t>
                      </a:r>
                      <a:endParaRPr lang="en-GB" sz="2400">
                        <a:solidFill>
                          <a:schemeClr val="tx1"/>
                        </a:solidFill>
                      </a:endParaRPr>
                    </a:p>
                  </a:txBody>
                  <a:tcPr marL="90000" marR="90000" marT="46800" marB="4680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3.4</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3.6</a:t>
                      </a:r>
                    </a:p>
                  </a:txBody>
                  <a:tcPr marL="7620" marR="7620" marT="7620" marB="0" anchor="ctr"/>
                </a:tc>
                <a:extLst>
                  <a:ext uri="{0D108BD9-81ED-4DB2-BD59-A6C34878D82A}">
                    <a16:rowId xmlns:a16="http://schemas.microsoft.com/office/drawing/2014/main" val="3992828607"/>
                  </a:ext>
                </a:extLst>
              </a:tr>
              <a:tr h="1459286">
                <a:tc>
                  <a:txBody>
                    <a:bodyPr/>
                    <a:lstStyle/>
                    <a:p>
                      <a:pPr algn="ctr"/>
                      <a:r>
                        <a:rPr lang="en-US" sz="2400" err="1">
                          <a:solidFill>
                            <a:schemeClr val="tx1"/>
                          </a:solidFill>
                        </a:rPr>
                        <a:t>Ymweld â Ffrindiau a Pherthnasau</a:t>
                      </a:r>
                      <a:endParaRPr lang="en-GB" sz="2400">
                        <a:solidFill>
                          <a:schemeClr val="tx1"/>
                        </a:solidFill>
                      </a:endParaRPr>
                    </a:p>
                  </a:txBody>
                  <a:tcPr marL="90000" marR="90000" marT="46800" marB="4680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2.6</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2.7</a:t>
                      </a:r>
                    </a:p>
                  </a:txBody>
                  <a:tcPr marL="7620" marR="7620" marT="7620" marB="0" anchor="ctr"/>
                </a:tc>
                <a:extLst>
                  <a:ext uri="{0D108BD9-81ED-4DB2-BD59-A6C34878D82A}">
                    <a16:rowId xmlns:a16="http://schemas.microsoft.com/office/drawing/2014/main" val="664184207"/>
                  </a:ext>
                </a:extLst>
              </a:tr>
              <a:tr h="1011090">
                <a:tc>
                  <a:txBody>
                    <a:bodyPr/>
                    <a:lstStyle/>
                    <a:p>
                      <a:pPr algn="ctr"/>
                      <a:r>
                        <a:rPr lang="en-US" sz="2400">
                          <a:solidFill>
                            <a:schemeClr val="tx1"/>
                          </a:solidFill>
                        </a:rPr>
                        <a:t>Teithiau Busnes*</a:t>
                      </a:r>
                      <a:endParaRPr lang="en-GB" sz="2400">
                        <a:solidFill>
                          <a:schemeClr val="tx1"/>
                        </a:solidFill>
                      </a:endParaRPr>
                    </a:p>
                  </a:txBody>
                  <a:tcPr marL="90000" marR="90000" marT="46800" marB="4680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3.2</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2.6</a:t>
                      </a:r>
                    </a:p>
                  </a:txBody>
                  <a:tcPr marL="7620" marR="7620" marT="7620" marB="0" anchor="ctr"/>
                </a:tc>
                <a:extLst>
                  <a:ext uri="{0D108BD9-81ED-4DB2-BD59-A6C34878D82A}">
                    <a16:rowId xmlns:a16="http://schemas.microsoft.com/office/drawing/2014/main" val="120076929"/>
                  </a:ext>
                </a:extLst>
              </a:tr>
              <a:tr h="1011090">
                <a:tc>
                  <a:txBody>
                    <a:bodyPr/>
                    <a:lstStyle/>
                    <a:p>
                      <a:pPr algn="ctr"/>
                      <a:r>
                        <a:rPr lang="en-US" sz="2400">
                          <a:solidFill>
                            <a:schemeClr val="tx1"/>
                          </a:solidFill>
                          <a:latin typeface="+mn-lt"/>
                        </a:rPr>
                        <a:t>Teithiau Amrywiol</a:t>
                      </a:r>
                      <a:endParaRPr lang="en-GB" sz="2400">
                        <a:solidFill>
                          <a:schemeClr val="tx1"/>
                        </a:solidFill>
                        <a:latin typeface="+mn-lt"/>
                      </a:endParaRPr>
                    </a:p>
                  </a:txBody>
                  <a:tcPr marL="90000" marR="90000" marT="46800" marB="4680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2.5</a:t>
                      </a:r>
                    </a:p>
                  </a:txBody>
                  <a:tcPr marL="7620" marR="7620" marT="7620" marB="0" anchor="ctr"/>
                </a:tc>
                <a:tc>
                  <a:txBody>
                    <a:bodyPr/>
                    <a:lstStyle/>
                    <a:p>
                      <a:pPr marL="0" algn="ctr" defTabSz="914400" rtl="0" eaLnBrk="1" fontAlgn="b" latinLnBrk="0" hangingPunct="1"/>
                      <a:r>
                        <a:rPr lang="en-GB" sz="2400" b="0" i="0" u="none" strike="noStrike" kern="1200" dirty="0">
                          <a:solidFill>
                            <a:schemeClr val="tx1"/>
                          </a:solidFill>
                          <a:effectLst/>
                          <a:latin typeface="+mn-lt"/>
                          <a:ea typeface="+mn-ea"/>
                          <a:cs typeface="+mn-cs"/>
                        </a:rPr>
                        <a:t>2.1</a:t>
                      </a:r>
                    </a:p>
                  </a:txBody>
                  <a:tcPr marL="7620" marR="7620" marT="7620" marB="0" anchor="ctr"/>
                </a:tc>
                <a:extLst>
                  <a:ext uri="{0D108BD9-81ED-4DB2-BD59-A6C34878D82A}">
                    <a16:rowId xmlns:a16="http://schemas.microsoft.com/office/drawing/2014/main" val="3281582107"/>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61975" y="12002318"/>
            <a:ext cx="21694522" cy="998175"/>
          </a:xfrm>
        </p:spPr>
        <p:txBody>
          <a:bodyPr/>
          <a:lstStyle/>
          <a:p>
            <a:pPr>
              <a:spcBef>
                <a:spcPts val="300"/>
              </a:spcBef>
            </a:pPr>
            <a:r>
              <a:rPr lang="en-US" sz="2400" dirty="0">
                <a:solidFill>
                  <a:schemeClr val="tx1"/>
                </a:solidFill>
              </a:rPr>
              <a:t>*Mae </a:t>
            </a:r>
            <a:r>
              <a:rPr lang="en-US" sz="2400" dirty="0" err="1">
                <a:solidFill>
                  <a:schemeClr val="tx1"/>
                </a:solidFill>
              </a:rPr>
              <a:t>maint</a:t>
            </a:r>
            <a:r>
              <a:rPr lang="en-US" sz="2400" dirty="0">
                <a:solidFill>
                  <a:schemeClr val="tx1"/>
                </a:solidFill>
              </a:rPr>
              <a:t> </a:t>
            </a:r>
            <a:r>
              <a:rPr lang="en-US" sz="2400" dirty="0" err="1">
                <a:solidFill>
                  <a:schemeClr val="tx1"/>
                </a:solidFill>
              </a:rPr>
              <a:t>sylfaen</a:t>
            </a:r>
            <a:r>
              <a:rPr lang="en-US" sz="2400" dirty="0">
                <a:solidFill>
                  <a:schemeClr val="tx1"/>
                </a:solidFill>
              </a:rPr>
              <a:t> </a:t>
            </a:r>
            <a:r>
              <a:rPr lang="en-US" sz="2400" dirty="0" err="1">
                <a:solidFill>
                  <a:schemeClr val="tx1"/>
                </a:solidFill>
              </a:rPr>
              <a:t>teithiau</a:t>
            </a:r>
            <a:r>
              <a:rPr lang="en-US" sz="2400" dirty="0">
                <a:solidFill>
                  <a:schemeClr val="tx1"/>
                </a:solidFill>
              </a:rPr>
              <a:t> </a:t>
            </a:r>
            <a:r>
              <a:rPr lang="en-US" sz="2400" dirty="0" err="1">
                <a:solidFill>
                  <a:schemeClr val="tx1"/>
                </a:solidFill>
              </a:rPr>
              <a:t>busnes</a:t>
            </a:r>
            <a:r>
              <a:rPr lang="en-US" sz="2400" dirty="0">
                <a:solidFill>
                  <a:schemeClr val="tx1"/>
                </a:solidFill>
              </a:rPr>
              <a:t> </a:t>
            </a:r>
            <a:r>
              <a:rPr lang="en-US" sz="2400" dirty="0" err="1">
                <a:solidFill>
                  <a:schemeClr val="tx1"/>
                </a:solidFill>
              </a:rPr>
              <a:t>rhwng</a:t>
            </a:r>
            <a:r>
              <a:rPr lang="en-US" sz="2400" dirty="0">
                <a:solidFill>
                  <a:schemeClr val="tx1"/>
                </a:solidFill>
              </a:rPr>
              <a:t> 30 a 100, </a:t>
            </a:r>
            <a:r>
              <a:rPr lang="en-US" sz="2400" dirty="0" err="1">
                <a:solidFill>
                  <a:schemeClr val="tx1"/>
                </a:solidFill>
              </a:rPr>
              <a:t>argymhellir</a:t>
            </a:r>
            <a:r>
              <a:rPr lang="en-US" sz="2400" dirty="0">
                <a:solidFill>
                  <a:schemeClr val="tx1"/>
                </a:solidFill>
              </a:rPr>
              <a:t> </a:t>
            </a:r>
            <a:r>
              <a:rPr lang="en-US" sz="2400" dirty="0" err="1">
                <a:solidFill>
                  <a:schemeClr val="tx1"/>
                </a:solidFill>
              </a:rPr>
              <a:t>defnyddio'r</a:t>
            </a:r>
            <a:r>
              <a:rPr lang="en-US" sz="2400" dirty="0">
                <a:solidFill>
                  <a:schemeClr val="tx1"/>
                </a:solidFill>
              </a:rPr>
              <a:t> </a:t>
            </a:r>
            <a:r>
              <a:rPr lang="en-US" sz="2400" dirty="0" err="1">
                <a:solidFill>
                  <a:schemeClr val="tx1"/>
                </a:solidFill>
              </a:rPr>
              <a:t>amcangyfrifon</a:t>
            </a:r>
            <a:r>
              <a:rPr lang="en-US" sz="2400" dirty="0">
                <a:solidFill>
                  <a:schemeClr val="tx1"/>
                </a:solidFill>
              </a:rPr>
              <a:t> </a:t>
            </a:r>
            <a:r>
              <a:rPr lang="en-US" sz="2400" dirty="0" err="1">
                <a:solidFill>
                  <a:schemeClr val="tx1"/>
                </a:solidFill>
              </a:rPr>
              <a:t>ar</a:t>
            </a:r>
            <a:r>
              <a:rPr lang="en-US" sz="2400" dirty="0">
                <a:solidFill>
                  <a:schemeClr val="tx1"/>
                </a:solidFill>
              </a:rPr>
              <a:t> sail </a:t>
            </a:r>
            <a:r>
              <a:rPr lang="en-US" sz="2400" dirty="0" err="1">
                <a:solidFill>
                  <a:schemeClr val="tx1"/>
                </a:solidFill>
              </a:rPr>
              <a:t>ddangosol</a:t>
            </a:r>
            <a:r>
              <a:rPr lang="en-US" sz="2400" dirty="0">
                <a:solidFill>
                  <a:schemeClr val="tx1"/>
                </a:solidFill>
              </a:rPr>
              <a:t> </a:t>
            </a:r>
            <a:r>
              <a:rPr lang="en-US" sz="2400" dirty="0" err="1">
                <a:solidFill>
                  <a:schemeClr val="tx1"/>
                </a:solidFill>
              </a:rPr>
              <a:t>yn</a:t>
            </a:r>
            <a:r>
              <a:rPr lang="en-US" sz="2400" dirty="0">
                <a:solidFill>
                  <a:schemeClr val="tx1"/>
                </a:solidFill>
              </a:rPr>
              <a:t> </a:t>
            </a:r>
            <a:r>
              <a:rPr lang="en-US" sz="2400" dirty="0" err="1">
                <a:solidFill>
                  <a:schemeClr val="tx1"/>
                </a:solidFill>
              </a:rPr>
              <a:t>unig</a:t>
            </a:r>
            <a:r>
              <a:rPr lang="en-US" sz="2400" dirty="0">
                <a:solidFill>
                  <a:schemeClr val="tx1"/>
                </a:solidFill>
              </a:rPr>
              <a:t>. </a:t>
            </a:r>
            <a:r>
              <a:rPr lang="en-US" sz="2400" dirty="0" err="1">
                <a:solidFill>
                  <a:schemeClr val="tx1"/>
                </a:solidFill>
              </a:rPr>
              <a:t>Eithriwyd</a:t>
            </a:r>
            <a:r>
              <a:rPr lang="en-US" sz="2400" dirty="0">
                <a:solidFill>
                  <a:schemeClr val="tx1"/>
                </a:solidFill>
              </a:rPr>
              <a:t> </a:t>
            </a:r>
            <a:r>
              <a:rPr lang="en-US" sz="2400" dirty="0" err="1">
                <a:solidFill>
                  <a:schemeClr val="tx1"/>
                </a:solidFill>
              </a:rPr>
              <a:t>teithiau</a:t>
            </a:r>
            <a:r>
              <a:rPr lang="en-US" sz="2400" dirty="0">
                <a:solidFill>
                  <a:schemeClr val="tx1"/>
                </a:solidFill>
              </a:rPr>
              <a:t> </a:t>
            </a:r>
            <a:r>
              <a:rPr lang="en-US" sz="2400" dirty="0" err="1">
                <a:solidFill>
                  <a:schemeClr val="tx1"/>
                </a:solidFill>
              </a:rPr>
              <a:t>busnes</a:t>
            </a:r>
            <a:r>
              <a:rPr lang="en-US" sz="2400" dirty="0">
                <a:solidFill>
                  <a:schemeClr val="tx1"/>
                </a:solidFill>
              </a:rPr>
              <a:t> tri </a:t>
            </a:r>
            <a:r>
              <a:rPr lang="en-US" sz="2400" dirty="0" err="1">
                <a:solidFill>
                  <a:schemeClr val="tx1"/>
                </a:solidFill>
              </a:rPr>
              <a:t>misol</a:t>
            </a:r>
            <a:r>
              <a:rPr lang="en-US" sz="2400" dirty="0">
                <a:solidFill>
                  <a:schemeClr val="tx1"/>
                </a:solidFill>
              </a:rPr>
              <a:t> </a:t>
            </a:r>
            <a:r>
              <a:rPr lang="en-US" sz="2400" dirty="0" err="1">
                <a:solidFill>
                  <a:schemeClr val="tx1"/>
                </a:solidFill>
              </a:rPr>
              <a:t>gan</a:t>
            </a:r>
            <a:r>
              <a:rPr lang="en-US" sz="2400" dirty="0">
                <a:solidFill>
                  <a:schemeClr val="tx1"/>
                </a:solidFill>
              </a:rPr>
              <a:t> </a:t>
            </a:r>
            <a:r>
              <a:rPr lang="en-US" sz="2400" dirty="0" err="1">
                <a:solidFill>
                  <a:schemeClr val="tx1"/>
                </a:solidFill>
              </a:rPr>
              <a:t>fod</a:t>
            </a:r>
            <a:r>
              <a:rPr lang="en-US" sz="2400" dirty="0">
                <a:solidFill>
                  <a:schemeClr val="tx1"/>
                </a:solidFill>
              </a:rPr>
              <a:t> </a:t>
            </a:r>
            <a:r>
              <a:rPr lang="en-US" sz="2400" dirty="0" err="1">
                <a:solidFill>
                  <a:schemeClr val="tx1"/>
                </a:solidFill>
              </a:rPr>
              <a:t>meintiau</a:t>
            </a:r>
            <a:r>
              <a:rPr lang="en-US" sz="2400" dirty="0">
                <a:solidFill>
                  <a:schemeClr val="tx1"/>
                </a:solidFill>
              </a:rPr>
              <a:t> </a:t>
            </a:r>
            <a:r>
              <a:rPr lang="en-US" sz="2400" dirty="0" err="1">
                <a:solidFill>
                  <a:schemeClr val="tx1"/>
                </a:solidFill>
              </a:rPr>
              <a:t>sylfaen</a:t>
            </a:r>
            <a:r>
              <a:rPr lang="en-US" sz="2400" dirty="0">
                <a:solidFill>
                  <a:schemeClr val="tx1"/>
                </a:solidFill>
              </a:rPr>
              <a:t> o dan 30. </a:t>
            </a:r>
          </a:p>
          <a:p>
            <a:pPr>
              <a:spcBef>
                <a:spcPts val="300"/>
              </a:spcBef>
            </a:pPr>
            <a:r>
              <a:rPr lang="en-GB" sz="2400" dirty="0" err="1">
                <a:solidFill>
                  <a:schemeClr val="tx1"/>
                </a:solidFill>
              </a:rPr>
              <a:t>Ffynhonnell</a:t>
            </a:r>
            <a:r>
              <a:rPr lang="en-GB" sz="2400" dirty="0">
                <a:solidFill>
                  <a:schemeClr val="tx1"/>
                </a:solidFill>
              </a:rPr>
              <a:t>: </a:t>
            </a:r>
            <a:r>
              <a:rPr lang="en-GB" sz="2400" dirty="0" err="1">
                <a:solidFill>
                  <a:schemeClr val="tx1"/>
                </a:solidFill>
              </a:rPr>
              <a:t>Arolwg</a:t>
            </a:r>
            <a:r>
              <a:rPr lang="en-GB" sz="2400" dirty="0">
                <a:solidFill>
                  <a:schemeClr val="tx1"/>
                </a:solidFill>
              </a:rPr>
              <a:t> </a:t>
            </a:r>
            <a:r>
              <a:rPr lang="en-GB" sz="2400" dirty="0" err="1">
                <a:solidFill>
                  <a:schemeClr val="tx1"/>
                </a:solidFill>
              </a:rPr>
              <a:t>Twristiaeth</a:t>
            </a:r>
            <a:r>
              <a:rPr lang="en-GB" sz="2400" dirty="0">
                <a:solidFill>
                  <a:schemeClr val="tx1"/>
                </a:solidFill>
              </a:rPr>
              <a:t> Prydain </a:t>
            </a:r>
            <a:r>
              <a:rPr lang="en-GB" sz="2400" dirty="0" err="1">
                <a:solidFill>
                  <a:schemeClr val="tx1"/>
                </a:solidFill>
              </a:rPr>
              <a:t>Fawr</a:t>
            </a:r>
            <a:r>
              <a:rPr lang="en-GB" sz="2400" dirty="0">
                <a:solidFill>
                  <a:schemeClr val="tx1"/>
                </a:solidFill>
              </a:rPr>
              <a:t> (GBTS) </a:t>
            </a:r>
            <a:r>
              <a:rPr lang="en-US" sz="2400" dirty="0">
                <a:solidFill>
                  <a:schemeClr val="tx1"/>
                </a:solidFill>
              </a:rPr>
              <a:t>2024</a:t>
            </a:r>
          </a:p>
          <a:p>
            <a:pPr>
              <a:spcBef>
                <a:spcPts val="300"/>
              </a:spcBef>
            </a:pPr>
            <a:r>
              <a:rPr lang="en-US" sz="2400" dirty="0">
                <a:solidFill>
                  <a:schemeClr val="tx1"/>
                </a:solidFill>
              </a:rPr>
              <a:t>Sylfaen: Cymru 752</a:t>
            </a:r>
          </a:p>
          <a:p>
            <a:pPr>
              <a:spcBef>
                <a:spcPts val="300"/>
              </a:spcBef>
            </a:pPr>
            <a:endParaRPr lang="en-US" sz="2400" dirty="0">
              <a:solidFill>
                <a:schemeClr val="tx1"/>
              </a:solidFill>
            </a:endParaRPr>
          </a:p>
        </p:txBody>
      </p:sp>
    </p:spTree>
    <p:extLst>
      <p:ext uri="{BB962C8B-B14F-4D97-AF65-F5344CB8AC3E}">
        <p14:creationId xmlns:p14="http://schemas.microsoft.com/office/powerpoint/2010/main" val="3703653784"/>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s-E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Math o leoliad y prif le a ymwelwyd dros nos</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034818"/>
            <a:ext cx="23223538" cy="1552572"/>
          </a:xfrm>
        </p:spPr>
        <p:txBody>
          <a:bodyPr/>
          <a:lstStyle/>
          <a:p>
            <a:r>
              <a:rPr lang="en-US" dirty="0" err="1"/>
              <a:t>Dinasoedd</a:t>
            </a:r>
            <a:r>
              <a:rPr lang="en-US" dirty="0"/>
              <a:t> a </a:t>
            </a:r>
            <a:r>
              <a:rPr lang="en-US" dirty="0" err="1"/>
              <a:t>threfi</a:t>
            </a:r>
            <a:r>
              <a:rPr lang="en-US" dirty="0"/>
              <a:t> </a:t>
            </a:r>
            <a:r>
              <a:rPr lang="en-US" dirty="0" err="1"/>
              <a:t>mawr</a:t>
            </a:r>
            <a:r>
              <a:rPr lang="en-US" dirty="0"/>
              <a:t> </a:t>
            </a:r>
            <a:r>
              <a:rPr lang="en-US" dirty="0" err="1"/>
              <a:t>oedd</a:t>
            </a:r>
            <a:r>
              <a:rPr lang="en-US" dirty="0"/>
              <a:t> y math </a:t>
            </a:r>
            <a:r>
              <a:rPr lang="en-US" dirty="0" err="1"/>
              <a:t>mwyaf</a:t>
            </a:r>
            <a:r>
              <a:rPr lang="en-US" dirty="0"/>
              <a:t> </a:t>
            </a:r>
            <a:r>
              <a:rPr lang="en-US" dirty="0" err="1"/>
              <a:t>poblogaidd</a:t>
            </a:r>
            <a:r>
              <a:rPr lang="en-US" dirty="0"/>
              <a:t> o </a:t>
            </a:r>
            <a:r>
              <a:rPr lang="en-US" dirty="0" err="1"/>
              <a:t>gyrchfan</a:t>
            </a:r>
            <a:r>
              <a:rPr lang="en-US" dirty="0"/>
              <a:t> </a:t>
            </a:r>
            <a:r>
              <a:rPr lang="en-US" dirty="0" err="1"/>
              <a:t>yng</a:t>
            </a:r>
            <a:r>
              <a:rPr lang="en-US" dirty="0"/>
              <a:t> </a:t>
            </a:r>
            <a:r>
              <a:rPr lang="en-US" dirty="0" err="1"/>
              <a:t>Nghymru</a:t>
            </a:r>
            <a:r>
              <a:rPr lang="en-US" dirty="0"/>
              <a:t> </a:t>
            </a:r>
            <a:r>
              <a:rPr lang="en-US" dirty="0" err="1"/>
              <a:t>yn</a:t>
            </a:r>
            <a:r>
              <a:rPr lang="en-US" dirty="0"/>
              <a:t> 2024, </a:t>
            </a:r>
            <a:r>
              <a:rPr lang="en-US" dirty="0" err="1"/>
              <a:t>yn</a:t>
            </a:r>
            <a:r>
              <a:rPr lang="en-US" dirty="0"/>
              <a:t> </a:t>
            </a:r>
            <a:r>
              <a:rPr lang="en-US" dirty="0" err="1"/>
              <a:t>cynrychioli</a:t>
            </a:r>
            <a:r>
              <a:rPr lang="en-US" dirty="0"/>
              <a:t> 29% o </a:t>
            </a:r>
            <a:r>
              <a:rPr lang="en-US" dirty="0" err="1"/>
              <a:t>deithiau</a:t>
            </a:r>
            <a:r>
              <a:rPr lang="en-US" dirty="0"/>
              <a:t>, ac </a:t>
            </a:r>
            <a:r>
              <a:rPr lang="en-US" dirty="0" err="1"/>
              <a:t>fe</a:t>
            </a:r>
            <a:r>
              <a:rPr lang="en-US" dirty="0"/>
              <a:t> </a:t>
            </a:r>
            <a:r>
              <a:rPr lang="en-US" dirty="0" err="1"/>
              <a:t>wnaethant</a:t>
            </a:r>
            <a:r>
              <a:rPr lang="en-US" dirty="0"/>
              <a:t> </a:t>
            </a:r>
            <a:r>
              <a:rPr lang="en-US" dirty="0" err="1"/>
              <a:t>gynyddu</a:t>
            </a:r>
            <a:r>
              <a:rPr lang="en-US" dirty="0"/>
              <a:t> </a:t>
            </a:r>
            <a:r>
              <a:rPr lang="en-US" dirty="0" err="1"/>
              <a:t>eu</a:t>
            </a:r>
            <a:r>
              <a:rPr lang="en-US" dirty="0"/>
              <a:t> </a:t>
            </a:r>
            <a:r>
              <a:rPr lang="en-US" dirty="0" err="1"/>
              <a:t>cyfran</a:t>
            </a:r>
            <a:r>
              <a:rPr lang="en-US" dirty="0"/>
              <a:t> o </a:t>
            </a:r>
            <a:r>
              <a:rPr lang="en-US" dirty="0" err="1"/>
              <a:t>deithiau</a:t>
            </a:r>
            <a:r>
              <a:rPr lang="en-US" dirty="0"/>
              <a:t> 3 </a:t>
            </a:r>
            <a:r>
              <a:rPr lang="en-US" dirty="0" err="1"/>
              <a:t>phwynt</a:t>
            </a:r>
            <a:r>
              <a:rPr lang="en-US" dirty="0"/>
              <a:t> </a:t>
            </a:r>
            <a:r>
              <a:rPr lang="en-US" dirty="0" err="1"/>
              <a:t>canran</a:t>
            </a:r>
            <a:r>
              <a:rPr lang="en-US" dirty="0"/>
              <a:t> </a:t>
            </a:r>
            <a:r>
              <a:rPr lang="en-US" dirty="0" err="1"/>
              <a:t>o’i</a:t>
            </a:r>
            <a:r>
              <a:rPr lang="en-US" dirty="0"/>
              <a:t> </a:t>
            </a:r>
            <a:r>
              <a:rPr lang="en-US" dirty="0" err="1"/>
              <a:t>gymharu</a:t>
            </a:r>
            <a:r>
              <a:rPr lang="en-US" dirty="0"/>
              <a:t> â 2023. Mae Cymru </a:t>
            </a:r>
            <a:r>
              <a:rPr lang="en-US" dirty="0" err="1"/>
              <a:t>yn</a:t>
            </a:r>
            <a:r>
              <a:rPr lang="en-US" dirty="0"/>
              <a:t> </a:t>
            </a:r>
            <a:r>
              <a:rPr lang="en-US" dirty="0" err="1"/>
              <a:t>unigryw</a:t>
            </a:r>
            <a:r>
              <a:rPr lang="en-US" dirty="0"/>
              <a:t> </a:t>
            </a:r>
            <a:r>
              <a:rPr lang="en-US" dirty="0" err="1"/>
              <a:t>o’i</a:t>
            </a:r>
            <a:r>
              <a:rPr lang="en-US" dirty="0"/>
              <a:t> </a:t>
            </a:r>
            <a:r>
              <a:rPr lang="en-US" dirty="0" err="1"/>
              <a:t>chymharu</a:t>
            </a:r>
            <a:r>
              <a:rPr lang="en-US" dirty="0"/>
              <a:t> â </a:t>
            </a:r>
            <a:r>
              <a:rPr lang="en-US" dirty="0" err="1"/>
              <a:t>gwledydd</a:t>
            </a:r>
            <a:r>
              <a:rPr lang="en-US" dirty="0"/>
              <a:t> </a:t>
            </a:r>
            <a:r>
              <a:rPr lang="en-US" dirty="0" err="1"/>
              <a:t>eraill</a:t>
            </a:r>
            <a:r>
              <a:rPr lang="en-US" dirty="0"/>
              <a:t> o ran </a:t>
            </a:r>
            <a:r>
              <a:rPr lang="en-US" dirty="0" err="1"/>
              <a:t>ei</a:t>
            </a:r>
            <a:r>
              <a:rPr lang="en-US" dirty="0"/>
              <a:t> </a:t>
            </a:r>
            <a:r>
              <a:rPr lang="en-US" dirty="0" err="1"/>
              <a:t>dosbarthiad</a:t>
            </a:r>
            <a:r>
              <a:rPr lang="en-US" dirty="0"/>
              <a:t> </a:t>
            </a:r>
            <a:r>
              <a:rPr lang="en-US" dirty="0" err="1"/>
              <a:t>mwy</a:t>
            </a:r>
            <a:r>
              <a:rPr lang="en-US" dirty="0"/>
              <a:t> </a:t>
            </a:r>
            <a:r>
              <a:rPr lang="en-US" dirty="0" err="1"/>
              <a:t>cyfartal</a:t>
            </a:r>
            <a:r>
              <a:rPr lang="en-US" dirty="0"/>
              <a:t> o </a:t>
            </a:r>
            <a:r>
              <a:rPr lang="en-US" dirty="0" err="1"/>
              <a:t>deithiau</a:t>
            </a:r>
            <a:r>
              <a:rPr lang="en-US" dirty="0"/>
              <a:t> </a:t>
            </a:r>
            <a:r>
              <a:rPr lang="en-US" dirty="0" err="1"/>
              <a:t>ar</a:t>
            </a:r>
            <a:r>
              <a:rPr lang="en-US" dirty="0"/>
              <a:t> draws </a:t>
            </a:r>
            <a:r>
              <a:rPr lang="en-US" dirty="0" err="1"/>
              <a:t>pob</a:t>
            </a:r>
            <a:r>
              <a:rPr lang="en-US" dirty="0"/>
              <a:t> math o </a:t>
            </a:r>
            <a:r>
              <a:rPr lang="en-US" dirty="0" err="1"/>
              <a:t>gyrchfan</a:t>
            </a:r>
            <a:r>
              <a:rPr lang="en-US" dirty="0"/>
              <a:t>, ac </a:t>
            </a:r>
            <a:r>
              <a:rPr lang="en-US" dirty="0" err="1"/>
              <a:t>mae</a:t>
            </a:r>
            <a:r>
              <a:rPr lang="en-US" dirty="0"/>
              <a:t> </a:t>
            </a:r>
            <a:r>
              <a:rPr lang="en-US" dirty="0" err="1"/>
              <a:t>trefi</a:t>
            </a:r>
            <a:r>
              <a:rPr lang="en-US" dirty="0"/>
              <a:t> </a:t>
            </a:r>
            <a:r>
              <a:rPr lang="en-US" dirty="0" err="1"/>
              <a:t>bach</a:t>
            </a:r>
            <a:r>
              <a:rPr lang="en-US" dirty="0"/>
              <a:t> </a:t>
            </a:r>
            <a:r>
              <a:rPr lang="en-US" dirty="0" err="1"/>
              <a:t>bron</a:t>
            </a:r>
            <a:r>
              <a:rPr lang="en-US" dirty="0"/>
              <a:t> yr un mor </a:t>
            </a:r>
            <a:r>
              <a:rPr lang="en-US" dirty="0" err="1"/>
              <a:t>boblogaidd</a:t>
            </a:r>
            <a:r>
              <a:rPr lang="en-US" dirty="0"/>
              <a:t> â </a:t>
            </a:r>
            <a:r>
              <a:rPr lang="en-US" dirty="0" err="1"/>
              <a:t>dinasoedd</a:t>
            </a:r>
            <a:r>
              <a:rPr lang="en-US" dirty="0"/>
              <a:t> a </a:t>
            </a:r>
            <a:r>
              <a:rPr lang="en-US" dirty="0" err="1"/>
              <a:t>threfi</a:t>
            </a:r>
            <a:r>
              <a:rPr lang="en-US" dirty="0"/>
              <a:t> </a:t>
            </a:r>
            <a:r>
              <a:rPr lang="en-US" dirty="0" err="1"/>
              <a:t>mawr</a:t>
            </a:r>
            <a:r>
              <a:rPr lang="en-US" dirty="0"/>
              <a:t>. Ni </a:t>
            </a:r>
            <a:r>
              <a:rPr lang="en-US" dirty="0" err="1"/>
              <a:t>ailadroddwyd</a:t>
            </a:r>
            <a:r>
              <a:rPr lang="en-US" dirty="0"/>
              <a:t> y brig o ran </a:t>
            </a:r>
            <a:r>
              <a:rPr lang="en-US" dirty="0" err="1"/>
              <a:t>teithiau</a:t>
            </a:r>
            <a:r>
              <a:rPr lang="en-US" dirty="0"/>
              <a:t> </a:t>
            </a:r>
            <a:r>
              <a:rPr lang="en-US" dirty="0" err="1"/>
              <a:t>i</a:t>
            </a:r>
            <a:r>
              <a:rPr lang="en-US" dirty="0"/>
              <a:t> </a:t>
            </a:r>
            <a:r>
              <a:rPr lang="en-US" dirty="0" err="1"/>
              <a:t>lan</a:t>
            </a:r>
            <a:r>
              <a:rPr lang="en-US" dirty="0"/>
              <a:t> y </a:t>
            </a:r>
            <a:r>
              <a:rPr lang="en-US" dirty="0" err="1"/>
              <a:t>môr</a:t>
            </a:r>
            <a:r>
              <a:rPr lang="en-US" dirty="0"/>
              <a:t> </a:t>
            </a:r>
            <a:r>
              <a:rPr lang="en-US" dirty="0" err="1"/>
              <a:t>yn</a:t>
            </a:r>
            <a:r>
              <a:rPr lang="en-US" dirty="0"/>
              <a:t> Ch3 2023 </a:t>
            </a:r>
            <a:r>
              <a:rPr lang="en-US" dirty="0" err="1"/>
              <a:t>yn</a:t>
            </a:r>
            <a:r>
              <a:rPr lang="en-US" dirty="0"/>
              <a:t> Ch3 2024, a </a:t>
            </a:r>
            <a:r>
              <a:rPr lang="en-US" dirty="0" err="1"/>
              <a:t>allai</a:t>
            </a:r>
            <a:r>
              <a:rPr lang="en-US" dirty="0"/>
              <a:t> </a:t>
            </a:r>
            <a:r>
              <a:rPr lang="en-US" dirty="0" err="1"/>
              <a:t>fod</a:t>
            </a:r>
            <a:r>
              <a:rPr lang="en-US" dirty="0"/>
              <a:t> </a:t>
            </a:r>
            <a:r>
              <a:rPr lang="en-US" dirty="0" err="1"/>
              <a:t>oherwydd</a:t>
            </a:r>
            <a:r>
              <a:rPr lang="en-US" dirty="0"/>
              <a:t> </a:t>
            </a:r>
            <a:r>
              <a:rPr lang="en-US" dirty="0" err="1"/>
              <a:t>Mehefin</a:t>
            </a:r>
            <a:r>
              <a:rPr lang="en-US" dirty="0"/>
              <a:t> a </a:t>
            </a:r>
            <a:r>
              <a:rPr lang="en-US" dirty="0" err="1"/>
              <a:t>Gorffennaf</a:t>
            </a:r>
            <a:r>
              <a:rPr lang="en-US" dirty="0"/>
              <a:t> </a:t>
            </a:r>
            <a:r>
              <a:rPr lang="en-US" dirty="0" err="1"/>
              <a:t>oerach</a:t>
            </a:r>
            <a:r>
              <a:rPr lang="en-US" dirty="0"/>
              <a:t> </a:t>
            </a:r>
            <a:r>
              <a:rPr lang="en-US" dirty="0" err="1"/>
              <a:t>na’r</a:t>
            </a:r>
            <a:r>
              <a:rPr lang="en-US" dirty="0"/>
              <a:t> </a:t>
            </a:r>
            <a:r>
              <a:rPr lang="en-US" dirty="0" err="1"/>
              <a:t>cyfartaledd</a:t>
            </a:r>
            <a:r>
              <a:rPr lang="en-US" dirty="0"/>
              <a:t> </a:t>
            </a:r>
            <a:r>
              <a:rPr lang="en-US" dirty="0" err="1"/>
              <a:t>yn</a:t>
            </a:r>
            <a:r>
              <a:rPr lang="en-US" dirty="0"/>
              <a:t> 2024 </a:t>
            </a:r>
            <a:r>
              <a:rPr lang="en-US" dirty="0" err="1"/>
              <a:t>yn</a:t>
            </a:r>
            <a:r>
              <a:rPr lang="en-US" dirty="0"/>
              <a:t> </a:t>
            </a:r>
            <a:r>
              <a:rPr lang="en-US" dirty="0" err="1"/>
              <a:t>dilyn</a:t>
            </a:r>
            <a:r>
              <a:rPr lang="en-US" dirty="0"/>
              <a:t> y Ch3 </a:t>
            </a:r>
            <a:r>
              <a:rPr lang="en-US" dirty="0" err="1"/>
              <a:t>cynhesaf</a:t>
            </a:r>
            <a:r>
              <a:rPr lang="en-US" dirty="0"/>
              <a:t> </a:t>
            </a:r>
            <a:r>
              <a:rPr lang="en-US" dirty="0" err="1"/>
              <a:t>erioed</a:t>
            </a:r>
            <a:r>
              <a:rPr lang="en-US" dirty="0"/>
              <a:t> </a:t>
            </a:r>
            <a:r>
              <a:rPr lang="en-US" dirty="0" err="1"/>
              <a:t>yn</a:t>
            </a:r>
            <a:r>
              <a:rPr lang="en-US" dirty="0"/>
              <a:t> 2023.</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16476069"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b="1" err="1"/>
              <a:t>Math o Leoliad y Prif Le a Ymwelwyd (miliynau)</a:t>
            </a:r>
          </a:p>
        </p:txBody>
      </p:sp>
      <p:graphicFrame>
        <p:nvGraphicFramePr>
          <p:cNvPr id="8" name="Content Placeholder 12" descr="Line chart depicting trips (in millions) by location type (seaside, large city, small town, countryside)between Q2 2021 and Q4 2022.">
            <a:extLst>
              <a:ext uri="{FF2B5EF4-FFF2-40B4-BE49-F238E27FC236}">
                <a16:creationId xmlns:a16="http://schemas.microsoft.com/office/drawing/2014/main" id="{56A7DC27-34CB-21F7-26B6-CF39E381EF77}"/>
              </a:ext>
            </a:extLst>
          </p:cNvPr>
          <p:cNvGraphicFramePr/>
          <p:nvPr>
            <p:extLst>
              <p:ext uri="{D42A27DB-BD31-4B8C-83A1-F6EECF244321}">
                <p14:modId xmlns:p14="http://schemas.microsoft.com/office/powerpoint/2010/main" val="1661873886"/>
              </p:ext>
            </p:extLst>
          </p:nvPr>
        </p:nvGraphicFramePr>
        <p:xfrm>
          <a:off x="723900" y="4610101"/>
          <a:ext cx="16097250" cy="7277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C9304621-30BB-A11F-DADC-B0C3F261BD99}"/>
              </a:ext>
            </a:extLst>
          </p:cNvPr>
          <p:cNvGraphicFramePr>
            <a:graphicFrameLocks noGrp="1"/>
          </p:cNvGraphicFramePr>
          <p:nvPr>
            <p:extLst>
              <p:ext uri="{D42A27DB-BD31-4B8C-83A1-F6EECF244321}">
                <p14:modId xmlns:p14="http://schemas.microsoft.com/office/powerpoint/2010/main" val="1782574249"/>
              </p:ext>
            </p:extLst>
          </p:nvPr>
        </p:nvGraphicFramePr>
        <p:xfrm>
          <a:off x="17288890" y="3786187"/>
          <a:ext cx="6498734" cy="821613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643226">
                <a:tc>
                  <a:txBody>
                    <a:bodyPr/>
                    <a:lstStyle/>
                    <a:p>
                      <a:pPr algn="ctr"/>
                      <a:r>
                        <a:rPr lang="en-GB" sz="2800"/>
                        <a:t>Math o Leoliad</a:t>
                      </a:r>
                    </a:p>
                  </a:txBody>
                  <a:tcPr marL="90000" marR="90000" marT="46800" marB="46800" anchor="ctr"/>
                </a:tc>
                <a:tc>
                  <a:txBody>
                    <a:bodyPr/>
                    <a:lstStyle/>
                    <a:p>
                      <a:pPr algn="ctr"/>
                      <a:r>
                        <a:rPr lang="en-GB" sz="2800" err="1"/>
                        <a:t>Teithiau 2024</a:t>
                      </a:r>
                    </a:p>
                    <a:p>
                      <a:pPr algn="ctr"/>
                      <a:r>
                        <a:rPr lang="en-GB" sz="2800"/>
                        <a:t>(miliynau)</a:t>
                      </a:r>
                    </a:p>
                  </a:txBody>
                  <a:tcPr marL="90000" marR="90000" marT="46800" marB="46800" anchor="ctr"/>
                </a:tc>
                <a:tc>
                  <a:txBody>
                    <a:bodyPr/>
                    <a:lstStyle/>
                    <a:p>
                      <a:pPr algn="ctr"/>
                      <a:r>
                        <a:rPr lang="en-GB" sz="2800" err="1"/>
                        <a:t>Cyfran o Deithiau</a:t>
                      </a:r>
                      <a:endParaRPr lang="en-GB" sz="2800"/>
                    </a:p>
                  </a:txBody>
                  <a:tcPr marL="90000" marR="90000" marT="46800" marB="46800" anchor="ctr"/>
                </a:tc>
                <a:extLst>
                  <a:ext uri="{0D108BD9-81ED-4DB2-BD59-A6C34878D82A}">
                    <a16:rowId xmlns:a16="http://schemas.microsoft.com/office/drawing/2014/main" val="1236938923"/>
                  </a:ext>
                </a:extLst>
              </a:tr>
              <a:tr h="1643226">
                <a:tc>
                  <a:txBody>
                    <a:bodyPr/>
                    <a:lstStyle/>
                    <a:p>
                      <a:pPr algn="ctr"/>
                      <a:r>
                        <a:rPr lang="de-DE" sz="2400">
                          <a:solidFill>
                            <a:schemeClr val="tx1"/>
                          </a:solidFill>
                          <a:latin typeface="+mn-lt"/>
                        </a:rPr>
                        <a:t>Glan môr neu arfordirol arall</a:t>
                      </a:r>
                      <a:endParaRPr lang="en-GB" sz="2400">
                        <a:solidFill>
                          <a:schemeClr val="tx1"/>
                        </a:solidFill>
                        <a:latin typeface="+mn-lt"/>
                      </a:endParaRPr>
                    </a:p>
                  </a:txBody>
                  <a:tcPr marL="90000" marR="90000" marT="46800" marB="46800" anchor="ctr"/>
                </a:tc>
                <a:tc>
                  <a:txBody>
                    <a:bodyPr/>
                    <a:lstStyle/>
                    <a:p>
                      <a:pPr algn="ctr" fontAlgn="b"/>
                      <a:r>
                        <a:rPr lang="en-GB" sz="2400" b="0" i="0" u="none" strike="noStrike">
                          <a:solidFill>
                            <a:schemeClr val="tx1"/>
                          </a:solidFill>
                          <a:effectLst/>
                          <a:latin typeface="+mn-lt"/>
                        </a:rPr>
                        <a:t>1.4</a:t>
                      </a:r>
                    </a:p>
                  </a:txBody>
                  <a:tcPr marL="7620" marR="7620" marT="7620" marB="0" anchor="ctr"/>
                </a:tc>
                <a:tc>
                  <a:txBody>
                    <a:bodyPr/>
                    <a:lstStyle/>
                    <a:p>
                      <a:pPr algn="ctr" fontAlgn="ctr"/>
                      <a:r>
                        <a:rPr lang="en-GB" sz="2400" b="0" i="0" u="none" strike="noStrike">
                          <a:solidFill>
                            <a:schemeClr val="tx1"/>
                          </a:solidFill>
                          <a:effectLst/>
                          <a:latin typeface="+mn-lt"/>
                        </a:rPr>
                        <a:t>19%</a:t>
                      </a:r>
                    </a:p>
                  </a:txBody>
                  <a:tcPr marL="7620" marR="7620" marT="7620" marB="0" anchor="ctr"/>
                </a:tc>
                <a:extLst>
                  <a:ext uri="{0D108BD9-81ED-4DB2-BD59-A6C34878D82A}">
                    <a16:rowId xmlns:a16="http://schemas.microsoft.com/office/drawing/2014/main" val="2818411631"/>
                  </a:ext>
                </a:extLst>
              </a:tr>
              <a:tr h="1643226">
                <a:tc>
                  <a:txBody>
                    <a:bodyPr/>
                    <a:lstStyle/>
                    <a:p>
                      <a:pPr algn="ctr"/>
                      <a:r>
                        <a:rPr lang="en-US" sz="2400" dirty="0">
                          <a:solidFill>
                            <a:schemeClr val="tx1"/>
                          </a:solidFill>
                          <a:latin typeface="+mn-lt"/>
                        </a:rPr>
                        <a:t>Dinas </a:t>
                      </a:r>
                      <a:r>
                        <a:rPr lang="en-US" sz="2400" dirty="0" err="1">
                          <a:solidFill>
                            <a:schemeClr val="tx1"/>
                          </a:solidFill>
                          <a:latin typeface="+mn-lt"/>
                        </a:rPr>
                        <a:t>fawr</a:t>
                      </a:r>
                      <a:r>
                        <a:rPr lang="en-US" sz="2400" dirty="0">
                          <a:solidFill>
                            <a:schemeClr val="tx1"/>
                          </a:solidFill>
                          <a:latin typeface="+mn-lt"/>
                        </a:rPr>
                        <a:t>/ </a:t>
                      </a:r>
                      <a:r>
                        <a:rPr lang="en-US" sz="2400" dirty="0" err="1">
                          <a:solidFill>
                            <a:schemeClr val="tx1"/>
                          </a:solidFill>
                          <a:latin typeface="+mn-lt"/>
                        </a:rPr>
                        <a:t>tref</a:t>
                      </a:r>
                      <a:r>
                        <a:rPr lang="en-US" sz="2400" dirty="0">
                          <a:solidFill>
                            <a:schemeClr val="tx1"/>
                          </a:solidFill>
                          <a:latin typeface="+mn-lt"/>
                        </a:rPr>
                        <a:t> </a:t>
                      </a:r>
                      <a:r>
                        <a:rPr lang="en-US" sz="2400" dirty="0" err="1">
                          <a:solidFill>
                            <a:schemeClr val="tx1"/>
                          </a:solidFill>
                          <a:latin typeface="+mn-lt"/>
                        </a:rPr>
                        <a:t>fawr</a:t>
                      </a:r>
                      <a:endParaRPr lang="en-US" sz="2400" dirty="0">
                        <a:solidFill>
                          <a:schemeClr val="tx1"/>
                        </a:solidFill>
                        <a:latin typeface="+mn-lt"/>
                      </a:endParaRPr>
                    </a:p>
                  </a:txBody>
                  <a:tcPr marL="90000" marR="90000" marT="46800" marB="46800" anchor="ctr"/>
                </a:tc>
                <a:tc>
                  <a:txBody>
                    <a:bodyPr/>
                    <a:lstStyle/>
                    <a:p>
                      <a:pPr algn="ctr" fontAlgn="b"/>
                      <a:r>
                        <a:rPr lang="en-GB" sz="2400" b="0" i="0" u="none" strike="noStrike">
                          <a:solidFill>
                            <a:schemeClr val="tx1"/>
                          </a:solidFill>
                          <a:effectLst/>
                          <a:latin typeface="+mn-lt"/>
                        </a:rPr>
                        <a:t>2.2</a:t>
                      </a:r>
                    </a:p>
                  </a:txBody>
                  <a:tcPr marL="7620" marR="7620" marT="7620" marB="0" anchor="ctr"/>
                </a:tc>
                <a:tc>
                  <a:txBody>
                    <a:bodyPr/>
                    <a:lstStyle/>
                    <a:p>
                      <a:pPr algn="ctr" fontAlgn="ctr"/>
                      <a:r>
                        <a:rPr lang="en-GB" sz="2400" b="0" i="0" u="none" strike="noStrike">
                          <a:solidFill>
                            <a:schemeClr val="tx1"/>
                          </a:solidFill>
                          <a:effectLst/>
                          <a:latin typeface="+mn-lt"/>
                        </a:rPr>
                        <a:t>29%</a:t>
                      </a:r>
                    </a:p>
                  </a:txBody>
                  <a:tcPr marL="7620" marR="7620" marT="7620" marB="0" anchor="ctr"/>
                </a:tc>
                <a:extLst>
                  <a:ext uri="{0D108BD9-81ED-4DB2-BD59-A6C34878D82A}">
                    <a16:rowId xmlns:a16="http://schemas.microsoft.com/office/drawing/2014/main" val="3992828607"/>
                  </a:ext>
                </a:extLst>
              </a:tr>
              <a:tr h="1643226">
                <a:tc>
                  <a:txBody>
                    <a:bodyPr/>
                    <a:lstStyle/>
                    <a:p>
                      <a:pPr algn="ctr"/>
                      <a:r>
                        <a:rPr lang="en-GB" sz="2400">
                          <a:solidFill>
                            <a:schemeClr val="tx1"/>
                          </a:solidFill>
                          <a:latin typeface="+mn-lt"/>
                        </a:rPr>
                        <a:t>Tref fach</a:t>
                      </a:r>
                    </a:p>
                  </a:txBody>
                  <a:tcPr marL="90000" marR="90000" marT="46800" marB="46800" anchor="ctr"/>
                </a:tc>
                <a:tc>
                  <a:txBody>
                    <a:bodyPr/>
                    <a:lstStyle/>
                    <a:p>
                      <a:pPr algn="ctr" fontAlgn="b"/>
                      <a:r>
                        <a:rPr lang="en-GB" sz="2400" b="0" i="0" u="none" strike="noStrike">
                          <a:solidFill>
                            <a:schemeClr val="tx1"/>
                          </a:solidFill>
                          <a:effectLst/>
                          <a:latin typeface="+mn-lt"/>
                        </a:rPr>
                        <a:t>2.0</a:t>
                      </a:r>
                    </a:p>
                  </a:txBody>
                  <a:tcPr marL="7620" marR="7620" marT="7620" marB="0" anchor="ctr"/>
                </a:tc>
                <a:tc>
                  <a:txBody>
                    <a:bodyPr/>
                    <a:lstStyle/>
                    <a:p>
                      <a:pPr algn="ctr" fontAlgn="ctr"/>
                      <a:r>
                        <a:rPr lang="en-GB" sz="2400" b="0" i="0" u="none" strike="noStrike">
                          <a:solidFill>
                            <a:schemeClr val="tx1"/>
                          </a:solidFill>
                          <a:effectLst/>
                          <a:latin typeface="+mn-lt"/>
                        </a:rPr>
                        <a:t>27%</a:t>
                      </a:r>
                    </a:p>
                  </a:txBody>
                  <a:tcPr marL="7620" marR="7620" marT="7620" marB="0" anchor="ctr"/>
                </a:tc>
                <a:extLst>
                  <a:ext uri="{0D108BD9-81ED-4DB2-BD59-A6C34878D82A}">
                    <a16:rowId xmlns:a16="http://schemas.microsoft.com/office/drawing/2014/main" val="664184207"/>
                  </a:ext>
                </a:extLst>
              </a:tr>
              <a:tr h="1643226">
                <a:tc>
                  <a:txBody>
                    <a:bodyPr/>
                    <a:lstStyle/>
                    <a:p>
                      <a:pPr algn="ctr" fontAlgn="b"/>
                      <a:r>
                        <a:rPr lang="en-GB" sz="2400" b="0" i="0" u="none" strike="noStrike" err="1">
                          <a:solidFill>
                            <a:schemeClr val="tx1"/>
                          </a:solidFill>
                          <a:effectLst/>
                          <a:latin typeface="+mn-lt"/>
                        </a:rPr>
                        <a:t>Cefn gwlad/ pentref</a:t>
                      </a:r>
                      <a:endParaRPr lang="en-GB" sz="2400" b="0" i="0" u="none" strike="noStrike">
                        <a:solidFill>
                          <a:schemeClr val="tx1"/>
                        </a:solidFill>
                        <a:effectLst/>
                        <a:latin typeface="+mn-lt"/>
                      </a:endParaRPr>
                    </a:p>
                  </a:txBody>
                  <a:tcPr marL="90000" marR="90000" marT="46800" marB="46800" anchor="ctr"/>
                </a:tc>
                <a:tc>
                  <a:txBody>
                    <a:bodyPr/>
                    <a:lstStyle/>
                    <a:p>
                      <a:pPr algn="ctr" fontAlgn="b"/>
                      <a:r>
                        <a:rPr lang="en-GB" sz="2400" b="0" i="0" u="none" strike="noStrike">
                          <a:solidFill>
                            <a:schemeClr val="tx1"/>
                          </a:solidFill>
                          <a:effectLst/>
                          <a:latin typeface="+mn-lt"/>
                        </a:rPr>
                        <a:t>1.8</a:t>
                      </a:r>
                    </a:p>
                  </a:txBody>
                  <a:tcPr marL="7620" marR="7620" marT="7620" marB="0" anchor="ctr"/>
                </a:tc>
                <a:tc>
                  <a:txBody>
                    <a:bodyPr/>
                    <a:lstStyle/>
                    <a:p>
                      <a:pPr algn="ctr" fontAlgn="ctr"/>
                      <a:r>
                        <a:rPr lang="en-GB" sz="2400" b="0" i="0" u="none" strike="noStrike" dirty="0">
                          <a:solidFill>
                            <a:schemeClr val="tx1"/>
                          </a:solidFill>
                          <a:effectLst/>
                          <a:latin typeface="+mn-lt"/>
                        </a:rPr>
                        <a:t>24%</a:t>
                      </a:r>
                    </a:p>
                  </a:txBody>
                  <a:tcPr marL="7620" marR="7620" marT="7620" marB="0"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pPr>
              <a:spcBef>
                <a:spcPts val="300"/>
              </a:spcBef>
            </a:pPr>
            <a:r>
              <a:rPr lang="en-GB" sz="2400">
                <a:solidFill>
                  <a:schemeClr val="tx1"/>
                </a:solidFill>
              </a:rPr>
              <a:t>Ffynhonnell: Arolwg Twristiaeth Prydain Fawr (GBTS) </a:t>
            </a:r>
            <a:r>
              <a:rPr lang="en-US" sz="2400">
                <a:solidFill>
                  <a:schemeClr val="tx1"/>
                </a:solidFill>
              </a:rPr>
              <a:t>2024</a:t>
            </a:r>
          </a:p>
          <a:p>
            <a:pPr>
              <a:spcBef>
                <a:spcPts val="300"/>
              </a:spcBef>
            </a:pPr>
            <a:r>
              <a:rPr lang="en-US" sz="2400">
                <a:solidFill>
                  <a:schemeClr val="tx1"/>
                </a:solidFill>
              </a:rPr>
              <a:t>Sylfaen: Cymru 752</a:t>
            </a:r>
          </a:p>
        </p:txBody>
      </p:sp>
    </p:spTree>
    <p:extLst>
      <p:ext uri="{BB962C8B-B14F-4D97-AF65-F5344CB8AC3E}">
        <p14:creationId xmlns:p14="http://schemas.microsoft.com/office/powerpoint/2010/main" val="1002445672"/>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Gwariant fesul math o leoliad y prif le a ymwelwyd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007673"/>
            <a:ext cx="23223538" cy="1552572"/>
          </a:xfrm>
        </p:spPr>
        <p:txBody>
          <a:bodyPr/>
          <a:lstStyle/>
          <a:p>
            <a:r>
              <a:rPr lang="en-US" dirty="0" err="1"/>
              <a:t>Roedd</a:t>
            </a:r>
            <a:r>
              <a:rPr lang="en-US" dirty="0"/>
              <a:t> </a:t>
            </a:r>
            <a:r>
              <a:rPr lang="en-US" dirty="0" err="1"/>
              <a:t>gwariant</a:t>
            </a:r>
            <a:r>
              <a:rPr lang="en-US" dirty="0"/>
              <a:t> </a:t>
            </a:r>
            <a:r>
              <a:rPr lang="en-US" dirty="0" err="1"/>
              <a:t>mewn</a:t>
            </a:r>
            <a:r>
              <a:rPr lang="en-US" dirty="0"/>
              <a:t> </a:t>
            </a:r>
            <a:r>
              <a:rPr lang="en-US" dirty="0" err="1"/>
              <a:t>dinasoedd</a:t>
            </a:r>
            <a:r>
              <a:rPr lang="en-US" dirty="0"/>
              <a:t> a </a:t>
            </a:r>
            <a:r>
              <a:rPr lang="en-US" dirty="0" err="1"/>
              <a:t>threfi</a:t>
            </a:r>
            <a:r>
              <a:rPr lang="en-US" dirty="0"/>
              <a:t> </a:t>
            </a:r>
            <a:r>
              <a:rPr lang="en-US" dirty="0" err="1"/>
              <a:t>yn</a:t>
            </a:r>
            <a:r>
              <a:rPr lang="en-US" dirty="0"/>
              <a:t> </a:t>
            </a:r>
            <a:r>
              <a:rPr lang="en-US" dirty="0" err="1"/>
              <a:t>cynrychioli</a:t>
            </a:r>
            <a:r>
              <a:rPr lang="en-US" dirty="0"/>
              <a:t> 33% o </a:t>
            </a:r>
            <a:r>
              <a:rPr lang="en-US" dirty="0" err="1"/>
              <a:t>wariant</a:t>
            </a:r>
            <a:r>
              <a:rPr lang="en-US" dirty="0"/>
              <a:t> </a:t>
            </a:r>
            <a:r>
              <a:rPr lang="en-US" dirty="0" err="1"/>
              <a:t>yng</a:t>
            </a:r>
            <a:r>
              <a:rPr lang="en-US" dirty="0"/>
              <a:t> </a:t>
            </a:r>
            <a:r>
              <a:rPr lang="en-US" dirty="0" err="1"/>
              <a:t>Nghymru</a:t>
            </a:r>
            <a:r>
              <a:rPr lang="en-US" dirty="0"/>
              <a:t> </a:t>
            </a:r>
            <a:r>
              <a:rPr lang="en-US" dirty="0" err="1"/>
              <a:t>yn</a:t>
            </a:r>
            <a:r>
              <a:rPr lang="en-US" dirty="0"/>
              <a:t> 2024, </a:t>
            </a:r>
            <a:r>
              <a:rPr lang="en-US" dirty="0" err="1"/>
              <a:t>cynnydd</a:t>
            </a:r>
            <a:r>
              <a:rPr lang="en-US" dirty="0"/>
              <a:t> </a:t>
            </a:r>
            <a:r>
              <a:rPr lang="en-US" dirty="0" err="1"/>
              <a:t>i</a:t>
            </a:r>
            <a:r>
              <a:rPr lang="en-US" dirty="0"/>
              <a:t> </a:t>
            </a:r>
            <a:r>
              <a:rPr lang="en-US" dirty="0" err="1"/>
              <a:t>gyfan</a:t>
            </a:r>
            <a:r>
              <a:rPr lang="en-US" dirty="0"/>
              <a:t> o 6 </a:t>
            </a:r>
            <a:r>
              <a:rPr lang="en-US" dirty="0" err="1"/>
              <a:t>phwynt</a:t>
            </a:r>
            <a:r>
              <a:rPr lang="en-US" dirty="0"/>
              <a:t> </a:t>
            </a:r>
            <a:r>
              <a:rPr lang="en-US" dirty="0" err="1"/>
              <a:t>canran</a:t>
            </a:r>
            <a:r>
              <a:rPr lang="en-US" dirty="0"/>
              <a:t> </a:t>
            </a:r>
            <a:r>
              <a:rPr lang="en-US" dirty="0" err="1"/>
              <a:t>o’i</a:t>
            </a:r>
            <a:r>
              <a:rPr lang="en-US" dirty="0"/>
              <a:t> </a:t>
            </a:r>
            <a:r>
              <a:rPr lang="en-US" dirty="0" err="1"/>
              <a:t>gymharu</a:t>
            </a:r>
            <a:r>
              <a:rPr lang="en-US" dirty="0"/>
              <a:t> â 2023. </a:t>
            </a:r>
            <a:r>
              <a:rPr lang="en-US" dirty="0" err="1"/>
              <a:t>Cynyddodd</a:t>
            </a:r>
            <a:r>
              <a:rPr lang="en-US" dirty="0"/>
              <a:t> </a:t>
            </a:r>
            <a:r>
              <a:rPr lang="en-US" dirty="0" err="1"/>
              <a:t>pob</a:t>
            </a:r>
            <a:r>
              <a:rPr lang="en-US" dirty="0"/>
              <a:t> math o </a:t>
            </a:r>
            <a:r>
              <a:rPr lang="en-US" dirty="0" err="1"/>
              <a:t>leoliad</a:t>
            </a:r>
            <a:r>
              <a:rPr lang="en-US" dirty="0"/>
              <a:t>, ac </a:t>
            </a:r>
            <a:r>
              <a:rPr lang="en-US" dirty="0" err="1"/>
              <a:t>eithrio</a:t>
            </a:r>
            <a:r>
              <a:rPr lang="en-US" dirty="0"/>
              <a:t> </a:t>
            </a:r>
            <a:r>
              <a:rPr lang="en-US" dirty="0" err="1"/>
              <a:t>trefi</a:t>
            </a:r>
            <a:r>
              <a:rPr lang="en-US" dirty="0"/>
              <a:t> </a:t>
            </a:r>
            <a:r>
              <a:rPr lang="en-US" dirty="0" err="1"/>
              <a:t>bach</a:t>
            </a:r>
            <a:r>
              <a:rPr lang="en-US" dirty="0"/>
              <a:t>, </a:t>
            </a:r>
            <a:r>
              <a:rPr lang="en-US" dirty="0" err="1"/>
              <a:t>eu</a:t>
            </a:r>
            <a:r>
              <a:rPr lang="en-US" dirty="0"/>
              <a:t> </a:t>
            </a:r>
            <a:r>
              <a:rPr lang="en-US" dirty="0" err="1"/>
              <a:t>gwariant</a:t>
            </a:r>
            <a:r>
              <a:rPr lang="en-US" dirty="0"/>
              <a:t> </a:t>
            </a:r>
            <a:r>
              <a:rPr lang="en-US" dirty="0" err="1"/>
              <a:t>yn</a:t>
            </a:r>
            <a:r>
              <a:rPr lang="en-US" dirty="0"/>
              <a:t> 2024, </a:t>
            </a:r>
            <a:r>
              <a:rPr lang="en-US" dirty="0" err="1"/>
              <a:t>o’i</a:t>
            </a:r>
            <a:r>
              <a:rPr lang="en-US" dirty="0"/>
              <a:t> </a:t>
            </a:r>
            <a:r>
              <a:rPr lang="en-US" dirty="0" err="1"/>
              <a:t>gymharu</a:t>
            </a:r>
            <a:r>
              <a:rPr lang="en-US" dirty="0"/>
              <a:t> â 2023. </a:t>
            </a:r>
            <a:r>
              <a:rPr lang="en-US" dirty="0" err="1"/>
              <a:t>Gwariant</a:t>
            </a:r>
            <a:r>
              <a:rPr lang="en-US" dirty="0"/>
              <a:t> </a:t>
            </a:r>
            <a:r>
              <a:rPr lang="en-US" dirty="0" err="1"/>
              <a:t>ar</a:t>
            </a:r>
            <a:r>
              <a:rPr lang="en-US" dirty="0"/>
              <a:t> </a:t>
            </a:r>
            <a:r>
              <a:rPr lang="en-US" dirty="0" err="1"/>
              <a:t>lan</a:t>
            </a:r>
            <a:r>
              <a:rPr lang="en-US" dirty="0"/>
              <a:t> </a:t>
            </a:r>
            <a:r>
              <a:rPr lang="en-US" dirty="0" err="1"/>
              <a:t>môr</a:t>
            </a:r>
            <a:r>
              <a:rPr lang="en-US" dirty="0"/>
              <a:t> </a:t>
            </a:r>
            <a:r>
              <a:rPr lang="en-US" dirty="0" err="1"/>
              <a:t>ar</a:t>
            </a:r>
            <a:r>
              <a:rPr lang="en-US" dirty="0"/>
              <a:t> </a:t>
            </a:r>
            <a:r>
              <a:rPr lang="en-US" dirty="0" err="1"/>
              <a:t>deithiau</a:t>
            </a:r>
            <a:r>
              <a:rPr lang="en-US" dirty="0"/>
              <a:t> </a:t>
            </a:r>
            <a:r>
              <a:rPr lang="en-US" dirty="0" err="1"/>
              <a:t>dros</a:t>
            </a:r>
            <a:r>
              <a:rPr lang="en-US" dirty="0"/>
              <a:t> </a:t>
            </a:r>
            <a:r>
              <a:rPr lang="en-US" dirty="0" err="1"/>
              <a:t>nos</a:t>
            </a:r>
            <a:r>
              <a:rPr lang="en-US" dirty="0"/>
              <a:t> </a:t>
            </a:r>
            <a:r>
              <a:rPr lang="en-US" dirty="0" err="1"/>
              <a:t>yng</a:t>
            </a:r>
            <a:r>
              <a:rPr lang="en-US" dirty="0"/>
              <a:t> </a:t>
            </a:r>
            <a:r>
              <a:rPr lang="en-US" dirty="0" err="1"/>
              <a:t>Nghymru</a:t>
            </a:r>
            <a:r>
              <a:rPr lang="en-US" dirty="0"/>
              <a:t> </a:t>
            </a:r>
            <a:r>
              <a:rPr lang="en-US" dirty="0" err="1"/>
              <a:t>yn</a:t>
            </a:r>
            <a:r>
              <a:rPr lang="en-US" dirty="0"/>
              <a:t> Ch3 2024 </a:t>
            </a:r>
            <a:r>
              <a:rPr lang="en-US" dirty="0" err="1"/>
              <a:t>oedd</a:t>
            </a:r>
            <a:r>
              <a:rPr lang="en-US" dirty="0"/>
              <a:t> yr </a:t>
            </a:r>
            <a:r>
              <a:rPr lang="en-US" dirty="0" err="1"/>
              <a:t>uchaf</a:t>
            </a:r>
            <a:r>
              <a:rPr lang="en-US" dirty="0"/>
              <a:t> </a:t>
            </a:r>
            <a:r>
              <a:rPr lang="en-US" dirty="0" err="1"/>
              <a:t>yn</a:t>
            </a:r>
            <a:r>
              <a:rPr lang="en-US" dirty="0"/>
              <a:t> y </a:t>
            </a:r>
            <a:r>
              <a:rPr lang="en-US" dirty="0" err="1"/>
              <a:t>gyfres</a:t>
            </a:r>
            <a:r>
              <a:rPr lang="en-US" dirty="0"/>
              <a:t> </a:t>
            </a:r>
            <a:r>
              <a:rPr lang="en-US" dirty="0" err="1"/>
              <a:t>amser</a:t>
            </a:r>
            <a:r>
              <a:rPr lang="en-US" dirty="0"/>
              <a:t>, </a:t>
            </a:r>
            <a:r>
              <a:rPr lang="en-US" dirty="0" err="1"/>
              <a:t>ar</a:t>
            </a:r>
            <a:r>
              <a:rPr lang="en-US" dirty="0"/>
              <a:t> £226 </a:t>
            </a:r>
            <a:r>
              <a:rPr lang="en-US" dirty="0" err="1"/>
              <a:t>miliwn</a:t>
            </a:r>
            <a:r>
              <a:rPr lang="en-US" dirty="0"/>
              <a:t>. Y </a:t>
            </a:r>
            <a:r>
              <a:rPr lang="en-US" dirty="0" err="1"/>
              <a:t>rhai</a:t>
            </a:r>
            <a:r>
              <a:rPr lang="en-US" dirty="0"/>
              <a:t> </a:t>
            </a:r>
            <a:r>
              <a:rPr lang="en-US" dirty="0" err="1"/>
              <a:t>yn</a:t>
            </a:r>
            <a:r>
              <a:rPr lang="en-US" dirty="0"/>
              <a:t> y </a:t>
            </a:r>
            <a:r>
              <a:rPr lang="en-US" dirty="0" err="1"/>
              <a:t>cyfnod</a:t>
            </a:r>
            <a:r>
              <a:rPr lang="en-US" dirty="0"/>
              <a:t> </a:t>
            </a:r>
            <a:r>
              <a:rPr lang="en-US" dirty="0" err="1"/>
              <a:t>oes</a:t>
            </a:r>
            <a:r>
              <a:rPr lang="en-US" dirty="0"/>
              <a:t> </a:t>
            </a:r>
            <a:r>
              <a:rPr lang="en-US" dirty="0" err="1"/>
              <a:t>teuluoedd</a:t>
            </a:r>
            <a:r>
              <a:rPr lang="en-US" dirty="0"/>
              <a:t> a </a:t>
            </a:r>
            <a:r>
              <a:rPr lang="en-US" dirty="0" err="1"/>
              <a:t>phobl</a:t>
            </a:r>
            <a:r>
              <a:rPr lang="en-US" dirty="0"/>
              <a:t> </a:t>
            </a:r>
            <a:r>
              <a:rPr lang="en-US" dirty="0" err="1"/>
              <a:t>annibynnol</a:t>
            </a:r>
            <a:r>
              <a:rPr lang="en-US" dirty="0"/>
              <a:t> </a:t>
            </a:r>
            <a:r>
              <a:rPr lang="en-US" dirty="0" err="1"/>
              <a:t>hŷn</a:t>
            </a:r>
            <a:r>
              <a:rPr lang="en-US" dirty="0"/>
              <a:t> </a:t>
            </a:r>
            <a:r>
              <a:rPr lang="en-US" dirty="0" err="1"/>
              <a:t>oedd</a:t>
            </a:r>
            <a:r>
              <a:rPr lang="en-US" dirty="0"/>
              <a:t> y </a:t>
            </a:r>
            <a:r>
              <a:rPr lang="en-US" dirty="0" err="1"/>
              <a:t>cyfranwyr</a:t>
            </a:r>
            <a:r>
              <a:rPr lang="en-US" dirty="0"/>
              <a:t> </a:t>
            </a:r>
            <a:r>
              <a:rPr lang="en-US" dirty="0" err="1"/>
              <a:t>allweddol</a:t>
            </a:r>
            <a:r>
              <a:rPr lang="en-US" dirty="0"/>
              <a:t> at y </a:t>
            </a:r>
            <a:r>
              <a:rPr lang="en-US" dirty="0" err="1"/>
              <a:t>cynnydd</a:t>
            </a:r>
            <a:r>
              <a:rPr lang="en-US" dirty="0"/>
              <a:t> </a:t>
            </a:r>
            <a:r>
              <a:rPr lang="en-US" dirty="0" err="1"/>
              <a:t>hwn</a:t>
            </a:r>
            <a:r>
              <a:rPr lang="en-US" dirty="0"/>
              <a:t>. </a:t>
            </a:r>
            <a:r>
              <a:rPr lang="en-US" dirty="0" err="1"/>
              <a:t>Cynyddodd</a:t>
            </a:r>
            <a:r>
              <a:rPr lang="en-US" dirty="0"/>
              <a:t> </a:t>
            </a:r>
            <a:r>
              <a:rPr lang="en-US" dirty="0" err="1"/>
              <a:t>gwariant</a:t>
            </a:r>
            <a:r>
              <a:rPr lang="en-US" dirty="0"/>
              <a:t> </a:t>
            </a:r>
            <a:r>
              <a:rPr lang="en-US" dirty="0" err="1"/>
              <a:t>yng</a:t>
            </a:r>
            <a:r>
              <a:rPr lang="en-US" dirty="0"/>
              <a:t> </a:t>
            </a:r>
            <a:r>
              <a:rPr lang="en-US" dirty="0" err="1"/>
              <a:t>nghefn</a:t>
            </a:r>
            <a:r>
              <a:rPr lang="en-US" dirty="0"/>
              <a:t> </a:t>
            </a:r>
            <a:r>
              <a:rPr lang="en-US" dirty="0" err="1"/>
              <a:t>gwlad</a:t>
            </a:r>
            <a:r>
              <a:rPr lang="en-US" dirty="0"/>
              <a:t>/</a:t>
            </a:r>
            <a:r>
              <a:rPr lang="en-US" dirty="0" err="1"/>
              <a:t>mewn</a:t>
            </a:r>
            <a:r>
              <a:rPr lang="en-US" dirty="0"/>
              <a:t> </a:t>
            </a:r>
            <a:r>
              <a:rPr lang="en-US" dirty="0" err="1"/>
              <a:t>pentrefi</a:t>
            </a:r>
            <a:r>
              <a:rPr lang="en-US" dirty="0"/>
              <a:t> 10% </a:t>
            </a:r>
            <a:r>
              <a:rPr lang="en-US" dirty="0" err="1"/>
              <a:t>yn</a:t>
            </a:r>
            <a:r>
              <a:rPr lang="en-US" dirty="0"/>
              <a:t> 2024, </a:t>
            </a:r>
            <a:r>
              <a:rPr lang="en-US" dirty="0" err="1"/>
              <a:t>i</a:t>
            </a:r>
            <a:r>
              <a:rPr lang="en-US" dirty="0"/>
              <a:t> £511 </a:t>
            </a:r>
            <a:r>
              <a:rPr lang="en-US" dirty="0" err="1"/>
              <a:t>miliwn</a:t>
            </a:r>
            <a:r>
              <a:rPr lang="en-US" dirty="0"/>
              <a:t>, </a:t>
            </a:r>
            <a:r>
              <a:rPr lang="en-US" dirty="0" err="1"/>
              <a:t>yn</a:t>
            </a:r>
            <a:r>
              <a:rPr lang="en-US" dirty="0"/>
              <a:t> </a:t>
            </a:r>
            <a:r>
              <a:rPr lang="en-US" dirty="0" err="1"/>
              <a:t>bennaf</a:t>
            </a:r>
            <a:r>
              <a:rPr lang="en-US" dirty="0"/>
              <a:t> </a:t>
            </a:r>
            <a:r>
              <a:rPr lang="en-US" dirty="0" err="1"/>
              <a:t>oherwydd</a:t>
            </a:r>
            <a:r>
              <a:rPr lang="en-US" dirty="0"/>
              <a:t> </a:t>
            </a:r>
            <a:r>
              <a:rPr lang="en-US" dirty="0" err="1"/>
              <a:t>i</a:t>
            </a:r>
            <a:r>
              <a:rPr lang="en-US" dirty="0"/>
              <a:t> </a:t>
            </a:r>
            <a:r>
              <a:rPr lang="en-US" dirty="0" err="1"/>
              <a:t>bobl</a:t>
            </a:r>
            <a:r>
              <a:rPr lang="en-US" dirty="0"/>
              <a:t> </a:t>
            </a:r>
            <a:r>
              <a:rPr lang="en-US" dirty="0" err="1"/>
              <a:t>annibynnol</a:t>
            </a:r>
            <a:r>
              <a:rPr lang="en-US" dirty="0"/>
              <a:t> </a:t>
            </a:r>
            <a:r>
              <a:rPr lang="en-US" dirty="0" err="1"/>
              <a:t>iau</a:t>
            </a:r>
            <a:r>
              <a:rPr lang="en-US" dirty="0"/>
              <a:t> </a:t>
            </a:r>
            <a:r>
              <a:rPr lang="en-US" dirty="0" err="1"/>
              <a:t>gynyddu</a:t>
            </a:r>
            <a:r>
              <a:rPr lang="en-US" dirty="0"/>
              <a:t> </a:t>
            </a:r>
            <a:r>
              <a:rPr lang="en-US" dirty="0" err="1"/>
              <a:t>eu</a:t>
            </a:r>
            <a:r>
              <a:rPr lang="en-US" dirty="0"/>
              <a:t> </a:t>
            </a:r>
            <a:r>
              <a:rPr lang="en-US" dirty="0" err="1"/>
              <a:t>gwariant</a:t>
            </a:r>
            <a:r>
              <a:rPr lang="en-US" dirty="0"/>
              <a:t> </a:t>
            </a:r>
            <a:r>
              <a:rPr lang="en-US" dirty="0" err="1"/>
              <a:t>yn</a:t>
            </a:r>
            <a:r>
              <a:rPr lang="en-US" dirty="0"/>
              <a:t> y math </a:t>
            </a:r>
            <a:r>
              <a:rPr lang="en-US" dirty="0" err="1"/>
              <a:t>hwn</a:t>
            </a:r>
            <a:r>
              <a:rPr lang="en-US" dirty="0"/>
              <a:t> o </a:t>
            </a:r>
            <a:r>
              <a:rPr lang="en-US" dirty="0" err="1"/>
              <a:t>leoliad</a:t>
            </a:r>
            <a:r>
              <a:rPr lang="en-US" dirty="0"/>
              <a:t>, </a:t>
            </a:r>
            <a:r>
              <a:rPr lang="en-US" dirty="0" err="1"/>
              <a:t>o’i</a:t>
            </a:r>
            <a:r>
              <a:rPr lang="en-US" dirty="0"/>
              <a:t> </a:t>
            </a:r>
            <a:r>
              <a:rPr lang="en-US" dirty="0" err="1"/>
              <a:t>gymharu</a:t>
            </a:r>
            <a:r>
              <a:rPr lang="en-US" dirty="0"/>
              <a:t> â 2023.</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844131"/>
            <a:ext cx="16476069" cy="715818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96376" y="4207695"/>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Gwariant</a:t>
            </a:r>
            <a:r>
              <a:rPr lang="en-US" sz="2800" b="1" dirty="0"/>
              <a:t> </a:t>
            </a:r>
            <a:r>
              <a:rPr lang="en-US" sz="2800" b="1" dirty="0" err="1"/>
              <a:t>fesul</a:t>
            </a:r>
            <a:r>
              <a:rPr lang="en-US" sz="2800" b="1" dirty="0"/>
              <a:t> Math o </a:t>
            </a:r>
            <a:r>
              <a:rPr lang="en-US" sz="2800" b="1" dirty="0" err="1"/>
              <a:t>Leoliad</a:t>
            </a:r>
            <a:r>
              <a:rPr lang="en-US" sz="2800" b="1" dirty="0"/>
              <a:t> y </a:t>
            </a:r>
            <a:r>
              <a:rPr lang="en-US" sz="2800" b="1" dirty="0" err="1"/>
              <a:t>Prif</a:t>
            </a:r>
            <a:r>
              <a:rPr lang="en-US" sz="2800" b="1" dirty="0"/>
              <a:t> Le a </a:t>
            </a:r>
            <a:r>
              <a:rPr lang="en-US" sz="2800" b="1" dirty="0" err="1"/>
              <a:t>Ymwelwyd</a:t>
            </a:r>
            <a:r>
              <a:rPr lang="en-US" sz="2800" b="1" dirty="0"/>
              <a:t> (</a:t>
            </a:r>
            <a:r>
              <a:rPr lang="en-US" sz="2800" b="1" dirty="0" err="1"/>
              <a:t>miliynau</a:t>
            </a:r>
            <a:r>
              <a:rPr lang="en-US" sz="2800" b="1" dirty="0"/>
              <a:t>)</a:t>
            </a:r>
          </a:p>
        </p:txBody>
      </p:sp>
      <p:graphicFrame>
        <p:nvGraphicFramePr>
          <p:cNvPr id="5" name="Content Placeholder 12" descr="Line chart depicting trip spend (in millions) by location type (seaside, large city, small town, countryside)between Q2 2021 and Q4 2022.">
            <a:extLst>
              <a:ext uri="{FF2B5EF4-FFF2-40B4-BE49-F238E27FC236}">
                <a16:creationId xmlns:a16="http://schemas.microsoft.com/office/drawing/2014/main" id="{C5546821-6B2C-9365-C07E-ADA91156F499}"/>
              </a:ext>
            </a:extLst>
          </p:cNvPr>
          <p:cNvGraphicFramePr/>
          <p:nvPr>
            <p:extLst>
              <p:ext uri="{D42A27DB-BD31-4B8C-83A1-F6EECF244321}">
                <p14:modId xmlns:p14="http://schemas.microsoft.com/office/powerpoint/2010/main" val="2883075932"/>
              </p:ext>
            </p:extLst>
          </p:nvPr>
        </p:nvGraphicFramePr>
        <p:xfrm>
          <a:off x="723900" y="4895850"/>
          <a:ext cx="16097250" cy="69913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C9304621-30BB-A11F-DADC-B0C3F261BD99}"/>
              </a:ext>
            </a:extLst>
          </p:cNvPr>
          <p:cNvGraphicFramePr>
            <a:graphicFrameLocks noGrp="1"/>
          </p:cNvGraphicFramePr>
          <p:nvPr>
            <p:extLst>
              <p:ext uri="{D42A27DB-BD31-4B8C-83A1-F6EECF244321}">
                <p14:modId xmlns:p14="http://schemas.microsoft.com/office/powerpoint/2010/main" val="2194181230"/>
              </p:ext>
            </p:extLst>
          </p:nvPr>
        </p:nvGraphicFramePr>
        <p:xfrm>
          <a:off x="17288890" y="4207695"/>
          <a:ext cx="6498734" cy="7794620"/>
        </p:xfrm>
        <a:graphic>
          <a:graphicData uri="http://schemas.openxmlformats.org/drawingml/2006/table">
            <a:tbl>
              <a:tblPr firstRow="1" bandRow="1">
                <a:tableStyleId>{5C22544A-7EE6-4342-B048-85BDC9FD1C3A}</a:tableStyleId>
              </a:tblPr>
              <a:tblGrid>
                <a:gridCol w="2045222">
                  <a:extLst>
                    <a:ext uri="{9D8B030D-6E8A-4147-A177-3AD203B41FA5}">
                      <a16:colId xmlns:a16="http://schemas.microsoft.com/office/drawing/2014/main" val="81361600"/>
                    </a:ext>
                  </a:extLst>
                </a:gridCol>
                <a:gridCol w="2226756">
                  <a:extLst>
                    <a:ext uri="{9D8B030D-6E8A-4147-A177-3AD203B41FA5}">
                      <a16:colId xmlns:a16="http://schemas.microsoft.com/office/drawing/2014/main" val="887013069"/>
                    </a:ext>
                  </a:extLst>
                </a:gridCol>
                <a:gridCol w="2226756">
                  <a:extLst>
                    <a:ext uri="{9D8B030D-6E8A-4147-A177-3AD203B41FA5}">
                      <a16:colId xmlns:a16="http://schemas.microsoft.com/office/drawing/2014/main" val="3525111754"/>
                    </a:ext>
                  </a:extLst>
                </a:gridCol>
              </a:tblGrid>
              <a:tr h="1558924">
                <a:tc>
                  <a:txBody>
                    <a:bodyPr/>
                    <a:lstStyle/>
                    <a:p>
                      <a:pPr algn="ctr"/>
                      <a:r>
                        <a:rPr lang="en-GB" sz="2800">
                          <a:latin typeface="+mn-lt"/>
                        </a:rPr>
                        <a:t>Math o Leoliad</a:t>
                      </a:r>
                    </a:p>
                  </a:txBody>
                  <a:tcPr anchor="ctr"/>
                </a:tc>
                <a:tc>
                  <a:txBody>
                    <a:bodyPr/>
                    <a:lstStyle/>
                    <a:p>
                      <a:pPr algn="ctr"/>
                      <a:r>
                        <a:rPr lang="en-GB" sz="2800" dirty="0" err="1">
                          <a:latin typeface="+mn-lt"/>
                        </a:rPr>
                        <a:t>Gwariant</a:t>
                      </a:r>
                      <a:r>
                        <a:rPr lang="en-GB" sz="2800" dirty="0">
                          <a:latin typeface="+mn-lt"/>
                        </a:rPr>
                        <a:t> 2024 (</a:t>
                      </a:r>
                      <a:r>
                        <a:rPr lang="en-GB" sz="2800" dirty="0" err="1">
                          <a:latin typeface="+mn-lt"/>
                        </a:rPr>
                        <a:t>miliynau</a:t>
                      </a:r>
                      <a:r>
                        <a:rPr lang="en-GB" sz="2800" dirty="0">
                          <a:latin typeface="+mn-lt"/>
                        </a:rPr>
                        <a:t>)</a:t>
                      </a:r>
                    </a:p>
                  </a:txBody>
                  <a:tcPr anchor="ctr"/>
                </a:tc>
                <a:tc>
                  <a:txBody>
                    <a:bodyPr/>
                    <a:lstStyle/>
                    <a:p>
                      <a:pPr algn="ctr"/>
                      <a:r>
                        <a:rPr lang="en-GB" sz="2800" err="1">
                          <a:latin typeface="+mn-lt"/>
                        </a:rPr>
                        <a:t>Cyfran o Wariant</a:t>
                      </a:r>
                      <a:endParaRPr lang="en-GB" sz="2800">
                        <a:latin typeface="+mn-lt"/>
                      </a:endParaRPr>
                    </a:p>
                  </a:txBody>
                  <a:tcPr anchor="ctr"/>
                </a:tc>
                <a:extLst>
                  <a:ext uri="{0D108BD9-81ED-4DB2-BD59-A6C34878D82A}">
                    <a16:rowId xmlns:a16="http://schemas.microsoft.com/office/drawing/2014/main" val="1236938923"/>
                  </a:ext>
                </a:extLst>
              </a:tr>
              <a:tr h="1558924">
                <a:tc>
                  <a:txBody>
                    <a:bodyPr/>
                    <a:lstStyle/>
                    <a:p>
                      <a:pPr algn="ctr"/>
                      <a:r>
                        <a:rPr lang="de-DE" sz="2400">
                          <a:solidFill>
                            <a:schemeClr val="tx1"/>
                          </a:solidFill>
                          <a:latin typeface="+mn-lt"/>
                        </a:rPr>
                        <a:t>Glan môr neu arfordirol arall</a:t>
                      </a:r>
                      <a:endParaRPr lang="en-GB" sz="2400">
                        <a:solidFill>
                          <a:schemeClr val="tx1"/>
                        </a:solidFill>
                        <a:latin typeface="+mn-lt"/>
                      </a:endParaRPr>
                    </a:p>
                  </a:txBody>
                  <a:tcPr marL="90000" marR="90000" marT="46800" marB="46800" anchor="ctr"/>
                </a:tc>
                <a:tc>
                  <a:txBody>
                    <a:bodyPr/>
                    <a:lstStyle/>
                    <a:p>
                      <a:pPr algn="ctr" fontAlgn="ctr"/>
                      <a:r>
                        <a:rPr lang="en-GB" sz="2400" b="0" i="0" u="none" strike="noStrike">
                          <a:solidFill>
                            <a:schemeClr val="tx1"/>
                          </a:solidFill>
                          <a:effectLst/>
                          <a:latin typeface="+mn-lt"/>
                        </a:rPr>
                        <a:t>£448</a:t>
                      </a:r>
                    </a:p>
                  </a:txBody>
                  <a:tcPr marL="7620" marR="7620" marT="7620" marB="0" anchor="ctr"/>
                </a:tc>
                <a:tc>
                  <a:txBody>
                    <a:bodyPr/>
                    <a:lstStyle/>
                    <a:p>
                      <a:pPr algn="ctr" fontAlgn="ctr"/>
                      <a:r>
                        <a:rPr lang="en-GB" sz="2400" b="0" i="0" u="none" strike="noStrike">
                          <a:solidFill>
                            <a:schemeClr val="tx1"/>
                          </a:solidFill>
                          <a:effectLst/>
                          <a:latin typeface="+mn-lt"/>
                        </a:rPr>
                        <a:t>20%</a:t>
                      </a:r>
                    </a:p>
                  </a:txBody>
                  <a:tcPr marL="7620" marR="7620" marT="7620" marB="0" anchor="ctr"/>
                </a:tc>
                <a:extLst>
                  <a:ext uri="{0D108BD9-81ED-4DB2-BD59-A6C34878D82A}">
                    <a16:rowId xmlns:a16="http://schemas.microsoft.com/office/drawing/2014/main" val="2818411631"/>
                  </a:ext>
                </a:extLst>
              </a:tr>
              <a:tr h="1558924">
                <a:tc>
                  <a:txBody>
                    <a:bodyPr/>
                    <a:lstStyle/>
                    <a:p>
                      <a:pPr algn="ctr"/>
                      <a:r>
                        <a:rPr lang="en-US" sz="2400" dirty="0">
                          <a:solidFill>
                            <a:schemeClr val="tx1"/>
                          </a:solidFill>
                          <a:latin typeface="+mn-lt"/>
                        </a:rPr>
                        <a:t>Dinas </a:t>
                      </a:r>
                      <a:r>
                        <a:rPr lang="en-US" sz="2400" dirty="0" err="1">
                          <a:solidFill>
                            <a:schemeClr val="tx1"/>
                          </a:solidFill>
                          <a:latin typeface="+mn-lt"/>
                        </a:rPr>
                        <a:t>fawr</a:t>
                      </a:r>
                      <a:r>
                        <a:rPr lang="en-US" sz="2400" dirty="0">
                          <a:solidFill>
                            <a:schemeClr val="tx1"/>
                          </a:solidFill>
                          <a:latin typeface="+mn-lt"/>
                        </a:rPr>
                        <a:t>/ </a:t>
                      </a:r>
                      <a:r>
                        <a:rPr lang="en-US" sz="2400" dirty="0" err="1">
                          <a:solidFill>
                            <a:schemeClr val="tx1"/>
                          </a:solidFill>
                          <a:latin typeface="+mn-lt"/>
                        </a:rPr>
                        <a:t>tref</a:t>
                      </a:r>
                      <a:r>
                        <a:rPr lang="en-US" sz="2400" dirty="0">
                          <a:solidFill>
                            <a:schemeClr val="tx1"/>
                          </a:solidFill>
                          <a:latin typeface="+mn-lt"/>
                        </a:rPr>
                        <a:t> </a:t>
                      </a:r>
                      <a:r>
                        <a:rPr lang="en-US" sz="2400" dirty="0" err="1">
                          <a:solidFill>
                            <a:schemeClr val="tx1"/>
                          </a:solidFill>
                          <a:latin typeface="+mn-lt"/>
                        </a:rPr>
                        <a:t>fawr</a:t>
                      </a:r>
                      <a:endParaRPr lang="en-US" sz="2400" dirty="0">
                        <a:solidFill>
                          <a:schemeClr val="tx1"/>
                        </a:solidFill>
                        <a:latin typeface="+mn-lt"/>
                      </a:endParaRPr>
                    </a:p>
                  </a:txBody>
                  <a:tcPr marL="90000" marR="90000" marT="46800" marB="46800" anchor="ctr"/>
                </a:tc>
                <a:tc>
                  <a:txBody>
                    <a:bodyPr/>
                    <a:lstStyle/>
                    <a:p>
                      <a:pPr algn="ctr" fontAlgn="ctr"/>
                      <a:r>
                        <a:rPr lang="en-GB" sz="2400" b="0" i="0" u="none" strike="noStrike">
                          <a:solidFill>
                            <a:schemeClr val="tx1"/>
                          </a:solidFill>
                          <a:effectLst/>
                          <a:latin typeface="+mn-lt"/>
                        </a:rPr>
                        <a:t>£740</a:t>
                      </a:r>
                    </a:p>
                  </a:txBody>
                  <a:tcPr marL="7620" marR="7620" marT="7620" marB="0" anchor="ctr"/>
                </a:tc>
                <a:tc>
                  <a:txBody>
                    <a:bodyPr/>
                    <a:lstStyle/>
                    <a:p>
                      <a:pPr algn="ctr" fontAlgn="ctr"/>
                      <a:r>
                        <a:rPr lang="en-GB" sz="2400" b="0" i="0" u="none" strike="noStrike">
                          <a:solidFill>
                            <a:schemeClr val="tx1"/>
                          </a:solidFill>
                          <a:effectLst/>
                          <a:latin typeface="+mn-lt"/>
                        </a:rPr>
                        <a:t>33%</a:t>
                      </a:r>
                    </a:p>
                  </a:txBody>
                  <a:tcPr marL="7620" marR="7620" marT="7620" marB="0" anchor="ctr"/>
                </a:tc>
                <a:extLst>
                  <a:ext uri="{0D108BD9-81ED-4DB2-BD59-A6C34878D82A}">
                    <a16:rowId xmlns:a16="http://schemas.microsoft.com/office/drawing/2014/main" val="3992828607"/>
                  </a:ext>
                </a:extLst>
              </a:tr>
              <a:tr h="1558924">
                <a:tc>
                  <a:txBody>
                    <a:bodyPr/>
                    <a:lstStyle/>
                    <a:p>
                      <a:pPr algn="ctr"/>
                      <a:r>
                        <a:rPr lang="en-GB" sz="2400">
                          <a:solidFill>
                            <a:schemeClr val="tx1"/>
                          </a:solidFill>
                          <a:latin typeface="+mn-lt"/>
                        </a:rPr>
                        <a:t>Tref fach</a:t>
                      </a:r>
                    </a:p>
                  </a:txBody>
                  <a:tcPr marL="90000" marR="90000" marT="46800" marB="46800" anchor="ctr"/>
                </a:tc>
                <a:tc>
                  <a:txBody>
                    <a:bodyPr/>
                    <a:lstStyle/>
                    <a:p>
                      <a:pPr algn="ctr" fontAlgn="ctr"/>
                      <a:r>
                        <a:rPr lang="en-GB" sz="2400" b="0" i="0" u="none" strike="noStrike">
                          <a:solidFill>
                            <a:schemeClr val="tx1"/>
                          </a:solidFill>
                          <a:effectLst/>
                          <a:latin typeface="+mn-lt"/>
                        </a:rPr>
                        <a:t>£510</a:t>
                      </a:r>
                    </a:p>
                  </a:txBody>
                  <a:tcPr marL="7620" marR="7620" marT="7620" marB="0" anchor="ctr"/>
                </a:tc>
                <a:tc>
                  <a:txBody>
                    <a:bodyPr/>
                    <a:lstStyle/>
                    <a:p>
                      <a:pPr algn="ctr" fontAlgn="ctr"/>
                      <a:r>
                        <a:rPr lang="en-GB" sz="2400" b="0" i="0" u="none" strike="noStrike">
                          <a:solidFill>
                            <a:schemeClr val="tx1"/>
                          </a:solidFill>
                          <a:effectLst/>
                          <a:latin typeface="+mn-lt"/>
                        </a:rPr>
                        <a:t>23%</a:t>
                      </a:r>
                    </a:p>
                  </a:txBody>
                  <a:tcPr marL="7620" marR="7620" marT="7620" marB="0" anchor="ctr"/>
                </a:tc>
                <a:extLst>
                  <a:ext uri="{0D108BD9-81ED-4DB2-BD59-A6C34878D82A}">
                    <a16:rowId xmlns:a16="http://schemas.microsoft.com/office/drawing/2014/main" val="664184207"/>
                  </a:ext>
                </a:extLst>
              </a:tr>
              <a:tr h="1558924">
                <a:tc>
                  <a:txBody>
                    <a:bodyPr/>
                    <a:lstStyle/>
                    <a:p>
                      <a:pPr algn="ctr" fontAlgn="b"/>
                      <a:r>
                        <a:rPr lang="en-GB" sz="2400" b="0" i="0" u="none" strike="noStrike" err="1">
                          <a:solidFill>
                            <a:schemeClr val="tx1"/>
                          </a:solidFill>
                          <a:effectLst/>
                          <a:latin typeface="+mn-lt"/>
                        </a:rPr>
                        <a:t>Cefn gwlad/ pentref</a:t>
                      </a:r>
                      <a:endParaRPr lang="en-GB" sz="2400" b="0" i="0" u="none" strike="noStrike">
                        <a:solidFill>
                          <a:schemeClr val="tx1"/>
                        </a:solidFill>
                        <a:effectLst/>
                        <a:latin typeface="+mn-lt"/>
                      </a:endParaRPr>
                    </a:p>
                  </a:txBody>
                  <a:tcPr marL="90000" marR="90000" marT="46800" marB="46800" anchor="ctr"/>
                </a:tc>
                <a:tc>
                  <a:txBody>
                    <a:bodyPr/>
                    <a:lstStyle/>
                    <a:p>
                      <a:pPr algn="ctr" fontAlgn="ctr"/>
                      <a:r>
                        <a:rPr lang="en-GB" sz="2400" b="0" i="0" u="none" strike="noStrike">
                          <a:solidFill>
                            <a:schemeClr val="tx1"/>
                          </a:solidFill>
                          <a:effectLst/>
                          <a:latin typeface="+mn-lt"/>
                        </a:rPr>
                        <a:t>£511</a:t>
                      </a:r>
                    </a:p>
                  </a:txBody>
                  <a:tcPr marL="7620" marR="7620" marT="7620" marB="0" anchor="ctr"/>
                </a:tc>
                <a:tc>
                  <a:txBody>
                    <a:bodyPr/>
                    <a:lstStyle/>
                    <a:p>
                      <a:pPr algn="ctr" fontAlgn="ctr"/>
                      <a:r>
                        <a:rPr lang="en-GB" sz="2400" b="0" i="0" u="none" strike="noStrike" dirty="0">
                          <a:solidFill>
                            <a:schemeClr val="tx1"/>
                          </a:solidFill>
                          <a:effectLst/>
                          <a:latin typeface="+mn-lt"/>
                        </a:rPr>
                        <a:t>23%</a:t>
                      </a:r>
                    </a:p>
                  </a:txBody>
                  <a:tcPr marL="7620" marR="7620" marT="7620" marB="0" anchor="ctr"/>
                </a:tc>
                <a:extLst>
                  <a:ext uri="{0D108BD9-81ED-4DB2-BD59-A6C34878D82A}">
                    <a16:rowId xmlns:a16="http://schemas.microsoft.com/office/drawing/2014/main" val="120076929"/>
                  </a:ext>
                </a:extLst>
              </a:tr>
            </a:tbl>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pPr>
              <a:spcBef>
                <a:spcPts val="300"/>
              </a:spcBef>
            </a:pPr>
            <a:r>
              <a:rPr lang="en-GB" sz="2400">
                <a:solidFill>
                  <a:schemeClr val="tx1"/>
                </a:solidFill>
              </a:rPr>
              <a:t>Ffynhonnell: Arolwg Twristiaeth Prydain Fawr (GBTS) </a:t>
            </a:r>
            <a:r>
              <a:rPr lang="en-US" sz="2400">
                <a:solidFill>
                  <a:schemeClr val="tx1"/>
                </a:solidFill>
              </a:rPr>
              <a:t>2024</a:t>
            </a:r>
          </a:p>
          <a:p>
            <a:pPr>
              <a:spcBef>
                <a:spcPts val="300"/>
              </a:spcBef>
            </a:pPr>
            <a:r>
              <a:rPr lang="en-US" sz="2400">
                <a:solidFill>
                  <a:schemeClr val="tx1"/>
                </a:solidFill>
              </a:rPr>
              <a:t>Sylfaen: Cymru 752</a:t>
            </a:r>
          </a:p>
        </p:txBody>
      </p:sp>
    </p:spTree>
    <p:extLst>
      <p:ext uri="{BB962C8B-B14F-4D97-AF65-F5344CB8AC3E}">
        <p14:creationId xmlns:p14="http://schemas.microsoft.com/office/powerpoint/2010/main" val="2589729973"/>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Teithiau a gwariant fesul gweithgareddau y cymerwyd rhan ynddynt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61975" y="2045723"/>
            <a:ext cx="23223538" cy="1552572"/>
          </a:xfrm>
        </p:spPr>
        <p:txBody>
          <a:bodyPr/>
          <a:lstStyle/>
          <a:p>
            <a:r>
              <a:rPr lang="en-US" dirty="0"/>
              <a:t>Mynd </a:t>
            </a:r>
            <a:r>
              <a:rPr lang="en-US" dirty="0" err="1"/>
              <a:t>i</a:t>
            </a:r>
            <a:r>
              <a:rPr lang="en-US" dirty="0"/>
              <a:t> </a:t>
            </a:r>
            <a:r>
              <a:rPr lang="en-US" dirty="0" err="1"/>
              <a:t>ymweld</a:t>
            </a:r>
            <a:r>
              <a:rPr lang="en-US" dirty="0"/>
              <a:t> â </a:t>
            </a:r>
            <a:r>
              <a:rPr lang="en-US" dirty="0" err="1"/>
              <a:t>lleoedd</a:t>
            </a:r>
            <a:r>
              <a:rPr lang="en-US" dirty="0"/>
              <a:t>, </a:t>
            </a:r>
            <a:r>
              <a:rPr lang="en-US" dirty="0" err="1"/>
              <a:t>bwyd</a:t>
            </a:r>
            <a:r>
              <a:rPr lang="en-US" dirty="0"/>
              <a:t> a </a:t>
            </a:r>
            <a:r>
              <a:rPr lang="en-US" dirty="0" err="1"/>
              <a:t>diod</a:t>
            </a:r>
            <a:r>
              <a:rPr lang="en-US" dirty="0"/>
              <a:t>, </a:t>
            </a:r>
            <a:r>
              <a:rPr lang="en-US" dirty="0" err="1"/>
              <a:t>noson</a:t>
            </a:r>
            <a:r>
              <a:rPr lang="en-US" dirty="0"/>
              <a:t> </a:t>
            </a:r>
            <a:r>
              <a:rPr lang="en-US" dirty="0" err="1"/>
              <a:t>allan</a:t>
            </a:r>
            <a:r>
              <a:rPr lang="en-US" dirty="0"/>
              <a:t> neu </a:t>
            </a:r>
            <a:r>
              <a:rPr lang="en-US" dirty="0" err="1"/>
              <a:t>siopa</a:t>
            </a:r>
            <a:r>
              <a:rPr lang="en-US" dirty="0"/>
              <a:t> </a:t>
            </a:r>
            <a:r>
              <a:rPr lang="en-US" dirty="0" err="1"/>
              <a:t>arbenigol</a:t>
            </a:r>
            <a:r>
              <a:rPr lang="en-US" dirty="0"/>
              <a:t> a </a:t>
            </a:r>
            <a:r>
              <a:rPr lang="en-US" dirty="0" err="1"/>
              <a:t>gweithgareddau</a:t>
            </a:r>
            <a:r>
              <a:rPr lang="en-US" dirty="0"/>
              <a:t> </a:t>
            </a:r>
            <a:r>
              <a:rPr lang="en-US" dirty="0" err="1"/>
              <a:t>awyr</a:t>
            </a:r>
            <a:r>
              <a:rPr lang="en-US" dirty="0"/>
              <a:t> </a:t>
            </a:r>
            <a:r>
              <a:rPr lang="en-US" dirty="0" err="1"/>
              <a:t>agored</a:t>
            </a:r>
            <a:r>
              <a:rPr lang="en-US" dirty="0"/>
              <a:t> </a:t>
            </a:r>
            <a:r>
              <a:rPr lang="en-US" dirty="0" err="1"/>
              <a:t>oedd</a:t>
            </a:r>
            <a:r>
              <a:rPr lang="en-US" dirty="0"/>
              <a:t> y </a:t>
            </a:r>
            <a:r>
              <a:rPr lang="en-US" dirty="0" err="1"/>
              <a:t>gweithgareddau</a:t>
            </a:r>
            <a:r>
              <a:rPr lang="en-US" dirty="0"/>
              <a:t> </a:t>
            </a:r>
            <a:r>
              <a:rPr lang="en-US" dirty="0" err="1"/>
              <a:t>mwyaf</a:t>
            </a:r>
            <a:r>
              <a:rPr lang="en-US" dirty="0"/>
              <a:t> </a:t>
            </a:r>
            <a:r>
              <a:rPr lang="en-US" dirty="0" err="1"/>
              <a:t>poblogaidd</a:t>
            </a:r>
            <a:r>
              <a:rPr lang="en-US" dirty="0"/>
              <a:t> </a:t>
            </a:r>
            <a:r>
              <a:rPr lang="en-US" dirty="0" err="1"/>
              <a:t>ar</a:t>
            </a:r>
            <a:r>
              <a:rPr lang="en-US" dirty="0"/>
              <a:t> daith </a:t>
            </a:r>
            <a:r>
              <a:rPr lang="en-US" dirty="0" err="1"/>
              <a:t>yn</a:t>
            </a:r>
            <a:r>
              <a:rPr lang="en-US" dirty="0"/>
              <a:t> 2024. </a:t>
            </a:r>
            <a:r>
              <a:rPr lang="en-US" dirty="0" err="1"/>
              <a:t>Nid</a:t>
            </a:r>
            <a:r>
              <a:rPr lang="en-US" dirty="0"/>
              <a:t> </a:t>
            </a:r>
            <a:r>
              <a:rPr lang="en-US" dirty="0" err="1"/>
              <a:t>yw</a:t>
            </a:r>
            <a:r>
              <a:rPr lang="en-US" dirty="0"/>
              <a:t> </a:t>
            </a:r>
            <a:r>
              <a:rPr lang="en-US" dirty="0" err="1"/>
              <a:t>hyn</a:t>
            </a:r>
            <a:r>
              <a:rPr lang="en-US" dirty="0"/>
              <a:t> </a:t>
            </a:r>
            <a:r>
              <a:rPr lang="en-US" dirty="0" err="1"/>
              <a:t>wedi</a:t>
            </a:r>
            <a:r>
              <a:rPr lang="en-US" dirty="0"/>
              <a:t> </a:t>
            </a:r>
            <a:r>
              <a:rPr lang="en-US" dirty="0" err="1"/>
              <a:t>newid</a:t>
            </a:r>
            <a:r>
              <a:rPr lang="en-US" dirty="0"/>
              <a:t> </a:t>
            </a:r>
            <a:r>
              <a:rPr lang="en-US" dirty="0" err="1"/>
              <a:t>ers</a:t>
            </a:r>
            <a:r>
              <a:rPr lang="en-US" dirty="0"/>
              <a:t> 2023. </a:t>
            </a:r>
            <a:r>
              <a:rPr lang="en-US" dirty="0" err="1"/>
              <a:t>Fodd</a:t>
            </a:r>
            <a:r>
              <a:rPr lang="en-US" dirty="0"/>
              <a:t> </a:t>
            </a:r>
            <a:r>
              <a:rPr lang="en-US" dirty="0" err="1"/>
              <a:t>bynnag</a:t>
            </a:r>
            <a:r>
              <a:rPr lang="en-US" dirty="0"/>
              <a:t>, </a:t>
            </a:r>
            <a:r>
              <a:rPr lang="en-US" dirty="0" err="1"/>
              <a:t>bu</a:t>
            </a:r>
            <a:r>
              <a:rPr lang="en-US" dirty="0"/>
              <a:t> </a:t>
            </a:r>
            <a:r>
              <a:rPr lang="en-US" dirty="0" err="1"/>
              <a:t>cynnydd</a:t>
            </a:r>
            <a:r>
              <a:rPr lang="en-US" dirty="0"/>
              <a:t> </a:t>
            </a:r>
            <a:r>
              <a:rPr lang="en-US" dirty="0" err="1"/>
              <a:t>i</a:t>
            </a:r>
            <a:r>
              <a:rPr lang="en-US" dirty="0"/>
              <a:t> </a:t>
            </a:r>
            <a:r>
              <a:rPr lang="en-US" dirty="0" err="1"/>
              <a:t>gyfran</a:t>
            </a:r>
            <a:r>
              <a:rPr lang="en-US" dirty="0"/>
              <a:t> y </a:t>
            </a:r>
            <a:r>
              <a:rPr lang="en-US" dirty="0" err="1"/>
              <a:t>teithiau</a:t>
            </a:r>
            <a:r>
              <a:rPr lang="en-US" dirty="0"/>
              <a:t> </a:t>
            </a:r>
            <a:r>
              <a:rPr lang="en-US" dirty="0" err="1"/>
              <a:t>nad</a:t>
            </a:r>
            <a:r>
              <a:rPr lang="en-US" dirty="0"/>
              <a:t> </a:t>
            </a:r>
            <a:r>
              <a:rPr lang="en-US" dirty="0" err="1"/>
              <a:t>oeddent</a:t>
            </a:r>
            <a:r>
              <a:rPr lang="en-US" dirty="0"/>
              <a:t> </a:t>
            </a:r>
            <a:r>
              <a:rPr lang="en-US" dirty="0" err="1"/>
              <a:t>yn</a:t>
            </a:r>
            <a:r>
              <a:rPr lang="en-US" dirty="0"/>
              <a:t> </a:t>
            </a:r>
            <a:r>
              <a:rPr lang="en-US" dirty="0" err="1"/>
              <a:t>cynnwys</a:t>
            </a:r>
            <a:r>
              <a:rPr lang="en-US" dirty="0"/>
              <a:t> </a:t>
            </a:r>
            <a:r>
              <a:rPr lang="en-US" dirty="0" err="1"/>
              <a:t>unrhyw</a:t>
            </a:r>
            <a:r>
              <a:rPr lang="en-US" dirty="0"/>
              <a:t> </a:t>
            </a:r>
            <a:r>
              <a:rPr lang="en-US" dirty="0" err="1"/>
              <a:t>weithgarwch</a:t>
            </a:r>
            <a:r>
              <a:rPr lang="en-US" dirty="0"/>
              <a:t> o </a:t>
            </a:r>
            <a:r>
              <a:rPr lang="en-US" dirty="0" err="1"/>
              <a:t>gwbl</a:t>
            </a:r>
            <a:r>
              <a:rPr lang="en-US" dirty="0"/>
              <a:t>, o 11% </a:t>
            </a:r>
            <a:r>
              <a:rPr lang="en-US" dirty="0" err="1"/>
              <a:t>yn</a:t>
            </a:r>
            <a:r>
              <a:rPr lang="en-US" dirty="0"/>
              <a:t> 2023 </a:t>
            </a:r>
            <a:r>
              <a:rPr lang="en-US" dirty="0" err="1"/>
              <a:t>i</a:t>
            </a:r>
            <a:r>
              <a:rPr lang="en-US" dirty="0"/>
              <a:t> 14% </a:t>
            </a:r>
            <a:r>
              <a:rPr lang="en-US" dirty="0" err="1"/>
              <a:t>yn</a:t>
            </a:r>
            <a:r>
              <a:rPr lang="en-US" dirty="0"/>
              <a:t> 2024. Bu </a:t>
            </a:r>
            <a:r>
              <a:rPr lang="en-US" dirty="0" err="1"/>
              <a:t>cynnydd</a:t>
            </a:r>
            <a:r>
              <a:rPr lang="en-US" dirty="0"/>
              <a:t> o 6 </a:t>
            </a:r>
            <a:r>
              <a:rPr lang="en-US" dirty="0" err="1"/>
              <a:t>phwynt</a:t>
            </a:r>
            <a:r>
              <a:rPr lang="en-US" dirty="0"/>
              <a:t> </a:t>
            </a:r>
            <a:r>
              <a:rPr lang="en-US" dirty="0" err="1"/>
              <a:t>canran</a:t>
            </a:r>
            <a:r>
              <a:rPr lang="en-US" dirty="0"/>
              <a:t> </a:t>
            </a:r>
            <a:r>
              <a:rPr lang="en-US" dirty="0" err="1"/>
              <a:t>yn</a:t>
            </a:r>
            <a:r>
              <a:rPr lang="en-US" dirty="0"/>
              <a:t> y </a:t>
            </a:r>
            <a:r>
              <a:rPr lang="en-US" dirty="0" err="1"/>
              <a:t>cyfnod</a:t>
            </a:r>
            <a:r>
              <a:rPr lang="en-US" dirty="0"/>
              <a:t> </a:t>
            </a:r>
            <a:r>
              <a:rPr lang="en-US" dirty="0" err="1"/>
              <a:t>oes</a:t>
            </a:r>
            <a:r>
              <a:rPr lang="en-US" dirty="0"/>
              <a:t> </a:t>
            </a:r>
            <a:r>
              <a:rPr lang="en-US" dirty="0" err="1"/>
              <a:t>teuluoedd</a:t>
            </a:r>
            <a:r>
              <a:rPr lang="en-US" dirty="0"/>
              <a:t> a </a:t>
            </a:r>
            <a:r>
              <a:rPr lang="en-US" dirty="0" err="1"/>
              <a:t>ddywedodd</a:t>
            </a:r>
            <a:r>
              <a:rPr lang="en-US" dirty="0"/>
              <a:t> </a:t>
            </a:r>
            <a:r>
              <a:rPr lang="en-US" dirty="0" err="1"/>
              <a:t>na</a:t>
            </a:r>
            <a:r>
              <a:rPr lang="en-US" dirty="0"/>
              <a:t> </a:t>
            </a:r>
            <a:r>
              <a:rPr lang="en-US" dirty="0" err="1"/>
              <a:t>wnaethant</a:t>
            </a:r>
            <a:r>
              <a:rPr lang="en-US" dirty="0"/>
              <a:t> </a:t>
            </a:r>
            <a:r>
              <a:rPr lang="en-US" dirty="0" err="1"/>
              <a:t>gymryd</a:t>
            </a:r>
            <a:r>
              <a:rPr lang="en-US" dirty="0"/>
              <a:t> </a:t>
            </a:r>
            <a:r>
              <a:rPr lang="en-US" dirty="0" err="1"/>
              <a:t>rhan</a:t>
            </a:r>
            <a:r>
              <a:rPr lang="en-US" dirty="0"/>
              <a:t> </a:t>
            </a:r>
            <a:r>
              <a:rPr lang="en-US" dirty="0" err="1"/>
              <a:t>mewn</a:t>
            </a:r>
            <a:r>
              <a:rPr lang="en-US" dirty="0"/>
              <a:t> </a:t>
            </a:r>
            <a:r>
              <a:rPr lang="en-US" dirty="0" err="1"/>
              <a:t>unrhyw</a:t>
            </a:r>
            <a:r>
              <a:rPr lang="en-US" dirty="0"/>
              <a:t> </a:t>
            </a:r>
            <a:r>
              <a:rPr lang="en-US" dirty="0" err="1"/>
              <a:t>weithgareddau</a:t>
            </a:r>
            <a:r>
              <a:rPr lang="en-US" dirty="0"/>
              <a:t>. </a:t>
            </a:r>
            <a:r>
              <a:rPr lang="en-US" dirty="0" err="1"/>
              <a:t>Gostyngodd</a:t>
            </a:r>
            <a:r>
              <a:rPr lang="en-US" dirty="0"/>
              <a:t> </a:t>
            </a:r>
            <a:r>
              <a:rPr lang="en-US" dirty="0" err="1"/>
              <a:t>cyfran</a:t>
            </a:r>
            <a:r>
              <a:rPr lang="en-US" dirty="0"/>
              <a:t> y </a:t>
            </a:r>
            <a:r>
              <a:rPr lang="en-US" dirty="0" err="1"/>
              <a:t>teithiau</a:t>
            </a:r>
            <a:r>
              <a:rPr lang="en-US" dirty="0"/>
              <a:t> a </a:t>
            </a:r>
            <a:r>
              <a:rPr lang="en-US" dirty="0" err="1"/>
              <a:t>oedd</a:t>
            </a:r>
            <a:r>
              <a:rPr lang="en-US" dirty="0"/>
              <a:t> </a:t>
            </a:r>
            <a:r>
              <a:rPr lang="en-US" dirty="0" err="1"/>
              <a:t>yn</a:t>
            </a:r>
            <a:r>
              <a:rPr lang="en-US" dirty="0"/>
              <a:t> </a:t>
            </a:r>
            <a:r>
              <a:rPr lang="en-US" dirty="0" err="1"/>
              <a:t>cynnwys</a:t>
            </a:r>
            <a:r>
              <a:rPr lang="en-US" dirty="0"/>
              <a:t> </a:t>
            </a:r>
            <a:r>
              <a:rPr lang="en-US" dirty="0" err="1"/>
              <a:t>ymweld</a:t>
            </a:r>
            <a:r>
              <a:rPr lang="en-US" dirty="0"/>
              <a:t> â </a:t>
            </a:r>
            <a:r>
              <a:rPr lang="en-US" dirty="0" err="1"/>
              <a:t>ffrindiau</a:t>
            </a:r>
            <a:r>
              <a:rPr lang="en-US" dirty="0"/>
              <a:t> a </a:t>
            </a:r>
            <a:r>
              <a:rPr lang="en-US" dirty="0" err="1"/>
              <a:t>pherthnasau</a:t>
            </a:r>
            <a:r>
              <a:rPr lang="en-US" dirty="0"/>
              <a:t> </a:t>
            </a:r>
            <a:r>
              <a:rPr lang="en-US" dirty="0" err="1"/>
              <a:t>fel</a:t>
            </a:r>
            <a:r>
              <a:rPr lang="en-US" dirty="0"/>
              <a:t> </a:t>
            </a:r>
            <a:r>
              <a:rPr lang="en-US" dirty="0" err="1"/>
              <a:t>gweithgaredd</a:t>
            </a:r>
            <a:r>
              <a:rPr lang="en-US" dirty="0"/>
              <a:t> 5 </a:t>
            </a:r>
            <a:r>
              <a:rPr lang="en-US" dirty="0" err="1"/>
              <a:t>pwynt</a:t>
            </a:r>
            <a:r>
              <a:rPr lang="en-US" dirty="0"/>
              <a:t> </a:t>
            </a:r>
            <a:r>
              <a:rPr lang="en-US" dirty="0" err="1"/>
              <a:t>canran</a:t>
            </a:r>
            <a:r>
              <a:rPr lang="en-US" dirty="0"/>
              <a:t> </a:t>
            </a:r>
            <a:r>
              <a:rPr lang="en-US" dirty="0" err="1"/>
              <a:t>ers</a:t>
            </a:r>
            <a:r>
              <a:rPr lang="en-US" dirty="0"/>
              <a:t> 2023, </a:t>
            </a:r>
            <a:r>
              <a:rPr lang="en-US" dirty="0" err="1"/>
              <a:t>wrth</a:t>
            </a:r>
            <a:r>
              <a:rPr lang="en-US" dirty="0"/>
              <a:t> </a:t>
            </a:r>
            <a:r>
              <a:rPr lang="en-US" dirty="0" err="1"/>
              <a:t>iddo</a:t>
            </a:r>
            <a:r>
              <a:rPr lang="en-US" dirty="0"/>
              <a:t> </a:t>
            </a:r>
            <a:r>
              <a:rPr lang="en-US" dirty="0" err="1"/>
              <a:t>ddod</a:t>
            </a:r>
            <a:r>
              <a:rPr lang="en-US" dirty="0"/>
              <a:t> </a:t>
            </a:r>
            <a:r>
              <a:rPr lang="en-US" dirty="0" err="1"/>
              <a:t>yn</a:t>
            </a:r>
            <a:r>
              <a:rPr lang="en-US" dirty="0"/>
              <a:t> </a:t>
            </a:r>
            <a:r>
              <a:rPr lang="en-US" dirty="0" err="1"/>
              <a:t>llai</a:t>
            </a:r>
            <a:r>
              <a:rPr lang="en-US" dirty="0"/>
              <a:t> </a:t>
            </a:r>
            <a:r>
              <a:rPr lang="en-US" dirty="0" err="1"/>
              <a:t>poblogaidd</a:t>
            </a:r>
            <a:r>
              <a:rPr lang="en-US" dirty="0"/>
              <a:t> </a:t>
            </a:r>
            <a:r>
              <a:rPr lang="en-US" dirty="0" err="1"/>
              <a:t>ymhlith</a:t>
            </a:r>
            <a:r>
              <a:rPr lang="en-US" dirty="0"/>
              <a:t> </a:t>
            </a:r>
            <a:r>
              <a:rPr lang="en-US" dirty="0" err="1"/>
              <a:t>pob</a:t>
            </a:r>
            <a:r>
              <a:rPr lang="en-US" dirty="0"/>
              <a:t> </a:t>
            </a:r>
            <a:r>
              <a:rPr lang="en-US" dirty="0" err="1"/>
              <a:t>cyfnod</a:t>
            </a:r>
            <a:r>
              <a:rPr lang="en-US" dirty="0"/>
              <a:t> </a:t>
            </a:r>
            <a:r>
              <a:rPr lang="en-US" dirty="0" err="1"/>
              <a:t>oes</a:t>
            </a:r>
            <a:r>
              <a:rPr lang="en-US" dirty="0"/>
              <a:t>.</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684460"/>
            <a:ext cx="23209256" cy="698581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4160743"/>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Cyfran</a:t>
            </a:r>
            <a:r>
              <a:rPr lang="en-US" sz="2800" b="1" dirty="0"/>
              <a:t> </a:t>
            </a:r>
            <a:r>
              <a:rPr lang="en-US" sz="2800" b="1" dirty="0" err="1"/>
              <a:t>o'r</a:t>
            </a:r>
            <a:r>
              <a:rPr lang="en-US" sz="2800" b="1" dirty="0"/>
              <a:t> </a:t>
            </a:r>
            <a:r>
              <a:rPr lang="en-US" sz="2800" b="1" dirty="0" err="1"/>
              <a:t>teithiau</a:t>
            </a:r>
            <a:r>
              <a:rPr lang="en-US" sz="2800" b="1" dirty="0"/>
              <a:t> </a:t>
            </a:r>
            <a:r>
              <a:rPr lang="en-US" sz="2800" b="1" dirty="0" err="1"/>
              <a:t>a’r</a:t>
            </a:r>
            <a:r>
              <a:rPr lang="en-US" sz="2800" b="1" dirty="0"/>
              <a:t> </a:t>
            </a:r>
            <a:r>
              <a:rPr lang="en-US" sz="2800" b="1" dirty="0" err="1"/>
              <a:t>gwariant</a:t>
            </a:r>
            <a:r>
              <a:rPr lang="en-US" sz="2800" b="1" dirty="0"/>
              <a:t> </a:t>
            </a:r>
            <a:r>
              <a:rPr lang="en-US" sz="2800" b="1" dirty="0" err="1"/>
              <a:t>fesul</a:t>
            </a:r>
            <a:r>
              <a:rPr lang="en-US" sz="2800" b="1" dirty="0"/>
              <a:t> </a:t>
            </a:r>
            <a:r>
              <a:rPr lang="en-US" sz="2800" b="1" dirty="0" err="1"/>
              <a:t>gweithgareddau</a:t>
            </a:r>
            <a:r>
              <a:rPr lang="en-US" sz="2800" b="1" dirty="0"/>
              <a:t> y </a:t>
            </a:r>
            <a:r>
              <a:rPr lang="en-US" sz="2800" b="1" dirty="0" err="1"/>
              <a:t>cymerwyd</a:t>
            </a:r>
            <a:r>
              <a:rPr lang="en-US" sz="2800" b="1" dirty="0"/>
              <a:t> </a:t>
            </a:r>
            <a:r>
              <a:rPr lang="en-US" sz="2800" b="1" dirty="0" err="1"/>
              <a:t>rhan</a:t>
            </a:r>
            <a:r>
              <a:rPr lang="en-US" sz="2800" b="1" dirty="0"/>
              <a:t> </a:t>
            </a:r>
            <a:r>
              <a:rPr lang="en-US" sz="2800" b="1" dirty="0" err="1"/>
              <a:t>ynddynt</a:t>
            </a:r>
            <a:r>
              <a:rPr lang="en-US" sz="2800" b="1" dirty="0"/>
              <a:t> 2024</a:t>
            </a:r>
          </a:p>
        </p:txBody>
      </p:sp>
      <p:graphicFrame>
        <p:nvGraphicFramePr>
          <p:cNvPr id="8" name="Content Placeholder 8" descr="Column chart depicting proportion of trips and spend by activity type i.e sightseeing, visitor attractions etc.">
            <a:extLst>
              <a:ext uri="{FF2B5EF4-FFF2-40B4-BE49-F238E27FC236}">
                <a16:creationId xmlns:a16="http://schemas.microsoft.com/office/drawing/2014/main" id="{A392F08D-1C84-2EE1-2210-545801BA0995}"/>
              </a:ext>
            </a:extLst>
          </p:cNvPr>
          <p:cNvGraphicFramePr/>
          <p:nvPr>
            <p:extLst>
              <p:ext uri="{D42A27DB-BD31-4B8C-83A1-F6EECF244321}">
                <p14:modId xmlns:p14="http://schemas.microsoft.com/office/powerpoint/2010/main" val="2185343733"/>
              </p:ext>
            </p:extLst>
          </p:nvPr>
        </p:nvGraphicFramePr>
        <p:xfrm>
          <a:off x="561975" y="4848898"/>
          <a:ext cx="23223539" cy="682138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76257" y="11827403"/>
            <a:ext cx="18892844" cy="998175"/>
          </a:xfrm>
        </p:spPr>
        <p:txBody>
          <a:bodyPr/>
          <a:lstStyle/>
          <a:p>
            <a:pPr>
              <a:spcBef>
                <a:spcPts val="300"/>
              </a:spcBef>
            </a:pPr>
            <a:r>
              <a:rPr lang="en-US" sz="2400" dirty="0"/>
              <a:t>*Mae </a:t>
            </a:r>
            <a:r>
              <a:rPr lang="en-US" sz="2400" dirty="0" err="1"/>
              <a:t>meintiau</a:t>
            </a:r>
            <a:r>
              <a:rPr lang="en-US" sz="2400" dirty="0"/>
              <a:t> </a:t>
            </a:r>
            <a:r>
              <a:rPr lang="en-US" sz="2400" dirty="0" err="1"/>
              <a:t>sylfaen</a:t>
            </a:r>
            <a:r>
              <a:rPr lang="en-US" sz="2400" dirty="0"/>
              <a:t> </a:t>
            </a:r>
            <a:r>
              <a:rPr lang="en-US" sz="2400" dirty="0" err="1"/>
              <a:t>gweithgareddau</a:t>
            </a:r>
            <a:r>
              <a:rPr lang="en-US" sz="2400" dirty="0"/>
              <a:t> â * </a:t>
            </a:r>
            <a:r>
              <a:rPr lang="en-US" sz="2400" dirty="0" err="1"/>
              <a:t>rhwng</a:t>
            </a:r>
            <a:r>
              <a:rPr lang="en-US" sz="2400" dirty="0"/>
              <a:t> 30 a 100, </a:t>
            </a:r>
            <a:r>
              <a:rPr lang="en-US" sz="2400" dirty="0" err="1"/>
              <a:t>argymhellir</a:t>
            </a:r>
            <a:r>
              <a:rPr lang="en-US" sz="2400" dirty="0"/>
              <a:t> </a:t>
            </a:r>
            <a:r>
              <a:rPr lang="en-US" sz="2400" dirty="0" err="1"/>
              <a:t>defnyddio'r</a:t>
            </a:r>
            <a:r>
              <a:rPr lang="en-US" sz="2400" dirty="0"/>
              <a:t> </a:t>
            </a:r>
            <a:r>
              <a:rPr lang="en-US" sz="2400" dirty="0" err="1"/>
              <a:t>amcangyfrifon</a:t>
            </a:r>
            <a:r>
              <a:rPr lang="en-US" sz="2400" dirty="0"/>
              <a:t> </a:t>
            </a:r>
            <a:r>
              <a:rPr lang="en-US" sz="2400" dirty="0" err="1"/>
              <a:t>ar</a:t>
            </a:r>
            <a:r>
              <a:rPr lang="en-US" sz="2400" dirty="0"/>
              <a:t> sail </a:t>
            </a:r>
            <a:r>
              <a:rPr lang="en-US" sz="2400" dirty="0" err="1"/>
              <a:t>ddangosol</a:t>
            </a:r>
            <a:r>
              <a:rPr lang="en-US" sz="2400" dirty="0"/>
              <a:t> </a:t>
            </a:r>
            <a:r>
              <a:rPr lang="en-US" sz="2400" dirty="0" err="1"/>
              <a:t>yn</a:t>
            </a:r>
            <a:r>
              <a:rPr lang="en-US" sz="2400" dirty="0"/>
              <a:t> </a:t>
            </a:r>
            <a:r>
              <a:rPr lang="en-US" sz="2400" dirty="0" err="1"/>
              <a:t>unig</a:t>
            </a:r>
            <a:r>
              <a:rPr lang="en-US" sz="2400" dirty="0"/>
              <a:t>. </a:t>
            </a:r>
          </a:p>
          <a:p>
            <a:pPr>
              <a:spcBef>
                <a:spcPts val="300"/>
              </a:spcBef>
            </a:pP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(GBTS) </a:t>
            </a:r>
            <a:r>
              <a:rPr lang="en-US" sz="2400" dirty="0"/>
              <a:t>2024</a:t>
            </a:r>
          </a:p>
          <a:p>
            <a:pPr>
              <a:spcBef>
                <a:spcPts val="300"/>
              </a:spcBef>
            </a:pPr>
            <a:r>
              <a:rPr lang="en-US" sz="2400" dirty="0"/>
              <a:t>Sylfaen: Cymru 752</a:t>
            </a:r>
          </a:p>
        </p:txBody>
      </p:sp>
      <p:sp>
        <p:nvSpPr>
          <p:cNvPr id="5" name="TextBox 4">
            <a:extLst>
              <a:ext uri="{FF2B5EF4-FFF2-40B4-BE49-F238E27FC236}">
                <a16:creationId xmlns:a16="http://schemas.microsoft.com/office/drawing/2014/main" id="{19630133-4739-2863-532F-73EC5DE989F2}"/>
              </a:ext>
            </a:extLst>
          </p:cNvPr>
          <p:cNvSpPr txBox="1"/>
          <p:nvPr/>
        </p:nvSpPr>
        <p:spPr>
          <a:xfrm>
            <a:off x="9428480" y="12320716"/>
            <a:ext cx="9446117" cy="1200329"/>
          </a:xfrm>
          <a:prstGeom prst="rect">
            <a:avLst/>
          </a:prstGeom>
          <a:noFill/>
        </p:spPr>
        <p:txBody>
          <a:bodyPr wrap="square" rtlCol="0">
            <a:spAutoFit/>
          </a:bodyPr>
          <a:lstStyle/>
          <a:p>
            <a:pPr algn="just"/>
            <a:r>
              <a:rPr lang="en-US" sz="2400" dirty="0">
                <a:solidFill>
                  <a:schemeClr val="accent1"/>
                </a:solidFill>
              </a:rPr>
              <a:t>SYLWER: </a:t>
            </a:r>
            <a:r>
              <a:rPr lang="en-US" sz="2400" dirty="0" err="1">
                <a:solidFill>
                  <a:schemeClr val="accent1"/>
                </a:solidFill>
              </a:rPr>
              <a:t>Mae’r</a:t>
            </a:r>
            <a:r>
              <a:rPr lang="en-US" sz="2400" dirty="0">
                <a:solidFill>
                  <a:schemeClr val="accent1"/>
                </a:solidFill>
              </a:rPr>
              <a:t> </a:t>
            </a:r>
            <a:r>
              <a:rPr lang="en-US" sz="2400" dirty="0" err="1">
                <a:solidFill>
                  <a:schemeClr val="accent1"/>
                </a:solidFill>
              </a:rPr>
              <a:t>sleid</a:t>
            </a:r>
            <a:r>
              <a:rPr lang="en-US" sz="2400" dirty="0">
                <a:solidFill>
                  <a:schemeClr val="accent1"/>
                </a:solidFill>
              </a:rPr>
              <a:t> </a:t>
            </a:r>
            <a:r>
              <a:rPr lang="en-US" sz="2400" dirty="0" err="1">
                <a:solidFill>
                  <a:schemeClr val="accent1"/>
                </a:solidFill>
              </a:rPr>
              <a:t>yn</a:t>
            </a:r>
            <a:r>
              <a:rPr lang="en-US" sz="2400" dirty="0">
                <a:solidFill>
                  <a:schemeClr val="accent1"/>
                </a:solidFill>
              </a:rPr>
              <a:t> </a:t>
            </a:r>
            <a:r>
              <a:rPr lang="en-US" sz="2400" dirty="0" err="1">
                <a:solidFill>
                  <a:schemeClr val="accent1"/>
                </a:solidFill>
              </a:rPr>
              <a:t>dangos</a:t>
            </a:r>
            <a:r>
              <a:rPr lang="en-US" sz="2400" dirty="0">
                <a:solidFill>
                  <a:schemeClr val="accent1"/>
                </a:solidFill>
              </a:rPr>
              <a:t> </a:t>
            </a:r>
            <a:r>
              <a:rPr lang="en-US" sz="2400" dirty="0" err="1">
                <a:solidFill>
                  <a:schemeClr val="accent1"/>
                </a:solidFill>
              </a:rPr>
              <a:t>cyfran</a:t>
            </a:r>
            <a:r>
              <a:rPr lang="en-US" sz="2400" dirty="0">
                <a:solidFill>
                  <a:schemeClr val="accent1"/>
                </a:solidFill>
              </a:rPr>
              <a:t> y </a:t>
            </a:r>
            <a:r>
              <a:rPr lang="en-US" sz="2400" dirty="0" err="1">
                <a:solidFill>
                  <a:schemeClr val="accent1"/>
                </a:solidFill>
              </a:rPr>
              <a:t>teithiau</a:t>
            </a:r>
            <a:r>
              <a:rPr lang="en-US" sz="2400" dirty="0">
                <a:solidFill>
                  <a:schemeClr val="accent1"/>
                </a:solidFill>
              </a:rPr>
              <a:t> </a:t>
            </a:r>
            <a:r>
              <a:rPr lang="en-US" sz="2400" dirty="0" err="1">
                <a:solidFill>
                  <a:schemeClr val="accent1"/>
                </a:solidFill>
              </a:rPr>
              <a:t>a’r</a:t>
            </a:r>
            <a:r>
              <a:rPr lang="en-US" sz="2400" dirty="0">
                <a:solidFill>
                  <a:schemeClr val="accent1"/>
                </a:solidFill>
              </a:rPr>
              <a:t> </a:t>
            </a:r>
            <a:r>
              <a:rPr lang="en-US" sz="2400" dirty="0" err="1">
                <a:solidFill>
                  <a:schemeClr val="accent1"/>
                </a:solidFill>
              </a:rPr>
              <a:t>gwariant</a:t>
            </a:r>
            <a:r>
              <a:rPr lang="en-US" sz="2400" dirty="0">
                <a:solidFill>
                  <a:schemeClr val="accent1"/>
                </a:solidFill>
              </a:rPr>
              <a:t> a </a:t>
            </a:r>
            <a:r>
              <a:rPr lang="en-US" sz="2400" dirty="0" err="1">
                <a:solidFill>
                  <a:schemeClr val="accent1"/>
                </a:solidFill>
              </a:rPr>
              <a:t>oedd</a:t>
            </a:r>
            <a:r>
              <a:rPr lang="en-US" sz="2400" dirty="0">
                <a:solidFill>
                  <a:schemeClr val="accent1"/>
                </a:solidFill>
              </a:rPr>
              <a:t> </a:t>
            </a:r>
            <a:r>
              <a:rPr lang="en-US" sz="2400" dirty="0" err="1">
                <a:solidFill>
                  <a:schemeClr val="accent1"/>
                </a:solidFill>
              </a:rPr>
              <a:t>yn</a:t>
            </a:r>
            <a:r>
              <a:rPr lang="en-US" sz="2400" dirty="0">
                <a:solidFill>
                  <a:schemeClr val="accent1"/>
                </a:solidFill>
              </a:rPr>
              <a:t> </a:t>
            </a:r>
            <a:r>
              <a:rPr lang="en-US" sz="2400" dirty="0" err="1">
                <a:solidFill>
                  <a:schemeClr val="accent1"/>
                </a:solidFill>
              </a:rPr>
              <a:t>cynnwys</a:t>
            </a:r>
            <a:r>
              <a:rPr lang="en-US" sz="2400" dirty="0">
                <a:solidFill>
                  <a:schemeClr val="accent1"/>
                </a:solidFill>
              </a:rPr>
              <a:t> </a:t>
            </a:r>
            <a:r>
              <a:rPr lang="en-US" sz="2400" dirty="0" err="1">
                <a:solidFill>
                  <a:schemeClr val="accent1"/>
                </a:solidFill>
              </a:rPr>
              <a:t>pob</a:t>
            </a:r>
            <a:r>
              <a:rPr lang="en-US" sz="2400" dirty="0">
                <a:solidFill>
                  <a:schemeClr val="accent1"/>
                </a:solidFill>
              </a:rPr>
              <a:t> </a:t>
            </a:r>
            <a:r>
              <a:rPr lang="en-US" sz="2400" dirty="0" err="1">
                <a:solidFill>
                  <a:schemeClr val="accent1"/>
                </a:solidFill>
              </a:rPr>
              <a:t>gweithgaredd</a:t>
            </a:r>
            <a:r>
              <a:rPr lang="en-US" sz="2400" dirty="0">
                <a:solidFill>
                  <a:schemeClr val="accent1"/>
                </a:solidFill>
              </a:rPr>
              <a:t>, </a:t>
            </a:r>
            <a:r>
              <a:rPr lang="en-US" sz="2400" dirty="0" err="1">
                <a:solidFill>
                  <a:schemeClr val="accent1"/>
                </a:solidFill>
              </a:rPr>
              <a:t>mae’n</a:t>
            </a:r>
            <a:r>
              <a:rPr lang="en-US" sz="2400" dirty="0">
                <a:solidFill>
                  <a:schemeClr val="accent1"/>
                </a:solidFill>
              </a:rPr>
              <a:t> </a:t>
            </a:r>
            <a:r>
              <a:rPr lang="en-US" sz="2400" dirty="0" err="1">
                <a:solidFill>
                  <a:schemeClr val="accent1"/>
                </a:solidFill>
              </a:rPr>
              <a:t>dod</a:t>
            </a:r>
            <a:r>
              <a:rPr lang="en-US" sz="2400" dirty="0">
                <a:solidFill>
                  <a:schemeClr val="accent1"/>
                </a:solidFill>
              </a:rPr>
              <a:t> </a:t>
            </a:r>
            <a:r>
              <a:rPr lang="en-US" sz="2400" dirty="0" err="1">
                <a:solidFill>
                  <a:schemeClr val="accent1"/>
                </a:solidFill>
              </a:rPr>
              <a:t>i</a:t>
            </a:r>
            <a:r>
              <a:rPr lang="en-US" sz="2400" dirty="0">
                <a:solidFill>
                  <a:schemeClr val="accent1"/>
                </a:solidFill>
              </a:rPr>
              <a:t> </a:t>
            </a:r>
            <a:r>
              <a:rPr lang="en-US" sz="2400" dirty="0" err="1">
                <a:solidFill>
                  <a:schemeClr val="accent1"/>
                </a:solidFill>
              </a:rPr>
              <a:t>gyfanswm</a:t>
            </a:r>
            <a:r>
              <a:rPr lang="en-US" sz="2400" dirty="0">
                <a:solidFill>
                  <a:schemeClr val="accent1"/>
                </a:solidFill>
              </a:rPr>
              <a:t> o </a:t>
            </a:r>
            <a:r>
              <a:rPr lang="en-US" sz="2400" dirty="0" err="1">
                <a:solidFill>
                  <a:schemeClr val="accent1"/>
                </a:solidFill>
              </a:rPr>
              <a:t>fwy</a:t>
            </a:r>
            <a:r>
              <a:rPr lang="en-US" sz="2400" dirty="0">
                <a:solidFill>
                  <a:schemeClr val="accent1"/>
                </a:solidFill>
              </a:rPr>
              <a:t> </a:t>
            </a:r>
            <a:r>
              <a:rPr lang="en-US" sz="2400" dirty="0" err="1">
                <a:solidFill>
                  <a:schemeClr val="accent1"/>
                </a:solidFill>
              </a:rPr>
              <a:t>na</a:t>
            </a:r>
            <a:r>
              <a:rPr lang="en-US" sz="2400" dirty="0">
                <a:solidFill>
                  <a:schemeClr val="accent1"/>
                </a:solidFill>
              </a:rPr>
              <a:t> 100% </a:t>
            </a:r>
            <a:r>
              <a:rPr lang="en-US" sz="2400" dirty="0" err="1">
                <a:solidFill>
                  <a:schemeClr val="accent1"/>
                </a:solidFill>
              </a:rPr>
              <a:t>gan</a:t>
            </a:r>
            <a:r>
              <a:rPr lang="en-US" sz="2400" dirty="0">
                <a:solidFill>
                  <a:schemeClr val="accent1"/>
                </a:solidFill>
              </a:rPr>
              <a:t> y </a:t>
            </a:r>
            <a:r>
              <a:rPr lang="en-US" sz="2400" dirty="0" err="1">
                <a:solidFill>
                  <a:schemeClr val="accent1"/>
                </a:solidFill>
              </a:rPr>
              <a:t>gellid</a:t>
            </a:r>
            <a:r>
              <a:rPr lang="en-US" sz="2400" dirty="0">
                <a:solidFill>
                  <a:schemeClr val="accent1"/>
                </a:solidFill>
              </a:rPr>
              <a:t> </a:t>
            </a:r>
            <a:r>
              <a:rPr lang="en-US" sz="2400" dirty="0" err="1">
                <a:solidFill>
                  <a:schemeClr val="accent1"/>
                </a:solidFill>
              </a:rPr>
              <a:t>cymryd</a:t>
            </a:r>
            <a:r>
              <a:rPr lang="en-US" sz="2400" dirty="0">
                <a:solidFill>
                  <a:schemeClr val="accent1"/>
                </a:solidFill>
              </a:rPr>
              <a:t> </a:t>
            </a:r>
            <a:r>
              <a:rPr lang="en-US" sz="2400" dirty="0" err="1">
                <a:solidFill>
                  <a:schemeClr val="accent1"/>
                </a:solidFill>
              </a:rPr>
              <a:t>rhan</a:t>
            </a:r>
            <a:r>
              <a:rPr lang="en-US" sz="2400" dirty="0">
                <a:solidFill>
                  <a:schemeClr val="accent1"/>
                </a:solidFill>
              </a:rPr>
              <a:t> </a:t>
            </a:r>
            <a:r>
              <a:rPr lang="en-US" sz="2400" dirty="0" err="1">
                <a:solidFill>
                  <a:schemeClr val="accent1"/>
                </a:solidFill>
              </a:rPr>
              <a:t>mewn</a:t>
            </a:r>
            <a:r>
              <a:rPr lang="en-US" sz="2400" dirty="0">
                <a:solidFill>
                  <a:schemeClr val="accent1"/>
                </a:solidFill>
              </a:rPr>
              <a:t> </a:t>
            </a:r>
            <a:r>
              <a:rPr lang="en-US" sz="2400" dirty="0" err="1">
                <a:solidFill>
                  <a:schemeClr val="accent1"/>
                </a:solidFill>
              </a:rPr>
              <a:t>mwy</a:t>
            </a:r>
            <a:r>
              <a:rPr lang="en-US" sz="2400" dirty="0">
                <a:solidFill>
                  <a:schemeClr val="accent1"/>
                </a:solidFill>
              </a:rPr>
              <a:t> nag un </a:t>
            </a:r>
            <a:r>
              <a:rPr lang="en-US" sz="2400" dirty="0" err="1">
                <a:solidFill>
                  <a:schemeClr val="accent1"/>
                </a:solidFill>
              </a:rPr>
              <a:t>gweithgaredd</a:t>
            </a:r>
            <a:r>
              <a:rPr lang="en-US" sz="2400" dirty="0">
                <a:solidFill>
                  <a:schemeClr val="accent1"/>
                </a:solidFill>
              </a:rPr>
              <a:t> </a:t>
            </a:r>
            <a:r>
              <a:rPr lang="en-US" sz="2400" dirty="0" err="1">
                <a:solidFill>
                  <a:schemeClr val="accent1"/>
                </a:solidFill>
              </a:rPr>
              <a:t>ar</a:t>
            </a:r>
            <a:r>
              <a:rPr lang="en-US" sz="2400" dirty="0">
                <a:solidFill>
                  <a:schemeClr val="accent1"/>
                </a:solidFill>
              </a:rPr>
              <a:t> daith.</a:t>
            </a:r>
            <a:endParaRPr lang="en-GB" sz="2400" dirty="0">
              <a:solidFill>
                <a:schemeClr val="accent1"/>
              </a:solidFill>
            </a:endParaRPr>
          </a:p>
        </p:txBody>
      </p:sp>
    </p:spTree>
    <p:extLst>
      <p:ext uri="{BB962C8B-B14F-4D97-AF65-F5344CB8AC3E}">
        <p14:creationId xmlns:p14="http://schemas.microsoft.com/office/powerpoint/2010/main" val="3384040715"/>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Gwariant teithiau fesul prif weithgareddau y cymerwyd rhan ynddynt yn 2024</a:t>
            </a: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80231" y="1960912"/>
            <a:ext cx="23223538" cy="1552572"/>
          </a:xfrm>
        </p:spPr>
        <p:txBody>
          <a:bodyPr/>
          <a:lstStyle/>
          <a:p>
            <a:r>
              <a:rPr lang="en-US" dirty="0" err="1"/>
              <a:t>Roedd</a:t>
            </a:r>
            <a:r>
              <a:rPr lang="en-US" dirty="0"/>
              <a:t> y </a:t>
            </a:r>
            <a:r>
              <a:rPr lang="en-US" dirty="0" err="1"/>
              <a:t>gweithgareddau</a:t>
            </a:r>
            <a:r>
              <a:rPr lang="en-US" dirty="0"/>
              <a:t> </a:t>
            </a:r>
            <a:r>
              <a:rPr lang="en-US" dirty="0" err="1"/>
              <a:t>mwyaf</a:t>
            </a:r>
            <a:r>
              <a:rPr lang="en-US" dirty="0"/>
              <a:t> </a:t>
            </a:r>
            <a:r>
              <a:rPr lang="en-US" dirty="0" err="1"/>
              <a:t>poblogaidd</a:t>
            </a:r>
            <a:r>
              <a:rPr lang="en-US" dirty="0"/>
              <a:t> </a:t>
            </a:r>
            <a:r>
              <a:rPr lang="en-US" dirty="0" err="1"/>
              <a:t>ar</a:t>
            </a:r>
            <a:r>
              <a:rPr lang="en-US" dirty="0"/>
              <a:t> </a:t>
            </a:r>
            <a:r>
              <a:rPr lang="en-US" dirty="0" err="1"/>
              <a:t>deithiau</a:t>
            </a:r>
            <a:r>
              <a:rPr lang="en-US" dirty="0"/>
              <a:t> </a:t>
            </a:r>
            <a:r>
              <a:rPr lang="en-US" dirty="0" err="1"/>
              <a:t>hefyd</a:t>
            </a:r>
            <a:r>
              <a:rPr lang="en-US" dirty="0"/>
              <a:t> </a:t>
            </a:r>
            <a:r>
              <a:rPr lang="en-US" dirty="0" err="1"/>
              <a:t>yn</a:t>
            </a:r>
            <a:r>
              <a:rPr lang="en-US" dirty="0"/>
              <a:t> </a:t>
            </a:r>
            <a:r>
              <a:rPr lang="en-US" dirty="0" err="1"/>
              <a:t>rhan</a:t>
            </a:r>
            <a:r>
              <a:rPr lang="en-US" dirty="0"/>
              <a:t> </a:t>
            </a:r>
            <a:r>
              <a:rPr lang="en-US" dirty="0" err="1"/>
              <a:t>o’r</a:t>
            </a:r>
            <a:r>
              <a:rPr lang="en-US" dirty="0"/>
              <a:t> </a:t>
            </a:r>
            <a:r>
              <a:rPr lang="en-US" dirty="0" err="1"/>
              <a:t>teithiau</a:t>
            </a:r>
            <a:r>
              <a:rPr lang="en-US" dirty="0"/>
              <a:t> </a:t>
            </a:r>
            <a:r>
              <a:rPr lang="en-US" dirty="0" err="1"/>
              <a:t>â’r</a:t>
            </a:r>
            <a:r>
              <a:rPr lang="en-US" dirty="0"/>
              <a:t> </a:t>
            </a:r>
            <a:r>
              <a:rPr lang="en-US" dirty="0" err="1"/>
              <a:t>gwariant</a:t>
            </a:r>
            <a:r>
              <a:rPr lang="en-US" dirty="0"/>
              <a:t> </a:t>
            </a:r>
            <a:r>
              <a:rPr lang="en-US" dirty="0" err="1"/>
              <a:t>mwyaf</a:t>
            </a:r>
            <a:r>
              <a:rPr lang="en-US" dirty="0"/>
              <a:t>. </a:t>
            </a:r>
            <a:r>
              <a:rPr lang="en-US" dirty="0" err="1"/>
              <a:t>Cynyddodd</a:t>
            </a:r>
            <a:r>
              <a:rPr lang="en-US" dirty="0"/>
              <a:t> </a:t>
            </a:r>
            <a:r>
              <a:rPr lang="en-US" dirty="0" err="1"/>
              <a:t>gwariant</a:t>
            </a:r>
            <a:r>
              <a:rPr lang="en-US" dirty="0"/>
              <a:t> </a:t>
            </a:r>
            <a:r>
              <a:rPr lang="en-US" dirty="0" err="1"/>
              <a:t>ar</a:t>
            </a:r>
            <a:r>
              <a:rPr lang="en-US" dirty="0"/>
              <a:t> </a:t>
            </a:r>
            <a:r>
              <a:rPr lang="en-US" dirty="0" err="1"/>
              <a:t>deithiau</a:t>
            </a:r>
            <a:r>
              <a:rPr lang="en-US" dirty="0"/>
              <a:t> a </a:t>
            </a:r>
            <a:r>
              <a:rPr lang="en-US" dirty="0" err="1"/>
              <a:t>oedd</a:t>
            </a:r>
            <a:r>
              <a:rPr lang="en-US" dirty="0"/>
              <a:t> </a:t>
            </a:r>
            <a:r>
              <a:rPr lang="en-US" dirty="0" err="1"/>
              <a:t>yn</a:t>
            </a:r>
            <a:r>
              <a:rPr lang="en-US" dirty="0"/>
              <a:t> </a:t>
            </a:r>
            <a:r>
              <a:rPr lang="en-US" dirty="0" err="1"/>
              <a:t>cynnwys</a:t>
            </a:r>
            <a:r>
              <a:rPr lang="en-US" dirty="0"/>
              <a:t> </a:t>
            </a:r>
            <a:r>
              <a:rPr lang="en-US" dirty="0" err="1"/>
              <a:t>digwyddiad</a:t>
            </a:r>
            <a:r>
              <a:rPr lang="en-US" dirty="0"/>
              <a:t> </a:t>
            </a:r>
            <a:r>
              <a:rPr lang="en-US" dirty="0" err="1"/>
              <a:t>arbennig</a:t>
            </a:r>
            <a:r>
              <a:rPr lang="en-US" dirty="0"/>
              <a:t> neu </a:t>
            </a:r>
            <a:r>
              <a:rPr lang="en-US" dirty="0" err="1"/>
              <a:t>ddathliad</a:t>
            </a:r>
            <a:r>
              <a:rPr lang="en-US" dirty="0"/>
              <a:t> o </a:t>
            </a:r>
            <a:r>
              <a:rPr lang="en-US" dirty="0" err="1"/>
              <a:t>natur</a:t>
            </a:r>
            <a:r>
              <a:rPr lang="en-US" dirty="0"/>
              <a:t> </a:t>
            </a:r>
            <a:r>
              <a:rPr lang="en-US" dirty="0" err="1"/>
              <a:t>bersonol</a:t>
            </a:r>
            <a:r>
              <a:rPr lang="en-US" dirty="0"/>
              <a:t> </a:t>
            </a:r>
            <a:r>
              <a:rPr lang="en-US" dirty="0" err="1"/>
              <a:t>ymhellach</a:t>
            </a:r>
            <a:r>
              <a:rPr lang="en-US" dirty="0"/>
              <a:t> </a:t>
            </a:r>
            <a:r>
              <a:rPr lang="en-US" dirty="0" err="1"/>
              <a:t>yn</a:t>
            </a:r>
            <a:r>
              <a:rPr lang="en-US" dirty="0"/>
              <a:t> 2024, o £108 </a:t>
            </a:r>
            <a:r>
              <a:rPr lang="en-US" dirty="0" err="1"/>
              <a:t>miliwn</a:t>
            </a:r>
            <a:r>
              <a:rPr lang="en-US" dirty="0"/>
              <a:t> </a:t>
            </a:r>
            <a:r>
              <a:rPr lang="en-US" dirty="0" err="1"/>
              <a:t>yn</a:t>
            </a:r>
            <a:r>
              <a:rPr lang="en-US" dirty="0"/>
              <a:t> 2022 </a:t>
            </a:r>
            <a:r>
              <a:rPr lang="en-US" dirty="0" err="1"/>
              <a:t>i</a:t>
            </a:r>
            <a:r>
              <a:rPr lang="en-US" dirty="0"/>
              <a:t> £205 </a:t>
            </a:r>
            <a:r>
              <a:rPr lang="en-US" dirty="0" err="1"/>
              <a:t>miliwn</a:t>
            </a:r>
            <a:r>
              <a:rPr lang="en-US" dirty="0"/>
              <a:t> </a:t>
            </a:r>
            <a:r>
              <a:rPr lang="en-US" dirty="0" err="1"/>
              <a:t>yn</a:t>
            </a:r>
            <a:r>
              <a:rPr lang="en-US" dirty="0"/>
              <a:t> 2023 a £270 </a:t>
            </a:r>
            <a:r>
              <a:rPr lang="en-US" dirty="0" err="1"/>
              <a:t>miliwn</a:t>
            </a:r>
            <a:r>
              <a:rPr lang="en-US" dirty="0"/>
              <a:t> </a:t>
            </a:r>
            <a:r>
              <a:rPr lang="en-US" dirty="0" err="1"/>
              <a:t>yn</a:t>
            </a:r>
            <a:r>
              <a:rPr lang="en-US" dirty="0"/>
              <a:t> 2024. </a:t>
            </a:r>
            <a:r>
              <a:rPr lang="en-US" dirty="0" err="1"/>
              <a:t>Cynyddodd</a:t>
            </a:r>
            <a:r>
              <a:rPr lang="en-US" dirty="0"/>
              <a:t> </a:t>
            </a:r>
            <a:r>
              <a:rPr lang="en-US" dirty="0" err="1"/>
              <a:t>pob</a:t>
            </a:r>
            <a:r>
              <a:rPr lang="en-US" dirty="0"/>
              <a:t> </a:t>
            </a:r>
            <a:r>
              <a:rPr lang="en-US" dirty="0" err="1"/>
              <a:t>cyfnod</a:t>
            </a:r>
            <a:r>
              <a:rPr lang="en-US" dirty="0"/>
              <a:t> </a:t>
            </a:r>
            <a:r>
              <a:rPr lang="en-US" dirty="0" err="1"/>
              <a:t>oes</a:t>
            </a:r>
            <a:r>
              <a:rPr lang="en-US" dirty="0"/>
              <a:t>, ac </a:t>
            </a:r>
            <a:r>
              <a:rPr lang="en-US" dirty="0" err="1"/>
              <a:t>eithrio</a:t>
            </a:r>
            <a:r>
              <a:rPr lang="en-US" dirty="0"/>
              <a:t> </a:t>
            </a:r>
            <a:r>
              <a:rPr lang="en-US" dirty="0" err="1"/>
              <a:t>pobl</a:t>
            </a:r>
            <a:r>
              <a:rPr lang="en-US" dirty="0"/>
              <a:t> </a:t>
            </a:r>
            <a:r>
              <a:rPr lang="en-US" dirty="0" err="1"/>
              <a:t>annibynnol</a:t>
            </a:r>
            <a:r>
              <a:rPr lang="en-US" dirty="0"/>
              <a:t> </a:t>
            </a:r>
            <a:r>
              <a:rPr lang="en-US" dirty="0" err="1"/>
              <a:t>hŷn</a:t>
            </a:r>
            <a:r>
              <a:rPr lang="en-US" dirty="0"/>
              <a:t>, </a:t>
            </a:r>
            <a:r>
              <a:rPr lang="en-US" dirty="0" err="1"/>
              <a:t>eu</a:t>
            </a:r>
            <a:r>
              <a:rPr lang="en-US" dirty="0"/>
              <a:t> </a:t>
            </a:r>
            <a:r>
              <a:rPr lang="en-US" dirty="0" err="1"/>
              <a:t>gwariant</a:t>
            </a:r>
            <a:r>
              <a:rPr lang="en-US" dirty="0"/>
              <a:t> </a:t>
            </a:r>
            <a:r>
              <a:rPr lang="en-US" dirty="0" err="1"/>
              <a:t>ar</a:t>
            </a:r>
            <a:r>
              <a:rPr lang="en-US" dirty="0"/>
              <a:t> </a:t>
            </a:r>
            <a:r>
              <a:rPr lang="en-US" dirty="0" err="1"/>
              <a:t>deithiau</a:t>
            </a:r>
            <a:r>
              <a:rPr lang="en-US" dirty="0"/>
              <a:t> a </a:t>
            </a:r>
            <a:r>
              <a:rPr lang="en-US" dirty="0" err="1"/>
              <a:t>oedd</a:t>
            </a:r>
            <a:r>
              <a:rPr lang="en-US" dirty="0"/>
              <a:t> </a:t>
            </a:r>
            <a:r>
              <a:rPr lang="en-US" dirty="0" err="1"/>
              <a:t>yn</a:t>
            </a:r>
            <a:r>
              <a:rPr lang="en-US" dirty="0"/>
              <a:t> </a:t>
            </a:r>
            <a:r>
              <a:rPr lang="en-US" dirty="0" err="1"/>
              <a:t>cynnwys</a:t>
            </a:r>
            <a:r>
              <a:rPr lang="en-US" dirty="0"/>
              <a:t> y </a:t>
            </a:r>
            <a:r>
              <a:rPr lang="en-US" dirty="0" err="1"/>
              <a:t>gweithgaredd</a:t>
            </a:r>
            <a:r>
              <a:rPr lang="en-US" dirty="0"/>
              <a:t> </a:t>
            </a:r>
            <a:r>
              <a:rPr lang="en-US" dirty="0" err="1"/>
              <a:t>hwn</a:t>
            </a:r>
            <a:r>
              <a:rPr lang="en-US" dirty="0"/>
              <a:t> </a:t>
            </a:r>
            <a:r>
              <a:rPr lang="en-US" dirty="0" err="1"/>
              <a:t>yn</a:t>
            </a:r>
            <a:r>
              <a:rPr lang="en-US" dirty="0"/>
              <a:t> 2024. </a:t>
            </a:r>
            <a:r>
              <a:rPr lang="en-US" dirty="0" err="1"/>
              <a:t>Gwariant</a:t>
            </a:r>
            <a:r>
              <a:rPr lang="en-US" dirty="0"/>
              <a:t> </a:t>
            </a:r>
            <a:r>
              <a:rPr lang="en-US" dirty="0" err="1"/>
              <a:t>cyfartalog</a:t>
            </a:r>
            <a:r>
              <a:rPr lang="en-US" dirty="0"/>
              <a:t> </a:t>
            </a:r>
            <a:r>
              <a:rPr lang="en-US" dirty="0" err="1"/>
              <a:t>ar</a:t>
            </a:r>
            <a:r>
              <a:rPr lang="en-US" dirty="0"/>
              <a:t> </a:t>
            </a:r>
            <a:r>
              <a:rPr lang="en-US" dirty="0" err="1"/>
              <a:t>deithiau</a:t>
            </a:r>
            <a:r>
              <a:rPr lang="en-US" dirty="0"/>
              <a:t> a </a:t>
            </a:r>
            <a:r>
              <a:rPr lang="en-US" dirty="0" err="1"/>
              <a:t>oedd</a:t>
            </a:r>
            <a:r>
              <a:rPr lang="en-US" dirty="0"/>
              <a:t> </a:t>
            </a:r>
            <a:r>
              <a:rPr lang="en-US" dirty="0" err="1"/>
              <a:t>yn</a:t>
            </a:r>
            <a:r>
              <a:rPr lang="en-US" dirty="0"/>
              <a:t> </a:t>
            </a:r>
            <a:r>
              <a:rPr lang="en-US" dirty="0" err="1"/>
              <a:t>cynnwys</a:t>
            </a:r>
            <a:r>
              <a:rPr lang="en-US" dirty="0"/>
              <a:t> </a:t>
            </a:r>
            <a:r>
              <a:rPr lang="en-US" dirty="0" err="1"/>
              <a:t>atyniad</a:t>
            </a:r>
            <a:r>
              <a:rPr lang="en-US" dirty="0"/>
              <a:t> </a:t>
            </a:r>
            <a:r>
              <a:rPr lang="en-US" dirty="0" err="1"/>
              <a:t>ymwelwyr</a:t>
            </a:r>
            <a:r>
              <a:rPr lang="en-US" dirty="0"/>
              <a:t> </a:t>
            </a:r>
            <a:r>
              <a:rPr lang="en-US" dirty="0" err="1"/>
              <a:t>oedd</a:t>
            </a:r>
            <a:r>
              <a:rPr lang="en-US" dirty="0"/>
              <a:t> un </a:t>
            </a:r>
            <a:r>
              <a:rPr lang="en-US" dirty="0" err="1"/>
              <a:t>o’r</a:t>
            </a:r>
            <a:r>
              <a:rPr lang="en-US" dirty="0"/>
              <a:t> </a:t>
            </a:r>
            <a:r>
              <a:rPr lang="en-US" dirty="0" err="1"/>
              <a:t>uchaf</a:t>
            </a:r>
            <a:r>
              <a:rPr lang="en-US" dirty="0"/>
              <a:t> </a:t>
            </a:r>
            <a:r>
              <a:rPr lang="en-US" dirty="0" err="1"/>
              <a:t>ar</a:t>
            </a:r>
            <a:r>
              <a:rPr lang="en-US" dirty="0"/>
              <a:t> £354 </a:t>
            </a:r>
            <a:r>
              <a:rPr lang="en-US" dirty="0" err="1"/>
              <a:t>fesul</a:t>
            </a:r>
            <a:r>
              <a:rPr lang="en-US" dirty="0"/>
              <a:t> </a:t>
            </a:r>
            <a:r>
              <a:rPr lang="en-US" dirty="0" err="1"/>
              <a:t>taith</a:t>
            </a:r>
            <a:r>
              <a:rPr lang="en-US" dirty="0"/>
              <a:t>, </a:t>
            </a:r>
            <a:r>
              <a:rPr lang="en-US" dirty="0" err="1"/>
              <a:t>wedi</a:t>
            </a:r>
            <a:r>
              <a:rPr lang="en-US" dirty="0"/>
              <a:t> </a:t>
            </a:r>
            <a:r>
              <a:rPr lang="en-US" dirty="0" err="1"/>
              <a:t>cynyddu</a:t>
            </a:r>
            <a:r>
              <a:rPr lang="en-US" dirty="0"/>
              <a:t> o £300 </a:t>
            </a:r>
            <a:r>
              <a:rPr lang="en-US" dirty="0" err="1"/>
              <a:t>yn</a:t>
            </a:r>
            <a:r>
              <a:rPr lang="en-US" dirty="0"/>
              <a:t> 2023.</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20202"/>
            <a:ext cx="23209256" cy="753591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591CFB80-5357-77D0-4FD6-A412DC05FAF0}"/>
              </a:ext>
            </a:extLst>
          </p:cNvPr>
          <p:cNvSpPr/>
          <p:nvPr/>
        </p:nvSpPr>
        <p:spPr>
          <a:xfrm>
            <a:off x="561975" y="378461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Gwariant</a:t>
            </a:r>
            <a:r>
              <a:rPr lang="en-US" sz="2800" b="1" dirty="0"/>
              <a:t> a </a:t>
            </a:r>
            <a:r>
              <a:rPr lang="en-US" sz="2800" b="1" dirty="0" err="1"/>
              <a:t>gwariant</a:t>
            </a:r>
            <a:r>
              <a:rPr lang="en-US" sz="2800" b="1" dirty="0"/>
              <a:t> </a:t>
            </a:r>
            <a:r>
              <a:rPr lang="en-US" sz="2800" b="1" dirty="0" err="1"/>
              <a:t>cyfartalog</a:t>
            </a:r>
            <a:r>
              <a:rPr lang="en-US" sz="2800" b="1" dirty="0"/>
              <a:t> </a:t>
            </a:r>
            <a:r>
              <a:rPr lang="en-US" sz="2800" b="1" dirty="0" err="1"/>
              <a:t>fesul</a:t>
            </a:r>
            <a:r>
              <a:rPr lang="en-US" sz="2800" b="1" dirty="0"/>
              <a:t> </a:t>
            </a:r>
            <a:r>
              <a:rPr lang="en-US" sz="2800" b="1" dirty="0" err="1"/>
              <a:t>gweithgareddau</a:t>
            </a:r>
            <a:r>
              <a:rPr lang="en-US" sz="2800" b="1" dirty="0"/>
              <a:t> y </a:t>
            </a:r>
            <a:r>
              <a:rPr lang="en-US" sz="2800" b="1" dirty="0" err="1"/>
              <a:t>cymerwyd</a:t>
            </a:r>
            <a:r>
              <a:rPr lang="en-US" sz="2800" b="1" dirty="0"/>
              <a:t> </a:t>
            </a:r>
            <a:r>
              <a:rPr lang="en-US" sz="2800" b="1" dirty="0" err="1"/>
              <a:t>rhan</a:t>
            </a:r>
            <a:r>
              <a:rPr lang="en-US" sz="2800" b="1" dirty="0"/>
              <a:t> </a:t>
            </a:r>
            <a:r>
              <a:rPr lang="en-US" sz="2800" b="1" dirty="0" err="1"/>
              <a:t>ynddynt</a:t>
            </a:r>
            <a:r>
              <a:rPr lang="en-US" sz="2800" b="1" dirty="0"/>
              <a:t> </a:t>
            </a:r>
            <a:r>
              <a:rPr lang="en-US" sz="2800" b="1" dirty="0" err="1"/>
              <a:t>ar</a:t>
            </a:r>
            <a:r>
              <a:rPr lang="en-US" sz="2800" b="1" dirty="0"/>
              <a:t> </a:t>
            </a:r>
            <a:r>
              <a:rPr lang="en-US" sz="2800" b="1" dirty="0" err="1"/>
              <a:t>deithiau</a:t>
            </a:r>
            <a:r>
              <a:rPr lang="en-US" sz="2800" b="1" dirty="0"/>
              <a:t> </a:t>
            </a:r>
            <a:r>
              <a:rPr lang="en-US" sz="2800" b="1" dirty="0" err="1"/>
              <a:t>yng</a:t>
            </a:r>
            <a:r>
              <a:rPr lang="en-US" sz="2800" b="1" dirty="0"/>
              <a:t> </a:t>
            </a:r>
            <a:r>
              <a:rPr lang="en-US" sz="2800" b="1" dirty="0" err="1"/>
              <a:t>Nghymru</a:t>
            </a:r>
            <a:r>
              <a:rPr lang="en-US" sz="2800" b="1" dirty="0"/>
              <a:t> </a:t>
            </a:r>
            <a:r>
              <a:rPr lang="en-US" sz="2800" b="1" dirty="0" err="1"/>
              <a:t>yn</a:t>
            </a:r>
            <a:r>
              <a:rPr lang="en-US" sz="2800" b="1" dirty="0"/>
              <a:t> 2024</a:t>
            </a:r>
          </a:p>
        </p:txBody>
      </p:sp>
      <p:graphicFrame>
        <p:nvGraphicFramePr>
          <p:cNvPr id="12" name="Chart 11" descr="Graph showing total spend by activities undertaken in million">
            <a:extLst>
              <a:ext uri="{FF2B5EF4-FFF2-40B4-BE49-F238E27FC236}">
                <a16:creationId xmlns:a16="http://schemas.microsoft.com/office/drawing/2014/main" id="{9253AF29-C4EF-EBCF-5D7F-E40EEDCA9030}"/>
              </a:ext>
            </a:extLst>
          </p:cNvPr>
          <p:cNvGraphicFramePr/>
          <p:nvPr>
            <p:extLst>
              <p:ext uri="{D42A27DB-BD31-4B8C-83A1-F6EECF244321}">
                <p14:modId xmlns:p14="http://schemas.microsoft.com/office/powerpoint/2010/main" val="293763999"/>
              </p:ext>
            </p:extLst>
          </p:nvPr>
        </p:nvGraphicFramePr>
        <p:xfrm>
          <a:off x="723900" y="4525332"/>
          <a:ext cx="14634290" cy="743078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ontent Placeholder 9" descr="Bar chart depicting average spend on trips by activities undertaken.">
            <a:extLst>
              <a:ext uri="{FF2B5EF4-FFF2-40B4-BE49-F238E27FC236}">
                <a16:creationId xmlns:a16="http://schemas.microsoft.com/office/drawing/2014/main" id="{48FA2778-7E3A-FDA2-79FA-7DAEF2A783F8}"/>
              </a:ext>
            </a:extLst>
          </p:cNvPr>
          <p:cNvGraphicFramePr/>
          <p:nvPr>
            <p:extLst>
              <p:ext uri="{D42A27DB-BD31-4B8C-83A1-F6EECF244321}">
                <p14:modId xmlns:p14="http://schemas.microsoft.com/office/powerpoint/2010/main" val="371261958"/>
              </p:ext>
            </p:extLst>
          </p:nvPr>
        </p:nvGraphicFramePr>
        <p:xfrm>
          <a:off x="10492744" y="4525330"/>
          <a:ext cx="17110706" cy="743078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a:xfrm>
            <a:off x="576257" y="12173767"/>
            <a:ext cx="20528218" cy="998175"/>
          </a:xfrm>
        </p:spPr>
        <p:txBody>
          <a:bodyPr/>
          <a:lstStyle/>
          <a:p>
            <a:pPr>
              <a:spcBef>
                <a:spcPts val="300"/>
              </a:spcBef>
            </a:pPr>
            <a:r>
              <a:rPr lang="en-US" sz="2400" dirty="0"/>
              <a:t>*Mae </a:t>
            </a:r>
            <a:r>
              <a:rPr lang="en-US" sz="2400" dirty="0" err="1"/>
              <a:t>maint</a:t>
            </a:r>
            <a:r>
              <a:rPr lang="en-US" sz="2400" dirty="0"/>
              <a:t> y </a:t>
            </a:r>
            <a:r>
              <a:rPr lang="en-US" sz="2400" dirty="0" err="1"/>
              <a:t>sylfaen</a:t>
            </a:r>
            <a:r>
              <a:rPr lang="en-US" sz="2400" dirty="0"/>
              <a:t> </a:t>
            </a:r>
            <a:r>
              <a:rPr lang="en-US" sz="2400" dirty="0" err="1"/>
              <a:t>rhwng</a:t>
            </a:r>
            <a:r>
              <a:rPr lang="en-US" sz="2400" dirty="0"/>
              <a:t> 30 a 100, </a:t>
            </a:r>
            <a:r>
              <a:rPr lang="en-US" sz="2400" dirty="0" err="1"/>
              <a:t>argymhellir</a:t>
            </a:r>
            <a:r>
              <a:rPr lang="en-US" sz="2400" dirty="0"/>
              <a:t> </a:t>
            </a:r>
            <a:r>
              <a:rPr lang="en-US" sz="2400" dirty="0" err="1"/>
              <a:t>defnyddio'r</a:t>
            </a:r>
            <a:r>
              <a:rPr lang="en-US" sz="2400" dirty="0"/>
              <a:t> </a:t>
            </a:r>
            <a:r>
              <a:rPr lang="en-US" sz="2400" dirty="0" err="1"/>
              <a:t>amcangyfrifon</a:t>
            </a:r>
            <a:r>
              <a:rPr lang="en-US" sz="2400" dirty="0"/>
              <a:t> </a:t>
            </a:r>
            <a:r>
              <a:rPr lang="en-US" sz="2400" dirty="0" err="1"/>
              <a:t>ar</a:t>
            </a:r>
            <a:r>
              <a:rPr lang="en-US" sz="2400" dirty="0"/>
              <a:t> sail </a:t>
            </a:r>
            <a:r>
              <a:rPr lang="en-US" sz="2400" dirty="0" err="1"/>
              <a:t>ddangosol</a:t>
            </a:r>
            <a:r>
              <a:rPr lang="en-US" sz="2400" dirty="0"/>
              <a:t> </a:t>
            </a:r>
            <a:r>
              <a:rPr lang="en-US" sz="2400" dirty="0" err="1"/>
              <a:t>yn</a:t>
            </a:r>
            <a:r>
              <a:rPr lang="en-US" sz="2400" dirty="0"/>
              <a:t> </a:t>
            </a:r>
            <a:r>
              <a:rPr lang="en-US" sz="2400" dirty="0" err="1"/>
              <a:t>unig</a:t>
            </a:r>
            <a:r>
              <a:rPr lang="en-US" sz="2400" dirty="0"/>
              <a:t>. </a:t>
            </a:r>
          </a:p>
          <a:p>
            <a:pPr>
              <a:spcBef>
                <a:spcPts val="300"/>
              </a:spcBef>
            </a:pP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(GBTS) </a:t>
            </a:r>
            <a:r>
              <a:rPr lang="en-US" sz="2400" dirty="0"/>
              <a:t>2024</a:t>
            </a:r>
          </a:p>
          <a:p>
            <a:pPr>
              <a:spcBef>
                <a:spcPts val="300"/>
              </a:spcBef>
            </a:pPr>
            <a:r>
              <a:rPr lang="en-US" sz="2400" dirty="0"/>
              <a:t>Sylfaen: Cymru 752</a:t>
            </a:r>
          </a:p>
        </p:txBody>
      </p:sp>
    </p:spTree>
    <p:extLst>
      <p:ext uri="{BB962C8B-B14F-4D97-AF65-F5344CB8AC3E}">
        <p14:creationId xmlns:p14="http://schemas.microsoft.com/office/powerpoint/2010/main" val="13545844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Dadansoddiad gwariant teithiau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80231" y="1998943"/>
            <a:ext cx="23223538" cy="1552572"/>
          </a:xfrm>
        </p:spPr>
        <p:txBody>
          <a:bodyPr/>
          <a:lstStyle/>
          <a:p>
            <a:r>
              <a:rPr lang="en-US" dirty="0"/>
              <a:t>Mae </a:t>
            </a:r>
            <a:r>
              <a:rPr lang="en-US" dirty="0" err="1"/>
              <a:t>gwariant</a:t>
            </a:r>
            <a:r>
              <a:rPr lang="en-US" dirty="0"/>
              <a:t> </a:t>
            </a:r>
            <a:r>
              <a:rPr lang="en-US" dirty="0" err="1"/>
              <a:t>yng</a:t>
            </a:r>
            <a:r>
              <a:rPr lang="en-US" dirty="0"/>
              <a:t> </a:t>
            </a:r>
            <a:r>
              <a:rPr lang="en-US" dirty="0" err="1"/>
              <a:t>Nghymru</a:t>
            </a:r>
            <a:r>
              <a:rPr lang="en-US" dirty="0"/>
              <a:t> </a:t>
            </a:r>
            <a:r>
              <a:rPr lang="en-US" dirty="0" err="1"/>
              <a:t>wedi</a:t>
            </a:r>
            <a:r>
              <a:rPr lang="en-US" dirty="0"/>
              <a:t> bod </a:t>
            </a:r>
            <a:r>
              <a:rPr lang="en-US" dirty="0" err="1"/>
              <a:t>yn</a:t>
            </a:r>
            <a:r>
              <a:rPr lang="en-US" dirty="0"/>
              <a:t> </a:t>
            </a:r>
            <a:r>
              <a:rPr lang="en-US" dirty="0" err="1"/>
              <a:t>cynyddu</a:t>
            </a:r>
            <a:r>
              <a:rPr lang="en-US" dirty="0"/>
              <a:t> </a:t>
            </a:r>
            <a:r>
              <a:rPr lang="en-US" dirty="0" err="1"/>
              <a:t>yn</a:t>
            </a:r>
            <a:r>
              <a:rPr lang="en-US" dirty="0"/>
              <a:t> </a:t>
            </a:r>
            <a:r>
              <a:rPr lang="en-US" dirty="0" err="1"/>
              <a:t>uwch</a:t>
            </a:r>
            <a:r>
              <a:rPr lang="en-US" dirty="0"/>
              <a:t> </a:t>
            </a:r>
            <a:r>
              <a:rPr lang="en-US" dirty="0" err="1"/>
              <a:t>na’r</a:t>
            </a:r>
            <a:r>
              <a:rPr lang="en-US" dirty="0"/>
              <a:t> </a:t>
            </a:r>
            <a:r>
              <a:rPr lang="en-US" dirty="0" err="1"/>
              <a:t>gyfradd</a:t>
            </a:r>
            <a:r>
              <a:rPr lang="en-US" dirty="0"/>
              <a:t> </a:t>
            </a:r>
            <a:r>
              <a:rPr lang="en-US" dirty="0" err="1"/>
              <a:t>chwyddiant</a:t>
            </a:r>
            <a:r>
              <a:rPr lang="en-US" dirty="0"/>
              <a:t> </a:t>
            </a:r>
            <a:r>
              <a:rPr lang="en-US" dirty="0" err="1"/>
              <a:t>ers</a:t>
            </a:r>
            <a:r>
              <a:rPr lang="en-US" dirty="0"/>
              <a:t> 2022, </a:t>
            </a:r>
            <a:r>
              <a:rPr lang="en-US" dirty="0" err="1"/>
              <a:t>gan</a:t>
            </a:r>
            <a:r>
              <a:rPr lang="en-US" dirty="0"/>
              <a:t> </a:t>
            </a:r>
            <a:r>
              <a:rPr lang="en-US" dirty="0" err="1"/>
              <a:t>gynyddu</a:t>
            </a:r>
            <a:r>
              <a:rPr lang="en-US" dirty="0"/>
              <a:t> 7% </a:t>
            </a:r>
            <a:r>
              <a:rPr lang="en-US" dirty="0" err="1"/>
              <a:t>rhwng</a:t>
            </a:r>
            <a:r>
              <a:rPr lang="en-US" dirty="0"/>
              <a:t> 2022 a 2023 ac 11% </a:t>
            </a:r>
            <a:r>
              <a:rPr lang="en-US" dirty="0" err="1"/>
              <a:t>arall</a:t>
            </a:r>
            <a:r>
              <a:rPr lang="en-US" dirty="0"/>
              <a:t> </a:t>
            </a:r>
            <a:r>
              <a:rPr lang="en-US" dirty="0" err="1"/>
              <a:t>rhwng</a:t>
            </a:r>
            <a:r>
              <a:rPr lang="en-US" dirty="0"/>
              <a:t> 2023 a 2024. </a:t>
            </a:r>
            <a:r>
              <a:rPr lang="en-US" dirty="0" err="1"/>
              <a:t>Gwyliau</a:t>
            </a:r>
            <a:r>
              <a:rPr lang="en-US" dirty="0"/>
              <a:t> </a:t>
            </a:r>
            <a:r>
              <a:rPr lang="en-US" dirty="0" err="1"/>
              <a:t>pecyn</a:t>
            </a:r>
            <a:r>
              <a:rPr lang="en-US" dirty="0"/>
              <a:t>, </a:t>
            </a:r>
            <a:r>
              <a:rPr lang="en-US" dirty="0" err="1"/>
              <a:t>llety</a:t>
            </a:r>
            <a:r>
              <a:rPr lang="en-US" dirty="0"/>
              <a:t> a </a:t>
            </a:r>
            <a:r>
              <a:rPr lang="en-US" dirty="0" err="1"/>
              <a:t>bwyta</a:t>
            </a:r>
            <a:r>
              <a:rPr lang="en-US" dirty="0"/>
              <a:t> ac </a:t>
            </a:r>
            <a:r>
              <a:rPr lang="en-US" dirty="0" err="1"/>
              <a:t>yfed</a:t>
            </a:r>
            <a:r>
              <a:rPr lang="en-US" dirty="0"/>
              <a:t> </a:t>
            </a:r>
            <a:r>
              <a:rPr lang="en-US" dirty="0" err="1"/>
              <a:t>yw’r</a:t>
            </a:r>
            <a:r>
              <a:rPr lang="en-US" dirty="0"/>
              <a:t> </a:t>
            </a:r>
            <a:r>
              <a:rPr lang="en-US" dirty="0" err="1"/>
              <a:t>categorïau</a:t>
            </a:r>
            <a:r>
              <a:rPr lang="en-US" dirty="0"/>
              <a:t> </a:t>
            </a:r>
            <a:r>
              <a:rPr lang="en-US" dirty="0" err="1"/>
              <a:t>mwyaf</a:t>
            </a:r>
            <a:r>
              <a:rPr lang="en-US" dirty="0"/>
              <a:t> o </a:t>
            </a:r>
            <a:r>
              <a:rPr lang="en-US" dirty="0" err="1"/>
              <a:t>wariant</a:t>
            </a:r>
            <a:r>
              <a:rPr lang="en-US" dirty="0"/>
              <a:t> </a:t>
            </a:r>
            <a:r>
              <a:rPr lang="en-US" dirty="0" err="1"/>
              <a:t>yn</a:t>
            </a:r>
            <a:r>
              <a:rPr lang="en-US" dirty="0"/>
              <a:t> 2024. </a:t>
            </a:r>
            <a:r>
              <a:rPr lang="en-US" dirty="0" err="1"/>
              <a:t>Cynyddodd</a:t>
            </a:r>
            <a:r>
              <a:rPr lang="en-US" dirty="0"/>
              <a:t> y </a:t>
            </a:r>
            <a:r>
              <a:rPr lang="en-US" dirty="0" err="1"/>
              <a:t>gyfran</a:t>
            </a:r>
            <a:r>
              <a:rPr lang="en-US" dirty="0"/>
              <a:t> o </a:t>
            </a:r>
            <a:r>
              <a:rPr lang="en-US" dirty="0" err="1"/>
              <a:t>wariant</a:t>
            </a:r>
            <a:r>
              <a:rPr lang="en-US" dirty="0"/>
              <a:t> </a:t>
            </a:r>
            <a:r>
              <a:rPr lang="en-US" dirty="0" err="1"/>
              <a:t>ar</a:t>
            </a:r>
            <a:r>
              <a:rPr lang="en-US" dirty="0"/>
              <a:t> </a:t>
            </a:r>
            <a:r>
              <a:rPr lang="en-US" dirty="0" err="1"/>
              <a:t>wyliau</a:t>
            </a:r>
            <a:r>
              <a:rPr lang="en-US" dirty="0"/>
              <a:t> </a:t>
            </a:r>
            <a:r>
              <a:rPr lang="en-US" dirty="0" err="1"/>
              <a:t>pecyn</a:t>
            </a:r>
            <a:r>
              <a:rPr lang="en-US" dirty="0"/>
              <a:t> y </a:t>
            </a:r>
            <a:r>
              <a:rPr lang="en-US" dirty="0" err="1"/>
              <a:t>mwyaf</a:t>
            </a:r>
            <a:r>
              <a:rPr lang="en-US" dirty="0"/>
              <a:t>, o 10% o </a:t>
            </a:r>
            <a:r>
              <a:rPr lang="en-US" dirty="0" err="1"/>
              <a:t>wariant</a:t>
            </a:r>
            <a:r>
              <a:rPr lang="en-US" dirty="0"/>
              <a:t> </a:t>
            </a:r>
            <a:r>
              <a:rPr lang="en-US" dirty="0" err="1"/>
              <a:t>yn</a:t>
            </a:r>
            <a:r>
              <a:rPr lang="en-US" dirty="0"/>
              <a:t> 2023 </a:t>
            </a:r>
            <a:r>
              <a:rPr lang="en-US" dirty="0" err="1"/>
              <a:t>i</a:t>
            </a:r>
            <a:r>
              <a:rPr lang="en-US" dirty="0"/>
              <a:t> 20% o </a:t>
            </a:r>
            <a:r>
              <a:rPr lang="en-US" dirty="0" err="1"/>
              <a:t>wariant</a:t>
            </a:r>
            <a:r>
              <a:rPr lang="en-US" dirty="0"/>
              <a:t> </a:t>
            </a:r>
            <a:r>
              <a:rPr lang="en-US" dirty="0" err="1"/>
              <a:t>yn</a:t>
            </a:r>
            <a:r>
              <a:rPr lang="en-US" dirty="0"/>
              <a:t> 2024, </a:t>
            </a:r>
            <a:r>
              <a:rPr lang="en-US" dirty="0" err="1"/>
              <a:t>yn</a:t>
            </a:r>
            <a:r>
              <a:rPr lang="en-US" dirty="0"/>
              <a:t> </a:t>
            </a:r>
            <a:r>
              <a:rPr lang="en-US" dirty="0" err="1"/>
              <a:t>bennaf</a:t>
            </a:r>
            <a:r>
              <a:rPr lang="en-US" dirty="0"/>
              <a:t> </a:t>
            </a:r>
            <a:r>
              <a:rPr lang="en-US" dirty="0" err="1"/>
              <a:t>oherwydd</a:t>
            </a:r>
            <a:r>
              <a:rPr lang="en-US" dirty="0"/>
              <a:t> </a:t>
            </a:r>
            <a:r>
              <a:rPr lang="en-US" dirty="0" err="1"/>
              <a:t>cynnydd</a:t>
            </a:r>
            <a:r>
              <a:rPr lang="en-US" dirty="0"/>
              <a:t> </a:t>
            </a:r>
            <a:r>
              <a:rPr lang="en-US" dirty="0" err="1"/>
              <a:t>i</a:t>
            </a:r>
            <a:r>
              <a:rPr lang="en-US" dirty="0"/>
              <a:t> </a:t>
            </a:r>
            <a:r>
              <a:rPr lang="en-US" dirty="0" err="1"/>
              <a:t>wariant</a:t>
            </a:r>
            <a:r>
              <a:rPr lang="en-US" dirty="0"/>
              <a:t> </a:t>
            </a:r>
            <a:r>
              <a:rPr lang="en-US" dirty="0" err="1"/>
              <a:t>ar</a:t>
            </a:r>
            <a:r>
              <a:rPr lang="en-US" dirty="0"/>
              <a:t> y </a:t>
            </a:r>
            <a:r>
              <a:rPr lang="en-US" dirty="0" err="1"/>
              <a:t>categori</a:t>
            </a:r>
            <a:r>
              <a:rPr lang="en-US" dirty="0"/>
              <a:t> </a:t>
            </a:r>
            <a:r>
              <a:rPr lang="en-US" dirty="0" err="1"/>
              <a:t>hwn</a:t>
            </a:r>
            <a:r>
              <a:rPr lang="en-US" dirty="0"/>
              <a:t> </a:t>
            </a:r>
            <a:r>
              <a:rPr lang="en-US" dirty="0" err="1"/>
              <a:t>gan</a:t>
            </a:r>
            <a:r>
              <a:rPr lang="en-US" dirty="0"/>
              <a:t> y </a:t>
            </a:r>
            <a:r>
              <a:rPr lang="en-US" dirty="0" err="1"/>
              <a:t>rhai</a:t>
            </a:r>
            <a:r>
              <a:rPr lang="en-US" dirty="0"/>
              <a:t> </a:t>
            </a:r>
            <a:r>
              <a:rPr lang="en-US" dirty="0" err="1"/>
              <a:t>yn</a:t>
            </a:r>
            <a:r>
              <a:rPr lang="en-US" dirty="0"/>
              <a:t> y </a:t>
            </a:r>
            <a:r>
              <a:rPr lang="en-US" dirty="0" err="1"/>
              <a:t>cyfnod</a:t>
            </a:r>
            <a:r>
              <a:rPr lang="en-US" dirty="0"/>
              <a:t> </a:t>
            </a:r>
            <a:r>
              <a:rPr lang="en-US" dirty="0" err="1"/>
              <a:t>oes</a:t>
            </a:r>
            <a:r>
              <a:rPr lang="en-US" dirty="0"/>
              <a:t> </a:t>
            </a:r>
            <a:r>
              <a:rPr lang="en-US" dirty="0" err="1"/>
              <a:t>teuluoedd</a:t>
            </a:r>
            <a:r>
              <a:rPr lang="en-US" dirty="0"/>
              <a:t>. </a:t>
            </a:r>
            <a:r>
              <a:rPr lang="en-US" dirty="0" err="1"/>
              <a:t>Mewn</a:t>
            </a:r>
            <a:r>
              <a:rPr lang="en-US" dirty="0"/>
              <a:t> </a:t>
            </a:r>
            <a:r>
              <a:rPr lang="en-US" dirty="0" err="1"/>
              <a:t>cyferbyniad</a:t>
            </a:r>
            <a:r>
              <a:rPr lang="en-US" dirty="0"/>
              <a:t>, </a:t>
            </a:r>
            <a:r>
              <a:rPr lang="en-US" dirty="0" err="1"/>
              <a:t>gostyngodd</a:t>
            </a:r>
            <a:r>
              <a:rPr lang="en-US" dirty="0"/>
              <a:t> y </a:t>
            </a:r>
            <a:r>
              <a:rPr lang="en-US" dirty="0" err="1"/>
              <a:t>gyfran</a:t>
            </a:r>
            <a:r>
              <a:rPr lang="en-US" dirty="0"/>
              <a:t> o </a:t>
            </a:r>
            <a:r>
              <a:rPr lang="en-US" dirty="0" err="1"/>
              <a:t>wariant</a:t>
            </a:r>
            <a:r>
              <a:rPr lang="en-US" dirty="0"/>
              <a:t> </a:t>
            </a:r>
            <a:r>
              <a:rPr lang="en-US" dirty="0" err="1"/>
              <a:t>teithiau</a:t>
            </a:r>
            <a:r>
              <a:rPr lang="en-US" dirty="0"/>
              <a:t> </a:t>
            </a:r>
            <a:r>
              <a:rPr lang="en-US" dirty="0" err="1"/>
              <a:t>ar</a:t>
            </a:r>
            <a:r>
              <a:rPr lang="en-US" dirty="0"/>
              <a:t> </a:t>
            </a:r>
            <a:r>
              <a:rPr lang="en-US" dirty="0" err="1"/>
              <a:t>lety</a:t>
            </a:r>
            <a:r>
              <a:rPr lang="en-US" dirty="0"/>
              <a:t> 5 </a:t>
            </a:r>
            <a:r>
              <a:rPr lang="en-US" dirty="0" err="1"/>
              <a:t>pwynt</a:t>
            </a:r>
            <a:r>
              <a:rPr lang="en-US" dirty="0"/>
              <a:t> </a:t>
            </a:r>
            <a:r>
              <a:rPr lang="en-US" dirty="0" err="1"/>
              <a:t>canran</a:t>
            </a:r>
            <a:r>
              <a:rPr lang="en-US" dirty="0"/>
              <a:t>.</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23209256"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Dadansoddiad Gwariant Teithiau 2024</a:t>
            </a:r>
          </a:p>
        </p:txBody>
      </p:sp>
      <p:graphicFrame>
        <p:nvGraphicFramePr>
          <p:cNvPr id="11" name="Chart 10" descr="Pie chart showing spend breakdown">
            <a:extLst>
              <a:ext uri="{FF2B5EF4-FFF2-40B4-BE49-F238E27FC236}">
                <a16:creationId xmlns:a16="http://schemas.microsoft.com/office/drawing/2014/main" id="{AFB1D126-2C5D-C6E6-8081-1413FFCBBBFB}"/>
              </a:ext>
            </a:extLst>
          </p:cNvPr>
          <p:cNvGraphicFramePr/>
          <p:nvPr>
            <p:extLst>
              <p:ext uri="{D42A27DB-BD31-4B8C-83A1-F6EECF244321}">
                <p14:modId xmlns:p14="http://schemas.microsoft.com/office/powerpoint/2010/main" val="3543719983"/>
              </p:ext>
            </p:extLst>
          </p:nvPr>
        </p:nvGraphicFramePr>
        <p:xfrm>
          <a:off x="-1634434" y="4557205"/>
          <a:ext cx="25419947" cy="7373362"/>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pPr>
              <a:spcBef>
                <a:spcPts val="300"/>
              </a:spcBef>
            </a:pPr>
            <a:r>
              <a:rPr lang="en-GB" sz="2400"/>
              <a:t>Ffynhonnell: Arolwg Twristiaeth Prydain Fawr (GBTS) </a:t>
            </a:r>
            <a:r>
              <a:rPr lang="en-US" sz="2400"/>
              <a:t>2024</a:t>
            </a:r>
          </a:p>
          <a:p>
            <a:pPr>
              <a:spcBef>
                <a:spcPts val="300"/>
              </a:spcBef>
            </a:pPr>
            <a:r>
              <a:rPr lang="en-US" sz="2400"/>
              <a:t>Sylfaen: Cymru 752</a:t>
            </a:r>
          </a:p>
        </p:txBody>
      </p:sp>
    </p:spTree>
    <p:extLst>
      <p:ext uri="{BB962C8B-B14F-4D97-AF65-F5344CB8AC3E}">
        <p14:creationId xmlns:p14="http://schemas.microsoft.com/office/powerpoint/2010/main" val="371829773"/>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EBD70-933E-5CFD-62A3-63BC4C7F363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Gwariant teithiau fesul chwarter 2022-2024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6D32667-2440-BB70-F4CE-78BA147769FC}"/>
              </a:ext>
            </a:extLst>
          </p:cNvPr>
          <p:cNvSpPr>
            <a:spLocks noGrp="1"/>
          </p:cNvSpPr>
          <p:nvPr>
            <p:ph type="body" sz="quarter" idx="14"/>
          </p:nvPr>
        </p:nvSpPr>
        <p:spPr>
          <a:xfrm>
            <a:off x="580231" y="2014176"/>
            <a:ext cx="23223538" cy="1552572"/>
          </a:xfrm>
        </p:spPr>
        <p:txBody>
          <a:bodyPr/>
          <a:lstStyle/>
          <a:p>
            <a:r>
              <a:rPr lang="en-US"/>
              <a:t>Cyrhaeddodd gwariant ar wyliau pecyn ei frig yn Ch3 2024 ar £151 miliwn, sy’n sylweddol uwch na’r holl chwarteri eraill ers dechrau’r gyfres amser. Gostyngodd gwariant ar lety ar draws bob chwarter yn 2024, o’i gymharu â’r chwarter cyfatebol yn 2023. Roedd gwariant yn Ch2 2024 yn sylweddol uwch ar gyfer costau teithio (+51% o’i gymharu â Ch2 2023) a bwyta ac yfed allan (+23% o’i gymharu â Ch2 2023). Cynyddodd gwariant ar bob math o drafnidiaeth gyhoeddus yn Ch2 2024, gan gynnwys trafnidiaeth trenau, bysiau, awyr a dŵr.</a:t>
            </a:r>
          </a:p>
        </p:txBody>
      </p:sp>
      <p:sp>
        <p:nvSpPr>
          <p:cNvPr id="7" name="Rectangle 6">
            <a:extLst>
              <a:ext uri="{FF2B5EF4-FFF2-40B4-BE49-F238E27FC236}">
                <a16:creationId xmlns:a16="http://schemas.microsoft.com/office/drawing/2014/main" id="{94BE12C9-1E00-DCAF-24EF-7AF0C1D3092B}"/>
              </a:ext>
              <a:ext uri="{C183D7F6-B498-43B3-948B-1728B52AA6E4}">
                <adec:decorative xmlns:adec="http://schemas.microsoft.com/office/drawing/2017/decorative" val="1"/>
              </a:ext>
            </a:extLst>
          </p:cNvPr>
          <p:cNvSpPr/>
          <p:nvPr/>
        </p:nvSpPr>
        <p:spPr>
          <a:xfrm>
            <a:off x="576257" y="4485455"/>
            <a:ext cx="23209256" cy="751686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D5B927CF-8309-1FCB-E674-2F2993BAAB3F}"/>
              </a:ext>
            </a:extLst>
          </p:cNvPr>
          <p:cNvSpPr/>
          <p:nvPr/>
        </p:nvSpPr>
        <p:spPr>
          <a:xfrm>
            <a:off x="576257" y="3797300"/>
            <a:ext cx="2320925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err="1"/>
              <a:t>Gwariant Teithiau 2022-2024 (miliynau)</a:t>
            </a:r>
          </a:p>
        </p:txBody>
      </p:sp>
      <p:graphicFrame>
        <p:nvGraphicFramePr>
          <p:cNvPr id="8" name="Content Placeholder 12" descr="Line chart depicting trip spend (by category i.e. accommodation) by quarter between Q2 2021 and Q4 2022.">
            <a:extLst>
              <a:ext uri="{FF2B5EF4-FFF2-40B4-BE49-F238E27FC236}">
                <a16:creationId xmlns:a16="http://schemas.microsoft.com/office/drawing/2014/main" id="{DC1DFA87-C688-8501-94E4-56EE85752731}"/>
              </a:ext>
            </a:extLst>
          </p:cNvPr>
          <p:cNvGraphicFramePr/>
          <p:nvPr>
            <p:extLst>
              <p:ext uri="{D42A27DB-BD31-4B8C-83A1-F6EECF244321}">
                <p14:modId xmlns:p14="http://schemas.microsoft.com/office/powerpoint/2010/main" val="402718183"/>
              </p:ext>
            </p:extLst>
          </p:nvPr>
        </p:nvGraphicFramePr>
        <p:xfrm>
          <a:off x="723899" y="4610101"/>
          <a:ext cx="22877504" cy="727709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36DDD-DED0-BCD5-0B46-8F6D7B118E77}"/>
              </a:ext>
            </a:extLst>
          </p:cNvPr>
          <p:cNvSpPr>
            <a:spLocks noGrp="1"/>
          </p:cNvSpPr>
          <p:nvPr>
            <p:ph type="body" sz="quarter" idx="15"/>
          </p:nvPr>
        </p:nvSpPr>
        <p:spPr/>
        <p:txBody>
          <a:bodyPr/>
          <a:lstStyle/>
          <a:p>
            <a:pPr>
              <a:spcBef>
                <a:spcPts val="300"/>
              </a:spcBef>
            </a:pPr>
            <a:r>
              <a:rPr lang="en-US" sz="2400"/>
              <a:t>* Eithriwyd categorïau gwariant â maint sylfaen blynyddol o lai na 100.</a:t>
            </a:r>
          </a:p>
          <a:p>
            <a:pPr>
              <a:spcBef>
                <a:spcPts val="300"/>
              </a:spcBef>
            </a:pPr>
            <a:r>
              <a:rPr lang="en-GB" sz="2400"/>
              <a:t>Ffynhonnell: Arolwg Twristiaeth Prydain Fawr (GBTS) </a:t>
            </a:r>
            <a:r>
              <a:rPr lang="en-US" sz="2400"/>
              <a:t>2024</a:t>
            </a:r>
          </a:p>
          <a:p>
            <a:pPr>
              <a:spcBef>
                <a:spcPts val="300"/>
              </a:spcBef>
            </a:pPr>
            <a:r>
              <a:rPr lang="en-US" sz="2400"/>
              <a:t>Sylfaen: Cymru 752</a:t>
            </a:r>
          </a:p>
        </p:txBody>
      </p:sp>
    </p:spTree>
    <p:extLst>
      <p:ext uri="{BB962C8B-B14F-4D97-AF65-F5344CB8AC3E}">
        <p14:creationId xmlns:p14="http://schemas.microsoft.com/office/powerpoint/2010/main" val="200060797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FB2BE9-FB30-2967-3756-FA380CE7F08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Teithiau a gwariant fesul rhanbarth preswyl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94F2EB10-6873-C80D-3A5F-997F247661AC}"/>
              </a:ext>
            </a:extLst>
          </p:cNvPr>
          <p:cNvSpPr>
            <a:spLocks noGrp="1"/>
          </p:cNvSpPr>
          <p:nvPr>
            <p:ph type="body" sz="quarter" idx="14"/>
          </p:nvPr>
        </p:nvSpPr>
        <p:spPr/>
        <p:txBody>
          <a:bodyPr/>
          <a:lstStyle/>
          <a:p>
            <a:r>
              <a:rPr lang="en-US" dirty="0" err="1"/>
              <a:t>Trigolion</a:t>
            </a:r>
            <a:r>
              <a:rPr lang="en-US" dirty="0"/>
              <a:t> </a:t>
            </a:r>
            <a:r>
              <a:rPr lang="en-US" dirty="0" err="1"/>
              <a:t>Lloegr</a:t>
            </a:r>
            <a:r>
              <a:rPr lang="en-US" dirty="0"/>
              <a:t> </a:t>
            </a:r>
            <a:r>
              <a:rPr lang="en-US" dirty="0" err="1"/>
              <a:t>sy’n</a:t>
            </a:r>
            <a:r>
              <a:rPr lang="en-US" dirty="0"/>
              <a:t> </a:t>
            </a:r>
            <a:r>
              <a:rPr lang="en-US" dirty="0" err="1"/>
              <a:t>mynd</a:t>
            </a:r>
            <a:r>
              <a:rPr lang="en-US" dirty="0"/>
              <a:t> </a:t>
            </a:r>
            <a:r>
              <a:rPr lang="en-US" dirty="0" err="1"/>
              <a:t>ar</a:t>
            </a:r>
            <a:r>
              <a:rPr lang="en-US" dirty="0"/>
              <a:t> y </a:t>
            </a:r>
            <a:r>
              <a:rPr lang="en-US" dirty="0" err="1"/>
              <a:t>mwyafrif</a:t>
            </a:r>
            <a:r>
              <a:rPr lang="en-US" dirty="0"/>
              <a:t> </a:t>
            </a:r>
            <a:r>
              <a:rPr lang="en-US" dirty="0" err="1"/>
              <a:t>llethol</a:t>
            </a:r>
            <a:r>
              <a:rPr lang="en-US" dirty="0"/>
              <a:t> o </a:t>
            </a:r>
            <a:r>
              <a:rPr lang="en-US" dirty="0" err="1"/>
              <a:t>deithiau</a:t>
            </a:r>
            <a:r>
              <a:rPr lang="en-US" dirty="0"/>
              <a:t> </a:t>
            </a:r>
            <a:r>
              <a:rPr lang="en-US" dirty="0" err="1"/>
              <a:t>yng</a:t>
            </a:r>
            <a:r>
              <a:rPr lang="en-US" dirty="0"/>
              <a:t> </a:t>
            </a:r>
            <a:r>
              <a:rPr lang="en-US" dirty="0" err="1"/>
              <a:t>Nghymru</a:t>
            </a:r>
            <a:r>
              <a:rPr lang="en-US" dirty="0"/>
              <a:t>, ac </a:t>
            </a:r>
            <a:r>
              <a:rPr lang="en-US" dirty="0" err="1"/>
              <a:t>maent</a:t>
            </a:r>
            <a:r>
              <a:rPr lang="en-US" dirty="0"/>
              <a:t> </a:t>
            </a:r>
            <a:r>
              <a:rPr lang="en-US" dirty="0" err="1"/>
              <a:t>yn</a:t>
            </a:r>
            <a:r>
              <a:rPr lang="en-US" dirty="0"/>
              <a:t> aros </a:t>
            </a:r>
            <a:r>
              <a:rPr lang="en-US" dirty="0" err="1"/>
              <a:t>yn</a:t>
            </a:r>
            <a:r>
              <a:rPr lang="en-US" dirty="0"/>
              <a:t> </a:t>
            </a:r>
            <a:r>
              <a:rPr lang="en-US" dirty="0" err="1"/>
              <a:t>hirach</a:t>
            </a:r>
            <a:r>
              <a:rPr lang="en-US" dirty="0"/>
              <a:t> </a:t>
            </a:r>
            <a:r>
              <a:rPr lang="en-US" dirty="0" err="1"/>
              <a:t>na</a:t>
            </a:r>
            <a:r>
              <a:rPr lang="en-US" dirty="0"/>
              <a:t> </a:t>
            </a:r>
            <a:r>
              <a:rPr lang="en-US" dirty="0" err="1"/>
              <a:t>thrigolion</a:t>
            </a:r>
            <a:r>
              <a:rPr lang="en-US" dirty="0"/>
              <a:t> Cymru ac </a:t>
            </a:r>
            <a:r>
              <a:rPr lang="en-US" dirty="0" err="1"/>
              <a:t>yn</a:t>
            </a:r>
            <a:r>
              <a:rPr lang="en-US" dirty="0"/>
              <a:t> </a:t>
            </a:r>
            <a:r>
              <a:rPr lang="en-US" dirty="0" err="1"/>
              <a:t>gwario</a:t>
            </a:r>
            <a:r>
              <a:rPr lang="en-US" dirty="0"/>
              <a:t> </a:t>
            </a:r>
            <a:r>
              <a:rPr lang="en-US" dirty="0" err="1"/>
              <a:t>mwy</a:t>
            </a:r>
            <a:r>
              <a:rPr lang="en-US" dirty="0"/>
              <a:t>, </a:t>
            </a:r>
            <a:r>
              <a:rPr lang="en-US" dirty="0" err="1"/>
              <a:t>gan</a:t>
            </a:r>
            <a:r>
              <a:rPr lang="en-US" dirty="0"/>
              <a:t> </a:t>
            </a:r>
            <a:r>
              <a:rPr lang="en-US" dirty="0" err="1"/>
              <a:t>gynrychioli</a:t>
            </a:r>
            <a:r>
              <a:rPr lang="en-US" dirty="0"/>
              <a:t> 69% o </a:t>
            </a:r>
            <a:r>
              <a:rPr lang="en-US" dirty="0" err="1"/>
              <a:t>deithiau</a:t>
            </a:r>
            <a:r>
              <a:rPr lang="en-US" dirty="0"/>
              <a:t>, 72% o </a:t>
            </a:r>
            <a:r>
              <a:rPr lang="en-US" dirty="0" err="1"/>
              <a:t>nosweithiau</a:t>
            </a:r>
            <a:r>
              <a:rPr lang="en-US" dirty="0"/>
              <a:t> </a:t>
            </a:r>
            <a:r>
              <a:rPr lang="en-US" dirty="0" err="1"/>
              <a:t>gwely</a:t>
            </a:r>
            <a:r>
              <a:rPr lang="en-US" dirty="0"/>
              <a:t> a 74% o </a:t>
            </a:r>
            <a:r>
              <a:rPr lang="en-US" dirty="0" err="1"/>
              <a:t>wariant</a:t>
            </a:r>
            <a:r>
              <a:rPr lang="en-US" dirty="0"/>
              <a:t> </a:t>
            </a:r>
            <a:r>
              <a:rPr lang="en-US" dirty="0" err="1"/>
              <a:t>yn</a:t>
            </a:r>
            <a:r>
              <a:rPr lang="en-US" dirty="0"/>
              <a:t> 2024 . Gan </a:t>
            </a:r>
            <a:r>
              <a:rPr lang="en-US" dirty="0" err="1"/>
              <a:t>ganolbwyntio</a:t>
            </a:r>
            <a:r>
              <a:rPr lang="en-US" dirty="0"/>
              <a:t> </a:t>
            </a:r>
            <a:r>
              <a:rPr lang="en-US" dirty="0" err="1"/>
              <a:t>ar</a:t>
            </a:r>
            <a:r>
              <a:rPr lang="en-US" dirty="0"/>
              <a:t> </a:t>
            </a:r>
            <a:r>
              <a:rPr lang="en-US" dirty="0" err="1"/>
              <a:t>drigolion</a:t>
            </a:r>
            <a:r>
              <a:rPr lang="en-US" dirty="0"/>
              <a:t> Cymru, </a:t>
            </a:r>
            <a:r>
              <a:rPr lang="en-US" dirty="0" err="1"/>
              <a:t>trigolion</a:t>
            </a:r>
            <a:r>
              <a:rPr lang="en-US" dirty="0"/>
              <a:t> De-</a:t>
            </a:r>
            <a:r>
              <a:rPr lang="en-US" dirty="0" err="1"/>
              <a:t>ddwyrain</a:t>
            </a:r>
            <a:r>
              <a:rPr lang="en-US" dirty="0"/>
              <a:t> Cymru </a:t>
            </a:r>
            <a:r>
              <a:rPr lang="en-US" dirty="0" err="1"/>
              <a:t>sy’n</a:t>
            </a:r>
            <a:r>
              <a:rPr lang="en-US" dirty="0"/>
              <a:t> </a:t>
            </a:r>
            <a:r>
              <a:rPr lang="en-US" dirty="0" err="1"/>
              <a:t>mynd</a:t>
            </a:r>
            <a:r>
              <a:rPr lang="en-US" dirty="0"/>
              <a:t> </a:t>
            </a:r>
            <a:r>
              <a:rPr lang="en-US" dirty="0" err="1"/>
              <a:t>ar</a:t>
            </a:r>
            <a:r>
              <a:rPr lang="en-US" dirty="0"/>
              <a:t> y </a:t>
            </a:r>
            <a:r>
              <a:rPr lang="en-US" dirty="0" err="1"/>
              <a:t>mwyaf</a:t>
            </a:r>
            <a:r>
              <a:rPr lang="en-US" dirty="0"/>
              <a:t> o </a:t>
            </a:r>
            <a:r>
              <a:rPr lang="en-US" dirty="0" err="1"/>
              <a:t>deithiau</a:t>
            </a:r>
            <a:r>
              <a:rPr lang="en-US" dirty="0"/>
              <a:t>, </a:t>
            </a:r>
            <a:r>
              <a:rPr lang="en-US" dirty="0" err="1"/>
              <a:t>gan</a:t>
            </a:r>
            <a:r>
              <a:rPr lang="en-US" dirty="0"/>
              <a:t> </a:t>
            </a:r>
            <a:r>
              <a:rPr lang="en-US" dirty="0" err="1"/>
              <a:t>gynrychioli</a:t>
            </a:r>
            <a:r>
              <a:rPr lang="en-US" dirty="0"/>
              <a:t> 15% o </a:t>
            </a:r>
            <a:r>
              <a:rPr lang="en-US" dirty="0" err="1"/>
              <a:t>deithiau</a:t>
            </a:r>
            <a:r>
              <a:rPr lang="en-US" dirty="0"/>
              <a:t>, 13% o </a:t>
            </a:r>
            <a:r>
              <a:rPr lang="en-US" dirty="0" err="1"/>
              <a:t>nosweithiau</a:t>
            </a:r>
            <a:r>
              <a:rPr lang="en-US" dirty="0"/>
              <a:t> </a:t>
            </a:r>
            <a:r>
              <a:rPr lang="en-US" dirty="0" err="1"/>
              <a:t>gwely</a:t>
            </a:r>
            <a:r>
              <a:rPr lang="en-US" dirty="0"/>
              <a:t> a 12% o </a:t>
            </a:r>
            <a:r>
              <a:rPr lang="en-US" dirty="0" err="1"/>
              <a:t>wariant</a:t>
            </a:r>
            <a:r>
              <a:rPr lang="en-US" dirty="0"/>
              <a:t>. Ch2 2024 </a:t>
            </a:r>
            <a:r>
              <a:rPr lang="en-US" dirty="0" err="1"/>
              <a:t>oedd</a:t>
            </a:r>
            <a:r>
              <a:rPr lang="en-US" dirty="0"/>
              <a:t> y </a:t>
            </a:r>
            <a:r>
              <a:rPr lang="en-US" dirty="0" err="1"/>
              <a:t>chwarter</a:t>
            </a:r>
            <a:r>
              <a:rPr lang="en-US" dirty="0"/>
              <a:t> </a:t>
            </a:r>
            <a:r>
              <a:rPr lang="en-US" dirty="0" err="1"/>
              <a:t>mwyaf</a:t>
            </a:r>
            <a:r>
              <a:rPr lang="en-US" dirty="0"/>
              <a:t> </a:t>
            </a:r>
            <a:r>
              <a:rPr lang="en-US" dirty="0" err="1"/>
              <a:t>poblogaidd</a:t>
            </a:r>
            <a:r>
              <a:rPr lang="en-US" dirty="0"/>
              <a:t> </a:t>
            </a:r>
            <a:r>
              <a:rPr lang="en-US" dirty="0" err="1"/>
              <a:t>ar</a:t>
            </a:r>
            <a:r>
              <a:rPr lang="en-US" dirty="0"/>
              <a:t> </a:t>
            </a:r>
            <a:r>
              <a:rPr lang="en-US" dirty="0" err="1"/>
              <a:t>gyfer</a:t>
            </a:r>
            <a:r>
              <a:rPr lang="en-US" dirty="0"/>
              <a:t> </a:t>
            </a:r>
            <a:r>
              <a:rPr lang="en-US" dirty="0" err="1"/>
              <a:t>teithiau</a:t>
            </a:r>
            <a:r>
              <a:rPr lang="en-US" dirty="0"/>
              <a:t> </a:t>
            </a:r>
            <a:r>
              <a:rPr lang="en-US" dirty="0" err="1"/>
              <a:t>dros</a:t>
            </a:r>
            <a:r>
              <a:rPr lang="en-US" dirty="0"/>
              <a:t> </a:t>
            </a:r>
            <a:r>
              <a:rPr lang="en-US" dirty="0" err="1"/>
              <a:t>nos</a:t>
            </a:r>
            <a:r>
              <a:rPr lang="en-US" dirty="0"/>
              <a:t> </a:t>
            </a:r>
            <a:r>
              <a:rPr lang="en-US" dirty="0" err="1"/>
              <a:t>gan</a:t>
            </a:r>
            <a:r>
              <a:rPr lang="en-US" dirty="0"/>
              <a:t> </a:t>
            </a:r>
            <a:r>
              <a:rPr lang="en-US" dirty="0" err="1"/>
              <a:t>drigolion</a:t>
            </a:r>
            <a:r>
              <a:rPr lang="en-US" dirty="0"/>
              <a:t> Cymru </a:t>
            </a:r>
            <a:r>
              <a:rPr lang="en-US" dirty="0" err="1"/>
              <a:t>yng</a:t>
            </a:r>
            <a:r>
              <a:rPr lang="en-US" dirty="0"/>
              <a:t> </a:t>
            </a:r>
            <a:r>
              <a:rPr lang="en-US" dirty="0" err="1"/>
              <a:t>Nghymru</a:t>
            </a:r>
            <a:r>
              <a:rPr lang="en-US" dirty="0"/>
              <a:t>, </a:t>
            </a:r>
            <a:r>
              <a:rPr lang="en-US" dirty="0" err="1"/>
              <a:t>gan</a:t>
            </a:r>
            <a:r>
              <a:rPr lang="en-US" dirty="0"/>
              <a:t> </a:t>
            </a:r>
            <a:r>
              <a:rPr lang="en-US" dirty="0" err="1"/>
              <a:t>gynrychioli</a:t>
            </a:r>
            <a:r>
              <a:rPr lang="en-US" dirty="0"/>
              <a:t> 33% </a:t>
            </a:r>
            <a:r>
              <a:rPr lang="en-US" dirty="0" err="1"/>
              <a:t>o’u</a:t>
            </a:r>
            <a:r>
              <a:rPr lang="en-US" dirty="0"/>
              <a:t> </a:t>
            </a:r>
            <a:r>
              <a:rPr lang="en-US" dirty="0" err="1"/>
              <a:t>teithiau</a:t>
            </a:r>
            <a:r>
              <a:rPr lang="en-US" dirty="0"/>
              <a:t>. Mae </a:t>
            </a:r>
            <a:r>
              <a:rPr lang="en-US" dirty="0" err="1"/>
              <a:t>hyn</a:t>
            </a:r>
            <a:r>
              <a:rPr lang="en-US" dirty="0"/>
              <a:t> </a:t>
            </a:r>
            <a:r>
              <a:rPr lang="en-US" dirty="0" err="1"/>
              <a:t>yn</a:t>
            </a:r>
            <a:r>
              <a:rPr lang="en-US" dirty="0"/>
              <a:t> </a:t>
            </a:r>
            <a:r>
              <a:rPr lang="en-US" dirty="0" err="1"/>
              <a:t>cyferbynnu</a:t>
            </a:r>
            <a:r>
              <a:rPr lang="en-US" dirty="0"/>
              <a:t> â 2023, pan </a:t>
            </a:r>
            <a:r>
              <a:rPr lang="en-US" dirty="0" err="1"/>
              <a:t>roedd</a:t>
            </a:r>
            <a:r>
              <a:rPr lang="en-US" dirty="0"/>
              <a:t> y </a:t>
            </a:r>
            <a:r>
              <a:rPr lang="en-US" dirty="0" err="1"/>
              <a:t>mwyaf</a:t>
            </a:r>
            <a:r>
              <a:rPr lang="en-US" dirty="0"/>
              <a:t> o </a:t>
            </a:r>
            <a:r>
              <a:rPr lang="en-US" dirty="0" err="1"/>
              <a:t>deithiau</a:t>
            </a:r>
            <a:r>
              <a:rPr lang="en-US" dirty="0"/>
              <a:t> </a:t>
            </a:r>
            <a:r>
              <a:rPr lang="en-US" dirty="0" err="1"/>
              <a:t>gan</a:t>
            </a:r>
            <a:r>
              <a:rPr lang="en-US" dirty="0"/>
              <a:t> </a:t>
            </a:r>
            <a:r>
              <a:rPr lang="en-US" dirty="0" err="1"/>
              <a:t>drigolion</a:t>
            </a:r>
            <a:r>
              <a:rPr lang="en-US" dirty="0"/>
              <a:t> Cymru </a:t>
            </a:r>
            <a:r>
              <a:rPr lang="en-US" dirty="0" err="1"/>
              <a:t>yn</a:t>
            </a:r>
            <a:r>
              <a:rPr lang="en-US" dirty="0"/>
              <a:t> Ch3, </a:t>
            </a:r>
            <a:r>
              <a:rPr lang="en-US" dirty="0" err="1"/>
              <a:t>gan</a:t>
            </a:r>
            <a:r>
              <a:rPr lang="en-US" dirty="0"/>
              <a:t> </a:t>
            </a:r>
            <a:r>
              <a:rPr lang="en-US" dirty="0" err="1"/>
              <a:t>gynrychioli</a:t>
            </a:r>
            <a:r>
              <a:rPr lang="en-US" dirty="0"/>
              <a:t> 34% </a:t>
            </a:r>
            <a:r>
              <a:rPr lang="en-US" dirty="0" err="1"/>
              <a:t>o’u</a:t>
            </a:r>
            <a:r>
              <a:rPr lang="en-US" dirty="0"/>
              <a:t> </a:t>
            </a:r>
            <a:r>
              <a:rPr lang="en-US" dirty="0" err="1"/>
              <a:t>teithiau</a:t>
            </a:r>
            <a:r>
              <a:rPr lang="en-US" dirty="0"/>
              <a:t>.</a:t>
            </a:r>
          </a:p>
        </p:txBody>
      </p:sp>
      <p:graphicFrame>
        <p:nvGraphicFramePr>
          <p:cNvPr id="5" name="Table 4">
            <a:extLst>
              <a:ext uri="{FF2B5EF4-FFF2-40B4-BE49-F238E27FC236}">
                <a16:creationId xmlns:a16="http://schemas.microsoft.com/office/drawing/2014/main" id="{EEEE52FD-0862-E0F1-7E16-58E05D45E608}"/>
              </a:ext>
            </a:extLst>
          </p:cNvPr>
          <p:cNvGraphicFramePr>
            <a:graphicFrameLocks noGrp="1"/>
          </p:cNvGraphicFramePr>
          <p:nvPr>
            <p:extLst>
              <p:ext uri="{D42A27DB-BD31-4B8C-83A1-F6EECF244321}">
                <p14:modId xmlns:p14="http://schemas.microsoft.com/office/powerpoint/2010/main" val="2919517255"/>
              </p:ext>
            </p:extLst>
          </p:nvPr>
        </p:nvGraphicFramePr>
        <p:xfrm>
          <a:off x="619608" y="4286645"/>
          <a:ext cx="11456504" cy="7390928"/>
        </p:xfrm>
        <a:graphic>
          <a:graphicData uri="http://schemas.openxmlformats.org/drawingml/2006/table">
            <a:tbl>
              <a:tblPr firstRow="1" bandRow="1">
                <a:tableStyleId>{5C22544A-7EE6-4342-B048-85BDC9FD1C3A}</a:tableStyleId>
              </a:tblPr>
              <a:tblGrid>
                <a:gridCol w="5591804">
                  <a:extLst>
                    <a:ext uri="{9D8B030D-6E8A-4147-A177-3AD203B41FA5}">
                      <a16:colId xmlns:a16="http://schemas.microsoft.com/office/drawing/2014/main" val="81361600"/>
                    </a:ext>
                  </a:extLst>
                </a:gridCol>
                <a:gridCol w="1954900">
                  <a:extLst>
                    <a:ext uri="{9D8B030D-6E8A-4147-A177-3AD203B41FA5}">
                      <a16:colId xmlns:a16="http://schemas.microsoft.com/office/drawing/2014/main" val="887013069"/>
                    </a:ext>
                  </a:extLst>
                </a:gridCol>
                <a:gridCol w="1954900">
                  <a:extLst>
                    <a:ext uri="{9D8B030D-6E8A-4147-A177-3AD203B41FA5}">
                      <a16:colId xmlns:a16="http://schemas.microsoft.com/office/drawing/2014/main" val="2833201441"/>
                    </a:ext>
                  </a:extLst>
                </a:gridCol>
                <a:gridCol w="1954900">
                  <a:extLst>
                    <a:ext uri="{9D8B030D-6E8A-4147-A177-3AD203B41FA5}">
                      <a16:colId xmlns:a16="http://schemas.microsoft.com/office/drawing/2014/main" val="786436894"/>
                    </a:ext>
                  </a:extLst>
                </a:gridCol>
              </a:tblGrid>
              <a:tr h="1065776">
                <a:tc>
                  <a:txBody>
                    <a:bodyPr/>
                    <a:lstStyle/>
                    <a:p>
                      <a:pPr marL="0" algn="l" defTabSz="914400" rtl="0" eaLnBrk="1" fontAlgn="ctr" latinLnBrk="0" hangingPunct="1"/>
                      <a:r>
                        <a:rPr lang="en-US" sz="2400" b="1" kern="1200" err="1">
                          <a:solidFill>
                            <a:schemeClr val="lt1"/>
                          </a:solidFill>
                          <a:latin typeface="+mn-lt"/>
                          <a:ea typeface="+mn-ea"/>
                          <a:cs typeface="+mn-cs"/>
                        </a:rPr>
                        <a:t>Cyfanswm y teithiau 2024</a:t>
                      </a:r>
                      <a:endParaRPr lang="en-GB" sz="2400" b="1" kern="1200">
                        <a:solidFill>
                          <a:schemeClr val="lt1"/>
                        </a:solidFill>
                        <a:latin typeface="+mn-lt"/>
                        <a:ea typeface="+mn-ea"/>
                        <a:cs typeface="+mn-cs"/>
                      </a:endParaRPr>
                    </a:p>
                  </a:txBody>
                  <a:tcPr marL="144000" marR="144000" marT="90000" marB="90000" anchor="ctr"/>
                </a:tc>
                <a:tc>
                  <a:txBody>
                    <a:bodyPr/>
                    <a:lstStyle/>
                    <a:p>
                      <a:pPr marL="0" algn="ctr" defTabSz="914400" rtl="0" eaLnBrk="1" fontAlgn="ctr" latinLnBrk="0" hangingPunct="1"/>
                      <a:r>
                        <a:rPr lang="en-GB" sz="2400" b="1" kern="1200" err="1">
                          <a:solidFill>
                            <a:schemeClr val="lt1"/>
                          </a:solidFill>
                          <a:latin typeface="+mn-lt"/>
                          <a:ea typeface="+mn-ea"/>
                          <a:cs typeface="+mn-cs"/>
                        </a:rPr>
                        <a:t>Teithiau (miliynau)</a:t>
                      </a:r>
                    </a:p>
                  </a:txBody>
                  <a:tcPr marL="144000" marR="144000" marT="90000" marB="90000" anchor="ctr"/>
                </a:tc>
                <a:tc>
                  <a:txBody>
                    <a:bodyPr/>
                    <a:lstStyle/>
                    <a:p>
                      <a:pPr marL="0" algn="ctr" defTabSz="914400" rtl="0" eaLnBrk="1" fontAlgn="ctr" latinLnBrk="0" hangingPunct="1"/>
                      <a:r>
                        <a:rPr lang="en-GB" sz="2400" b="1" kern="1200" err="1">
                          <a:solidFill>
                            <a:schemeClr val="lt1"/>
                          </a:solidFill>
                          <a:latin typeface="+mn-lt"/>
                          <a:ea typeface="+mn-ea"/>
                          <a:cs typeface="+mn-cs"/>
                        </a:rPr>
                        <a:t>Nosweithiau</a:t>
                      </a:r>
                      <a:endParaRPr lang="en-GB" sz="2400" b="1" kern="1200">
                        <a:solidFill>
                          <a:schemeClr val="lt1"/>
                        </a:solidFill>
                        <a:latin typeface="+mn-lt"/>
                        <a:ea typeface="+mn-ea"/>
                        <a:cs typeface="+mn-cs"/>
                      </a:endParaRPr>
                    </a:p>
                    <a:p>
                      <a:pPr marL="0" algn="ctr" defTabSz="914400" rtl="0" eaLnBrk="1" fontAlgn="ctr" latinLnBrk="0" hangingPunct="1"/>
                      <a:r>
                        <a:rPr lang="en-GB" sz="2400" b="1" kern="1200">
                          <a:solidFill>
                            <a:schemeClr val="lt1"/>
                          </a:solidFill>
                          <a:latin typeface="+mn-lt"/>
                          <a:ea typeface="+mn-ea"/>
                          <a:cs typeface="+mn-cs"/>
                        </a:rPr>
                        <a:t>(miliynau) </a:t>
                      </a:r>
                    </a:p>
                  </a:txBody>
                  <a:tcPr marL="144000" marR="144000" marT="90000" marB="90000" anchor="ctr"/>
                </a:tc>
                <a:tc>
                  <a:txBody>
                    <a:bodyPr/>
                    <a:lstStyle/>
                    <a:p>
                      <a:pPr marL="0" algn="ctr" defTabSz="914400" rtl="0" eaLnBrk="1" fontAlgn="ctr" latinLnBrk="0" hangingPunct="1"/>
                      <a:r>
                        <a:rPr lang="en-US" sz="2400" b="1" kern="1200">
                          <a:solidFill>
                            <a:schemeClr val="lt1"/>
                          </a:solidFill>
                          <a:latin typeface="+mn-lt"/>
                          <a:ea typeface="+mn-ea"/>
                          <a:cs typeface="+mn-cs"/>
                        </a:rPr>
                        <a:t>Gwariant</a:t>
                      </a:r>
                    </a:p>
                    <a:p>
                      <a:pPr marL="0" algn="ctr" defTabSz="914400" rtl="0" eaLnBrk="1" fontAlgn="ctr" latinLnBrk="0" hangingPunct="1"/>
                      <a:r>
                        <a:rPr lang="en-US" sz="2400" b="1" kern="1200">
                          <a:solidFill>
                            <a:schemeClr val="lt1"/>
                          </a:solidFill>
                          <a:latin typeface="+mn-lt"/>
                          <a:ea typeface="+mn-ea"/>
                          <a:cs typeface="+mn-cs"/>
                        </a:rPr>
                        <a:t>(miliynau)</a:t>
                      </a:r>
                      <a:endParaRPr lang="en-GB" sz="2400" b="1" kern="1200">
                        <a:solidFill>
                          <a:schemeClr val="lt1"/>
                        </a:solidFill>
                        <a:latin typeface="+mn-lt"/>
                        <a:ea typeface="+mn-ea"/>
                        <a:cs typeface="+mn-cs"/>
                      </a:endParaRPr>
                    </a:p>
                  </a:txBody>
                  <a:tcPr marL="144000" marR="144000" marT="90000" marB="90000" anchor="ctr"/>
                </a:tc>
                <a:extLst>
                  <a:ext uri="{0D108BD9-81ED-4DB2-BD59-A6C34878D82A}">
                    <a16:rowId xmlns:a16="http://schemas.microsoft.com/office/drawing/2014/main" val="1236938923"/>
                  </a:ext>
                </a:extLst>
              </a:tr>
              <a:tr h="790644">
                <a:tc>
                  <a:txBody>
                    <a:bodyPr/>
                    <a:lstStyle/>
                    <a:p>
                      <a:pPr marL="0" algn="l" defTabSz="914400" rtl="0" eaLnBrk="1" fontAlgn="b" latinLnBrk="0" hangingPunct="1"/>
                      <a:r>
                        <a:rPr lang="en-GB" sz="2400" b="1" kern="1200">
                          <a:solidFill>
                            <a:schemeClr val="tx1"/>
                          </a:solidFill>
                          <a:latin typeface="+mn-lt"/>
                          <a:ea typeface="+mn-ea"/>
                          <a:cs typeface="+mn-cs"/>
                        </a:rPr>
                        <a:t>Net: Lloegr</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5.23</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16.13</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£1,657</a:t>
                      </a:r>
                    </a:p>
                  </a:txBody>
                  <a:tcPr marL="7620" marR="7620" marT="7620" marB="0" anchor="ctr"/>
                </a:tc>
                <a:extLst>
                  <a:ext uri="{0D108BD9-81ED-4DB2-BD59-A6C34878D82A}">
                    <a16:rowId xmlns:a16="http://schemas.microsoft.com/office/drawing/2014/main" val="2818411631"/>
                  </a:ext>
                </a:extLst>
              </a:tr>
              <a:tr h="790644">
                <a:tc>
                  <a:txBody>
                    <a:bodyPr/>
                    <a:lstStyle/>
                    <a:p>
                      <a:pPr marL="0" algn="l" defTabSz="914400" rtl="0" eaLnBrk="1" fontAlgn="b" latinLnBrk="0" hangingPunct="1"/>
                      <a:r>
                        <a:rPr lang="en-GB" sz="2400" kern="1200" err="1">
                          <a:solidFill>
                            <a:schemeClr val="tx1"/>
                          </a:solidFill>
                          <a:latin typeface="+mn-lt"/>
                          <a:ea typeface="+mn-ea"/>
                          <a:cs typeface="+mn-cs"/>
                        </a:rPr>
                        <a:t>Llundain</a:t>
                      </a:r>
                      <a:endParaRPr lang="en-GB" sz="2400" kern="1200">
                        <a:solidFill>
                          <a:schemeClr val="tx1"/>
                        </a:solidFill>
                        <a:latin typeface="+mn-lt"/>
                        <a:ea typeface="+mn-ea"/>
                        <a:cs typeface="+mn-cs"/>
                      </a:endParaRP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0.87</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2.64</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£395</a:t>
                      </a:r>
                    </a:p>
                  </a:txBody>
                  <a:tcPr marL="7620" marR="7620" marT="7620" marB="0" anchor="ctr"/>
                </a:tc>
                <a:extLst>
                  <a:ext uri="{0D108BD9-81ED-4DB2-BD59-A6C34878D82A}">
                    <a16:rowId xmlns:a16="http://schemas.microsoft.com/office/drawing/2014/main" val="3992828607"/>
                  </a:ext>
                </a:extLst>
              </a:tr>
              <a:tr h="790644">
                <a:tc>
                  <a:txBody>
                    <a:bodyPr/>
                    <a:lstStyle/>
                    <a:p>
                      <a:pPr marL="0" algn="l" defTabSz="914400" rtl="0" eaLnBrk="1" fontAlgn="b" latinLnBrk="0" hangingPunct="1"/>
                      <a:r>
                        <a:rPr lang="en-US" sz="2400" kern="1200">
                          <a:solidFill>
                            <a:schemeClr val="tx1"/>
                          </a:solidFill>
                          <a:latin typeface="+mn-lt"/>
                          <a:ea typeface="+mn-ea"/>
                          <a:cs typeface="+mn-cs"/>
                        </a:rPr>
                        <a:t>Gweddill Lloegr (nid Llundain)</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4.36</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13.49</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£1,263</a:t>
                      </a:r>
                    </a:p>
                  </a:txBody>
                  <a:tcPr marL="7620" marR="7620" marT="7620" marB="0" anchor="ctr"/>
                </a:tc>
                <a:extLst>
                  <a:ext uri="{0D108BD9-81ED-4DB2-BD59-A6C34878D82A}">
                    <a16:rowId xmlns:a16="http://schemas.microsoft.com/office/drawing/2014/main" val="2748172669"/>
                  </a:ext>
                </a:extLst>
              </a:tr>
              <a:tr h="790644">
                <a:tc>
                  <a:txBody>
                    <a:bodyPr/>
                    <a:lstStyle/>
                    <a:p>
                      <a:pPr marL="0" algn="l" defTabSz="914400" rtl="0" eaLnBrk="1" fontAlgn="b" latinLnBrk="0" hangingPunct="1"/>
                      <a:r>
                        <a:rPr lang="en-GB" sz="2400" b="1" kern="1200">
                          <a:solidFill>
                            <a:schemeClr val="tx1"/>
                          </a:solidFill>
                          <a:latin typeface="+mn-lt"/>
                          <a:ea typeface="+mn-ea"/>
                          <a:cs typeface="+mn-cs"/>
                        </a:rPr>
                        <a:t>Net: Yr Alban</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0.21</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0.76</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£108</a:t>
                      </a:r>
                    </a:p>
                  </a:txBody>
                  <a:tcPr marL="7620" marR="7620" marT="7620" marB="0" anchor="ctr"/>
                </a:tc>
                <a:extLst>
                  <a:ext uri="{0D108BD9-81ED-4DB2-BD59-A6C34878D82A}">
                    <a16:rowId xmlns:a16="http://schemas.microsoft.com/office/drawing/2014/main" val="2175300980"/>
                  </a:ext>
                </a:extLst>
              </a:tr>
              <a:tr h="790644">
                <a:tc>
                  <a:txBody>
                    <a:bodyPr/>
                    <a:lstStyle/>
                    <a:p>
                      <a:pPr marL="0" algn="l" defTabSz="914400" rtl="0" eaLnBrk="1" fontAlgn="b" latinLnBrk="0" hangingPunct="1"/>
                      <a:r>
                        <a:rPr lang="en-GB" sz="2400" b="1" kern="1200">
                          <a:solidFill>
                            <a:schemeClr val="tx1"/>
                          </a:solidFill>
                          <a:latin typeface="+mn-lt"/>
                          <a:ea typeface="+mn-ea"/>
                          <a:cs typeface="+mn-cs"/>
                        </a:rPr>
                        <a:t>Net: Cymru</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2.17</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5.41</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£479</a:t>
                      </a:r>
                    </a:p>
                  </a:txBody>
                  <a:tcPr marL="7620" marR="7620" marT="7620" marB="0" anchor="ctr"/>
                </a:tc>
                <a:extLst>
                  <a:ext uri="{0D108BD9-81ED-4DB2-BD59-A6C34878D82A}">
                    <a16:rowId xmlns:a16="http://schemas.microsoft.com/office/drawing/2014/main" val="3866272032"/>
                  </a:ext>
                </a:extLst>
              </a:tr>
              <a:tr h="790644">
                <a:tc>
                  <a:txBody>
                    <a:bodyPr/>
                    <a:lstStyle/>
                    <a:p>
                      <a:pPr marL="0" algn="l" defTabSz="914400" rtl="0" eaLnBrk="1" fontAlgn="b" latinLnBrk="0" hangingPunct="1"/>
                      <a:r>
                        <a:rPr lang="en-GB" sz="2400" kern="1200" err="1">
                          <a:solidFill>
                            <a:schemeClr val="tx1"/>
                          </a:solidFill>
                          <a:latin typeface="+mn-lt"/>
                          <a:ea typeface="+mn-ea"/>
                          <a:cs typeface="+mn-cs"/>
                        </a:rPr>
                        <a:t>Gogledd Cymru*</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dirty="0">
                          <a:solidFill>
                            <a:schemeClr val="tx1"/>
                          </a:solidFill>
                          <a:uFillTx/>
                          <a:latin typeface="+mn-lt"/>
                          <a:ea typeface="+mn-ea"/>
                          <a:cs typeface="+mn-cs"/>
                          <a:sym typeface="Calibri"/>
                        </a:rPr>
                        <a:t>0.39</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0.81</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£63</a:t>
                      </a:r>
                    </a:p>
                  </a:txBody>
                  <a:tcPr marL="7620" marR="7620" marT="7620" marB="0" anchor="ctr"/>
                </a:tc>
                <a:extLst>
                  <a:ext uri="{0D108BD9-81ED-4DB2-BD59-A6C34878D82A}">
                    <a16:rowId xmlns:a16="http://schemas.microsoft.com/office/drawing/2014/main" val="1770474980"/>
                  </a:ext>
                </a:extLst>
              </a:tr>
              <a:tr h="790644">
                <a:tc>
                  <a:txBody>
                    <a:bodyPr/>
                    <a:lstStyle/>
                    <a:p>
                      <a:pPr marL="0" algn="l" defTabSz="914400" rtl="0" eaLnBrk="1" fontAlgn="b" latinLnBrk="0" hangingPunct="1"/>
                      <a:r>
                        <a:rPr lang="en-GB" sz="2400" kern="1200">
                          <a:solidFill>
                            <a:schemeClr val="tx1"/>
                          </a:solidFill>
                          <a:latin typeface="+mn-lt"/>
                          <a:ea typeface="+mn-ea"/>
                          <a:cs typeface="+mn-cs"/>
                        </a:rPr>
                        <a:t>De-ddwyrain Cymru</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1.16</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2.98</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£273</a:t>
                      </a:r>
                    </a:p>
                  </a:txBody>
                  <a:tcPr marL="7620" marR="7620" marT="7620" marB="0" anchor="ctr"/>
                </a:tc>
                <a:extLst>
                  <a:ext uri="{0D108BD9-81ED-4DB2-BD59-A6C34878D82A}">
                    <a16:rowId xmlns:a16="http://schemas.microsoft.com/office/drawing/2014/main" val="4180507769"/>
                  </a:ext>
                </a:extLst>
              </a:tr>
              <a:tr h="790644">
                <a:tc>
                  <a:txBody>
                    <a:bodyPr/>
                    <a:lstStyle/>
                    <a:p>
                      <a:pPr marL="0" algn="l" defTabSz="914400" rtl="0" eaLnBrk="1" fontAlgn="b" latinLnBrk="0" hangingPunct="1"/>
                      <a:r>
                        <a:rPr lang="en-GB" sz="2400" kern="1200">
                          <a:solidFill>
                            <a:schemeClr val="tx1"/>
                          </a:solidFill>
                          <a:latin typeface="+mn-lt"/>
                          <a:ea typeface="+mn-ea"/>
                          <a:cs typeface="+mn-cs"/>
                        </a:rPr>
                        <a:t>De-orllewin Cymru*</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0.48</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1.18</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dirty="0">
                          <a:solidFill>
                            <a:schemeClr val="tx1"/>
                          </a:solidFill>
                          <a:uFillTx/>
                          <a:latin typeface="+mn-lt"/>
                          <a:ea typeface="+mn-ea"/>
                          <a:cs typeface="+mn-cs"/>
                          <a:sym typeface="Calibri"/>
                        </a:rPr>
                        <a:t>£124</a:t>
                      </a:r>
                    </a:p>
                  </a:txBody>
                  <a:tcPr marL="7620" marR="7620" marT="7620" marB="0" anchor="ctr"/>
                </a:tc>
                <a:extLst>
                  <a:ext uri="{0D108BD9-81ED-4DB2-BD59-A6C34878D82A}">
                    <a16:rowId xmlns:a16="http://schemas.microsoft.com/office/drawing/2014/main" val="180546907"/>
                  </a:ext>
                </a:extLst>
              </a:tr>
            </a:tbl>
          </a:graphicData>
        </a:graphic>
      </p:graphicFrame>
      <p:graphicFrame>
        <p:nvGraphicFramePr>
          <p:cNvPr id="7" name="Table 6">
            <a:extLst>
              <a:ext uri="{FF2B5EF4-FFF2-40B4-BE49-F238E27FC236}">
                <a16:creationId xmlns:a16="http://schemas.microsoft.com/office/drawing/2014/main" id="{F542DB82-A1EB-1E42-CEF1-F3EC90569CA9}"/>
              </a:ext>
            </a:extLst>
          </p:cNvPr>
          <p:cNvGraphicFramePr>
            <a:graphicFrameLocks noGrp="1"/>
          </p:cNvGraphicFramePr>
          <p:nvPr>
            <p:extLst>
              <p:ext uri="{D42A27DB-BD31-4B8C-83A1-F6EECF244321}">
                <p14:modId xmlns:p14="http://schemas.microsoft.com/office/powerpoint/2010/main" val="3390596387"/>
              </p:ext>
            </p:extLst>
          </p:nvPr>
        </p:nvGraphicFramePr>
        <p:xfrm>
          <a:off x="12192000" y="4286645"/>
          <a:ext cx="11477624" cy="4228356"/>
        </p:xfrm>
        <a:graphic>
          <a:graphicData uri="http://schemas.openxmlformats.org/drawingml/2006/table">
            <a:tbl>
              <a:tblPr firstRow="1" bandRow="1">
                <a:tableStyleId>{5C22544A-7EE6-4342-B048-85BDC9FD1C3A}</a:tableStyleId>
              </a:tblPr>
              <a:tblGrid>
                <a:gridCol w="5612924">
                  <a:extLst>
                    <a:ext uri="{9D8B030D-6E8A-4147-A177-3AD203B41FA5}">
                      <a16:colId xmlns:a16="http://schemas.microsoft.com/office/drawing/2014/main" val="81361600"/>
                    </a:ext>
                  </a:extLst>
                </a:gridCol>
                <a:gridCol w="1954900">
                  <a:extLst>
                    <a:ext uri="{9D8B030D-6E8A-4147-A177-3AD203B41FA5}">
                      <a16:colId xmlns:a16="http://schemas.microsoft.com/office/drawing/2014/main" val="887013069"/>
                    </a:ext>
                  </a:extLst>
                </a:gridCol>
                <a:gridCol w="1954900">
                  <a:extLst>
                    <a:ext uri="{9D8B030D-6E8A-4147-A177-3AD203B41FA5}">
                      <a16:colId xmlns:a16="http://schemas.microsoft.com/office/drawing/2014/main" val="2833201441"/>
                    </a:ext>
                  </a:extLst>
                </a:gridCol>
                <a:gridCol w="1954900">
                  <a:extLst>
                    <a:ext uri="{9D8B030D-6E8A-4147-A177-3AD203B41FA5}">
                      <a16:colId xmlns:a16="http://schemas.microsoft.com/office/drawing/2014/main" val="786436894"/>
                    </a:ext>
                  </a:extLst>
                </a:gridCol>
              </a:tblGrid>
              <a:tr h="1065776">
                <a:tc>
                  <a:txBody>
                    <a:bodyPr/>
                    <a:lstStyle/>
                    <a:p>
                      <a:pPr marL="0" algn="l" defTabSz="914400" rtl="0" eaLnBrk="1" fontAlgn="ctr" latinLnBrk="0" hangingPunct="1"/>
                      <a:r>
                        <a:rPr lang="en-US" sz="2400" b="1" kern="1200">
                          <a:solidFill>
                            <a:schemeClr val="lt1"/>
                          </a:solidFill>
                          <a:latin typeface="+mn-lt"/>
                          <a:ea typeface="+mn-ea"/>
                          <a:cs typeface="+mn-cs"/>
                        </a:rPr>
                        <a:t>Teithiau Gwyliau 2024</a:t>
                      </a:r>
                      <a:endParaRPr lang="en-GB" sz="2400" b="1" kern="1200">
                        <a:solidFill>
                          <a:schemeClr val="lt1"/>
                        </a:solidFill>
                        <a:latin typeface="+mn-lt"/>
                        <a:ea typeface="+mn-ea"/>
                        <a:cs typeface="+mn-cs"/>
                      </a:endParaRPr>
                    </a:p>
                  </a:txBody>
                  <a:tcPr marL="144000" marR="144000" marT="90000" marB="90000" anchor="ctr"/>
                </a:tc>
                <a:tc>
                  <a:txBody>
                    <a:bodyPr/>
                    <a:lstStyle/>
                    <a:p>
                      <a:pPr marL="0" algn="ctr" defTabSz="914400" rtl="0" eaLnBrk="1" fontAlgn="ctr" latinLnBrk="0" hangingPunct="1"/>
                      <a:r>
                        <a:rPr lang="en-GB" sz="2400" b="1" kern="1200" err="1">
                          <a:solidFill>
                            <a:schemeClr val="lt1"/>
                          </a:solidFill>
                          <a:latin typeface="+mn-lt"/>
                          <a:ea typeface="+mn-ea"/>
                          <a:cs typeface="+mn-cs"/>
                        </a:rPr>
                        <a:t>Teithiau (miliynau)</a:t>
                      </a:r>
                    </a:p>
                  </a:txBody>
                  <a:tcPr marL="144000" marR="144000" marT="90000" marB="90000" anchor="ctr"/>
                </a:tc>
                <a:tc>
                  <a:txBody>
                    <a:bodyPr/>
                    <a:lstStyle/>
                    <a:p>
                      <a:pPr marL="0" algn="ctr" defTabSz="914400" rtl="0" eaLnBrk="1" fontAlgn="ctr" latinLnBrk="0" hangingPunct="1"/>
                      <a:r>
                        <a:rPr lang="en-GB" sz="2400" b="1" kern="1200" err="1">
                          <a:solidFill>
                            <a:schemeClr val="lt1"/>
                          </a:solidFill>
                          <a:latin typeface="+mn-lt"/>
                          <a:ea typeface="+mn-ea"/>
                          <a:cs typeface="+mn-cs"/>
                        </a:rPr>
                        <a:t>Nosweithiau</a:t>
                      </a:r>
                      <a:endParaRPr lang="en-GB" sz="2400" b="1" kern="1200">
                        <a:solidFill>
                          <a:schemeClr val="lt1"/>
                        </a:solidFill>
                        <a:latin typeface="+mn-lt"/>
                        <a:ea typeface="+mn-ea"/>
                        <a:cs typeface="+mn-cs"/>
                      </a:endParaRPr>
                    </a:p>
                    <a:p>
                      <a:pPr marL="0" algn="ctr" defTabSz="914400" rtl="0" eaLnBrk="1" fontAlgn="ctr" latinLnBrk="0" hangingPunct="1"/>
                      <a:r>
                        <a:rPr lang="en-GB" sz="2400" b="1" kern="1200">
                          <a:solidFill>
                            <a:schemeClr val="lt1"/>
                          </a:solidFill>
                          <a:latin typeface="+mn-lt"/>
                          <a:ea typeface="+mn-ea"/>
                          <a:cs typeface="+mn-cs"/>
                        </a:rPr>
                        <a:t>(miliynau) </a:t>
                      </a:r>
                    </a:p>
                  </a:txBody>
                  <a:tcPr marL="144000" marR="144000" marT="90000" marB="90000" anchor="ctr"/>
                </a:tc>
                <a:tc>
                  <a:txBody>
                    <a:bodyPr/>
                    <a:lstStyle/>
                    <a:p>
                      <a:pPr marL="0" algn="ctr" defTabSz="914400" rtl="0" eaLnBrk="1" fontAlgn="ctr" latinLnBrk="0" hangingPunct="1"/>
                      <a:r>
                        <a:rPr lang="en-US" sz="2400" b="1" kern="1200">
                          <a:solidFill>
                            <a:schemeClr val="lt1"/>
                          </a:solidFill>
                          <a:latin typeface="+mn-lt"/>
                          <a:ea typeface="+mn-ea"/>
                          <a:cs typeface="+mn-cs"/>
                        </a:rPr>
                        <a:t>Gwariant</a:t>
                      </a:r>
                    </a:p>
                    <a:p>
                      <a:pPr marL="0" algn="ctr" defTabSz="914400" rtl="0" eaLnBrk="1" fontAlgn="ctr" latinLnBrk="0" hangingPunct="1"/>
                      <a:r>
                        <a:rPr lang="en-US" sz="2400" b="1" kern="1200">
                          <a:solidFill>
                            <a:schemeClr val="lt1"/>
                          </a:solidFill>
                          <a:latin typeface="+mn-lt"/>
                          <a:ea typeface="+mn-ea"/>
                          <a:cs typeface="+mn-cs"/>
                        </a:rPr>
                        <a:t>(miliynau)</a:t>
                      </a:r>
                      <a:endParaRPr lang="en-GB" sz="2400" b="1" kern="1200">
                        <a:solidFill>
                          <a:schemeClr val="lt1"/>
                        </a:solidFill>
                        <a:latin typeface="+mn-lt"/>
                        <a:ea typeface="+mn-ea"/>
                        <a:cs typeface="+mn-cs"/>
                      </a:endParaRPr>
                    </a:p>
                  </a:txBody>
                  <a:tcPr marL="144000" marR="144000" marT="90000" marB="90000" anchor="ctr"/>
                </a:tc>
                <a:extLst>
                  <a:ext uri="{0D108BD9-81ED-4DB2-BD59-A6C34878D82A}">
                    <a16:rowId xmlns:a16="http://schemas.microsoft.com/office/drawing/2014/main" val="1236938923"/>
                  </a:ext>
                </a:extLst>
              </a:tr>
              <a:tr h="790645">
                <a:tc>
                  <a:txBody>
                    <a:bodyPr/>
                    <a:lstStyle/>
                    <a:p>
                      <a:pPr marL="0" algn="l" defTabSz="914400" rtl="0" eaLnBrk="1" fontAlgn="b" latinLnBrk="0" hangingPunct="1"/>
                      <a:r>
                        <a:rPr lang="en-GB" sz="2400" b="1" kern="1200">
                          <a:solidFill>
                            <a:schemeClr val="tx1"/>
                          </a:solidFill>
                          <a:latin typeface="+mn-lt"/>
                          <a:ea typeface="+mn-ea"/>
                          <a:cs typeface="+mn-cs"/>
                        </a:rPr>
                        <a:t>Net: Lloegr</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1.96</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7.58</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£729</a:t>
                      </a:r>
                    </a:p>
                  </a:txBody>
                  <a:tcPr marL="144000" marR="144000" marT="90000" marB="90000" anchor="ctr"/>
                </a:tc>
                <a:extLst>
                  <a:ext uri="{0D108BD9-81ED-4DB2-BD59-A6C34878D82A}">
                    <a16:rowId xmlns:a16="http://schemas.microsoft.com/office/drawing/2014/main" val="2818411631"/>
                  </a:ext>
                </a:extLst>
              </a:tr>
              <a:tr h="790645">
                <a:tc>
                  <a:txBody>
                    <a:bodyPr/>
                    <a:lstStyle/>
                    <a:p>
                      <a:pPr marL="0" algn="l" defTabSz="914400" rtl="0" eaLnBrk="1" fontAlgn="b" latinLnBrk="0" hangingPunct="1"/>
                      <a:r>
                        <a:rPr lang="en-US" sz="2400" b="0" kern="1200">
                          <a:solidFill>
                            <a:schemeClr val="tx1"/>
                          </a:solidFill>
                          <a:latin typeface="+mn-lt"/>
                          <a:ea typeface="+mn-ea"/>
                          <a:cs typeface="+mn-cs"/>
                        </a:rPr>
                        <a:t>Gweddill Lloegr (nid Llundain)</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1.62</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6.51</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£580</a:t>
                      </a:r>
                    </a:p>
                  </a:txBody>
                  <a:tcPr marL="144000" marR="144000" marT="90000" marB="90000" anchor="ctr"/>
                </a:tc>
                <a:extLst>
                  <a:ext uri="{0D108BD9-81ED-4DB2-BD59-A6C34878D82A}">
                    <a16:rowId xmlns:a16="http://schemas.microsoft.com/office/drawing/2014/main" val="3992828607"/>
                  </a:ext>
                </a:extLst>
              </a:tr>
              <a:tr h="790645">
                <a:tc>
                  <a:txBody>
                    <a:bodyPr/>
                    <a:lstStyle/>
                    <a:p>
                      <a:pPr marL="0" algn="l" defTabSz="914400" rtl="0" eaLnBrk="1" fontAlgn="b" latinLnBrk="0" hangingPunct="1"/>
                      <a:r>
                        <a:rPr lang="en-GB" sz="2400" b="1" kern="1200">
                          <a:solidFill>
                            <a:schemeClr val="tx1"/>
                          </a:solidFill>
                          <a:latin typeface="+mn-lt"/>
                          <a:ea typeface="+mn-ea"/>
                          <a:cs typeface="+mn-cs"/>
                        </a:rPr>
                        <a:t>Net: Cymru</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0.84</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2.41</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£204</a:t>
                      </a:r>
                    </a:p>
                  </a:txBody>
                  <a:tcPr marL="144000" marR="144000" marT="90000" marB="90000" anchor="ctr"/>
                </a:tc>
                <a:extLst>
                  <a:ext uri="{0D108BD9-81ED-4DB2-BD59-A6C34878D82A}">
                    <a16:rowId xmlns:a16="http://schemas.microsoft.com/office/drawing/2014/main" val="2748172669"/>
                  </a:ext>
                </a:extLst>
              </a:tr>
              <a:tr h="790645">
                <a:tc>
                  <a:txBody>
                    <a:bodyPr/>
                    <a:lstStyle/>
                    <a:p>
                      <a:pPr marL="0" algn="l" defTabSz="914400" rtl="0" eaLnBrk="1" fontAlgn="b" latinLnBrk="0" hangingPunct="1"/>
                      <a:r>
                        <a:rPr lang="en-GB" sz="2400" b="0" kern="1200">
                          <a:solidFill>
                            <a:schemeClr val="tx1"/>
                          </a:solidFill>
                          <a:latin typeface="+mn-lt"/>
                          <a:ea typeface="+mn-ea"/>
                          <a:cs typeface="+mn-cs"/>
                        </a:rPr>
                        <a:t>De-ddwyrain Cymru*</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0.45</a:t>
                      </a:r>
                    </a:p>
                  </a:txBody>
                  <a:tcPr marL="144000" marR="144000" marT="90000" marB="90000" anchor="ctr"/>
                </a:tc>
                <a:tc>
                  <a:txBody>
                    <a:bodyPr/>
                    <a:lstStyle/>
                    <a:p>
                      <a:pPr marL="0" algn="ctr" defTabSz="914400" rtl="0" eaLnBrk="1" fontAlgn="b" latinLnBrk="0" hangingPunct="1"/>
                      <a:r>
                        <a:rPr lang="en-GB" sz="2400" b="0" kern="1200">
                          <a:solidFill>
                            <a:schemeClr val="tx1"/>
                          </a:solidFill>
                          <a:latin typeface="+mn-lt"/>
                          <a:ea typeface="+mn-ea"/>
                          <a:cs typeface="+mn-cs"/>
                        </a:rPr>
                        <a:t>1.31</a:t>
                      </a:r>
                    </a:p>
                  </a:txBody>
                  <a:tcPr marL="144000" marR="144000" marT="90000" marB="90000" anchor="ctr"/>
                </a:tc>
                <a:tc>
                  <a:txBody>
                    <a:bodyPr/>
                    <a:lstStyle/>
                    <a:p>
                      <a:pPr marL="0" algn="ctr" defTabSz="914400" rtl="0" eaLnBrk="1" fontAlgn="b" latinLnBrk="0" hangingPunct="1"/>
                      <a:r>
                        <a:rPr lang="en-GB" sz="2400" b="0" kern="1200" dirty="0">
                          <a:solidFill>
                            <a:schemeClr val="tx1"/>
                          </a:solidFill>
                          <a:latin typeface="+mn-lt"/>
                          <a:ea typeface="+mn-ea"/>
                          <a:cs typeface="+mn-cs"/>
                        </a:rPr>
                        <a:t>£120</a:t>
                      </a:r>
                    </a:p>
                  </a:txBody>
                  <a:tcPr marL="144000" marR="144000" marT="90000" marB="90000" anchor="ctr"/>
                </a:tc>
                <a:extLst>
                  <a:ext uri="{0D108BD9-81ED-4DB2-BD59-A6C34878D82A}">
                    <a16:rowId xmlns:a16="http://schemas.microsoft.com/office/drawing/2014/main" val="3866272032"/>
                  </a:ext>
                </a:extLst>
              </a:tr>
            </a:tbl>
          </a:graphicData>
        </a:graphic>
      </p:graphicFrame>
      <p:sp>
        <p:nvSpPr>
          <p:cNvPr id="8" name="TextBox 7">
            <a:extLst>
              <a:ext uri="{FF2B5EF4-FFF2-40B4-BE49-F238E27FC236}">
                <a16:creationId xmlns:a16="http://schemas.microsoft.com/office/drawing/2014/main" id="{F69BF537-7505-965D-47C4-AFFBB5520E76}"/>
              </a:ext>
            </a:extLst>
          </p:cNvPr>
          <p:cNvSpPr txBox="1"/>
          <p:nvPr/>
        </p:nvSpPr>
        <p:spPr>
          <a:xfrm>
            <a:off x="12339641" y="8958415"/>
            <a:ext cx="11477624" cy="1107996"/>
          </a:xfrm>
          <a:prstGeom prst="rect">
            <a:avLst/>
          </a:prstGeom>
          <a:noFill/>
        </p:spPr>
        <p:txBody>
          <a:bodyPr wrap="square" lIns="0" tIns="0" rIns="0" bIns="0" rtlCol="0">
            <a:spAutoFit/>
          </a:bodyPr>
          <a:lstStyle/>
          <a:p>
            <a:r>
              <a:rPr lang="en-US" sz="2400" dirty="0">
                <a:latin typeface="+mn-lt"/>
              </a:rPr>
              <a:t>* Mae </a:t>
            </a:r>
            <a:r>
              <a:rPr lang="en-US" sz="2400" dirty="0" err="1">
                <a:latin typeface="+mn-lt"/>
              </a:rPr>
              <a:t>maint</a:t>
            </a:r>
            <a:r>
              <a:rPr lang="en-US" sz="2400" dirty="0">
                <a:latin typeface="+mn-lt"/>
              </a:rPr>
              <a:t> y </a:t>
            </a:r>
            <a:r>
              <a:rPr lang="en-US" sz="2400" dirty="0" err="1">
                <a:latin typeface="+mn-lt"/>
              </a:rPr>
              <a:t>sylfaen</a:t>
            </a:r>
            <a:r>
              <a:rPr lang="en-US" sz="2400" dirty="0">
                <a:latin typeface="+mn-lt"/>
              </a:rPr>
              <a:t> </a:t>
            </a:r>
            <a:r>
              <a:rPr lang="en-US" sz="2400" dirty="0" err="1">
                <a:latin typeface="+mn-lt"/>
              </a:rPr>
              <a:t>rhwng</a:t>
            </a:r>
            <a:r>
              <a:rPr lang="en-US" sz="2400" dirty="0">
                <a:latin typeface="+mn-lt"/>
              </a:rPr>
              <a:t> 30 a 100, </a:t>
            </a:r>
            <a:r>
              <a:rPr lang="en-US" sz="2400" dirty="0" err="1">
                <a:latin typeface="+mn-lt"/>
              </a:rPr>
              <a:t>argymhellir</a:t>
            </a:r>
            <a:r>
              <a:rPr lang="en-US" sz="2400" dirty="0">
                <a:latin typeface="+mn-lt"/>
              </a:rPr>
              <a:t> </a:t>
            </a:r>
            <a:r>
              <a:rPr lang="en-US" sz="2400" dirty="0" err="1">
                <a:latin typeface="+mn-lt"/>
              </a:rPr>
              <a:t>defnyddio'r</a:t>
            </a:r>
            <a:r>
              <a:rPr lang="en-US" sz="2400" dirty="0">
                <a:latin typeface="+mn-lt"/>
              </a:rPr>
              <a:t> </a:t>
            </a:r>
            <a:r>
              <a:rPr lang="en-US" sz="2400" dirty="0" err="1">
                <a:latin typeface="+mn-lt"/>
              </a:rPr>
              <a:t>amcangyfrifon</a:t>
            </a:r>
            <a:r>
              <a:rPr lang="en-US" sz="2400" dirty="0">
                <a:latin typeface="+mn-lt"/>
              </a:rPr>
              <a:t> </a:t>
            </a:r>
            <a:r>
              <a:rPr lang="en-US" sz="2400" dirty="0" err="1">
                <a:latin typeface="+mn-lt"/>
              </a:rPr>
              <a:t>ar</a:t>
            </a:r>
            <a:r>
              <a:rPr lang="en-US" sz="2400" dirty="0">
                <a:latin typeface="+mn-lt"/>
              </a:rPr>
              <a:t> sail </a:t>
            </a:r>
            <a:r>
              <a:rPr lang="en-US" sz="2400" dirty="0" err="1">
                <a:latin typeface="+mn-lt"/>
              </a:rPr>
              <a:t>ddangosol</a:t>
            </a:r>
            <a:r>
              <a:rPr lang="en-US" sz="2400" dirty="0">
                <a:latin typeface="+mn-lt"/>
              </a:rPr>
              <a:t> </a:t>
            </a:r>
            <a:r>
              <a:rPr lang="en-US" sz="2400" dirty="0" err="1">
                <a:latin typeface="+mn-lt"/>
              </a:rPr>
              <a:t>yn</a:t>
            </a:r>
            <a:r>
              <a:rPr lang="en-US" sz="2400" dirty="0">
                <a:latin typeface="+mn-lt"/>
              </a:rPr>
              <a:t> </a:t>
            </a:r>
            <a:r>
              <a:rPr lang="en-US" sz="2400" dirty="0" err="1">
                <a:latin typeface="+mn-lt"/>
              </a:rPr>
              <a:t>unig</a:t>
            </a:r>
            <a:r>
              <a:rPr lang="en-US" sz="2400" dirty="0">
                <a:latin typeface="+mn-lt"/>
              </a:rPr>
              <a:t>. Mae </a:t>
            </a:r>
            <a:r>
              <a:rPr lang="en-US" sz="2400" dirty="0" err="1">
                <a:latin typeface="+mn-lt"/>
              </a:rPr>
              <a:t>gan</a:t>
            </a:r>
            <a:r>
              <a:rPr lang="en-US" sz="2400" dirty="0">
                <a:latin typeface="+mn-lt"/>
              </a:rPr>
              <a:t> </a:t>
            </a:r>
            <a:r>
              <a:rPr lang="en-US" sz="2400" dirty="0" err="1">
                <a:latin typeface="+mn-lt"/>
              </a:rPr>
              <a:t>deithiau</a:t>
            </a:r>
            <a:r>
              <a:rPr lang="en-US" sz="2400" dirty="0">
                <a:latin typeface="+mn-lt"/>
              </a:rPr>
              <a:t> </a:t>
            </a:r>
            <a:r>
              <a:rPr lang="en-US" sz="2400" dirty="0" err="1">
                <a:latin typeface="+mn-lt"/>
              </a:rPr>
              <a:t>gwyliau</a:t>
            </a:r>
            <a:r>
              <a:rPr lang="en-US" sz="2400" dirty="0">
                <a:latin typeface="+mn-lt"/>
              </a:rPr>
              <a:t> </a:t>
            </a:r>
            <a:r>
              <a:rPr lang="en-US" sz="2400" dirty="0" err="1">
                <a:latin typeface="+mn-lt"/>
              </a:rPr>
              <a:t>gan</a:t>
            </a:r>
            <a:r>
              <a:rPr lang="en-US" sz="2400" dirty="0">
                <a:latin typeface="+mn-lt"/>
              </a:rPr>
              <a:t> </a:t>
            </a:r>
            <a:r>
              <a:rPr lang="en-US" sz="2400" dirty="0" err="1">
                <a:latin typeface="+mn-lt"/>
              </a:rPr>
              <a:t>drigolion</a:t>
            </a:r>
            <a:r>
              <a:rPr lang="en-US" sz="2400" dirty="0">
                <a:latin typeface="+mn-lt"/>
              </a:rPr>
              <a:t> </a:t>
            </a:r>
            <a:r>
              <a:rPr lang="en-US" sz="2400" dirty="0" err="1">
                <a:latin typeface="+mn-lt"/>
              </a:rPr>
              <a:t>Canolbarth</a:t>
            </a:r>
            <a:r>
              <a:rPr lang="en-US" sz="2400" dirty="0">
                <a:latin typeface="+mn-lt"/>
              </a:rPr>
              <a:t> Cymru, </a:t>
            </a:r>
            <a:r>
              <a:rPr lang="en-US" sz="2400" dirty="0" err="1">
                <a:latin typeface="+mn-lt"/>
              </a:rPr>
              <a:t>Gogledd</a:t>
            </a:r>
            <a:r>
              <a:rPr lang="en-US" sz="2400" dirty="0">
                <a:latin typeface="+mn-lt"/>
              </a:rPr>
              <a:t> Cymru a De-</a:t>
            </a:r>
            <a:r>
              <a:rPr lang="en-US" sz="2400" dirty="0" err="1">
                <a:latin typeface="+mn-lt"/>
              </a:rPr>
              <a:t>orllewin</a:t>
            </a:r>
            <a:r>
              <a:rPr lang="en-US" sz="2400" dirty="0">
                <a:latin typeface="+mn-lt"/>
              </a:rPr>
              <a:t> Cymru faint </a:t>
            </a:r>
            <a:r>
              <a:rPr lang="en-US" sz="2400" dirty="0" err="1">
                <a:latin typeface="+mn-lt"/>
              </a:rPr>
              <a:t>sylfaen</a:t>
            </a:r>
            <a:r>
              <a:rPr lang="en-US" sz="2400" dirty="0">
                <a:latin typeface="+mn-lt"/>
              </a:rPr>
              <a:t> </a:t>
            </a:r>
            <a:r>
              <a:rPr lang="en-US" sz="2400" dirty="0" err="1">
                <a:latin typeface="+mn-lt"/>
              </a:rPr>
              <a:t>sy’n</a:t>
            </a:r>
            <a:r>
              <a:rPr lang="en-US" sz="2400" dirty="0">
                <a:latin typeface="+mn-lt"/>
              </a:rPr>
              <a:t> </a:t>
            </a:r>
            <a:r>
              <a:rPr lang="en-US" sz="2400" dirty="0" err="1">
                <a:latin typeface="+mn-lt"/>
              </a:rPr>
              <a:t>llai</a:t>
            </a:r>
            <a:r>
              <a:rPr lang="en-US" sz="2400" dirty="0">
                <a:latin typeface="+mn-lt"/>
              </a:rPr>
              <a:t> </a:t>
            </a:r>
            <a:r>
              <a:rPr lang="en-US" sz="2400" dirty="0" err="1">
                <a:latin typeface="+mn-lt"/>
              </a:rPr>
              <a:t>na</a:t>
            </a:r>
            <a:r>
              <a:rPr lang="en-US" sz="2400" dirty="0">
                <a:latin typeface="+mn-lt"/>
              </a:rPr>
              <a:t> 30 ac felly </a:t>
            </a:r>
            <a:r>
              <a:rPr lang="en-US" sz="2400" dirty="0" err="1">
                <a:latin typeface="+mn-lt"/>
              </a:rPr>
              <a:t>fe’u</a:t>
            </a:r>
            <a:r>
              <a:rPr lang="en-US" sz="2400" dirty="0">
                <a:latin typeface="+mn-lt"/>
              </a:rPr>
              <a:t> </a:t>
            </a:r>
            <a:r>
              <a:rPr lang="en-US" sz="2400" dirty="0" err="1">
                <a:latin typeface="+mn-lt"/>
              </a:rPr>
              <a:t>heithriwyd</a:t>
            </a:r>
            <a:r>
              <a:rPr lang="en-US" sz="2400" dirty="0">
                <a:latin typeface="+mn-lt"/>
              </a:rPr>
              <a:t>.</a:t>
            </a:r>
            <a:endParaRPr lang="en-GB" sz="2400" dirty="0">
              <a:latin typeface="+mn-lt"/>
            </a:endParaRPr>
          </a:p>
        </p:txBody>
      </p:sp>
      <p:sp>
        <p:nvSpPr>
          <p:cNvPr id="4" name="Text Placeholder 3">
            <a:extLst>
              <a:ext uri="{FF2B5EF4-FFF2-40B4-BE49-F238E27FC236}">
                <a16:creationId xmlns:a16="http://schemas.microsoft.com/office/drawing/2014/main" id="{7B231CDC-F547-A082-7965-5200C6A564A8}"/>
              </a:ext>
            </a:extLst>
          </p:cNvPr>
          <p:cNvSpPr>
            <a:spLocks noGrp="1"/>
          </p:cNvSpPr>
          <p:nvPr>
            <p:ph type="body" sz="quarter" idx="15"/>
          </p:nvPr>
        </p:nvSpPr>
        <p:spPr/>
        <p:txBody>
          <a:bodyPr/>
          <a:lstStyle/>
          <a:p>
            <a:pPr>
              <a:spcBef>
                <a:spcPts val="300"/>
              </a:spcBef>
            </a:pPr>
            <a:r>
              <a:rPr lang="en-GB" sz="2400"/>
              <a:t>Ffynhonnell: Arolwg Twristiaeth Prydain Fawr (GBTS) </a:t>
            </a:r>
            <a:r>
              <a:rPr lang="en-US" sz="2400"/>
              <a:t>2024</a:t>
            </a:r>
          </a:p>
          <a:p>
            <a:pPr>
              <a:spcBef>
                <a:spcPts val="300"/>
              </a:spcBef>
            </a:pPr>
            <a:r>
              <a:rPr lang="en-US" sz="2400"/>
              <a:t>Sylfaen: Cymru 752</a:t>
            </a:r>
          </a:p>
        </p:txBody>
      </p:sp>
    </p:spTree>
    <p:extLst>
      <p:ext uri="{BB962C8B-B14F-4D97-AF65-F5344CB8AC3E}">
        <p14:creationId xmlns:p14="http://schemas.microsoft.com/office/powerpoint/2010/main" val="1262577584"/>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FB2BE9-FB30-2967-3756-FA380CE7F08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Teithiau a gwariant fesul rhanbarth a ymwelwyd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94F2EB10-6873-C80D-3A5F-997F247661AC}"/>
              </a:ext>
            </a:extLst>
          </p:cNvPr>
          <p:cNvSpPr>
            <a:spLocks noGrp="1"/>
          </p:cNvSpPr>
          <p:nvPr>
            <p:ph type="body" sz="quarter" idx="14"/>
          </p:nvPr>
        </p:nvSpPr>
        <p:spPr>
          <a:xfrm>
            <a:off x="580231" y="2062165"/>
            <a:ext cx="23223538" cy="1552572"/>
          </a:xfrm>
        </p:spPr>
        <p:txBody>
          <a:bodyPr/>
          <a:lstStyle/>
          <a:p>
            <a:r>
              <a:rPr lang="en-US" dirty="0"/>
              <a:t>De-</a:t>
            </a:r>
            <a:r>
              <a:rPr lang="en-US" dirty="0" err="1"/>
              <a:t>ddwyrain</a:t>
            </a:r>
            <a:r>
              <a:rPr lang="en-US" dirty="0"/>
              <a:t> Cymru </a:t>
            </a:r>
            <a:r>
              <a:rPr lang="en-US" dirty="0" err="1"/>
              <a:t>oedd</a:t>
            </a:r>
            <a:r>
              <a:rPr lang="en-US" dirty="0"/>
              <a:t> y </a:t>
            </a:r>
            <a:r>
              <a:rPr lang="en-US" dirty="0" err="1"/>
              <a:t>cyrchfan</a:t>
            </a:r>
            <a:r>
              <a:rPr lang="en-US" dirty="0"/>
              <a:t> </a:t>
            </a:r>
            <a:r>
              <a:rPr lang="en-US" dirty="0" err="1"/>
              <a:t>mwyaf</a:t>
            </a:r>
            <a:r>
              <a:rPr lang="en-US" dirty="0"/>
              <a:t> </a:t>
            </a:r>
            <a:r>
              <a:rPr lang="en-US" dirty="0" err="1"/>
              <a:t>poblogaidd</a:t>
            </a:r>
            <a:r>
              <a:rPr lang="en-US" dirty="0"/>
              <a:t> </a:t>
            </a:r>
            <a:r>
              <a:rPr lang="en-US" dirty="0" err="1"/>
              <a:t>yng</a:t>
            </a:r>
            <a:r>
              <a:rPr lang="en-US" dirty="0"/>
              <a:t> </a:t>
            </a:r>
            <a:r>
              <a:rPr lang="en-US" dirty="0" err="1"/>
              <a:t>Nghymru</a:t>
            </a:r>
            <a:r>
              <a:rPr lang="en-US" dirty="0"/>
              <a:t> o </a:t>
            </a:r>
            <a:r>
              <a:rPr lang="en-US" dirty="0" err="1"/>
              <a:t>hyd</a:t>
            </a:r>
            <a:r>
              <a:rPr lang="en-US" dirty="0"/>
              <a:t>, a </a:t>
            </a:r>
            <a:r>
              <a:rPr lang="en-US" dirty="0" err="1"/>
              <a:t>chynyddodd</a:t>
            </a:r>
            <a:r>
              <a:rPr lang="en-US" dirty="0"/>
              <a:t> </a:t>
            </a:r>
            <a:r>
              <a:rPr lang="en-US" dirty="0" err="1"/>
              <a:t>ei</a:t>
            </a:r>
            <a:r>
              <a:rPr lang="en-US" dirty="0"/>
              <a:t> </a:t>
            </a:r>
            <a:r>
              <a:rPr lang="en-US" dirty="0" err="1"/>
              <a:t>chyfran</a:t>
            </a:r>
            <a:r>
              <a:rPr lang="en-US" dirty="0"/>
              <a:t> o </a:t>
            </a:r>
            <a:r>
              <a:rPr lang="en-US" dirty="0" err="1"/>
              <a:t>deithiau</a:t>
            </a:r>
            <a:r>
              <a:rPr lang="en-US" dirty="0"/>
              <a:t> 3 </a:t>
            </a:r>
            <a:r>
              <a:rPr lang="en-US" dirty="0" err="1"/>
              <a:t>phwynt</a:t>
            </a:r>
            <a:r>
              <a:rPr lang="en-US" dirty="0"/>
              <a:t> </a:t>
            </a:r>
            <a:r>
              <a:rPr lang="en-US" dirty="0" err="1"/>
              <a:t>canran</a:t>
            </a:r>
            <a:r>
              <a:rPr lang="en-US" dirty="0"/>
              <a:t>, </a:t>
            </a:r>
            <a:r>
              <a:rPr lang="en-US" dirty="0" err="1"/>
              <a:t>o’i</a:t>
            </a:r>
            <a:r>
              <a:rPr lang="en-US" dirty="0"/>
              <a:t> </a:t>
            </a:r>
            <a:r>
              <a:rPr lang="en-US" dirty="0" err="1"/>
              <a:t>gymharu</a:t>
            </a:r>
            <a:r>
              <a:rPr lang="en-US" dirty="0"/>
              <a:t> â 2023. </a:t>
            </a:r>
            <a:r>
              <a:rPr lang="en-US" dirty="0" err="1"/>
              <a:t>Gogledd</a:t>
            </a:r>
            <a:r>
              <a:rPr lang="en-US" dirty="0"/>
              <a:t> Cymru </a:t>
            </a:r>
            <a:r>
              <a:rPr lang="en-US" dirty="0" err="1"/>
              <a:t>yw’r</a:t>
            </a:r>
            <a:r>
              <a:rPr lang="en-US" dirty="0"/>
              <a:t> ail </a:t>
            </a:r>
            <a:r>
              <a:rPr lang="en-US" dirty="0" err="1"/>
              <a:t>gyrchfan</a:t>
            </a:r>
            <a:r>
              <a:rPr lang="en-US" dirty="0"/>
              <a:t> </a:t>
            </a:r>
            <a:r>
              <a:rPr lang="en-US" dirty="0" err="1"/>
              <a:t>mwyaf</a:t>
            </a:r>
            <a:r>
              <a:rPr lang="en-US" dirty="0"/>
              <a:t> </a:t>
            </a:r>
            <a:r>
              <a:rPr lang="en-US" dirty="0" err="1"/>
              <a:t>poblogaidd</a:t>
            </a:r>
            <a:r>
              <a:rPr lang="en-US" dirty="0"/>
              <a:t> </a:t>
            </a:r>
            <a:r>
              <a:rPr lang="en-US" dirty="0" err="1"/>
              <a:t>yng</a:t>
            </a:r>
            <a:r>
              <a:rPr lang="en-US" dirty="0"/>
              <a:t> </a:t>
            </a:r>
            <a:r>
              <a:rPr lang="en-US" dirty="0" err="1"/>
              <a:t>Nghymru</a:t>
            </a:r>
            <a:r>
              <a:rPr lang="en-US" dirty="0"/>
              <a:t> </a:t>
            </a:r>
            <a:r>
              <a:rPr lang="en-US" dirty="0" err="1"/>
              <a:t>a’r</a:t>
            </a:r>
            <a:r>
              <a:rPr lang="en-US" dirty="0"/>
              <a:t> </a:t>
            </a:r>
            <a:r>
              <a:rPr lang="en-US" dirty="0" err="1"/>
              <a:t>cyrchfan</a:t>
            </a:r>
            <a:r>
              <a:rPr lang="en-US" dirty="0"/>
              <a:t> </a:t>
            </a:r>
            <a:r>
              <a:rPr lang="en-US" dirty="0" err="1"/>
              <a:t>mwyaf</a:t>
            </a:r>
            <a:r>
              <a:rPr lang="en-US" dirty="0"/>
              <a:t> </a:t>
            </a:r>
            <a:r>
              <a:rPr lang="en-US" dirty="0" err="1"/>
              <a:t>poblogaidd</a:t>
            </a:r>
            <a:r>
              <a:rPr lang="en-US" dirty="0"/>
              <a:t> </a:t>
            </a:r>
            <a:r>
              <a:rPr lang="en-US" dirty="0" err="1"/>
              <a:t>ar</a:t>
            </a:r>
            <a:r>
              <a:rPr lang="en-US" dirty="0"/>
              <a:t> </a:t>
            </a:r>
            <a:r>
              <a:rPr lang="en-US" dirty="0" err="1"/>
              <a:t>gyfer</a:t>
            </a:r>
            <a:r>
              <a:rPr lang="en-US" dirty="0"/>
              <a:t> </a:t>
            </a:r>
            <a:r>
              <a:rPr lang="en-US" dirty="0" err="1"/>
              <a:t>teithiau</a:t>
            </a:r>
            <a:r>
              <a:rPr lang="en-US" dirty="0"/>
              <a:t> </a:t>
            </a:r>
            <a:r>
              <a:rPr lang="en-US" dirty="0" err="1"/>
              <a:t>gwyliau</a:t>
            </a:r>
            <a:r>
              <a:rPr lang="en-US" dirty="0"/>
              <a:t> </a:t>
            </a:r>
            <a:r>
              <a:rPr lang="en-US" dirty="0" err="1"/>
              <a:t>yn</a:t>
            </a:r>
            <a:r>
              <a:rPr lang="en-US" dirty="0"/>
              <a:t> </a:t>
            </a:r>
            <a:r>
              <a:rPr lang="en-GB" dirty="0"/>
              <a:t>2024. </a:t>
            </a:r>
            <a:r>
              <a:rPr lang="en-GB" dirty="0" err="1"/>
              <a:t>Teithiau</a:t>
            </a:r>
            <a:r>
              <a:rPr lang="en-GB" dirty="0"/>
              <a:t> </a:t>
            </a:r>
            <a:r>
              <a:rPr lang="en-GB" dirty="0" err="1"/>
              <a:t>dros</a:t>
            </a:r>
            <a:r>
              <a:rPr lang="en-GB" dirty="0"/>
              <a:t> </a:t>
            </a:r>
            <a:r>
              <a:rPr lang="en-GB" dirty="0" err="1"/>
              <a:t>nos</a:t>
            </a:r>
            <a:r>
              <a:rPr lang="en-GB" dirty="0"/>
              <a:t> </a:t>
            </a:r>
            <a:r>
              <a:rPr lang="en-GB" dirty="0" err="1"/>
              <a:t>yng</a:t>
            </a:r>
            <a:r>
              <a:rPr lang="en-GB" dirty="0"/>
              <a:t> </a:t>
            </a:r>
            <a:r>
              <a:rPr lang="en-GB" dirty="0" err="1"/>
              <a:t>Ngogledd</a:t>
            </a:r>
            <a:r>
              <a:rPr lang="en-GB" dirty="0"/>
              <a:t> Cymru </a:t>
            </a:r>
            <a:r>
              <a:rPr lang="en-GB" dirty="0" err="1"/>
              <a:t>wnaeth</a:t>
            </a:r>
            <a:r>
              <a:rPr lang="en-GB" dirty="0"/>
              <a:t> </a:t>
            </a:r>
            <a:r>
              <a:rPr lang="en-GB" dirty="0" err="1"/>
              <a:t>bara’r</a:t>
            </a:r>
            <a:r>
              <a:rPr lang="en-GB" dirty="0"/>
              <a:t> </a:t>
            </a:r>
            <a:r>
              <a:rPr lang="en-GB" dirty="0" err="1"/>
              <a:t>hiraf</a:t>
            </a:r>
            <a:r>
              <a:rPr lang="en-GB" dirty="0"/>
              <a:t> </a:t>
            </a:r>
            <a:r>
              <a:rPr lang="en-GB" dirty="0" err="1"/>
              <a:t>ar</a:t>
            </a:r>
            <a:r>
              <a:rPr lang="en-GB" dirty="0"/>
              <a:t> </a:t>
            </a:r>
            <a:r>
              <a:rPr lang="en-GB" dirty="0" err="1"/>
              <a:t>gyfartaledd</a:t>
            </a:r>
            <a:r>
              <a:rPr lang="en-GB" dirty="0"/>
              <a:t> o 3.3 </a:t>
            </a:r>
            <a:r>
              <a:rPr lang="en-GB" dirty="0" err="1"/>
              <a:t>noson</a:t>
            </a:r>
            <a:r>
              <a:rPr lang="en-GB" dirty="0"/>
              <a:t> y daith, o </a:t>
            </a:r>
            <a:r>
              <a:rPr lang="en-GB" dirty="0" err="1"/>
              <a:t>bosibl</a:t>
            </a:r>
            <a:r>
              <a:rPr lang="en-GB" dirty="0"/>
              <a:t> </a:t>
            </a:r>
            <a:r>
              <a:rPr lang="en-GB" dirty="0" err="1"/>
              <a:t>oherwydd</a:t>
            </a:r>
            <a:r>
              <a:rPr lang="en-GB" dirty="0"/>
              <a:t> </a:t>
            </a:r>
            <a:r>
              <a:rPr lang="en-GB" dirty="0" err="1"/>
              <a:t>ei</a:t>
            </a:r>
            <a:r>
              <a:rPr lang="en-GB" dirty="0"/>
              <a:t> </a:t>
            </a:r>
            <a:r>
              <a:rPr lang="en-GB" dirty="0" err="1"/>
              <a:t>boblogrwydd</a:t>
            </a:r>
            <a:r>
              <a:rPr lang="en-GB" dirty="0"/>
              <a:t> </a:t>
            </a:r>
            <a:r>
              <a:rPr lang="en-GB" dirty="0" err="1"/>
              <a:t>ymhlith</a:t>
            </a:r>
            <a:r>
              <a:rPr lang="en-GB" dirty="0"/>
              <a:t> y </a:t>
            </a:r>
            <a:r>
              <a:rPr lang="en-GB" dirty="0" err="1"/>
              <a:t>rhai</a:t>
            </a:r>
            <a:r>
              <a:rPr lang="en-GB" dirty="0"/>
              <a:t> o </a:t>
            </a:r>
            <a:r>
              <a:rPr lang="en-GB" dirty="0" err="1"/>
              <a:t>oedran</a:t>
            </a:r>
            <a:r>
              <a:rPr lang="en-GB" dirty="0"/>
              <a:t> </a:t>
            </a:r>
            <a:r>
              <a:rPr lang="en-GB" dirty="0" err="1"/>
              <a:t>ymddeol</a:t>
            </a:r>
            <a:r>
              <a:rPr lang="en-GB" dirty="0"/>
              <a:t>. </a:t>
            </a:r>
            <a:r>
              <a:rPr lang="en-GB" dirty="0" err="1"/>
              <a:t>Roedd</a:t>
            </a:r>
            <a:r>
              <a:rPr lang="en-GB" dirty="0"/>
              <a:t> </a:t>
            </a:r>
            <a:r>
              <a:rPr lang="en-GB" dirty="0" err="1"/>
              <a:t>gwariant</a:t>
            </a:r>
            <a:r>
              <a:rPr lang="en-GB" dirty="0"/>
              <a:t> </a:t>
            </a:r>
            <a:r>
              <a:rPr lang="en-GB" dirty="0" err="1"/>
              <a:t>cyfartalog</a:t>
            </a:r>
            <a:r>
              <a:rPr lang="en-GB" dirty="0"/>
              <a:t> </a:t>
            </a:r>
            <a:r>
              <a:rPr lang="en-GB" dirty="0" err="1"/>
              <a:t>fesul</a:t>
            </a:r>
            <a:r>
              <a:rPr lang="en-GB" dirty="0"/>
              <a:t> </a:t>
            </a:r>
            <a:r>
              <a:rPr lang="en-GB" dirty="0" err="1"/>
              <a:t>taith</a:t>
            </a:r>
            <a:r>
              <a:rPr lang="en-GB" dirty="0"/>
              <a:t> </a:t>
            </a:r>
            <a:r>
              <a:rPr lang="en-GB" dirty="0" err="1"/>
              <a:t>uchaf</a:t>
            </a:r>
            <a:r>
              <a:rPr lang="en-GB" dirty="0"/>
              <a:t> </a:t>
            </a:r>
            <a:r>
              <a:rPr lang="en-GB" dirty="0" err="1"/>
              <a:t>yn</a:t>
            </a:r>
            <a:r>
              <a:rPr lang="en-GB" dirty="0"/>
              <a:t> Ne-</a:t>
            </a:r>
            <a:r>
              <a:rPr lang="en-GB" dirty="0" err="1"/>
              <a:t>ddwyrain</a:t>
            </a:r>
            <a:r>
              <a:rPr lang="en-GB" dirty="0"/>
              <a:t> Cymru </a:t>
            </a:r>
            <a:r>
              <a:rPr lang="en-GB" dirty="0" err="1"/>
              <a:t>ar</a:t>
            </a:r>
            <a:r>
              <a:rPr lang="en-GB" dirty="0"/>
              <a:t> £327 y daith, </a:t>
            </a:r>
            <a:r>
              <a:rPr lang="en-GB" dirty="0" err="1"/>
              <a:t>wrth</a:t>
            </a:r>
            <a:r>
              <a:rPr lang="en-GB" dirty="0"/>
              <a:t> </a:t>
            </a:r>
            <a:r>
              <a:rPr lang="en-GB" dirty="0" err="1"/>
              <a:t>i’r</a:t>
            </a:r>
            <a:r>
              <a:rPr lang="en-GB" dirty="0"/>
              <a:t> </a:t>
            </a:r>
            <a:r>
              <a:rPr lang="en-GB" dirty="0" err="1"/>
              <a:t>bobl</a:t>
            </a:r>
            <a:r>
              <a:rPr lang="en-GB" dirty="0"/>
              <a:t> </a:t>
            </a:r>
            <a:r>
              <a:rPr lang="en-GB" dirty="0" err="1"/>
              <a:t>annibynnol</a:t>
            </a:r>
            <a:r>
              <a:rPr lang="en-GB" dirty="0"/>
              <a:t> </a:t>
            </a:r>
            <a:r>
              <a:rPr lang="en-GB" dirty="0" err="1"/>
              <a:t>iau</a:t>
            </a:r>
            <a:r>
              <a:rPr lang="en-GB" dirty="0"/>
              <a:t> </a:t>
            </a:r>
            <a:r>
              <a:rPr lang="en-GB" dirty="0" err="1"/>
              <a:t>sy’n</a:t>
            </a:r>
            <a:r>
              <a:rPr lang="en-GB" dirty="0"/>
              <a:t> </a:t>
            </a:r>
            <a:r>
              <a:rPr lang="en-GB" dirty="0" err="1"/>
              <a:t>gwario</a:t>
            </a:r>
            <a:r>
              <a:rPr lang="en-GB" dirty="0"/>
              <a:t> </a:t>
            </a:r>
            <a:r>
              <a:rPr lang="en-GB" dirty="0" err="1"/>
              <a:t>llawer</a:t>
            </a:r>
            <a:r>
              <a:rPr lang="en-GB" dirty="0"/>
              <a:t> </a:t>
            </a:r>
            <a:r>
              <a:rPr lang="en-GB" dirty="0" err="1"/>
              <a:t>gynyddu</a:t>
            </a:r>
            <a:r>
              <a:rPr lang="en-GB" dirty="0"/>
              <a:t> </a:t>
            </a:r>
            <a:r>
              <a:rPr lang="en-GB" dirty="0" err="1"/>
              <a:t>eu</a:t>
            </a:r>
            <a:r>
              <a:rPr lang="en-GB" dirty="0"/>
              <a:t> </a:t>
            </a:r>
            <a:r>
              <a:rPr lang="en-GB" dirty="0" err="1"/>
              <a:t>teithiau</a:t>
            </a:r>
            <a:r>
              <a:rPr lang="en-GB" dirty="0"/>
              <a:t> </a:t>
            </a:r>
            <a:r>
              <a:rPr lang="en-GB" dirty="0" err="1"/>
              <a:t>i’r</a:t>
            </a:r>
            <a:r>
              <a:rPr lang="en-GB" dirty="0"/>
              <a:t> </a:t>
            </a:r>
            <a:r>
              <a:rPr lang="en-GB" dirty="0" err="1"/>
              <a:t>rhanbarth</a:t>
            </a:r>
            <a:r>
              <a:rPr lang="en-GB" dirty="0"/>
              <a:t> </a:t>
            </a:r>
            <a:r>
              <a:rPr lang="en-GB" dirty="0" err="1"/>
              <a:t>hwn</a:t>
            </a:r>
            <a:r>
              <a:rPr lang="en-GB" dirty="0"/>
              <a:t> </a:t>
            </a:r>
            <a:r>
              <a:rPr lang="en-GB" dirty="0" err="1"/>
              <a:t>yn</a:t>
            </a:r>
            <a:r>
              <a:rPr lang="en-GB" dirty="0"/>
              <a:t> 2024.</a:t>
            </a:r>
            <a:endParaRPr lang="en-US" dirty="0"/>
          </a:p>
        </p:txBody>
      </p:sp>
      <p:graphicFrame>
        <p:nvGraphicFramePr>
          <p:cNvPr id="5" name="Table 4">
            <a:extLst>
              <a:ext uri="{FF2B5EF4-FFF2-40B4-BE49-F238E27FC236}">
                <a16:creationId xmlns:a16="http://schemas.microsoft.com/office/drawing/2014/main" id="{EEEE52FD-0862-E0F1-7E16-58E05D45E608}"/>
              </a:ext>
            </a:extLst>
          </p:cNvPr>
          <p:cNvGraphicFramePr>
            <a:graphicFrameLocks noGrp="1"/>
          </p:cNvGraphicFramePr>
          <p:nvPr>
            <p:extLst>
              <p:ext uri="{D42A27DB-BD31-4B8C-83A1-F6EECF244321}">
                <p14:modId xmlns:p14="http://schemas.microsoft.com/office/powerpoint/2010/main" val="707242368"/>
              </p:ext>
            </p:extLst>
          </p:nvPr>
        </p:nvGraphicFramePr>
        <p:xfrm>
          <a:off x="561976" y="3906284"/>
          <a:ext cx="11477624" cy="7747549"/>
        </p:xfrm>
        <a:graphic>
          <a:graphicData uri="http://schemas.openxmlformats.org/drawingml/2006/table">
            <a:tbl>
              <a:tblPr firstRow="1" bandRow="1">
                <a:tableStyleId>{5C22544A-7EE6-4342-B048-85BDC9FD1C3A}</a:tableStyleId>
              </a:tblPr>
              <a:tblGrid>
                <a:gridCol w="5612924">
                  <a:extLst>
                    <a:ext uri="{9D8B030D-6E8A-4147-A177-3AD203B41FA5}">
                      <a16:colId xmlns:a16="http://schemas.microsoft.com/office/drawing/2014/main" val="81361600"/>
                    </a:ext>
                  </a:extLst>
                </a:gridCol>
                <a:gridCol w="1954900">
                  <a:extLst>
                    <a:ext uri="{9D8B030D-6E8A-4147-A177-3AD203B41FA5}">
                      <a16:colId xmlns:a16="http://schemas.microsoft.com/office/drawing/2014/main" val="887013069"/>
                    </a:ext>
                  </a:extLst>
                </a:gridCol>
                <a:gridCol w="1954900">
                  <a:extLst>
                    <a:ext uri="{9D8B030D-6E8A-4147-A177-3AD203B41FA5}">
                      <a16:colId xmlns:a16="http://schemas.microsoft.com/office/drawing/2014/main" val="2833201441"/>
                    </a:ext>
                  </a:extLst>
                </a:gridCol>
                <a:gridCol w="1954900">
                  <a:extLst>
                    <a:ext uri="{9D8B030D-6E8A-4147-A177-3AD203B41FA5}">
                      <a16:colId xmlns:a16="http://schemas.microsoft.com/office/drawing/2014/main" val="786436894"/>
                    </a:ext>
                  </a:extLst>
                </a:gridCol>
              </a:tblGrid>
              <a:tr h="1011329">
                <a:tc>
                  <a:txBody>
                    <a:bodyPr/>
                    <a:lstStyle/>
                    <a:p>
                      <a:pPr marL="0" algn="l" defTabSz="914400" rtl="0" eaLnBrk="1" fontAlgn="ctr" latinLnBrk="0" hangingPunct="1"/>
                      <a:r>
                        <a:rPr lang="en-US" sz="2400" b="1" kern="1200" err="1">
                          <a:solidFill>
                            <a:schemeClr val="lt1"/>
                          </a:solidFill>
                          <a:latin typeface="+mn-lt"/>
                          <a:ea typeface="+mn-ea"/>
                          <a:cs typeface="+mn-cs"/>
                        </a:rPr>
                        <a:t>Cyfanswm y teithiau 2024</a:t>
                      </a:r>
                      <a:endParaRPr lang="en-GB" sz="2400" b="1" kern="1200">
                        <a:solidFill>
                          <a:schemeClr val="lt1"/>
                        </a:solidFill>
                        <a:latin typeface="+mn-lt"/>
                        <a:ea typeface="+mn-ea"/>
                        <a:cs typeface="+mn-cs"/>
                      </a:endParaRPr>
                    </a:p>
                  </a:txBody>
                  <a:tcPr marL="144000" marR="144000" marT="90000" marB="90000" anchor="ctr"/>
                </a:tc>
                <a:tc>
                  <a:txBody>
                    <a:bodyPr/>
                    <a:lstStyle/>
                    <a:p>
                      <a:pPr marL="0" algn="ctr" defTabSz="914400" rtl="0" eaLnBrk="1" fontAlgn="ctr" latinLnBrk="0" hangingPunct="1"/>
                      <a:r>
                        <a:rPr lang="en-GB" sz="2400" b="1" kern="1200" err="1">
                          <a:solidFill>
                            <a:schemeClr val="lt1"/>
                          </a:solidFill>
                          <a:latin typeface="+mn-lt"/>
                          <a:ea typeface="+mn-ea"/>
                          <a:cs typeface="+mn-cs"/>
                        </a:rPr>
                        <a:t>Teithiau (miliynau)</a:t>
                      </a:r>
                    </a:p>
                  </a:txBody>
                  <a:tcPr marL="144000" marR="144000" marT="90000" marB="90000" anchor="ctr"/>
                </a:tc>
                <a:tc>
                  <a:txBody>
                    <a:bodyPr/>
                    <a:lstStyle/>
                    <a:p>
                      <a:pPr marL="0" algn="ctr" defTabSz="914400" rtl="0" eaLnBrk="1" fontAlgn="ctr" latinLnBrk="0" hangingPunct="1"/>
                      <a:r>
                        <a:rPr lang="en-GB" sz="2400" b="1" kern="1200" err="1">
                          <a:solidFill>
                            <a:schemeClr val="lt1"/>
                          </a:solidFill>
                          <a:latin typeface="+mn-lt"/>
                          <a:ea typeface="+mn-ea"/>
                          <a:cs typeface="+mn-cs"/>
                        </a:rPr>
                        <a:t>Nosweithiau</a:t>
                      </a:r>
                      <a:endParaRPr lang="en-GB" sz="2400" b="1" kern="1200">
                        <a:solidFill>
                          <a:schemeClr val="lt1"/>
                        </a:solidFill>
                        <a:latin typeface="+mn-lt"/>
                        <a:ea typeface="+mn-ea"/>
                        <a:cs typeface="+mn-cs"/>
                      </a:endParaRPr>
                    </a:p>
                    <a:p>
                      <a:pPr marL="0" algn="ctr" defTabSz="914400" rtl="0" eaLnBrk="1" fontAlgn="ctr" latinLnBrk="0" hangingPunct="1"/>
                      <a:r>
                        <a:rPr lang="en-GB" sz="2400" b="1" kern="1200">
                          <a:solidFill>
                            <a:schemeClr val="lt1"/>
                          </a:solidFill>
                          <a:latin typeface="+mn-lt"/>
                          <a:ea typeface="+mn-ea"/>
                          <a:cs typeface="+mn-cs"/>
                        </a:rPr>
                        <a:t>(miliynau) </a:t>
                      </a:r>
                    </a:p>
                  </a:txBody>
                  <a:tcPr marL="144000" marR="144000" marT="90000" marB="90000" anchor="ctr"/>
                </a:tc>
                <a:tc>
                  <a:txBody>
                    <a:bodyPr/>
                    <a:lstStyle/>
                    <a:p>
                      <a:pPr marL="0" algn="ctr" defTabSz="914400" rtl="0" eaLnBrk="1" fontAlgn="ctr" latinLnBrk="0" hangingPunct="1"/>
                      <a:r>
                        <a:rPr lang="en-US" sz="2400" b="1" kern="1200">
                          <a:solidFill>
                            <a:schemeClr val="lt1"/>
                          </a:solidFill>
                          <a:latin typeface="+mn-lt"/>
                          <a:ea typeface="+mn-ea"/>
                          <a:cs typeface="+mn-cs"/>
                        </a:rPr>
                        <a:t>Gwariant</a:t>
                      </a:r>
                    </a:p>
                    <a:p>
                      <a:pPr marL="0" algn="ctr" defTabSz="914400" rtl="0" eaLnBrk="1" fontAlgn="ctr" latinLnBrk="0" hangingPunct="1"/>
                      <a:r>
                        <a:rPr lang="en-US" sz="2400" b="1" kern="1200">
                          <a:solidFill>
                            <a:schemeClr val="lt1"/>
                          </a:solidFill>
                          <a:latin typeface="+mn-lt"/>
                          <a:ea typeface="+mn-ea"/>
                          <a:cs typeface="+mn-cs"/>
                        </a:rPr>
                        <a:t>(miliynau)</a:t>
                      </a:r>
                      <a:endParaRPr lang="en-GB" sz="2400" b="1" kern="1200">
                        <a:solidFill>
                          <a:schemeClr val="lt1"/>
                        </a:solidFill>
                        <a:latin typeface="+mn-lt"/>
                        <a:ea typeface="+mn-ea"/>
                        <a:cs typeface="+mn-cs"/>
                      </a:endParaRPr>
                    </a:p>
                  </a:txBody>
                  <a:tcPr marL="144000" marR="144000" marT="90000" marB="90000" anchor="ctr"/>
                </a:tc>
                <a:extLst>
                  <a:ext uri="{0D108BD9-81ED-4DB2-BD59-A6C34878D82A}">
                    <a16:rowId xmlns:a16="http://schemas.microsoft.com/office/drawing/2014/main" val="1236938923"/>
                  </a:ext>
                </a:extLst>
              </a:tr>
              <a:tr h="1684055">
                <a:tc>
                  <a:txBody>
                    <a:bodyPr/>
                    <a:lstStyle/>
                    <a:p>
                      <a:pPr marL="0" algn="l" defTabSz="914400" rtl="0" eaLnBrk="1" fontAlgn="b" latinLnBrk="0" hangingPunct="1"/>
                      <a:r>
                        <a:rPr lang="en-GB" sz="2400" b="0" kern="1200" err="1">
                          <a:solidFill>
                            <a:schemeClr val="tx1"/>
                          </a:solidFill>
                          <a:latin typeface="+mn-lt"/>
                          <a:ea typeface="+mn-ea"/>
                          <a:cs typeface="+mn-cs"/>
                        </a:rPr>
                        <a:t>Canolbarth Cymru*</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0.63</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2.06</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£184</a:t>
                      </a:r>
                    </a:p>
                  </a:txBody>
                  <a:tcPr marL="144000" marR="144000" marT="90000" marB="90000" anchor="ctr"/>
                </a:tc>
                <a:extLst>
                  <a:ext uri="{0D108BD9-81ED-4DB2-BD59-A6C34878D82A}">
                    <a16:rowId xmlns:a16="http://schemas.microsoft.com/office/drawing/2014/main" val="2818411631"/>
                  </a:ext>
                </a:extLst>
              </a:tr>
              <a:tr h="1684055">
                <a:tc>
                  <a:txBody>
                    <a:bodyPr/>
                    <a:lstStyle/>
                    <a:p>
                      <a:pPr marL="0" algn="l" defTabSz="914400" rtl="0" eaLnBrk="1" fontAlgn="b" latinLnBrk="0" hangingPunct="1"/>
                      <a:r>
                        <a:rPr lang="en-GB" sz="2400" b="0" kern="1200" err="1">
                          <a:solidFill>
                            <a:schemeClr val="tx1"/>
                          </a:solidFill>
                          <a:latin typeface="+mn-lt"/>
                          <a:ea typeface="+mn-ea"/>
                          <a:cs typeface="+mn-cs"/>
                        </a:rPr>
                        <a:t>Gogledd Cymru</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2.48</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8.19</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£680</a:t>
                      </a:r>
                    </a:p>
                  </a:txBody>
                  <a:tcPr marL="7620" marR="7620" marT="7620" marB="0" anchor="ctr"/>
                </a:tc>
                <a:extLst>
                  <a:ext uri="{0D108BD9-81ED-4DB2-BD59-A6C34878D82A}">
                    <a16:rowId xmlns:a16="http://schemas.microsoft.com/office/drawing/2014/main" val="3992828607"/>
                  </a:ext>
                </a:extLst>
              </a:tr>
              <a:tr h="1684055">
                <a:tc>
                  <a:txBody>
                    <a:bodyPr/>
                    <a:lstStyle/>
                    <a:p>
                      <a:pPr marL="0" algn="l" defTabSz="914400" rtl="0" eaLnBrk="1" fontAlgn="b" latinLnBrk="0" hangingPunct="1"/>
                      <a:r>
                        <a:rPr lang="en-GB" sz="2400" b="0" kern="1200">
                          <a:solidFill>
                            <a:schemeClr val="tx1"/>
                          </a:solidFill>
                          <a:latin typeface="+mn-lt"/>
                          <a:ea typeface="+mn-ea"/>
                          <a:cs typeface="+mn-cs"/>
                        </a:rPr>
                        <a:t>De-ddwyrain Cymru</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2.91</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7.38</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£953</a:t>
                      </a:r>
                    </a:p>
                  </a:txBody>
                  <a:tcPr marL="7620" marR="7620" marT="7620" marB="0" anchor="ctr"/>
                </a:tc>
                <a:extLst>
                  <a:ext uri="{0D108BD9-81ED-4DB2-BD59-A6C34878D82A}">
                    <a16:rowId xmlns:a16="http://schemas.microsoft.com/office/drawing/2014/main" val="2748172669"/>
                  </a:ext>
                </a:extLst>
              </a:tr>
              <a:tr h="1684055">
                <a:tc>
                  <a:txBody>
                    <a:bodyPr/>
                    <a:lstStyle/>
                    <a:p>
                      <a:pPr marL="0" algn="l" defTabSz="914400" rtl="0" eaLnBrk="1" fontAlgn="b" latinLnBrk="0" hangingPunct="1"/>
                      <a:r>
                        <a:rPr lang="en-GB" sz="2400" b="0" kern="1200">
                          <a:solidFill>
                            <a:schemeClr val="tx1"/>
                          </a:solidFill>
                          <a:latin typeface="+mn-lt"/>
                          <a:ea typeface="+mn-ea"/>
                          <a:cs typeface="+mn-cs"/>
                        </a:rPr>
                        <a:t>De-orllewin Cymru</a:t>
                      </a:r>
                    </a:p>
                  </a:txBody>
                  <a:tcPr marL="144000" marR="144000" marT="90000" marB="9000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dirty="0">
                          <a:solidFill>
                            <a:schemeClr val="tx1"/>
                          </a:solidFill>
                          <a:uFillTx/>
                          <a:latin typeface="+mn-lt"/>
                          <a:ea typeface="+mn-ea"/>
                          <a:cs typeface="+mn-cs"/>
                          <a:sym typeface="Calibri"/>
                        </a:rPr>
                        <a:t>1.55</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uFillTx/>
                          <a:latin typeface="+mn-lt"/>
                          <a:ea typeface="+mn-ea"/>
                          <a:cs typeface="+mn-cs"/>
                          <a:sym typeface="Calibri"/>
                        </a:rPr>
                        <a:t>4.32</a:t>
                      </a:r>
                    </a:p>
                  </a:txBody>
                  <a:tcPr marL="7620" marR="7620" marT="7620" marB="0" anchor="ctr"/>
                </a:tc>
                <a:tc>
                  <a:txBody>
                    <a:bodyPr/>
                    <a:lstStyle/>
                    <a:p>
                      <a:pPr marL="0" marR="0" indent="0" algn="ctr" defTabSz="914400" rtl="0" eaLnBrk="1" fontAlgn="ctr" latinLnBrk="0" hangingPunct="1">
                        <a:lnSpc>
                          <a:spcPct val="100000"/>
                        </a:lnSpc>
                        <a:spcBef>
                          <a:spcPct val="0"/>
                        </a:spcBef>
                        <a:spcAft>
                          <a:spcPct val="0"/>
                        </a:spcAft>
                        <a:buClrTx/>
                        <a:buSzTx/>
                        <a:buFontTx/>
                        <a:buNone/>
                      </a:pPr>
                      <a:r>
                        <a:rPr lang="en-GB" sz="2400" b="0" i="0" u="none" strike="noStrike" kern="1200" cap="none" spc="0" baseline="0" dirty="0">
                          <a:solidFill>
                            <a:schemeClr val="tx1"/>
                          </a:solidFill>
                          <a:uFillTx/>
                          <a:latin typeface="+mn-lt"/>
                          <a:ea typeface="+mn-ea"/>
                          <a:cs typeface="+mn-cs"/>
                          <a:sym typeface="Calibri"/>
                        </a:rPr>
                        <a:t>£388</a:t>
                      </a:r>
                    </a:p>
                  </a:txBody>
                  <a:tcPr marL="7620" marR="7620" marT="7620" marB="0" anchor="ctr"/>
                </a:tc>
                <a:extLst>
                  <a:ext uri="{0D108BD9-81ED-4DB2-BD59-A6C34878D82A}">
                    <a16:rowId xmlns:a16="http://schemas.microsoft.com/office/drawing/2014/main" val="2175300980"/>
                  </a:ext>
                </a:extLst>
              </a:tr>
            </a:tbl>
          </a:graphicData>
        </a:graphic>
      </p:graphicFrame>
      <p:graphicFrame>
        <p:nvGraphicFramePr>
          <p:cNvPr id="7" name="Table 6">
            <a:extLst>
              <a:ext uri="{FF2B5EF4-FFF2-40B4-BE49-F238E27FC236}">
                <a16:creationId xmlns:a16="http://schemas.microsoft.com/office/drawing/2014/main" id="{F542DB82-A1EB-1E42-CEF1-F3EC90569CA9}"/>
              </a:ext>
            </a:extLst>
          </p:cNvPr>
          <p:cNvGraphicFramePr>
            <a:graphicFrameLocks noGrp="1"/>
          </p:cNvGraphicFramePr>
          <p:nvPr>
            <p:extLst>
              <p:ext uri="{D42A27DB-BD31-4B8C-83A1-F6EECF244321}">
                <p14:modId xmlns:p14="http://schemas.microsoft.com/office/powerpoint/2010/main" val="3811553664"/>
              </p:ext>
            </p:extLst>
          </p:nvPr>
        </p:nvGraphicFramePr>
        <p:xfrm>
          <a:off x="12307889" y="3914393"/>
          <a:ext cx="11477624" cy="6286485"/>
        </p:xfrm>
        <a:graphic>
          <a:graphicData uri="http://schemas.openxmlformats.org/drawingml/2006/table">
            <a:tbl>
              <a:tblPr firstRow="1" bandRow="1">
                <a:tableStyleId>{5C22544A-7EE6-4342-B048-85BDC9FD1C3A}</a:tableStyleId>
              </a:tblPr>
              <a:tblGrid>
                <a:gridCol w="5612924">
                  <a:extLst>
                    <a:ext uri="{9D8B030D-6E8A-4147-A177-3AD203B41FA5}">
                      <a16:colId xmlns:a16="http://schemas.microsoft.com/office/drawing/2014/main" val="81361600"/>
                    </a:ext>
                  </a:extLst>
                </a:gridCol>
                <a:gridCol w="1954900">
                  <a:extLst>
                    <a:ext uri="{9D8B030D-6E8A-4147-A177-3AD203B41FA5}">
                      <a16:colId xmlns:a16="http://schemas.microsoft.com/office/drawing/2014/main" val="887013069"/>
                    </a:ext>
                  </a:extLst>
                </a:gridCol>
                <a:gridCol w="1954900">
                  <a:extLst>
                    <a:ext uri="{9D8B030D-6E8A-4147-A177-3AD203B41FA5}">
                      <a16:colId xmlns:a16="http://schemas.microsoft.com/office/drawing/2014/main" val="2833201441"/>
                    </a:ext>
                  </a:extLst>
                </a:gridCol>
                <a:gridCol w="1954900">
                  <a:extLst>
                    <a:ext uri="{9D8B030D-6E8A-4147-A177-3AD203B41FA5}">
                      <a16:colId xmlns:a16="http://schemas.microsoft.com/office/drawing/2014/main" val="786436894"/>
                    </a:ext>
                  </a:extLst>
                </a:gridCol>
              </a:tblGrid>
              <a:tr h="1048521">
                <a:tc>
                  <a:txBody>
                    <a:bodyPr/>
                    <a:lstStyle/>
                    <a:p>
                      <a:pPr marL="0" algn="l" defTabSz="914400" rtl="0" eaLnBrk="1" fontAlgn="ctr" latinLnBrk="0" hangingPunct="1"/>
                      <a:r>
                        <a:rPr lang="en-US" sz="2400" b="1" kern="1200">
                          <a:solidFill>
                            <a:schemeClr val="lt1"/>
                          </a:solidFill>
                          <a:latin typeface="+mn-lt"/>
                          <a:ea typeface="+mn-ea"/>
                          <a:cs typeface="+mn-cs"/>
                        </a:rPr>
                        <a:t>Teithiau Gwyliau 2024</a:t>
                      </a:r>
                      <a:endParaRPr lang="en-GB" sz="2400" b="1" kern="1200">
                        <a:solidFill>
                          <a:schemeClr val="lt1"/>
                        </a:solidFill>
                        <a:latin typeface="+mn-lt"/>
                        <a:ea typeface="+mn-ea"/>
                        <a:cs typeface="+mn-cs"/>
                      </a:endParaRPr>
                    </a:p>
                  </a:txBody>
                  <a:tcPr marL="144000" marR="144000" marT="90000" marB="90000" anchor="ctr"/>
                </a:tc>
                <a:tc>
                  <a:txBody>
                    <a:bodyPr/>
                    <a:lstStyle/>
                    <a:p>
                      <a:pPr marL="0" algn="ctr" defTabSz="914400" rtl="0" eaLnBrk="1" fontAlgn="ctr" latinLnBrk="0" hangingPunct="1"/>
                      <a:r>
                        <a:rPr lang="en-GB" sz="2400" b="1" kern="1200" err="1">
                          <a:solidFill>
                            <a:schemeClr val="lt1"/>
                          </a:solidFill>
                          <a:latin typeface="+mn-lt"/>
                          <a:ea typeface="+mn-ea"/>
                          <a:cs typeface="+mn-cs"/>
                        </a:rPr>
                        <a:t>Teithiau (miliynau)</a:t>
                      </a:r>
                    </a:p>
                  </a:txBody>
                  <a:tcPr marL="144000" marR="144000" marT="90000" marB="90000" anchor="ctr"/>
                </a:tc>
                <a:tc>
                  <a:txBody>
                    <a:bodyPr/>
                    <a:lstStyle/>
                    <a:p>
                      <a:pPr marL="0" algn="ctr" defTabSz="914400" rtl="0" eaLnBrk="1" fontAlgn="ctr" latinLnBrk="0" hangingPunct="1"/>
                      <a:r>
                        <a:rPr lang="en-GB" sz="2400" b="1" kern="1200" err="1">
                          <a:solidFill>
                            <a:schemeClr val="lt1"/>
                          </a:solidFill>
                          <a:latin typeface="+mn-lt"/>
                          <a:ea typeface="+mn-ea"/>
                          <a:cs typeface="+mn-cs"/>
                        </a:rPr>
                        <a:t>Nosweithiau</a:t>
                      </a:r>
                      <a:endParaRPr lang="en-GB" sz="2400" b="1" kern="1200">
                        <a:solidFill>
                          <a:schemeClr val="lt1"/>
                        </a:solidFill>
                        <a:latin typeface="+mn-lt"/>
                        <a:ea typeface="+mn-ea"/>
                        <a:cs typeface="+mn-cs"/>
                      </a:endParaRPr>
                    </a:p>
                    <a:p>
                      <a:pPr marL="0" algn="ctr" defTabSz="914400" rtl="0" eaLnBrk="1" fontAlgn="ctr" latinLnBrk="0" hangingPunct="1"/>
                      <a:r>
                        <a:rPr lang="en-GB" sz="2400" b="1" kern="1200">
                          <a:solidFill>
                            <a:schemeClr val="lt1"/>
                          </a:solidFill>
                          <a:latin typeface="+mn-lt"/>
                          <a:ea typeface="+mn-ea"/>
                          <a:cs typeface="+mn-cs"/>
                        </a:rPr>
                        <a:t>(miliynau) </a:t>
                      </a:r>
                    </a:p>
                  </a:txBody>
                  <a:tcPr marL="144000" marR="144000" marT="90000" marB="90000" anchor="ctr"/>
                </a:tc>
                <a:tc>
                  <a:txBody>
                    <a:bodyPr/>
                    <a:lstStyle/>
                    <a:p>
                      <a:pPr marL="0" algn="ctr" defTabSz="914400" rtl="0" eaLnBrk="1" fontAlgn="ctr" latinLnBrk="0" hangingPunct="1"/>
                      <a:r>
                        <a:rPr lang="en-US" sz="2400" b="1" kern="1200">
                          <a:solidFill>
                            <a:schemeClr val="lt1"/>
                          </a:solidFill>
                          <a:latin typeface="+mn-lt"/>
                          <a:ea typeface="+mn-ea"/>
                          <a:cs typeface="+mn-cs"/>
                        </a:rPr>
                        <a:t>Gwariant</a:t>
                      </a:r>
                    </a:p>
                    <a:p>
                      <a:pPr marL="0" algn="ctr" defTabSz="914400" rtl="0" eaLnBrk="1" fontAlgn="ctr" latinLnBrk="0" hangingPunct="1"/>
                      <a:r>
                        <a:rPr lang="en-US" sz="2400" b="1" kern="1200">
                          <a:solidFill>
                            <a:schemeClr val="lt1"/>
                          </a:solidFill>
                          <a:latin typeface="+mn-lt"/>
                          <a:ea typeface="+mn-ea"/>
                          <a:cs typeface="+mn-cs"/>
                        </a:rPr>
                        <a:t>(miliynau)</a:t>
                      </a:r>
                      <a:endParaRPr lang="en-GB" sz="2400" b="1" kern="1200">
                        <a:solidFill>
                          <a:schemeClr val="lt1"/>
                        </a:solidFill>
                        <a:latin typeface="+mn-lt"/>
                        <a:ea typeface="+mn-ea"/>
                        <a:cs typeface="+mn-cs"/>
                      </a:endParaRPr>
                    </a:p>
                  </a:txBody>
                  <a:tcPr marL="144000" marR="144000" marT="90000" marB="90000" anchor="ctr"/>
                </a:tc>
                <a:extLst>
                  <a:ext uri="{0D108BD9-81ED-4DB2-BD59-A6C34878D82A}">
                    <a16:rowId xmlns:a16="http://schemas.microsoft.com/office/drawing/2014/main" val="1236938923"/>
                  </a:ext>
                </a:extLst>
              </a:tr>
              <a:tr h="1745988">
                <a:tc>
                  <a:txBody>
                    <a:bodyPr/>
                    <a:lstStyle/>
                    <a:p>
                      <a:pPr marL="0" algn="l" defTabSz="914400" rtl="0" eaLnBrk="1" fontAlgn="b" latinLnBrk="0" hangingPunct="1"/>
                      <a:r>
                        <a:rPr lang="en-GB" sz="2400" b="0" kern="1200" err="1">
                          <a:solidFill>
                            <a:schemeClr val="tx1"/>
                          </a:solidFill>
                          <a:latin typeface="+mn-lt"/>
                          <a:ea typeface="+mn-ea"/>
                          <a:cs typeface="+mn-cs"/>
                        </a:rPr>
                        <a:t>Gogledd Cymru</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1.18</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4.71</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£373</a:t>
                      </a:r>
                    </a:p>
                  </a:txBody>
                  <a:tcPr marL="144000" marR="144000" marT="90000" marB="90000" anchor="ctr"/>
                </a:tc>
                <a:extLst>
                  <a:ext uri="{0D108BD9-81ED-4DB2-BD59-A6C34878D82A}">
                    <a16:rowId xmlns:a16="http://schemas.microsoft.com/office/drawing/2014/main" val="3992828607"/>
                  </a:ext>
                </a:extLst>
              </a:tr>
              <a:tr h="1745988">
                <a:tc>
                  <a:txBody>
                    <a:bodyPr/>
                    <a:lstStyle/>
                    <a:p>
                      <a:pPr marL="0" algn="l" defTabSz="914400" rtl="0" eaLnBrk="1" fontAlgn="b" latinLnBrk="0" hangingPunct="1"/>
                      <a:r>
                        <a:rPr lang="en-GB" sz="2400" b="0" kern="1200" dirty="0">
                          <a:solidFill>
                            <a:schemeClr val="tx1"/>
                          </a:solidFill>
                          <a:latin typeface="+mn-lt"/>
                          <a:ea typeface="+mn-ea"/>
                          <a:cs typeface="+mn-cs"/>
                        </a:rPr>
                        <a:t>De-</a:t>
                      </a:r>
                      <a:r>
                        <a:rPr lang="en-GB" sz="2400" b="0" kern="1200" dirty="0" err="1">
                          <a:solidFill>
                            <a:schemeClr val="tx1"/>
                          </a:solidFill>
                          <a:latin typeface="+mn-lt"/>
                          <a:ea typeface="+mn-ea"/>
                          <a:cs typeface="+mn-cs"/>
                        </a:rPr>
                        <a:t>ddwyrain</a:t>
                      </a:r>
                      <a:r>
                        <a:rPr lang="en-GB" sz="2400" b="0" kern="1200" dirty="0">
                          <a:solidFill>
                            <a:schemeClr val="tx1"/>
                          </a:solidFill>
                          <a:latin typeface="+mn-lt"/>
                          <a:ea typeface="+mn-ea"/>
                          <a:cs typeface="+mn-cs"/>
                        </a:rPr>
                        <a:t> Cymru*</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0.79</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2.25</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£288</a:t>
                      </a:r>
                    </a:p>
                  </a:txBody>
                  <a:tcPr marL="144000" marR="144000" marT="90000" marB="90000" anchor="ctr"/>
                </a:tc>
                <a:extLst>
                  <a:ext uri="{0D108BD9-81ED-4DB2-BD59-A6C34878D82A}">
                    <a16:rowId xmlns:a16="http://schemas.microsoft.com/office/drawing/2014/main" val="2748172669"/>
                  </a:ext>
                </a:extLst>
              </a:tr>
              <a:tr h="1745988">
                <a:tc>
                  <a:txBody>
                    <a:bodyPr/>
                    <a:lstStyle/>
                    <a:p>
                      <a:pPr marL="0" algn="l" defTabSz="914400" rtl="0" eaLnBrk="1" fontAlgn="b" latinLnBrk="0" hangingPunct="1"/>
                      <a:r>
                        <a:rPr lang="en-GB" sz="2400" b="0" kern="1200">
                          <a:solidFill>
                            <a:schemeClr val="tx1"/>
                          </a:solidFill>
                          <a:latin typeface="+mn-lt"/>
                          <a:ea typeface="+mn-ea"/>
                          <a:cs typeface="+mn-cs"/>
                        </a:rPr>
                        <a:t>De-orllewin Cymru*</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0.58</a:t>
                      </a:r>
                    </a:p>
                  </a:txBody>
                  <a:tcPr marL="144000" marR="144000" marT="90000" marB="90000" anchor="ctr"/>
                </a:tc>
                <a:tc>
                  <a:txBody>
                    <a:bodyPr/>
                    <a:lstStyle/>
                    <a:p>
                      <a:pPr marL="0" algn="ctr" defTabSz="914400" rtl="0" eaLnBrk="1" fontAlgn="ctr" latinLnBrk="0" hangingPunct="1"/>
                      <a:r>
                        <a:rPr lang="en-GB" sz="2400" kern="1200">
                          <a:solidFill>
                            <a:schemeClr val="tx1"/>
                          </a:solidFill>
                          <a:latin typeface="+mn-lt"/>
                          <a:ea typeface="+mn-ea"/>
                          <a:cs typeface="+mn-cs"/>
                        </a:rPr>
                        <a:t>2.27</a:t>
                      </a:r>
                    </a:p>
                  </a:txBody>
                  <a:tcPr marL="144000" marR="144000" marT="90000" marB="90000" anchor="ctr"/>
                </a:tc>
                <a:tc>
                  <a:txBody>
                    <a:bodyPr/>
                    <a:lstStyle/>
                    <a:p>
                      <a:pPr marL="0" algn="ctr" defTabSz="914400" rtl="0" eaLnBrk="1" fontAlgn="ctr" latinLnBrk="0" hangingPunct="1"/>
                      <a:r>
                        <a:rPr lang="en-GB" sz="2400" kern="1200" dirty="0">
                          <a:solidFill>
                            <a:schemeClr val="tx1"/>
                          </a:solidFill>
                          <a:latin typeface="+mn-lt"/>
                          <a:ea typeface="+mn-ea"/>
                          <a:cs typeface="+mn-cs"/>
                        </a:rPr>
                        <a:t>£182</a:t>
                      </a:r>
                    </a:p>
                  </a:txBody>
                  <a:tcPr marL="144000" marR="144000" marT="90000" marB="90000" anchor="ctr"/>
                </a:tc>
                <a:extLst>
                  <a:ext uri="{0D108BD9-81ED-4DB2-BD59-A6C34878D82A}">
                    <a16:rowId xmlns:a16="http://schemas.microsoft.com/office/drawing/2014/main" val="2175300980"/>
                  </a:ext>
                </a:extLst>
              </a:tr>
            </a:tbl>
          </a:graphicData>
        </a:graphic>
      </p:graphicFrame>
      <p:sp>
        <p:nvSpPr>
          <p:cNvPr id="8" name="TextBox 7">
            <a:extLst>
              <a:ext uri="{FF2B5EF4-FFF2-40B4-BE49-F238E27FC236}">
                <a16:creationId xmlns:a16="http://schemas.microsoft.com/office/drawing/2014/main" id="{91861B65-185F-112B-B4D3-A61E8B9AA7FA}"/>
              </a:ext>
            </a:extLst>
          </p:cNvPr>
          <p:cNvSpPr txBox="1"/>
          <p:nvPr/>
        </p:nvSpPr>
        <p:spPr>
          <a:xfrm>
            <a:off x="12561547" y="10421461"/>
            <a:ext cx="11477624" cy="1107996"/>
          </a:xfrm>
          <a:prstGeom prst="rect">
            <a:avLst/>
          </a:prstGeom>
          <a:noFill/>
        </p:spPr>
        <p:txBody>
          <a:bodyPr wrap="square" lIns="0" tIns="0" rIns="0" bIns="0" rtlCol="0">
            <a:spAutoFit/>
          </a:bodyPr>
          <a:lstStyle/>
          <a:p>
            <a:r>
              <a:rPr lang="en-US" sz="2400" dirty="0">
                <a:latin typeface="+mn-lt"/>
              </a:rPr>
              <a:t>*Mae </a:t>
            </a:r>
            <a:r>
              <a:rPr lang="en-US" sz="2400" dirty="0" err="1">
                <a:latin typeface="+mn-lt"/>
              </a:rPr>
              <a:t>maint</a:t>
            </a:r>
            <a:r>
              <a:rPr lang="en-US" sz="2400" dirty="0">
                <a:latin typeface="+mn-lt"/>
              </a:rPr>
              <a:t> y </a:t>
            </a:r>
            <a:r>
              <a:rPr lang="en-US" sz="2400" dirty="0" err="1">
                <a:latin typeface="+mn-lt"/>
              </a:rPr>
              <a:t>sylfaen</a:t>
            </a:r>
            <a:r>
              <a:rPr lang="en-US" sz="2400" dirty="0">
                <a:latin typeface="+mn-lt"/>
              </a:rPr>
              <a:t> </a:t>
            </a:r>
            <a:r>
              <a:rPr lang="en-US" sz="2400" dirty="0" err="1">
                <a:latin typeface="+mn-lt"/>
              </a:rPr>
              <a:t>rhwng</a:t>
            </a:r>
            <a:r>
              <a:rPr lang="en-US" sz="2400" dirty="0">
                <a:latin typeface="+mn-lt"/>
              </a:rPr>
              <a:t> 30 a 100, </a:t>
            </a:r>
            <a:r>
              <a:rPr lang="en-US" sz="2400" dirty="0" err="1">
                <a:latin typeface="+mn-lt"/>
              </a:rPr>
              <a:t>argymhellir</a:t>
            </a:r>
            <a:r>
              <a:rPr lang="en-US" sz="2400" dirty="0">
                <a:latin typeface="+mn-lt"/>
              </a:rPr>
              <a:t> </a:t>
            </a:r>
            <a:r>
              <a:rPr lang="en-US" sz="2400" dirty="0" err="1">
                <a:latin typeface="+mn-lt"/>
              </a:rPr>
              <a:t>defnyddio'r</a:t>
            </a:r>
            <a:r>
              <a:rPr lang="en-US" sz="2400" dirty="0">
                <a:latin typeface="+mn-lt"/>
              </a:rPr>
              <a:t> </a:t>
            </a:r>
            <a:r>
              <a:rPr lang="en-US" sz="2400" dirty="0" err="1">
                <a:latin typeface="+mn-lt"/>
              </a:rPr>
              <a:t>amcangyfrifon</a:t>
            </a:r>
            <a:r>
              <a:rPr lang="en-US" sz="2400" dirty="0">
                <a:latin typeface="+mn-lt"/>
              </a:rPr>
              <a:t> </a:t>
            </a:r>
            <a:r>
              <a:rPr lang="en-US" sz="2400" dirty="0" err="1">
                <a:latin typeface="+mn-lt"/>
              </a:rPr>
              <a:t>ar</a:t>
            </a:r>
            <a:r>
              <a:rPr lang="en-US" sz="2400" dirty="0">
                <a:latin typeface="+mn-lt"/>
              </a:rPr>
              <a:t> sail </a:t>
            </a:r>
            <a:r>
              <a:rPr lang="en-US" sz="2400" dirty="0" err="1">
                <a:latin typeface="+mn-lt"/>
              </a:rPr>
              <a:t>ddangosol</a:t>
            </a:r>
            <a:r>
              <a:rPr lang="en-US" sz="2400" dirty="0">
                <a:latin typeface="+mn-lt"/>
              </a:rPr>
              <a:t> </a:t>
            </a:r>
            <a:r>
              <a:rPr lang="en-US" sz="2400" dirty="0" err="1">
                <a:latin typeface="+mn-lt"/>
              </a:rPr>
              <a:t>yn</a:t>
            </a:r>
            <a:r>
              <a:rPr lang="en-US" sz="2400" dirty="0">
                <a:latin typeface="+mn-lt"/>
              </a:rPr>
              <a:t> </a:t>
            </a:r>
            <a:r>
              <a:rPr lang="en-US" sz="2400" dirty="0" err="1">
                <a:latin typeface="+mn-lt"/>
              </a:rPr>
              <a:t>unig</a:t>
            </a:r>
            <a:r>
              <a:rPr lang="en-US" sz="2400" dirty="0">
                <a:latin typeface="+mn-lt"/>
              </a:rPr>
              <a:t>. Mae </a:t>
            </a:r>
            <a:r>
              <a:rPr lang="en-US" sz="2400" dirty="0" err="1">
                <a:latin typeface="+mn-lt"/>
              </a:rPr>
              <a:t>gan</a:t>
            </a:r>
            <a:r>
              <a:rPr lang="en-US" sz="2400" dirty="0">
                <a:latin typeface="+mn-lt"/>
              </a:rPr>
              <a:t> </a:t>
            </a:r>
            <a:r>
              <a:rPr lang="en-US" sz="2400" dirty="0" err="1">
                <a:latin typeface="+mn-lt"/>
              </a:rPr>
              <a:t>deithiau</a:t>
            </a:r>
            <a:r>
              <a:rPr lang="en-US" sz="2400" dirty="0">
                <a:latin typeface="+mn-lt"/>
              </a:rPr>
              <a:t> </a:t>
            </a:r>
            <a:r>
              <a:rPr lang="en-US" sz="2400" dirty="0" err="1">
                <a:latin typeface="+mn-lt"/>
              </a:rPr>
              <a:t>gwyliau</a:t>
            </a:r>
            <a:r>
              <a:rPr lang="en-US" sz="2400" dirty="0">
                <a:latin typeface="+mn-lt"/>
              </a:rPr>
              <a:t> </a:t>
            </a:r>
            <a:r>
              <a:rPr lang="en-US" sz="2400" dirty="0" err="1">
                <a:latin typeface="+mn-lt"/>
              </a:rPr>
              <a:t>yng</a:t>
            </a:r>
            <a:r>
              <a:rPr lang="en-US" sz="2400" dirty="0">
                <a:latin typeface="+mn-lt"/>
              </a:rPr>
              <a:t> </a:t>
            </a:r>
            <a:r>
              <a:rPr lang="en-US" sz="2400" dirty="0" err="1">
                <a:latin typeface="+mn-lt"/>
              </a:rPr>
              <a:t>Nghanolbarth</a:t>
            </a:r>
            <a:r>
              <a:rPr lang="en-US" sz="2400" dirty="0">
                <a:latin typeface="+mn-lt"/>
              </a:rPr>
              <a:t> Cymru faint </a:t>
            </a:r>
            <a:r>
              <a:rPr lang="en-US" sz="2400" dirty="0" err="1">
                <a:latin typeface="+mn-lt"/>
              </a:rPr>
              <a:t>sylfaen</a:t>
            </a:r>
            <a:r>
              <a:rPr lang="en-US" sz="2400" dirty="0">
                <a:latin typeface="+mn-lt"/>
              </a:rPr>
              <a:t> </a:t>
            </a:r>
            <a:r>
              <a:rPr lang="en-US" sz="2400" dirty="0" err="1">
                <a:latin typeface="+mn-lt"/>
              </a:rPr>
              <a:t>sy’n</a:t>
            </a:r>
            <a:r>
              <a:rPr lang="en-US" sz="2400" dirty="0">
                <a:latin typeface="+mn-lt"/>
              </a:rPr>
              <a:t> </a:t>
            </a:r>
            <a:r>
              <a:rPr lang="en-US" sz="2400" dirty="0" err="1">
                <a:latin typeface="+mn-lt"/>
              </a:rPr>
              <a:t>llai</a:t>
            </a:r>
            <a:r>
              <a:rPr lang="en-US" sz="2400" dirty="0">
                <a:latin typeface="+mn-lt"/>
              </a:rPr>
              <a:t> </a:t>
            </a:r>
            <a:r>
              <a:rPr lang="en-US" sz="2400" dirty="0" err="1">
                <a:latin typeface="+mn-lt"/>
              </a:rPr>
              <a:t>na</a:t>
            </a:r>
            <a:r>
              <a:rPr lang="en-US" sz="2400" dirty="0">
                <a:latin typeface="+mn-lt"/>
              </a:rPr>
              <a:t> 30 ac felly </a:t>
            </a:r>
            <a:r>
              <a:rPr lang="en-US" sz="2400" dirty="0" err="1">
                <a:latin typeface="+mn-lt"/>
              </a:rPr>
              <a:t>fe’u</a:t>
            </a:r>
            <a:r>
              <a:rPr lang="en-US" sz="2400" dirty="0">
                <a:latin typeface="+mn-lt"/>
              </a:rPr>
              <a:t> </a:t>
            </a:r>
            <a:r>
              <a:rPr lang="en-US" sz="2400" dirty="0" err="1">
                <a:latin typeface="+mn-lt"/>
              </a:rPr>
              <a:t>heithriwyd</a:t>
            </a:r>
            <a:r>
              <a:rPr lang="en-US" sz="2400" dirty="0">
                <a:latin typeface="+mn-lt"/>
              </a:rPr>
              <a:t>.</a:t>
            </a:r>
            <a:endParaRPr lang="en-GB" sz="2400" dirty="0">
              <a:latin typeface="+mn-lt"/>
            </a:endParaRPr>
          </a:p>
        </p:txBody>
      </p:sp>
      <p:sp>
        <p:nvSpPr>
          <p:cNvPr id="4" name="Text Placeholder 3">
            <a:extLst>
              <a:ext uri="{FF2B5EF4-FFF2-40B4-BE49-F238E27FC236}">
                <a16:creationId xmlns:a16="http://schemas.microsoft.com/office/drawing/2014/main" id="{7B231CDC-F547-A082-7965-5200C6A564A8}"/>
              </a:ext>
            </a:extLst>
          </p:cNvPr>
          <p:cNvSpPr>
            <a:spLocks noGrp="1"/>
          </p:cNvSpPr>
          <p:nvPr>
            <p:ph type="body" sz="quarter" idx="15"/>
          </p:nvPr>
        </p:nvSpPr>
        <p:spPr>
          <a:xfrm>
            <a:off x="580231" y="11953489"/>
            <a:ext cx="20528218" cy="998175"/>
          </a:xfrm>
        </p:spPr>
        <p:txBody>
          <a:bodyPr/>
          <a:lstStyle/>
          <a:p>
            <a:pPr>
              <a:spcBef>
                <a:spcPts val="300"/>
              </a:spcBef>
            </a:pPr>
            <a:r>
              <a:rPr lang="en-US" sz="2400">
                <a:latin typeface="+mn-lt"/>
              </a:rPr>
              <a:t>*Mae maint y sylfaen rhwng 30 a 100, argymhellir defnyddio'r amcangyfrifon ar sail ddangosol yn unig. </a:t>
            </a:r>
          </a:p>
          <a:p>
            <a:pPr>
              <a:spcBef>
                <a:spcPts val="300"/>
              </a:spcBef>
            </a:pPr>
            <a:r>
              <a:rPr lang="en-GB" sz="2400"/>
              <a:t>Ffynhonnell: Arolwg Twristiaeth Prydain Fawr (GBTS) </a:t>
            </a:r>
            <a:r>
              <a:rPr lang="en-US" sz="2400"/>
              <a:t>2024</a:t>
            </a:r>
          </a:p>
          <a:p>
            <a:pPr>
              <a:spcBef>
                <a:spcPts val="300"/>
              </a:spcBef>
            </a:pPr>
            <a:r>
              <a:rPr lang="en-US" sz="2400"/>
              <a:t>Sylfaen: Cymru 752</a:t>
            </a:r>
          </a:p>
        </p:txBody>
      </p:sp>
    </p:spTree>
    <p:extLst>
      <p:ext uri="{BB962C8B-B14F-4D97-AF65-F5344CB8AC3E}">
        <p14:creationId xmlns:p14="http://schemas.microsoft.com/office/powerpoint/2010/main" val="444609213"/>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5F2F6E-F379-1B58-8AFD-BFBE4C2C3033}"/>
              </a:ext>
            </a:extLst>
          </p:cNvPr>
          <p:cNvSpPr>
            <a:spLocks noGrp="1"/>
          </p:cNvSpPr>
          <p:nvPr>
            <p:ph type="title" idx="4294967295"/>
          </p:nvPr>
        </p:nvSpPr>
        <p:spPr>
          <a:xfrm>
            <a:off x="695878" y="1799303"/>
            <a:ext cx="23115588" cy="1084269"/>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6000" b="0" i="0" u="none" strike="noStrike" kern="0" cap="none" spc="0" normalizeH="0" baseline="0" noProof="0">
                <a:ln>
                  <a:noFill/>
                </a:ln>
                <a:solidFill>
                  <a:schemeClr val="tx2">
                    <a:lumMod val="20000"/>
                    <a:lumOff val="80000"/>
                  </a:schemeClr>
                </a:solidFill>
                <a:effectLst/>
                <a:uLnTx/>
                <a:uFillTx/>
                <a:latin typeface="+mn-lt"/>
                <a:ea typeface="Wales Sans Body"/>
                <a:cs typeface="Wales Sans Body"/>
                <a:sym typeface="Wales Sans Body"/>
              </a:rPr>
              <a:t>Proffil teithiau Cymru 2024</a:t>
            </a:r>
          </a:p>
        </p:txBody>
      </p:sp>
    </p:spTree>
    <p:extLst>
      <p:ext uri="{BB962C8B-B14F-4D97-AF65-F5344CB8AC3E}">
        <p14:creationId xmlns:p14="http://schemas.microsoft.com/office/powerpoint/2010/main" val="530742378"/>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Amser arwain trefnu llety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3" y="2007673"/>
            <a:ext cx="23223538" cy="1552572"/>
          </a:xfrm>
        </p:spPr>
        <p:txBody>
          <a:bodyPr/>
          <a:lstStyle/>
          <a:p>
            <a:r>
              <a:rPr lang="en-US" dirty="0" err="1">
                <a:latin typeface="+mn-lt"/>
              </a:rPr>
              <a:t>Cynyddodd</a:t>
            </a:r>
            <a:r>
              <a:rPr lang="en-US" dirty="0">
                <a:latin typeface="+mn-lt"/>
              </a:rPr>
              <a:t> </a:t>
            </a:r>
            <a:r>
              <a:rPr lang="en-US" dirty="0" err="1">
                <a:latin typeface="+mn-lt"/>
              </a:rPr>
              <a:t>amser</a:t>
            </a:r>
            <a:r>
              <a:rPr lang="en-US" dirty="0">
                <a:latin typeface="+mn-lt"/>
              </a:rPr>
              <a:t> </a:t>
            </a:r>
            <a:r>
              <a:rPr lang="en-US" dirty="0" err="1">
                <a:latin typeface="+mn-lt"/>
              </a:rPr>
              <a:t>arwain</a:t>
            </a:r>
            <a:r>
              <a:rPr lang="en-US" dirty="0">
                <a:latin typeface="+mn-lt"/>
              </a:rPr>
              <a:t> </a:t>
            </a:r>
            <a:r>
              <a:rPr lang="en-US" dirty="0" err="1">
                <a:latin typeface="+mn-lt"/>
              </a:rPr>
              <a:t>trefnu</a:t>
            </a:r>
            <a:r>
              <a:rPr lang="en-US" dirty="0">
                <a:latin typeface="+mn-lt"/>
              </a:rPr>
              <a:t> </a:t>
            </a:r>
            <a:r>
              <a:rPr lang="en-US" dirty="0" err="1">
                <a:latin typeface="+mn-lt"/>
              </a:rPr>
              <a:t>llety</a:t>
            </a:r>
            <a:r>
              <a:rPr lang="en-US" dirty="0">
                <a:latin typeface="+mn-lt"/>
              </a:rPr>
              <a:t> </a:t>
            </a:r>
            <a:r>
              <a:rPr lang="en-US" dirty="0" err="1">
                <a:latin typeface="+mn-lt"/>
              </a:rPr>
              <a:t>rhyw</a:t>
            </a:r>
            <a:r>
              <a:rPr lang="en-US" dirty="0">
                <a:latin typeface="+mn-lt"/>
              </a:rPr>
              <a:t> </a:t>
            </a:r>
            <a:r>
              <a:rPr lang="en-US" dirty="0" err="1">
                <a:latin typeface="+mn-lt"/>
              </a:rPr>
              <a:t>fymryn</a:t>
            </a:r>
            <a:r>
              <a:rPr lang="en-US" dirty="0">
                <a:latin typeface="+mn-lt"/>
              </a:rPr>
              <a:t> </a:t>
            </a:r>
            <a:r>
              <a:rPr lang="en-US" dirty="0" err="1">
                <a:latin typeface="+mn-lt"/>
              </a:rPr>
              <a:t>yn</a:t>
            </a:r>
            <a:r>
              <a:rPr lang="en-US" dirty="0">
                <a:latin typeface="+mn-lt"/>
              </a:rPr>
              <a:t> 2024, â </a:t>
            </a:r>
            <a:r>
              <a:rPr lang="en-US" dirty="0" err="1">
                <a:latin typeface="+mn-lt"/>
              </a:rPr>
              <a:t>chynnydd</a:t>
            </a:r>
            <a:r>
              <a:rPr lang="en-US" dirty="0">
                <a:latin typeface="+mn-lt"/>
              </a:rPr>
              <a:t> 3 </a:t>
            </a:r>
            <a:r>
              <a:rPr lang="en-US" dirty="0" err="1">
                <a:latin typeface="+mn-lt"/>
              </a:rPr>
              <a:t>phwynt</a:t>
            </a:r>
            <a:r>
              <a:rPr lang="en-US" dirty="0">
                <a:latin typeface="+mn-lt"/>
              </a:rPr>
              <a:t> </a:t>
            </a:r>
            <a:r>
              <a:rPr lang="en-US" dirty="0" err="1">
                <a:latin typeface="+mn-lt"/>
              </a:rPr>
              <a:t>canran</a:t>
            </a:r>
            <a:r>
              <a:rPr lang="en-US" dirty="0">
                <a:latin typeface="+mn-lt"/>
              </a:rPr>
              <a:t> </a:t>
            </a:r>
            <a:r>
              <a:rPr lang="en-US" dirty="0" err="1">
                <a:latin typeface="+mn-lt"/>
              </a:rPr>
              <a:t>i</a:t>
            </a:r>
            <a:r>
              <a:rPr lang="en-US" dirty="0">
                <a:latin typeface="+mn-lt"/>
              </a:rPr>
              <a:t> </a:t>
            </a:r>
            <a:r>
              <a:rPr lang="en-US" dirty="0" err="1">
                <a:latin typeface="+mn-lt"/>
              </a:rPr>
              <a:t>deithiau</a:t>
            </a:r>
            <a:r>
              <a:rPr lang="en-US" dirty="0">
                <a:latin typeface="+mn-lt"/>
              </a:rPr>
              <a:t> a </a:t>
            </a:r>
            <a:r>
              <a:rPr lang="en-US" dirty="0" err="1">
                <a:latin typeface="+mn-lt"/>
              </a:rPr>
              <a:t>drefnodd</a:t>
            </a:r>
            <a:r>
              <a:rPr lang="en-US" dirty="0">
                <a:latin typeface="+mn-lt"/>
              </a:rPr>
              <a:t> </a:t>
            </a:r>
            <a:r>
              <a:rPr lang="en-US" dirty="0" err="1">
                <a:latin typeface="+mn-lt"/>
              </a:rPr>
              <a:t>lety</a:t>
            </a:r>
            <a:r>
              <a:rPr lang="en-US" dirty="0">
                <a:latin typeface="+mn-lt"/>
              </a:rPr>
              <a:t> 4 mis neu </a:t>
            </a:r>
            <a:r>
              <a:rPr lang="en-US" dirty="0" err="1">
                <a:latin typeface="+mn-lt"/>
              </a:rPr>
              <a:t>fwy</a:t>
            </a:r>
            <a:r>
              <a:rPr lang="en-US" dirty="0">
                <a:latin typeface="+mn-lt"/>
              </a:rPr>
              <a:t> </a:t>
            </a:r>
            <a:r>
              <a:rPr lang="en-US" dirty="0" err="1">
                <a:latin typeface="+mn-lt"/>
              </a:rPr>
              <a:t>ymlaen</a:t>
            </a:r>
            <a:r>
              <a:rPr lang="en-US" dirty="0">
                <a:latin typeface="+mn-lt"/>
              </a:rPr>
              <a:t> </a:t>
            </a:r>
            <a:r>
              <a:rPr lang="en-US" dirty="0" err="1">
                <a:latin typeface="+mn-lt"/>
              </a:rPr>
              <a:t>llaw</a:t>
            </a:r>
            <a:r>
              <a:rPr lang="en-US" dirty="0">
                <a:latin typeface="+mn-lt"/>
              </a:rPr>
              <a:t>, o 16% </a:t>
            </a:r>
            <a:r>
              <a:rPr lang="en-US" dirty="0" err="1">
                <a:latin typeface="+mn-lt"/>
              </a:rPr>
              <a:t>yn</a:t>
            </a:r>
            <a:r>
              <a:rPr lang="en-US" dirty="0">
                <a:latin typeface="+mn-lt"/>
              </a:rPr>
              <a:t> 2023 </a:t>
            </a:r>
            <a:r>
              <a:rPr lang="en-US" dirty="0" err="1">
                <a:latin typeface="+mn-lt"/>
              </a:rPr>
              <a:t>i</a:t>
            </a:r>
            <a:r>
              <a:rPr lang="en-US" dirty="0">
                <a:latin typeface="+mn-lt"/>
              </a:rPr>
              <a:t> 19% </a:t>
            </a:r>
            <a:r>
              <a:rPr lang="en-US" dirty="0" err="1">
                <a:latin typeface="+mn-lt"/>
              </a:rPr>
              <a:t>yn</a:t>
            </a:r>
            <a:r>
              <a:rPr lang="en-US" dirty="0">
                <a:latin typeface="+mn-lt"/>
              </a:rPr>
              <a:t> 2024. </a:t>
            </a:r>
            <a:r>
              <a:rPr lang="en-US" dirty="0" err="1">
                <a:latin typeface="+mn-lt"/>
              </a:rPr>
              <a:t>Cynyddodd</a:t>
            </a:r>
            <a:r>
              <a:rPr lang="en-US" dirty="0">
                <a:latin typeface="+mn-lt"/>
              </a:rPr>
              <a:t> </a:t>
            </a:r>
            <a:r>
              <a:rPr lang="en-US" dirty="0" err="1">
                <a:latin typeface="+mn-lt"/>
              </a:rPr>
              <a:t>cyfran</a:t>
            </a:r>
            <a:r>
              <a:rPr lang="en-US" dirty="0">
                <a:latin typeface="+mn-lt"/>
              </a:rPr>
              <a:t> y </a:t>
            </a:r>
            <a:r>
              <a:rPr lang="en-US" dirty="0" err="1">
                <a:latin typeface="+mn-lt"/>
              </a:rPr>
              <a:t>teithiau</a:t>
            </a:r>
            <a:r>
              <a:rPr lang="en-US" dirty="0">
                <a:latin typeface="+mn-lt"/>
              </a:rPr>
              <a:t> a </a:t>
            </a:r>
            <a:r>
              <a:rPr lang="en-US" dirty="0" err="1">
                <a:latin typeface="+mn-lt"/>
              </a:rPr>
              <a:t>drefnodd</a:t>
            </a:r>
            <a:r>
              <a:rPr lang="en-US" dirty="0">
                <a:latin typeface="+mn-lt"/>
              </a:rPr>
              <a:t> </a:t>
            </a:r>
            <a:r>
              <a:rPr lang="en-US" dirty="0" err="1">
                <a:latin typeface="+mn-lt"/>
              </a:rPr>
              <a:t>lety</a:t>
            </a:r>
            <a:r>
              <a:rPr lang="en-US" dirty="0">
                <a:latin typeface="+mn-lt"/>
              </a:rPr>
              <a:t> 4 mis neu </a:t>
            </a:r>
            <a:r>
              <a:rPr lang="en-US" dirty="0" err="1">
                <a:latin typeface="+mn-lt"/>
              </a:rPr>
              <a:t>fwy</a:t>
            </a:r>
            <a:r>
              <a:rPr lang="en-US" dirty="0">
                <a:latin typeface="+mn-lt"/>
              </a:rPr>
              <a:t> </a:t>
            </a:r>
            <a:r>
              <a:rPr lang="en-US" dirty="0" err="1">
                <a:latin typeface="+mn-lt"/>
              </a:rPr>
              <a:t>ymlaen</a:t>
            </a:r>
            <a:r>
              <a:rPr lang="en-US" dirty="0">
                <a:latin typeface="+mn-lt"/>
              </a:rPr>
              <a:t> </a:t>
            </a:r>
            <a:r>
              <a:rPr lang="en-US" dirty="0" err="1">
                <a:latin typeface="+mn-lt"/>
              </a:rPr>
              <a:t>llaw</a:t>
            </a:r>
            <a:r>
              <a:rPr lang="en-US" dirty="0">
                <a:latin typeface="+mn-lt"/>
              </a:rPr>
              <a:t> 6 </a:t>
            </a:r>
            <a:r>
              <a:rPr lang="en-US" dirty="0" err="1">
                <a:latin typeface="+mn-lt"/>
              </a:rPr>
              <a:t>phwynt</a:t>
            </a:r>
            <a:r>
              <a:rPr lang="en-US" dirty="0">
                <a:latin typeface="+mn-lt"/>
              </a:rPr>
              <a:t> </a:t>
            </a:r>
            <a:r>
              <a:rPr lang="en-US" dirty="0" err="1">
                <a:latin typeface="+mn-lt"/>
              </a:rPr>
              <a:t>canran</a:t>
            </a:r>
            <a:r>
              <a:rPr lang="en-US" dirty="0">
                <a:latin typeface="+mn-lt"/>
              </a:rPr>
              <a:t> </a:t>
            </a:r>
            <a:r>
              <a:rPr lang="en-US" dirty="0" err="1">
                <a:latin typeface="+mn-lt"/>
              </a:rPr>
              <a:t>yn</a:t>
            </a:r>
            <a:r>
              <a:rPr lang="en-US" dirty="0">
                <a:latin typeface="+mn-lt"/>
              </a:rPr>
              <a:t> Ch3 2024 (</a:t>
            </a:r>
            <a:r>
              <a:rPr lang="en-US" dirty="0" err="1">
                <a:latin typeface="+mn-lt"/>
              </a:rPr>
              <a:t>o’i</a:t>
            </a:r>
            <a:r>
              <a:rPr lang="en-US" dirty="0">
                <a:latin typeface="+mn-lt"/>
              </a:rPr>
              <a:t> </a:t>
            </a:r>
            <a:r>
              <a:rPr lang="en-US" dirty="0" err="1">
                <a:latin typeface="+mn-lt"/>
              </a:rPr>
              <a:t>gymharu</a:t>
            </a:r>
            <a:r>
              <a:rPr lang="en-US" dirty="0">
                <a:latin typeface="+mn-lt"/>
              </a:rPr>
              <a:t> â Ch3 2023). Fel </a:t>
            </a:r>
            <a:r>
              <a:rPr lang="en-US" dirty="0" err="1">
                <a:latin typeface="+mn-lt"/>
              </a:rPr>
              <a:t>mewn</a:t>
            </a:r>
            <a:r>
              <a:rPr lang="en-US" dirty="0">
                <a:latin typeface="+mn-lt"/>
              </a:rPr>
              <a:t> </a:t>
            </a:r>
            <a:r>
              <a:rPr lang="en-US" dirty="0" err="1">
                <a:latin typeface="+mn-lt"/>
              </a:rPr>
              <a:t>blynyddoedd</a:t>
            </a:r>
            <a:r>
              <a:rPr lang="en-US" dirty="0">
                <a:latin typeface="+mn-lt"/>
              </a:rPr>
              <a:t> </a:t>
            </a:r>
            <a:r>
              <a:rPr lang="en-US" dirty="0" err="1">
                <a:latin typeface="+mn-lt"/>
              </a:rPr>
              <a:t>blaenorol</a:t>
            </a:r>
            <a:r>
              <a:rPr lang="en-US" dirty="0">
                <a:latin typeface="+mn-lt"/>
              </a:rPr>
              <a:t>, </a:t>
            </a:r>
            <a:r>
              <a:rPr lang="en-US" dirty="0" err="1">
                <a:latin typeface="+mn-lt"/>
              </a:rPr>
              <a:t>trefnwyd</a:t>
            </a:r>
            <a:r>
              <a:rPr lang="en-US" dirty="0">
                <a:latin typeface="+mn-lt"/>
              </a:rPr>
              <a:t> </a:t>
            </a:r>
            <a:r>
              <a:rPr lang="en-US" dirty="0" err="1">
                <a:latin typeface="+mn-lt"/>
              </a:rPr>
              <a:t>teithiau</a:t>
            </a:r>
            <a:r>
              <a:rPr lang="en-US" dirty="0">
                <a:latin typeface="+mn-lt"/>
              </a:rPr>
              <a:t> </a:t>
            </a:r>
            <a:r>
              <a:rPr lang="en-US" dirty="0" err="1">
                <a:latin typeface="+mn-lt"/>
              </a:rPr>
              <a:t>gwyliau</a:t>
            </a:r>
            <a:r>
              <a:rPr lang="en-US" dirty="0">
                <a:latin typeface="+mn-lt"/>
              </a:rPr>
              <a:t> </a:t>
            </a:r>
            <a:r>
              <a:rPr lang="en-US" dirty="0" err="1">
                <a:latin typeface="+mn-lt"/>
              </a:rPr>
              <a:t>ymhellach</a:t>
            </a:r>
            <a:r>
              <a:rPr lang="en-US" dirty="0">
                <a:latin typeface="+mn-lt"/>
              </a:rPr>
              <a:t> </a:t>
            </a:r>
            <a:r>
              <a:rPr lang="en-US" dirty="0" err="1">
                <a:latin typeface="+mn-lt"/>
              </a:rPr>
              <a:t>ymlaen</a:t>
            </a:r>
            <a:r>
              <a:rPr lang="en-US" dirty="0">
                <a:latin typeface="+mn-lt"/>
              </a:rPr>
              <a:t> </a:t>
            </a:r>
            <a:r>
              <a:rPr lang="en-US" dirty="0" err="1">
                <a:latin typeface="+mn-lt"/>
              </a:rPr>
              <a:t>llaw</a:t>
            </a:r>
            <a:r>
              <a:rPr lang="en-US" dirty="0">
                <a:latin typeface="+mn-lt"/>
              </a:rPr>
              <a:t>, a dim </a:t>
            </a:r>
            <a:r>
              <a:rPr lang="en-US" dirty="0" err="1">
                <a:latin typeface="+mn-lt"/>
              </a:rPr>
              <a:t>ond</a:t>
            </a:r>
            <a:r>
              <a:rPr lang="en-US" dirty="0">
                <a:latin typeface="+mn-lt"/>
              </a:rPr>
              <a:t> 12% </a:t>
            </a:r>
            <a:r>
              <a:rPr lang="en-US" dirty="0" err="1">
                <a:latin typeface="+mn-lt"/>
              </a:rPr>
              <a:t>na</a:t>
            </a:r>
            <a:r>
              <a:rPr lang="en-US" dirty="0">
                <a:latin typeface="+mn-lt"/>
              </a:rPr>
              <a:t> </a:t>
            </a:r>
            <a:r>
              <a:rPr lang="en-US" dirty="0" err="1">
                <a:latin typeface="+mn-lt"/>
              </a:rPr>
              <a:t>drefnodd</a:t>
            </a:r>
            <a:r>
              <a:rPr lang="en-US" dirty="0">
                <a:latin typeface="+mn-lt"/>
              </a:rPr>
              <a:t> </a:t>
            </a:r>
            <a:r>
              <a:rPr lang="en-US" dirty="0" err="1">
                <a:latin typeface="+mn-lt"/>
              </a:rPr>
              <a:t>lety</a:t>
            </a:r>
            <a:r>
              <a:rPr lang="en-US" dirty="0">
                <a:latin typeface="+mn-lt"/>
              </a:rPr>
              <a:t> </a:t>
            </a:r>
            <a:r>
              <a:rPr lang="en-US" dirty="0" err="1">
                <a:latin typeface="+mn-lt"/>
              </a:rPr>
              <a:t>ymlaen</a:t>
            </a:r>
            <a:r>
              <a:rPr lang="en-US" dirty="0">
                <a:latin typeface="+mn-lt"/>
              </a:rPr>
              <a:t> </a:t>
            </a:r>
            <a:r>
              <a:rPr lang="en-US" dirty="0" err="1">
                <a:latin typeface="+mn-lt"/>
              </a:rPr>
              <a:t>llaw</a:t>
            </a:r>
            <a:r>
              <a:rPr lang="en-US" dirty="0">
                <a:latin typeface="+mn-lt"/>
              </a:rPr>
              <a:t>. </a:t>
            </a:r>
            <a:r>
              <a:rPr lang="en-US" dirty="0" err="1">
                <a:latin typeface="+mn-lt"/>
              </a:rPr>
              <a:t>Roedd</a:t>
            </a:r>
            <a:r>
              <a:rPr lang="en-US" dirty="0">
                <a:latin typeface="+mn-lt"/>
              </a:rPr>
              <a:t> </a:t>
            </a:r>
            <a:r>
              <a:rPr lang="en-US" dirty="0" err="1">
                <a:latin typeface="+mn-lt"/>
              </a:rPr>
              <a:t>teithiau</a:t>
            </a:r>
            <a:r>
              <a:rPr lang="en-US" dirty="0">
                <a:latin typeface="+mn-lt"/>
              </a:rPr>
              <a:t> a </a:t>
            </a:r>
            <a:r>
              <a:rPr lang="en-US" dirty="0" err="1">
                <a:latin typeface="+mn-lt"/>
              </a:rPr>
              <a:t>drefnwyd</a:t>
            </a:r>
            <a:r>
              <a:rPr lang="en-US" dirty="0">
                <a:latin typeface="+mn-lt"/>
              </a:rPr>
              <a:t> </a:t>
            </a:r>
            <a:r>
              <a:rPr lang="en-US" dirty="0" err="1">
                <a:latin typeface="+mn-lt"/>
              </a:rPr>
              <a:t>ymhellach</a:t>
            </a:r>
            <a:r>
              <a:rPr lang="en-US" dirty="0">
                <a:latin typeface="+mn-lt"/>
              </a:rPr>
              <a:t> </a:t>
            </a:r>
            <a:r>
              <a:rPr lang="en-US" dirty="0" err="1">
                <a:latin typeface="+mn-lt"/>
              </a:rPr>
              <a:t>ymlaen</a:t>
            </a:r>
            <a:r>
              <a:rPr lang="en-US" dirty="0">
                <a:latin typeface="+mn-lt"/>
              </a:rPr>
              <a:t> </a:t>
            </a:r>
            <a:r>
              <a:rPr lang="en-US" dirty="0" err="1">
                <a:latin typeface="+mn-lt"/>
              </a:rPr>
              <a:t>llaw</a:t>
            </a:r>
            <a:r>
              <a:rPr lang="en-US" dirty="0">
                <a:latin typeface="+mn-lt"/>
              </a:rPr>
              <a:t> </a:t>
            </a:r>
            <a:r>
              <a:rPr lang="en-US" dirty="0" err="1">
                <a:latin typeface="+mn-lt"/>
              </a:rPr>
              <a:t>yn</a:t>
            </a:r>
            <a:r>
              <a:rPr lang="en-US" dirty="0">
                <a:latin typeface="+mn-lt"/>
              </a:rPr>
              <a:t> </a:t>
            </a:r>
            <a:r>
              <a:rPr lang="en-US" dirty="0" err="1">
                <a:latin typeface="+mn-lt"/>
              </a:rPr>
              <a:t>fwy</a:t>
            </a:r>
            <a:r>
              <a:rPr lang="en-US" dirty="0">
                <a:latin typeface="+mn-lt"/>
              </a:rPr>
              <a:t> o hyd.</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4" y="3797300"/>
            <a:ext cx="23223538" cy="6876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latin typeface="+mn-lt"/>
              </a:rPr>
              <a:t>Amser Arwain Trefnu Llety 2024</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4" y="4484900"/>
            <a:ext cx="23223538" cy="74943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ontent Placeholder 8" descr="Two column charts, for total trips and holiday trips depicting the booking lead time in 2022 for example less than a week versus 6 months or more.">
            <a:extLst>
              <a:ext uri="{FF2B5EF4-FFF2-40B4-BE49-F238E27FC236}">
                <a16:creationId xmlns:a16="http://schemas.microsoft.com/office/drawing/2014/main" id="{8993C099-F1D5-7F52-3F55-1B4F6066B297}"/>
              </a:ext>
            </a:extLst>
          </p:cNvPr>
          <p:cNvGraphicFramePr/>
          <p:nvPr>
            <p:extLst>
              <p:ext uri="{D42A27DB-BD31-4B8C-83A1-F6EECF244321}">
                <p14:modId xmlns:p14="http://schemas.microsoft.com/office/powerpoint/2010/main" val="1553684712"/>
              </p:ext>
            </p:extLst>
          </p:nvPr>
        </p:nvGraphicFramePr>
        <p:xfrm>
          <a:off x="561973" y="4531585"/>
          <a:ext cx="23223538" cy="743317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p:txBody>
          <a:bodyPr/>
          <a:lstStyle/>
          <a:p>
            <a:pPr>
              <a:spcBef>
                <a:spcPts val="300"/>
              </a:spcBef>
            </a:pPr>
            <a:r>
              <a:rPr lang="en-GB" sz="2400"/>
              <a:t>Ffynhonnell: Arolwg Twristiaeth Prydain Fawr (GBTS) </a:t>
            </a:r>
            <a:r>
              <a:rPr lang="en-US" sz="2400"/>
              <a:t>2024</a:t>
            </a:r>
          </a:p>
          <a:p>
            <a:pPr>
              <a:spcBef>
                <a:spcPts val="300"/>
              </a:spcBef>
            </a:pPr>
            <a:r>
              <a:rPr lang="en-US" sz="2400"/>
              <a:t>Sylfaen: Cymru 752 (*sylwer bod gan bob taith wyliau faint sylfaen sy'n llai na 100)</a:t>
            </a:r>
          </a:p>
        </p:txBody>
      </p:sp>
    </p:spTree>
    <p:extLst>
      <p:ext uri="{BB962C8B-B14F-4D97-AF65-F5344CB8AC3E}">
        <p14:creationId xmlns:p14="http://schemas.microsoft.com/office/powerpoint/2010/main" val="1678083776"/>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Dull trefnu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en-US"/>
              <a:t>Gwefannau teithio, darparwyr llety a gwefannau rhannu llety oedd y ffyrdd mwyaf cyffredin o drefnu taith dros nos yng Nghymru yn 2024. Prin oedd y newid i ddulliau trefnu rhwng 2022 a 2024, ac eithrio bod gwefannau rhannu llety Bellach yn y 3 dull trefnu uchaf, gan oddiweddyd gweithredwyr teithiau o ryw fymryn. Cynyddodd cyfran y teithiau gwyliau a drefnwyd trwy wefan rhannu llety 5 pwynt canran rhwng 2023 a 2024. </a:t>
            </a:r>
            <a:endParaRPr lang="en-US">
              <a:highlight>
                <a:srgbClr val="FFFF00"/>
              </a:highlight>
            </a:endParaRPr>
          </a:p>
        </p:txBody>
      </p:sp>
      <p:sp>
        <p:nvSpPr>
          <p:cNvPr id="9" name="TextBox 8">
            <a:extLst>
              <a:ext uri="{FF2B5EF4-FFF2-40B4-BE49-F238E27FC236}">
                <a16:creationId xmlns:a16="http://schemas.microsoft.com/office/drawing/2014/main" id="{CB6AE6EF-AF02-E549-2797-4C5252B6A337}"/>
              </a:ext>
            </a:extLst>
          </p:cNvPr>
          <p:cNvSpPr txBox="1"/>
          <p:nvPr/>
        </p:nvSpPr>
        <p:spPr>
          <a:xfrm>
            <a:off x="561974" y="3797300"/>
            <a:ext cx="23223538" cy="6876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rPr>
              <a:t>Dull Trefnu 2024</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4" y="4484901"/>
            <a:ext cx="23223538" cy="590301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ontent Placeholder 8" descr="Two column charts, for total trips and holiday trips depicting the booking method in 2022 for example through a travel agent.">
            <a:extLst>
              <a:ext uri="{FF2B5EF4-FFF2-40B4-BE49-F238E27FC236}">
                <a16:creationId xmlns:a16="http://schemas.microsoft.com/office/drawing/2014/main" id="{09A384A1-6A61-508C-D071-C1DC5EC530FF}"/>
              </a:ext>
            </a:extLst>
          </p:cNvPr>
          <p:cNvGraphicFramePr/>
          <p:nvPr>
            <p:extLst>
              <p:ext uri="{D42A27DB-BD31-4B8C-83A1-F6EECF244321}">
                <p14:modId xmlns:p14="http://schemas.microsoft.com/office/powerpoint/2010/main" val="1793220155"/>
              </p:ext>
            </p:extLst>
          </p:nvPr>
        </p:nvGraphicFramePr>
        <p:xfrm>
          <a:off x="561974" y="4624599"/>
          <a:ext cx="23223538" cy="58418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Table 13">
            <a:extLst>
              <a:ext uri="{FF2B5EF4-FFF2-40B4-BE49-F238E27FC236}">
                <a16:creationId xmlns:a16="http://schemas.microsoft.com/office/drawing/2014/main" id="{C9DB61CC-1333-7F4C-49E1-69C6C6485767}"/>
              </a:ext>
            </a:extLst>
          </p:cNvPr>
          <p:cNvGraphicFramePr>
            <a:graphicFrameLocks noGrp="1"/>
          </p:cNvGraphicFramePr>
          <p:nvPr>
            <p:extLst>
              <p:ext uri="{D42A27DB-BD31-4B8C-83A1-F6EECF244321}">
                <p14:modId xmlns:p14="http://schemas.microsoft.com/office/powerpoint/2010/main" val="2643976455"/>
              </p:ext>
            </p:extLst>
          </p:nvPr>
        </p:nvGraphicFramePr>
        <p:xfrm>
          <a:off x="561974" y="10449116"/>
          <a:ext cx="23223538" cy="1451520"/>
        </p:xfrm>
        <a:graphic>
          <a:graphicData uri="http://schemas.openxmlformats.org/drawingml/2006/table">
            <a:tbl>
              <a:tblPr firstRow="1">
                <a:tableStyleId>{5C22544A-7EE6-4342-B048-85BDC9FD1C3A}</a:tableStyleId>
              </a:tblPr>
              <a:tblGrid>
                <a:gridCol w="7768836">
                  <a:extLst>
                    <a:ext uri="{9D8B030D-6E8A-4147-A177-3AD203B41FA5}">
                      <a16:colId xmlns:a16="http://schemas.microsoft.com/office/drawing/2014/main" val="4151203183"/>
                    </a:ext>
                  </a:extLst>
                </a:gridCol>
                <a:gridCol w="8639392">
                  <a:extLst>
                    <a:ext uri="{9D8B030D-6E8A-4147-A177-3AD203B41FA5}">
                      <a16:colId xmlns:a16="http://schemas.microsoft.com/office/drawing/2014/main" val="1708166836"/>
                    </a:ext>
                  </a:extLst>
                </a:gridCol>
                <a:gridCol w="6815310">
                  <a:extLst>
                    <a:ext uri="{9D8B030D-6E8A-4147-A177-3AD203B41FA5}">
                      <a16:colId xmlns:a16="http://schemas.microsoft.com/office/drawing/2014/main" val="3868306913"/>
                    </a:ext>
                  </a:extLst>
                </a:gridCol>
              </a:tblGrid>
              <a:tr h="684000">
                <a:tc>
                  <a:txBody>
                    <a:bodyPr/>
                    <a:lstStyle/>
                    <a:p>
                      <a:pPr algn="l" fontAlgn="ctr"/>
                      <a:r>
                        <a:rPr lang="en-US" sz="2400" u="none" strike="noStrike">
                          <a:solidFill>
                            <a:schemeClr val="bg1"/>
                          </a:solidFill>
                          <a:effectLst/>
                        </a:rPr>
                        <a:t>Heb drefnu/ amherthnasol</a:t>
                      </a:r>
                      <a:endParaRPr lang="en-US" sz="2400" b="0" i="0" u="none" strike="noStrike">
                        <a:solidFill>
                          <a:schemeClr val="bg1"/>
                        </a:solidFill>
                        <a:effectLst/>
                        <a:latin typeface="Arial" panose="020B0604020202020204" pitchFamily="34" charset="0"/>
                      </a:endParaRPr>
                    </a:p>
                  </a:txBody>
                  <a:tcPr marL="180000" marR="180000" marT="180000" marB="180000" anchor="ctr">
                    <a:solidFill>
                      <a:schemeClr val="accent1"/>
                    </a:solidFill>
                  </a:tcPr>
                </a:tc>
                <a:tc>
                  <a:txBody>
                    <a:bodyPr/>
                    <a:lstStyle/>
                    <a:p>
                      <a:pPr algn="ctr" fontAlgn="b"/>
                      <a:r>
                        <a:rPr lang="en-GB" sz="2400" b="0" u="none" strike="noStrike">
                          <a:solidFill>
                            <a:schemeClr val="tx1"/>
                          </a:solidFill>
                          <a:effectLst/>
                        </a:rPr>
                        <a:t>35%</a:t>
                      </a:r>
                      <a:endParaRPr lang="en-GB" sz="2400" b="0" i="0" u="none" strike="noStrike">
                        <a:solidFill>
                          <a:schemeClr val="tx1"/>
                        </a:solidFill>
                        <a:effectLst/>
                        <a:latin typeface="Arial" panose="020B0604020202020204" pitchFamily="34" charset="0"/>
                      </a:endParaRPr>
                    </a:p>
                  </a:txBody>
                  <a:tcPr marL="180000" marR="180000" marT="180000" marB="180000" anchor="b">
                    <a:solidFill>
                      <a:schemeClr val="accent6">
                        <a:lumMod val="10000"/>
                        <a:lumOff val="90000"/>
                      </a:schemeClr>
                    </a:solidFill>
                  </a:tcPr>
                </a:tc>
                <a:tc>
                  <a:txBody>
                    <a:bodyPr/>
                    <a:lstStyle/>
                    <a:p>
                      <a:pPr algn="ctr" fontAlgn="b"/>
                      <a:r>
                        <a:rPr lang="en-GB" sz="2400" b="0" u="none" strike="noStrike">
                          <a:solidFill>
                            <a:schemeClr val="tx1"/>
                          </a:solidFill>
                          <a:effectLst/>
                        </a:rPr>
                        <a:t>12%</a:t>
                      </a:r>
                      <a:endParaRPr lang="en-GB" sz="2400" b="0" i="0" u="none" strike="noStrike">
                        <a:solidFill>
                          <a:schemeClr val="tx1"/>
                        </a:solidFill>
                        <a:effectLst/>
                        <a:latin typeface="Arial" panose="020B0604020202020204" pitchFamily="34" charset="0"/>
                      </a:endParaRPr>
                    </a:p>
                  </a:txBody>
                  <a:tcPr marL="180000" marR="180000" marT="180000" marB="180000" anchor="b">
                    <a:solidFill>
                      <a:schemeClr val="accent6">
                        <a:lumMod val="10000"/>
                        <a:lumOff val="90000"/>
                      </a:schemeClr>
                    </a:solidFill>
                  </a:tcPr>
                </a:tc>
                <a:extLst>
                  <a:ext uri="{0D108BD9-81ED-4DB2-BD59-A6C34878D82A}">
                    <a16:rowId xmlns:a16="http://schemas.microsoft.com/office/drawing/2014/main" val="3403205850"/>
                  </a:ext>
                </a:extLst>
              </a:tr>
              <a:tr h="684000">
                <a:tc>
                  <a:txBody>
                    <a:bodyPr/>
                    <a:lstStyle/>
                    <a:p>
                      <a:pPr algn="l" fontAlgn="ctr"/>
                      <a:r>
                        <a:rPr lang="en-GB" sz="2400" u="none" strike="noStrike" err="1">
                          <a:solidFill>
                            <a:schemeClr val="bg1"/>
                          </a:solidFill>
                          <a:effectLst/>
                        </a:rPr>
                        <a:t>Arall/Ddim yn gwybod</a:t>
                      </a:r>
                      <a:endParaRPr lang="en-GB" sz="2400" b="0" i="0" u="none" strike="noStrike">
                        <a:solidFill>
                          <a:schemeClr val="bg1"/>
                        </a:solidFill>
                        <a:effectLst/>
                        <a:latin typeface="Arial" panose="020B0604020202020204" pitchFamily="34" charset="0"/>
                      </a:endParaRPr>
                    </a:p>
                  </a:txBody>
                  <a:tcPr marL="180000" marR="180000" marT="180000" marB="180000" anchor="ctr">
                    <a:solidFill>
                      <a:schemeClr val="accent1"/>
                    </a:solidFill>
                  </a:tcPr>
                </a:tc>
                <a:tc>
                  <a:txBody>
                    <a:bodyPr/>
                    <a:lstStyle/>
                    <a:p>
                      <a:pPr algn="ctr" fontAlgn="b"/>
                      <a:r>
                        <a:rPr lang="en-GB" sz="2400" u="none" strike="noStrike">
                          <a:solidFill>
                            <a:schemeClr val="tx1"/>
                          </a:solidFill>
                          <a:effectLst/>
                        </a:rPr>
                        <a:t>9%</a:t>
                      </a:r>
                      <a:endParaRPr lang="en-GB" sz="2400" b="0" i="0" u="none" strike="noStrike">
                        <a:solidFill>
                          <a:schemeClr val="tx1"/>
                        </a:solidFill>
                        <a:effectLst/>
                        <a:latin typeface="Arial" panose="020B0604020202020204" pitchFamily="34" charset="0"/>
                      </a:endParaRPr>
                    </a:p>
                  </a:txBody>
                  <a:tcPr marL="180000" marR="180000" marT="180000" marB="180000" anchor="b">
                    <a:solidFill>
                      <a:schemeClr val="accent6">
                        <a:lumMod val="10000"/>
                        <a:lumOff val="90000"/>
                      </a:schemeClr>
                    </a:solidFill>
                  </a:tcPr>
                </a:tc>
                <a:tc>
                  <a:txBody>
                    <a:bodyPr/>
                    <a:lstStyle/>
                    <a:p>
                      <a:pPr algn="ctr" fontAlgn="b"/>
                      <a:r>
                        <a:rPr lang="en-GB" sz="2400" u="none" strike="noStrike" dirty="0">
                          <a:solidFill>
                            <a:schemeClr val="tx1"/>
                          </a:solidFill>
                          <a:effectLst/>
                        </a:rPr>
                        <a:t>15%</a:t>
                      </a:r>
                      <a:endParaRPr lang="en-GB" sz="2400" b="0" i="0" u="none" strike="noStrike" dirty="0">
                        <a:solidFill>
                          <a:schemeClr val="tx1"/>
                        </a:solidFill>
                        <a:effectLst/>
                        <a:latin typeface="Arial" panose="020B0604020202020204" pitchFamily="34" charset="0"/>
                      </a:endParaRPr>
                    </a:p>
                  </a:txBody>
                  <a:tcPr marL="180000" marR="180000" marT="180000" marB="180000" anchor="b">
                    <a:solidFill>
                      <a:schemeClr val="accent6">
                        <a:lumMod val="10000"/>
                        <a:lumOff val="90000"/>
                      </a:schemeClr>
                    </a:solidFill>
                  </a:tcPr>
                </a:tc>
                <a:extLst>
                  <a:ext uri="{0D108BD9-81ED-4DB2-BD59-A6C34878D82A}">
                    <a16:rowId xmlns:a16="http://schemas.microsoft.com/office/drawing/2014/main" val="1341271803"/>
                  </a:ext>
                </a:extLst>
              </a:tr>
            </a:tbl>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p:txBody>
          <a:bodyPr/>
          <a:lstStyle/>
          <a:p>
            <a:pPr>
              <a:spcBef>
                <a:spcPts val="300"/>
              </a:spcBef>
            </a:pPr>
            <a:r>
              <a:rPr lang="en-GB" sz="2400"/>
              <a:t>Ffynhonnell: Arolwg Twristiaeth Prydain Fawr (GBTS) </a:t>
            </a:r>
            <a:r>
              <a:rPr lang="en-US" sz="2400"/>
              <a:t>2024</a:t>
            </a:r>
          </a:p>
          <a:p>
            <a:pPr>
              <a:spcBef>
                <a:spcPts val="300"/>
              </a:spcBef>
            </a:pPr>
            <a:r>
              <a:rPr lang="en-US" sz="2400"/>
              <a:t>Sylfaen: Cymru 752 (*sylwer bod gan bob taith wyliau faint sylfaen sy'n llai na 100)</a:t>
            </a:r>
          </a:p>
        </p:txBody>
      </p:sp>
    </p:spTree>
    <p:extLst>
      <p:ext uri="{BB962C8B-B14F-4D97-AF65-F5344CB8AC3E}">
        <p14:creationId xmlns:p14="http://schemas.microsoft.com/office/powerpoint/2010/main" val="1851139513"/>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Trafinidiaeth a ddefnyddiwyd i deithio i’r prif gyrchfan yn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en-US"/>
              <a:t>Cerbydau modur preifat oedd y prif ddull teithio a ddefnyddiwyd ar deithiau dros nos yng Nghymru yn 2024, gan ostwng 4 pwynt canran ers 2023. Mewn cyferbyniad, cynyddodd cyfran y teithiau a ddefnyddiodd drên (+2 bwynt canran) a bws/coets neu dacsi (+6 phwynt canran) i deithio i’w prif gyrchfan yn yr un cyfnod amser. Er mai teuluoedd yn bennaf wnaeth gynyddu eu teithiau trên ar deithiau dros nos yn 2024, fe wnaeth teithio bws/coets/tacsi gynyddu ar gyfer pob cyfnod oes rhwng 2023 a 2024. </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4" y="3797300"/>
            <a:ext cx="23223538" cy="6876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rPr>
              <a:t>Trafinidiaeth a ddefnyddiwyd i deithio i’r prif gyrchfan yn 2024</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4" y="4484900"/>
            <a:ext cx="23223538" cy="74943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7" name="Content Placeholder 8" descr="Column chart for total trips depicting the transport used on trips in 2022.">
            <a:extLst>
              <a:ext uri="{FF2B5EF4-FFF2-40B4-BE49-F238E27FC236}">
                <a16:creationId xmlns:a16="http://schemas.microsoft.com/office/drawing/2014/main" id="{497300D1-A50D-A712-59E6-86C2D27543D1}"/>
              </a:ext>
            </a:extLst>
          </p:cNvPr>
          <p:cNvGraphicFramePr/>
          <p:nvPr>
            <p:extLst>
              <p:ext uri="{D42A27DB-BD31-4B8C-83A1-F6EECF244321}">
                <p14:modId xmlns:p14="http://schemas.microsoft.com/office/powerpoint/2010/main" val="1194198141"/>
              </p:ext>
            </p:extLst>
          </p:nvPr>
        </p:nvGraphicFramePr>
        <p:xfrm>
          <a:off x="561976" y="4546098"/>
          <a:ext cx="23223538" cy="721753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p:txBody>
          <a:bodyPr/>
          <a:lstStyle/>
          <a:p>
            <a:pPr>
              <a:spcBef>
                <a:spcPts val="300"/>
              </a:spcBef>
            </a:pPr>
            <a:r>
              <a:rPr lang="en-GB" sz="2400"/>
              <a:t>Ffynhonnell: Arolwg Twristiaeth Prydain Fawr (GBTS) </a:t>
            </a:r>
            <a:r>
              <a:rPr lang="en-US" sz="2400"/>
              <a:t>2024</a:t>
            </a:r>
          </a:p>
          <a:p>
            <a:pPr>
              <a:spcBef>
                <a:spcPts val="300"/>
              </a:spcBef>
            </a:pPr>
            <a:r>
              <a:rPr lang="en-US" sz="2400"/>
              <a:t>Sylfaen: Cymru 752</a:t>
            </a:r>
          </a:p>
        </p:txBody>
      </p:sp>
    </p:spTree>
    <p:extLst>
      <p:ext uri="{BB962C8B-B14F-4D97-AF65-F5344CB8AC3E}">
        <p14:creationId xmlns:p14="http://schemas.microsoft.com/office/powerpoint/2010/main" val="4251310999"/>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Llety a ddefnyddiwyd ar deithiau dros nos yn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50864" y="1903095"/>
            <a:ext cx="23223538" cy="1552572"/>
          </a:xfrm>
        </p:spPr>
        <p:txBody>
          <a:bodyPr/>
          <a:lstStyle/>
          <a:p>
            <a:r>
              <a:rPr lang="en-US"/>
              <a:t>Aros mewn gwesty oedd y math mwyaf cyffredin o lety a ddefnyddiwyd ar deithiau dros nos yng Nghymru, wedi’i ddilyn gan gartref preifat rhywun. O’i gymharu â 2022, bu newid i’r gyfran o deithiau oddi wrth carafán/gwersylla/glampio (-3 phwynt canran) ac aros mewn gwesty (-3 phwynt canran) i lety hunanddarpar (+4 pwynt canran). Llety hunanddarpar oedd â’r gwariant cyfartalog uchaf fesul taith ar £389, ond cafwyd y cynnydd mwyaf i wariant cyfartalog fesul taith ers 2023 ar lety â gwasanaeth (+39%).</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5" y="3797300"/>
            <a:ext cx="19684375" cy="687600"/>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rPr>
              <a:t>Llety a Ddefnyddiwyd yng Nghymru 2024</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5" y="4484900"/>
            <a:ext cx="19684375" cy="74943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hart 4" descr="Bar chart depicting the proportion of trips which used different types of accommodation i.e. self-catering.">
            <a:extLst>
              <a:ext uri="{FF2B5EF4-FFF2-40B4-BE49-F238E27FC236}">
                <a16:creationId xmlns:a16="http://schemas.microsoft.com/office/drawing/2014/main" id="{B77F0E4F-4597-3460-61C6-5DD393871920}"/>
              </a:ext>
            </a:extLst>
          </p:cNvPr>
          <p:cNvGraphicFramePr/>
          <p:nvPr>
            <p:extLst>
              <p:ext uri="{D42A27DB-BD31-4B8C-83A1-F6EECF244321}">
                <p14:modId xmlns:p14="http://schemas.microsoft.com/office/powerpoint/2010/main" val="364061272"/>
              </p:ext>
            </p:extLst>
          </p:nvPr>
        </p:nvGraphicFramePr>
        <p:xfrm>
          <a:off x="716076" y="4617377"/>
          <a:ext cx="19376174" cy="71215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Table 29">
            <a:extLst>
              <a:ext uri="{FF2B5EF4-FFF2-40B4-BE49-F238E27FC236}">
                <a16:creationId xmlns:a16="http://schemas.microsoft.com/office/drawing/2014/main" id="{2E3A94AA-31CE-8D34-45CA-D250992BE83C}"/>
              </a:ext>
            </a:extLst>
          </p:cNvPr>
          <p:cNvGraphicFramePr>
            <a:graphicFrameLocks noGrp="1"/>
          </p:cNvGraphicFramePr>
          <p:nvPr>
            <p:extLst>
              <p:ext uri="{D42A27DB-BD31-4B8C-83A1-F6EECF244321}">
                <p14:modId xmlns:p14="http://schemas.microsoft.com/office/powerpoint/2010/main" val="4110260413"/>
              </p:ext>
            </p:extLst>
          </p:nvPr>
        </p:nvGraphicFramePr>
        <p:xfrm>
          <a:off x="20585719" y="3797299"/>
          <a:ext cx="3188684" cy="8302255"/>
        </p:xfrm>
        <a:graphic>
          <a:graphicData uri="http://schemas.openxmlformats.org/drawingml/2006/table">
            <a:tbl>
              <a:tblPr firstRow="1" bandRow="1">
                <a:tableStyleId>{5C22544A-7EE6-4342-B048-85BDC9FD1C3A}</a:tableStyleId>
              </a:tblPr>
              <a:tblGrid>
                <a:gridCol w="3188684">
                  <a:extLst>
                    <a:ext uri="{9D8B030D-6E8A-4147-A177-3AD203B41FA5}">
                      <a16:colId xmlns:a16="http://schemas.microsoft.com/office/drawing/2014/main" val="81361600"/>
                    </a:ext>
                  </a:extLst>
                </a:gridCol>
              </a:tblGrid>
              <a:tr h="672200">
                <a:tc>
                  <a:txBody>
                    <a:bodyPr/>
                    <a:lstStyle/>
                    <a:p>
                      <a:pPr algn="ctr"/>
                      <a:r>
                        <a:rPr lang="en-GB" sz="2000">
                          <a:solidFill>
                            <a:schemeClr val="bg1"/>
                          </a:solidFill>
                          <a:latin typeface="+mn-lt"/>
                        </a:rPr>
                        <a:t>Gwariant Cyfartalog fesul Taith</a:t>
                      </a:r>
                    </a:p>
                  </a:txBody>
                  <a:tcPr marL="182880" marR="182880" marT="91440" marB="91440" anchor="ctr"/>
                </a:tc>
                <a:extLst>
                  <a:ext uri="{0D108BD9-81ED-4DB2-BD59-A6C34878D82A}">
                    <a16:rowId xmlns:a16="http://schemas.microsoft.com/office/drawing/2014/main" val="1236938923"/>
                  </a:ext>
                </a:extLst>
              </a:tr>
              <a:tr h="1501955">
                <a:tc>
                  <a:txBody>
                    <a:bodyPr/>
                    <a:lstStyle/>
                    <a:p>
                      <a:pPr algn="ctr"/>
                      <a:r>
                        <a:rPr lang="en-GB" sz="2400">
                          <a:solidFill>
                            <a:schemeClr val="tx1"/>
                          </a:solidFill>
                          <a:latin typeface="+mn-lt"/>
                        </a:rPr>
                        <a:t>£381</a:t>
                      </a:r>
                    </a:p>
                  </a:txBody>
                  <a:tcPr marL="180000" marR="180000" marT="93600" marB="93600" anchor="ctr">
                    <a:solidFill>
                      <a:srgbClr val="CCCCCF"/>
                    </a:solidFill>
                  </a:tcPr>
                </a:tc>
                <a:extLst>
                  <a:ext uri="{0D108BD9-81ED-4DB2-BD59-A6C34878D82A}">
                    <a16:rowId xmlns:a16="http://schemas.microsoft.com/office/drawing/2014/main" val="2818411631"/>
                  </a:ext>
                </a:extLst>
              </a:tr>
              <a:tr h="1501955">
                <a:tc>
                  <a:txBody>
                    <a:bodyPr/>
                    <a:lstStyle/>
                    <a:p>
                      <a:pPr algn="ctr"/>
                      <a:r>
                        <a:rPr lang="en-US" sz="2400">
                          <a:solidFill>
                            <a:schemeClr val="tx1"/>
                          </a:solidFill>
                          <a:latin typeface="+mn-lt"/>
                        </a:rPr>
                        <a:t>£389</a:t>
                      </a:r>
                    </a:p>
                  </a:txBody>
                  <a:tcPr marL="180000" marR="180000" marT="93600" marB="93600" anchor="ctr"/>
                </a:tc>
                <a:extLst>
                  <a:ext uri="{0D108BD9-81ED-4DB2-BD59-A6C34878D82A}">
                    <a16:rowId xmlns:a16="http://schemas.microsoft.com/office/drawing/2014/main" val="3992828607"/>
                  </a:ext>
                </a:extLst>
              </a:tr>
              <a:tr h="1501955">
                <a:tc>
                  <a:txBody>
                    <a:bodyPr/>
                    <a:lstStyle/>
                    <a:p>
                      <a:pPr algn="ctr"/>
                      <a:r>
                        <a:rPr lang="en-GB" sz="2400">
                          <a:solidFill>
                            <a:schemeClr val="tx1"/>
                          </a:solidFill>
                          <a:latin typeface="+mn-lt"/>
                        </a:rPr>
                        <a:t>£245</a:t>
                      </a:r>
                    </a:p>
                  </a:txBody>
                  <a:tcPr marL="180000" marR="180000" marT="93600" marB="93600" anchor="ctr"/>
                </a:tc>
                <a:extLst>
                  <a:ext uri="{0D108BD9-81ED-4DB2-BD59-A6C34878D82A}">
                    <a16:rowId xmlns:a16="http://schemas.microsoft.com/office/drawing/2014/main" val="664184207"/>
                  </a:ext>
                </a:extLst>
              </a:tr>
              <a:tr h="1501955">
                <a:tc>
                  <a:txBody>
                    <a:bodyPr/>
                    <a:lstStyle/>
                    <a:p>
                      <a:pPr algn="ctr" fontAlgn="b"/>
                      <a:r>
                        <a:rPr lang="en-GB" sz="2400" b="0" i="0" u="none" strike="noStrike">
                          <a:solidFill>
                            <a:schemeClr val="tx1"/>
                          </a:solidFill>
                          <a:effectLst/>
                          <a:latin typeface="+mn-lt"/>
                        </a:rPr>
                        <a:t>£144</a:t>
                      </a:r>
                    </a:p>
                  </a:txBody>
                  <a:tcPr marL="180000" marR="180000" marT="93600" marB="93600" anchor="ctr"/>
                </a:tc>
                <a:extLst>
                  <a:ext uri="{0D108BD9-81ED-4DB2-BD59-A6C34878D82A}">
                    <a16:rowId xmlns:a16="http://schemas.microsoft.com/office/drawing/2014/main" val="120076929"/>
                  </a:ext>
                </a:extLst>
              </a:tr>
              <a:tr h="1501955">
                <a:tc>
                  <a:txBody>
                    <a:bodyPr/>
                    <a:lstStyle/>
                    <a:p>
                      <a:pPr algn="ctr" fontAlgn="b"/>
                      <a:r>
                        <a:rPr lang="en-GB" sz="2400" b="0" i="0" u="none" strike="noStrike" dirty="0">
                          <a:solidFill>
                            <a:schemeClr val="tx1"/>
                          </a:solidFill>
                          <a:effectLst/>
                          <a:latin typeface="+mn-lt"/>
                        </a:rPr>
                        <a:t>£261</a:t>
                      </a:r>
                    </a:p>
                  </a:txBody>
                  <a:tcPr marL="180000" marR="180000" marT="93600" marB="93600" anchor="ctr"/>
                </a:tc>
                <a:extLst>
                  <a:ext uri="{0D108BD9-81ED-4DB2-BD59-A6C34878D82A}">
                    <a16:rowId xmlns:a16="http://schemas.microsoft.com/office/drawing/2014/main" val="1080092033"/>
                  </a:ext>
                </a:extLst>
              </a:tr>
            </a:tbl>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p:txBody>
          <a:bodyPr/>
          <a:lstStyle/>
          <a:p>
            <a:pPr>
              <a:spcBef>
                <a:spcPts val="300"/>
              </a:spcBef>
            </a:pPr>
            <a:r>
              <a:rPr lang="en-GB" sz="2400"/>
              <a:t>Ffynhonnell: Arolwg Twristiaeth Prydain Fawr (GBTS) </a:t>
            </a:r>
            <a:r>
              <a:rPr lang="en-US" sz="2400"/>
              <a:t>2024</a:t>
            </a:r>
          </a:p>
          <a:p>
            <a:pPr>
              <a:spcBef>
                <a:spcPts val="300"/>
              </a:spcBef>
            </a:pPr>
            <a:r>
              <a:rPr lang="en-US" sz="2400"/>
              <a:t>Sylfaen: Cymru 752</a:t>
            </a:r>
          </a:p>
        </p:txBody>
      </p:sp>
    </p:spTree>
    <p:extLst>
      <p:ext uri="{BB962C8B-B14F-4D97-AF65-F5344CB8AC3E}">
        <p14:creationId xmlns:p14="http://schemas.microsoft.com/office/powerpoint/2010/main" val="2024572598"/>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Cyfnod oes a phroffil oed ar gyfer teithiau domestig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cy-GB"/>
              <a:t>Teithiau gan y rhai yn y cyfnod oes teuluoedd yw’r gyfran fwyaf o deithiau yng Nghymru, cynnydd o 3 phwynt canran ers </a:t>
            </a:r>
            <a:r>
              <a:rPr lang="en-US"/>
              <a:t>2023. Gostyngodd cyfran y bobl annibynnol iau yn yr un cyfnod amser, o 29% yn 2023 i 22% yn 2024. Er bod gan y rhai sy’n mynd ar deithiau yng Nghymru broffil oed cymharol ifanc, â bron i hanner yn 16-34 oed, mae’r cohort oed iau hwn wedi gostwng 5 pwynt canran ers 2023.</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5" y="3797300"/>
            <a:ext cx="11485601" cy="687600"/>
          </a:xfrm>
          <a:prstGeom prst="rect">
            <a:avLst/>
          </a:prstGeom>
          <a:solidFill>
            <a:schemeClr val="accent1"/>
          </a:solidFill>
        </p:spPr>
        <p:txBody>
          <a:bodyPr wrap="none" lIns="90000" tIns="36000" rIns="90000" bIns="36000" rtlCol="0" anchor="ctr">
            <a:noAutofit/>
          </a:bodyPr>
          <a:lstStyle/>
          <a:p>
            <a:pPr algn="ctr"/>
            <a:r>
              <a:rPr lang="en-US" sz="2800" b="1" err="1">
                <a:solidFill>
                  <a:schemeClr val="bg1"/>
                </a:solidFill>
              </a:rPr>
              <a:t>Cyfnod oes</a:t>
            </a:r>
            <a:endParaRPr lang="en-US" sz="2800" b="1">
              <a:solidFill>
                <a:schemeClr val="bg1"/>
              </a:solidFill>
            </a:endParaRP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5"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ontent Placeholder 8" descr="Column chart depicting the proportion of trips by people of each lifestage i.e. pre-nesters, families, older independents and retirement age.">
            <a:extLst>
              <a:ext uri="{FF2B5EF4-FFF2-40B4-BE49-F238E27FC236}">
                <a16:creationId xmlns:a16="http://schemas.microsoft.com/office/drawing/2014/main" id="{9882DDBF-A1CB-45B4-BCBA-2DF053CC045D}"/>
              </a:ext>
            </a:extLst>
          </p:cNvPr>
          <p:cNvGraphicFramePr/>
          <p:nvPr>
            <p:extLst>
              <p:ext uri="{D42A27DB-BD31-4B8C-83A1-F6EECF244321}">
                <p14:modId xmlns:p14="http://schemas.microsoft.com/office/powerpoint/2010/main" val="948495578"/>
              </p:ext>
            </p:extLst>
          </p:nvPr>
        </p:nvGraphicFramePr>
        <p:xfrm>
          <a:off x="714376" y="4698499"/>
          <a:ext cx="11054838" cy="7280775"/>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a:extLst>
              <a:ext uri="{FF2B5EF4-FFF2-40B4-BE49-F238E27FC236}">
                <a16:creationId xmlns:a16="http://schemas.microsoft.com/office/drawing/2014/main" id="{20D1A514-9734-00A7-C5B5-0043B72DD599}"/>
              </a:ext>
              <a:ext uri="{C183D7F6-B498-43B3-948B-1728B52AA6E4}">
                <adec:decorative xmlns:adec="http://schemas.microsoft.com/office/drawing/2017/decorative" val="1"/>
              </a:ext>
            </a:extLst>
          </p:cNvPr>
          <p:cNvSpPr/>
          <p:nvPr/>
        </p:nvSpPr>
        <p:spPr>
          <a:xfrm>
            <a:off x="12299910"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sp>
        <p:nvSpPr>
          <p:cNvPr id="10" name="TextBox 9">
            <a:extLst>
              <a:ext uri="{FF2B5EF4-FFF2-40B4-BE49-F238E27FC236}">
                <a16:creationId xmlns:a16="http://schemas.microsoft.com/office/drawing/2014/main" id="{9BC35CEF-EB0D-CC71-C545-5F91E3F91A04}"/>
              </a:ext>
            </a:extLst>
          </p:cNvPr>
          <p:cNvSpPr txBox="1"/>
          <p:nvPr/>
        </p:nvSpPr>
        <p:spPr>
          <a:xfrm>
            <a:off x="12299910" y="3797300"/>
            <a:ext cx="11485601" cy="687600"/>
          </a:xfrm>
          <a:prstGeom prst="rect">
            <a:avLst/>
          </a:prstGeom>
          <a:solidFill>
            <a:schemeClr val="accent1"/>
          </a:solidFill>
        </p:spPr>
        <p:txBody>
          <a:bodyPr wrap="none" lIns="90000" tIns="36000" rIns="90000" bIns="36000" rtlCol="0" anchor="ctr">
            <a:noAutofit/>
          </a:bodyPr>
          <a:lstStyle>
            <a:defPPr>
              <a:defRPr lang="en-US"/>
            </a:defPPr>
            <a:lvl1pPr>
              <a:defRPr sz="1600" b="1">
                <a:solidFill>
                  <a:schemeClr val="accent1"/>
                </a:solidFill>
              </a:defRPr>
            </a:lvl1pPr>
          </a:lstStyle>
          <a:p>
            <a:pPr algn="ctr"/>
            <a:r>
              <a:rPr lang="en-US" sz="2800" err="1">
                <a:solidFill>
                  <a:schemeClr val="bg1"/>
                </a:solidFill>
              </a:rPr>
              <a:t>Oedran</a:t>
            </a:r>
            <a:endParaRPr lang="en-US" sz="2800">
              <a:solidFill>
                <a:schemeClr val="bg1"/>
              </a:solidFill>
            </a:endParaRPr>
          </a:p>
        </p:txBody>
      </p:sp>
      <p:graphicFrame>
        <p:nvGraphicFramePr>
          <p:cNvPr id="7" name="Content Placeholder 8" descr="Column chart depicting the proportion of trips by people of each age group.">
            <a:extLst>
              <a:ext uri="{FF2B5EF4-FFF2-40B4-BE49-F238E27FC236}">
                <a16:creationId xmlns:a16="http://schemas.microsoft.com/office/drawing/2014/main" id="{44EDDBEB-015C-965F-45AB-A3F9B31FB00B}"/>
              </a:ext>
            </a:extLst>
          </p:cNvPr>
          <p:cNvGraphicFramePr/>
          <p:nvPr>
            <p:extLst>
              <p:ext uri="{D42A27DB-BD31-4B8C-83A1-F6EECF244321}">
                <p14:modId xmlns:p14="http://schemas.microsoft.com/office/powerpoint/2010/main" val="3848998002"/>
              </p:ext>
            </p:extLst>
          </p:nvPr>
        </p:nvGraphicFramePr>
        <p:xfrm>
          <a:off x="12515292" y="4698499"/>
          <a:ext cx="11054838" cy="7280775"/>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9AB3651A-0E9F-728B-5F11-94D94CAC3EC0}"/>
              </a:ext>
            </a:extLst>
          </p:cNvPr>
          <p:cNvSpPr txBox="1"/>
          <p:nvPr/>
        </p:nvSpPr>
        <p:spPr>
          <a:xfrm>
            <a:off x="561975" y="11981950"/>
            <a:ext cx="12192000" cy="46166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GB" sz="2400">
                <a:latin typeface="+mn-lt"/>
              </a:rPr>
              <a:t>*Mae maint y sylfaen yn llai na 30.</a:t>
            </a:r>
          </a:p>
        </p:txBody>
      </p:sp>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a:xfrm>
            <a:off x="561975" y="12566943"/>
            <a:ext cx="20528218" cy="998175"/>
          </a:xfrm>
        </p:spPr>
        <p:txBody>
          <a:bodyPr/>
          <a:lstStyle/>
          <a:p>
            <a:pPr>
              <a:spcBef>
                <a:spcPts val="300"/>
              </a:spcBef>
            </a:pPr>
            <a:r>
              <a:rPr lang="en-GB" sz="2400"/>
              <a:t>Ffynhonnell: Arolwg Twristiaeth Prydain Fawr (GBTS) </a:t>
            </a:r>
            <a:r>
              <a:rPr lang="en-US" sz="2400"/>
              <a:t>2024 </a:t>
            </a:r>
          </a:p>
          <a:p>
            <a:pPr>
              <a:spcBef>
                <a:spcPts val="300"/>
              </a:spcBef>
            </a:pPr>
            <a:r>
              <a:rPr lang="en-US" sz="2400"/>
              <a:t>Sylfaen: Cymru 752</a:t>
            </a:r>
          </a:p>
        </p:txBody>
      </p:sp>
    </p:spTree>
    <p:extLst>
      <p:ext uri="{BB962C8B-B14F-4D97-AF65-F5344CB8AC3E}">
        <p14:creationId xmlns:p14="http://schemas.microsoft.com/office/powerpoint/2010/main" val="2065156579"/>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Maint parti teithiau 2024</a:t>
            </a: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en-US"/>
              <a:t>Fel yn 2023, roedd 6 o bob 10 parti teithiau wedi’u cyfansoddi o 2 o bobl neu lai. Cynyddodd teithiau unigol 3 phwynt canran ers 2023, wrth i’r rhai yn y cyfnod oes teuluoedd gynyddu eu teithio unigol 9 pwynt canran. Roedd 27% o deithiau yng Nghymru yn 2024 yn cynnwys plentyn ym mharti’r daith, sydd heb newid ers 2023. Mae gan deithiau unigol a theithiau heb blant ym mharti’r daith wariant cyfartalog uwch fesul taith. </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5" y="3797300"/>
            <a:ext cx="11485601" cy="687600"/>
          </a:xfrm>
          <a:prstGeom prst="rect">
            <a:avLst/>
          </a:prstGeom>
          <a:solidFill>
            <a:schemeClr val="accent1"/>
          </a:solidFill>
        </p:spPr>
        <p:txBody>
          <a:bodyPr wrap="none" lIns="90000" tIns="36000" rIns="90000" bIns="36000" rtlCol="0" anchor="ctr">
            <a:noAutofit/>
          </a:bodyPr>
          <a:lstStyle/>
          <a:p>
            <a:pPr algn="ctr"/>
            <a:r>
              <a:rPr lang="en-US" sz="2800" b="1" err="1">
                <a:solidFill>
                  <a:schemeClr val="bg1"/>
                </a:solidFill>
              </a:rPr>
              <a:t>Maint Parti</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5"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7" name="Content Placeholder 8" descr="Column chart depicting the proportion of trips by party size, for example solo travellers versus 10+ person parties.">
            <a:extLst>
              <a:ext uri="{FF2B5EF4-FFF2-40B4-BE49-F238E27FC236}">
                <a16:creationId xmlns:a16="http://schemas.microsoft.com/office/drawing/2014/main" id="{26A9A78E-C3E5-A414-F6AF-ABD65A87C8D4}"/>
              </a:ext>
            </a:extLst>
          </p:cNvPr>
          <p:cNvGraphicFramePr/>
          <p:nvPr>
            <p:extLst>
              <p:ext uri="{D42A27DB-BD31-4B8C-83A1-F6EECF244321}">
                <p14:modId xmlns:p14="http://schemas.microsoft.com/office/powerpoint/2010/main" val="593306611"/>
              </p:ext>
            </p:extLst>
          </p:nvPr>
        </p:nvGraphicFramePr>
        <p:xfrm>
          <a:off x="714376" y="4698499"/>
          <a:ext cx="11054838" cy="7280775"/>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9BC35CEF-EB0D-CC71-C545-5F91E3F91A04}"/>
              </a:ext>
            </a:extLst>
          </p:cNvPr>
          <p:cNvSpPr txBox="1"/>
          <p:nvPr/>
        </p:nvSpPr>
        <p:spPr>
          <a:xfrm>
            <a:off x="12299910" y="3797300"/>
            <a:ext cx="11485601" cy="687600"/>
          </a:xfrm>
          <a:prstGeom prst="rect">
            <a:avLst/>
          </a:prstGeom>
          <a:solidFill>
            <a:schemeClr val="accent1"/>
          </a:solidFill>
        </p:spPr>
        <p:txBody>
          <a:bodyPr wrap="none" lIns="90000" tIns="36000" rIns="90000" bIns="36000" rtlCol="0" anchor="ctr">
            <a:noAutofit/>
          </a:bodyPr>
          <a:lstStyle>
            <a:defPPr>
              <a:defRPr lang="en-US"/>
            </a:defPPr>
            <a:lvl1pPr>
              <a:defRPr sz="1600" b="1">
                <a:solidFill>
                  <a:schemeClr val="accent1"/>
                </a:solidFill>
              </a:defRPr>
            </a:lvl1pPr>
          </a:lstStyle>
          <a:p>
            <a:pPr algn="ctr"/>
            <a:r>
              <a:rPr lang="en-US" sz="2800">
                <a:solidFill>
                  <a:schemeClr val="bg1"/>
                </a:solidFill>
              </a:rPr>
              <a:t>Plant (iau nag 16 oed) ym Mharti’r Daith</a:t>
            </a:r>
          </a:p>
        </p:txBody>
      </p:sp>
      <p:sp>
        <p:nvSpPr>
          <p:cNvPr id="14" name="Rectangle 13">
            <a:extLst>
              <a:ext uri="{FF2B5EF4-FFF2-40B4-BE49-F238E27FC236}">
                <a16:creationId xmlns:a16="http://schemas.microsoft.com/office/drawing/2014/main" id="{20D1A514-9734-00A7-C5B5-0043B72DD599}"/>
              </a:ext>
              <a:ext uri="{C183D7F6-B498-43B3-948B-1728B52AA6E4}">
                <adec:decorative xmlns:adec="http://schemas.microsoft.com/office/drawing/2017/decorative" val="1"/>
              </a:ext>
            </a:extLst>
          </p:cNvPr>
          <p:cNvSpPr/>
          <p:nvPr/>
        </p:nvSpPr>
        <p:spPr>
          <a:xfrm>
            <a:off x="12299910" y="4484901"/>
            <a:ext cx="11485601" cy="7494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6" name="Chart 5" descr="Pie chart depicting to proportion of children in the trip party in 2022.">
            <a:extLst>
              <a:ext uri="{FF2B5EF4-FFF2-40B4-BE49-F238E27FC236}">
                <a16:creationId xmlns:a16="http://schemas.microsoft.com/office/drawing/2014/main" id="{CCDBCA8B-EB63-C2B4-9A47-F8A8CD9BDFC7}"/>
              </a:ext>
            </a:extLst>
          </p:cNvPr>
          <p:cNvGraphicFramePr/>
          <p:nvPr>
            <p:extLst>
              <p:ext uri="{D42A27DB-BD31-4B8C-83A1-F6EECF244321}">
                <p14:modId xmlns:p14="http://schemas.microsoft.com/office/powerpoint/2010/main" val="2151923452"/>
              </p:ext>
            </p:extLst>
          </p:nvPr>
        </p:nvGraphicFramePr>
        <p:xfrm>
          <a:off x="12299910" y="4546099"/>
          <a:ext cx="11485601" cy="74331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p:txBody>
          <a:bodyPr/>
          <a:lstStyle/>
          <a:p>
            <a:pPr>
              <a:spcBef>
                <a:spcPts val="300"/>
              </a:spcBef>
            </a:pPr>
            <a:r>
              <a:rPr lang="en-GB" sz="2400"/>
              <a:t>Ffynhonnell: Arolwg Twristiaeth Prydain Fawr (GBTS) </a:t>
            </a:r>
            <a:r>
              <a:rPr lang="en-US" sz="2400"/>
              <a:t>2024</a:t>
            </a:r>
          </a:p>
          <a:p>
            <a:pPr>
              <a:spcBef>
                <a:spcPts val="300"/>
              </a:spcBef>
            </a:pPr>
            <a:r>
              <a:rPr lang="en-US" sz="2400"/>
              <a:t>Sylfaen: Cymru 752</a:t>
            </a:r>
          </a:p>
        </p:txBody>
      </p:sp>
    </p:spTree>
    <p:extLst>
      <p:ext uri="{BB962C8B-B14F-4D97-AF65-F5344CB8AC3E}">
        <p14:creationId xmlns:p14="http://schemas.microsoft.com/office/powerpoint/2010/main" val="3730666724"/>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D63A7F-F5CC-A51E-E741-98525C1E0ACE}"/>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Cyfansoddiad partïon teithiau 2024</a:t>
            </a:r>
          </a:p>
        </p:txBody>
      </p:sp>
      <p:sp>
        <p:nvSpPr>
          <p:cNvPr id="3" name="Text Placeholder 2">
            <a:extLst>
              <a:ext uri="{FF2B5EF4-FFF2-40B4-BE49-F238E27FC236}">
                <a16:creationId xmlns:a16="http://schemas.microsoft.com/office/drawing/2014/main" id="{7E6157B1-178D-8DE6-5149-5B70453A9B68}"/>
              </a:ext>
            </a:extLst>
          </p:cNvPr>
          <p:cNvSpPr>
            <a:spLocks noGrp="1"/>
          </p:cNvSpPr>
          <p:nvPr>
            <p:ph type="body" sz="quarter" idx="14"/>
          </p:nvPr>
        </p:nvSpPr>
        <p:spPr>
          <a:xfrm>
            <a:off x="561975" y="2105029"/>
            <a:ext cx="23223538" cy="1552572"/>
          </a:xfrm>
        </p:spPr>
        <p:txBody>
          <a:bodyPr/>
          <a:lstStyle/>
          <a:p>
            <a:r>
              <a:rPr lang="en-US"/>
              <a:t>Roedd 1 o bob 5 taith yng Nghymru yn rhan o grŵp mwy yn 2024, a dathliadau a theithio yn rhan o dîm neu glwb oedd y math o grŵp mawr mwyaf poblogaidd. Cynyddodd y rhai yn y cyfnod oes teuluoedd ac aeth y rhai o oedran ymddeol ar fwy o deithiau yn rhan o barti mwy yn 2024, o’i gymharu â 2023. Roedd gan deithiau â grwpiau mwy wariant cyfartalog uwch fesul taith yn 2024 (£363 o’i gymharu â £276 ar gyfer y rhai nad oeddent yn rhan o grŵp mwy) a chynyddodd yn sylweddol ers 2023 (o £248 y daith yn 2023 i £363 y daith yn 2024).</a:t>
            </a:r>
          </a:p>
        </p:txBody>
      </p:sp>
      <p:sp>
        <p:nvSpPr>
          <p:cNvPr id="9" name="TextBox 8">
            <a:extLst>
              <a:ext uri="{FF2B5EF4-FFF2-40B4-BE49-F238E27FC236}">
                <a16:creationId xmlns:a16="http://schemas.microsoft.com/office/drawing/2014/main" id="{CB6AE6EF-AF02-E549-2797-4C5252B6A337}"/>
              </a:ext>
            </a:extLst>
          </p:cNvPr>
          <p:cNvSpPr txBox="1"/>
          <p:nvPr/>
        </p:nvSpPr>
        <p:spPr>
          <a:xfrm>
            <a:off x="561974" y="3980300"/>
            <a:ext cx="11485601" cy="687600"/>
          </a:xfrm>
          <a:prstGeom prst="rect">
            <a:avLst/>
          </a:prstGeom>
          <a:solidFill>
            <a:schemeClr val="accent1"/>
          </a:solidFill>
        </p:spPr>
        <p:txBody>
          <a:bodyPr wrap="none" lIns="90000" tIns="36000" rIns="90000" bIns="36000" rtlCol="0" anchor="ctr">
            <a:noAutofit/>
          </a:bodyPr>
          <a:lstStyle/>
          <a:p>
            <a:pPr algn="ctr"/>
            <a:r>
              <a:rPr lang="en-US" sz="2800" b="1" dirty="0">
                <a:solidFill>
                  <a:schemeClr val="bg1"/>
                </a:solidFill>
              </a:rPr>
              <a:t>Rhan o Barti Mawr</a:t>
            </a:r>
          </a:p>
        </p:txBody>
      </p:sp>
      <p:sp>
        <p:nvSpPr>
          <p:cNvPr id="13" name="Rectangle 12">
            <a:extLst>
              <a:ext uri="{FF2B5EF4-FFF2-40B4-BE49-F238E27FC236}">
                <a16:creationId xmlns:a16="http://schemas.microsoft.com/office/drawing/2014/main" id="{6D206FC5-9E68-56E5-D576-BC1C88324265}"/>
              </a:ext>
              <a:ext uri="{C183D7F6-B498-43B3-948B-1728B52AA6E4}">
                <adec:decorative xmlns:adec="http://schemas.microsoft.com/office/drawing/2017/decorative" val="1"/>
              </a:ext>
            </a:extLst>
          </p:cNvPr>
          <p:cNvSpPr/>
          <p:nvPr/>
        </p:nvSpPr>
        <p:spPr>
          <a:xfrm>
            <a:off x="561975" y="4698499"/>
            <a:ext cx="11485601" cy="728077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6" name="Chart 5" descr="Pie chart depicting whether the trip was part of a larger group, for example tour group or school trip.">
            <a:extLst>
              <a:ext uri="{FF2B5EF4-FFF2-40B4-BE49-F238E27FC236}">
                <a16:creationId xmlns:a16="http://schemas.microsoft.com/office/drawing/2014/main" id="{403A9892-6A85-6DE3-B505-190C8CFADB8A}"/>
              </a:ext>
            </a:extLst>
          </p:cNvPr>
          <p:cNvGraphicFramePr/>
          <p:nvPr>
            <p:extLst>
              <p:ext uri="{D42A27DB-BD31-4B8C-83A1-F6EECF244321}">
                <p14:modId xmlns:p14="http://schemas.microsoft.com/office/powerpoint/2010/main" val="1145177456"/>
              </p:ext>
            </p:extLst>
          </p:nvPr>
        </p:nvGraphicFramePr>
        <p:xfrm>
          <a:off x="561975" y="4698499"/>
          <a:ext cx="11485601" cy="728077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9BC35CEF-EB0D-CC71-C545-5F91E3F91A04}"/>
              </a:ext>
            </a:extLst>
          </p:cNvPr>
          <p:cNvSpPr txBox="1"/>
          <p:nvPr/>
        </p:nvSpPr>
        <p:spPr>
          <a:xfrm>
            <a:off x="12299910" y="3992012"/>
            <a:ext cx="11485601" cy="687600"/>
          </a:xfrm>
          <a:prstGeom prst="rect">
            <a:avLst/>
          </a:prstGeom>
          <a:solidFill>
            <a:schemeClr val="accent1"/>
          </a:solidFill>
        </p:spPr>
        <p:txBody>
          <a:bodyPr wrap="none" lIns="90000" tIns="36000" rIns="90000" bIns="36000" rtlCol="0" anchor="ctr">
            <a:noAutofit/>
          </a:bodyPr>
          <a:lstStyle>
            <a:defPPr>
              <a:defRPr lang="en-US"/>
            </a:defPPr>
            <a:lvl1pPr>
              <a:defRPr sz="1600" b="1">
                <a:solidFill>
                  <a:schemeClr val="accent1"/>
                </a:solidFill>
              </a:defRPr>
            </a:lvl1pPr>
          </a:lstStyle>
          <a:p>
            <a:pPr algn="ctr"/>
            <a:r>
              <a:rPr lang="en-US" sz="2800" dirty="0">
                <a:solidFill>
                  <a:schemeClr val="bg1"/>
                </a:solidFill>
              </a:rPr>
              <a:t>Math o Barti Mawr*</a:t>
            </a:r>
          </a:p>
        </p:txBody>
      </p:sp>
      <p:sp>
        <p:nvSpPr>
          <p:cNvPr id="14" name="Rectangle 13">
            <a:extLst>
              <a:ext uri="{FF2B5EF4-FFF2-40B4-BE49-F238E27FC236}">
                <a16:creationId xmlns:a16="http://schemas.microsoft.com/office/drawing/2014/main" id="{20D1A514-9734-00A7-C5B5-0043B72DD599}"/>
              </a:ext>
              <a:ext uri="{C183D7F6-B498-43B3-948B-1728B52AA6E4}">
                <adec:decorative xmlns:adec="http://schemas.microsoft.com/office/drawing/2017/decorative" val="1"/>
              </a:ext>
            </a:extLst>
          </p:cNvPr>
          <p:cNvSpPr/>
          <p:nvPr/>
        </p:nvSpPr>
        <p:spPr>
          <a:xfrm>
            <a:off x="12299910" y="4667899"/>
            <a:ext cx="11485601" cy="73113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7" name="Content Placeholder 8" descr="Column chart depicting the type of large group for example 5% of visits were part of a celebration such as a birthday or stag do.">
            <a:extLst>
              <a:ext uri="{FF2B5EF4-FFF2-40B4-BE49-F238E27FC236}">
                <a16:creationId xmlns:a16="http://schemas.microsoft.com/office/drawing/2014/main" id="{24862890-07B2-815D-68C5-4402B89D2D07}"/>
              </a:ext>
            </a:extLst>
          </p:cNvPr>
          <p:cNvGraphicFramePr/>
          <p:nvPr>
            <p:extLst>
              <p:ext uri="{D42A27DB-BD31-4B8C-83A1-F6EECF244321}">
                <p14:modId xmlns:p14="http://schemas.microsoft.com/office/powerpoint/2010/main" val="3401835365"/>
              </p:ext>
            </p:extLst>
          </p:nvPr>
        </p:nvGraphicFramePr>
        <p:xfrm>
          <a:off x="12515292" y="4882896"/>
          <a:ext cx="11054838" cy="7096378"/>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 Placeholder 3">
            <a:extLst>
              <a:ext uri="{FF2B5EF4-FFF2-40B4-BE49-F238E27FC236}">
                <a16:creationId xmlns:a16="http://schemas.microsoft.com/office/drawing/2014/main" id="{3A68D24D-F550-6ACA-A1B5-B79792086A3F}"/>
              </a:ext>
            </a:extLst>
          </p:cNvPr>
          <p:cNvSpPr>
            <a:spLocks noGrp="1"/>
          </p:cNvSpPr>
          <p:nvPr>
            <p:ph type="body" sz="quarter" idx="15"/>
          </p:nvPr>
        </p:nvSpPr>
        <p:spPr>
          <a:xfrm>
            <a:off x="561974" y="12040472"/>
            <a:ext cx="21878925" cy="998175"/>
          </a:xfrm>
        </p:spPr>
        <p:txBody>
          <a:bodyPr/>
          <a:lstStyle/>
          <a:p>
            <a:pPr>
              <a:spcBef>
                <a:spcPts val="300"/>
              </a:spcBef>
            </a:pPr>
            <a:r>
              <a:rPr lang="en-GB" sz="2400"/>
              <a:t>*Mae’r meintiau sylfaen yn llai na 30 ar gyfer pob math o barti mawr, ac eithrio dathliadau fel pen-blwydd, sydd â maint sylfaen rhwng 30 a 100 ac y dylid ei drin ar sail ddangosol.</a:t>
            </a:r>
          </a:p>
          <a:p>
            <a:pPr>
              <a:spcBef>
                <a:spcPts val="300"/>
              </a:spcBef>
            </a:pPr>
            <a:r>
              <a:rPr lang="en-GB" sz="2400"/>
              <a:t>Ffynhonnell: Arolwg Twristiaeth Prydain Fawr (GBTS) </a:t>
            </a:r>
            <a:r>
              <a:rPr lang="en-US" sz="2400"/>
              <a:t>2024</a:t>
            </a:r>
          </a:p>
          <a:p>
            <a:pPr>
              <a:spcBef>
                <a:spcPts val="300"/>
              </a:spcBef>
            </a:pPr>
            <a:r>
              <a:rPr lang="en-US" sz="2400"/>
              <a:t>Sylfaen: Cymru 752</a:t>
            </a:r>
          </a:p>
        </p:txBody>
      </p:sp>
    </p:spTree>
    <p:extLst>
      <p:ext uri="{BB962C8B-B14F-4D97-AF65-F5344CB8AC3E}">
        <p14:creationId xmlns:p14="http://schemas.microsoft.com/office/powerpoint/2010/main" val="1079264544"/>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6E5AF-7E14-C78D-656A-C046FCA37D3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FB13C0C-12C8-F4E6-5F75-E8C1402908DF}"/>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err="1">
                <a:ln>
                  <a:noFill/>
                </a:ln>
                <a:solidFill>
                  <a:schemeClr val="tx1"/>
                </a:solidFill>
                <a:effectLst/>
                <a:uLnTx/>
                <a:uFillTx/>
                <a:latin typeface="Wales Sans Headline" panose="02000503030000020004" pitchFamily="50" charset="0"/>
                <a:ea typeface="Wales Sans Body"/>
                <a:cs typeface="Wales Sans Body"/>
                <a:sym typeface="Wales Sans Body"/>
              </a:rPr>
              <a:t>Unigolion ag amhariadau ym mharti’r daith</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3" name="Text Placeholder 2">
            <a:extLst>
              <a:ext uri="{FF2B5EF4-FFF2-40B4-BE49-F238E27FC236}">
                <a16:creationId xmlns:a16="http://schemas.microsoft.com/office/drawing/2014/main" id="{9C265096-6F73-650F-2814-9E9CD03B1AAC}"/>
              </a:ext>
            </a:extLst>
          </p:cNvPr>
          <p:cNvSpPr>
            <a:spLocks noGrp="1"/>
          </p:cNvSpPr>
          <p:nvPr>
            <p:ph type="body" sz="quarter" idx="14"/>
          </p:nvPr>
        </p:nvSpPr>
        <p:spPr>
          <a:xfrm>
            <a:off x="598486" y="1896086"/>
            <a:ext cx="23223538" cy="1552572"/>
          </a:xfrm>
        </p:spPr>
        <p:txBody>
          <a:bodyPr/>
          <a:lstStyle/>
          <a:p>
            <a:r>
              <a:rPr lang="en-GB"/>
              <a:t>Cyflawnwyd 1.9 miliwn o deithiau yng Nghymru yn 2024 a oedd yn cynnwys rhywun ag amhariad yn y parti, sy’n cynrychioli 25% o’r holl deithiau yn 2024, gostyngiad o 5 pwynt canran ers 2023. Gwariwyd £522 miliwn gan bartïon teithiau a oedd yn cynnwys rhywun ag amhariad, â gwariant cyfartalog o £272 fesul taith. Cymerwyd 28% o’r holl nosweithiau gwely yng Nghymru yn 2024 gan bartïon teithiau a oedd yn cynnwys rhywun ag amhariad, sy’n gyfartaledd o 3.3 noson fesul taith, sy’n fwy na chyfartaledd cyffredinol Cymru o 2.9 noson fesul taith.</a:t>
            </a:r>
          </a:p>
        </p:txBody>
      </p:sp>
      <p:grpSp>
        <p:nvGrpSpPr>
          <p:cNvPr id="8" name="Group 7" descr="Bar chart with % of day visit parties and spend in Wales by those with impairments in the visit party">
            <a:extLst>
              <a:ext uri="{FF2B5EF4-FFF2-40B4-BE49-F238E27FC236}">
                <a16:creationId xmlns:a16="http://schemas.microsoft.com/office/drawing/2014/main" id="{37FAC8E6-3A2F-DB43-F4F5-9CC215193F8E}"/>
              </a:ext>
            </a:extLst>
          </p:cNvPr>
          <p:cNvGrpSpPr/>
          <p:nvPr/>
        </p:nvGrpSpPr>
        <p:grpSpPr>
          <a:xfrm>
            <a:off x="561975" y="3699593"/>
            <a:ext cx="8399144" cy="7896663"/>
            <a:chOff x="561975" y="3706035"/>
            <a:chExt cx="8399144" cy="8302097"/>
          </a:xfrm>
        </p:grpSpPr>
        <p:sp>
          <p:nvSpPr>
            <p:cNvPr id="5" name="Rectangle 4">
              <a:extLst>
                <a:ext uri="{FF2B5EF4-FFF2-40B4-BE49-F238E27FC236}">
                  <a16:creationId xmlns:a16="http://schemas.microsoft.com/office/drawing/2014/main" id="{0C38DB12-5CC2-9AAC-FA4F-2E0F90934CC2}"/>
                </a:ext>
                <a:ext uri="{C183D7F6-B498-43B3-948B-1728B52AA6E4}">
                  <adec:decorative xmlns:adec="http://schemas.microsoft.com/office/drawing/2017/decorative" val="1"/>
                </a:ext>
              </a:extLst>
            </p:cNvPr>
            <p:cNvSpPr/>
            <p:nvPr/>
          </p:nvSpPr>
          <p:spPr>
            <a:xfrm>
              <a:off x="598486" y="5020861"/>
              <a:ext cx="8362633" cy="69872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7" name="Group 6">
              <a:extLst>
                <a:ext uri="{FF2B5EF4-FFF2-40B4-BE49-F238E27FC236}">
                  <a16:creationId xmlns:a16="http://schemas.microsoft.com/office/drawing/2014/main" id="{092AD1D2-B3FD-3611-D5FE-CDAA9A5B5C41}"/>
                </a:ext>
              </a:extLst>
            </p:cNvPr>
            <p:cNvGrpSpPr/>
            <p:nvPr/>
          </p:nvGrpSpPr>
          <p:grpSpPr>
            <a:xfrm>
              <a:off x="561975" y="3706035"/>
              <a:ext cx="8399144" cy="8302097"/>
              <a:chOff x="561975" y="3706035"/>
              <a:chExt cx="8399144" cy="8302097"/>
            </a:xfrm>
          </p:grpSpPr>
          <p:sp>
            <p:nvSpPr>
              <p:cNvPr id="4" name="Rectangle 3">
                <a:extLst>
                  <a:ext uri="{FF2B5EF4-FFF2-40B4-BE49-F238E27FC236}">
                    <a16:creationId xmlns:a16="http://schemas.microsoft.com/office/drawing/2014/main" id="{D842AD91-4E88-54AA-E98E-7DF657738F18}"/>
                  </a:ext>
                </a:extLst>
              </p:cNvPr>
              <p:cNvSpPr/>
              <p:nvPr/>
            </p:nvSpPr>
            <p:spPr>
              <a:xfrm>
                <a:off x="561975" y="3706035"/>
                <a:ext cx="8399144" cy="131482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t>% % o </a:t>
                </a:r>
                <a:r>
                  <a:rPr lang="en-GB" sz="2800" b="1" dirty="0" err="1"/>
                  <a:t>deithiau</a:t>
                </a:r>
                <a:r>
                  <a:rPr lang="en-GB" sz="2800" b="1" dirty="0"/>
                  <a:t> </a:t>
                </a:r>
                <a:r>
                  <a:rPr lang="en-GB" sz="2800" b="1" dirty="0" err="1"/>
                  <a:t>dros</a:t>
                </a:r>
                <a:r>
                  <a:rPr lang="en-GB" sz="2800" b="1" dirty="0"/>
                  <a:t> </a:t>
                </a:r>
                <a:r>
                  <a:rPr lang="en-GB" sz="2800" b="1" dirty="0" err="1"/>
                  <a:t>nos</a:t>
                </a:r>
                <a:r>
                  <a:rPr lang="en-GB" sz="2800" b="1" dirty="0"/>
                  <a:t> a </a:t>
                </a:r>
                <a:r>
                  <a:rPr lang="en-GB" sz="2800" b="1" dirty="0" err="1"/>
                  <a:t>gwariant</a:t>
                </a:r>
                <a:r>
                  <a:rPr lang="en-GB" sz="2800" b="1" dirty="0"/>
                  <a:t> </a:t>
                </a:r>
                <a:r>
                  <a:rPr lang="en-GB" sz="2800" b="1" dirty="0" err="1"/>
                  <a:t>yng</a:t>
                </a:r>
                <a:r>
                  <a:rPr lang="en-GB" sz="2800" b="1" dirty="0"/>
                  <a:t> </a:t>
                </a:r>
                <a:r>
                  <a:rPr lang="en-GB" sz="2800" b="1" dirty="0" err="1"/>
                  <a:t>Nghymru</a:t>
                </a:r>
                <a:r>
                  <a:rPr lang="en-GB" sz="2800" b="1" dirty="0"/>
                  <a:t> </a:t>
                </a:r>
                <a:r>
                  <a:rPr lang="en-GB" sz="2800" b="1" dirty="0" err="1"/>
                  <a:t>gan</a:t>
                </a:r>
                <a:r>
                  <a:rPr lang="en-GB" sz="2800" b="1" dirty="0"/>
                  <a:t> y </a:t>
                </a:r>
                <a:r>
                  <a:rPr lang="en-GB" sz="2800" b="1" dirty="0" err="1"/>
                  <a:t>rhai</a:t>
                </a:r>
                <a:r>
                  <a:rPr lang="en-GB" sz="2800" b="1" dirty="0"/>
                  <a:t> ag </a:t>
                </a:r>
                <a:r>
                  <a:rPr lang="en-GB" sz="2800" b="1" dirty="0" err="1"/>
                  <a:t>amhariadau</a:t>
                </a:r>
                <a:r>
                  <a:rPr lang="en-GB" sz="2800" b="1" dirty="0"/>
                  <a:t> </a:t>
                </a:r>
                <a:r>
                  <a:rPr lang="en-GB" sz="2800" b="1" dirty="0" err="1"/>
                  <a:t>ym</a:t>
                </a:r>
                <a:r>
                  <a:rPr lang="en-GB" sz="2800" b="1" dirty="0"/>
                  <a:t> </a:t>
                </a:r>
                <a:r>
                  <a:rPr lang="en-GB" sz="2800" b="1" dirty="0" err="1"/>
                  <a:t>mharti’r</a:t>
                </a:r>
                <a:r>
                  <a:rPr lang="en-GB" sz="2800" b="1" dirty="0"/>
                  <a:t> daith (2022 – 2024)</a:t>
                </a:r>
              </a:p>
            </p:txBody>
          </p:sp>
          <p:graphicFrame>
            <p:nvGraphicFramePr>
              <p:cNvPr id="6" name="Chart 5" descr="Bar graph 2022-2024 visits and spend of those with impairments">
                <a:extLst>
                  <a:ext uri="{FF2B5EF4-FFF2-40B4-BE49-F238E27FC236}">
                    <a16:creationId xmlns:a16="http://schemas.microsoft.com/office/drawing/2014/main" id="{C898E97F-73EB-4FBB-EBA8-156C15F43A58}"/>
                  </a:ext>
                </a:extLst>
              </p:cNvPr>
              <p:cNvGraphicFramePr/>
              <p:nvPr>
                <p:extLst>
                  <p:ext uri="{D42A27DB-BD31-4B8C-83A1-F6EECF244321}">
                    <p14:modId xmlns:p14="http://schemas.microsoft.com/office/powerpoint/2010/main" val="2382639844"/>
                  </p:ext>
                </p:extLst>
              </p:nvPr>
            </p:nvGraphicFramePr>
            <p:xfrm>
              <a:off x="561975" y="5020862"/>
              <a:ext cx="8399144" cy="6987270"/>
            </p:xfrm>
            <a:graphic>
              <a:graphicData uri="http://schemas.openxmlformats.org/drawingml/2006/chart">
                <c:chart xmlns:c="http://schemas.openxmlformats.org/drawingml/2006/chart" xmlns:r="http://schemas.openxmlformats.org/officeDocument/2006/relationships" r:id="rId3"/>
              </a:graphicData>
            </a:graphic>
          </p:graphicFrame>
        </p:grpSp>
      </p:grpSp>
      <p:graphicFrame>
        <p:nvGraphicFramePr>
          <p:cNvPr id="9" name="Content Placeholder 6" descr="Table depicting visits, spend and average spend in Wales by impairment type">
            <a:extLst>
              <a:ext uri="{FF2B5EF4-FFF2-40B4-BE49-F238E27FC236}">
                <a16:creationId xmlns:a16="http://schemas.microsoft.com/office/drawing/2014/main" id="{8FBCF699-5306-D91A-7B41-9DDA7695C770}"/>
              </a:ext>
            </a:extLst>
          </p:cNvPr>
          <p:cNvGraphicFramePr>
            <a:graphicFrameLocks noGrp="1"/>
          </p:cNvGraphicFramePr>
          <p:nvPr>
            <p:extLst>
              <p:ext uri="{D42A27DB-BD31-4B8C-83A1-F6EECF244321}">
                <p14:modId xmlns:p14="http://schemas.microsoft.com/office/powerpoint/2010/main" val="1986675444"/>
              </p:ext>
            </p:extLst>
          </p:nvPr>
        </p:nvGraphicFramePr>
        <p:xfrm>
          <a:off x="9107424" y="3699593"/>
          <a:ext cx="14714600" cy="8061915"/>
        </p:xfrm>
        <a:graphic>
          <a:graphicData uri="http://schemas.openxmlformats.org/drawingml/2006/table">
            <a:tbl>
              <a:tblPr firstRow="1" bandRow="1">
                <a:tableStyleId>{5C22544A-7EE6-4342-B048-85BDC9FD1C3A}</a:tableStyleId>
              </a:tblPr>
              <a:tblGrid>
                <a:gridCol w="2937130">
                  <a:extLst>
                    <a:ext uri="{9D8B030D-6E8A-4147-A177-3AD203B41FA5}">
                      <a16:colId xmlns:a16="http://schemas.microsoft.com/office/drawing/2014/main" val="2318305683"/>
                    </a:ext>
                  </a:extLst>
                </a:gridCol>
                <a:gridCol w="1491374">
                  <a:extLst>
                    <a:ext uri="{9D8B030D-6E8A-4147-A177-3AD203B41FA5}">
                      <a16:colId xmlns:a16="http://schemas.microsoft.com/office/drawing/2014/main" val="4073713587"/>
                    </a:ext>
                  </a:extLst>
                </a:gridCol>
                <a:gridCol w="2027922">
                  <a:extLst>
                    <a:ext uri="{9D8B030D-6E8A-4147-A177-3AD203B41FA5}">
                      <a16:colId xmlns:a16="http://schemas.microsoft.com/office/drawing/2014/main" val="1504638290"/>
                    </a:ext>
                  </a:extLst>
                </a:gridCol>
                <a:gridCol w="1700513">
                  <a:extLst>
                    <a:ext uri="{9D8B030D-6E8A-4147-A177-3AD203B41FA5}">
                      <a16:colId xmlns:a16="http://schemas.microsoft.com/office/drawing/2014/main" val="2924448448"/>
                    </a:ext>
                  </a:extLst>
                </a:gridCol>
                <a:gridCol w="2061606">
                  <a:extLst>
                    <a:ext uri="{9D8B030D-6E8A-4147-A177-3AD203B41FA5}">
                      <a16:colId xmlns:a16="http://schemas.microsoft.com/office/drawing/2014/main" val="3361772343"/>
                    </a:ext>
                  </a:extLst>
                </a:gridCol>
                <a:gridCol w="2083538">
                  <a:extLst>
                    <a:ext uri="{9D8B030D-6E8A-4147-A177-3AD203B41FA5}">
                      <a16:colId xmlns:a16="http://schemas.microsoft.com/office/drawing/2014/main" val="1552158139"/>
                    </a:ext>
                  </a:extLst>
                </a:gridCol>
                <a:gridCol w="2412517">
                  <a:extLst>
                    <a:ext uri="{9D8B030D-6E8A-4147-A177-3AD203B41FA5}">
                      <a16:colId xmlns:a16="http://schemas.microsoft.com/office/drawing/2014/main" val="3385266201"/>
                    </a:ext>
                  </a:extLst>
                </a:gridCol>
              </a:tblGrid>
              <a:tr h="1386539">
                <a:tc>
                  <a:txBody>
                    <a:bodyPr/>
                    <a:lstStyle/>
                    <a:p>
                      <a:pPr algn="l" rtl="0" fontAlgn="ctr"/>
                      <a:r>
                        <a:rPr lang="en-GB" sz="2800" err="1"/>
                        <a:t>Amhariad</a:t>
                      </a:r>
                      <a:endParaRPr lang="en-GB" sz="2800" b="1" i="0" u="none" strike="noStrike">
                        <a:solidFill>
                          <a:srgbClr val="FFFFFF"/>
                        </a:solidFill>
                        <a:effectLst/>
                        <a:latin typeface="+mn-lt"/>
                      </a:endParaRPr>
                    </a:p>
                  </a:txBody>
                  <a:tcPr marT="64008" marB="64008" anchor="ctr"/>
                </a:tc>
                <a:tc>
                  <a:txBody>
                    <a:bodyPr/>
                    <a:lstStyle/>
                    <a:p>
                      <a:pPr algn="ctr" rtl="0" fontAlgn="ctr"/>
                      <a:r>
                        <a:rPr lang="en-GB" sz="2800" b="1" i="0" u="none" strike="noStrike" kern="1200" err="1">
                          <a:solidFill>
                            <a:srgbClr val="FFFFFF"/>
                          </a:solidFill>
                          <a:effectLst/>
                          <a:latin typeface="+mn-lt"/>
                          <a:ea typeface="+mn-ea"/>
                          <a:cs typeface="+mn-cs"/>
                        </a:rPr>
                        <a:t>Teithiau</a:t>
                      </a:r>
                      <a:endParaRPr lang="en-GB" sz="2800" b="1" i="0" u="none" strike="noStrike" kern="1200">
                        <a:solidFill>
                          <a:srgbClr val="FFFFFF"/>
                        </a:solidFill>
                        <a:effectLst/>
                        <a:latin typeface="+mn-lt"/>
                        <a:ea typeface="+mn-ea"/>
                        <a:cs typeface="+mn-cs"/>
                      </a:endParaRPr>
                    </a:p>
                  </a:txBody>
                  <a:tcPr marT="64008" marB="64008" anchor="ctr"/>
                </a:tc>
                <a:tc>
                  <a:txBody>
                    <a:bodyPr/>
                    <a:lstStyle/>
                    <a:p>
                      <a:pPr algn="ctr" rtl="0" fontAlgn="ctr"/>
                      <a:r>
                        <a:rPr lang="en-GB" sz="2800" b="1" i="0" u="none" strike="noStrike" kern="1200" err="1">
                          <a:solidFill>
                            <a:srgbClr val="FFFFFF"/>
                          </a:solidFill>
                          <a:effectLst/>
                          <a:latin typeface="+mn-lt"/>
                          <a:ea typeface="+mn-ea"/>
                          <a:cs typeface="+mn-cs"/>
                        </a:rPr>
                        <a:t>Cyfran o deithiau</a:t>
                      </a:r>
                      <a:endParaRPr lang="en-GB" sz="2800" b="1" i="0" u="none" strike="noStrike" kern="1200">
                        <a:solidFill>
                          <a:srgbClr val="FFFFFF"/>
                        </a:solidFill>
                        <a:effectLst/>
                        <a:latin typeface="+mn-lt"/>
                        <a:ea typeface="+mn-ea"/>
                        <a:cs typeface="+mn-cs"/>
                      </a:endParaRPr>
                    </a:p>
                  </a:txBody>
                  <a:tcPr marT="64008" marB="64008" anchor="ctr"/>
                </a:tc>
                <a:tc>
                  <a:txBody>
                    <a:bodyPr/>
                    <a:lstStyle/>
                    <a:p>
                      <a:pPr algn="ctr" rtl="0" fontAlgn="ctr"/>
                      <a:r>
                        <a:rPr lang="en-US" sz="2800" b="1" i="0" u="none" strike="noStrike" kern="1200" err="1">
                          <a:solidFill>
                            <a:srgbClr val="FFFFFF"/>
                          </a:solidFill>
                          <a:effectLst/>
                          <a:latin typeface="+mn-lt"/>
                          <a:ea typeface="+mn-ea"/>
                          <a:cs typeface="+mn-cs"/>
                        </a:rPr>
                        <a:t>Gwariant (m)</a:t>
                      </a:r>
                      <a:endParaRPr lang="en-GB" sz="2800" b="1" i="0" u="none" strike="noStrike" kern="1200">
                        <a:solidFill>
                          <a:srgbClr val="FFFFFF"/>
                        </a:solidFill>
                        <a:effectLst/>
                        <a:latin typeface="+mn-lt"/>
                        <a:ea typeface="+mn-ea"/>
                        <a:cs typeface="+mn-cs"/>
                      </a:endParaRPr>
                    </a:p>
                  </a:txBody>
                  <a:tcPr marT="64008" marB="64008" anchor="ctr"/>
                </a:tc>
                <a:tc>
                  <a:txBody>
                    <a:bodyPr/>
                    <a:lstStyle/>
                    <a:p>
                      <a:pPr algn="ctr" rtl="0" fontAlgn="ctr"/>
                      <a:r>
                        <a:rPr lang="en-US" sz="2800" b="1" i="0" u="none" strike="noStrike" kern="1200" err="1">
                          <a:solidFill>
                            <a:srgbClr val="FFFFFF"/>
                          </a:solidFill>
                          <a:effectLst/>
                          <a:latin typeface="+mn-lt"/>
                          <a:ea typeface="+mn-ea"/>
                          <a:cs typeface="+mn-cs"/>
                        </a:rPr>
                        <a:t>Cyfran o wariant</a:t>
                      </a:r>
                      <a:endParaRPr lang="en-GB" sz="2800" b="1" i="0" u="none" strike="noStrike" kern="1200">
                        <a:solidFill>
                          <a:srgbClr val="FFFFFF"/>
                        </a:solidFill>
                        <a:effectLst/>
                        <a:latin typeface="+mn-lt"/>
                        <a:ea typeface="+mn-ea"/>
                        <a:cs typeface="+mn-cs"/>
                      </a:endParaRPr>
                    </a:p>
                  </a:txBody>
                  <a:tcPr marT="64008" marB="64008" anchor="ctr"/>
                </a:tc>
                <a:tc>
                  <a:txBody>
                    <a:bodyPr/>
                    <a:lstStyle/>
                    <a:p>
                      <a:pPr algn="ctr" rtl="0" fontAlgn="ctr"/>
                      <a:r>
                        <a:rPr lang="en-GB" sz="2800" b="1" i="0" u="none" strike="noStrike" kern="1200" dirty="0" err="1">
                          <a:solidFill>
                            <a:srgbClr val="FFFFFF"/>
                          </a:solidFill>
                          <a:effectLst/>
                          <a:latin typeface="+mn-lt"/>
                          <a:ea typeface="+mn-ea"/>
                          <a:cs typeface="+mn-cs"/>
                        </a:rPr>
                        <a:t>Nosweithiau</a:t>
                      </a:r>
                      <a:r>
                        <a:rPr lang="en-GB" sz="2800" b="1" i="0" u="none" strike="noStrike" kern="1200" dirty="0">
                          <a:solidFill>
                            <a:srgbClr val="FFFFFF"/>
                          </a:solidFill>
                          <a:effectLst/>
                          <a:latin typeface="+mn-lt"/>
                          <a:ea typeface="+mn-ea"/>
                          <a:cs typeface="+mn-cs"/>
                        </a:rPr>
                        <a:t> </a:t>
                      </a:r>
                      <a:r>
                        <a:rPr lang="en-GB" sz="2800" b="1" i="0" u="none" strike="noStrike" kern="1200" dirty="0" err="1">
                          <a:solidFill>
                            <a:srgbClr val="FFFFFF"/>
                          </a:solidFill>
                          <a:effectLst/>
                          <a:latin typeface="+mn-lt"/>
                          <a:ea typeface="+mn-ea"/>
                          <a:cs typeface="+mn-cs"/>
                        </a:rPr>
                        <a:t>gwely</a:t>
                      </a:r>
                      <a:endParaRPr lang="en-GB" sz="2800" b="1" i="0" u="none" strike="noStrike" kern="1200" dirty="0">
                        <a:solidFill>
                          <a:srgbClr val="FFFFFF"/>
                        </a:solidFill>
                        <a:effectLst/>
                        <a:latin typeface="+mn-lt"/>
                        <a:ea typeface="+mn-ea"/>
                        <a:cs typeface="+mn-cs"/>
                      </a:endParaRPr>
                    </a:p>
                  </a:txBody>
                  <a:tcPr marT="64008" marB="64008" anchor="ctr"/>
                </a:tc>
                <a:tc>
                  <a:txBody>
                    <a:bodyPr/>
                    <a:lstStyle/>
                    <a:p>
                      <a:pPr algn="ctr" rtl="0" fontAlgn="ctr"/>
                      <a:r>
                        <a:rPr lang="en-GB" sz="2800" err="1"/>
                        <a:t>Cyfran o nosweithiau gwely</a:t>
                      </a:r>
                      <a:endParaRPr lang="en-GB" sz="2800" b="1" i="0" u="none" strike="noStrike">
                        <a:solidFill>
                          <a:srgbClr val="FFFFFF"/>
                        </a:solidFill>
                        <a:effectLst/>
                        <a:latin typeface="+mn-lt"/>
                      </a:endParaRPr>
                    </a:p>
                  </a:txBody>
                  <a:tcPr marT="64008" marB="64008" anchor="ctr"/>
                </a:tc>
                <a:extLst>
                  <a:ext uri="{0D108BD9-81ED-4DB2-BD59-A6C34878D82A}">
                    <a16:rowId xmlns:a16="http://schemas.microsoft.com/office/drawing/2014/main" val="885219995"/>
                  </a:ext>
                </a:extLst>
              </a:tr>
              <a:tr h="1310382">
                <a:tc>
                  <a:txBody>
                    <a:bodyPr/>
                    <a:lstStyle/>
                    <a:p>
                      <a:pPr algn="l" fontAlgn="b"/>
                      <a:r>
                        <a:rPr lang="en-GB" sz="2400" b="0" i="0" u="none" strike="noStrike">
                          <a:solidFill>
                            <a:schemeClr val="tx1"/>
                          </a:solidFill>
                          <a:effectLst/>
                          <a:latin typeface="+mn-lt"/>
                        </a:rPr>
                        <a:t>Oes, rhywun ag amhariad ym mharti’r ymweliad</a:t>
                      </a:r>
                    </a:p>
                  </a:txBody>
                  <a:tcPr marT="54864" marB="54864"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1.9</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25%</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£522</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23%</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6.3</a:t>
                      </a:r>
                    </a:p>
                  </a:txBody>
                  <a:tcPr marL="7620" marR="7620" marT="7620" marB="0" anchor="ctr"/>
                </a:tc>
                <a:tc>
                  <a:txBody>
                    <a:bodyPr/>
                    <a:lstStyle/>
                    <a:p>
                      <a:pPr marL="0" algn="ctr" defTabSz="914400" rtl="0" eaLnBrk="1" fontAlgn="b" latinLnBrk="0" hangingPunct="1"/>
                      <a:r>
                        <a:rPr lang="en-GB" sz="2400" b="0" i="0" u="none" strike="noStrike" kern="1200">
                          <a:solidFill>
                            <a:schemeClr val="tx1"/>
                          </a:solidFill>
                          <a:effectLst/>
                          <a:latin typeface="+mn-lt"/>
                          <a:ea typeface="+mn-ea"/>
                          <a:cs typeface="+mn-cs"/>
                        </a:rPr>
                        <a:t>28%</a:t>
                      </a:r>
                    </a:p>
                  </a:txBody>
                  <a:tcPr marL="7620" marR="7620" marT="7620" marB="0" anchor="ctr"/>
                </a:tc>
                <a:extLst>
                  <a:ext uri="{0D108BD9-81ED-4DB2-BD59-A6C34878D82A}">
                    <a16:rowId xmlns:a16="http://schemas.microsoft.com/office/drawing/2014/main" val="439528554"/>
                  </a:ext>
                </a:extLst>
              </a:tr>
              <a:tr h="1310382">
                <a:tc>
                  <a:txBody>
                    <a:bodyPr/>
                    <a:lstStyle/>
                    <a:p>
                      <a:pPr algn="l" fontAlgn="b"/>
                      <a:r>
                        <a:rPr lang="en-GB" sz="2400" b="1" i="0" u="none" strike="noStrike">
                          <a:solidFill>
                            <a:schemeClr val="tx1"/>
                          </a:solidFill>
                          <a:effectLst/>
                          <a:latin typeface="+mn-lt"/>
                        </a:rPr>
                        <a:t>Math o amhariad</a:t>
                      </a:r>
                    </a:p>
                  </a:txBody>
                  <a:tcPr marT="54864" marB="54864"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algn="l" defTabSz="914400" rtl="0" eaLnBrk="1" fontAlgn="b" latinLnBrk="0" hangingPunct="1"/>
                      <a:endParaRPr lang="en-GB" sz="2400" b="0" i="0" u="none" strike="noStrike" kern="1200">
                        <a:solidFill>
                          <a:schemeClr val="tx1"/>
                        </a:solidFill>
                        <a:effectLst/>
                        <a:latin typeface="+mn-lt"/>
                        <a:ea typeface="+mn-ea"/>
                        <a:cs typeface="+mn-cs"/>
                      </a:endParaRPr>
                    </a:p>
                  </a:txBody>
                  <a:tcPr marL="7620" marR="7620" marT="7620" marB="0" anchor="ctr"/>
                </a:tc>
                <a:extLst>
                  <a:ext uri="{0D108BD9-81ED-4DB2-BD59-A6C34878D82A}">
                    <a16:rowId xmlns:a16="http://schemas.microsoft.com/office/drawing/2014/main" val="2946266302"/>
                  </a:ext>
                </a:extLst>
              </a:tr>
              <a:tr h="1412211">
                <a:tc>
                  <a:txBody>
                    <a:bodyPr/>
                    <a:lstStyle/>
                    <a:p>
                      <a:pPr marL="0" algn="l" defTabSz="914400" rtl="0" eaLnBrk="1" fontAlgn="b" latinLnBrk="0" hangingPunct="1"/>
                      <a:r>
                        <a:rPr lang="en-GB" sz="2400" b="0" i="0" u="none" strike="noStrike" kern="1200" err="1">
                          <a:solidFill>
                            <a:schemeClr val="tx1"/>
                          </a:solidFill>
                          <a:effectLst/>
                          <a:latin typeface="+mn-lt"/>
                          <a:ea typeface="+mn-ea"/>
                          <a:cs typeface="+mn-cs"/>
                        </a:rPr>
                        <a:t>Gwybyddol/ Ymddygiadol</a:t>
                      </a:r>
                      <a:endParaRPr lang="en-GB" sz="2400" b="0" i="0" u="none" strike="noStrike" kern="1200">
                        <a:solidFill>
                          <a:schemeClr val="tx1"/>
                        </a:solidFill>
                        <a:effectLst/>
                        <a:latin typeface="+mn-lt"/>
                        <a:ea typeface="+mn-ea"/>
                        <a:cs typeface="+mn-cs"/>
                      </a:endParaRP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1.1</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14%</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£298</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13%</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3.4</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15%</a:t>
                      </a:r>
                    </a:p>
                  </a:txBody>
                  <a:tcPr marL="7620" marR="7620" marT="7620" marB="0" anchor="ctr"/>
                </a:tc>
                <a:extLst>
                  <a:ext uri="{0D108BD9-81ED-4DB2-BD59-A6C34878D82A}">
                    <a16:rowId xmlns:a16="http://schemas.microsoft.com/office/drawing/2014/main" val="797025957"/>
                  </a:ext>
                </a:extLst>
              </a:tr>
              <a:tr h="1310382">
                <a:tc>
                  <a:txBody>
                    <a:bodyPr/>
                    <a:lstStyle/>
                    <a:p>
                      <a:pPr marL="0" algn="l" defTabSz="914400" rtl="0" eaLnBrk="1" fontAlgn="b" latinLnBrk="0" hangingPunct="1"/>
                      <a:r>
                        <a:rPr lang="en-GB" sz="2400" b="0" i="0" u="none" strike="noStrike" kern="1200">
                          <a:solidFill>
                            <a:schemeClr val="tx1"/>
                          </a:solidFill>
                          <a:effectLst/>
                          <a:latin typeface="+mn-lt"/>
                          <a:ea typeface="+mn-ea"/>
                          <a:cs typeface="+mn-cs"/>
                        </a:rPr>
                        <a:t>*Synhwyraidd</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0.4</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5%</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£97</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4%</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1.8</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8%</a:t>
                      </a:r>
                    </a:p>
                  </a:txBody>
                  <a:tcPr marL="7620" marR="7620" marT="7620" marB="0" anchor="ctr"/>
                </a:tc>
                <a:extLst>
                  <a:ext uri="{0D108BD9-81ED-4DB2-BD59-A6C34878D82A}">
                    <a16:rowId xmlns:a16="http://schemas.microsoft.com/office/drawing/2014/main" val="3515031598"/>
                  </a:ext>
                </a:extLst>
              </a:tr>
              <a:tr h="1310382">
                <a:tc>
                  <a:txBody>
                    <a:bodyPr/>
                    <a:lstStyle/>
                    <a:p>
                      <a:pPr marL="0" algn="l" defTabSz="914400" rtl="0" eaLnBrk="1" fontAlgn="b" latinLnBrk="0" hangingPunct="1"/>
                      <a:r>
                        <a:rPr lang="en-GB" sz="2400" b="0" i="0" u="none" strike="noStrike" kern="1200">
                          <a:solidFill>
                            <a:schemeClr val="tx1"/>
                          </a:solidFill>
                          <a:effectLst/>
                          <a:latin typeface="+mn-lt"/>
                          <a:ea typeface="+mn-ea"/>
                          <a:cs typeface="+mn-cs"/>
                        </a:rPr>
                        <a:t>*Corfforol</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0.9</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12%</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£276</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12%</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a:solidFill>
                            <a:schemeClr val="tx1"/>
                          </a:solidFill>
                          <a:effectLst/>
                          <a:uFillTx/>
                          <a:latin typeface="+mn-lt"/>
                          <a:ea typeface="+mn-ea"/>
                          <a:cs typeface="+mn-cs"/>
                          <a:sym typeface="Calibri"/>
                        </a:rPr>
                        <a:t>3.0</a:t>
                      </a:r>
                    </a:p>
                  </a:txBody>
                  <a:tcPr marL="7620" marR="7620" marT="7620" marB="0" anchor="ctr"/>
                </a:tc>
                <a:tc>
                  <a:txBody>
                    <a:bodyPr/>
                    <a:lstStyle/>
                    <a:p>
                      <a:pPr marL="0" marR="0" indent="0" algn="ctr" defTabSz="914400" rtl="0" eaLnBrk="1" fontAlgn="b" latinLnBrk="0" hangingPunct="1">
                        <a:lnSpc>
                          <a:spcPct val="100000"/>
                        </a:lnSpc>
                        <a:spcBef>
                          <a:spcPct val="0"/>
                        </a:spcBef>
                        <a:spcAft>
                          <a:spcPct val="0"/>
                        </a:spcAft>
                        <a:buClrTx/>
                        <a:buSzTx/>
                        <a:buFontTx/>
                        <a:buNone/>
                      </a:pPr>
                      <a:r>
                        <a:rPr lang="en-GB" sz="2400" b="0" i="0" u="none" strike="noStrike" kern="1200" cap="none" spc="0" baseline="0" dirty="0">
                          <a:solidFill>
                            <a:schemeClr val="tx1"/>
                          </a:solidFill>
                          <a:effectLst/>
                          <a:uFillTx/>
                          <a:latin typeface="+mn-lt"/>
                          <a:ea typeface="+mn-ea"/>
                          <a:cs typeface="+mn-cs"/>
                          <a:sym typeface="Calibri"/>
                        </a:rPr>
                        <a:t>14%</a:t>
                      </a:r>
                    </a:p>
                  </a:txBody>
                  <a:tcPr marL="7620" marR="7620" marT="7620" marB="0" anchor="ctr"/>
                </a:tc>
                <a:extLst>
                  <a:ext uri="{0D108BD9-81ED-4DB2-BD59-A6C34878D82A}">
                    <a16:rowId xmlns:a16="http://schemas.microsoft.com/office/drawing/2014/main" val="4102321912"/>
                  </a:ext>
                </a:extLst>
              </a:tr>
            </a:tbl>
          </a:graphicData>
        </a:graphic>
      </p:graphicFrame>
      <p:sp>
        <p:nvSpPr>
          <p:cNvPr id="12" name="Text Placeholder 11">
            <a:extLst>
              <a:ext uri="{FF2B5EF4-FFF2-40B4-BE49-F238E27FC236}">
                <a16:creationId xmlns:a16="http://schemas.microsoft.com/office/drawing/2014/main" id="{1265B81E-2124-0FA1-CBAD-3A3CD55A69B8}"/>
              </a:ext>
            </a:extLst>
          </p:cNvPr>
          <p:cNvSpPr>
            <a:spLocks noGrp="1"/>
          </p:cNvSpPr>
          <p:nvPr>
            <p:ph type="body" sz="quarter" idx="15"/>
          </p:nvPr>
        </p:nvSpPr>
        <p:spPr>
          <a:xfrm>
            <a:off x="561975" y="12133601"/>
            <a:ext cx="20528218" cy="998175"/>
          </a:xfrm>
        </p:spPr>
        <p:txBody>
          <a:bodyPr lIns="0" tIns="0" rIns="0" bIns="0" anchor="t"/>
          <a:lstStyle/>
          <a:p>
            <a:r>
              <a:rPr lang="en-GB" sz="2400"/>
              <a:t>*Mae gan gategorïau â * faint sylfaen rhwng 30 a 100, ac argymhellir y dylid defnyddio’r amcangyfrifon ar sail ddangosol yn unig. Mae gan Amhariadau eraill faint sylfaen sy’n llai na </a:t>
            </a:r>
            <a:r>
              <a:rPr lang="en-US" sz="2400">
                <a:latin typeface="+mn-lt"/>
              </a:rPr>
              <a:t>30 ac fe’u heithriwyd</a:t>
            </a:r>
            <a:r>
              <a:rPr lang="en-GB" sz="2400">
                <a:latin typeface="+mn-lt"/>
              </a:rPr>
              <a:t>.</a:t>
            </a:r>
            <a:br>
              <a:rPr lang="en-GB" sz="2400"/>
            </a:br>
            <a:r>
              <a:rPr lang="en-GB" sz="2400"/>
              <a:t>Ffynhonnell: Arolwg Twristiaeth Prydain Fawr (GBTS): Ymweliadau Dydd 2024</a:t>
            </a:r>
            <a:br>
              <a:rPr lang="en-US" sz="2400"/>
            </a:br>
            <a:r>
              <a:rPr lang="en-US" sz="2400"/>
              <a:t>Sylfaen: Cymru 752</a:t>
            </a:r>
            <a:endParaRPr lang="en-US"/>
          </a:p>
        </p:txBody>
      </p:sp>
    </p:spTree>
    <p:custDataLst>
      <p:tags r:id="rId1"/>
    </p:custDataLst>
    <p:extLst>
      <p:ext uri="{BB962C8B-B14F-4D97-AF65-F5344CB8AC3E}">
        <p14:creationId xmlns:p14="http://schemas.microsoft.com/office/powerpoint/2010/main" val="831634783"/>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86F72-01C5-3C2B-E17B-9A8C3469405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B650333-C29F-CB62-ECDC-E9D0701090DA}"/>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Proffil</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y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rhai</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ag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amhariadau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mharti’r</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ymweliad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2024</a:t>
            </a:r>
          </a:p>
        </p:txBody>
      </p:sp>
      <p:sp>
        <p:nvSpPr>
          <p:cNvPr id="8" name="Content Placeholder 7">
            <a:extLst>
              <a:ext uri="{FF2B5EF4-FFF2-40B4-BE49-F238E27FC236}">
                <a16:creationId xmlns:a16="http://schemas.microsoft.com/office/drawing/2014/main" id="{AB040AD5-E89A-B567-9852-86176ECAD2A3}"/>
              </a:ext>
            </a:extLst>
          </p:cNvPr>
          <p:cNvSpPr>
            <a:spLocks noGrp="1"/>
          </p:cNvSpPr>
          <p:nvPr>
            <p:ph type="body" sz="quarter" idx="14"/>
          </p:nvPr>
        </p:nvSpPr>
        <p:spPr>
          <a:xfrm>
            <a:off x="578400" y="2037219"/>
            <a:ext cx="23227199" cy="1551194"/>
          </a:xfrm>
        </p:spPr>
        <p:txBody>
          <a:bodyPr lIns="90000" tIns="46800" rIns="90000" bIns="46800">
            <a:noAutofit/>
          </a:bodyPr>
          <a:lstStyle/>
          <a:p>
            <a:r>
              <a:rPr lang="cy-GB" sz="2800" dirty="0"/>
              <a:t>Iechyd meddwl, symudedd a chyflyrau cymdeithasol/ymddygiadol oedd y tri amhariad uchaf a adroddwyd gan y rhai a aeth ar deithiau dros nos yng Nghymru yn 2024, sy’n cyd-fynd yn gyffredinol ag ystadegau cyffredinrwydd. Roedd y rhai a aeth ar deithiau yng Nghymru ag amhariadau yn 2024 yn tueddu at yr ochr hŷn, a gostyngodd cyfran y bobl annibynnol iau ag amhariadau ym mharti’r ymweliad ymhellach yn 2024. Teithiodd 25% o bartïon teithiau a oedd yn cynnwys rhywun ag amhariad yn rhan o grŵp mwy (grŵp taith wedi’i threfnu, tîm chwaraeon ac ati) a dim ond 13% deithiodd ar eu pennau eu hunain yn 2024.</a:t>
            </a:r>
            <a:endParaRPr lang="en-GB" sz="2800" dirty="0"/>
          </a:p>
        </p:txBody>
      </p:sp>
      <p:grpSp>
        <p:nvGrpSpPr>
          <p:cNvPr id="6" name="Group 5" descr="Bar chart with trypes of impairments in visit party">
            <a:extLst>
              <a:ext uri="{FF2B5EF4-FFF2-40B4-BE49-F238E27FC236}">
                <a16:creationId xmlns:a16="http://schemas.microsoft.com/office/drawing/2014/main" id="{927C7694-FD80-813D-2287-089E333B832A}"/>
              </a:ext>
            </a:extLst>
          </p:cNvPr>
          <p:cNvGrpSpPr/>
          <p:nvPr/>
        </p:nvGrpSpPr>
        <p:grpSpPr>
          <a:xfrm>
            <a:off x="571500" y="3797301"/>
            <a:ext cx="11485601" cy="8181974"/>
            <a:chOff x="571500" y="3797301"/>
            <a:chExt cx="11485601" cy="8181974"/>
          </a:xfrm>
        </p:grpSpPr>
        <p:sp>
          <p:nvSpPr>
            <p:cNvPr id="7" name="TextBox 6">
              <a:extLst>
                <a:ext uri="{FF2B5EF4-FFF2-40B4-BE49-F238E27FC236}">
                  <a16:creationId xmlns:a16="http://schemas.microsoft.com/office/drawing/2014/main" id="{93C15B2E-F364-1F55-C4EE-0985596AECE0}"/>
                </a:ext>
              </a:extLst>
            </p:cNvPr>
            <p:cNvSpPr txBox="1"/>
            <p:nvPr/>
          </p:nvSpPr>
          <p:spPr>
            <a:xfrm>
              <a:off x="571500" y="3797301"/>
              <a:ext cx="11485601" cy="767156"/>
            </a:xfrm>
            <a:prstGeom prst="rect">
              <a:avLst/>
            </a:prstGeom>
            <a:solidFill>
              <a:schemeClr val="accent1"/>
            </a:solidFill>
          </p:spPr>
          <p:txBody>
            <a:bodyPr wrap="none" lIns="90000" tIns="36000" rIns="90000" bIns="36000" rtlCol="0" anchor="ctr">
              <a:noAutofit/>
            </a:bodyPr>
            <a:lstStyle/>
            <a:p>
              <a:pPr algn="ctr"/>
              <a:r>
                <a:rPr lang="en-US" sz="2800" b="1">
                  <a:solidFill>
                    <a:schemeClr val="bg1"/>
                  </a:solidFill>
                </a:rPr>
                <a:t>Mathau o Amhariadau – % yn seiliedig ar oes, amhariad ym mharti’r ymweliad</a:t>
              </a:r>
            </a:p>
          </p:txBody>
        </p:sp>
        <p:sp>
          <p:nvSpPr>
            <p:cNvPr id="9" name="Rectangle 8">
              <a:extLst>
                <a:ext uri="{FF2B5EF4-FFF2-40B4-BE49-F238E27FC236}">
                  <a16:creationId xmlns:a16="http://schemas.microsoft.com/office/drawing/2014/main" id="{09A4583A-DEE3-ACD2-BD32-815FB0F162CA}"/>
                </a:ext>
                <a:ext uri="{C183D7F6-B498-43B3-948B-1728B52AA6E4}">
                  <adec:decorative xmlns:adec="http://schemas.microsoft.com/office/drawing/2017/decorative" val="1"/>
                </a:ext>
              </a:extLst>
            </p:cNvPr>
            <p:cNvSpPr/>
            <p:nvPr/>
          </p:nvSpPr>
          <p:spPr>
            <a:xfrm>
              <a:off x="571500" y="4546100"/>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5" name="Chart 4" descr="Horizontal bar chart depicting percentage of visits by main activity undertaken in England in 2022, for example, the main activity for 20% of visits was going to a visitor attraction.">
              <a:extLst>
                <a:ext uri="{FF2B5EF4-FFF2-40B4-BE49-F238E27FC236}">
                  <a16:creationId xmlns:a16="http://schemas.microsoft.com/office/drawing/2014/main" id="{FF1A0F47-C340-7977-56D5-E8337F12E095}"/>
                </a:ext>
              </a:extLst>
            </p:cNvPr>
            <p:cNvGraphicFramePr/>
            <p:nvPr>
              <p:extLst>
                <p:ext uri="{D42A27DB-BD31-4B8C-83A1-F6EECF244321}">
                  <p14:modId xmlns:p14="http://schemas.microsoft.com/office/powerpoint/2010/main" val="2116417425"/>
                </p:ext>
              </p:extLst>
            </p:nvPr>
          </p:nvGraphicFramePr>
          <p:xfrm>
            <a:off x="609603" y="4831058"/>
            <a:ext cx="11259310" cy="6964702"/>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18" name="Group 17" descr="Bar chart with lifestage of those with impairments in visit party">
            <a:extLst>
              <a:ext uri="{FF2B5EF4-FFF2-40B4-BE49-F238E27FC236}">
                <a16:creationId xmlns:a16="http://schemas.microsoft.com/office/drawing/2014/main" id="{78674DA9-99F3-76EC-4674-19A2F341371D}"/>
              </a:ext>
            </a:extLst>
          </p:cNvPr>
          <p:cNvGrpSpPr/>
          <p:nvPr/>
        </p:nvGrpSpPr>
        <p:grpSpPr>
          <a:xfrm>
            <a:off x="12382367" y="3797300"/>
            <a:ext cx="11392031" cy="3918806"/>
            <a:chOff x="12382367" y="3797300"/>
            <a:chExt cx="11392031" cy="3918806"/>
          </a:xfrm>
        </p:grpSpPr>
        <p:graphicFrame>
          <p:nvGraphicFramePr>
            <p:cNvPr id="12" name="Chart 11" descr="Horizontal bar chart depicting the duration of trips in 2022.">
              <a:extLst>
                <a:ext uri="{FF2B5EF4-FFF2-40B4-BE49-F238E27FC236}">
                  <a16:creationId xmlns:a16="http://schemas.microsoft.com/office/drawing/2014/main" id="{084FD12F-1511-8556-797E-4DEB86DC618E}"/>
                </a:ext>
              </a:extLst>
            </p:cNvPr>
            <p:cNvGraphicFramePr/>
            <p:nvPr/>
          </p:nvGraphicFramePr>
          <p:xfrm>
            <a:off x="12382367" y="4546100"/>
            <a:ext cx="11392029" cy="3170006"/>
          </p:xfrm>
          <a:graphic>
            <a:graphicData uri="http://schemas.openxmlformats.org/drawingml/2006/chart">
              <c:chart xmlns:c="http://schemas.openxmlformats.org/drawingml/2006/chart" xmlns:r="http://schemas.openxmlformats.org/officeDocument/2006/relationships" r:id="rId4"/>
            </a:graphicData>
          </a:graphic>
        </p:graphicFrame>
        <p:grpSp>
          <p:nvGrpSpPr>
            <p:cNvPr id="10" name="Group 9">
              <a:extLst>
                <a:ext uri="{FF2B5EF4-FFF2-40B4-BE49-F238E27FC236}">
                  <a16:creationId xmlns:a16="http://schemas.microsoft.com/office/drawing/2014/main" id="{1B291BFE-E8F4-DE34-E9BC-4E7FE7D02A41}"/>
                </a:ext>
              </a:extLst>
            </p:cNvPr>
            <p:cNvGrpSpPr/>
            <p:nvPr/>
          </p:nvGrpSpPr>
          <p:grpSpPr>
            <a:xfrm>
              <a:off x="12382368" y="3797300"/>
              <a:ext cx="11392030" cy="3918806"/>
              <a:chOff x="12382368" y="3797300"/>
              <a:chExt cx="11392030" cy="3918806"/>
            </a:xfrm>
          </p:grpSpPr>
          <p:sp>
            <p:nvSpPr>
              <p:cNvPr id="14" name="Rectangle 13">
                <a:extLst>
                  <a:ext uri="{FF2B5EF4-FFF2-40B4-BE49-F238E27FC236}">
                    <a16:creationId xmlns:a16="http://schemas.microsoft.com/office/drawing/2014/main" id="{AC3A47EC-58B2-9290-5D02-8091BD8C812E}"/>
                  </a:ext>
                </a:extLst>
              </p:cNvPr>
              <p:cNvSpPr/>
              <p:nvPr/>
            </p:nvSpPr>
            <p:spPr>
              <a:xfrm>
                <a:off x="12382368" y="3797300"/>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Cyfnod oes y rhai ag amhariadau ym mharti’r ymweliad*</a:t>
                </a:r>
                <a:endParaRPr lang="en-IN" sz="2800" b="1"/>
              </a:p>
            </p:txBody>
          </p:sp>
          <p:sp>
            <p:nvSpPr>
              <p:cNvPr id="11" name="Rectangle 10">
                <a:extLst>
                  <a:ext uri="{FF2B5EF4-FFF2-40B4-BE49-F238E27FC236}">
                    <a16:creationId xmlns:a16="http://schemas.microsoft.com/office/drawing/2014/main" id="{E029D551-1DA6-0181-FD37-DBA3EA9337B9}"/>
                  </a:ext>
                  <a:ext uri="{C183D7F6-B498-43B3-948B-1728B52AA6E4}">
                    <adec:decorative xmlns:adec="http://schemas.microsoft.com/office/drawing/2017/decorative" val="1"/>
                  </a:ext>
                </a:extLst>
              </p:cNvPr>
              <p:cNvSpPr/>
              <p:nvPr/>
            </p:nvSpPr>
            <p:spPr>
              <a:xfrm>
                <a:off x="12382368" y="4546100"/>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2" name="Chart 1" descr="bar graph of those with impariments on day visits by lifestage">
                <a:extLst>
                  <a:ext uri="{FF2B5EF4-FFF2-40B4-BE49-F238E27FC236}">
                    <a16:creationId xmlns:a16="http://schemas.microsoft.com/office/drawing/2014/main" id="{E976D268-7868-DDCD-BF5D-4E59D2F59895}"/>
                  </a:ext>
                </a:extLst>
              </p:cNvPr>
              <p:cNvGraphicFramePr/>
              <p:nvPr>
                <p:extLst>
                  <p:ext uri="{D42A27DB-BD31-4B8C-83A1-F6EECF244321}">
                    <p14:modId xmlns:p14="http://schemas.microsoft.com/office/powerpoint/2010/main" val="2979695766"/>
                  </p:ext>
                </p:extLst>
              </p:nvPr>
            </p:nvGraphicFramePr>
            <p:xfrm>
              <a:off x="12582144" y="4681728"/>
              <a:ext cx="11027663" cy="2889504"/>
            </p:xfrm>
            <a:graphic>
              <a:graphicData uri="http://schemas.openxmlformats.org/drawingml/2006/chart">
                <c:chart xmlns:c="http://schemas.openxmlformats.org/drawingml/2006/chart" xmlns:r="http://schemas.openxmlformats.org/officeDocument/2006/relationships" r:id="rId5"/>
              </a:graphicData>
            </a:graphic>
          </p:graphicFrame>
        </p:grpSp>
      </p:grpSp>
      <p:grpSp>
        <p:nvGrpSpPr>
          <p:cNvPr id="16" name="Group 15" descr="Bar chart with employment status of those with impairments in visit party">
            <a:extLst>
              <a:ext uri="{FF2B5EF4-FFF2-40B4-BE49-F238E27FC236}">
                <a16:creationId xmlns:a16="http://schemas.microsoft.com/office/drawing/2014/main" id="{D2BEA0B7-8499-BE20-4FB9-46DAD5AEF594}"/>
              </a:ext>
            </a:extLst>
          </p:cNvPr>
          <p:cNvGrpSpPr/>
          <p:nvPr/>
        </p:nvGrpSpPr>
        <p:grpSpPr>
          <a:xfrm>
            <a:off x="12403008" y="8060470"/>
            <a:ext cx="11392030" cy="4189766"/>
            <a:chOff x="12403008" y="8060470"/>
            <a:chExt cx="11392030" cy="4189766"/>
          </a:xfrm>
        </p:grpSpPr>
        <p:sp>
          <p:nvSpPr>
            <p:cNvPr id="15" name="Rectangle 14">
              <a:extLst>
                <a:ext uri="{FF2B5EF4-FFF2-40B4-BE49-F238E27FC236}">
                  <a16:creationId xmlns:a16="http://schemas.microsoft.com/office/drawing/2014/main" id="{AF66DB5B-37BD-8A47-29B5-D242501F061A}"/>
                </a:ext>
              </a:extLst>
            </p:cNvPr>
            <p:cNvSpPr/>
            <p:nvPr/>
          </p:nvSpPr>
          <p:spPr>
            <a:xfrm>
              <a:off x="12403008" y="8060470"/>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Rhan o grŵp mwy</a:t>
              </a:r>
              <a:endParaRPr lang="en-IN" sz="2800" b="1"/>
            </a:p>
          </p:txBody>
        </p:sp>
        <p:sp>
          <p:nvSpPr>
            <p:cNvPr id="13" name="Rectangle 12">
              <a:extLst>
                <a:ext uri="{FF2B5EF4-FFF2-40B4-BE49-F238E27FC236}">
                  <a16:creationId xmlns:a16="http://schemas.microsoft.com/office/drawing/2014/main" id="{A8897745-F80E-343B-EDDD-7389F755FB98}"/>
                </a:ext>
                <a:ext uri="{C183D7F6-B498-43B3-948B-1728B52AA6E4}">
                  <adec:decorative xmlns:adec="http://schemas.microsoft.com/office/drawing/2017/decorative" val="1"/>
                </a:ext>
              </a:extLst>
            </p:cNvPr>
            <p:cNvSpPr/>
            <p:nvPr/>
          </p:nvSpPr>
          <p:spPr>
            <a:xfrm>
              <a:off x="12403008" y="8809269"/>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3" name="Chart 2" descr="Bar graph 2024 of those with impairments on day visits in employment/unemployed">
              <a:extLst>
                <a:ext uri="{FF2B5EF4-FFF2-40B4-BE49-F238E27FC236}">
                  <a16:creationId xmlns:a16="http://schemas.microsoft.com/office/drawing/2014/main" id="{4B3D686E-ACB5-63F1-B745-5C5D340EE6AD}"/>
                </a:ext>
              </a:extLst>
            </p:cNvPr>
            <p:cNvGraphicFramePr/>
            <p:nvPr>
              <p:extLst>
                <p:ext uri="{D42A27DB-BD31-4B8C-83A1-F6EECF244321}">
                  <p14:modId xmlns:p14="http://schemas.microsoft.com/office/powerpoint/2010/main" val="1950550959"/>
                </p:ext>
              </p:extLst>
            </p:nvPr>
          </p:nvGraphicFramePr>
          <p:xfrm>
            <a:off x="12582144" y="9421667"/>
            <a:ext cx="11027663" cy="2828569"/>
          </p:xfrm>
          <a:graphic>
            <a:graphicData uri="http://schemas.openxmlformats.org/drawingml/2006/chart">
              <c:chart xmlns:c="http://schemas.openxmlformats.org/drawingml/2006/chart" xmlns:r="http://schemas.openxmlformats.org/officeDocument/2006/relationships" r:id="rId6"/>
            </a:graphicData>
          </a:graphic>
        </p:graphicFrame>
      </p:grpSp>
      <p:sp>
        <p:nvSpPr>
          <p:cNvPr id="17" name="Text Placeholder 3">
            <a:extLst>
              <a:ext uri="{FF2B5EF4-FFF2-40B4-BE49-F238E27FC236}">
                <a16:creationId xmlns:a16="http://schemas.microsoft.com/office/drawing/2014/main" id="{81634996-9BE8-CA59-6C0C-319AE158A7C2}"/>
              </a:ext>
            </a:extLst>
          </p:cNvPr>
          <p:cNvSpPr txBox="1"/>
          <p:nvPr/>
        </p:nvSpPr>
        <p:spPr>
          <a:xfrm>
            <a:off x="561975" y="12137195"/>
            <a:ext cx="20528218" cy="998175"/>
          </a:xfrm>
          <a:prstGeom prst="rect">
            <a:avLst/>
          </a:prstGeom>
        </p:spPr>
        <p:txBody>
          <a:bodyPr lIns="91440" tIns="45720" rIns="91440" bIns="45720" anchor="t"/>
          <a:lst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spcBef>
                <a:spcPct val="0"/>
              </a:spcBef>
              <a:buNone/>
            </a:pPr>
            <a:r>
              <a:rPr lang="en-GB" sz="2400"/>
              <a:t>*Mae gan gategorïau â * faint sylfaen rhwng 30 a 100, ac argymhellir y dylid defnyddio’r amcangyfrifon ar sail ddangosol yn unig. </a:t>
            </a:r>
          </a:p>
          <a:p>
            <a:pPr marL="0" indent="0" hangingPunct="1">
              <a:spcBef>
                <a:spcPct val="0"/>
              </a:spcBef>
              <a:buNone/>
            </a:pPr>
            <a:r>
              <a:rPr lang="en-GB" sz="2400"/>
              <a:t>Ffynhonnell: Arolwg Twristiaeth Prydain Fawr (GBTS): Ymweliadau Dydd 2024</a:t>
            </a:r>
            <a:br>
              <a:rPr lang="en-US" sz="2400"/>
            </a:br>
            <a:r>
              <a:rPr lang="en-US" sz="2400"/>
              <a:t>Sylfaen: Cymru 752</a:t>
            </a:r>
            <a:endParaRPr lang="en-US"/>
          </a:p>
        </p:txBody>
      </p:sp>
    </p:spTree>
    <p:custDataLst>
      <p:tags r:id="rId1"/>
    </p:custDataLst>
    <p:extLst>
      <p:ext uri="{BB962C8B-B14F-4D97-AF65-F5344CB8AC3E}">
        <p14:creationId xmlns:p14="http://schemas.microsoft.com/office/powerpoint/2010/main" val="3703197921"/>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98BDF-3C1E-99EF-4F88-6AC87DAB8F6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54DAC3A-659B-F642-FB03-3C7D3A4BBB6F}"/>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Hygyrchedd ymweliadau dydd 2024</a:t>
            </a:r>
          </a:p>
        </p:txBody>
      </p:sp>
      <p:sp>
        <p:nvSpPr>
          <p:cNvPr id="8" name="Content Placeholder 7">
            <a:extLst>
              <a:ext uri="{FF2B5EF4-FFF2-40B4-BE49-F238E27FC236}">
                <a16:creationId xmlns:a16="http://schemas.microsoft.com/office/drawing/2014/main" id="{0136E6C1-FCF6-4A75-4819-06E2938FA19E}"/>
              </a:ext>
            </a:extLst>
          </p:cNvPr>
          <p:cNvSpPr>
            <a:spLocks noGrp="1"/>
          </p:cNvSpPr>
          <p:nvPr>
            <p:ph type="body" sz="quarter" idx="14"/>
          </p:nvPr>
        </p:nvSpPr>
        <p:spPr>
          <a:xfrm>
            <a:off x="654556" y="1925750"/>
            <a:ext cx="23227199" cy="1551194"/>
          </a:xfrm>
        </p:spPr>
        <p:txBody>
          <a:bodyPr lIns="90000" tIns="46800" rIns="90000" bIns="46800">
            <a:noAutofit/>
          </a:bodyPr>
          <a:lstStyle/>
          <a:p>
            <a:r>
              <a:rPr lang="en-GB" sz="2800" dirty="0" err="1"/>
              <a:t>Dilynodd</a:t>
            </a:r>
            <a:r>
              <a:rPr lang="en-GB" sz="2800" dirty="0"/>
              <a:t> </a:t>
            </a:r>
            <a:r>
              <a:rPr lang="en-GB" sz="2800" dirty="0" err="1"/>
              <a:t>deithiau</a:t>
            </a:r>
            <a:r>
              <a:rPr lang="en-GB" sz="2800" dirty="0"/>
              <a:t> </a:t>
            </a:r>
            <a:r>
              <a:rPr lang="en-GB" sz="2800" dirty="0" err="1"/>
              <a:t>dros</a:t>
            </a:r>
            <a:r>
              <a:rPr lang="en-GB" sz="2800" dirty="0"/>
              <a:t> </a:t>
            </a:r>
            <a:r>
              <a:rPr lang="en-GB" sz="2800" dirty="0" err="1"/>
              <a:t>nos</a:t>
            </a:r>
            <a:r>
              <a:rPr lang="en-GB" sz="2800" dirty="0"/>
              <a:t> </a:t>
            </a:r>
            <a:r>
              <a:rPr lang="en-GB" sz="2800" dirty="0" err="1"/>
              <a:t>yng</a:t>
            </a:r>
            <a:r>
              <a:rPr lang="en-GB" sz="2800" dirty="0"/>
              <a:t> </a:t>
            </a:r>
            <a:r>
              <a:rPr lang="en-GB" sz="2800" dirty="0" err="1"/>
              <a:t>Nghymru</a:t>
            </a:r>
            <a:r>
              <a:rPr lang="en-GB" sz="2800" dirty="0"/>
              <a:t> </a:t>
            </a:r>
            <a:r>
              <a:rPr lang="en-GB" sz="2800" dirty="0" err="1"/>
              <a:t>yn</a:t>
            </a:r>
            <a:r>
              <a:rPr lang="en-GB" sz="2800" dirty="0"/>
              <a:t> 2024 </a:t>
            </a:r>
            <a:r>
              <a:rPr lang="en-GB" sz="2800" dirty="0" err="1"/>
              <a:t>gan</a:t>
            </a:r>
            <a:r>
              <a:rPr lang="en-GB" sz="2800" dirty="0"/>
              <a:t> </a:t>
            </a:r>
            <a:r>
              <a:rPr lang="en-GB" sz="2800" dirty="0" err="1"/>
              <a:t>bartïon</a:t>
            </a:r>
            <a:r>
              <a:rPr lang="en-GB" sz="2800" dirty="0"/>
              <a:t> a </a:t>
            </a:r>
            <a:r>
              <a:rPr lang="en-GB" sz="2800" dirty="0" err="1"/>
              <a:t>oedd</a:t>
            </a:r>
            <a:r>
              <a:rPr lang="en-GB" sz="2800" dirty="0"/>
              <a:t> </a:t>
            </a:r>
            <a:r>
              <a:rPr lang="en-GB" sz="2800" dirty="0" err="1"/>
              <a:t>yn</a:t>
            </a:r>
            <a:r>
              <a:rPr lang="en-GB" sz="2800" dirty="0"/>
              <a:t> </a:t>
            </a:r>
            <a:r>
              <a:rPr lang="en-GB" sz="2800" dirty="0" err="1"/>
              <a:t>cynnwys</a:t>
            </a:r>
            <a:r>
              <a:rPr lang="en-GB" sz="2800" dirty="0"/>
              <a:t> y </a:t>
            </a:r>
            <a:r>
              <a:rPr lang="en-GB" sz="2800" dirty="0" err="1"/>
              <a:t>rhai</a:t>
            </a:r>
            <a:r>
              <a:rPr lang="en-GB" sz="2800" dirty="0"/>
              <a:t> ag </a:t>
            </a:r>
            <a:r>
              <a:rPr lang="en-GB" sz="2800" dirty="0" err="1"/>
              <a:t>amhariadau</a:t>
            </a:r>
            <a:r>
              <a:rPr lang="en-GB" sz="2800" dirty="0"/>
              <a:t> </a:t>
            </a:r>
            <a:r>
              <a:rPr lang="en-GB" sz="2800" dirty="0" err="1"/>
              <a:t>dueddiadau</a:t>
            </a:r>
            <a:r>
              <a:rPr lang="en-GB" sz="2800" dirty="0"/>
              <a:t> </a:t>
            </a:r>
            <a:r>
              <a:rPr lang="en-GB" sz="2800" dirty="0" err="1"/>
              <a:t>tebyg</a:t>
            </a:r>
            <a:r>
              <a:rPr lang="en-GB" sz="2800" dirty="0"/>
              <a:t> </a:t>
            </a:r>
            <a:r>
              <a:rPr lang="en-GB" sz="2800" dirty="0" err="1"/>
              <a:t>i’r</a:t>
            </a:r>
            <a:r>
              <a:rPr lang="en-GB" sz="2800" dirty="0"/>
              <a:t> </a:t>
            </a:r>
            <a:r>
              <a:rPr lang="en-GB" sz="2800" dirty="0" err="1"/>
              <a:t>rhai</a:t>
            </a:r>
            <a:r>
              <a:rPr lang="en-GB" sz="2800" dirty="0"/>
              <a:t> </a:t>
            </a:r>
            <a:r>
              <a:rPr lang="en-GB" sz="2800" dirty="0" err="1"/>
              <a:t>hebddynt</a:t>
            </a:r>
            <a:r>
              <a:rPr lang="en-GB" sz="2800" dirty="0"/>
              <a:t>, â </a:t>
            </a:r>
            <a:r>
              <a:rPr lang="en-GB" sz="2800" dirty="0" err="1"/>
              <a:t>symudiad</a:t>
            </a:r>
            <a:r>
              <a:rPr lang="en-GB" sz="2800" dirty="0"/>
              <a:t> </a:t>
            </a:r>
            <a:r>
              <a:rPr lang="en-GB" sz="2800" dirty="0" err="1"/>
              <a:t>cyffredinol</a:t>
            </a:r>
            <a:r>
              <a:rPr lang="en-GB" sz="2800" dirty="0"/>
              <a:t> </a:t>
            </a:r>
            <a:r>
              <a:rPr lang="en-GB" sz="2800" dirty="0" err="1"/>
              <a:t>tuag</a:t>
            </a:r>
            <a:r>
              <a:rPr lang="en-GB" sz="2800" dirty="0"/>
              <a:t> at </a:t>
            </a:r>
            <a:r>
              <a:rPr lang="en-GB" sz="2800" dirty="0" err="1"/>
              <a:t>deithio</a:t>
            </a:r>
            <a:r>
              <a:rPr lang="en-GB" sz="2800" dirty="0"/>
              <a:t> </a:t>
            </a:r>
            <a:r>
              <a:rPr lang="en-GB" sz="2800" dirty="0" err="1"/>
              <a:t>ar</a:t>
            </a:r>
            <a:r>
              <a:rPr lang="en-GB" sz="2800" dirty="0"/>
              <a:t> </a:t>
            </a:r>
            <a:r>
              <a:rPr lang="en-GB" sz="2800" dirty="0" err="1"/>
              <a:t>drenau</a:t>
            </a:r>
            <a:r>
              <a:rPr lang="en-GB" sz="2800" dirty="0"/>
              <a:t> (+7 </a:t>
            </a:r>
            <a:r>
              <a:rPr lang="en-GB" sz="2800" dirty="0" err="1"/>
              <a:t>pwynt</a:t>
            </a:r>
            <a:r>
              <a:rPr lang="en-GB" sz="2800" dirty="0"/>
              <a:t> </a:t>
            </a:r>
            <a:r>
              <a:rPr lang="en-GB" sz="2800" dirty="0" err="1"/>
              <a:t>canran</a:t>
            </a:r>
            <a:r>
              <a:rPr lang="en-GB" sz="2800" dirty="0"/>
              <a:t>) a </a:t>
            </a:r>
            <a:r>
              <a:rPr lang="en-GB" sz="2800" dirty="0" err="1"/>
              <a:t>theithio</a:t>
            </a:r>
            <a:r>
              <a:rPr lang="en-GB" sz="2800" dirty="0"/>
              <a:t> </a:t>
            </a:r>
            <a:r>
              <a:rPr lang="en-GB" sz="2800" dirty="0" err="1"/>
              <a:t>ar</a:t>
            </a:r>
            <a:r>
              <a:rPr lang="en-GB" sz="2800" dirty="0"/>
              <a:t> </a:t>
            </a:r>
            <a:r>
              <a:rPr lang="en-GB" sz="2800" dirty="0" err="1"/>
              <a:t>fysiau</a:t>
            </a:r>
            <a:r>
              <a:rPr lang="en-GB" sz="2800" dirty="0"/>
              <a:t> (+5 </a:t>
            </a:r>
            <a:r>
              <a:rPr lang="en-GB" sz="2800" dirty="0" err="1"/>
              <a:t>pwynt</a:t>
            </a:r>
            <a:r>
              <a:rPr lang="en-GB" sz="2800" dirty="0"/>
              <a:t> </a:t>
            </a:r>
            <a:r>
              <a:rPr lang="en-GB" sz="2800" dirty="0" err="1"/>
              <a:t>canran</a:t>
            </a:r>
            <a:r>
              <a:rPr lang="en-GB" sz="2800" dirty="0"/>
              <a:t>), </a:t>
            </a:r>
            <a:r>
              <a:rPr lang="en-GB" sz="2800" dirty="0" err="1"/>
              <a:t>o’i</a:t>
            </a:r>
            <a:r>
              <a:rPr lang="en-GB" sz="2800" dirty="0"/>
              <a:t> </a:t>
            </a:r>
            <a:r>
              <a:rPr lang="en-GB" sz="2800" dirty="0" err="1"/>
              <a:t>gymharu</a:t>
            </a:r>
            <a:r>
              <a:rPr lang="en-GB" sz="2800" dirty="0"/>
              <a:t> â 2023. </a:t>
            </a:r>
            <a:r>
              <a:rPr lang="en-GB" sz="2800" dirty="0" err="1"/>
              <a:t>Ymweld</a:t>
            </a:r>
            <a:r>
              <a:rPr lang="en-GB" sz="2800" dirty="0"/>
              <a:t> â </a:t>
            </a:r>
            <a:r>
              <a:rPr lang="en-GB" sz="2800" dirty="0" err="1"/>
              <a:t>lleoedd</a:t>
            </a:r>
            <a:r>
              <a:rPr lang="en-GB" sz="2800" dirty="0"/>
              <a:t>, </a:t>
            </a:r>
            <a:r>
              <a:rPr lang="en-GB" sz="2800" dirty="0" err="1"/>
              <a:t>chwaraeon</a:t>
            </a:r>
            <a:r>
              <a:rPr lang="en-GB" sz="2800" dirty="0"/>
              <a:t> a </a:t>
            </a:r>
            <a:r>
              <a:rPr lang="en-GB" sz="2800" dirty="0" err="1"/>
              <a:t>hamdden</a:t>
            </a:r>
            <a:r>
              <a:rPr lang="en-GB" sz="2800" dirty="0"/>
              <a:t> </a:t>
            </a:r>
            <a:r>
              <a:rPr lang="en-GB" sz="2800" dirty="0" err="1"/>
              <a:t>awyr</a:t>
            </a:r>
            <a:r>
              <a:rPr lang="en-GB" sz="2800" dirty="0"/>
              <a:t> </a:t>
            </a:r>
            <a:r>
              <a:rPr lang="en-GB" sz="2800" dirty="0" err="1"/>
              <a:t>agored</a:t>
            </a:r>
            <a:r>
              <a:rPr lang="en-GB" sz="2800" dirty="0"/>
              <a:t> a </a:t>
            </a:r>
            <a:r>
              <a:rPr lang="en-GB" sz="2800" dirty="0" err="1"/>
              <a:t>bwyd</a:t>
            </a:r>
            <a:r>
              <a:rPr lang="en-GB" sz="2800" dirty="0"/>
              <a:t> a </a:t>
            </a:r>
            <a:r>
              <a:rPr lang="en-GB" sz="2800" dirty="0" err="1"/>
              <a:t>diod</a:t>
            </a:r>
            <a:r>
              <a:rPr lang="en-GB" sz="2800" dirty="0"/>
              <a:t>, </a:t>
            </a:r>
            <a:r>
              <a:rPr lang="en-GB" sz="2800" dirty="0" err="1"/>
              <a:t>nosweithiau</a:t>
            </a:r>
            <a:r>
              <a:rPr lang="en-GB" sz="2800" dirty="0"/>
              <a:t> </a:t>
            </a:r>
            <a:r>
              <a:rPr lang="en-GB" sz="2800" dirty="0" err="1"/>
              <a:t>allan</a:t>
            </a:r>
            <a:r>
              <a:rPr lang="en-GB" sz="2800" dirty="0"/>
              <a:t> a </a:t>
            </a:r>
            <a:r>
              <a:rPr lang="en-GB" sz="2800" dirty="0" err="1"/>
              <a:t>siopa</a:t>
            </a:r>
            <a:r>
              <a:rPr lang="en-GB" sz="2800" dirty="0"/>
              <a:t> </a:t>
            </a:r>
            <a:r>
              <a:rPr lang="en-GB" sz="2800" dirty="0" err="1"/>
              <a:t>arbenigol</a:t>
            </a:r>
            <a:r>
              <a:rPr lang="en-GB" sz="2800" dirty="0"/>
              <a:t> </a:t>
            </a:r>
            <a:r>
              <a:rPr lang="en-GB" sz="2800" dirty="0" err="1"/>
              <a:t>oedd</a:t>
            </a:r>
            <a:r>
              <a:rPr lang="en-GB" sz="2800" dirty="0"/>
              <a:t> y </a:t>
            </a:r>
            <a:r>
              <a:rPr lang="en-GB" sz="2800" dirty="0" err="1"/>
              <a:t>mathau</a:t>
            </a:r>
            <a:r>
              <a:rPr lang="en-GB" sz="2800" dirty="0"/>
              <a:t> </a:t>
            </a:r>
            <a:r>
              <a:rPr lang="en-GB" sz="2800" dirty="0" err="1"/>
              <a:t>mwyaf</a:t>
            </a:r>
            <a:r>
              <a:rPr lang="en-GB" sz="2800" dirty="0"/>
              <a:t> </a:t>
            </a:r>
            <a:r>
              <a:rPr lang="en-GB" sz="2800" dirty="0" err="1"/>
              <a:t>poblogaidd</a:t>
            </a:r>
            <a:r>
              <a:rPr lang="en-GB" sz="2800" dirty="0"/>
              <a:t> o </a:t>
            </a:r>
            <a:r>
              <a:rPr lang="en-GB" sz="2800" dirty="0" err="1"/>
              <a:t>weithgareddau</a:t>
            </a:r>
            <a:r>
              <a:rPr lang="en-GB" sz="2800" dirty="0"/>
              <a:t>. </a:t>
            </a:r>
            <a:r>
              <a:rPr lang="cy-GB" sz="2800" dirty="0"/>
              <a:t>Roedd teithiau dros nos a oedd yn cynnwys y rhai ag amhariadau yn y parti yn canolbwyntio ychydig yn llai ar ddinasoedd/trefi mawr, gan gynyddu eu cyfran o ymweliadau â chefn gwlad 4 pwynt canran rhwng 2023 a 2024.</a:t>
            </a:r>
            <a:endParaRPr lang="en-GB" sz="2800" dirty="0"/>
          </a:p>
        </p:txBody>
      </p:sp>
      <p:sp>
        <p:nvSpPr>
          <p:cNvPr id="14" name="Rectangle 13">
            <a:extLst>
              <a:ext uri="{FF2B5EF4-FFF2-40B4-BE49-F238E27FC236}">
                <a16:creationId xmlns:a16="http://schemas.microsoft.com/office/drawing/2014/main" id="{0EE6CFE9-C655-36ED-E7C3-C69F9BA8035F}"/>
              </a:ext>
            </a:extLst>
          </p:cNvPr>
          <p:cNvSpPr/>
          <p:nvPr/>
        </p:nvSpPr>
        <p:spPr>
          <a:xfrm>
            <a:off x="609603" y="4053858"/>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Mathau o leoliad a ymwelwyd gan y rhai ag amhariadau ym mharti’r ymweliad*</a:t>
            </a:r>
          </a:p>
        </p:txBody>
      </p:sp>
      <p:sp>
        <p:nvSpPr>
          <p:cNvPr id="11" name="Rectangle 10">
            <a:extLst>
              <a:ext uri="{FF2B5EF4-FFF2-40B4-BE49-F238E27FC236}">
                <a16:creationId xmlns:a16="http://schemas.microsoft.com/office/drawing/2014/main" id="{25190978-C4B3-B6E5-C2E3-6C5A5BD28955}"/>
              </a:ext>
              <a:ext uri="{C183D7F6-B498-43B3-948B-1728B52AA6E4}">
                <adec:decorative xmlns:adec="http://schemas.microsoft.com/office/drawing/2017/decorative" val="1"/>
              </a:ext>
            </a:extLst>
          </p:cNvPr>
          <p:cNvSpPr/>
          <p:nvPr/>
        </p:nvSpPr>
        <p:spPr>
          <a:xfrm>
            <a:off x="630243" y="4802658"/>
            <a:ext cx="11392030" cy="29418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6" name="Chart 5" descr="bar graph of location types visited by those with impairments in visit party">
            <a:extLst>
              <a:ext uri="{FF2B5EF4-FFF2-40B4-BE49-F238E27FC236}">
                <a16:creationId xmlns:a16="http://schemas.microsoft.com/office/drawing/2014/main" id="{C9278F9E-1F61-8907-2EEE-E59E939FDE5B}"/>
              </a:ext>
            </a:extLst>
          </p:cNvPr>
          <p:cNvGraphicFramePr/>
          <p:nvPr>
            <p:extLst>
              <p:ext uri="{D42A27DB-BD31-4B8C-83A1-F6EECF244321}">
                <p14:modId xmlns:p14="http://schemas.microsoft.com/office/powerpoint/2010/main" val="1248298149"/>
              </p:ext>
            </p:extLst>
          </p:nvPr>
        </p:nvGraphicFramePr>
        <p:xfrm>
          <a:off x="609600" y="4957790"/>
          <a:ext cx="11149584" cy="2786673"/>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descr="Bar chart depicting transport used by those with impairments in visit party">
            <a:extLst>
              <a:ext uri="{FF2B5EF4-FFF2-40B4-BE49-F238E27FC236}">
                <a16:creationId xmlns:a16="http://schemas.microsoft.com/office/drawing/2014/main" id="{48927349-789F-0B32-BCF4-895D74A12B7F}"/>
              </a:ext>
            </a:extLst>
          </p:cNvPr>
          <p:cNvGrpSpPr/>
          <p:nvPr/>
        </p:nvGrpSpPr>
        <p:grpSpPr>
          <a:xfrm>
            <a:off x="630243" y="7942628"/>
            <a:ext cx="11392030" cy="3918805"/>
            <a:chOff x="630243" y="7942628"/>
            <a:chExt cx="11392030" cy="3918805"/>
          </a:xfrm>
        </p:grpSpPr>
        <p:sp>
          <p:nvSpPr>
            <p:cNvPr id="15" name="Rectangle 14">
              <a:extLst>
                <a:ext uri="{FF2B5EF4-FFF2-40B4-BE49-F238E27FC236}">
                  <a16:creationId xmlns:a16="http://schemas.microsoft.com/office/drawing/2014/main" id="{A2F4F075-DA73-51F8-2629-36BC5C83C7E8}"/>
                </a:ext>
              </a:extLst>
            </p:cNvPr>
            <p:cNvSpPr/>
            <p:nvPr/>
          </p:nvSpPr>
          <p:spPr>
            <a:xfrm>
              <a:off x="630243" y="7942628"/>
              <a:ext cx="11392030" cy="74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t>Trafnidiaeth</a:t>
              </a:r>
              <a:r>
                <a:rPr lang="en-US" sz="2800" b="1" dirty="0"/>
                <a:t> a </a:t>
              </a:r>
              <a:r>
                <a:rPr lang="en-US" sz="2800" b="1" dirty="0" err="1"/>
                <a:t>ddefnyddiwyd</a:t>
              </a:r>
              <a:r>
                <a:rPr lang="en-US" sz="2800" b="1" dirty="0"/>
                <a:t> </a:t>
              </a:r>
              <a:r>
                <a:rPr lang="en-US" sz="2800" b="1" dirty="0" err="1"/>
                <a:t>gan</a:t>
              </a:r>
              <a:r>
                <a:rPr lang="en-US" sz="2800" b="1" dirty="0"/>
                <a:t> y </a:t>
              </a:r>
              <a:r>
                <a:rPr lang="en-US" sz="2800" b="1" dirty="0" err="1"/>
                <a:t>rhai</a:t>
              </a:r>
              <a:r>
                <a:rPr lang="en-US" sz="2800" b="1" dirty="0"/>
                <a:t> ag </a:t>
              </a:r>
              <a:r>
                <a:rPr lang="en-US" sz="2800" b="1" dirty="0" err="1"/>
                <a:t>amhariadau</a:t>
              </a:r>
              <a:r>
                <a:rPr lang="en-US" sz="2800" b="1" dirty="0"/>
                <a:t> </a:t>
              </a:r>
              <a:r>
                <a:rPr lang="en-US" sz="2800" b="1" dirty="0" err="1"/>
                <a:t>ym</a:t>
              </a:r>
              <a:r>
                <a:rPr lang="en-US" sz="2800" b="1" dirty="0"/>
                <a:t> </a:t>
              </a:r>
              <a:r>
                <a:rPr lang="en-US" sz="2800" b="1" dirty="0" err="1"/>
                <a:t>mharti’r</a:t>
              </a:r>
              <a:r>
                <a:rPr lang="en-US" sz="2800" b="1" dirty="0"/>
                <a:t> </a:t>
              </a:r>
              <a:r>
                <a:rPr lang="en-US" sz="2800" b="1" dirty="0" err="1"/>
                <a:t>ymweliad</a:t>
              </a:r>
              <a:endParaRPr lang="en-US" sz="2800" b="1" dirty="0"/>
            </a:p>
          </p:txBody>
        </p:sp>
        <p:sp>
          <p:nvSpPr>
            <p:cNvPr id="13" name="Rectangle 12">
              <a:extLst>
                <a:ext uri="{FF2B5EF4-FFF2-40B4-BE49-F238E27FC236}">
                  <a16:creationId xmlns:a16="http://schemas.microsoft.com/office/drawing/2014/main" id="{0251EBF1-EC5E-0CF1-9DA9-592999ADC860}"/>
                </a:ext>
                <a:ext uri="{C183D7F6-B498-43B3-948B-1728B52AA6E4}">
                  <adec:decorative xmlns:adec="http://schemas.microsoft.com/office/drawing/2017/decorative" val="1"/>
                </a:ext>
              </a:extLst>
            </p:cNvPr>
            <p:cNvSpPr/>
            <p:nvPr/>
          </p:nvSpPr>
          <p:spPr>
            <a:xfrm>
              <a:off x="630243" y="8691427"/>
              <a:ext cx="11392030" cy="31700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aphicFrame>
          <p:nvGraphicFramePr>
            <p:cNvPr id="10" name="Chart 9" descr="bar graph of transport used by those with impairments in visit party&#10;">
              <a:extLst>
                <a:ext uri="{FF2B5EF4-FFF2-40B4-BE49-F238E27FC236}">
                  <a16:creationId xmlns:a16="http://schemas.microsoft.com/office/drawing/2014/main" id="{C8E90EE7-EAFB-216E-CFA8-E5579494BB88}"/>
                </a:ext>
              </a:extLst>
            </p:cNvPr>
            <p:cNvGraphicFramePr/>
            <p:nvPr>
              <p:extLst>
                <p:ext uri="{D42A27DB-BD31-4B8C-83A1-F6EECF244321}">
                  <p14:modId xmlns:p14="http://schemas.microsoft.com/office/powerpoint/2010/main" val="2476828441"/>
                </p:ext>
              </p:extLst>
            </p:nvPr>
          </p:nvGraphicFramePr>
          <p:xfrm>
            <a:off x="792164" y="8707363"/>
            <a:ext cx="10967020" cy="3015245"/>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19" name="Group 18" descr="Acitivites undertaken by those with impairments in the visit party">
            <a:extLst>
              <a:ext uri="{FF2B5EF4-FFF2-40B4-BE49-F238E27FC236}">
                <a16:creationId xmlns:a16="http://schemas.microsoft.com/office/drawing/2014/main" id="{DD5D221B-3424-F539-708A-D27702B942A7}"/>
              </a:ext>
            </a:extLst>
          </p:cNvPr>
          <p:cNvGrpSpPr/>
          <p:nvPr/>
        </p:nvGrpSpPr>
        <p:grpSpPr>
          <a:xfrm>
            <a:off x="9307822" y="4053858"/>
            <a:ext cx="14477690" cy="7807574"/>
            <a:chOff x="9307822" y="3679458"/>
            <a:chExt cx="14477690" cy="8181974"/>
          </a:xfrm>
        </p:grpSpPr>
        <p:grpSp>
          <p:nvGrpSpPr>
            <p:cNvPr id="5" name="Group 4">
              <a:extLst>
                <a:ext uri="{FF2B5EF4-FFF2-40B4-BE49-F238E27FC236}">
                  <a16:creationId xmlns:a16="http://schemas.microsoft.com/office/drawing/2014/main" id="{F8487021-C670-DD63-B5FE-BC500DF1E62B}"/>
                </a:ext>
              </a:extLst>
            </p:cNvPr>
            <p:cNvGrpSpPr/>
            <p:nvPr/>
          </p:nvGrpSpPr>
          <p:grpSpPr>
            <a:xfrm>
              <a:off x="12268156" y="3679458"/>
              <a:ext cx="11485601" cy="8181974"/>
              <a:chOff x="12268156" y="3679458"/>
              <a:chExt cx="11485601" cy="8181974"/>
            </a:xfrm>
          </p:grpSpPr>
          <p:sp>
            <p:nvSpPr>
              <p:cNvPr id="7" name="TextBox 6">
                <a:extLst>
                  <a:ext uri="{FF2B5EF4-FFF2-40B4-BE49-F238E27FC236}">
                    <a16:creationId xmlns:a16="http://schemas.microsoft.com/office/drawing/2014/main" id="{738DBC2C-86FA-D228-6874-4DA8C74F2038}"/>
                  </a:ext>
                </a:extLst>
              </p:cNvPr>
              <p:cNvSpPr txBox="1"/>
              <p:nvPr/>
            </p:nvSpPr>
            <p:spPr>
              <a:xfrm>
                <a:off x="12268156" y="3679458"/>
                <a:ext cx="11485601" cy="748800"/>
              </a:xfrm>
              <a:prstGeom prst="rect">
                <a:avLst/>
              </a:prstGeom>
              <a:solidFill>
                <a:schemeClr val="accent1"/>
              </a:solidFill>
            </p:spPr>
            <p:txBody>
              <a:bodyPr wrap="none" lIns="90000" tIns="36000" rIns="90000" bIns="36000" rtlCol="0" anchor="ctr">
                <a:noAutofit/>
              </a:bodyPr>
              <a:lstStyle/>
              <a:p>
                <a:pPr algn="ctr"/>
                <a:r>
                  <a:rPr lang="en-US" sz="2000" b="1">
                    <a:solidFill>
                      <a:schemeClr val="bg1"/>
                    </a:solidFill>
                  </a:rPr>
                  <a:t>Gweithgareddau y cymerwyd rhan ynddynt gan y rhai ag amhariadau ym mharti’r ymweliad*</a:t>
                </a:r>
                <a:endParaRPr lang="en-IN" sz="2800" b="1">
                  <a:solidFill>
                    <a:schemeClr val="bg1"/>
                  </a:solidFill>
                </a:endParaRPr>
              </a:p>
            </p:txBody>
          </p:sp>
          <p:sp>
            <p:nvSpPr>
              <p:cNvPr id="9" name="Rectangle 8">
                <a:extLst>
                  <a:ext uri="{FF2B5EF4-FFF2-40B4-BE49-F238E27FC236}">
                    <a16:creationId xmlns:a16="http://schemas.microsoft.com/office/drawing/2014/main" id="{405A511F-BF8E-CEE3-3A2B-1EE388B7E422}"/>
                  </a:ext>
                  <a:ext uri="{C183D7F6-B498-43B3-948B-1728B52AA6E4}">
                    <adec:decorative xmlns:adec="http://schemas.microsoft.com/office/drawing/2017/decorative" val="1"/>
                  </a:ext>
                </a:extLst>
              </p:cNvPr>
              <p:cNvSpPr/>
              <p:nvPr/>
            </p:nvSpPr>
            <p:spPr>
              <a:xfrm>
                <a:off x="12268156" y="4428257"/>
                <a:ext cx="11485601" cy="74331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6800"/>
              </a:p>
            </p:txBody>
          </p:sp>
        </p:grpSp>
        <p:graphicFrame>
          <p:nvGraphicFramePr>
            <p:cNvPr id="16" name="Chart 15" descr="Horizontal bar chart depicting percentage of visits by main activity undertaken in England in 2022, for example, the main activity for 20% of visits was going to a visitor attraction.">
              <a:extLst>
                <a:ext uri="{FF2B5EF4-FFF2-40B4-BE49-F238E27FC236}">
                  <a16:creationId xmlns:a16="http://schemas.microsoft.com/office/drawing/2014/main" id="{EE5B0797-52AB-2F37-16F1-42887932E637}"/>
                </a:ext>
              </a:extLst>
            </p:cNvPr>
            <p:cNvGraphicFramePr/>
            <p:nvPr>
              <p:extLst>
                <p:ext uri="{D42A27DB-BD31-4B8C-83A1-F6EECF244321}">
                  <p14:modId xmlns:p14="http://schemas.microsoft.com/office/powerpoint/2010/main" val="1381851687"/>
                </p:ext>
              </p:extLst>
            </p:nvPr>
          </p:nvGraphicFramePr>
          <p:xfrm>
            <a:off x="9307822" y="4599325"/>
            <a:ext cx="14477690" cy="7143005"/>
          </p:xfrm>
          <a:graphic>
            <a:graphicData uri="http://schemas.openxmlformats.org/drawingml/2006/chart">
              <c:chart xmlns:c="http://schemas.openxmlformats.org/drawingml/2006/chart" xmlns:r="http://schemas.openxmlformats.org/officeDocument/2006/relationships" r:id="rId5"/>
            </a:graphicData>
          </a:graphic>
        </p:graphicFrame>
      </p:grpSp>
      <p:sp>
        <p:nvSpPr>
          <p:cNvPr id="17" name="Text Placeholder 3">
            <a:extLst>
              <a:ext uri="{FF2B5EF4-FFF2-40B4-BE49-F238E27FC236}">
                <a16:creationId xmlns:a16="http://schemas.microsoft.com/office/drawing/2014/main" id="{9B43B9C6-AD88-2349-F722-100D97242269}"/>
              </a:ext>
            </a:extLst>
          </p:cNvPr>
          <p:cNvSpPr txBox="1"/>
          <p:nvPr/>
        </p:nvSpPr>
        <p:spPr>
          <a:xfrm>
            <a:off x="630243" y="12111144"/>
            <a:ext cx="20528218" cy="998175"/>
          </a:xfrm>
          <a:prstGeom prst="rect">
            <a:avLst/>
          </a:prstGeom>
        </p:spPr>
        <p:txBody>
          <a:bodyPr lIns="91440" tIns="45720" rIns="91440" bIns="45720" anchor="t"/>
          <a:lstStyle>
            <a:lvl1pPr marL="571500" marR="0" indent="-571500"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1pPr>
            <a:lvl2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2pPr>
            <a:lvl3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3pPr>
            <a:lvl4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4pPr>
            <a:lvl5pPr marL="489857" marR="0" indent="-489857"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5pPr>
            <a:lvl6pPr marL="1703388" marR="0" indent="-892175" algn="l" defTabSz="1828800" rtl="0" latinLnBrk="0">
              <a:lnSpc>
                <a:spcPct val="90000"/>
              </a:lnSpc>
              <a:spcBef>
                <a:spcPts val="1800"/>
              </a:spcBef>
              <a:spcAft>
                <a:spcPct val="0"/>
              </a:spcAft>
              <a:buClrTx/>
              <a:buSzTx/>
              <a:buFont typeface="Symbol"/>
              <a:buChar char="¾"/>
              <a:defRPr sz="3600" b="0" i="0" u="none" strike="noStrike" cap="none" spc="0" baseline="0">
                <a:solidFill>
                  <a:srgbClr val="000000"/>
                </a:solidFill>
                <a:uFillTx/>
                <a:latin typeface="Wales Sans Body"/>
                <a:ea typeface="Wales Sans Body"/>
                <a:cs typeface="Wales Sans Body"/>
                <a:sym typeface="Wales Sans Body"/>
              </a:defRPr>
            </a:lvl6pPr>
            <a:lvl7pPr marL="25321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7pPr>
            <a:lvl8pPr marL="28750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8pPr>
            <a:lvl9pPr marL="3217984" marR="0" indent="-474784" algn="l" defTabSz="1828800" rtl="0" latinLnBrk="0">
              <a:lnSpc>
                <a:spcPct val="90000"/>
              </a:lnSpc>
              <a:spcBef>
                <a:spcPts val="1800"/>
              </a:spcBef>
              <a:spcAft>
                <a:spcPct val="0"/>
              </a:spcAft>
              <a:buClrTx/>
              <a:buSzTx/>
              <a:buFont typeface="Symbol"/>
              <a:buChar char="·"/>
              <a:defRPr sz="3600" b="0" i="0" u="none" strike="noStrike" cap="none" spc="0" baseline="0">
                <a:solidFill>
                  <a:srgbClr val="000000"/>
                </a:solidFill>
                <a:uFillTx/>
                <a:latin typeface="Wales Sans Body"/>
                <a:ea typeface="Wales Sans Body"/>
                <a:cs typeface="Wales Sans Body"/>
                <a:sym typeface="Wales Sans Body"/>
              </a:defRPr>
            </a:lvl9pPr>
          </a:lstStyle>
          <a:p>
            <a:pPr marL="0" indent="0" hangingPunct="1">
              <a:spcBef>
                <a:spcPct val="0"/>
              </a:spcBef>
              <a:buNone/>
            </a:pPr>
            <a:r>
              <a:rPr lang="en-GB" sz="2400"/>
              <a:t>*Mae gan gategorïau â * faint sylfaen rhwng 30 a 100, ac argymhellir y dylid defnyddio’r amcangyfrifon ar sail ddangosol yn unig. </a:t>
            </a:r>
          </a:p>
          <a:p>
            <a:pPr marL="0" indent="0" hangingPunct="1">
              <a:spcBef>
                <a:spcPct val="0"/>
              </a:spcBef>
              <a:buNone/>
            </a:pPr>
            <a:r>
              <a:rPr lang="en-GB" sz="2400"/>
              <a:t>Ffynhonnell: Arolwg Twristiaeth Prydain Fawr (GBTS): Ymweliadau Dydd 2024</a:t>
            </a:r>
            <a:br>
              <a:rPr lang="en-US" sz="2400"/>
            </a:br>
            <a:r>
              <a:rPr lang="en-US" sz="2400"/>
              <a:t>Sylfaen: Cymru 752</a:t>
            </a:r>
            <a:endParaRPr lang="en-US"/>
          </a:p>
        </p:txBody>
      </p:sp>
    </p:spTree>
    <p:custDataLst>
      <p:tags r:id="rId1"/>
    </p:custDataLst>
    <p:extLst>
      <p:ext uri="{BB962C8B-B14F-4D97-AF65-F5344CB8AC3E}">
        <p14:creationId xmlns:p14="http://schemas.microsoft.com/office/powerpoint/2010/main" val="2365616571"/>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B7DB98B-B423-3C55-EE4D-9FABF4242BB5}"/>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rPr>
              <a:t>Ymweliadau fesul rhanbarth cartref a rhanbarth ymweld 2024</a:t>
            </a:r>
            <a:endParaRPr kumimoji="0" lang="en-IN" sz="4800" b="0" i="0" u="none" strike="noStrike" kern="0" cap="none" spc="0" normalizeH="0" baseline="0" noProof="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9" name="Text Placeholder 8">
            <a:extLst>
              <a:ext uri="{FF2B5EF4-FFF2-40B4-BE49-F238E27FC236}">
                <a16:creationId xmlns:a16="http://schemas.microsoft.com/office/drawing/2014/main" id="{8DDE60CC-F1F8-AF66-59C6-F4B78CD85F2C}"/>
              </a:ext>
            </a:extLst>
          </p:cNvPr>
          <p:cNvSpPr>
            <a:spLocks noGrp="1"/>
          </p:cNvSpPr>
          <p:nvPr>
            <p:ph type="body" sz="quarter" idx="14"/>
          </p:nvPr>
        </p:nvSpPr>
        <p:spPr>
          <a:xfrm>
            <a:off x="726317" y="1920863"/>
            <a:ext cx="22674010" cy="1552572"/>
          </a:xfrm>
        </p:spPr>
        <p:txBody>
          <a:bodyPr/>
          <a:lstStyle/>
          <a:p>
            <a:r>
              <a:rPr lang="en-US" dirty="0"/>
              <a:t>De-</a:t>
            </a:r>
            <a:r>
              <a:rPr lang="en-US" dirty="0" err="1"/>
              <a:t>ddwyrain</a:t>
            </a:r>
            <a:r>
              <a:rPr lang="en-US" dirty="0"/>
              <a:t> Cymru </a:t>
            </a:r>
            <a:r>
              <a:rPr lang="en-US" dirty="0" err="1"/>
              <a:t>oedd</a:t>
            </a:r>
            <a:r>
              <a:rPr lang="en-US" dirty="0"/>
              <a:t> </a:t>
            </a:r>
            <a:r>
              <a:rPr lang="en-US" dirty="0" err="1"/>
              <a:t>fwyaf</a:t>
            </a:r>
            <a:r>
              <a:rPr lang="en-US" dirty="0"/>
              <a:t> </a:t>
            </a:r>
            <a:r>
              <a:rPr lang="en-US" dirty="0" err="1"/>
              <a:t>poblogaidd</a:t>
            </a:r>
            <a:r>
              <a:rPr lang="en-US" dirty="0"/>
              <a:t> </a:t>
            </a:r>
            <a:r>
              <a:rPr lang="en-US" dirty="0" err="1"/>
              <a:t>ymhlith</a:t>
            </a:r>
            <a:r>
              <a:rPr lang="en-US" dirty="0"/>
              <a:t> </a:t>
            </a:r>
            <a:r>
              <a:rPr lang="en-US" dirty="0" err="1"/>
              <a:t>trigolion</a:t>
            </a:r>
            <a:r>
              <a:rPr lang="en-US" dirty="0"/>
              <a:t> </a:t>
            </a:r>
            <a:r>
              <a:rPr lang="en-US" dirty="0" err="1"/>
              <a:t>Lloegr</a:t>
            </a:r>
            <a:r>
              <a:rPr lang="en-US" dirty="0"/>
              <a:t> </a:t>
            </a:r>
            <a:r>
              <a:rPr lang="en-US" dirty="0" err="1"/>
              <a:t>yn</a:t>
            </a:r>
            <a:r>
              <a:rPr lang="en-US" dirty="0"/>
              <a:t> 2024, </a:t>
            </a:r>
            <a:r>
              <a:rPr lang="en-US" dirty="0" err="1"/>
              <a:t>gan</a:t>
            </a:r>
            <a:r>
              <a:rPr lang="en-US" dirty="0"/>
              <a:t> </a:t>
            </a:r>
            <a:r>
              <a:rPr lang="en-US" dirty="0" err="1"/>
              <a:t>oddiweddyd</a:t>
            </a:r>
            <a:r>
              <a:rPr lang="en-US" dirty="0"/>
              <a:t> </a:t>
            </a:r>
            <a:r>
              <a:rPr lang="en-US" dirty="0" err="1"/>
              <a:t>Gogledd</a:t>
            </a:r>
            <a:r>
              <a:rPr lang="en-US" dirty="0"/>
              <a:t> Cymru </a:t>
            </a:r>
            <a:r>
              <a:rPr lang="en-US" dirty="0" err="1"/>
              <a:t>fel</a:t>
            </a:r>
            <a:r>
              <a:rPr lang="en-US" dirty="0"/>
              <a:t> y </a:t>
            </a:r>
            <a:r>
              <a:rPr lang="en-US" dirty="0" err="1"/>
              <a:t>cyrchfan</a:t>
            </a:r>
            <a:r>
              <a:rPr lang="en-US" dirty="0"/>
              <a:t> a </a:t>
            </a:r>
            <a:r>
              <a:rPr lang="en-US" dirty="0" err="1"/>
              <a:t>ffefrir</a:t>
            </a:r>
            <a:r>
              <a:rPr lang="en-US" dirty="0"/>
              <a:t>. </a:t>
            </a:r>
            <a:r>
              <a:rPr lang="en-US" dirty="0" err="1"/>
              <a:t>Roedd</a:t>
            </a:r>
            <a:r>
              <a:rPr lang="en-US" dirty="0"/>
              <a:t> </a:t>
            </a:r>
            <a:r>
              <a:rPr lang="en-US" dirty="0" err="1"/>
              <a:t>yn</a:t>
            </a:r>
            <a:r>
              <a:rPr lang="en-US" dirty="0"/>
              <a:t> dal </a:t>
            </a:r>
            <a:r>
              <a:rPr lang="en-US" dirty="0" err="1"/>
              <a:t>i</a:t>
            </a:r>
            <a:r>
              <a:rPr lang="en-US" dirty="0"/>
              <a:t> </a:t>
            </a:r>
            <a:r>
              <a:rPr lang="en-US" dirty="0" err="1"/>
              <a:t>fod</a:t>
            </a:r>
            <a:r>
              <a:rPr lang="en-US" dirty="0"/>
              <a:t> </a:t>
            </a:r>
            <a:r>
              <a:rPr lang="en-US" dirty="0" err="1"/>
              <a:t>yn</a:t>
            </a:r>
            <a:r>
              <a:rPr lang="en-US" dirty="0"/>
              <a:t> well </a:t>
            </a:r>
            <a:r>
              <a:rPr lang="en-US" dirty="0" err="1"/>
              <a:t>gan</a:t>
            </a:r>
            <a:r>
              <a:rPr lang="en-US" dirty="0"/>
              <a:t> </a:t>
            </a:r>
            <a:r>
              <a:rPr lang="en-US" dirty="0" err="1"/>
              <a:t>fwyafrif</a:t>
            </a:r>
            <a:r>
              <a:rPr lang="en-US" dirty="0"/>
              <a:t> </a:t>
            </a:r>
            <a:r>
              <a:rPr lang="en-US" dirty="0" err="1"/>
              <a:t>trigolion</a:t>
            </a:r>
            <a:r>
              <a:rPr lang="en-US" dirty="0"/>
              <a:t> </a:t>
            </a:r>
            <a:r>
              <a:rPr lang="en-US" dirty="0" err="1"/>
              <a:t>Llundain</a:t>
            </a:r>
            <a:r>
              <a:rPr lang="en-US" dirty="0"/>
              <a:t> y De-</a:t>
            </a:r>
            <a:r>
              <a:rPr lang="en-US" dirty="0" err="1"/>
              <a:t>ddwyrain</a:t>
            </a:r>
            <a:r>
              <a:rPr lang="en-US" dirty="0"/>
              <a:t>, </a:t>
            </a:r>
            <a:r>
              <a:rPr lang="en-US" dirty="0" err="1"/>
              <a:t>ond</a:t>
            </a:r>
            <a:r>
              <a:rPr lang="en-US" dirty="0"/>
              <a:t> </a:t>
            </a:r>
            <a:r>
              <a:rPr lang="en-US" dirty="0" err="1"/>
              <a:t>cynnydd</a:t>
            </a:r>
            <a:r>
              <a:rPr lang="en-US" dirty="0"/>
              <a:t> </a:t>
            </a:r>
            <a:r>
              <a:rPr lang="en-US" dirty="0" err="1"/>
              <a:t>i</a:t>
            </a:r>
            <a:r>
              <a:rPr lang="en-US" dirty="0"/>
              <a:t> </a:t>
            </a:r>
            <a:r>
              <a:rPr lang="en-US" dirty="0" err="1"/>
              <a:t>deithiau</a:t>
            </a:r>
            <a:r>
              <a:rPr lang="en-US" dirty="0"/>
              <a:t> </a:t>
            </a:r>
            <a:r>
              <a:rPr lang="en-US" dirty="0" err="1"/>
              <a:t>gan</a:t>
            </a:r>
            <a:r>
              <a:rPr lang="en-US" dirty="0"/>
              <a:t> </a:t>
            </a:r>
            <a:r>
              <a:rPr lang="en-US" dirty="0" err="1"/>
              <a:t>drigolion</a:t>
            </a:r>
            <a:r>
              <a:rPr lang="en-US" dirty="0"/>
              <a:t> </a:t>
            </a:r>
            <a:r>
              <a:rPr lang="en-US" dirty="0" err="1"/>
              <a:t>yn</a:t>
            </a:r>
            <a:r>
              <a:rPr lang="en-US" dirty="0"/>
              <a:t> y </a:t>
            </a:r>
            <a:r>
              <a:rPr lang="en-US" dirty="0" err="1"/>
              <a:t>Gogledd-ddwyrain</a:t>
            </a:r>
            <a:r>
              <a:rPr lang="en-US" dirty="0"/>
              <a:t> </a:t>
            </a:r>
            <a:r>
              <a:rPr lang="en-US" dirty="0" err="1"/>
              <a:t>a’r</a:t>
            </a:r>
            <a:r>
              <a:rPr lang="en-US" dirty="0"/>
              <a:t> De-</a:t>
            </a:r>
            <a:r>
              <a:rPr lang="en-US" dirty="0" err="1"/>
              <a:t>orllewin</a:t>
            </a:r>
            <a:r>
              <a:rPr lang="en-US" dirty="0"/>
              <a:t> </a:t>
            </a:r>
            <a:r>
              <a:rPr lang="en-US" dirty="0" err="1"/>
              <a:t>gyfrannodd</a:t>
            </a:r>
            <a:r>
              <a:rPr lang="en-US" dirty="0"/>
              <a:t> at y </a:t>
            </a:r>
            <a:r>
              <a:rPr lang="en-US" dirty="0" err="1"/>
              <a:t>cynnydd</a:t>
            </a:r>
            <a:r>
              <a:rPr lang="en-US" dirty="0"/>
              <a:t> </a:t>
            </a:r>
            <a:r>
              <a:rPr lang="en-US" dirty="0" err="1"/>
              <a:t>i</a:t>
            </a:r>
            <a:r>
              <a:rPr lang="en-US" dirty="0"/>
              <a:t> </a:t>
            </a:r>
            <a:r>
              <a:rPr lang="en-US" dirty="0" err="1"/>
              <a:t>deithiau</a:t>
            </a:r>
            <a:r>
              <a:rPr lang="en-US" dirty="0"/>
              <a:t> </a:t>
            </a:r>
            <a:r>
              <a:rPr lang="en-US" dirty="0" err="1"/>
              <a:t>yn</a:t>
            </a:r>
            <a:r>
              <a:rPr lang="en-US" dirty="0"/>
              <a:t> y </a:t>
            </a:r>
            <a:r>
              <a:rPr lang="en-US" dirty="0" err="1"/>
              <a:t>rhanbarth</a:t>
            </a:r>
            <a:r>
              <a:rPr lang="en-US" dirty="0"/>
              <a:t> </a:t>
            </a:r>
            <a:r>
              <a:rPr lang="en-US" dirty="0" err="1"/>
              <a:t>hwn</a:t>
            </a:r>
            <a:r>
              <a:rPr lang="en-US" dirty="0"/>
              <a:t> </a:t>
            </a:r>
            <a:r>
              <a:rPr lang="en-US" dirty="0" err="1"/>
              <a:t>yn</a:t>
            </a:r>
            <a:r>
              <a:rPr lang="en-US" dirty="0"/>
              <a:t> 2024. </a:t>
            </a:r>
            <a:r>
              <a:rPr lang="en-US" dirty="0" err="1"/>
              <a:t>Ar</a:t>
            </a:r>
            <a:r>
              <a:rPr lang="en-US" dirty="0"/>
              <a:t> y </a:t>
            </a:r>
            <a:r>
              <a:rPr lang="en-US" dirty="0" err="1"/>
              <a:t>cyfan</a:t>
            </a:r>
            <a:r>
              <a:rPr lang="en-US" dirty="0"/>
              <a:t>, </a:t>
            </a:r>
            <a:r>
              <a:rPr lang="en-US" dirty="0" err="1"/>
              <a:t>aeth</a:t>
            </a:r>
            <a:r>
              <a:rPr lang="en-US" dirty="0"/>
              <a:t> </a:t>
            </a:r>
            <a:r>
              <a:rPr lang="en-US" dirty="0" err="1"/>
              <a:t>trigolion</a:t>
            </a:r>
            <a:r>
              <a:rPr lang="en-US" dirty="0"/>
              <a:t> Cymru </a:t>
            </a:r>
            <a:r>
              <a:rPr lang="en-US" dirty="0" err="1"/>
              <a:t>ar</a:t>
            </a:r>
            <a:r>
              <a:rPr lang="en-US" dirty="0"/>
              <a:t> </a:t>
            </a:r>
            <a:r>
              <a:rPr lang="en-US" dirty="0" err="1"/>
              <a:t>fwy</a:t>
            </a:r>
            <a:r>
              <a:rPr lang="en-US" dirty="0"/>
              <a:t> o </a:t>
            </a:r>
            <a:r>
              <a:rPr lang="en-US" dirty="0" err="1"/>
              <a:t>deithiau</a:t>
            </a:r>
            <a:r>
              <a:rPr lang="en-US" dirty="0"/>
              <a:t> </a:t>
            </a:r>
            <a:r>
              <a:rPr lang="en-US" dirty="0" err="1"/>
              <a:t>yn</a:t>
            </a:r>
            <a:r>
              <a:rPr lang="en-US" dirty="0"/>
              <a:t> y De-</a:t>
            </a:r>
            <a:r>
              <a:rPr lang="en-US" dirty="0" err="1"/>
              <a:t>ddwyrain</a:t>
            </a:r>
            <a:r>
              <a:rPr lang="en-US" dirty="0"/>
              <a:t>, </a:t>
            </a:r>
            <a:r>
              <a:rPr lang="en-US" dirty="0" err="1"/>
              <a:t>ond</a:t>
            </a:r>
            <a:r>
              <a:rPr lang="en-US" dirty="0"/>
              <a:t> </a:t>
            </a:r>
            <a:r>
              <a:rPr lang="en-US" dirty="0" err="1"/>
              <a:t>fe</a:t>
            </a:r>
            <a:r>
              <a:rPr lang="en-US" dirty="0"/>
              <a:t> </a:t>
            </a:r>
            <a:r>
              <a:rPr lang="en-US" dirty="0" err="1"/>
              <a:t>wnaethant</a:t>
            </a:r>
            <a:r>
              <a:rPr lang="en-US" dirty="0"/>
              <a:t> </a:t>
            </a:r>
            <a:r>
              <a:rPr lang="en-US" dirty="0" err="1"/>
              <a:t>gynyddu</a:t>
            </a:r>
            <a:r>
              <a:rPr lang="en-US" dirty="0"/>
              <a:t> </a:t>
            </a:r>
            <a:r>
              <a:rPr lang="en-US" dirty="0" err="1"/>
              <a:t>eu</a:t>
            </a:r>
            <a:r>
              <a:rPr lang="en-US" dirty="0"/>
              <a:t> </a:t>
            </a:r>
            <a:r>
              <a:rPr lang="en-US" dirty="0" err="1"/>
              <a:t>teithiau</a:t>
            </a:r>
            <a:r>
              <a:rPr lang="en-US" dirty="0"/>
              <a:t> </a:t>
            </a:r>
            <a:r>
              <a:rPr lang="en-US" dirty="0" err="1"/>
              <a:t>yng</a:t>
            </a:r>
            <a:r>
              <a:rPr lang="en-US" dirty="0"/>
              <a:t> </a:t>
            </a:r>
            <a:r>
              <a:rPr lang="en-US" dirty="0" err="1"/>
              <a:t>Ngogledd</a:t>
            </a:r>
            <a:r>
              <a:rPr lang="en-US" dirty="0"/>
              <a:t> Cymru y </a:t>
            </a:r>
            <a:r>
              <a:rPr lang="en-US" dirty="0" err="1"/>
              <a:t>mwyaf</a:t>
            </a:r>
            <a:r>
              <a:rPr lang="en-US" dirty="0"/>
              <a:t>, </a:t>
            </a:r>
            <a:r>
              <a:rPr lang="en-US" dirty="0" err="1"/>
              <a:t>gan</a:t>
            </a:r>
            <a:r>
              <a:rPr lang="en-US" dirty="0"/>
              <a:t> </a:t>
            </a:r>
            <a:r>
              <a:rPr lang="en-US" dirty="0" err="1"/>
              <a:t>fod</a:t>
            </a:r>
            <a:r>
              <a:rPr lang="en-US" dirty="0"/>
              <a:t> 90% o </a:t>
            </a:r>
            <a:r>
              <a:rPr lang="en-US" dirty="0" err="1"/>
              <a:t>deithiau</a:t>
            </a:r>
            <a:r>
              <a:rPr lang="en-US" dirty="0"/>
              <a:t> </a:t>
            </a:r>
            <a:r>
              <a:rPr lang="en-US" dirty="0" err="1"/>
              <a:t>i’r</a:t>
            </a:r>
            <a:r>
              <a:rPr lang="en-US" dirty="0"/>
              <a:t> </a:t>
            </a:r>
            <a:r>
              <a:rPr lang="en-US" dirty="0" err="1"/>
              <a:t>rhanbarth</a:t>
            </a:r>
            <a:r>
              <a:rPr lang="en-US" dirty="0"/>
              <a:t> </a:t>
            </a:r>
            <a:r>
              <a:rPr lang="en-US" dirty="0" err="1"/>
              <a:t>hwn</a:t>
            </a:r>
            <a:r>
              <a:rPr lang="en-US" dirty="0"/>
              <a:t> </a:t>
            </a:r>
            <a:r>
              <a:rPr lang="en-US" dirty="0" err="1"/>
              <a:t>gan</a:t>
            </a:r>
            <a:r>
              <a:rPr lang="en-US" dirty="0"/>
              <a:t> </a:t>
            </a:r>
            <a:r>
              <a:rPr lang="en-US" dirty="0" err="1"/>
              <a:t>drigolion</a:t>
            </a:r>
            <a:r>
              <a:rPr lang="en-US" dirty="0"/>
              <a:t> </a:t>
            </a:r>
            <a:r>
              <a:rPr lang="en-US" dirty="0" err="1"/>
              <a:t>lleol</a:t>
            </a:r>
            <a:r>
              <a:rPr lang="en-US" dirty="0"/>
              <a:t>.</a:t>
            </a:r>
          </a:p>
        </p:txBody>
      </p:sp>
      <p:sp>
        <p:nvSpPr>
          <p:cNvPr id="2" name="Rectangle 1">
            <a:extLst>
              <a:ext uri="{FF2B5EF4-FFF2-40B4-BE49-F238E27FC236}">
                <a16:creationId xmlns:a16="http://schemas.microsoft.com/office/drawing/2014/main" id="{1E33294D-7FA6-BD6E-639F-47B074CAA093}"/>
              </a:ext>
            </a:extLst>
          </p:cNvPr>
          <p:cNvSpPr/>
          <p:nvPr/>
        </p:nvSpPr>
        <p:spPr>
          <a:xfrm>
            <a:off x="731519" y="3645676"/>
            <a:ext cx="22668804" cy="51738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ctr"/>
            <a:r>
              <a:rPr lang="en-IN" sz="2400" b="1">
                <a:solidFill>
                  <a:srgbClr val="FFFFFF"/>
                </a:solidFill>
                <a:sym typeface="Calibri"/>
              </a:rPr>
              <a:t>RHANBARTH CARTREF</a:t>
            </a:r>
          </a:p>
        </p:txBody>
      </p:sp>
      <p:sp>
        <p:nvSpPr>
          <p:cNvPr id="3" name="Rectangle 2">
            <a:extLst>
              <a:ext uri="{FF2B5EF4-FFF2-40B4-BE49-F238E27FC236}">
                <a16:creationId xmlns:a16="http://schemas.microsoft.com/office/drawing/2014/main" id="{22A1B892-151B-04D3-4CFA-64A8CC4EFBC6}"/>
              </a:ext>
            </a:extLst>
          </p:cNvPr>
          <p:cNvSpPr/>
          <p:nvPr/>
        </p:nvSpPr>
        <p:spPr>
          <a:xfrm rot="16200000">
            <a:off x="-2715384" y="7604761"/>
            <a:ext cx="7486908" cy="6035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ctr"/>
            <a:r>
              <a:rPr lang="en-IN" sz="2400" b="1">
                <a:solidFill>
                  <a:srgbClr val="FFFFFF"/>
                </a:solidFill>
                <a:sym typeface="Calibri"/>
              </a:rPr>
              <a:t>RHANBARTH A YMWELWYD</a:t>
            </a:r>
          </a:p>
        </p:txBody>
      </p:sp>
      <p:graphicFrame>
        <p:nvGraphicFramePr>
          <p:cNvPr id="16" name="Table 15">
            <a:extLst>
              <a:ext uri="{FF2B5EF4-FFF2-40B4-BE49-F238E27FC236}">
                <a16:creationId xmlns:a16="http://schemas.microsoft.com/office/drawing/2014/main" id="{91B00273-E58A-C654-DB82-8C607BB3A9B9}"/>
              </a:ext>
            </a:extLst>
          </p:cNvPr>
          <p:cNvGraphicFramePr>
            <a:graphicFrameLocks noGrp="1"/>
          </p:cNvGraphicFramePr>
          <p:nvPr>
            <p:extLst>
              <p:ext uri="{D42A27DB-BD31-4B8C-83A1-F6EECF244321}">
                <p14:modId xmlns:p14="http://schemas.microsoft.com/office/powerpoint/2010/main" val="2574516194"/>
              </p:ext>
            </p:extLst>
          </p:nvPr>
        </p:nvGraphicFramePr>
        <p:xfrm>
          <a:off x="1329822" y="4163058"/>
          <a:ext cx="22070501" cy="7567388"/>
        </p:xfrm>
        <a:graphic>
          <a:graphicData uri="http://schemas.openxmlformats.org/drawingml/2006/table">
            <a:tbl>
              <a:tblPr firstRow="1">
                <a:tableStyleId>{5C22544A-7EE6-4342-B048-85BDC9FD1C3A}</a:tableStyleId>
              </a:tblPr>
              <a:tblGrid>
                <a:gridCol w="2115672">
                  <a:extLst>
                    <a:ext uri="{9D8B030D-6E8A-4147-A177-3AD203B41FA5}">
                      <a16:colId xmlns:a16="http://schemas.microsoft.com/office/drawing/2014/main" val="2174929458"/>
                    </a:ext>
                  </a:extLst>
                </a:gridCol>
                <a:gridCol w="1816066">
                  <a:extLst>
                    <a:ext uri="{9D8B030D-6E8A-4147-A177-3AD203B41FA5}">
                      <a16:colId xmlns:a16="http://schemas.microsoft.com/office/drawing/2014/main" val="1584825255"/>
                    </a:ext>
                  </a:extLst>
                </a:gridCol>
                <a:gridCol w="1367178">
                  <a:extLst>
                    <a:ext uri="{9D8B030D-6E8A-4147-A177-3AD203B41FA5}">
                      <a16:colId xmlns:a16="http://schemas.microsoft.com/office/drawing/2014/main" val="1814728453"/>
                    </a:ext>
                  </a:extLst>
                </a:gridCol>
                <a:gridCol w="1395895">
                  <a:extLst>
                    <a:ext uri="{9D8B030D-6E8A-4147-A177-3AD203B41FA5}">
                      <a16:colId xmlns:a16="http://schemas.microsoft.com/office/drawing/2014/main" val="715981334"/>
                    </a:ext>
                  </a:extLst>
                </a:gridCol>
                <a:gridCol w="1708410">
                  <a:extLst>
                    <a:ext uri="{9D8B030D-6E8A-4147-A177-3AD203B41FA5}">
                      <a16:colId xmlns:a16="http://schemas.microsoft.com/office/drawing/2014/main" val="85602049"/>
                    </a:ext>
                  </a:extLst>
                </a:gridCol>
                <a:gridCol w="1708410">
                  <a:extLst>
                    <a:ext uri="{9D8B030D-6E8A-4147-A177-3AD203B41FA5}">
                      <a16:colId xmlns:a16="http://schemas.microsoft.com/office/drawing/2014/main" val="2288096517"/>
                    </a:ext>
                  </a:extLst>
                </a:gridCol>
                <a:gridCol w="1708410">
                  <a:extLst>
                    <a:ext uri="{9D8B030D-6E8A-4147-A177-3AD203B41FA5}">
                      <a16:colId xmlns:a16="http://schemas.microsoft.com/office/drawing/2014/main" val="3728714588"/>
                    </a:ext>
                  </a:extLst>
                </a:gridCol>
                <a:gridCol w="1708410">
                  <a:extLst>
                    <a:ext uri="{9D8B030D-6E8A-4147-A177-3AD203B41FA5}">
                      <a16:colId xmlns:a16="http://schemas.microsoft.com/office/drawing/2014/main" val="2522348616"/>
                    </a:ext>
                  </a:extLst>
                </a:gridCol>
                <a:gridCol w="1708410">
                  <a:extLst>
                    <a:ext uri="{9D8B030D-6E8A-4147-A177-3AD203B41FA5}">
                      <a16:colId xmlns:a16="http://schemas.microsoft.com/office/drawing/2014/main" val="967591757"/>
                    </a:ext>
                  </a:extLst>
                </a:gridCol>
                <a:gridCol w="1708410">
                  <a:extLst>
                    <a:ext uri="{9D8B030D-6E8A-4147-A177-3AD203B41FA5}">
                      <a16:colId xmlns:a16="http://schemas.microsoft.com/office/drawing/2014/main" val="3791987286"/>
                    </a:ext>
                  </a:extLst>
                </a:gridCol>
                <a:gridCol w="1708410">
                  <a:extLst>
                    <a:ext uri="{9D8B030D-6E8A-4147-A177-3AD203B41FA5}">
                      <a16:colId xmlns:a16="http://schemas.microsoft.com/office/drawing/2014/main" val="3737681813"/>
                    </a:ext>
                  </a:extLst>
                </a:gridCol>
                <a:gridCol w="1708410">
                  <a:extLst>
                    <a:ext uri="{9D8B030D-6E8A-4147-A177-3AD203B41FA5}">
                      <a16:colId xmlns:a16="http://schemas.microsoft.com/office/drawing/2014/main" val="4213811460"/>
                    </a:ext>
                  </a:extLst>
                </a:gridCol>
                <a:gridCol w="1708410">
                  <a:extLst>
                    <a:ext uri="{9D8B030D-6E8A-4147-A177-3AD203B41FA5}">
                      <a16:colId xmlns:a16="http://schemas.microsoft.com/office/drawing/2014/main" val="1935570276"/>
                    </a:ext>
                  </a:extLst>
                </a:gridCol>
              </a:tblGrid>
              <a:tr h="2080034">
                <a:tc>
                  <a:txBody>
                    <a:bodyPr/>
                    <a:lstStyle/>
                    <a:p>
                      <a:pPr algn="ctr" fontAlgn="ctr"/>
                      <a:r>
                        <a:rPr lang="en-GB" sz="2400" b="0" u="none" strike="noStrike">
                          <a:solidFill>
                            <a:schemeClr val="tx1"/>
                          </a:solidFill>
                          <a:effectLst/>
                          <a:latin typeface="+mn-lt"/>
                        </a:rPr>
                        <a:t> </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a:solidFill>
                            <a:schemeClr val="bg1"/>
                          </a:solidFill>
                          <a:effectLst/>
                          <a:latin typeface="+mn-lt"/>
                        </a:rPr>
                        <a:t>Net Lloegr</a:t>
                      </a:r>
                      <a:endParaRPr lang="en-GB" sz="2400" b="0" i="0" u="none" strike="noStrike">
                        <a:solidFill>
                          <a:schemeClr val="bg1"/>
                        </a:solidFill>
                        <a:effectLst/>
                        <a:latin typeface="+mn-lt"/>
                      </a:endParaRPr>
                    </a:p>
                  </a:txBody>
                  <a:tcPr marL="36000" marR="36000" marT="36000" marB="36000" anchor="ctr">
                    <a:solidFill>
                      <a:schemeClr val="accent1"/>
                    </a:solidFill>
                  </a:tcPr>
                </a:tc>
                <a:tc>
                  <a:txBody>
                    <a:bodyPr/>
                    <a:lstStyle/>
                    <a:p>
                      <a:pPr algn="ctr" fontAlgn="b"/>
                      <a:r>
                        <a:rPr lang="en-GB" sz="2400" b="0" u="none" strike="noStrike" err="1">
                          <a:solidFill>
                            <a:schemeClr val="tx1"/>
                          </a:solidFill>
                          <a:effectLst/>
                          <a:latin typeface="+mn-lt"/>
                        </a:rPr>
                        <a:t>Dwyrain Canolbarth Lloegr</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err="1">
                          <a:solidFill>
                            <a:schemeClr val="tx1"/>
                          </a:solidFill>
                          <a:effectLst/>
                          <a:latin typeface="+mn-lt"/>
                        </a:rPr>
                        <a:t>Llundain</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err="1">
                          <a:solidFill>
                            <a:schemeClr val="tx1"/>
                          </a:solidFill>
                          <a:effectLst/>
                          <a:latin typeface="+mn-lt"/>
                        </a:rPr>
                        <a:t>Gogledd-orllewin Lloegr</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a:solidFill>
                            <a:schemeClr val="tx1"/>
                          </a:solidFill>
                          <a:effectLst/>
                          <a:latin typeface="+mn-lt"/>
                        </a:rPr>
                        <a:t>De-ddwyrain Lloegr</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a:solidFill>
                            <a:schemeClr val="tx1"/>
                          </a:solidFill>
                          <a:effectLst/>
                          <a:latin typeface="+mn-lt"/>
                        </a:rPr>
                        <a:t>De-orllewin Lloegr</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err="1">
                          <a:solidFill>
                            <a:schemeClr val="tx1"/>
                          </a:solidFill>
                          <a:effectLst/>
                          <a:latin typeface="+mn-lt"/>
                        </a:rPr>
                        <a:t>Swydd Efrog a Humber</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err="1">
                          <a:solidFill>
                            <a:schemeClr val="tx1"/>
                          </a:solidFill>
                          <a:effectLst/>
                          <a:latin typeface="+mn-lt"/>
                        </a:rPr>
                        <a:t>Gorllewin Canolbarth Lloegr</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a:solidFill>
                            <a:schemeClr val="bg1"/>
                          </a:solidFill>
                          <a:effectLst/>
                          <a:latin typeface="+mn-lt"/>
                        </a:rPr>
                        <a:t>Net Cymru</a:t>
                      </a:r>
                      <a:endParaRPr lang="en-GB" sz="2400" b="0" i="0" u="none" strike="noStrike">
                        <a:solidFill>
                          <a:schemeClr val="bg1"/>
                        </a:solidFill>
                        <a:effectLst/>
                        <a:latin typeface="+mn-lt"/>
                      </a:endParaRPr>
                    </a:p>
                  </a:txBody>
                  <a:tcPr marL="36000" marR="36000" marT="36000" marB="36000" anchor="ctr">
                    <a:solidFill>
                      <a:schemeClr val="accent1"/>
                    </a:solidFill>
                  </a:tcPr>
                </a:tc>
                <a:tc>
                  <a:txBody>
                    <a:bodyPr/>
                    <a:lstStyle/>
                    <a:p>
                      <a:pPr algn="ctr" fontAlgn="b"/>
                      <a:r>
                        <a:rPr lang="en-GB" sz="2400" b="0" u="none" strike="noStrike" err="1">
                          <a:solidFill>
                            <a:schemeClr val="tx1"/>
                          </a:solidFill>
                          <a:effectLst/>
                          <a:latin typeface="+mn-lt"/>
                        </a:rPr>
                        <a:t>Gogledd Cymru</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dirty="0">
                          <a:solidFill>
                            <a:schemeClr val="tx1"/>
                          </a:solidFill>
                          <a:effectLst/>
                          <a:latin typeface="+mn-lt"/>
                        </a:rPr>
                        <a:t>De-</a:t>
                      </a:r>
                      <a:r>
                        <a:rPr lang="en-GB" sz="2400" b="0" u="none" strike="noStrike" dirty="0" err="1">
                          <a:solidFill>
                            <a:schemeClr val="tx1"/>
                          </a:solidFill>
                          <a:effectLst/>
                          <a:latin typeface="+mn-lt"/>
                        </a:rPr>
                        <a:t>ddwyrain</a:t>
                      </a:r>
                      <a:r>
                        <a:rPr lang="en-GB" sz="2400" b="0" u="none" strike="noStrike" dirty="0">
                          <a:solidFill>
                            <a:schemeClr val="tx1"/>
                          </a:solidFill>
                          <a:effectLst/>
                          <a:latin typeface="+mn-lt"/>
                        </a:rPr>
                        <a:t> Cymru</a:t>
                      </a:r>
                      <a:endParaRPr lang="en-GB" sz="2400" b="0" i="0" u="none" strike="noStrike" dirty="0">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algn="ctr" fontAlgn="b"/>
                      <a:r>
                        <a:rPr lang="en-GB" sz="2400" b="0" u="none" strike="noStrike" kern="1200">
                          <a:solidFill>
                            <a:schemeClr val="tx1"/>
                          </a:solidFill>
                          <a:effectLst/>
                          <a:latin typeface="+mn-lt"/>
                        </a:rPr>
                        <a:t>De-orllewin Cymru</a:t>
                      </a:r>
                      <a:endParaRPr lang="en-GB" sz="2400" b="0" i="0" u="none" strike="noStrike" kern="1200">
                        <a:solidFill>
                          <a:schemeClr val="tx1"/>
                        </a:solidFill>
                        <a:effectLst/>
                        <a:latin typeface="+mn-lt"/>
                        <a:ea typeface="+mn-ea"/>
                        <a:cs typeface="+mn-cs"/>
                      </a:endParaRPr>
                    </a:p>
                  </a:txBody>
                  <a:tcPr marL="36000" marR="36000" marT="36000" marB="36000" anchor="ctr">
                    <a:solidFill>
                      <a:schemeClr val="accent1">
                        <a:lumMod val="20000"/>
                        <a:lumOff val="80000"/>
                      </a:schemeClr>
                    </a:solidFill>
                  </a:tcPr>
                </a:tc>
                <a:extLst>
                  <a:ext uri="{0D108BD9-81ED-4DB2-BD59-A6C34878D82A}">
                    <a16:rowId xmlns:a16="http://schemas.microsoft.com/office/drawing/2014/main" val="3850225442"/>
                  </a:ext>
                </a:extLst>
              </a:tr>
              <a:tr h="1088798">
                <a:tc>
                  <a:txBody>
                    <a:bodyPr/>
                    <a:lstStyle/>
                    <a:p>
                      <a:pPr algn="l" fontAlgn="b"/>
                      <a:r>
                        <a:rPr lang="en-GB" sz="2400" b="0" u="none" strike="noStrike" err="1">
                          <a:solidFill>
                            <a:schemeClr val="tx1"/>
                          </a:solidFill>
                          <a:effectLst/>
                          <a:latin typeface="+mn-lt"/>
                        </a:rPr>
                        <a:t>Maint sylfaen rhanbarth cartref</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387</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36</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63</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91</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38</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53</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46</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324</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336</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59</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175</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chemeClr val="tx2"/>
                          </a:solidFill>
                          <a:effectLst/>
                          <a:uFillTx/>
                          <a:latin typeface="+mn-lt"/>
                          <a:ea typeface="+mn-ea"/>
                          <a:cs typeface="+mn-cs"/>
                          <a:sym typeface="Calibri"/>
                        </a:rPr>
                        <a:t>81</a:t>
                      </a:r>
                    </a:p>
                  </a:txBody>
                  <a:tcPr marL="7620" marR="7620" marT="7620" marB="0" anchor="ctr">
                    <a:solidFill>
                      <a:srgbClr val="CBCED4"/>
                    </a:solidFill>
                  </a:tcPr>
                </a:tc>
                <a:extLst>
                  <a:ext uri="{0D108BD9-81ED-4DB2-BD59-A6C34878D82A}">
                    <a16:rowId xmlns:a16="http://schemas.microsoft.com/office/drawing/2014/main" val="88540207"/>
                  </a:ext>
                </a:extLst>
              </a:tr>
              <a:tr h="1070239">
                <a:tc>
                  <a:txBody>
                    <a:bodyPr/>
                    <a:lstStyle/>
                    <a:p>
                      <a:pPr algn="l" fontAlgn="b"/>
                      <a:r>
                        <a:rPr lang="en-GB" sz="2400" b="0" u="none" strike="noStrike" err="1">
                          <a:solidFill>
                            <a:schemeClr val="tx1"/>
                          </a:solidFill>
                          <a:effectLst/>
                          <a:latin typeface="+mn-lt"/>
                        </a:rPr>
                        <a:t>Canolbarth Cymru</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9%</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4%</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11%</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4%</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13%</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13%</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9%</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8%</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7%</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7%</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7%</a:t>
                      </a:r>
                    </a:p>
                  </a:txBody>
                  <a:tcPr marL="7620" marR="7620" marT="7620" marB="0" anchor="ctr">
                    <a:solidFill>
                      <a:srgbClr val="E7E8EB"/>
                    </a:solidFill>
                  </a:tcPr>
                </a:tc>
                <a:extLst>
                  <a:ext uri="{0D108BD9-81ED-4DB2-BD59-A6C34878D82A}">
                    <a16:rowId xmlns:a16="http://schemas.microsoft.com/office/drawing/2014/main" val="2066326459"/>
                  </a:ext>
                </a:extLst>
              </a:tr>
              <a:tr h="1070239">
                <a:tc>
                  <a:txBody>
                    <a:bodyPr/>
                    <a:lstStyle/>
                    <a:p>
                      <a:pPr algn="l" fontAlgn="b"/>
                      <a:r>
                        <a:rPr lang="en-GB" sz="2400" b="0" u="none" strike="noStrike" err="1">
                          <a:solidFill>
                            <a:schemeClr val="tx1"/>
                          </a:solidFill>
                          <a:effectLst/>
                          <a:latin typeface="+mn-lt"/>
                        </a:rPr>
                        <a:t>Gogledd Cymru</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35%</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49%</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27%</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74%</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15%</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12%</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29%</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37%</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26%</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90%</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10%</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10%</a:t>
                      </a:r>
                    </a:p>
                  </a:txBody>
                  <a:tcPr marL="7620" marR="7620" marT="7620" marB="0" anchor="ctr">
                    <a:solidFill>
                      <a:srgbClr val="CBCED4"/>
                    </a:solidFill>
                  </a:tcPr>
                </a:tc>
                <a:extLst>
                  <a:ext uri="{0D108BD9-81ED-4DB2-BD59-A6C34878D82A}">
                    <a16:rowId xmlns:a16="http://schemas.microsoft.com/office/drawing/2014/main" val="3656607021"/>
                  </a:ext>
                </a:extLst>
              </a:tr>
              <a:tr h="1088798">
                <a:tc>
                  <a:txBody>
                    <a:bodyPr/>
                    <a:lstStyle/>
                    <a:p>
                      <a:pPr algn="l" fontAlgn="b"/>
                      <a:r>
                        <a:rPr lang="en-GB" sz="2400" b="0" u="none" strike="noStrike">
                          <a:solidFill>
                            <a:schemeClr val="tx1"/>
                          </a:solidFill>
                          <a:effectLst/>
                          <a:latin typeface="+mn-lt"/>
                        </a:rPr>
                        <a:t>De-ddwyrain Cymru</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38%</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26%</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38%</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16%</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50%</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58%</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36%</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38%</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39%</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4%</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50%</a:t>
                      </a:r>
                    </a:p>
                  </a:txBody>
                  <a:tcPr marL="7620" marR="7620" marT="7620" marB="0" anchor="ctr">
                    <a:solidFill>
                      <a:srgbClr val="E7E8EB"/>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48%</a:t>
                      </a:r>
                    </a:p>
                  </a:txBody>
                  <a:tcPr marL="7620" marR="7620" marT="7620" marB="0" anchor="ctr">
                    <a:solidFill>
                      <a:srgbClr val="E7E8EB"/>
                    </a:solidFill>
                  </a:tcPr>
                </a:tc>
                <a:extLst>
                  <a:ext uri="{0D108BD9-81ED-4DB2-BD59-A6C34878D82A}">
                    <a16:rowId xmlns:a16="http://schemas.microsoft.com/office/drawing/2014/main" val="1561417016"/>
                  </a:ext>
                </a:extLst>
              </a:tr>
              <a:tr h="1088798">
                <a:tc>
                  <a:txBody>
                    <a:bodyPr/>
                    <a:lstStyle/>
                    <a:p>
                      <a:pPr algn="l" fontAlgn="b"/>
                      <a:r>
                        <a:rPr lang="en-GB" sz="2400" b="0" u="none" strike="noStrike">
                          <a:solidFill>
                            <a:schemeClr val="tx1"/>
                          </a:solidFill>
                          <a:effectLst/>
                          <a:latin typeface="+mn-lt"/>
                        </a:rPr>
                        <a:t>De-orllewin Cymru</a:t>
                      </a:r>
                      <a:endParaRPr lang="en-GB" sz="2400" b="0" i="0" u="none" strike="noStrike">
                        <a:solidFill>
                          <a:schemeClr val="tx1"/>
                        </a:solidFill>
                        <a:effectLst/>
                        <a:latin typeface="+mn-lt"/>
                      </a:endParaRPr>
                    </a:p>
                  </a:txBody>
                  <a:tcPr marL="36000" marR="36000" marT="36000" marB="36000" anchor="ctr">
                    <a:solidFill>
                      <a:schemeClr val="accent1">
                        <a:lumMod val="20000"/>
                        <a:lumOff val="8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17%</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24%</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18%</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5%</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26%</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19%</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20%</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17%</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27%</a:t>
                      </a:r>
                    </a:p>
                  </a:txBody>
                  <a:tcPr marL="7620" marR="7620" marT="7620" marB="0" anchor="ctr">
                    <a:solidFill>
                      <a:schemeClr val="accent5">
                        <a:lumMod val="40000"/>
                        <a:lumOff val="60000"/>
                      </a:schemeClr>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9%</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a:solidFill>
                            <a:srgbClr val="000000"/>
                          </a:solidFill>
                          <a:effectLst/>
                          <a:uFillTx/>
                          <a:latin typeface="+mn-lt"/>
                          <a:ea typeface="+mn-ea"/>
                          <a:cs typeface="+mn-cs"/>
                          <a:sym typeface="Calibri"/>
                        </a:rPr>
                        <a:t>32%</a:t>
                      </a:r>
                    </a:p>
                  </a:txBody>
                  <a:tcPr marL="7620" marR="7620" marT="7620" marB="0" anchor="ctr">
                    <a:solidFill>
                      <a:srgbClr val="CBCED4"/>
                    </a:solidFill>
                  </a:tcPr>
                </a:tc>
                <a:tc>
                  <a:txBody>
                    <a:bodyPr/>
                    <a:lstStyle/>
                    <a:p>
                      <a:pPr marL="0" marR="0" indent="0" algn="ctr" defTabSz="1828800" rtl="0" fontAlgn="b" latinLnBrk="0">
                        <a:lnSpc>
                          <a:spcPct val="100000"/>
                        </a:lnSpc>
                        <a:spcBef>
                          <a:spcPct val="0"/>
                        </a:spcBef>
                        <a:spcAft>
                          <a:spcPct val="0"/>
                        </a:spcAft>
                        <a:buClrTx/>
                        <a:buSzTx/>
                        <a:buFontTx/>
                        <a:buNone/>
                      </a:pPr>
                      <a:r>
                        <a:rPr lang="en-GB" sz="2400" b="0" i="0" u="none" strike="noStrike" cap="none" spc="0" baseline="0" dirty="0">
                          <a:solidFill>
                            <a:srgbClr val="000000"/>
                          </a:solidFill>
                          <a:effectLst/>
                          <a:uFillTx/>
                          <a:latin typeface="+mn-lt"/>
                          <a:ea typeface="+mn-ea"/>
                          <a:cs typeface="+mn-cs"/>
                          <a:sym typeface="Calibri"/>
                        </a:rPr>
                        <a:t>33%</a:t>
                      </a:r>
                    </a:p>
                  </a:txBody>
                  <a:tcPr marL="7620" marR="7620" marT="7620" marB="0" anchor="ctr">
                    <a:solidFill>
                      <a:srgbClr val="CBCED4"/>
                    </a:solidFill>
                  </a:tcPr>
                </a:tc>
                <a:extLst>
                  <a:ext uri="{0D108BD9-81ED-4DB2-BD59-A6C34878D82A}">
                    <a16:rowId xmlns:a16="http://schemas.microsoft.com/office/drawing/2014/main" val="2122058739"/>
                  </a:ext>
                </a:extLst>
              </a:tr>
            </a:tbl>
          </a:graphicData>
        </a:graphic>
      </p:graphicFrame>
      <p:sp>
        <p:nvSpPr>
          <p:cNvPr id="10" name="Text Placeholder 9">
            <a:extLst>
              <a:ext uri="{FF2B5EF4-FFF2-40B4-BE49-F238E27FC236}">
                <a16:creationId xmlns:a16="http://schemas.microsoft.com/office/drawing/2014/main" id="{10E05E2F-C62D-5147-B83B-8E1DF82A1AFF}"/>
              </a:ext>
            </a:extLst>
          </p:cNvPr>
          <p:cNvSpPr>
            <a:spLocks noGrp="1"/>
          </p:cNvSpPr>
          <p:nvPr>
            <p:ph type="body" sz="quarter" idx="15"/>
          </p:nvPr>
        </p:nvSpPr>
        <p:spPr>
          <a:xfrm>
            <a:off x="561975" y="11800355"/>
            <a:ext cx="20528218" cy="998175"/>
          </a:xfrm>
        </p:spPr>
        <p:txBody>
          <a:bodyPr/>
          <a:lstStyle/>
          <a:p>
            <a:pPr>
              <a:spcBef>
                <a:spcPts val="300"/>
              </a:spcBef>
            </a:pPr>
            <a:r>
              <a:rPr lang="en-US" sz="2400"/>
              <a:t>*Sylwer bod y tabl uchod yn seiliedig ar deithiau i Gymru, felly mae’r canrannau yn eithrio teithio i Loegr a’r Alban. Eithriwyd rhanbarthau cartref â maint sylfaen o lai na 30. Ar gyfer meintiau sylfaen rhwng 30 a 100, argymhellir y dylid defnyddio’r amcangyfrifon ar sail ddangosol yn unig.</a:t>
            </a:r>
          </a:p>
          <a:p>
            <a:pPr>
              <a:spcBef>
                <a:spcPts val="300"/>
              </a:spcBef>
            </a:pPr>
            <a:r>
              <a:rPr lang="en-GB" sz="2400"/>
              <a:t>Ffynhonnell: Arolwg Twristiaeth Prydain Fawr (GBTS) </a:t>
            </a:r>
            <a:r>
              <a:rPr lang="en-US" sz="2400"/>
              <a:t>2024</a:t>
            </a:r>
          </a:p>
          <a:p>
            <a:pPr>
              <a:spcBef>
                <a:spcPts val="300"/>
              </a:spcBef>
            </a:pPr>
            <a:r>
              <a:rPr lang="en-US" sz="2400"/>
              <a:t>Sylfaen: Cymru 752</a:t>
            </a:r>
          </a:p>
        </p:txBody>
      </p:sp>
    </p:spTree>
    <p:extLst>
      <p:ext uri="{BB962C8B-B14F-4D97-AF65-F5344CB8AC3E}">
        <p14:creationId xmlns:p14="http://schemas.microsoft.com/office/powerpoint/2010/main" val="996505068"/>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64F7B4-1D7A-CC36-CAE9-02FE37058753}"/>
              </a:ext>
            </a:extLst>
          </p:cNvPr>
          <p:cNvSpPr>
            <a:spLocks noGrp="1"/>
          </p:cNvSpPr>
          <p:nvPr>
            <p:ph type="title" idx="4294967295"/>
          </p:nvPr>
        </p:nvSpPr>
        <p:spPr>
          <a:xfrm>
            <a:off x="697937" y="760449"/>
            <a:ext cx="23115588" cy="1038854"/>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IN" sz="6000" b="0" i="0" u="none" strike="noStrike" kern="0" cap="none" spc="0" normalizeH="0" baseline="0" noProof="0">
                <a:ln>
                  <a:noFill/>
                </a:ln>
                <a:solidFill>
                  <a:schemeClr val="tx2">
                    <a:lumMod val="20000"/>
                    <a:lumOff val="80000"/>
                  </a:schemeClr>
                </a:solidFill>
                <a:effectLst/>
                <a:uLnTx/>
                <a:uFillTx/>
                <a:latin typeface="+mj-lt"/>
                <a:ea typeface="Wales Sans Body"/>
                <a:cs typeface="Wales Sans Body"/>
                <a:sym typeface="Wales Sans Body"/>
              </a:rPr>
              <a:t>ATODIAD</a:t>
            </a:r>
          </a:p>
        </p:txBody>
      </p:sp>
    </p:spTree>
    <p:extLst>
      <p:ext uri="{BB962C8B-B14F-4D97-AF65-F5344CB8AC3E}">
        <p14:creationId xmlns:p14="http://schemas.microsoft.com/office/powerpoint/2010/main" val="2603096701"/>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FC95425-EC97-1E16-CAD2-1168142D7967}"/>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Diben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taith</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fesul</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chwarter</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Mhrydain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Fawr</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Rectangle 3">
            <a:extLst>
              <a:ext uri="{FF2B5EF4-FFF2-40B4-BE49-F238E27FC236}">
                <a16:creationId xmlns:a16="http://schemas.microsoft.com/office/drawing/2014/main" id="{285BCEEF-A0C8-90CC-2F99-CEBFC1A06A1B}"/>
              </a:ext>
            </a:extLst>
          </p:cNvPr>
          <p:cNvSpPr/>
          <p:nvPr/>
        </p:nvSpPr>
        <p:spPr>
          <a:xfrm>
            <a:off x="576257" y="2105025"/>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Diben y Daith (miliynau)</a:t>
            </a:r>
          </a:p>
        </p:txBody>
      </p:sp>
      <p:sp>
        <p:nvSpPr>
          <p:cNvPr id="3" name="Rectangle 2">
            <a:extLst>
              <a:ext uri="{FF2B5EF4-FFF2-40B4-BE49-F238E27FC236}">
                <a16:creationId xmlns:a16="http://schemas.microsoft.com/office/drawing/2014/main" id="{6A0A0AB0-70C5-5DB8-DE72-86BAE98A67E8}"/>
              </a:ext>
              <a:ext uri="{C183D7F6-B498-43B3-948B-1728B52AA6E4}">
                <adec:decorative xmlns:adec="http://schemas.microsoft.com/office/drawing/2017/decorative" val="1"/>
              </a:ext>
            </a:extLst>
          </p:cNvPr>
          <p:cNvSpPr/>
          <p:nvPr/>
        </p:nvSpPr>
        <p:spPr>
          <a:xfrm>
            <a:off x="576257" y="2793180"/>
            <a:ext cx="16476069" cy="918609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8" name="Content Placeholder 12" descr="Line chart depicting trips by purpose in millions to GB, England, Scotland and Wales by quarter between Q2 2021 and Q4 2022.">
            <a:extLst>
              <a:ext uri="{FF2B5EF4-FFF2-40B4-BE49-F238E27FC236}">
                <a16:creationId xmlns:a16="http://schemas.microsoft.com/office/drawing/2014/main" id="{CE478EE7-2F52-BE7B-A3F2-E2E17E511776}"/>
              </a:ext>
            </a:extLst>
          </p:cNvPr>
          <p:cNvGraphicFramePr/>
          <p:nvPr>
            <p:extLst>
              <p:ext uri="{D42A27DB-BD31-4B8C-83A1-F6EECF244321}">
                <p14:modId xmlns:p14="http://schemas.microsoft.com/office/powerpoint/2010/main" val="2452271521"/>
              </p:ext>
            </p:extLst>
          </p:nvPr>
        </p:nvGraphicFramePr>
        <p:xfrm>
          <a:off x="675112" y="2793180"/>
          <a:ext cx="16278358" cy="91860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Table 10">
            <a:extLst>
              <a:ext uri="{FF2B5EF4-FFF2-40B4-BE49-F238E27FC236}">
                <a16:creationId xmlns:a16="http://schemas.microsoft.com/office/drawing/2014/main" id="{F05507D4-BD4C-3BE9-A745-C7B0546DFEBE}"/>
              </a:ext>
            </a:extLst>
          </p:cNvPr>
          <p:cNvGraphicFramePr>
            <a:graphicFrameLocks noGrp="1"/>
          </p:cNvGraphicFramePr>
          <p:nvPr>
            <p:extLst>
              <p:ext uri="{D42A27DB-BD31-4B8C-83A1-F6EECF244321}">
                <p14:modId xmlns:p14="http://schemas.microsoft.com/office/powerpoint/2010/main" val="2407446747"/>
              </p:ext>
            </p:extLst>
          </p:nvPr>
        </p:nvGraphicFramePr>
        <p:xfrm>
          <a:off x="17288890" y="2105023"/>
          <a:ext cx="6498735" cy="9874254"/>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645709">
                <a:tc>
                  <a:txBody>
                    <a:bodyPr/>
                    <a:lstStyle/>
                    <a:p>
                      <a:pPr algn="ctr"/>
                      <a:r>
                        <a:rPr lang="en-GB" sz="2800" err="1">
                          <a:solidFill>
                            <a:schemeClr val="bg1"/>
                          </a:solidFill>
                        </a:rPr>
                        <a:t>Diben y Daith</a:t>
                      </a:r>
                    </a:p>
                  </a:txBody>
                  <a:tcPr marL="90000" marR="90000" marT="46800" marB="46800" anchor="ctr"/>
                </a:tc>
                <a:tc>
                  <a:txBody>
                    <a:bodyPr/>
                    <a:lstStyle/>
                    <a:p>
                      <a:pPr algn="ctr"/>
                      <a:r>
                        <a:rPr lang="en-GB" sz="2800" err="1">
                          <a:solidFill>
                            <a:schemeClr val="bg1"/>
                          </a:solidFill>
                        </a:rPr>
                        <a:t>Nifer y Teithiau 2024</a:t>
                      </a:r>
                    </a:p>
                  </a:txBody>
                  <a:tcPr marL="90000" marR="90000" marT="46800" marB="46800" anchor="ctr"/>
                </a:tc>
                <a:tc>
                  <a:txBody>
                    <a:bodyPr/>
                    <a:lstStyle/>
                    <a:p>
                      <a:pPr algn="ctr"/>
                      <a:r>
                        <a:rPr lang="en-GB" sz="2800" err="1">
                          <a:solidFill>
                            <a:schemeClr val="bg1"/>
                          </a:solidFill>
                        </a:rPr>
                        <a:t>Cyfran o Deithiau</a:t>
                      </a:r>
                      <a:endParaRPr lang="en-GB" sz="2800">
                        <a:solidFill>
                          <a:schemeClr val="bg1"/>
                        </a:solidFill>
                      </a:endParaRPr>
                    </a:p>
                  </a:txBody>
                  <a:tcPr marL="90000" marR="90000" marT="46800" marB="46800" anchor="ctr"/>
                </a:tc>
                <a:extLst>
                  <a:ext uri="{0D108BD9-81ED-4DB2-BD59-A6C34878D82A}">
                    <a16:rowId xmlns:a16="http://schemas.microsoft.com/office/drawing/2014/main" val="1236938923"/>
                  </a:ext>
                </a:extLst>
              </a:tr>
              <a:tr h="1645709">
                <a:tc>
                  <a:txBody>
                    <a:bodyPr/>
                    <a:lstStyle/>
                    <a:p>
                      <a:pPr algn="ctr"/>
                      <a:r>
                        <a:rPr lang="en-US" sz="2400" err="1">
                          <a:solidFill>
                            <a:schemeClr val="tx1"/>
                          </a:solidFill>
                        </a:rPr>
                        <a:t>Cyfanswm y Teithiau</a:t>
                      </a:r>
                      <a:endParaRPr lang="en-GB" sz="2400">
                        <a:solidFill>
                          <a:schemeClr val="tx1"/>
                        </a:solidFill>
                      </a:endParaRPr>
                    </a:p>
                  </a:txBody>
                  <a:tcPr marL="90000" marR="90000" marT="46800" marB="46800" anchor="ctr"/>
                </a:tc>
                <a:tc>
                  <a:txBody>
                    <a:bodyPr/>
                    <a:lstStyle/>
                    <a:p>
                      <a:pPr algn="ctr"/>
                      <a:r>
                        <a:rPr lang="en-GB" sz="2400">
                          <a:solidFill>
                            <a:schemeClr val="tx1"/>
                          </a:solidFill>
                        </a:rPr>
                        <a:t>105.6</a:t>
                      </a:r>
                    </a:p>
                  </a:txBody>
                  <a:tcPr marL="90000" marR="90000" marT="46800" marB="46800" anchor="ctr"/>
                </a:tc>
                <a:tc>
                  <a:txBody>
                    <a:bodyPr/>
                    <a:lstStyle/>
                    <a:p>
                      <a:pPr algn="ctr"/>
                      <a:endParaRPr lang="en-GB" sz="2400">
                        <a:solidFill>
                          <a:schemeClr val="tx1"/>
                        </a:solidFill>
                      </a:endParaRPr>
                    </a:p>
                  </a:txBody>
                  <a:tcPr marL="90000" marR="90000" marT="46800" marB="46800" anchor="ctr"/>
                </a:tc>
                <a:extLst>
                  <a:ext uri="{0D108BD9-81ED-4DB2-BD59-A6C34878D82A}">
                    <a16:rowId xmlns:a16="http://schemas.microsoft.com/office/drawing/2014/main" val="2818411631"/>
                  </a:ext>
                </a:extLst>
              </a:tr>
              <a:tr h="1645709">
                <a:tc>
                  <a:txBody>
                    <a:bodyPr/>
                    <a:lstStyle/>
                    <a:p>
                      <a:pPr algn="ctr"/>
                      <a:r>
                        <a:rPr lang="en-US" sz="2400">
                          <a:solidFill>
                            <a:schemeClr val="tx1"/>
                          </a:solidFill>
                        </a:rPr>
                        <a:t>Teithiau Gwyliau</a:t>
                      </a:r>
                      <a:endParaRPr lang="en-GB" sz="2400">
                        <a:solidFill>
                          <a:schemeClr val="tx1"/>
                        </a:solidFill>
                      </a:endParaRPr>
                    </a:p>
                  </a:txBody>
                  <a:tcPr marL="90000" marR="90000" marT="46800" marB="46800" anchor="ctr"/>
                </a:tc>
                <a:tc>
                  <a:txBody>
                    <a:bodyPr/>
                    <a:lstStyle/>
                    <a:p>
                      <a:pPr algn="ctr"/>
                      <a:r>
                        <a:rPr lang="en-GB" sz="2400">
                          <a:solidFill>
                            <a:schemeClr val="tx1"/>
                          </a:solidFill>
                        </a:rPr>
                        <a:t>32.5</a:t>
                      </a:r>
                    </a:p>
                  </a:txBody>
                  <a:tcPr marL="90000" marR="90000" marT="46800" marB="46800" anchor="ctr"/>
                </a:tc>
                <a:tc>
                  <a:txBody>
                    <a:bodyPr/>
                    <a:lstStyle/>
                    <a:p>
                      <a:pPr algn="ctr"/>
                      <a:r>
                        <a:rPr lang="en-US" sz="2400">
                          <a:solidFill>
                            <a:schemeClr val="tx1"/>
                          </a:solidFill>
                        </a:rPr>
                        <a:t>31%</a:t>
                      </a:r>
                      <a:endParaRPr lang="en-GB" sz="2400">
                        <a:solidFill>
                          <a:schemeClr val="tx1"/>
                        </a:solidFill>
                      </a:endParaRPr>
                    </a:p>
                  </a:txBody>
                  <a:tcPr marL="90000" marR="90000" marT="46800" marB="46800" anchor="ctr"/>
                </a:tc>
                <a:extLst>
                  <a:ext uri="{0D108BD9-81ED-4DB2-BD59-A6C34878D82A}">
                    <a16:rowId xmlns:a16="http://schemas.microsoft.com/office/drawing/2014/main" val="3992828607"/>
                  </a:ext>
                </a:extLst>
              </a:tr>
              <a:tr h="1645709">
                <a:tc>
                  <a:txBody>
                    <a:bodyPr/>
                    <a:lstStyle/>
                    <a:p>
                      <a:pPr algn="ctr"/>
                      <a:r>
                        <a:rPr lang="en-US" sz="2400" err="1">
                          <a:solidFill>
                            <a:schemeClr val="tx1"/>
                          </a:solidFill>
                        </a:rPr>
                        <a:t>Ymweld â Ffrindiau a Pherthnasau</a:t>
                      </a:r>
                      <a:endParaRPr lang="en-GB" sz="2400">
                        <a:solidFill>
                          <a:schemeClr val="tx1"/>
                        </a:solidFill>
                      </a:endParaRPr>
                    </a:p>
                  </a:txBody>
                  <a:tcPr marL="90000" marR="90000" marT="46800" marB="46800" anchor="ctr"/>
                </a:tc>
                <a:tc>
                  <a:txBody>
                    <a:bodyPr/>
                    <a:lstStyle/>
                    <a:p>
                      <a:pPr algn="ctr" fontAlgn="b"/>
                      <a:r>
                        <a:rPr lang="en-US" sz="2400" kern="1200">
                          <a:solidFill>
                            <a:schemeClr val="tx1"/>
                          </a:solidFill>
                          <a:latin typeface="+mn-lt"/>
                          <a:ea typeface="+mn-ea"/>
                          <a:cs typeface="+mn-cs"/>
                        </a:rPr>
                        <a:t>39.3</a:t>
                      </a:r>
                      <a:endParaRPr lang="en-GB" sz="2400" kern="1200">
                        <a:solidFill>
                          <a:schemeClr val="tx1"/>
                        </a:solidFill>
                        <a:latin typeface="+mn-lt"/>
                        <a:ea typeface="+mn-ea"/>
                        <a:cs typeface="+mn-cs"/>
                      </a:endParaRPr>
                    </a:p>
                  </a:txBody>
                  <a:tcPr marL="90000" marR="90000" marT="46800" marB="46800" anchor="ctr"/>
                </a:tc>
                <a:tc>
                  <a:txBody>
                    <a:bodyPr/>
                    <a:lstStyle/>
                    <a:p>
                      <a:pPr algn="ctr"/>
                      <a:r>
                        <a:rPr lang="en-US" sz="2400" kern="1200">
                          <a:solidFill>
                            <a:schemeClr val="tx1"/>
                          </a:solidFill>
                          <a:latin typeface="+mn-lt"/>
                          <a:ea typeface="+mn-ea"/>
                          <a:cs typeface="+mn-cs"/>
                        </a:rPr>
                        <a:t>37%</a:t>
                      </a:r>
                      <a:endParaRPr lang="en-GB" sz="2400" kern="1200">
                        <a:solidFill>
                          <a:schemeClr val="tx1"/>
                        </a:solidFill>
                        <a:latin typeface="+mn-lt"/>
                        <a:ea typeface="+mn-ea"/>
                        <a:cs typeface="+mn-cs"/>
                      </a:endParaRPr>
                    </a:p>
                  </a:txBody>
                  <a:tcPr marL="90000" marR="90000" marT="46800" marB="46800" anchor="ctr"/>
                </a:tc>
                <a:extLst>
                  <a:ext uri="{0D108BD9-81ED-4DB2-BD59-A6C34878D82A}">
                    <a16:rowId xmlns:a16="http://schemas.microsoft.com/office/drawing/2014/main" val="664184207"/>
                  </a:ext>
                </a:extLst>
              </a:tr>
              <a:tr h="1645709">
                <a:tc>
                  <a:txBody>
                    <a:bodyPr/>
                    <a:lstStyle/>
                    <a:p>
                      <a:pPr algn="ctr"/>
                      <a:r>
                        <a:rPr lang="en-US" sz="2400">
                          <a:solidFill>
                            <a:schemeClr val="tx1"/>
                          </a:solidFill>
                        </a:rPr>
                        <a:t>Teithiau Busnes</a:t>
                      </a:r>
                      <a:endParaRPr lang="en-GB" sz="2400">
                        <a:solidFill>
                          <a:schemeClr val="tx1"/>
                        </a:solidFill>
                      </a:endParaRPr>
                    </a:p>
                  </a:txBody>
                  <a:tcPr marL="90000" marR="90000" marT="46800" marB="46800" anchor="ctr"/>
                </a:tc>
                <a:tc>
                  <a:txBody>
                    <a:bodyPr/>
                    <a:lstStyle/>
                    <a:p>
                      <a:pPr algn="ctr"/>
                      <a:r>
                        <a:rPr lang="en-US" sz="2400">
                          <a:solidFill>
                            <a:schemeClr val="tx1"/>
                          </a:solidFill>
                        </a:rPr>
                        <a:t>5.9</a:t>
                      </a:r>
                      <a:endParaRPr lang="en-GB" sz="2400">
                        <a:solidFill>
                          <a:schemeClr val="tx1"/>
                        </a:solidFill>
                      </a:endParaRPr>
                    </a:p>
                  </a:txBody>
                  <a:tcPr marL="90000" marR="90000" marT="46800" marB="46800" anchor="ctr"/>
                </a:tc>
                <a:tc>
                  <a:txBody>
                    <a:bodyPr/>
                    <a:lstStyle/>
                    <a:p>
                      <a:pPr algn="ctr"/>
                      <a:r>
                        <a:rPr lang="en-US" sz="2400">
                          <a:solidFill>
                            <a:schemeClr val="tx1"/>
                          </a:solidFill>
                        </a:rPr>
                        <a:t>6%</a:t>
                      </a:r>
                      <a:endParaRPr lang="en-GB" sz="2400">
                        <a:solidFill>
                          <a:schemeClr val="tx1"/>
                        </a:solidFill>
                      </a:endParaRPr>
                    </a:p>
                  </a:txBody>
                  <a:tcPr marL="90000" marR="90000" marT="46800" marB="46800" anchor="ctr"/>
                </a:tc>
                <a:extLst>
                  <a:ext uri="{0D108BD9-81ED-4DB2-BD59-A6C34878D82A}">
                    <a16:rowId xmlns:a16="http://schemas.microsoft.com/office/drawing/2014/main" val="120076929"/>
                  </a:ext>
                </a:extLst>
              </a:tr>
              <a:tr h="1645709">
                <a:tc>
                  <a:txBody>
                    <a:bodyPr/>
                    <a:lstStyle/>
                    <a:p>
                      <a:pPr algn="ctr"/>
                      <a:r>
                        <a:rPr lang="en-US" sz="2400">
                          <a:solidFill>
                            <a:schemeClr val="tx1"/>
                          </a:solidFill>
                          <a:latin typeface="+mn-lt"/>
                        </a:rPr>
                        <a:t>27.9</a:t>
                      </a:r>
                      <a:endParaRPr lang="en-GB" sz="2400">
                        <a:solidFill>
                          <a:schemeClr val="tx1"/>
                        </a:solidFill>
                        <a:latin typeface="+mn-lt"/>
                      </a:endParaRPr>
                    </a:p>
                  </a:txBody>
                  <a:tcPr marL="90000" marR="90000" marT="46800" marB="46800" anchor="ctr"/>
                </a:tc>
                <a:tc>
                  <a:txBody>
                    <a:bodyPr/>
                    <a:lstStyle/>
                    <a:p>
                      <a:pPr algn="ctr"/>
                      <a:r>
                        <a:rPr lang="en-US" sz="2400">
                          <a:solidFill>
                            <a:schemeClr val="tx1"/>
                          </a:solidFill>
                        </a:rPr>
                        <a:t>30.9</a:t>
                      </a:r>
                      <a:endParaRPr lang="en-GB" sz="2400">
                        <a:solidFill>
                          <a:schemeClr val="tx1"/>
                        </a:solidFill>
                      </a:endParaRPr>
                    </a:p>
                  </a:txBody>
                  <a:tcPr marL="90000" marR="90000" marT="46800" marB="46800" anchor="ctr"/>
                </a:tc>
                <a:tc>
                  <a:txBody>
                    <a:bodyPr/>
                    <a:lstStyle/>
                    <a:p>
                      <a:pPr algn="ctr"/>
                      <a:r>
                        <a:rPr lang="en-US" sz="2400" dirty="0">
                          <a:solidFill>
                            <a:schemeClr val="tx1"/>
                          </a:solidFill>
                        </a:rPr>
                        <a:t>26%</a:t>
                      </a:r>
                      <a:endParaRPr lang="en-GB" sz="2400" dirty="0">
                        <a:solidFill>
                          <a:schemeClr val="tx1"/>
                        </a:solidFill>
                      </a:endParaRPr>
                    </a:p>
                  </a:txBody>
                  <a:tcPr marL="90000" marR="90000" marT="46800" marB="46800" anchor="ctr"/>
                </a:tc>
                <a:extLst>
                  <a:ext uri="{0D108BD9-81ED-4DB2-BD59-A6C34878D82A}">
                    <a16:rowId xmlns:a16="http://schemas.microsoft.com/office/drawing/2014/main" val="1808989355"/>
                  </a:ext>
                </a:extLst>
              </a:tr>
            </a:tbl>
          </a:graphicData>
        </a:graphic>
      </p:graphicFrame>
      <p:sp>
        <p:nvSpPr>
          <p:cNvPr id="6" name="Text Placeholder 5">
            <a:extLst>
              <a:ext uri="{FF2B5EF4-FFF2-40B4-BE49-F238E27FC236}">
                <a16:creationId xmlns:a16="http://schemas.microsoft.com/office/drawing/2014/main" id="{9408ECE4-4906-F8C7-81FB-A8806FCA7EAA}"/>
              </a:ext>
            </a:extLst>
          </p:cNvPr>
          <p:cNvSpPr>
            <a:spLocks noGrp="1"/>
          </p:cNvSpPr>
          <p:nvPr>
            <p:ph type="body" sz="quarter" idx="14"/>
          </p:nvPr>
        </p:nvSpPr>
        <p:spPr/>
        <p:txBody>
          <a:bodyPr/>
          <a:lstStyle/>
          <a:p>
            <a:pPr>
              <a:spcBef>
                <a:spcPts val="300"/>
              </a:spcBef>
            </a:pPr>
            <a:r>
              <a:rPr lang="en-GB" sz="2400" dirty="0" err="1"/>
              <a:t>Ffynhonnell</a:t>
            </a:r>
            <a:r>
              <a:rPr lang="en-GB" sz="2400" dirty="0"/>
              <a:t>: </a:t>
            </a:r>
            <a:r>
              <a:rPr lang="en-GB" sz="2400" dirty="0" err="1"/>
              <a:t>Arolwg</a:t>
            </a:r>
            <a:r>
              <a:rPr lang="en-GB" sz="2400" dirty="0"/>
              <a:t> </a:t>
            </a:r>
            <a:r>
              <a:rPr lang="en-GB" sz="2400" dirty="0" err="1"/>
              <a:t>Twristiaeth</a:t>
            </a:r>
            <a:r>
              <a:rPr lang="en-GB" sz="2400" dirty="0"/>
              <a:t> Prydain </a:t>
            </a:r>
            <a:r>
              <a:rPr lang="en-GB" sz="2400" dirty="0" err="1"/>
              <a:t>Fawr</a:t>
            </a:r>
            <a:r>
              <a:rPr lang="en-GB" sz="2400" dirty="0"/>
              <a:t> (GBTS) </a:t>
            </a:r>
            <a:r>
              <a:rPr lang="en-US" sz="2400" dirty="0"/>
              <a:t>2024</a:t>
            </a:r>
          </a:p>
          <a:p>
            <a:pPr>
              <a:spcBef>
                <a:spcPts val="300"/>
              </a:spcBef>
            </a:pPr>
            <a:r>
              <a:rPr lang="en-US" sz="2400" dirty="0"/>
              <a:t>Sylfaen: Prydain Fawr 8,388; </a:t>
            </a:r>
            <a:r>
              <a:rPr lang="en-US" sz="2400" dirty="0" err="1"/>
              <a:t>Lloegr</a:t>
            </a:r>
            <a:r>
              <a:rPr lang="en-US" sz="2400" dirty="0"/>
              <a:t> 6,690; Yr Alban 1,130; Cymru 752</a:t>
            </a:r>
          </a:p>
        </p:txBody>
      </p:sp>
    </p:spTree>
    <p:extLst>
      <p:ext uri="{BB962C8B-B14F-4D97-AF65-F5344CB8AC3E}">
        <p14:creationId xmlns:p14="http://schemas.microsoft.com/office/powerpoint/2010/main" val="498843070"/>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FC95425-EC97-1E16-CAD2-1168142D7967}"/>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Gwariant</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cyfartalog</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fesul</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diben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y daith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Mhrydain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Fawr</a:t>
            </a:r>
          </a:p>
        </p:txBody>
      </p:sp>
      <p:sp>
        <p:nvSpPr>
          <p:cNvPr id="4" name="Rectangle 3">
            <a:extLst>
              <a:ext uri="{FF2B5EF4-FFF2-40B4-BE49-F238E27FC236}">
                <a16:creationId xmlns:a16="http://schemas.microsoft.com/office/drawing/2014/main" id="{285BCEEF-A0C8-90CC-2F99-CEBFC1A06A1B}"/>
              </a:ext>
            </a:extLst>
          </p:cNvPr>
          <p:cNvSpPr/>
          <p:nvPr/>
        </p:nvSpPr>
        <p:spPr>
          <a:xfrm>
            <a:off x="576257" y="2105025"/>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Gwariant Cyfartalog fesul Diben y Daith (miliynau)</a:t>
            </a:r>
          </a:p>
        </p:txBody>
      </p:sp>
      <p:sp>
        <p:nvSpPr>
          <p:cNvPr id="3" name="Rectangle 2">
            <a:extLst>
              <a:ext uri="{FF2B5EF4-FFF2-40B4-BE49-F238E27FC236}">
                <a16:creationId xmlns:a16="http://schemas.microsoft.com/office/drawing/2014/main" id="{6A0A0AB0-70C5-5DB8-DE72-86BAE98A67E8}"/>
              </a:ext>
              <a:ext uri="{C183D7F6-B498-43B3-948B-1728B52AA6E4}">
                <adec:decorative xmlns:adec="http://schemas.microsoft.com/office/drawing/2017/decorative" val="1"/>
              </a:ext>
            </a:extLst>
          </p:cNvPr>
          <p:cNvSpPr/>
          <p:nvPr/>
        </p:nvSpPr>
        <p:spPr>
          <a:xfrm>
            <a:off x="576257" y="2793180"/>
            <a:ext cx="16476069" cy="918609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8" name="Content Placeholder 12" descr="Line chart depicting average spend by purpose in GB, England, Scotland and Wales by quarter between Q2 2021 and Q4 2022.">
            <a:extLst>
              <a:ext uri="{FF2B5EF4-FFF2-40B4-BE49-F238E27FC236}">
                <a16:creationId xmlns:a16="http://schemas.microsoft.com/office/drawing/2014/main" id="{CE478EE7-2F52-BE7B-A3F2-E2E17E511776}"/>
              </a:ext>
            </a:extLst>
          </p:cNvPr>
          <p:cNvGraphicFramePr/>
          <p:nvPr>
            <p:extLst>
              <p:ext uri="{D42A27DB-BD31-4B8C-83A1-F6EECF244321}">
                <p14:modId xmlns:p14="http://schemas.microsoft.com/office/powerpoint/2010/main" val="2714170681"/>
              </p:ext>
            </p:extLst>
          </p:nvPr>
        </p:nvGraphicFramePr>
        <p:xfrm>
          <a:off x="675112" y="2793180"/>
          <a:ext cx="16278358" cy="91860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Table 1">
            <a:extLst>
              <a:ext uri="{FF2B5EF4-FFF2-40B4-BE49-F238E27FC236}">
                <a16:creationId xmlns:a16="http://schemas.microsoft.com/office/drawing/2014/main" id="{2BC689BA-75A7-083E-FF31-4492C4AF9AF4}"/>
              </a:ext>
            </a:extLst>
          </p:cNvPr>
          <p:cNvGraphicFramePr>
            <a:graphicFrameLocks noGrp="1"/>
          </p:cNvGraphicFramePr>
          <p:nvPr>
            <p:extLst>
              <p:ext uri="{D42A27DB-BD31-4B8C-83A1-F6EECF244321}">
                <p14:modId xmlns:p14="http://schemas.microsoft.com/office/powerpoint/2010/main" val="1086061403"/>
              </p:ext>
            </p:extLst>
          </p:nvPr>
        </p:nvGraphicFramePr>
        <p:xfrm>
          <a:off x="17288890" y="2105026"/>
          <a:ext cx="6498735" cy="9886950"/>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2595600">
                <a:tc>
                  <a:txBody>
                    <a:bodyPr/>
                    <a:lstStyle/>
                    <a:p>
                      <a:pPr algn="ctr"/>
                      <a:r>
                        <a:rPr lang="en-GB" sz="2800" err="1">
                          <a:solidFill>
                            <a:schemeClr val="bg1"/>
                          </a:solidFill>
                        </a:rPr>
                        <a:t>Diben y Daith</a:t>
                      </a:r>
                    </a:p>
                  </a:txBody>
                  <a:tcPr marL="90000" marR="90000" marT="46800" marB="46800" anchor="ctr"/>
                </a:tc>
                <a:tc>
                  <a:txBody>
                    <a:bodyPr/>
                    <a:lstStyle/>
                    <a:p>
                      <a:pPr algn="ctr"/>
                      <a:r>
                        <a:rPr lang="en-US" sz="2800">
                          <a:solidFill>
                            <a:schemeClr val="bg1"/>
                          </a:solidFill>
                        </a:rPr>
                        <a:t>Gwariant Cyfartalog</a:t>
                      </a:r>
                    </a:p>
                    <a:p>
                      <a:pPr algn="ctr"/>
                      <a:r>
                        <a:rPr lang="en-US" sz="2800" err="1">
                          <a:solidFill>
                            <a:schemeClr val="bg1"/>
                          </a:solidFill>
                        </a:rPr>
                        <a:t>Fesul Taith 2023</a:t>
                      </a:r>
                      <a:endParaRPr lang="en-GB" sz="2800">
                        <a:solidFill>
                          <a:schemeClr val="bg1"/>
                        </a:solidFill>
                      </a:endParaRPr>
                    </a:p>
                  </a:txBody>
                  <a:tcPr marL="90000" marR="90000" marT="46800" marB="46800" anchor="ctr"/>
                </a:tc>
                <a:tc>
                  <a:txBody>
                    <a:bodyPr/>
                    <a:lstStyle/>
                    <a:p>
                      <a:pPr algn="ctr"/>
                      <a:r>
                        <a:rPr lang="en-GB" sz="2800">
                          <a:solidFill>
                            <a:schemeClr val="bg1"/>
                          </a:solidFill>
                        </a:rPr>
                        <a:t>Gwariant Cyfartalog</a:t>
                      </a:r>
                    </a:p>
                    <a:p>
                      <a:pPr algn="ctr"/>
                      <a:r>
                        <a:rPr lang="en-GB" sz="2800" err="1">
                          <a:solidFill>
                            <a:schemeClr val="bg1"/>
                          </a:solidFill>
                        </a:rPr>
                        <a:t>Fesul Taith 2024</a:t>
                      </a:r>
                    </a:p>
                  </a:txBody>
                  <a:tcPr marL="90000" marR="90000" marT="46800" marB="46800" anchor="ctr"/>
                </a:tc>
                <a:extLst>
                  <a:ext uri="{0D108BD9-81ED-4DB2-BD59-A6C34878D82A}">
                    <a16:rowId xmlns:a16="http://schemas.microsoft.com/office/drawing/2014/main" val="1236938923"/>
                  </a:ext>
                </a:extLst>
              </a:tr>
              <a:tr h="1458270">
                <a:tc>
                  <a:txBody>
                    <a:bodyPr/>
                    <a:lstStyle/>
                    <a:p>
                      <a:pPr algn="ctr"/>
                      <a:r>
                        <a:rPr lang="en-US" sz="2400" err="1">
                          <a:solidFill>
                            <a:schemeClr val="tx1"/>
                          </a:solidFill>
                        </a:rPr>
                        <a:t>Cyfanswm y Teithiau</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£266</a:t>
                      </a:r>
                    </a:p>
                  </a:txBody>
                  <a:tcPr marL="90000" marR="90000" marT="46800" marB="46800" anchor="ctr"/>
                </a:tc>
                <a:tc>
                  <a:txBody>
                    <a:bodyPr/>
                    <a:lstStyle/>
                    <a:p>
                      <a:pPr algn="ctr" fontAlgn="b"/>
                      <a:r>
                        <a:rPr lang="en-GB" sz="2400" b="0" i="0" u="none" strike="noStrike">
                          <a:solidFill>
                            <a:schemeClr val="tx1"/>
                          </a:solidFill>
                          <a:effectLst/>
                          <a:latin typeface="+mn-lt"/>
                        </a:rPr>
                        <a:t>£312</a:t>
                      </a:r>
                    </a:p>
                  </a:txBody>
                  <a:tcPr marL="90000" marR="90000" marT="46800" marB="46800" anchor="ctr"/>
                </a:tc>
                <a:extLst>
                  <a:ext uri="{0D108BD9-81ED-4DB2-BD59-A6C34878D82A}">
                    <a16:rowId xmlns:a16="http://schemas.microsoft.com/office/drawing/2014/main" val="2818411631"/>
                  </a:ext>
                </a:extLst>
              </a:tr>
              <a:tr h="1458270">
                <a:tc>
                  <a:txBody>
                    <a:bodyPr/>
                    <a:lstStyle/>
                    <a:p>
                      <a:pPr algn="ctr"/>
                      <a:r>
                        <a:rPr lang="en-US" sz="2400">
                          <a:solidFill>
                            <a:schemeClr val="tx1"/>
                          </a:solidFill>
                        </a:rPr>
                        <a:t>Teithiau Gwyliau</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£330</a:t>
                      </a:r>
                    </a:p>
                  </a:txBody>
                  <a:tcPr marL="90000" marR="90000" marT="46800" marB="46800" anchor="ctr"/>
                </a:tc>
                <a:tc>
                  <a:txBody>
                    <a:bodyPr/>
                    <a:lstStyle/>
                    <a:p>
                      <a:pPr algn="ctr" fontAlgn="b"/>
                      <a:r>
                        <a:rPr lang="en-GB" sz="2400" b="0" i="0" u="none" strike="noStrike">
                          <a:solidFill>
                            <a:schemeClr val="tx1"/>
                          </a:solidFill>
                          <a:effectLst/>
                          <a:latin typeface="+mn-lt"/>
                        </a:rPr>
                        <a:t>£370</a:t>
                      </a:r>
                    </a:p>
                  </a:txBody>
                  <a:tcPr marL="90000" marR="90000" marT="46800" marB="46800" anchor="ctr"/>
                </a:tc>
                <a:extLst>
                  <a:ext uri="{0D108BD9-81ED-4DB2-BD59-A6C34878D82A}">
                    <a16:rowId xmlns:a16="http://schemas.microsoft.com/office/drawing/2014/main" val="3992828607"/>
                  </a:ext>
                </a:extLst>
              </a:tr>
              <a:tr h="1458270">
                <a:tc>
                  <a:txBody>
                    <a:bodyPr/>
                    <a:lstStyle/>
                    <a:p>
                      <a:pPr algn="ctr"/>
                      <a:r>
                        <a:rPr lang="en-US" sz="2400" err="1">
                          <a:solidFill>
                            <a:schemeClr val="tx1"/>
                          </a:solidFill>
                        </a:rPr>
                        <a:t>Ymweld â Ffrindiau a Pherthnasau</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£172</a:t>
                      </a:r>
                    </a:p>
                  </a:txBody>
                  <a:tcPr marL="90000" marR="90000" marT="46800" marB="46800" anchor="ctr"/>
                </a:tc>
                <a:tc>
                  <a:txBody>
                    <a:bodyPr/>
                    <a:lstStyle/>
                    <a:p>
                      <a:pPr algn="ctr" fontAlgn="b"/>
                      <a:r>
                        <a:rPr lang="en-GB" sz="2400" b="0" i="0" u="none" strike="noStrike">
                          <a:solidFill>
                            <a:schemeClr val="tx1"/>
                          </a:solidFill>
                          <a:effectLst/>
                          <a:latin typeface="+mn-lt"/>
                        </a:rPr>
                        <a:t>£208</a:t>
                      </a:r>
                    </a:p>
                  </a:txBody>
                  <a:tcPr marL="90000" marR="90000" marT="46800" marB="46800" anchor="ctr"/>
                </a:tc>
                <a:extLst>
                  <a:ext uri="{0D108BD9-81ED-4DB2-BD59-A6C34878D82A}">
                    <a16:rowId xmlns:a16="http://schemas.microsoft.com/office/drawing/2014/main" val="664184207"/>
                  </a:ext>
                </a:extLst>
              </a:tr>
              <a:tr h="1458270">
                <a:tc>
                  <a:txBody>
                    <a:bodyPr/>
                    <a:lstStyle/>
                    <a:p>
                      <a:pPr algn="ctr"/>
                      <a:r>
                        <a:rPr lang="en-US" sz="2400">
                          <a:solidFill>
                            <a:schemeClr val="tx1"/>
                          </a:solidFill>
                        </a:rPr>
                        <a:t>Teithiau Busnes</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£365</a:t>
                      </a:r>
                    </a:p>
                  </a:txBody>
                  <a:tcPr marL="90000" marR="90000" marT="46800" marB="46800" anchor="ctr"/>
                </a:tc>
                <a:tc>
                  <a:txBody>
                    <a:bodyPr/>
                    <a:lstStyle/>
                    <a:p>
                      <a:pPr algn="ctr" fontAlgn="b"/>
                      <a:r>
                        <a:rPr lang="en-GB" sz="2400" b="0" i="0" u="none" strike="noStrike">
                          <a:solidFill>
                            <a:schemeClr val="tx1"/>
                          </a:solidFill>
                          <a:effectLst/>
                          <a:latin typeface="+mn-lt"/>
                        </a:rPr>
                        <a:t>£521</a:t>
                      </a:r>
                    </a:p>
                  </a:txBody>
                  <a:tcPr marL="90000" marR="90000" marT="46800" marB="46800" anchor="ctr"/>
                </a:tc>
                <a:extLst>
                  <a:ext uri="{0D108BD9-81ED-4DB2-BD59-A6C34878D82A}">
                    <a16:rowId xmlns:a16="http://schemas.microsoft.com/office/drawing/2014/main" val="120076929"/>
                  </a:ext>
                </a:extLst>
              </a:tr>
              <a:tr h="1458270">
                <a:tc>
                  <a:txBody>
                    <a:bodyPr/>
                    <a:lstStyle/>
                    <a:p>
                      <a:pPr algn="ctr"/>
                      <a:r>
                        <a:rPr lang="en-US" sz="2400">
                          <a:solidFill>
                            <a:schemeClr val="tx1"/>
                          </a:solidFill>
                          <a:latin typeface="+mn-lt"/>
                        </a:rPr>
                        <a:t>Teithiau Amrywiol</a:t>
                      </a:r>
                      <a:endParaRPr lang="en-GB" sz="2400">
                        <a:solidFill>
                          <a:schemeClr val="tx1"/>
                        </a:solidFill>
                        <a:latin typeface="+mn-lt"/>
                      </a:endParaRPr>
                    </a:p>
                  </a:txBody>
                  <a:tcPr marL="90000" marR="90000" marT="46800" marB="46800" anchor="ctr"/>
                </a:tc>
                <a:tc>
                  <a:txBody>
                    <a:bodyPr/>
                    <a:lstStyle/>
                    <a:p>
                      <a:pPr algn="ctr" fontAlgn="b"/>
                      <a:r>
                        <a:rPr lang="en-GB" sz="2400" b="0" i="0" u="none" strike="noStrike">
                          <a:solidFill>
                            <a:schemeClr val="tx1"/>
                          </a:solidFill>
                          <a:effectLst/>
                          <a:latin typeface="+mn-lt"/>
                        </a:rPr>
                        <a:t>£300</a:t>
                      </a:r>
                    </a:p>
                  </a:txBody>
                  <a:tcPr marL="90000" marR="90000" marT="46800" marB="46800" anchor="ctr"/>
                </a:tc>
                <a:tc>
                  <a:txBody>
                    <a:bodyPr/>
                    <a:lstStyle/>
                    <a:p>
                      <a:pPr algn="ctr" fontAlgn="b"/>
                      <a:r>
                        <a:rPr lang="en-GB" sz="2400" b="0" i="0" u="none" strike="noStrike" dirty="0">
                          <a:solidFill>
                            <a:schemeClr val="tx1"/>
                          </a:solidFill>
                          <a:effectLst/>
                          <a:latin typeface="+mn-lt"/>
                        </a:rPr>
                        <a:t>£345</a:t>
                      </a:r>
                    </a:p>
                  </a:txBody>
                  <a:tcPr marL="90000" marR="90000" marT="46800" marB="46800" anchor="ctr"/>
                </a:tc>
                <a:extLst>
                  <a:ext uri="{0D108BD9-81ED-4DB2-BD59-A6C34878D82A}">
                    <a16:rowId xmlns:a16="http://schemas.microsoft.com/office/drawing/2014/main" val="1808989355"/>
                  </a:ext>
                </a:extLst>
              </a:tr>
            </a:tbl>
          </a:graphicData>
        </a:graphic>
      </p:graphicFrame>
      <p:sp>
        <p:nvSpPr>
          <p:cNvPr id="6" name="Text Placeholder 5">
            <a:extLst>
              <a:ext uri="{FF2B5EF4-FFF2-40B4-BE49-F238E27FC236}">
                <a16:creationId xmlns:a16="http://schemas.microsoft.com/office/drawing/2014/main" id="{9408ECE4-4906-F8C7-81FB-A8806FCA7EAA}"/>
              </a:ext>
            </a:extLst>
          </p:cNvPr>
          <p:cNvSpPr>
            <a:spLocks noGrp="1"/>
          </p:cNvSpPr>
          <p:nvPr>
            <p:ph type="body" sz="quarter" idx="14"/>
          </p:nvPr>
        </p:nvSpPr>
        <p:spPr/>
        <p:txBody>
          <a:bodyPr/>
          <a:lstStyle/>
          <a:p>
            <a:pPr>
              <a:spcBef>
                <a:spcPts val="300"/>
              </a:spcBef>
            </a:pPr>
            <a:r>
              <a:rPr lang="en-GB" sz="2400"/>
              <a:t>Ffynhonnell: Arolwg Twristiaeth Prydain Fawr (GBTS) </a:t>
            </a:r>
            <a:r>
              <a:rPr lang="en-US" sz="2400"/>
              <a:t>2024</a:t>
            </a:r>
          </a:p>
          <a:p>
            <a:pPr>
              <a:spcBef>
                <a:spcPts val="300"/>
              </a:spcBef>
            </a:pPr>
            <a:r>
              <a:rPr lang="en-GB" sz="2400"/>
              <a:t>Sylfaen: Prydain Fawr 8,388; Lloegr 6,690; Yr Alban 1,130; Cymru 752</a:t>
            </a:r>
            <a:endParaRPr lang="en-US" sz="2400"/>
          </a:p>
          <a:p>
            <a:pPr>
              <a:spcBef>
                <a:spcPts val="300"/>
              </a:spcBef>
            </a:pPr>
            <a:endParaRPr lang="en-US" sz="2400"/>
          </a:p>
        </p:txBody>
      </p:sp>
    </p:spTree>
    <p:extLst>
      <p:ext uri="{BB962C8B-B14F-4D97-AF65-F5344CB8AC3E}">
        <p14:creationId xmlns:p14="http://schemas.microsoft.com/office/powerpoint/2010/main" val="2746220231"/>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FC95425-EC97-1E16-CAD2-1168142D7967}"/>
              </a:ext>
            </a:extLst>
          </p:cNvPr>
          <p:cNvSpPr>
            <a:spLocks noGrp="1"/>
          </p:cNvSpPr>
          <p:nvPr>
            <p:ph type="title" idx="4294967295"/>
          </p:nvPr>
        </p:nvSpPr>
        <p:spPr>
          <a:xfrm>
            <a:off x="561975" y="764336"/>
            <a:ext cx="23223536"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Hyd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teithiau</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Mhrydain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Fawr 2024</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Rectangle 3">
            <a:extLst>
              <a:ext uri="{FF2B5EF4-FFF2-40B4-BE49-F238E27FC236}">
                <a16:creationId xmlns:a16="http://schemas.microsoft.com/office/drawing/2014/main" id="{285BCEEF-A0C8-90CC-2F99-CEBFC1A06A1B}"/>
              </a:ext>
            </a:extLst>
          </p:cNvPr>
          <p:cNvSpPr/>
          <p:nvPr/>
        </p:nvSpPr>
        <p:spPr>
          <a:xfrm>
            <a:off x="576257" y="2105025"/>
            <a:ext cx="23223536"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err="1"/>
              <a:t>Hyd Taith</a:t>
            </a:r>
            <a:endParaRPr lang="en-US" sz="2800" b="1"/>
          </a:p>
        </p:txBody>
      </p:sp>
      <p:sp>
        <p:nvSpPr>
          <p:cNvPr id="3" name="Rectangle 2">
            <a:extLst>
              <a:ext uri="{FF2B5EF4-FFF2-40B4-BE49-F238E27FC236}">
                <a16:creationId xmlns:a16="http://schemas.microsoft.com/office/drawing/2014/main" id="{6A0A0AB0-70C5-5DB8-DE72-86BAE98A67E8}"/>
              </a:ext>
              <a:ext uri="{C183D7F6-B498-43B3-948B-1728B52AA6E4}">
                <adec:decorative xmlns:adec="http://schemas.microsoft.com/office/drawing/2017/decorative" val="1"/>
              </a:ext>
            </a:extLst>
          </p:cNvPr>
          <p:cNvSpPr/>
          <p:nvPr/>
        </p:nvSpPr>
        <p:spPr>
          <a:xfrm>
            <a:off x="576256" y="2793180"/>
            <a:ext cx="23223536" cy="918609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400">
              <a:solidFill>
                <a:schemeClr val="tx1"/>
              </a:solidFill>
            </a:endParaRPr>
          </a:p>
        </p:txBody>
      </p:sp>
      <p:graphicFrame>
        <p:nvGraphicFramePr>
          <p:cNvPr id="2" name="Content Placeholder 8" descr="Duration of trips by trip purpose for GB, England, Scotland and Wales in 2022. Proportion shown for 1-3 nights, 4-7 nights and 8+ nights.">
            <a:extLst>
              <a:ext uri="{FF2B5EF4-FFF2-40B4-BE49-F238E27FC236}">
                <a16:creationId xmlns:a16="http://schemas.microsoft.com/office/drawing/2014/main" id="{53D85D0E-BFC9-5D54-F3D9-ECABD72B5A8A}"/>
              </a:ext>
            </a:extLst>
          </p:cNvPr>
          <p:cNvGraphicFramePr/>
          <p:nvPr>
            <p:extLst>
              <p:ext uri="{D42A27DB-BD31-4B8C-83A1-F6EECF244321}">
                <p14:modId xmlns:p14="http://schemas.microsoft.com/office/powerpoint/2010/main" val="2173543257"/>
              </p:ext>
            </p:extLst>
          </p:nvPr>
        </p:nvGraphicFramePr>
        <p:xfrm>
          <a:off x="576256" y="2793180"/>
          <a:ext cx="23223536" cy="918609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5">
            <a:extLst>
              <a:ext uri="{FF2B5EF4-FFF2-40B4-BE49-F238E27FC236}">
                <a16:creationId xmlns:a16="http://schemas.microsoft.com/office/drawing/2014/main" id="{9408ECE4-4906-F8C7-81FB-A8806FCA7EAA}"/>
              </a:ext>
            </a:extLst>
          </p:cNvPr>
          <p:cNvSpPr>
            <a:spLocks noGrp="1"/>
          </p:cNvSpPr>
          <p:nvPr>
            <p:ph type="body" sz="quarter" idx="14"/>
          </p:nvPr>
        </p:nvSpPr>
        <p:spPr/>
        <p:txBody>
          <a:bodyPr/>
          <a:lstStyle/>
          <a:p>
            <a:pPr>
              <a:spcBef>
                <a:spcPts val="300"/>
              </a:spcBef>
            </a:pPr>
            <a:r>
              <a:rPr lang="en-GB" sz="2400"/>
              <a:t>Ffynhonnell: Arolwg Twristiaeth Prydain Fawr (GBTS) </a:t>
            </a:r>
            <a:r>
              <a:rPr lang="en-US" sz="2400"/>
              <a:t>2024</a:t>
            </a:r>
          </a:p>
          <a:p>
            <a:pPr>
              <a:spcBef>
                <a:spcPts val="300"/>
              </a:spcBef>
            </a:pPr>
            <a:r>
              <a:rPr lang="en-GB" sz="2400"/>
              <a:t>Sylfaen: Prydain Fawr 8,388; Lloegr 6,690; Yr Alban 1,130; Cymru 752</a:t>
            </a:r>
            <a:endParaRPr lang="en-US" sz="2400"/>
          </a:p>
          <a:p>
            <a:pPr>
              <a:spcBef>
                <a:spcPts val="300"/>
              </a:spcBef>
            </a:pPr>
            <a:endParaRPr lang="en-US" sz="2400"/>
          </a:p>
        </p:txBody>
      </p:sp>
    </p:spTree>
    <p:extLst>
      <p:ext uri="{BB962C8B-B14F-4D97-AF65-F5344CB8AC3E}">
        <p14:creationId xmlns:p14="http://schemas.microsoft.com/office/powerpoint/2010/main" val="143210006"/>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FC95425-EC97-1E16-CAD2-1168142D7967}"/>
              </a:ext>
            </a:extLst>
          </p:cNvPr>
          <p:cNvSpPr>
            <a:spLocks noGrp="1"/>
          </p:cNvSpPr>
          <p:nvPr>
            <p:ph type="title" idx="4294967295"/>
          </p:nvPr>
        </p:nvSpPr>
        <p:spPr>
          <a:xfrm>
            <a:off x="561975" y="764336"/>
            <a:ext cx="23223538" cy="1006282"/>
          </a:xfrm>
          <a:prstGeom prst="rect">
            <a:avLst/>
          </a:prstGeom>
          <a:noFill/>
          <a:ln>
            <a:noFill/>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1828800" rtl="0" eaLnBrk="1" fontAlgn="auto" latinLnBrk="0" hangingPunct="1">
              <a:lnSpc>
                <a:spcPct val="90000"/>
              </a:lnSpc>
              <a:spcBef>
                <a:spcPts val="1800"/>
              </a:spcBef>
              <a:spcAft>
                <a:spcPct val="0"/>
              </a:spcAft>
              <a:buClrTx/>
              <a:buSzTx/>
              <a:buFont typeface="Symbol"/>
              <a:buNone/>
              <a:defRPr/>
            </a:pP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Hyd</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cyfartalog</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taith</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fesul</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chwarter</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ym</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a:t>
            </a:r>
            <a:r>
              <a:rPr kumimoji="0" lang="en-US" sz="4800" b="0" i="0" u="none" strike="noStrike" kern="0" cap="none" spc="0" normalizeH="0" baseline="0" noProof="0" dirty="0" err="1">
                <a:ln>
                  <a:noFill/>
                </a:ln>
                <a:solidFill>
                  <a:schemeClr val="tx1"/>
                </a:solidFill>
                <a:effectLst/>
                <a:uLnTx/>
                <a:uFillTx/>
                <a:latin typeface="Wales Sans Headline" panose="02000503030000020004" pitchFamily="50" charset="0"/>
                <a:ea typeface="Wales Sans Body"/>
                <a:cs typeface="Wales Sans Body"/>
                <a:sym typeface="Wales Sans Body"/>
              </a:rPr>
              <a:t>Mhrydain</a:t>
            </a:r>
            <a:r>
              <a:rPr kumimoji="0" lang="en-US"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rPr>
              <a:t> Fawr</a:t>
            </a:r>
            <a:endParaRPr kumimoji="0" lang="en-IN" sz="4800" b="0" i="0" u="none" strike="noStrike" kern="0" cap="none" spc="0" normalizeH="0" baseline="0" noProof="0" dirty="0">
              <a:ln>
                <a:noFill/>
              </a:ln>
              <a:solidFill>
                <a:schemeClr val="tx1"/>
              </a:solidFill>
              <a:effectLst/>
              <a:uLnTx/>
              <a:uFillTx/>
              <a:latin typeface="Wales Sans Headline" panose="02000503030000020004" pitchFamily="50" charset="0"/>
              <a:ea typeface="Wales Sans Body"/>
              <a:cs typeface="Wales Sans Body"/>
              <a:sym typeface="Wales Sans Body"/>
            </a:endParaRPr>
          </a:p>
        </p:txBody>
      </p:sp>
      <p:sp>
        <p:nvSpPr>
          <p:cNvPr id="4" name="Rectangle 3">
            <a:extLst>
              <a:ext uri="{FF2B5EF4-FFF2-40B4-BE49-F238E27FC236}">
                <a16:creationId xmlns:a16="http://schemas.microsoft.com/office/drawing/2014/main" id="{285BCEEF-A0C8-90CC-2F99-CEBFC1A06A1B}"/>
              </a:ext>
            </a:extLst>
          </p:cNvPr>
          <p:cNvSpPr/>
          <p:nvPr/>
        </p:nvSpPr>
        <p:spPr>
          <a:xfrm>
            <a:off x="576257" y="2105025"/>
            <a:ext cx="16476069" cy="688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err="1"/>
              <a:t>Hyd Cyfartalog y Daith (miliynau)</a:t>
            </a:r>
          </a:p>
        </p:txBody>
      </p:sp>
      <p:sp>
        <p:nvSpPr>
          <p:cNvPr id="3" name="Rectangle 2">
            <a:extLst>
              <a:ext uri="{FF2B5EF4-FFF2-40B4-BE49-F238E27FC236}">
                <a16:creationId xmlns:a16="http://schemas.microsoft.com/office/drawing/2014/main" id="{6A0A0AB0-70C5-5DB8-DE72-86BAE98A67E8}"/>
              </a:ext>
              <a:ext uri="{C183D7F6-B498-43B3-948B-1728B52AA6E4}">
                <adec:decorative xmlns:adec="http://schemas.microsoft.com/office/drawing/2017/decorative" val="1"/>
              </a:ext>
            </a:extLst>
          </p:cNvPr>
          <p:cNvSpPr/>
          <p:nvPr/>
        </p:nvSpPr>
        <p:spPr>
          <a:xfrm>
            <a:off x="576257" y="2793180"/>
            <a:ext cx="16476069" cy="918609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2" name="Content Placeholder 12" descr="Line chart depicting average duration of trips to GB, England, Scotland and Wales by quarter between Q2 2021 and Q4 2022.">
            <a:extLst>
              <a:ext uri="{FF2B5EF4-FFF2-40B4-BE49-F238E27FC236}">
                <a16:creationId xmlns:a16="http://schemas.microsoft.com/office/drawing/2014/main" id="{16CCFC0E-49BC-20F1-6ADA-8F707F5F0E82}"/>
              </a:ext>
            </a:extLst>
          </p:cNvPr>
          <p:cNvGraphicFramePr/>
          <p:nvPr>
            <p:extLst>
              <p:ext uri="{D42A27DB-BD31-4B8C-83A1-F6EECF244321}">
                <p14:modId xmlns:p14="http://schemas.microsoft.com/office/powerpoint/2010/main" val="1795571004"/>
              </p:ext>
            </p:extLst>
          </p:nvPr>
        </p:nvGraphicFramePr>
        <p:xfrm>
          <a:off x="675112" y="2793180"/>
          <a:ext cx="16278358" cy="91860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06BCAA9C-9DAA-8DA5-86A3-D32165EFE058}"/>
              </a:ext>
            </a:extLst>
          </p:cNvPr>
          <p:cNvGraphicFramePr>
            <a:graphicFrameLocks noGrp="1"/>
          </p:cNvGraphicFramePr>
          <p:nvPr>
            <p:extLst>
              <p:ext uri="{D42A27DB-BD31-4B8C-83A1-F6EECF244321}">
                <p14:modId xmlns:p14="http://schemas.microsoft.com/office/powerpoint/2010/main" val="1397920609"/>
              </p:ext>
            </p:extLst>
          </p:nvPr>
        </p:nvGraphicFramePr>
        <p:xfrm>
          <a:off x="17288890" y="2105023"/>
          <a:ext cx="6498735" cy="9858378"/>
        </p:xfrm>
        <a:graphic>
          <a:graphicData uri="http://schemas.openxmlformats.org/drawingml/2006/table">
            <a:tbl>
              <a:tblPr firstRow="1" bandRow="1">
                <a:tableStyleId>{5C22544A-7EE6-4342-B048-85BDC9FD1C3A}</a:tableStyleId>
              </a:tblPr>
              <a:tblGrid>
                <a:gridCol w="2166245">
                  <a:extLst>
                    <a:ext uri="{9D8B030D-6E8A-4147-A177-3AD203B41FA5}">
                      <a16:colId xmlns:a16="http://schemas.microsoft.com/office/drawing/2014/main" val="81361600"/>
                    </a:ext>
                  </a:extLst>
                </a:gridCol>
                <a:gridCol w="2166245">
                  <a:extLst>
                    <a:ext uri="{9D8B030D-6E8A-4147-A177-3AD203B41FA5}">
                      <a16:colId xmlns:a16="http://schemas.microsoft.com/office/drawing/2014/main" val="887013069"/>
                    </a:ext>
                  </a:extLst>
                </a:gridCol>
                <a:gridCol w="2166245">
                  <a:extLst>
                    <a:ext uri="{9D8B030D-6E8A-4147-A177-3AD203B41FA5}">
                      <a16:colId xmlns:a16="http://schemas.microsoft.com/office/drawing/2014/main" val="3525111754"/>
                    </a:ext>
                  </a:extLst>
                </a:gridCol>
              </a:tblGrid>
              <a:tr h="1643063">
                <a:tc>
                  <a:txBody>
                    <a:bodyPr/>
                    <a:lstStyle/>
                    <a:p>
                      <a:pPr algn="ctr"/>
                      <a:r>
                        <a:rPr lang="en-GB" sz="2800" err="1">
                          <a:solidFill>
                            <a:schemeClr val="bg1"/>
                          </a:solidFill>
                          <a:latin typeface="+mn-lt"/>
                        </a:rPr>
                        <a:t>Diben y Daith</a:t>
                      </a:r>
                    </a:p>
                  </a:txBody>
                  <a:tcPr marL="90000" marR="90000" marT="46800" marB="46800" anchor="ctr"/>
                </a:tc>
                <a:tc>
                  <a:txBody>
                    <a:bodyPr/>
                    <a:lstStyle/>
                    <a:p>
                      <a:pPr algn="ctr"/>
                      <a:r>
                        <a:rPr lang="en-GB" sz="2800" err="1">
                          <a:solidFill>
                            <a:schemeClr val="bg1"/>
                          </a:solidFill>
                          <a:latin typeface="+mn-lt"/>
                        </a:rPr>
                        <a:t>Hyd Cyfartalog</a:t>
                      </a:r>
                      <a:endParaRPr lang="en-GB" sz="2800">
                        <a:solidFill>
                          <a:schemeClr val="bg1"/>
                        </a:solidFill>
                        <a:latin typeface="+mn-lt"/>
                      </a:endParaRPr>
                    </a:p>
                    <a:p>
                      <a:pPr algn="ctr"/>
                      <a:r>
                        <a:rPr lang="en-GB" sz="2800">
                          <a:solidFill>
                            <a:schemeClr val="bg1"/>
                          </a:solidFill>
                          <a:latin typeface="+mn-lt"/>
                        </a:rPr>
                        <a:t>2023</a:t>
                      </a:r>
                    </a:p>
                  </a:txBody>
                  <a:tcPr marL="90000" marR="90000" marT="46800" marB="46800" anchor="ctr"/>
                </a:tc>
                <a:tc>
                  <a:txBody>
                    <a:bodyPr/>
                    <a:lstStyle/>
                    <a:p>
                      <a:pPr algn="ctr"/>
                      <a:r>
                        <a:rPr lang="en-GB" sz="2800" err="1">
                          <a:solidFill>
                            <a:schemeClr val="bg1"/>
                          </a:solidFill>
                          <a:latin typeface="+mn-lt"/>
                        </a:rPr>
                        <a:t>Hyd Cyfartalog</a:t>
                      </a:r>
                      <a:endParaRPr lang="en-GB" sz="2800">
                        <a:solidFill>
                          <a:schemeClr val="bg1"/>
                        </a:solidFill>
                        <a:latin typeface="+mn-lt"/>
                      </a:endParaRPr>
                    </a:p>
                    <a:p>
                      <a:pPr algn="ctr"/>
                      <a:r>
                        <a:rPr lang="en-GB" sz="2800">
                          <a:solidFill>
                            <a:schemeClr val="bg1"/>
                          </a:solidFill>
                          <a:latin typeface="+mn-lt"/>
                        </a:rPr>
                        <a:t>2024</a:t>
                      </a:r>
                    </a:p>
                  </a:txBody>
                  <a:tcPr marL="90000" marR="90000" marT="46800" marB="46800" anchor="ctr"/>
                </a:tc>
                <a:extLst>
                  <a:ext uri="{0D108BD9-81ED-4DB2-BD59-A6C34878D82A}">
                    <a16:rowId xmlns:a16="http://schemas.microsoft.com/office/drawing/2014/main" val="1236938923"/>
                  </a:ext>
                </a:extLst>
              </a:tr>
              <a:tr h="1643063">
                <a:tc>
                  <a:txBody>
                    <a:bodyPr/>
                    <a:lstStyle/>
                    <a:p>
                      <a:pPr algn="ctr"/>
                      <a:r>
                        <a:rPr lang="en-US" sz="2400" err="1">
                          <a:solidFill>
                            <a:schemeClr val="tx1"/>
                          </a:solidFill>
                        </a:rPr>
                        <a:t>Cyfanswm y Teithiau</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2.9</a:t>
                      </a:r>
                    </a:p>
                  </a:txBody>
                  <a:tcPr marL="90000" marR="90000" marT="46800" marB="46800" anchor="ctr"/>
                </a:tc>
                <a:tc>
                  <a:txBody>
                    <a:bodyPr/>
                    <a:lstStyle/>
                    <a:p>
                      <a:pPr algn="ctr" fontAlgn="b"/>
                      <a:r>
                        <a:rPr lang="en-GB" sz="2400" b="0" i="0" u="none" strike="noStrike">
                          <a:solidFill>
                            <a:schemeClr val="tx1"/>
                          </a:solidFill>
                          <a:effectLst/>
                          <a:latin typeface="+mn-lt"/>
                        </a:rPr>
                        <a:t>2.9</a:t>
                      </a:r>
                    </a:p>
                  </a:txBody>
                  <a:tcPr marL="90000" marR="90000" marT="46800" marB="46800" anchor="ctr"/>
                </a:tc>
                <a:extLst>
                  <a:ext uri="{0D108BD9-81ED-4DB2-BD59-A6C34878D82A}">
                    <a16:rowId xmlns:a16="http://schemas.microsoft.com/office/drawing/2014/main" val="2818411631"/>
                  </a:ext>
                </a:extLst>
              </a:tr>
              <a:tr h="1643063">
                <a:tc>
                  <a:txBody>
                    <a:bodyPr/>
                    <a:lstStyle/>
                    <a:p>
                      <a:pPr algn="ctr"/>
                      <a:r>
                        <a:rPr lang="en-US" sz="2400">
                          <a:solidFill>
                            <a:schemeClr val="tx1"/>
                          </a:solidFill>
                        </a:rPr>
                        <a:t>Teithiau Gwyliau</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3.5</a:t>
                      </a:r>
                    </a:p>
                  </a:txBody>
                  <a:tcPr marL="90000" marR="90000" marT="46800" marB="46800" anchor="ctr"/>
                </a:tc>
                <a:tc>
                  <a:txBody>
                    <a:bodyPr/>
                    <a:lstStyle/>
                    <a:p>
                      <a:pPr algn="ctr" fontAlgn="b"/>
                      <a:r>
                        <a:rPr lang="en-GB" sz="2400" b="0" i="0" u="none" strike="noStrike">
                          <a:solidFill>
                            <a:schemeClr val="tx1"/>
                          </a:solidFill>
                          <a:effectLst/>
                          <a:latin typeface="+mn-lt"/>
                        </a:rPr>
                        <a:t>3.6</a:t>
                      </a:r>
                    </a:p>
                  </a:txBody>
                  <a:tcPr marL="90000" marR="90000" marT="46800" marB="46800" anchor="ctr"/>
                </a:tc>
                <a:extLst>
                  <a:ext uri="{0D108BD9-81ED-4DB2-BD59-A6C34878D82A}">
                    <a16:rowId xmlns:a16="http://schemas.microsoft.com/office/drawing/2014/main" val="3992828607"/>
                  </a:ext>
                </a:extLst>
              </a:tr>
              <a:tr h="1643063">
                <a:tc>
                  <a:txBody>
                    <a:bodyPr/>
                    <a:lstStyle/>
                    <a:p>
                      <a:pPr algn="ctr"/>
                      <a:r>
                        <a:rPr lang="en-US" sz="2400" err="1">
                          <a:solidFill>
                            <a:schemeClr val="tx1"/>
                          </a:solidFill>
                        </a:rPr>
                        <a:t>Ymweld â Ffrindiau a Pherthnasau</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2.7</a:t>
                      </a:r>
                    </a:p>
                  </a:txBody>
                  <a:tcPr marL="90000" marR="90000" marT="46800" marB="46800" anchor="ctr"/>
                </a:tc>
                <a:tc>
                  <a:txBody>
                    <a:bodyPr/>
                    <a:lstStyle/>
                    <a:p>
                      <a:pPr algn="ctr" fontAlgn="b"/>
                      <a:r>
                        <a:rPr lang="en-GB" sz="2400" b="0" i="0" u="none" strike="noStrike">
                          <a:solidFill>
                            <a:schemeClr val="tx1"/>
                          </a:solidFill>
                          <a:effectLst/>
                          <a:latin typeface="+mn-lt"/>
                        </a:rPr>
                        <a:t>2.8</a:t>
                      </a:r>
                    </a:p>
                  </a:txBody>
                  <a:tcPr marL="90000" marR="90000" marT="46800" marB="46800" anchor="ctr"/>
                </a:tc>
                <a:extLst>
                  <a:ext uri="{0D108BD9-81ED-4DB2-BD59-A6C34878D82A}">
                    <a16:rowId xmlns:a16="http://schemas.microsoft.com/office/drawing/2014/main" val="664184207"/>
                  </a:ext>
                </a:extLst>
              </a:tr>
              <a:tr h="1643063">
                <a:tc>
                  <a:txBody>
                    <a:bodyPr/>
                    <a:lstStyle/>
                    <a:p>
                      <a:pPr algn="ctr"/>
                      <a:r>
                        <a:rPr lang="en-US" sz="2400">
                          <a:solidFill>
                            <a:schemeClr val="tx1"/>
                          </a:solidFill>
                        </a:rPr>
                        <a:t>Teithiau Busnes</a:t>
                      </a:r>
                      <a:endParaRPr lang="en-GB" sz="2400">
                        <a:solidFill>
                          <a:schemeClr val="tx1"/>
                        </a:solidFill>
                      </a:endParaRPr>
                    </a:p>
                  </a:txBody>
                  <a:tcPr marL="90000" marR="90000" marT="46800" marB="46800" anchor="ctr"/>
                </a:tc>
                <a:tc>
                  <a:txBody>
                    <a:bodyPr/>
                    <a:lstStyle/>
                    <a:p>
                      <a:pPr algn="ctr" fontAlgn="b"/>
                      <a:r>
                        <a:rPr lang="en-GB" sz="2400" b="0" i="0" u="none" strike="noStrike">
                          <a:solidFill>
                            <a:schemeClr val="tx1"/>
                          </a:solidFill>
                          <a:effectLst/>
                          <a:latin typeface="+mn-lt"/>
                        </a:rPr>
                        <a:t>2.9</a:t>
                      </a:r>
                    </a:p>
                  </a:txBody>
                  <a:tcPr marL="90000" marR="90000" marT="46800" marB="46800" anchor="ctr"/>
                </a:tc>
                <a:tc>
                  <a:txBody>
                    <a:bodyPr/>
                    <a:lstStyle/>
                    <a:p>
                      <a:pPr algn="ctr" fontAlgn="b"/>
                      <a:r>
                        <a:rPr lang="en-GB" sz="2400" b="0" i="0" u="none" strike="noStrike">
                          <a:solidFill>
                            <a:schemeClr val="tx1"/>
                          </a:solidFill>
                          <a:effectLst/>
                          <a:latin typeface="+mn-lt"/>
                        </a:rPr>
                        <a:t>2.7</a:t>
                      </a:r>
                    </a:p>
                  </a:txBody>
                  <a:tcPr marL="90000" marR="90000" marT="46800" marB="46800" anchor="ctr"/>
                </a:tc>
                <a:extLst>
                  <a:ext uri="{0D108BD9-81ED-4DB2-BD59-A6C34878D82A}">
                    <a16:rowId xmlns:a16="http://schemas.microsoft.com/office/drawing/2014/main" val="120076929"/>
                  </a:ext>
                </a:extLst>
              </a:tr>
              <a:tr h="1643063">
                <a:tc>
                  <a:txBody>
                    <a:bodyPr/>
                    <a:lstStyle/>
                    <a:p>
                      <a:pPr algn="ctr"/>
                      <a:r>
                        <a:rPr lang="en-US" sz="2400">
                          <a:solidFill>
                            <a:schemeClr val="tx1"/>
                          </a:solidFill>
                          <a:latin typeface="+mn-lt"/>
                        </a:rPr>
                        <a:t>Teithiau Amrywiol</a:t>
                      </a:r>
                      <a:endParaRPr lang="en-GB" sz="2400">
                        <a:solidFill>
                          <a:schemeClr val="tx1"/>
                        </a:solidFill>
                        <a:latin typeface="+mn-lt"/>
                      </a:endParaRPr>
                    </a:p>
                  </a:txBody>
                  <a:tcPr marL="90000" marR="90000" marT="46800" marB="46800" anchor="ctr"/>
                </a:tc>
                <a:tc>
                  <a:txBody>
                    <a:bodyPr/>
                    <a:lstStyle/>
                    <a:p>
                      <a:pPr algn="ctr" fontAlgn="b"/>
                      <a:r>
                        <a:rPr lang="en-GB" sz="2400" b="0" i="0" u="none" strike="noStrike">
                          <a:solidFill>
                            <a:schemeClr val="tx1"/>
                          </a:solidFill>
                          <a:effectLst/>
                          <a:latin typeface="+mn-lt"/>
                        </a:rPr>
                        <a:t>2.4</a:t>
                      </a:r>
                    </a:p>
                  </a:txBody>
                  <a:tcPr marL="90000" marR="90000" marT="46800" marB="46800" anchor="ctr"/>
                </a:tc>
                <a:tc>
                  <a:txBody>
                    <a:bodyPr/>
                    <a:lstStyle/>
                    <a:p>
                      <a:pPr algn="ctr" fontAlgn="b"/>
                      <a:r>
                        <a:rPr lang="en-GB" sz="2400" b="0" i="0" u="none" strike="noStrike" dirty="0">
                          <a:solidFill>
                            <a:schemeClr val="tx1"/>
                          </a:solidFill>
                          <a:effectLst/>
                          <a:latin typeface="+mn-lt"/>
                        </a:rPr>
                        <a:t>2.3</a:t>
                      </a:r>
                    </a:p>
                  </a:txBody>
                  <a:tcPr marL="90000" marR="90000" marT="46800" marB="46800" anchor="ctr"/>
                </a:tc>
                <a:extLst>
                  <a:ext uri="{0D108BD9-81ED-4DB2-BD59-A6C34878D82A}">
                    <a16:rowId xmlns:a16="http://schemas.microsoft.com/office/drawing/2014/main" val="1808989355"/>
                  </a:ext>
                </a:extLst>
              </a:tr>
            </a:tbl>
          </a:graphicData>
        </a:graphic>
      </p:graphicFrame>
      <p:sp>
        <p:nvSpPr>
          <p:cNvPr id="6" name="Text Placeholder 5">
            <a:extLst>
              <a:ext uri="{FF2B5EF4-FFF2-40B4-BE49-F238E27FC236}">
                <a16:creationId xmlns:a16="http://schemas.microsoft.com/office/drawing/2014/main" id="{9408ECE4-4906-F8C7-81FB-A8806FCA7EAA}"/>
              </a:ext>
            </a:extLst>
          </p:cNvPr>
          <p:cNvSpPr>
            <a:spLocks noGrp="1"/>
          </p:cNvSpPr>
          <p:nvPr>
            <p:ph type="body" sz="quarter" idx="14"/>
          </p:nvPr>
        </p:nvSpPr>
        <p:spPr/>
        <p:txBody>
          <a:bodyPr/>
          <a:lstStyle/>
          <a:p>
            <a:pPr>
              <a:spcBef>
                <a:spcPts val="300"/>
              </a:spcBef>
            </a:pPr>
            <a:r>
              <a:rPr lang="en-GB" sz="2400"/>
              <a:t>Ffynhonnell: Arolwg Twristiaeth Prydain Fawr (GBTS) </a:t>
            </a:r>
            <a:r>
              <a:rPr lang="en-US" sz="2400"/>
              <a:t>2024</a:t>
            </a:r>
          </a:p>
          <a:p>
            <a:pPr>
              <a:spcBef>
                <a:spcPts val="300"/>
              </a:spcBef>
            </a:pPr>
            <a:r>
              <a:rPr lang="en-GB" sz="2400"/>
              <a:t>Sylfaen: Prydain Fawr 8,388; Lloegr 6,690; Yr Alban 1,130; Cymru 752</a:t>
            </a:r>
            <a:endParaRPr lang="en-US" sz="2400"/>
          </a:p>
          <a:p>
            <a:pPr>
              <a:spcBef>
                <a:spcPts val="300"/>
              </a:spcBef>
            </a:pPr>
            <a:endParaRPr lang="en-US" sz="2400"/>
          </a:p>
        </p:txBody>
      </p:sp>
    </p:spTree>
    <p:extLst>
      <p:ext uri="{BB962C8B-B14F-4D97-AF65-F5344CB8AC3E}">
        <p14:creationId xmlns:p14="http://schemas.microsoft.com/office/powerpoint/2010/main" val="1502957250"/>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AS_OS" val="Unix 3.10.0.957"/>
  <p:tag name="AS_RELEASE_DATE" val="2023.07.31"/>
  <p:tag name="AS_TITLE" val="Aspose.Slides for Java"/>
  <p:tag name="AS_VERSION" val="23.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ngland and wales">
      <a:dk1>
        <a:srgbClr val="000000"/>
      </a:dk1>
      <a:lt1>
        <a:srgbClr val="FFFFFF"/>
      </a:lt1>
      <a:dk2>
        <a:srgbClr val="44546A"/>
      </a:dk2>
      <a:lt2>
        <a:srgbClr val="949494"/>
      </a:lt2>
      <a:accent1>
        <a:srgbClr val="003D6B"/>
      </a:accent1>
      <a:accent2>
        <a:srgbClr val="D67D00"/>
      </a:accent2>
      <a:accent3>
        <a:srgbClr val="850018"/>
      </a:accent3>
      <a:accent4>
        <a:srgbClr val="57A0A2"/>
      </a:accent4>
      <a:accent5>
        <a:srgbClr val="5D99C6"/>
      </a:accent5>
      <a:accent6>
        <a:srgbClr val="071527"/>
      </a:accent6>
      <a:hlink>
        <a:srgbClr val="0360A6"/>
      </a:hlink>
      <a:folHlink>
        <a:srgbClr val="EB0000"/>
      </a:folHlink>
    </a:clrScheme>
    <a:fontScheme name="Custom 20">
      <a:majorFont>
        <a:latin typeface="Wales Sans Headline"/>
        <a:ea typeface="Helvetica"/>
        <a:cs typeface="Helvetica"/>
      </a:majorFont>
      <a:minorFont>
        <a:latin typeface="Wales Sans Body"/>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121918" tIns="121918" rIns="121918" bIns="121918"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121918" tIns="121918" rIns="121918" bIns="121918"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Aptos Display" panose="0211000402020202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ptos" panose="0211000402020202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121918" tIns="121918" rIns="121918" bIns="121918"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121918" tIns="121918" rIns="121918" bIns="121918"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A59163989</value>
    </field>
    <field name="Objective-Title">
      <value order="0">Wales_GBTS_Annual_Report_2024_FINAL (CY)</value>
    </field>
    <field name="Objective-Description">
      <value order="0"/>
    </field>
    <field name="Objective-CreationStamp">
      <value order="0">2025-08-04T14:38:33Z</value>
    </field>
    <field name="Objective-IsApproved">
      <value order="0">false</value>
    </field>
    <field name="Objective-IsPublished">
      <value order="0">true</value>
    </field>
    <field name="Objective-DatePublished">
      <value order="0">2025-08-04T14:40:45Z</value>
    </field>
    <field name="Objective-ModificationStamp">
      <value order="0">2025-08-04T14:40:45Z</value>
    </field>
    <field name="Objective-Owner">
      <value order="0">Cox, Rebecca (EET - Tourism Development)</value>
    </field>
    <field name="Objective-Path">
      <value order="0">Objective Global Folder:#Business File Plan:WG Organisational Groups:Post April 2024 - Education, Culture &amp; Welsh Language:Education, Culture &amp; Welsh Language (ECWL) - (OLD ETC) - Culture, Sport &amp; Tourism - Tourism Development:1 - Save:Tourism Research &amp; Insights:GBTS &amp; GBDVS:Joint GBTS &amp; GBVS - ONS - 2024-2028:Tourism &amp; Marketing - Tourism Research - Great Britain Tourism Survey - Outcomes and Deliverables - 2024-2028:2024 annual reports</value>
    </field>
    <field name="Objective-Parent">
      <value order="0">2024 annual reports</value>
    </field>
    <field name="Objective-State">
      <value order="0">Published</value>
    </field>
    <field name="Objective-VersionId">
      <value order="0">vA107031043</value>
    </field>
    <field name="Objective-Version">
      <value order="0">1.0</value>
    </field>
    <field name="Objective-VersionNumber">
      <value order="0">2</value>
    </field>
    <field name="Objective-VersionComment">
      <value order="0"/>
    </field>
    <field name="Objective-FileNumber">
      <value order="0">qA2092296</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0</TotalTime>
  <Words>10582</Words>
  <Application>Microsoft Office PowerPoint</Application>
  <PresentationFormat>Custom</PresentationFormat>
  <Paragraphs>1871</Paragraphs>
  <Slides>51</Slides>
  <Notes>13</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51</vt:i4>
      </vt:variant>
    </vt:vector>
  </HeadingPairs>
  <TitlesOfParts>
    <vt:vector size="65" baseType="lpstr">
      <vt:lpstr>Aptos</vt:lpstr>
      <vt:lpstr>Aptos Display</vt:lpstr>
      <vt:lpstr>Arial</vt:lpstr>
      <vt:lpstr>Calibri</vt:lpstr>
      <vt:lpstr>Calibri Light</vt:lpstr>
      <vt:lpstr>Cymru Sans Body</vt:lpstr>
      <vt:lpstr>Cymru Sans Headline</vt:lpstr>
      <vt:lpstr>Cymru Sans Headline Medium</vt:lpstr>
      <vt:lpstr>Symbol</vt:lpstr>
      <vt:lpstr>Wales Sans Body</vt:lpstr>
      <vt:lpstr>Wales Sans Headline</vt:lpstr>
      <vt:lpstr>Wales Sans Headline Medium</vt:lpstr>
      <vt:lpstr>Office Theme</vt:lpstr>
      <vt:lpstr>1_Office Theme</vt:lpstr>
      <vt:lpstr>Arolwg Twristiaeth Prydain Fawr Cymru (GBTS)</vt:lpstr>
      <vt:lpstr>Aeth trigolion Prydain Fawr ar 1.1 biliwn o deithiau dydd a dros nos ym Mhrydain Fawr yn 2024. £87.8 biliwn oedd y gwariant ar bob taith ddomestig ym Mhrydain Fawr yn 2024.</vt:lpstr>
      <vt:lpstr>Cynnwys</vt:lpstr>
      <vt:lpstr>Cyflwyniad</vt:lpstr>
      <vt:lpstr>Methodoleg (1/2)</vt:lpstr>
      <vt:lpstr>Methodoleg (2/2)</vt:lpstr>
      <vt:lpstr>Diffiniadau</vt:lpstr>
      <vt:lpstr>Cyd-destun</vt:lpstr>
      <vt:lpstr>Crynodeb</vt:lpstr>
      <vt:lpstr>Crynodeb o’r canfyddiadau (1/2)</vt:lpstr>
      <vt:lpstr>Crynodeb o’r canfyddiadau (2/2)</vt:lpstr>
      <vt:lpstr>Cipolwg ar ystadegau twristiaeth dros nos 2024 Prydain Fawr</vt:lpstr>
      <vt:lpstr>Teithiau dros nos domestig fesul mis yn 2024</vt:lpstr>
      <vt:lpstr>Teithiau dros nos domestig fesul chwarter yn 2022-2024</vt:lpstr>
      <vt:lpstr>Cyfanswm gwariant teithiau fesul chwarter 2022-2024</vt:lpstr>
      <vt:lpstr>Nosweithiau a dreuliwyd ar daith fesul chwarter 2022-2024</vt:lpstr>
      <vt:lpstr>Gwlad breswylio yn ôl gwlad gyrchfan yn 2024</vt:lpstr>
      <vt:lpstr>Gwariant cyfartalog fesul taith 2022-2024</vt:lpstr>
      <vt:lpstr>Gwariant cyfartalog fesul noson 2022-2024</vt:lpstr>
      <vt:lpstr>Nosweithiau cyfartalog fesul taith 2022-2024</vt:lpstr>
      <vt:lpstr>Teithiau Cymru</vt:lpstr>
      <vt:lpstr>Crynodeb o deithiau dros nos yng Nghymru yn 2024</vt:lpstr>
      <vt:lpstr>Diben taith dros nos fesul chwarter</vt:lpstr>
      <vt:lpstr>Gwariant cyfartalog fesul diben taith</vt:lpstr>
      <vt:lpstr>Hyd taith</vt:lpstr>
      <vt:lpstr>Hyd cyfartalog taith fesul chwarter</vt:lpstr>
      <vt:lpstr>Math o leoliad y prif le a ymwelwyd dros nos</vt:lpstr>
      <vt:lpstr>Gwariant fesul math o leoliad y prif le a ymwelwyd 2024</vt:lpstr>
      <vt:lpstr>Teithiau a gwariant fesul gweithgareddau y cymerwyd rhan ynddynt 2024</vt:lpstr>
      <vt:lpstr>Gwariant teithiau fesul prif weithgareddau y cymerwyd rhan ynddynt yn 2024</vt:lpstr>
      <vt:lpstr>Dadansoddiad gwariant teithiau 2024</vt:lpstr>
      <vt:lpstr>Gwariant teithiau fesul chwarter 2022-2024</vt:lpstr>
      <vt:lpstr>Teithiau a gwariant fesul rhanbarth preswyl 2024</vt:lpstr>
      <vt:lpstr>Teithiau a gwariant fesul rhanbarth a ymwelwyd 2024</vt:lpstr>
      <vt:lpstr>Proffil teithiau Cymru 2024</vt:lpstr>
      <vt:lpstr>Amser arwain trefnu llety 2024</vt:lpstr>
      <vt:lpstr>Dull trefnu 2024</vt:lpstr>
      <vt:lpstr>Trafinidiaeth a ddefnyddiwyd i deithio i’r prif gyrchfan yn 2024</vt:lpstr>
      <vt:lpstr>Llety a ddefnyddiwyd ar deithiau dros nos yn 2024</vt:lpstr>
      <vt:lpstr>Cyfnod oes a phroffil oed ar gyfer teithiau domestig 2024</vt:lpstr>
      <vt:lpstr>Maint parti teithiau 2024</vt:lpstr>
      <vt:lpstr>Cyfansoddiad partïon teithiau 2024</vt:lpstr>
      <vt:lpstr>Unigolion ag amhariadau ym mharti’r daith</vt:lpstr>
      <vt:lpstr>Proffil y rhai ag amhariadau ym mharti’r ymweliad 2024</vt:lpstr>
      <vt:lpstr>Hygyrchedd ymweliadau dydd 2024</vt:lpstr>
      <vt:lpstr>Ymweliadau fesul rhanbarth cartref a rhanbarth ymweld 2024</vt:lpstr>
      <vt:lpstr>ATODIAD</vt:lpstr>
      <vt:lpstr>Diben taith fesul chwarter ym Mhrydain Fawr</vt:lpstr>
      <vt:lpstr>Gwariant cyfartalog fesul diben y daith ym Mhrydain Fawr</vt:lpstr>
      <vt:lpstr>Hyd teithiau ym Mhrydain Fawr 2024</vt:lpstr>
      <vt:lpstr>Hyd cyfartalog taith fesul chwarter ym Mhrydain Fawr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Arolwg Twristiaeth Prydain Fawr Cymru (GBTS) adroddiad blynyddol 2024</dc:title>
  <dc:creator/>
  <cp:lastModifiedBy/>
  <cp:revision>1</cp:revision>
  <dcterms:modified xsi:type="dcterms:W3CDTF">2025-09-05T13:27:23Z</dcterms:modified>
</cp:coreProperties>
</file>