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0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4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27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28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29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notesSlides/notesSlide30.xml" ContentType="application/vnd.openxmlformats-officedocument.presentationml.notesSl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62"/>
  </p:notesMasterIdLst>
  <p:sldIdLst>
    <p:sldId id="952" r:id="rId3"/>
    <p:sldId id="953" r:id="rId4"/>
    <p:sldId id="1028" r:id="rId5"/>
    <p:sldId id="1180" r:id="rId6"/>
    <p:sldId id="1068" r:id="rId7"/>
    <p:sldId id="1069" r:id="rId8"/>
    <p:sldId id="1065" r:id="rId9"/>
    <p:sldId id="1181" r:id="rId10"/>
    <p:sldId id="1142" r:id="rId11"/>
    <p:sldId id="1182" r:id="rId12"/>
    <p:sldId id="1158" r:id="rId13"/>
    <p:sldId id="1147" r:id="rId14"/>
    <p:sldId id="1160" r:id="rId15"/>
    <p:sldId id="1085" r:id="rId16"/>
    <p:sldId id="1082" r:id="rId17"/>
    <p:sldId id="1183" r:id="rId18"/>
    <p:sldId id="1086" r:id="rId19"/>
    <p:sldId id="1087" r:id="rId20"/>
    <p:sldId id="1088" r:id="rId21"/>
    <p:sldId id="1091" r:id="rId22"/>
    <p:sldId id="1092" r:id="rId23"/>
    <p:sldId id="1146" r:id="rId24"/>
    <p:sldId id="1184" r:id="rId25"/>
    <p:sldId id="1093" r:id="rId26"/>
    <p:sldId id="1151" r:id="rId27"/>
    <p:sldId id="1190" r:id="rId28"/>
    <p:sldId id="1177" r:id="rId29"/>
    <p:sldId id="1100" r:id="rId30"/>
    <p:sldId id="1098" r:id="rId31"/>
    <p:sldId id="1101" r:id="rId32"/>
    <p:sldId id="1102" r:id="rId33"/>
    <p:sldId id="1044" r:id="rId34"/>
    <p:sldId id="1185" r:id="rId35"/>
    <p:sldId id="1043" r:id="rId36"/>
    <p:sldId id="1138" r:id="rId37"/>
    <p:sldId id="1173" r:id="rId38"/>
    <p:sldId id="1114" r:id="rId39"/>
    <p:sldId id="1132" r:id="rId40"/>
    <p:sldId id="1178" r:id="rId41"/>
    <p:sldId id="1111" r:id="rId42"/>
    <p:sldId id="1116" r:id="rId43"/>
    <p:sldId id="1105" r:id="rId44"/>
    <p:sldId id="1175" r:id="rId45"/>
    <p:sldId id="1186" r:id="rId46"/>
    <p:sldId id="1161" r:id="rId47"/>
    <p:sldId id="1174" r:id="rId48"/>
    <p:sldId id="1162" r:id="rId49"/>
    <p:sldId id="1163" r:id="rId50"/>
    <p:sldId id="1164" r:id="rId51"/>
    <p:sldId id="1165" r:id="rId52"/>
    <p:sldId id="1189" r:id="rId53"/>
    <p:sldId id="1176" r:id="rId54"/>
    <p:sldId id="1187" r:id="rId55"/>
    <p:sldId id="1129" r:id="rId56"/>
    <p:sldId id="1127" r:id="rId57"/>
    <p:sldId id="1188" r:id="rId58"/>
    <p:sldId id="1130" r:id="rId59"/>
    <p:sldId id="1131" r:id="rId60"/>
    <p:sldId id="1141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yflwyniad a Chynnwys" id="{0D19AEDF-77D3-4425-B6AB-BD2BF311DF4B}">
          <p14:sldIdLst>
            <p14:sldId id="952"/>
            <p14:sldId id="953"/>
            <p14:sldId id="1028"/>
          </p14:sldIdLst>
        </p14:section>
        <p14:section name="Cefndir a Methodoleg" id="{FFC82336-3FB6-46AF-8905-FB6CDB5C1689}">
          <p14:sldIdLst>
            <p14:sldId id="1180"/>
            <p14:sldId id="1068"/>
            <p14:sldId id="1069"/>
            <p14:sldId id="1065"/>
          </p14:sldIdLst>
        </p14:section>
        <p14:section name="Canfyddiadau Allweddol" id="{AF7C74B5-0D16-4826-8483-66119A2DEF20}">
          <p14:sldIdLst>
            <p14:sldId id="1181"/>
            <p14:sldId id="1142"/>
          </p14:sldIdLst>
        </p14:section>
        <p14:section name="Proffil" id="{79EA0617-FA25-46D3-ABB1-3D98BD50ED23}">
          <p14:sldIdLst>
            <p14:sldId id="1182"/>
            <p14:sldId id="1158"/>
            <p14:sldId id="1147"/>
            <p14:sldId id="1160"/>
            <p14:sldId id="1085"/>
            <p14:sldId id="1082"/>
          </p14:sldIdLst>
        </p14:section>
        <p14:section name="Ymweliadau â Chymru 2024" id="{C6DBF8A8-7879-46ED-A995-AF5871D8C355}">
          <p14:sldIdLst>
            <p14:sldId id="1183"/>
            <p14:sldId id="1086"/>
            <p14:sldId id="1087"/>
            <p14:sldId id="1088"/>
            <p14:sldId id="1091"/>
            <p14:sldId id="1092"/>
            <p14:sldId id="1146"/>
          </p14:sldIdLst>
        </p14:section>
        <p14:section name="Bwriad i fynd ar daith i Gymru yn 2025" id="{4E138B13-ABE8-4882-962E-CBBC94AC37CA}">
          <p14:sldIdLst>
            <p14:sldId id="1184"/>
            <p14:sldId id="1093"/>
            <p14:sldId id="1151"/>
            <p14:sldId id="1190"/>
            <p14:sldId id="1177"/>
            <p14:sldId id="1100"/>
            <p14:sldId id="1098"/>
            <p14:sldId id="1101"/>
            <p14:sldId id="1102"/>
            <p14:sldId id="1044"/>
          </p14:sldIdLst>
        </p14:section>
        <p14:section name="Effaith Marchnata" id="{21497AA8-36FB-4233-9E8D-C18D15645E72}">
          <p14:sldIdLst>
            <p14:sldId id="1185"/>
            <p14:sldId id="1043"/>
            <p14:sldId id="1138"/>
            <p14:sldId id="1173"/>
            <p14:sldId id="1114"/>
            <p14:sldId id="1132"/>
            <p14:sldId id="1178"/>
            <p14:sldId id="1111"/>
            <p14:sldId id="1116"/>
            <p14:sldId id="1105"/>
            <p14:sldId id="1175"/>
          </p14:sldIdLst>
        </p14:section>
        <p14:section name="Ffocws ar foethusrwydd a hygyrchedd" id="{AD9BC404-D81D-46E6-BD50-6B3350EC2DD1}">
          <p14:sldIdLst>
            <p14:sldId id="1186"/>
            <p14:sldId id="1161"/>
            <p14:sldId id="1174"/>
            <p14:sldId id="1162"/>
            <p14:sldId id="1163"/>
            <p14:sldId id="1164"/>
            <p14:sldId id="1165"/>
            <p14:sldId id="1189"/>
            <p14:sldId id="1176"/>
          </p14:sldIdLst>
        </p14:section>
        <p14:section name="Rhesymau dros beidio ag ymweld â Chymru" id="{C90C1A2E-F191-49EA-8255-E0E6CAD3FC54}">
          <p14:sldIdLst>
            <p14:sldId id="1187"/>
            <p14:sldId id="1129"/>
            <p14:sldId id="1127"/>
            <p14:sldId id="1188"/>
            <p14:sldId id="1130"/>
            <p14:sldId id="1131"/>
            <p14:sldId id="11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5A0D"/>
    <a:srgbClr val="120742"/>
    <a:srgbClr val="00A1A5"/>
    <a:srgbClr val="135D78"/>
    <a:srgbClr val="FF66CC"/>
    <a:srgbClr val="E4BFEB"/>
    <a:srgbClr val="C4D2E6"/>
    <a:srgbClr val="EFAC33"/>
    <a:srgbClr val="B5D7AE"/>
    <a:srgbClr val="F0C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microsoft.com/office/2018/10/relationships/authors" Target="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552868658131817E-2"/>
          <c:y val="0.21719751077970914"/>
          <c:w val="0.95827406353722144"/>
          <c:h val="0.677720061360129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Dulyn</c:v>
                </c:pt>
                <c:pt idx="1">
                  <c:v>Leinster</c:v>
                </c:pt>
                <c:pt idx="2">
                  <c:v>Munster</c:v>
                </c:pt>
                <c:pt idx="3">
                  <c:v>Connacht-Ulster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0.28999999999999998</c:v>
                </c:pt>
                <c:pt idx="1">
                  <c:v>0.25</c:v>
                </c:pt>
                <c:pt idx="2">
                  <c:v>0.27</c:v>
                </c:pt>
                <c:pt idx="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76-49AF-B890-746360C16F8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Dulyn</c:v>
                </c:pt>
                <c:pt idx="1">
                  <c:v>Leinster</c:v>
                </c:pt>
                <c:pt idx="2">
                  <c:v>Munster</c:v>
                </c:pt>
                <c:pt idx="3">
                  <c:v>Connacht-Ulster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0.28999999999999998</c:v>
                </c:pt>
                <c:pt idx="1">
                  <c:v>0.25</c:v>
                </c:pt>
                <c:pt idx="2">
                  <c:v>0.27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76-49AF-B890-746360C16F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17370976"/>
        <c:axId val="1617370016"/>
      </c:barChart>
      <c:catAx>
        <c:axId val="1617370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370016"/>
        <c:crosses val="autoZero"/>
        <c:auto val="1"/>
        <c:lblAlgn val="ctr"/>
        <c:lblOffset val="100"/>
        <c:noMultiLvlLbl val="0"/>
      </c:catAx>
      <c:valAx>
        <c:axId val="1617370016"/>
        <c:scaling>
          <c:orientation val="minMax"/>
          <c:max val="0.30000000000000004"/>
        </c:scaling>
        <c:delete val="1"/>
        <c:axPos val="l"/>
        <c:numFmt formatCode="0%" sourceLinked="1"/>
        <c:majorTickMark val="out"/>
        <c:minorTickMark val="none"/>
        <c:tickLblPos val="nextTo"/>
        <c:crossAx val="161737097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Dydw i erioed wedi cymryd seibiant byr na gwyliau yno o'r blaen ac nid wyf yn debygol o wneud hynny yn y dyfodol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Lloegr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0.1013333333333</c:v>
                </c:pt>
                <c:pt idx="1">
                  <c:v>8.7999999999999995E-2</c:v>
                </c:pt>
                <c:pt idx="2">
                  <c:v>7.066666666667E-2</c:v>
                </c:pt>
                <c:pt idx="3">
                  <c:v>3.0666666666669999E-2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C2-4CD1-9479-23133B0426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Dydw i erioed wedi bod ar wyliau na seibiant byr yno ond hoffwn i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Lloegr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0.33733333333330001</c:v>
                </c:pt>
                <c:pt idx="1">
                  <c:v>0.3</c:v>
                </c:pt>
                <c:pt idx="2">
                  <c:v>0.17199999999999999</c:v>
                </c:pt>
                <c:pt idx="3">
                  <c:v>0.1053333333333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C2-4CD1-9479-23133B0426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Rwyf wedi cymryd seibiant byr neu wyliau yno o'r blaen, ond nid wyf yn debygol o wneud hynny eto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Lloegr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7.3333333333330003E-2</c:v>
                </c:pt>
                <c:pt idx="1">
                  <c:v>7.4666666666670004E-2</c:v>
                </c:pt>
                <c:pt idx="2">
                  <c:v>5.8666666666670003E-2</c:v>
                </c:pt>
                <c:pt idx="3">
                  <c:v>8.7999999999999995E-2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C2-4CD1-9479-23133B0426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Rwyf wedi cymryd seibiant byr neu wyliau yno unwaith neu ddwywaith o'r blaen ac efallai y byddaf yn gwneud hynny eto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Lloegr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0.29599999999999999</c:v>
                </c:pt>
                <c:pt idx="1">
                  <c:v>0.34799999999999998</c:v>
                </c:pt>
                <c:pt idx="2">
                  <c:v>0.37066666666670001</c:v>
                </c:pt>
                <c:pt idx="3">
                  <c:v>0.3626666666667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C2-4CD1-9479-23133B0426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Rwy'n cymryd seibiannau byr neu wyliau yno weithiau ac yn bwriadu gwneud hynny eto yn ystod y ddwy flynedd nesaf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Lloegr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0.1053333333333</c:v>
                </c:pt>
                <c:pt idx="1">
                  <c:v>0.1213333333333</c:v>
                </c:pt>
                <c:pt idx="2">
                  <c:v>0.19600000000000001</c:v>
                </c:pt>
                <c:pt idx="3">
                  <c:v>0.1973333333333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C2-4CD1-9479-23133B0426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Rwy'n aml yn cymryd seibiannau byr neu wyliau yno ac yn bwriadu gwneud hynny eto o fewn y flwyddyn nesaf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Lloegr</c:v>
                </c:pt>
              </c:strCache>
            </c:strRef>
          </c:cat>
          <c:val>
            <c:numRef>
              <c:f>Sheet1!$G$2:$G$5</c:f>
              <c:numCache>
                <c:formatCode>0%</c:formatCode>
                <c:ptCount val="4"/>
                <c:pt idx="0">
                  <c:v>5.6000000000000001E-2</c:v>
                </c:pt>
                <c:pt idx="1">
                  <c:v>4.9333333333330003E-2</c:v>
                </c:pt>
                <c:pt idx="2">
                  <c:v>0.12266666666669999</c:v>
                </c:pt>
                <c:pt idx="3">
                  <c:v>0.2066666666667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C2-4CD1-9479-23133B04265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79141359"/>
        <c:axId val="1779143279"/>
      </c:barChart>
      <c:catAx>
        <c:axId val="1779141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143279"/>
        <c:crosses val="autoZero"/>
        <c:auto val="1"/>
        <c:lblAlgn val="ctr"/>
        <c:lblOffset val="100"/>
        <c:noMultiLvlLbl val="0"/>
      </c:catAx>
      <c:valAx>
        <c:axId val="177914327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79141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Yn ystod y 2 fis diwethaf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Lloegr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4.5130641330170002E-2</c:v>
                </c:pt>
                <c:pt idx="1">
                  <c:v>3.4858387799559999E-2</c:v>
                </c:pt>
                <c:pt idx="2">
                  <c:v>9.8591549295770006E-2</c:v>
                </c:pt>
                <c:pt idx="3">
                  <c:v>0.1049382716049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4-4258-94D0-6A1ED617EC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Cymru</c:v>
                </c:pt>
                <c:pt idx="1">
                  <c:v>Yr Alban</c:v>
                </c:pt>
                <c:pt idx="2">
                  <c:v>Gogledd Iwerddon</c:v>
                </c:pt>
                <c:pt idx="3">
                  <c:v>Lloegr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0.1282660332542</c:v>
                </c:pt>
                <c:pt idx="1">
                  <c:v>0.13507625272330001</c:v>
                </c:pt>
                <c:pt idx="2">
                  <c:v>0.30633802816900002</c:v>
                </c:pt>
                <c:pt idx="3">
                  <c:v>0.33179012345679998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E4-4258-94D0-6A1ED617ECE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07355632"/>
        <c:axId val="1707362832"/>
      </c:barChart>
      <c:catAx>
        <c:axId val="170735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362832"/>
        <c:crosses val="autoZero"/>
        <c:auto val="1"/>
        <c:lblAlgn val="ctr"/>
        <c:lblOffset val="100"/>
        <c:noMultiLvlLbl val="0"/>
      </c:catAx>
      <c:valAx>
        <c:axId val="17073628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0735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Sheet1!$A$3:$A$16</c:f>
              <c:strCache>
                <c:ptCount val="14"/>
                <c:pt idx="0">
                  <c:v>Hawdd teithio iddo a mynd o gwmpas</c:v>
                </c:pt>
                <c:pt idx="1">
                  <c:v>Llawer o weithgareddau a phethau i'w gwneud</c:v>
                </c:pt>
                <c:pt idx="2">
                  <c:v>Tirnodau enwog ac atyniadau ymweld</c:v>
                </c:pt>
                <c:pt idx="3">
                  <c:v>Golygfeydd a thirweddau anhygoel</c:v>
                </c:pt>
                <c:pt idx="4">
                  <c:v>Cyrchfan sy'n llawn hanes a threftadaeth</c:v>
                </c:pt>
                <c:pt idx="5">
                  <c:v>Llety o ansawdd uchel</c:v>
                </c:pt>
                <c:pt idx="6">
                  <c:v>Rhywle y gallwch ymweld ag ef bob adeg o'r flwyddyn</c:v>
                </c:pt>
                <c:pt idx="7">
                  <c:v>Pobl sy'n groesawgar iawn</c:v>
                </c:pt>
                <c:pt idx="8">
                  <c:v>Lleoedd sy'n enwog am eu bwyd a'u diod</c:v>
                </c:pt>
                <c:pt idx="9">
                  <c:v>Cyfleoedd i archwilio fy hobïau a'm diddordebau</c:v>
                </c:pt>
                <c:pt idx="10">
                  <c:v>Diwylliant ac adloniant ffyniannus</c:v>
                </c:pt>
                <c:pt idx="11">
                  <c:v>Lleoedd gwych i'w harchwilio oddi ar y llwybr prysur</c:v>
                </c:pt>
                <c:pt idx="12">
                  <c:v>Profiad diwylliannol dilys</c:v>
                </c:pt>
                <c:pt idx="13">
                  <c:v>Cyrchfan sy'n gyfeillgar i'r amgylchedd</c:v>
                </c:pt>
              </c:strCache>
            </c:strRef>
          </c:cat>
          <c:val>
            <c:numRef>
              <c:f>Sheet1!$B$3:$B$16</c:f>
              <c:numCache>
                <c:formatCode>0%</c:formatCode>
                <c:ptCount val="14"/>
                <c:pt idx="0">
                  <c:v>0.5</c:v>
                </c:pt>
                <c:pt idx="1">
                  <c:v>0.33066666666670003</c:v>
                </c:pt>
                <c:pt idx="2">
                  <c:v>0.3293333333333</c:v>
                </c:pt>
                <c:pt idx="3">
                  <c:v>0.30933333333329999</c:v>
                </c:pt>
                <c:pt idx="4">
                  <c:v>0.3</c:v>
                </c:pt>
                <c:pt idx="5">
                  <c:v>0.28933333333330002</c:v>
                </c:pt>
                <c:pt idx="6">
                  <c:v>0.2653333333333</c:v>
                </c:pt>
                <c:pt idx="7">
                  <c:v>0.25333333333329999</c:v>
                </c:pt>
                <c:pt idx="8">
                  <c:v>0.21333333333330001</c:v>
                </c:pt>
                <c:pt idx="9">
                  <c:v>0.16800000000000001</c:v>
                </c:pt>
                <c:pt idx="10">
                  <c:v>0.16800000000000001</c:v>
                </c:pt>
                <c:pt idx="11">
                  <c:v>0.16</c:v>
                </c:pt>
                <c:pt idx="12">
                  <c:v>0.1413333333333</c:v>
                </c:pt>
                <c:pt idx="13">
                  <c:v>0.112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0-469F-A16A-47159DAED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577404625128887E-2"/>
          <c:y val="9.1679826681761295E-4"/>
          <c:w val="0.95884519074974228"/>
          <c:h val="0.840631937257038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Wedi mynd ar daith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0.16</c:v>
                </c:pt>
                <c:pt idx="1">
                  <c:v>0.15</c:v>
                </c:pt>
                <c:pt idx="2">
                  <c:v>0.24</c:v>
                </c:pt>
                <c:pt idx="3">
                  <c:v>0.11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C-49C8-B919-B2AC3B019F4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Wedi mynd ar daith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0.14533333333330001</c:v>
                </c:pt>
                <c:pt idx="1">
                  <c:v>0.128</c:v>
                </c:pt>
                <c:pt idx="2">
                  <c:v>0.2175438596491</c:v>
                </c:pt>
                <c:pt idx="3">
                  <c:v>8.3743842364530002E-2</c:v>
                </c:pt>
                <c:pt idx="4">
                  <c:v>0.1021897810219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30-4204-A830-100836D2C8A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617370976"/>
        <c:axId val="1617370016"/>
      </c:barChart>
      <c:catAx>
        <c:axId val="161737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370016"/>
        <c:crosses val="autoZero"/>
        <c:auto val="1"/>
        <c:lblAlgn val="ctr"/>
        <c:lblOffset val="100"/>
        <c:noMultiLvlLbl val="0"/>
      </c:catAx>
      <c:valAx>
        <c:axId val="1617370016"/>
        <c:scaling>
          <c:orientation val="minMax"/>
          <c:max val="0.8"/>
        </c:scaling>
        <c:delete val="1"/>
        <c:axPos val="l"/>
        <c:numFmt formatCode="0%" sourceLinked="1"/>
        <c:majorTickMark val="none"/>
        <c:minorTickMark val="none"/>
        <c:tickLblPos val="nextTo"/>
        <c:crossAx val="161737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554205332154957"/>
          <c:y val="0.20944045682329096"/>
          <c:w val="0.52891589335690092"/>
          <c:h val="7.460881085279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Wedi mynd ar daith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-1.1177366917458225E-2"/>
                  <c:y val="3.25379637332368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FE-421A-862D-590B6F2C1681}"/>
                </c:ext>
              </c:extLst>
            </c:dLbl>
            <c:dLbl>
              <c:idx val="4"/>
              <c:layout>
                <c:manualLayout>
                  <c:x val="-1.1177366917458225E-2"/>
                  <c:y val="-9.76138911997105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FE-421A-862D-590B6F2C1681}"/>
                </c:ext>
              </c:extLst>
            </c:dLbl>
            <c:dLbl>
              <c:idx val="6"/>
              <c:layout>
                <c:manualLayout>
                  <c:x val="-1.845509896219858E-3"/>
                  <c:y val="0"/>
                </c:manualLayout>
              </c:layout>
              <c:tx>
                <c:rich>
                  <a:bodyPr/>
                  <a:lstStyle/>
                  <a:p>
                    <a:fld id="{4668172D-3293-4DD1-8857-136CDE33AAB3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D4D-4DD6-B6A6-1C84CC8B242A}"/>
                </c:ext>
              </c:extLst>
            </c:dLbl>
            <c:dLbl>
              <c:idx val="7"/>
              <c:layout>
                <c:manualLayout>
                  <c:x val="-1.3040261403701332E-2"/>
                  <c:y val="1.4913061100779144E-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10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BA8E294-7097-438E-9EC3-8504FD5BD4FA}" type="VALUE">
                      <a:rPr lang="en-US" sz="1000"/>
                      <a:pPr algn="ctr" rtl="0">
                        <a:defRPr sz="10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10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D4D-4DD6-B6A6-1C84CC8B242A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10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24863CB-065D-41DB-95C0-19B0BAB43861}" type="VALUE">
                      <a:rPr lang="en-US" sz="1000"/>
                      <a:pPr algn="ctr" rtl="0">
                        <a:defRPr sz="10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10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D4D-4DD6-B6A6-1C84CC8B242A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B914C836-A578-496F-909E-4266D3700340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D4D-4DD6-B6A6-1C84CC8B242A}"/>
                </c:ext>
              </c:extLst>
            </c:dLbl>
            <c:dLbl>
              <c:idx val="11"/>
              <c:layout>
                <c:manualLayout>
                  <c:x val="-5.5886834587292496E-3"/>
                  <c:y val="9.76138911997094E-3"/>
                </c:manualLayout>
              </c:layout>
              <c:tx>
                <c:rich>
                  <a:bodyPr/>
                  <a:lstStyle/>
                  <a:p>
                    <a:fld id="{D97E9C60-3A44-4576-B6DA-09A9B85C9714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BD4D-4DD6-B6A6-1C84CC8B24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00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8.1000000000000003E-2</c:v>
                </c:pt>
                <c:pt idx="1">
                  <c:v>0.12959999999999999</c:v>
                </c:pt>
                <c:pt idx="2">
                  <c:v>0.1782</c:v>
                </c:pt>
                <c:pt idx="3">
                  <c:v>0.21059999999999998</c:v>
                </c:pt>
                <c:pt idx="4">
                  <c:v>0.19439999999999999</c:v>
                </c:pt>
                <c:pt idx="5">
                  <c:v>0.25919999999999999</c:v>
                </c:pt>
                <c:pt idx="6">
                  <c:v>0.16200000000000001</c:v>
                </c:pt>
                <c:pt idx="7">
                  <c:v>0.16200000000000001</c:v>
                </c:pt>
                <c:pt idx="8">
                  <c:v>9.7199999999999995E-2</c:v>
                </c:pt>
                <c:pt idx="9">
                  <c:v>4.8599999999999997E-2</c:v>
                </c:pt>
                <c:pt idx="10">
                  <c:v>6.4799999999999996E-2</c:v>
                </c:pt>
                <c:pt idx="11">
                  <c:v>3.2399999999999998E-2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4D-4DD6-B6A6-1C84CC8B24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Wedi mynd ar daith yn 2024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3.72578897248607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3FE-421A-862D-590B6F2C1681}"/>
                </c:ext>
              </c:extLst>
            </c:dLbl>
            <c:dLbl>
              <c:idx val="4"/>
              <c:layout>
                <c:manualLayout>
                  <c:x val="9.3144724312151875E-3"/>
                  <c:y val="-9.76138911997105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FE-421A-862D-590B6F2C1681}"/>
                </c:ext>
              </c:extLst>
            </c:dLbl>
            <c:dLbl>
              <c:idx val="5"/>
              <c:layout>
                <c:manualLayout>
                  <c:x val="1.1177366917458225E-2"/>
                  <c:y val="6.50759274664737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FE-421A-862D-590B6F2C1681}"/>
                </c:ext>
              </c:extLst>
            </c:dLbl>
            <c:dLbl>
              <c:idx val="6"/>
              <c:layout>
                <c:manualLayout>
                  <c:x val="7.382039584879432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4D-4DD6-B6A6-1C84CC8B242A}"/>
                </c:ext>
              </c:extLst>
            </c:dLbl>
            <c:dLbl>
              <c:idx val="7"/>
              <c:layout>
                <c:manualLayout>
                  <c:x val="7.4168136935358247E-3"/>
                  <c:y val="1.491306110077914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4D-4DD6-B6A6-1C84CC8B242A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E31F7EB6-B5AA-4953-9C03-5D3F89DF58F8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D4D-4DD6-B6A6-1C84CC8B242A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09505C0E-BF04-4DFD-BAB2-1D2DA8FE81C3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D4D-4DD6-B6A6-1C84CC8B242A}"/>
                </c:ext>
              </c:extLst>
            </c:dLbl>
            <c:dLbl>
              <c:idx val="11"/>
              <c:layout>
                <c:manualLayout>
                  <c:x val="3.725788972486075E-3"/>
                  <c:y val="9.761389119970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FE-421A-862D-590B6F2C16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9.1743119266060005E-2</c:v>
                </c:pt>
                <c:pt idx="1">
                  <c:v>0.1284403669725</c:v>
                </c:pt>
                <c:pt idx="2">
                  <c:v>0.20183486238529999</c:v>
                </c:pt>
                <c:pt idx="3">
                  <c:v>0.17431192660549999</c:v>
                </c:pt>
                <c:pt idx="4">
                  <c:v>0.14678899082569999</c:v>
                </c:pt>
                <c:pt idx="5">
                  <c:v>0.20183486238529999</c:v>
                </c:pt>
                <c:pt idx="6">
                  <c:v>0.1192660550459</c:v>
                </c:pt>
                <c:pt idx="7">
                  <c:v>0.14678899082569999</c:v>
                </c:pt>
                <c:pt idx="8">
                  <c:v>0.1559633027523</c:v>
                </c:pt>
                <c:pt idx="9">
                  <c:v>9.1743119266060005E-2</c:v>
                </c:pt>
                <c:pt idx="10">
                  <c:v>7.3394495412840002E-2</c:v>
                </c:pt>
                <c:pt idx="11">
                  <c:v>9.1743119266060005E-2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4D-4DD6-B6A6-1C84CC8B2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1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Wedi mynd ar daith yn 2023 </c:v>
                </c:pt>
              </c:strCache>
            </c:strRef>
          </c:tx>
          <c:spPr>
            <a:noFill/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100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Cymru oedd ein cyrchfan dewis cyntaf</c:v>
                </c:pt>
                <c:pt idx="1">
                  <c:v>Roedd yn lle taith dramor</c:v>
                </c:pt>
                <c:pt idx="2">
                  <c:v>Roedd yn lle taith i rywle arall yn y DU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0.65814562275120003</c:v>
                </c:pt>
                <c:pt idx="1">
                  <c:v>0.2088110011365</c:v>
                </c:pt>
                <c:pt idx="2">
                  <c:v>8.2875308495230005E-2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4D-4DD6-B6A6-1C84CC8B24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Wedi mynd ar daith yn 2024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Cymru oedd ein cyrchfan dewis cyntaf</c:v>
                </c:pt>
                <c:pt idx="1">
                  <c:v>Roedd yn lle taith dramor</c:v>
                </c:pt>
                <c:pt idx="2">
                  <c:v>Roedd yn lle taith i rywle arall yn y DU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0.48623853211009999</c:v>
                </c:pt>
                <c:pt idx="1">
                  <c:v>0.32110091743120001</c:v>
                </c:pt>
                <c:pt idx="2">
                  <c:v>0.17431192660549999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4D-4DD6-B6A6-1C84CC8B2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1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Caerdydd</c:v>
                </c:pt>
                <c:pt idx="1">
                  <c:v>Gogledd-ddwyrain Cymru</c:v>
                </c:pt>
                <c:pt idx="2">
                  <c:v>Eryri Mynyddoedd a Môr</c:v>
                </c:pt>
                <c:pt idx="3">
                  <c:v>Canolbarth Cymru / Bannau Brycheiniog</c:v>
                </c:pt>
                <c:pt idx="4">
                  <c:v>Sir Benfro</c:v>
                </c:pt>
                <c:pt idx="5">
                  <c:v>Ynys Môn</c:v>
                </c:pt>
                <c:pt idx="6">
                  <c:v>Cymoedd De Cymru</c:v>
                </c:pt>
                <c:pt idx="7">
                  <c:v>Sir Gaerfyrddin</c:v>
                </c:pt>
                <c:pt idx="8">
                  <c:v>Conwy</c:v>
                </c:pt>
                <c:pt idx="9">
                  <c:v>Ceredigion – Bae Ceredigion &amp; Mynyddoedd Cambria</c:v>
                </c:pt>
                <c:pt idx="10">
                  <c:v>Bae Abertawe a Chastell-nedd Port Talbot</c:v>
                </c:pt>
                <c:pt idx="11">
                  <c:v>Arfordir Treftadaeth Sir Forgannwg</c:v>
                </c:pt>
                <c:pt idx="12">
                  <c:v>Dyffryn Gwy a Dyffryn Wysg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0.24770642201830001</c:v>
                </c:pt>
                <c:pt idx="1">
                  <c:v>0.2110091743119</c:v>
                </c:pt>
                <c:pt idx="2">
                  <c:v>0.1559633027523</c:v>
                </c:pt>
                <c:pt idx="3">
                  <c:v>0.1559633027523</c:v>
                </c:pt>
                <c:pt idx="4">
                  <c:v>0.1559633027523</c:v>
                </c:pt>
                <c:pt idx="5">
                  <c:v>0.1192660550459</c:v>
                </c:pt>
                <c:pt idx="6">
                  <c:v>0.1192660550459</c:v>
                </c:pt>
                <c:pt idx="7">
                  <c:v>8.2568807339450004E-2</c:v>
                </c:pt>
                <c:pt idx="8">
                  <c:v>7.3394495412840002E-2</c:v>
                </c:pt>
                <c:pt idx="9">
                  <c:v>7.3394495412840002E-2</c:v>
                </c:pt>
                <c:pt idx="10">
                  <c:v>7.3394495412840002E-2</c:v>
                </c:pt>
                <c:pt idx="11">
                  <c:v>2.7522935779819999E-2</c:v>
                </c:pt>
                <c:pt idx="12">
                  <c:v>2.7522935779819999E-2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B-414C-BB9D-14AE47DC53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7236C0CB-F8B8-4658-BDCF-E094E1147D3C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FC3-43F4-A9ED-BF00D03790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noson</c:v>
                </c:pt>
                <c:pt idx="1">
                  <c:v>4-7 noson</c:v>
                </c:pt>
                <c:pt idx="2">
                  <c:v>8+ noson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0.62</c:v>
                </c:pt>
                <c:pt idx="1">
                  <c:v>0.31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75-498C-97B4-B4315D1F3FE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9"/>
                <c:pt idx="0">
                  <c:v>Eich plant</c:v>
                </c:pt>
                <c:pt idx="1">
                  <c:v>Ffrind/iau</c:v>
                </c:pt>
                <c:pt idx="2">
                  <c:v>Eich rhieni neu rieni eich partner</c:v>
                </c:pt>
                <c:pt idx="3">
                  <c:v>Aelodau eraill o'ch teulu</c:v>
                </c:pt>
                <c:pt idx="4">
                  <c:v>Eich wyrion</c:v>
                </c:pt>
                <c:pt idx="5">
                  <c:v>Cydweithwyr</c:v>
                </c:pt>
                <c:pt idx="6">
                  <c:v>Ar eich pen eich hun</c:v>
                </c:pt>
                <c:pt idx="7">
                  <c:v>Yn aelodau o grŵp wedi ei drefnu</c:v>
                </c:pt>
                <c:pt idx="8">
                  <c:v>Ci/cŵn</c:v>
                </c:pt>
              </c:strCache>
            </c:strRef>
          </c:cat>
          <c:val>
            <c:numRef>
              <c:f>Sheet1!$B$3:$B$11</c:f>
              <c:numCache>
                <c:formatCode>0%</c:formatCode>
                <c:ptCount val="9"/>
                <c:pt idx="0">
                  <c:v>0.42201834862389997</c:v>
                </c:pt>
                <c:pt idx="1">
                  <c:v>0.17431192660549999</c:v>
                </c:pt>
                <c:pt idx="2">
                  <c:v>0.1192660550459</c:v>
                </c:pt>
                <c:pt idx="3">
                  <c:v>9.1743119266060005E-2</c:v>
                </c:pt>
                <c:pt idx="4">
                  <c:v>6.4220183486240007E-2</c:v>
                </c:pt>
                <c:pt idx="5">
                  <c:v>6.4220183486240007E-2</c:v>
                </c:pt>
                <c:pt idx="6">
                  <c:v>5.5045871559629998E-2</c:v>
                </c:pt>
                <c:pt idx="7">
                  <c:v>1.8348623853210001E-2</c:v>
                </c:pt>
                <c:pt idx="8">
                  <c:v>9.1743119266059995E-3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1A-48BF-AEF4-B9503FEE0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862968231389285E-2"/>
          <c:y val="0.10516044721939889"/>
          <c:w val="0.95827406353722144"/>
          <c:h val="0.657874085019516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Ydw - eisoes wedi'i archebu</c:v>
                </c:pt>
                <c:pt idx="1">
                  <c:v>Ydw - yn bendant yn ymweld, ond heb ei archebu eto</c:v>
                </c:pt>
                <c:pt idx="2">
                  <c:v>Ydw - mae'n debyg y byddaf yn ymweld</c:v>
                </c:pt>
                <c:pt idx="3">
                  <c:v>Na - mae'n debyg na fyddaf yn ymweld</c:v>
                </c:pt>
                <c:pt idx="4">
                  <c:v>Na - yn bendant ni fyddaf yn ymweld</c:v>
                </c:pt>
                <c:pt idx="5">
                  <c:v>Ddim yn siŵr/heb benderfynu eto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3.2311460382770003E-2</c:v>
                </c:pt>
                <c:pt idx="1">
                  <c:v>0.1021992897219</c:v>
                </c:pt>
                <c:pt idx="2">
                  <c:v>0.22537284674479999</c:v>
                </c:pt>
                <c:pt idx="3">
                  <c:v>0.29158454238170001</c:v>
                </c:pt>
                <c:pt idx="4">
                  <c:v>0.106234923395</c:v>
                </c:pt>
                <c:pt idx="5">
                  <c:v>0.24229693737390001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9-4AC9-89CA-AA72DBB2D8F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Ydw - eisoes wedi'i archebu</c:v>
                </c:pt>
                <c:pt idx="1">
                  <c:v>Ydw - yn bendant yn ymweld, ond heb ei archebu eto</c:v>
                </c:pt>
                <c:pt idx="2">
                  <c:v>Ydw - mae'n debyg y byddaf yn ymweld</c:v>
                </c:pt>
                <c:pt idx="3">
                  <c:v>Na - mae'n debyg na fyddaf yn ymweld</c:v>
                </c:pt>
                <c:pt idx="4">
                  <c:v>Na - yn bendant ni fyddaf yn ymweld</c:v>
                </c:pt>
                <c:pt idx="5">
                  <c:v>Ddim yn siŵr/heb benderfynu eto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4.6666666666669999E-2</c:v>
                </c:pt>
                <c:pt idx="1">
                  <c:v>0.1106666666667</c:v>
                </c:pt>
                <c:pt idx="2">
                  <c:v>0.26933333333330001</c:v>
                </c:pt>
                <c:pt idx="3">
                  <c:v>0.252</c:v>
                </c:pt>
                <c:pt idx="4">
                  <c:v>8.7999999999999995E-2</c:v>
                </c:pt>
                <c:pt idx="5">
                  <c:v>0.2333333333333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19-4AC9-89CA-AA72DBB2D8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17370976"/>
        <c:axId val="1617370016"/>
      </c:barChart>
      <c:catAx>
        <c:axId val="161737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370016"/>
        <c:crosses val="autoZero"/>
        <c:auto val="1"/>
        <c:lblAlgn val="ctr"/>
        <c:lblOffset val="100"/>
        <c:noMultiLvlLbl val="0"/>
      </c:catAx>
      <c:valAx>
        <c:axId val="1617370016"/>
        <c:scaling>
          <c:orientation val="minMax"/>
          <c:max val="0.4"/>
        </c:scaling>
        <c:delete val="1"/>
        <c:axPos val="l"/>
        <c:numFmt formatCode="0%" sourceLinked="1"/>
        <c:majorTickMark val="out"/>
        <c:minorTickMark val="none"/>
        <c:tickLblPos val="nextTo"/>
        <c:crossAx val="161737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siŵr/heb benderfynu eto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0.2333333333333</c:v>
                </c:pt>
                <c:pt idx="1">
                  <c:v>0.192</c:v>
                </c:pt>
                <c:pt idx="2">
                  <c:v>0.16842105263160001</c:v>
                </c:pt>
                <c:pt idx="3">
                  <c:v>0.33004926108369997</c:v>
                </c:pt>
                <c:pt idx="4">
                  <c:v>0.26277372262769999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9-4EC7-A8DC-C1A36D28A5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Na - yn bendant ni fyddaf yn ymweld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8.7999999999999995E-2</c:v>
                </c:pt>
                <c:pt idx="1">
                  <c:v>0.128</c:v>
                </c:pt>
                <c:pt idx="2">
                  <c:v>6.3157894736839998E-2</c:v>
                </c:pt>
                <c:pt idx="3">
                  <c:v>5.9113300492610002E-2</c:v>
                </c:pt>
                <c:pt idx="4">
                  <c:v>0.14598540145989999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D9-4EC7-A8DC-C1A36D28A5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 - mae'n debyg na fyddaf yn ymweld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0.252</c:v>
                </c:pt>
                <c:pt idx="1">
                  <c:v>0.30399999999999999</c:v>
                </c:pt>
                <c:pt idx="2">
                  <c:v>0.23157894736840001</c:v>
                </c:pt>
                <c:pt idx="3">
                  <c:v>0.25615763546800002</c:v>
                </c:pt>
                <c:pt idx="4">
                  <c:v>0.24087591240879999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D9-4EC7-A8DC-C1A36D28A5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Ydw - mae'n debyg y byddaf yn ymweld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0.26933333333330001</c:v>
                </c:pt>
                <c:pt idx="1">
                  <c:v>0.27200000000000002</c:v>
                </c:pt>
                <c:pt idx="2">
                  <c:v>0.30175438596490001</c:v>
                </c:pt>
                <c:pt idx="3">
                  <c:v>0.2463054187192</c:v>
                </c:pt>
                <c:pt idx="4">
                  <c:v>0.2335766423358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D9-4EC7-A8DC-C1A36D28A5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Ydw - yn bendant yn ymweld, ond heb archebu eto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0.1106666666667</c:v>
                </c:pt>
                <c:pt idx="1">
                  <c:v>5.6000000000000001E-2</c:v>
                </c:pt>
                <c:pt idx="2">
                  <c:v>0.1543859649123</c:v>
                </c:pt>
                <c:pt idx="3">
                  <c:v>9.3596059113300004E-2</c:v>
                </c:pt>
                <c:pt idx="4">
                  <c:v>9.4890510948910003E-2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D9-4EC7-A8DC-C1A36D28A5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Ydw - eisoes wedi'i archebu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4.6666666666669999E-2</c:v>
                </c:pt>
                <c:pt idx="1">
                  <c:v>4.8000000000000001E-2</c:v>
                </c:pt>
                <c:pt idx="2">
                  <c:v>8.0701754385960001E-2</c:v>
                </c:pt>
                <c:pt idx="3">
                  <c:v>1.4778325123150001E-2</c:v>
                </c:pt>
                <c:pt idx="4">
                  <c:v>2.1897810218980001E-2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D9-4EC7-A8DC-C1A36D28A59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53014575"/>
        <c:axId val="2053038575"/>
      </c:barChart>
      <c:catAx>
        <c:axId val="2053014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038575"/>
        <c:crosses val="autoZero"/>
        <c:auto val="1"/>
        <c:lblAlgn val="ctr"/>
        <c:lblOffset val="100"/>
        <c:noMultiLvlLbl val="0"/>
      </c:catAx>
      <c:valAx>
        <c:axId val="20530385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5301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60082304526749E-2"/>
          <c:y val="3.7777820444209839E-2"/>
          <c:w val="0.97427983539094654"/>
          <c:h val="0.500980681931574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Ydw – wedi bwcio yn barod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0.2333333333333</c:v>
                </c:pt>
                <c:pt idx="1">
                  <c:v>0.192</c:v>
                </c:pt>
                <c:pt idx="2">
                  <c:v>0.16842105263160001</c:v>
                </c:pt>
                <c:pt idx="3">
                  <c:v>0.33004926108369997</c:v>
                </c:pt>
                <c:pt idx="4">
                  <c:v>0.26277372262769999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9-4EC7-A8DC-C1A36D28A5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Ydw – yn bendant am ymweld, ond heb fwcio eto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8.7999999999999995E-2</c:v>
                </c:pt>
                <c:pt idx="1">
                  <c:v>0.128</c:v>
                </c:pt>
                <c:pt idx="2">
                  <c:v>6.3157894736839998E-2</c:v>
                </c:pt>
                <c:pt idx="3">
                  <c:v>5.9113300492610002E-2</c:v>
                </c:pt>
                <c:pt idx="4">
                  <c:v>0.14598540145989999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D9-4EC7-A8DC-C1A36D28A5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Ydw – mwy na thebyg byddaf yn ymweld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0.252</c:v>
                </c:pt>
                <c:pt idx="1">
                  <c:v>0.30399999999999999</c:v>
                </c:pt>
                <c:pt idx="2">
                  <c:v>0.23157894736840001</c:v>
                </c:pt>
                <c:pt idx="3">
                  <c:v>0.25615763546800002</c:v>
                </c:pt>
                <c:pt idx="4">
                  <c:v>0.24087591240879999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D9-4EC7-A8DC-C1A36D28A5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Nac ydw – mwy na thebyg ni fyddaf yn ymweld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0.26933333333330001</c:v>
                </c:pt>
                <c:pt idx="1">
                  <c:v>0.27200000000000002</c:v>
                </c:pt>
                <c:pt idx="2">
                  <c:v>0.30175438596490001</c:v>
                </c:pt>
                <c:pt idx="3">
                  <c:v>0.2463054187192</c:v>
                </c:pt>
                <c:pt idx="4">
                  <c:v>0.2335766423358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D9-4EC7-A8DC-C1A36D28A5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Nac ydw – yn bendant ni fyddaf yn ymweld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0.1106666666667</c:v>
                </c:pt>
                <c:pt idx="1">
                  <c:v>5.6000000000000001E-2</c:v>
                </c:pt>
                <c:pt idx="2">
                  <c:v>0.1543859649123</c:v>
                </c:pt>
                <c:pt idx="3">
                  <c:v>9.3596059113300004E-2</c:v>
                </c:pt>
                <c:pt idx="4">
                  <c:v>9.4890510948910003E-2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D9-4EC7-A8DC-C1A36D28A5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Ddim yn siŵr / heb benderfynu eto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4.6666666666669999E-2</c:v>
                </c:pt>
                <c:pt idx="1">
                  <c:v>4.8000000000000001E-2</c:v>
                </c:pt>
                <c:pt idx="2">
                  <c:v>8.0701754385960001E-2</c:v>
                </c:pt>
                <c:pt idx="3">
                  <c:v>1.4778325123150001E-2</c:v>
                </c:pt>
                <c:pt idx="4">
                  <c:v>2.1897810218980001E-2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D9-4EC7-A8DC-C1A36D28A59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53014575"/>
        <c:axId val="2053038575"/>
      </c:barChart>
      <c:catAx>
        <c:axId val="2053014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038575"/>
        <c:crosses val="autoZero"/>
        <c:auto val="1"/>
        <c:lblAlgn val="ctr"/>
        <c:lblOffset val="100"/>
        <c:noMultiLvlLbl val="0"/>
      </c:catAx>
      <c:valAx>
        <c:axId val="20530385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53014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105938725251936"/>
          <c:y val="0.83443309066649862"/>
          <c:w val="0.68385204479911388"/>
          <c:h val="0.148395172767951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Sampl Cyffredinol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0.4266666666667</c:v>
                </c:pt>
                <c:pt idx="1">
                  <c:v>0.376</c:v>
                </c:pt>
                <c:pt idx="2">
                  <c:v>0.53684210526319998</c:v>
                </c:pt>
                <c:pt idx="3">
                  <c:v>0.35467980295570001</c:v>
                </c:pt>
                <c:pt idx="4">
                  <c:v>0.3503649635037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63-4663-A47A-BE7DB0BE3E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Ymwybodol o'r Ymgyrch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0.67049808429119995</c:v>
                </c:pt>
                <c:pt idx="1">
                  <c:v>0.62857142857140003</c:v>
                </c:pt>
                <c:pt idx="2">
                  <c:v>0.75</c:v>
                </c:pt>
                <c:pt idx="3">
                  <c:v>0.5471698113208</c:v>
                </c:pt>
                <c:pt idx="4">
                  <c:v>0.62222222222220003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63-4663-A47A-BE7DB0BE3E4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3014575"/>
        <c:axId val="2053038575"/>
      </c:barChart>
      <c:catAx>
        <c:axId val="2053014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038575"/>
        <c:crosses val="autoZero"/>
        <c:auto val="1"/>
        <c:lblAlgn val="ctr"/>
        <c:lblOffset val="100"/>
        <c:noMultiLvlLbl val="0"/>
      </c:catAx>
      <c:valAx>
        <c:axId val="20530385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53014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22284230464458"/>
          <c:y val="2.3030639399246261E-3"/>
          <c:w val="0.27813200538484878"/>
          <c:h val="5.70134351162392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Gŵyl bwyd a diod</c:v>
                </c:pt>
                <c:pt idx="1">
                  <c:v>Gŵyl/cyngerdd/gigiau cerddoriaeth fyw</c:v>
                </c:pt>
                <c:pt idx="2">
                  <c:v>Digwyddiad cynnyrch/celfyddydau/crefftau lleol</c:v>
                </c:pt>
                <c:pt idx="3">
                  <c:v>Gwylio chwaraeon byw </c:v>
                </c:pt>
                <c:pt idx="4">
                  <c:v>Gŵyl ddiwylliannol/lenyddol/celfyddydol</c:v>
                </c:pt>
                <c:pt idx="5">
                  <c:v>Gŵyl gomedi</c:v>
                </c:pt>
                <c:pt idx="6">
                  <c:v>Digwyddiad cerdded, beicio, gweithgaredd anghystadleuol</c:v>
                </c:pt>
                <c:pt idx="7">
                  <c:v>Sioe/arddangosfa ddefnyddwyr</c:v>
                </c:pt>
                <c:pt idx="8">
                  <c:v>Digwyddiadau chwaraeon cystadleuol y gallwch gymryd rhan ynddynt </c:v>
                </c:pt>
                <c:pt idx="9">
                  <c:v>Sioe amaethyddol/cefn gwlad/garddio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0.48749999999999999</c:v>
                </c:pt>
                <c:pt idx="1">
                  <c:v>0.45</c:v>
                </c:pt>
                <c:pt idx="2">
                  <c:v>0.39687499999999998</c:v>
                </c:pt>
                <c:pt idx="3">
                  <c:v>0.38750000000000001</c:v>
                </c:pt>
                <c:pt idx="4">
                  <c:v>0.37812499999999999</c:v>
                </c:pt>
                <c:pt idx="5">
                  <c:v>0.359375</c:v>
                </c:pt>
                <c:pt idx="6">
                  <c:v>0.296875</c:v>
                </c:pt>
                <c:pt idx="7">
                  <c:v>0.28437499999999999</c:v>
                </c:pt>
                <c:pt idx="8">
                  <c:v>0.28125</c:v>
                </c:pt>
                <c:pt idx="9">
                  <c:v>0.27812500000000001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FA-4F92-A57E-99B4B4A0D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Caerdydd</c:v>
                </c:pt>
                <c:pt idx="1">
                  <c:v>Gogledd-ddwyrain Cymru</c:v>
                </c:pt>
                <c:pt idx="2">
                  <c:v>Sir Benfro</c:v>
                </c:pt>
                <c:pt idx="3">
                  <c:v>Canolbarth Cymru / Bannau Brycheiniog</c:v>
                </c:pt>
                <c:pt idx="4">
                  <c:v>Ceredigion – Bae Ceredigion &amp; Mynyddoedd Cambria</c:v>
                </c:pt>
                <c:pt idx="5">
                  <c:v>Bae Abertawe a Chastell-nedd Port Talbot</c:v>
                </c:pt>
                <c:pt idx="6">
                  <c:v>Ynys Môn</c:v>
                </c:pt>
                <c:pt idx="7">
                  <c:v>Eryri Mynyddoedd a Môr</c:v>
                </c:pt>
                <c:pt idx="8">
                  <c:v>Cymoedd De Cymru</c:v>
                </c:pt>
                <c:pt idx="9">
                  <c:v>Conwy</c:v>
                </c:pt>
                <c:pt idx="10">
                  <c:v>Arfordir Treftadaeth Sir Forgannwg</c:v>
                </c:pt>
                <c:pt idx="11">
                  <c:v>Methu cofio</c:v>
                </c:pt>
                <c:pt idx="12">
                  <c:v>Sir Gaerfyrddin</c:v>
                </c:pt>
                <c:pt idx="13">
                  <c:v>Dyffryn Gwy a Dyffryn Wysg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0.35312500000000002</c:v>
                </c:pt>
                <c:pt idx="1">
                  <c:v>0.15625</c:v>
                </c:pt>
                <c:pt idx="2">
                  <c:v>0.14687500000000001</c:v>
                </c:pt>
                <c:pt idx="3">
                  <c:v>0.14374999999999999</c:v>
                </c:pt>
                <c:pt idx="4">
                  <c:v>0.140625</c:v>
                </c:pt>
                <c:pt idx="5">
                  <c:v>0.125</c:v>
                </c:pt>
                <c:pt idx="6">
                  <c:v>0.1125</c:v>
                </c:pt>
                <c:pt idx="7">
                  <c:v>0.1125</c:v>
                </c:pt>
                <c:pt idx="8">
                  <c:v>0.10625</c:v>
                </c:pt>
                <c:pt idx="9">
                  <c:v>0.1</c:v>
                </c:pt>
                <c:pt idx="10">
                  <c:v>7.1874999999999994E-2</c:v>
                </c:pt>
                <c:pt idx="11">
                  <c:v>6.5625000000000003E-2</c:v>
                </c:pt>
                <c:pt idx="12">
                  <c:v>5.6250000000000001E-2</c:v>
                </c:pt>
                <c:pt idx="13">
                  <c:v>3.125E-2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2D-4354-8D7F-7F3219E95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fld id="{E9DA53D3-7F8C-4F82-BDEE-6971E29500BE}" type="VALUE">
                      <a:rPr lang="en-US" b="1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07BC-41D2-B4BE-E7F4C289E6E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2DEAE586-2D3C-47B9-ACDA-A95DB2B0D918}" type="VALUE">
                      <a:rPr lang="en-US" b="0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EBD-47B8-B44C-41BB0F33A8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Sgyrsiau gyda ffrindiau/teulu sydd wedi ymweld</c:v>
                </c:pt>
                <c:pt idx="1">
                  <c:v>Peiriant chwilio </c:v>
                </c:pt>
                <c:pt idx="2">
                  <c:v>Gweithgaredd cyfryngau cymdeithasol ffrind neu aelod o'r teulu</c:v>
                </c:pt>
                <c:pt idx="3">
                  <c:v>Gwefannau adolygiadau teithwyr</c:v>
                </c:pt>
                <c:pt idx="4">
                  <c:v>Ymweld â thudalennau/gweithgaredd cyfryngau cymdeithasol Croeso Cymru</c:v>
                </c:pt>
                <c:pt idx="5">
                  <c:v>Llyfrau/llyfrynnau canllaw teithio printiedig </c:v>
                </c:pt>
                <c:pt idx="6">
                  <c:v>Asiant teithio ar-lein </c:v>
                </c:pt>
                <c:pt idx="7">
                  <c:v>Gwefannau byrddau twristiaeth</c:v>
                </c:pt>
                <c:pt idx="8">
                  <c:v>Papurau newydd/cylchgronau</c:v>
                </c:pt>
                <c:pt idx="9">
                  <c:v>Cyfathrebiadau fel taflenni</c:v>
                </c:pt>
                <c:pt idx="10">
                  <c:v>Gwefannau peiriannau chwilio teithio </c:v>
                </c:pt>
                <c:pt idx="11">
                  <c:v>E-bost/byst gan fyrddau twristiaeth</c:v>
                </c:pt>
                <c:pt idx="12">
                  <c:v>Gwefannau canllawiau teithio </c:v>
                </c:pt>
                <c:pt idx="13">
                  <c:v>Asiantau/gweithwyr proffesiynol teithio</c:v>
                </c:pt>
                <c:pt idx="14">
                  <c:v>Ap ar gyfer cynllunio gwyliau</c:v>
                </c:pt>
                <c:pt idx="15">
                  <c:v>E-bost/byst o rywle arall</c:v>
                </c:pt>
              </c:strCache>
            </c:strRef>
          </c:cat>
          <c:val>
            <c:numRef>
              <c:f>Sheet1!$B$2:$B$17</c:f>
              <c:numCache>
                <c:formatCode>0%</c:formatCode>
                <c:ptCount val="16"/>
                <c:pt idx="0">
                  <c:v>0.38437500000000002</c:v>
                </c:pt>
                <c:pt idx="1">
                  <c:v>0.35625000000000001</c:v>
                </c:pt>
                <c:pt idx="2">
                  <c:v>0.31874999999999998</c:v>
                </c:pt>
                <c:pt idx="3">
                  <c:v>0.3</c:v>
                </c:pt>
                <c:pt idx="4">
                  <c:v>0.26250000000000001</c:v>
                </c:pt>
                <c:pt idx="5">
                  <c:v>0.25</c:v>
                </c:pt>
                <c:pt idx="6">
                  <c:v>0.24374999999999999</c:v>
                </c:pt>
                <c:pt idx="7">
                  <c:v>0.23125000000000001</c:v>
                </c:pt>
                <c:pt idx="8">
                  <c:v>0.20624999999999999</c:v>
                </c:pt>
                <c:pt idx="9">
                  <c:v>0.2</c:v>
                </c:pt>
                <c:pt idx="10">
                  <c:v>0.19375000000000001</c:v>
                </c:pt>
                <c:pt idx="11">
                  <c:v>0.19375000000000001</c:v>
                </c:pt>
                <c:pt idx="12">
                  <c:v>0.1875</c:v>
                </c:pt>
                <c:pt idx="13">
                  <c:v>0.17812500000000001</c:v>
                </c:pt>
                <c:pt idx="14">
                  <c:v>0.12812499999999999</c:v>
                </c:pt>
                <c:pt idx="15">
                  <c:v>0.11874999999999999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B5-4B3E-834E-44865CD86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Llundain</c:v>
                </c:pt>
                <c:pt idx="1">
                  <c:v>Gweriniaeth Iwerddon</c:v>
                </c:pt>
                <c:pt idx="2">
                  <c:v>Yr Alban</c:v>
                </c:pt>
                <c:pt idx="3">
                  <c:v>Gogledd Iwerddon</c:v>
                </c:pt>
                <c:pt idx="4">
                  <c:v>Ynys Manaw</c:v>
                </c:pt>
                <c:pt idx="5">
                  <c:v>Ardal y Llynnoedd</c:v>
                </c:pt>
                <c:pt idx="6">
                  <c:v>Swydd Efrog</c:v>
                </c:pt>
                <c:pt idx="7">
                  <c:v>De-orllewin Lloegr (gan gynnwys Dyfnaint a Chernyw)</c:v>
                </c:pt>
                <c:pt idx="8">
                  <c:v>Arfordir Deheuol Lloegr</c:v>
                </c:pt>
                <c:pt idx="9">
                  <c:v>Ynysoedd y Sianel (Jersey/Guernsey)</c:v>
                </c:pt>
                <c:pt idx="10">
                  <c:v>Cotswolds/Canolbarth Lloegr</c:v>
                </c:pt>
                <c:pt idx="11">
                  <c:v>Nunlle arall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0.39374999999999999</c:v>
                </c:pt>
                <c:pt idx="1">
                  <c:v>0.36875000000000002</c:v>
                </c:pt>
                <c:pt idx="2">
                  <c:v>0.35</c:v>
                </c:pt>
                <c:pt idx="3">
                  <c:v>0.34062500000000001</c:v>
                </c:pt>
                <c:pt idx="4">
                  <c:v>0.1875</c:v>
                </c:pt>
                <c:pt idx="5">
                  <c:v>0.13125000000000001</c:v>
                </c:pt>
                <c:pt idx="6">
                  <c:v>0.11562500000000001</c:v>
                </c:pt>
                <c:pt idx="7">
                  <c:v>0.1125</c:v>
                </c:pt>
                <c:pt idx="8">
                  <c:v>0.10312499999999999</c:v>
                </c:pt>
                <c:pt idx="9">
                  <c:v>8.7499999999999994E-2</c:v>
                </c:pt>
                <c:pt idx="10">
                  <c:v>7.1874999999999994E-2</c:v>
                </c:pt>
                <c:pt idx="11">
                  <c:v>1.8749999999999999E-2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6C-4DAC-8012-09FD2FC4D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Llawer llai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0.19</c:v>
                </c:pt>
                <c:pt idx="1">
                  <c:v>0.2</c:v>
                </c:pt>
                <c:pt idx="2">
                  <c:v>0.13</c:v>
                </c:pt>
                <c:pt idx="3">
                  <c:v>0.1186666666667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85-463D-A74F-D3D28DCF76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Ychydig llai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0.17</c:v>
                </c:pt>
                <c:pt idx="1">
                  <c:v>0.15</c:v>
                </c:pt>
                <c:pt idx="2">
                  <c:v>0.09</c:v>
                </c:pt>
                <c:pt idx="3">
                  <c:v>0.104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85-463D-A74F-D3D28DCF76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Tua'r un peth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Sheet1!$D$2:$D$5</c:f>
              <c:numCache>
                <c:formatCode>0%</c:formatCode>
                <c:ptCount val="4"/>
                <c:pt idx="0">
                  <c:v>0.54</c:v>
                </c:pt>
                <c:pt idx="1">
                  <c:v>0.55000000000000004</c:v>
                </c:pt>
                <c:pt idx="2">
                  <c:v>0.55000000000000004</c:v>
                </c:pt>
                <c:pt idx="3">
                  <c:v>0.54400000000000004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85-463D-A74F-D3D28DCF76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Ychydig mwy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Sheet1!$E$2:$E$5</c:f>
              <c:numCache>
                <c:formatCode>0%</c:formatCode>
                <c:ptCount val="4"/>
                <c:pt idx="0">
                  <c:v>0.08</c:v>
                </c:pt>
                <c:pt idx="1">
                  <c:v>0.08</c:v>
                </c:pt>
                <c:pt idx="2">
                  <c:v>0.18</c:v>
                </c:pt>
                <c:pt idx="3">
                  <c:v>0.18933333333329999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85-463D-A74F-D3D28DCF76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Llawer mwy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Sheet1!$F$2:$F$5</c:f>
              <c:numCache>
                <c:formatCode>0%</c:formatCode>
                <c:ptCount val="4"/>
                <c:pt idx="0">
                  <c:v>0.02</c:v>
                </c:pt>
                <c:pt idx="1">
                  <c:v>0.02</c:v>
                </c:pt>
                <c:pt idx="2">
                  <c:v>0.04</c:v>
                </c:pt>
                <c:pt idx="3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85-463D-A74F-D3D28DCF768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37521951"/>
        <c:axId val="1237523871"/>
      </c:barChart>
      <c:catAx>
        <c:axId val="12375219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523871"/>
        <c:crosses val="autoZero"/>
        <c:auto val="1"/>
        <c:lblAlgn val="ctr"/>
        <c:lblOffset val="100"/>
        <c:noMultiLvlLbl val="0"/>
      </c:catAx>
      <c:valAx>
        <c:axId val="1237523871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237521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632907445674013"/>
          <c:y val="0.90899024475196766"/>
          <c:w val="0.86960521077308828"/>
          <c:h val="7.22343104547885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Sheet1!$A$3:$A$15</c:f>
              <c:strCache>
                <c:ptCount val="13"/>
                <c:pt idx="0">
                  <c:v>Hysbysebu teledu</c:v>
                </c:pt>
                <c:pt idx="1">
                  <c:v>Ar lafar/sgyrsiau gydag eraill</c:v>
                </c:pt>
                <c:pt idx="2">
                  <c:v>Hyrwyddo neu gynnwys ar gyfryngau cymdeithasol </c:v>
                </c:pt>
                <c:pt idx="3">
                  <c:v>Hysbysebu ar-lein </c:v>
                </c:pt>
                <c:pt idx="4">
                  <c:v>Darllen erthygl mewn papur newydd neu gylchgrawn </c:v>
                </c:pt>
                <c:pt idx="5">
                  <c:v>Crëwr cynnwys neu ddylanwadwr sy'n postio am Gymru</c:v>
                </c:pt>
                <c:pt idx="6">
                  <c:v>Podlediadau</c:v>
                </c:pt>
                <c:pt idx="7">
                  <c:v>Hyrwyddo neu gynnwys ar wefan</c:v>
                </c:pt>
                <c:pt idx="8">
                  <c:v>Hysbysebu neu raglenni radio</c:v>
                </c:pt>
                <c:pt idx="9">
                  <c:v>Hysbyseb awyr agored </c:v>
                </c:pt>
                <c:pt idx="10">
                  <c:v>Ffrydio / ar alw</c:v>
                </c:pt>
                <c:pt idx="11">
                  <c:v>Hysbyseb, taflen neu atodiad printiedig mewn papur newydd/cylchgrawn</c:v>
                </c:pt>
                <c:pt idx="12">
                  <c:v>Hysbysebu ar apiau </c:v>
                </c:pt>
              </c:strCache>
            </c:strRef>
          </c:cat>
          <c:val>
            <c:numRef>
              <c:f>Sheet1!$B$3:$B$15</c:f>
              <c:numCache>
                <c:formatCode>0%</c:formatCode>
                <c:ptCount val="13"/>
                <c:pt idx="0">
                  <c:v>0.2293333333333</c:v>
                </c:pt>
                <c:pt idx="1">
                  <c:v>0.19866666666669999</c:v>
                </c:pt>
                <c:pt idx="2">
                  <c:v>0.13600000000000001</c:v>
                </c:pt>
                <c:pt idx="3">
                  <c:v>0.1106666666667</c:v>
                </c:pt>
                <c:pt idx="4">
                  <c:v>9.8666666666669997E-2</c:v>
                </c:pt>
                <c:pt idx="5">
                  <c:v>8.666666666667E-2</c:v>
                </c:pt>
                <c:pt idx="6">
                  <c:v>7.066666666667E-2</c:v>
                </c:pt>
                <c:pt idx="7">
                  <c:v>6.9333333333329999E-2</c:v>
                </c:pt>
                <c:pt idx="8">
                  <c:v>6.9333333333329999E-2</c:v>
                </c:pt>
                <c:pt idx="9">
                  <c:v>6.2666666666670007E-2</c:v>
                </c:pt>
                <c:pt idx="10">
                  <c:v>6.2666666666670007E-2</c:v>
                </c:pt>
                <c:pt idx="11">
                  <c:v>5.8666666666670003E-2</c:v>
                </c:pt>
                <c:pt idx="12">
                  <c:v>5.7333333333330003E-2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82-4098-A080-FB607CDA47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989203433612711E-2"/>
          <c:y val="4.130597854513661E-2"/>
          <c:w val="0.8281203888095362"/>
          <c:h val="0.72069648325570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Anghytuno'n gryf 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Yn dangos Cymru mewn ffordd nad ydych chi fel arfer yn ei gweld</c:v>
                </c:pt>
                <c:pt idx="3">
                  <c:v>Bydd yn gwneud pobl yn llawer mwy tebygol o ystyried Cymru ar gyfer gwyliau neu seibiant byr</c:v>
                </c:pt>
                <c:pt idx="4">
                  <c:v>Bydd yn gwneud pobl yn fwy tebygol o weld Cymru fel cyrchfan 'drwy gydol y flwyddyn'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2.6666666666670001E-3</c:v>
                </c:pt>
                <c:pt idx="1">
                  <c:v>9.3333333333329993E-3</c:v>
                </c:pt>
                <c:pt idx="2">
                  <c:v>1.6E-2</c:v>
                </c:pt>
                <c:pt idx="3">
                  <c:v>1.333333333333E-2</c:v>
                </c:pt>
                <c:pt idx="4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3-4401-A2DE-17AC41E4D1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Yn tueddu i anghytuno 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Yn dangos Cymru mewn ffordd nad ydych chi fel arfer yn ei gweld</c:v>
                </c:pt>
                <c:pt idx="3">
                  <c:v>Bydd yn gwneud pobl yn llawer mwy tebygol o ystyried Cymru ar gyfer gwyliau neu seibiant byr</c:v>
                </c:pt>
                <c:pt idx="4">
                  <c:v>Bydd yn gwneud pobl yn fwy tebygol o weld Cymru fel cyrchfan 'drwy gydol y flwyddyn'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0.04</c:v>
                </c:pt>
                <c:pt idx="1">
                  <c:v>5.0666666666670003E-2</c:v>
                </c:pt>
                <c:pt idx="2">
                  <c:v>5.6000000000000001E-2</c:v>
                </c:pt>
                <c:pt idx="3">
                  <c:v>6.1333333333329999E-2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43-4401-A2DE-17AC41E4D1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Ddim yn cytuno nac yn anghytuno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Yn dangos Cymru mewn ffordd nad ydych chi fel arfer yn ei gweld</c:v>
                </c:pt>
                <c:pt idx="3">
                  <c:v>Bydd yn gwneud pobl yn llawer mwy tebygol o ystyried Cymru ar gyfer gwyliau neu seibiant byr</c:v>
                </c:pt>
                <c:pt idx="4">
                  <c:v>Bydd yn gwneud pobl yn fwy tebygol o weld Cymru fel cyrchfan 'drwy gydol y flwyddyn'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0.14399999999999999</c:v>
                </c:pt>
                <c:pt idx="1">
                  <c:v>0.1653333333333</c:v>
                </c:pt>
                <c:pt idx="2">
                  <c:v>0.21333333333330001</c:v>
                </c:pt>
                <c:pt idx="3">
                  <c:v>0.224</c:v>
                </c:pt>
                <c:pt idx="4">
                  <c:v>0.24533333333330001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43-4401-A2DE-17AC41E4D1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Yn tueddu i gytuno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Yn dangos Cymru mewn ffordd nad ydych chi fel arfer yn ei gweld</c:v>
                </c:pt>
                <c:pt idx="3">
                  <c:v>Bydd yn gwneud pobl yn llawer mwy tebygol o ystyried Cymru ar gyfer gwyliau neu seibiant byr</c:v>
                </c:pt>
                <c:pt idx="4">
                  <c:v>Bydd yn gwneud pobl yn fwy tebygol o weld Cymru fel cyrchfan 'drwy gydol y flwyddyn'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0.49866666666670001</c:v>
                </c:pt>
                <c:pt idx="1">
                  <c:v>0.51066666666670002</c:v>
                </c:pt>
                <c:pt idx="2">
                  <c:v>0.50266666666670001</c:v>
                </c:pt>
                <c:pt idx="3">
                  <c:v>0.496</c:v>
                </c:pt>
                <c:pt idx="4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43-4401-A2DE-17AC41E4D1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Cytuno'n gryf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Yn darlunio Cymru mewn goleuni cadarnhaol iawn</c:v>
                </c:pt>
                <c:pt idx="1">
                  <c:v>Yn gwneud i Gymru edrych yn ddeniadol iawn ar gyfer gwyliau neu seibiant byr</c:v>
                </c:pt>
                <c:pt idx="2">
                  <c:v>Yn dangos Cymru mewn ffordd nad ydych chi fel arfer yn ei gweld</c:v>
                </c:pt>
                <c:pt idx="3">
                  <c:v>Bydd yn gwneud pobl yn llawer mwy tebygol o ystyried Cymru ar gyfer gwyliau neu seibiant byr</c:v>
                </c:pt>
                <c:pt idx="4">
                  <c:v>Bydd yn gwneud pobl yn fwy tebygol o weld Cymru fel cyrchfan 'drwy gydol y flwyddyn'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0.31466666666670001</c:v>
                </c:pt>
                <c:pt idx="1">
                  <c:v>0.26400000000000001</c:v>
                </c:pt>
                <c:pt idx="2">
                  <c:v>0.21199999999999999</c:v>
                </c:pt>
                <c:pt idx="3">
                  <c:v>0.20533333333330001</c:v>
                </c:pt>
                <c:pt idx="4">
                  <c:v>0.19866666666669999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43-4401-A2DE-17AC41E4D1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37521951"/>
        <c:axId val="1237523871"/>
      </c:barChart>
      <c:catAx>
        <c:axId val="1237521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523871"/>
        <c:crosses val="autoZero"/>
        <c:auto val="1"/>
        <c:lblAlgn val="ctr"/>
        <c:lblOffset val="100"/>
        <c:noMultiLvlLbl val="0"/>
      </c:catAx>
      <c:valAx>
        <c:axId val="123752387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37521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989203433612711E-2"/>
          <c:y val="4.130597854513661E-2"/>
          <c:w val="0.8281203888095362"/>
          <c:h val="0.720696483255703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Anghytuno'n gryf 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Llawer mwy o ddiddordeb yng Nghymru ar gyfer gwyliau neu seibiant byr</c:v>
                </c:pt>
                <c:pt idx="1">
                  <c:v>Eisiau ymweld ag ardaloedd o Gymru nad wyf wedi bod iddynt o'r blaen</c:v>
                </c:pt>
                <c:pt idx="2">
                  <c:v>Eisiau rhoi cynnig ar weithgareddau a phrofiadau newydd yng Nghymru</c:v>
                </c:pt>
                <c:pt idx="3">
                  <c:v>Mwy o ddiddordeb mewn ymweld â Chymru y tu allan i brif dymor yr haf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2.2666666666669999E-2</c:v>
                </c:pt>
                <c:pt idx="1">
                  <c:v>2.4E-2</c:v>
                </c:pt>
                <c:pt idx="2">
                  <c:v>2.4E-2</c:v>
                </c:pt>
                <c:pt idx="3">
                  <c:v>2.8000000000000001E-2</c:v>
                </c:pt>
                <c:pt idx="4">
                  <c:v>2.9333333333329999E-2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DD-4BC6-B994-7D0712D4B4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Tueddu i anghytuno 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Llawer mwy o ddiddordeb yng Nghymru ar gyfer gwyliau neu seibiant byr</c:v>
                </c:pt>
                <c:pt idx="1">
                  <c:v>Eisiau ymweld ag ardaloedd o Gymru nad wyf wedi bod iddynt o'r blaen</c:v>
                </c:pt>
                <c:pt idx="2">
                  <c:v>Eisiau rhoi cynnig ar weithgareddau a phrofiadau newydd yng Nghymru</c:v>
                </c:pt>
                <c:pt idx="3">
                  <c:v>Mwy o ddiddordeb mewn ymweld â Chymru y tu allan i brif dymor yr haf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6.6666666666669996E-2</c:v>
                </c:pt>
                <c:pt idx="1">
                  <c:v>7.5999999999999998E-2</c:v>
                </c:pt>
                <c:pt idx="2">
                  <c:v>7.5999999999999998E-2</c:v>
                </c:pt>
                <c:pt idx="3">
                  <c:v>7.8666666666669993E-2</c:v>
                </c:pt>
                <c:pt idx="4">
                  <c:v>9.0666666666670004E-2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DD-4BC6-B994-7D0712D4B4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Ddim yn cytuno nac yn anghytuno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Llawer mwy o ddiddordeb yng Nghymru ar gyfer gwyliau neu seibiant byr</c:v>
                </c:pt>
                <c:pt idx="1">
                  <c:v>Eisiau ymweld ag ardaloedd o Gymru nad wyf wedi bod iddynt o'r blaen</c:v>
                </c:pt>
                <c:pt idx="2">
                  <c:v>Eisiau rhoi cynnig ar weithgareddau a phrofiadau newydd yng Nghymru</c:v>
                </c:pt>
                <c:pt idx="3">
                  <c:v>Mwy o ddiddordeb mewn ymweld â Chymru y tu allan i brif dymor yr haf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0.21466666666670001</c:v>
                </c:pt>
                <c:pt idx="1">
                  <c:v>0.21333333333330001</c:v>
                </c:pt>
                <c:pt idx="2">
                  <c:v>0.2386666666667</c:v>
                </c:pt>
                <c:pt idx="3">
                  <c:v>0.26400000000000001</c:v>
                </c:pt>
                <c:pt idx="4">
                  <c:v>0.29466666666669999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DD-4BC6-B994-7D0712D4B4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Tueddu i gytuno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Llawer mwy o ddiddordeb yng Nghymru ar gyfer gwyliau neu seibiant byr</c:v>
                </c:pt>
                <c:pt idx="1">
                  <c:v>Eisiau ymweld ag ardaloedd o Gymru nad wyf wedi bod iddynt o'r blaen</c:v>
                </c:pt>
                <c:pt idx="2">
                  <c:v>Eisiau rhoi cynnig ar weithgareddau a phrofiadau newydd yng Nghymru</c:v>
                </c:pt>
                <c:pt idx="3">
                  <c:v>Mwy o ddiddordeb mewn ymweld â Chymru y tu allan i brif dymor yr haf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0.49733333333329999</c:v>
                </c:pt>
                <c:pt idx="1">
                  <c:v>0.4866666666667</c:v>
                </c:pt>
                <c:pt idx="2">
                  <c:v>0.48933333333329998</c:v>
                </c:pt>
                <c:pt idx="3">
                  <c:v>0.46</c:v>
                </c:pt>
                <c:pt idx="4">
                  <c:v>0.41466666666669999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DD-4BC6-B994-7D0712D4B4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Cytuno'n gryf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Llawer mwy o ddiddordeb yng Nghymru ar gyfer gwyliau neu seibiant byr</c:v>
                </c:pt>
                <c:pt idx="1">
                  <c:v>Eisiau ymweld ag ardaloedd o Gymru nad wyf wedi bod iddynt o'r blaen</c:v>
                </c:pt>
                <c:pt idx="2">
                  <c:v>Eisiau rhoi cynnig ar weithgareddau a phrofiadau newydd yng Nghymru</c:v>
                </c:pt>
                <c:pt idx="3">
                  <c:v>Mwy o ddiddordeb mewn ymweld â Chymru y tu allan i brif dymor yr haf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0.19866666666669999</c:v>
                </c:pt>
                <c:pt idx="1">
                  <c:v>0.2</c:v>
                </c:pt>
                <c:pt idx="2">
                  <c:v>0.17199999999999999</c:v>
                </c:pt>
                <c:pt idx="3">
                  <c:v>0.1693333333333</c:v>
                </c:pt>
                <c:pt idx="4">
                  <c:v>0.1706666666667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DD-4BC6-B994-7D0712D4B4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37521951"/>
        <c:axId val="1237523871"/>
      </c:barChart>
      <c:catAx>
        <c:axId val="1237521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523871"/>
        <c:crosses val="autoZero"/>
        <c:auto val="1"/>
        <c:lblAlgn val="ctr"/>
        <c:lblOffset val="100"/>
        <c:noMultiLvlLbl val="0"/>
      </c:catAx>
      <c:valAx>
        <c:axId val="123752387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37521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Sampl Cyffredinol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Llawer mwy o ddiddordeb yng Nghymru ar gyfer gwyliau neu seibiant byr</c:v>
                </c:pt>
                <c:pt idx="1">
                  <c:v>Eisiau ymweld ag ardaloedd o Gymru nad wyf wedi bod iddynt o'r blaen</c:v>
                </c:pt>
                <c:pt idx="2">
                  <c:v>Eisiau rhoi cynnig ar weithgareddau a phrofiadau newydd yng Nghymru</c:v>
                </c:pt>
                <c:pt idx="3">
                  <c:v>Mwy o ddiddordeb mewn ymweld â Chymru y tu allan i brif dymor yr haf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0.69599999999999995</c:v>
                </c:pt>
                <c:pt idx="1">
                  <c:v>0.68666666666669995</c:v>
                </c:pt>
                <c:pt idx="2">
                  <c:v>0.66133333333330002</c:v>
                </c:pt>
                <c:pt idx="3">
                  <c:v>0.62933333333329999</c:v>
                </c:pt>
                <c:pt idx="4">
                  <c:v>0.58533333333329995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7-4E63-99BC-AD57963F1F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Ymwybodol o'r Ymgyrch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Llawer mwy o ddiddordeb yng Nghymru ar gyfer gwyliau neu seibiant byr</c:v>
                </c:pt>
                <c:pt idx="1">
                  <c:v>Eisiau ymweld ag ardaloedd o Gymru nad wyf wedi bod iddynt o'r blaen</c:v>
                </c:pt>
                <c:pt idx="2">
                  <c:v>Eisiau rhoi cynnig ar weithgareddau a phrofiadau newydd yng Nghymru</c:v>
                </c:pt>
                <c:pt idx="3">
                  <c:v>Mwy o ddiddordeb mewn ymweld â Chymru y tu allan i brif dymor yr haf</c:v>
                </c:pt>
                <c:pt idx="4">
                  <c:v>Diddordeb mewn mynd ar wyliau hirach yng Nghymru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0.77777777777779999</c:v>
                </c:pt>
                <c:pt idx="1">
                  <c:v>0.77777777777779999</c:v>
                </c:pt>
                <c:pt idx="2">
                  <c:v>0.73180076628349999</c:v>
                </c:pt>
                <c:pt idx="3">
                  <c:v>0.75478927203070001</c:v>
                </c:pt>
                <c:pt idx="4">
                  <c:v>0.72796934865899998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07-4E63-99BC-AD57963F1F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3014575"/>
        <c:axId val="2053038575"/>
      </c:barChart>
      <c:catAx>
        <c:axId val="2053014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038575"/>
        <c:crosses val="autoZero"/>
        <c:auto val="1"/>
        <c:lblAlgn val="ctr"/>
        <c:lblOffset val="100"/>
        <c:noMultiLvlLbl val="0"/>
      </c:catAx>
      <c:valAx>
        <c:axId val="20530385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53014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22284230464458"/>
          <c:y val="2.3030639399246261E-3"/>
          <c:w val="0.27813200538484878"/>
          <c:h val="5.70134351162392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Llawer o weithgareddau a phethau i'w gwneud</c:v>
                </c:pt>
                <c:pt idx="1">
                  <c:v>Lleoedd gwych i'w harchwilio oddi ar y llwybr prysur</c:v>
                </c:pt>
                <c:pt idx="2">
                  <c:v>Rhywle y gallwch ymweld ag ef bob adeg o'r flwyddyn</c:v>
                </c:pt>
                <c:pt idx="3">
                  <c:v>Cyrchfan sy'n gyfeillgar i'r amgylchedd</c:v>
                </c:pt>
                <c:pt idx="4">
                  <c:v>Cyrchfan sy'n llawn hanes a threftadaeth</c:v>
                </c:pt>
                <c:pt idx="5">
                  <c:v>Diwylliant ac adloniant ffyniannus</c:v>
                </c:pt>
                <c:pt idx="6">
                  <c:v>Tirnodau enwog ac atyniadau ymweld</c:v>
                </c:pt>
                <c:pt idx="7">
                  <c:v>Gwerth gwych am arian</c:v>
                </c:pt>
                <c:pt idx="8">
                  <c:v>Lleoedd sy'n enwog am eu bwyd a'u diod</c:v>
                </c:pt>
                <c:pt idx="9">
                  <c:v>Llety o ansawdd uchel</c:v>
                </c:pt>
              </c:strCache>
            </c:strRef>
          </c:cat>
          <c:val>
            <c:numRef>
              <c:f>Sheet1!$B$3:$B$12</c:f>
              <c:numCache>
                <c:formatCode>0%</c:formatCode>
                <c:ptCount val="10"/>
                <c:pt idx="0">
                  <c:v>0.33866666666669998</c:v>
                </c:pt>
                <c:pt idx="1">
                  <c:v>0.3293333333333</c:v>
                </c:pt>
                <c:pt idx="2">
                  <c:v>0.22666666666669999</c:v>
                </c:pt>
                <c:pt idx="3">
                  <c:v>0.21199999999999999</c:v>
                </c:pt>
                <c:pt idx="4">
                  <c:v>0.2013333333333</c:v>
                </c:pt>
                <c:pt idx="5">
                  <c:v>0.188</c:v>
                </c:pt>
                <c:pt idx="6">
                  <c:v>0.16400000000000001</c:v>
                </c:pt>
                <c:pt idx="7">
                  <c:v>0.14933333333330001</c:v>
                </c:pt>
                <c:pt idx="8">
                  <c:v>0.13466666666669999</c:v>
                </c:pt>
                <c:pt idx="9">
                  <c:v>0.1186666666667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C-4B60-97C6-9AC0BB70A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Dim un o'r uchod</c:v>
                </c:pt>
                <c:pt idx="1">
                  <c:v>Gwefan Croeso Cymru </c:v>
                </c:pt>
                <c:pt idx="2">
                  <c:v>TikTok</c:v>
                </c:pt>
                <c:pt idx="3">
                  <c:v>Facebook</c:v>
                </c:pt>
                <c:pt idx="4">
                  <c:v>Instagram</c:v>
                </c:pt>
                <c:pt idx="5">
                  <c:v>YouTube</c:v>
                </c:pt>
                <c:pt idx="6">
                  <c:v>E-gylchlythyrau gan Croeso Cymru</c:v>
                </c:pt>
                <c:pt idx="7">
                  <c:v>X (Twitter gynt)</c:v>
                </c:pt>
                <c:pt idx="8">
                  <c:v>Pinterest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0.67846407204439996</c:v>
                </c:pt>
                <c:pt idx="1">
                  <c:v>0.12578052581179999</c:v>
                </c:pt>
                <c:pt idx="2">
                  <c:v>5.9564760175250003E-2</c:v>
                </c:pt>
                <c:pt idx="3">
                  <c:v>0.1055766464483</c:v>
                </c:pt>
                <c:pt idx="4">
                  <c:v>8.3344509249100002E-2</c:v>
                </c:pt>
                <c:pt idx="5">
                  <c:v>5.4526008583389997E-2</c:v>
                </c:pt>
                <c:pt idx="6">
                  <c:v>5.1154373856499999E-2</c:v>
                </c:pt>
                <c:pt idx="7">
                  <c:v>5.9115153211669998E-2</c:v>
                </c:pt>
                <c:pt idx="8">
                  <c:v>5.2379147757290002E-2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41-4A65-86B5-659E88B8F9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Dim un o'r uchod</c:v>
                </c:pt>
                <c:pt idx="1">
                  <c:v>Gwefan Croeso Cymru </c:v>
                </c:pt>
                <c:pt idx="2">
                  <c:v>TikTok</c:v>
                </c:pt>
                <c:pt idx="3">
                  <c:v>Facebook</c:v>
                </c:pt>
                <c:pt idx="4">
                  <c:v>Instagram</c:v>
                </c:pt>
                <c:pt idx="5">
                  <c:v>YouTube</c:v>
                </c:pt>
                <c:pt idx="6">
                  <c:v>E-gylchlythyrau gan Croeso Cymru</c:v>
                </c:pt>
                <c:pt idx="7">
                  <c:v>X (Twitter gynt)</c:v>
                </c:pt>
                <c:pt idx="8">
                  <c:v>Pinterest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0.64533333333330001</c:v>
                </c:pt>
                <c:pt idx="1">
                  <c:v>0.1333333333333</c:v>
                </c:pt>
                <c:pt idx="2">
                  <c:v>9.1999999999999998E-2</c:v>
                </c:pt>
                <c:pt idx="3">
                  <c:v>9.0666666666670004E-2</c:v>
                </c:pt>
                <c:pt idx="4">
                  <c:v>8.666666666667E-2</c:v>
                </c:pt>
                <c:pt idx="5">
                  <c:v>8.1333333333329996E-2</c:v>
                </c:pt>
                <c:pt idx="6">
                  <c:v>7.1999999999999995E-2</c:v>
                </c:pt>
                <c:pt idx="7">
                  <c:v>5.7333333333330003E-2</c:v>
                </c:pt>
                <c:pt idx="8">
                  <c:v>4.9333333333330003E-2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41-4A65-86B5-659E88B8F9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8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Anghytuno'n gryf 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</c:v>
                </c:pt>
                <c:pt idx="1">
                  <c:v>0.02</c:v>
                </c:pt>
                <c:pt idx="2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F-4958-B827-24240671D4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Tueddu i anghytuno 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0.06</c:v>
                </c:pt>
                <c:pt idx="1">
                  <c:v>0.08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F-4958-B827-24240671D4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Ddim yn cytuno nac yn anghytuno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0.22</c:v>
                </c:pt>
                <c:pt idx="1">
                  <c:v>0.22</c:v>
                </c:pt>
                <c:pt idx="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9F-4958-B827-24240671D4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Tueddu i gytuno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0.36</c:v>
                </c:pt>
                <c:pt idx="1">
                  <c:v>0.46</c:v>
                </c:pt>
                <c:pt idx="2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9F-4958-B827-24240671D4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Cytuno'n gryf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Gwnaeth i Gymru ymddangos yn fwy cyffrous</c:v>
                </c:pt>
                <c:pt idx="1">
                  <c:v>Gwnaeth i mi fod yn fwy tebygol o ymweld yn y dyfodol</c:v>
                </c:pt>
                <c:pt idx="2">
                  <c:v>Newidiodd fy nghanfyddiadau o Gymru er gwell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0.34</c:v>
                </c:pt>
                <c:pt idx="1">
                  <c:v>0.18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9F-4958-B827-24240671D47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37521951"/>
        <c:axId val="1237523871"/>
      </c:barChart>
      <c:catAx>
        <c:axId val="12375219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523871"/>
        <c:crosses val="autoZero"/>
        <c:auto val="1"/>
        <c:lblAlgn val="ctr"/>
        <c:lblOffset val="100"/>
        <c:noMultiLvlLbl val="0"/>
      </c:catAx>
      <c:valAx>
        <c:axId val="1237523871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237521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450963310437257"/>
          <c:y val="0.80009266495115294"/>
          <c:w val="0.62304540123973862"/>
          <c:h val="0.161279296716189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bwysig o gwbl (1)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33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DF-4FBB-A255-7639629D11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0.1173333333333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DF-4FBB-A255-7639629D11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Ychydig yn bwysig (2)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0.17599999999999999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DF-4FBB-A255-7639629D11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Cymharol bwysig (3)</c:v>
                </c:pt>
              </c:strCache>
            </c:strRef>
          </c:tx>
          <c:spPr>
            <a:solidFill>
              <a:srgbClr val="FEC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0.3893333333333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DF-4FBB-A255-7639629D11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Pwysig iawn (4)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0.21199999999999999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DF-4FBB-A255-7639629D11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Eithriadol o bwysig (5)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18A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0DF-4FBB-A255-7639629D11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Sheet1!$F$2</c:f>
              <c:numCache>
                <c:formatCode>0%</c:formatCode>
                <c:ptCount val="1"/>
                <c:pt idx="0">
                  <c:v>0.1013333333333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DF-4FBB-A255-7639629D111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1408672"/>
        <c:axId val="1391410112"/>
      </c:barChart>
      <c:catAx>
        <c:axId val="1391408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1410112"/>
        <c:crosses val="autoZero"/>
        <c:auto val="1"/>
        <c:lblAlgn val="ctr"/>
        <c:lblOffset val="100"/>
        <c:noMultiLvlLbl val="0"/>
      </c:catAx>
      <c:valAx>
        <c:axId val="13914101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9140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bwysig o gwbl (1)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DF-4FBB-A255-7639629D11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0.1173333333333</c:v>
                </c:pt>
                <c:pt idx="1">
                  <c:v>0.16800000000000001</c:v>
                </c:pt>
                <c:pt idx="2">
                  <c:v>4.5614035087720002E-2</c:v>
                </c:pt>
                <c:pt idx="3">
                  <c:v>0.15763546798030001</c:v>
                </c:pt>
                <c:pt idx="4">
                  <c:v>0.1605839416058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DF-4FBB-A255-7639629D11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Ychydig yn bwysig (2)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0.17599999999999999</c:v>
                </c:pt>
                <c:pt idx="1">
                  <c:v>0.16800000000000001</c:v>
                </c:pt>
                <c:pt idx="2">
                  <c:v>0.1543859649123</c:v>
                </c:pt>
                <c:pt idx="3">
                  <c:v>0.1970443349754</c:v>
                </c:pt>
                <c:pt idx="4">
                  <c:v>0.19708029197079999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DF-4FBB-A255-7639629D11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Cymharol bwysig (3)</c:v>
                </c:pt>
              </c:strCache>
            </c:strRef>
          </c:tx>
          <c:spPr>
            <a:solidFill>
              <a:srgbClr val="FEC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0.3893333333333</c:v>
                </c:pt>
                <c:pt idx="1">
                  <c:v>0.33600000000000002</c:v>
                </c:pt>
                <c:pt idx="2">
                  <c:v>0.4</c:v>
                </c:pt>
                <c:pt idx="3">
                  <c:v>0.4137931034483</c:v>
                </c:pt>
                <c:pt idx="4">
                  <c:v>0.37956204379559999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DF-4FBB-A255-7639629D11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Pwysig iawn (4)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0.21199999999999999</c:v>
                </c:pt>
                <c:pt idx="1">
                  <c:v>0.20799999999999999</c:v>
                </c:pt>
                <c:pt idx="2">
                  <c:v>0.26315789473680001</c:v>
                </c:pt>
                <c:pt idx="3">
                  <c:v>0.1674876847291</c:v>
                </c:pt>
                <c:pt idx="4">
                  <c:v>0.17518248175180001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DF-4FBB-A255-7639629D11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Eithriadol o bwysig (5)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18A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0DF-4FBB-A255-7639629D11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0.1013333333333</c:v>
                </c:pt>
                <c:pt idx="1">
                  <c:v>0.12</c:v>
                </c:pt>
                <c:pt idx="2">
                  <c:v>0.12982456140349999</c:v>
                </c:pt>
                <c:pt idx="3">
                  <c:v>5.9113300492610002E-2</c:v>
                </c:pt>
                <c:pt idx="4">
                  <c:v>8.7591240875909998E-2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DF-4FBB-A255-7639629D111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1408672"/>
        <c:axId val="1391410112"/>
      </c:barChart>
      <c:catAx>
        <c:axId val="139140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1410112"/>
        <c:crosses val="autoZero"/>
        <c:auto val="1"/>
        <c:lblAlgn val="ctr"/>
        <c:lblOffset val="100"/>
        <c:noMultiLvlLbl val="0"/>
      </c:catAx>
      <c:valAx>
        <c:axId val="139141011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39140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Lleoliadau golygfaol/golygfeydd</c:v>
                </c:pt>
                <c:pt idx="1">
                  <c:v>Dewisiadau bwyta cain</c:v>
                </c:pt>
                <c:pt idx="2">
                  <c:v>Cyfleusterau sba a lles</c:v>
                </c:pt>
                <c:pt idx="3">
                  <c:v>Preifatrwydd ac ymneilltuaeth</c:v>
                </c:pt>
                <c:pt idx="4">
                  <c:v>Mathau unigryw o lety</c:v>
                </c:pt>
                <c:pt idx="5">
                  <c:v>Profiadau unigryw</c:v>
                </c:pt>
                <c:pt idx="6">
                  <c:v>Technoleg a chyfleusterau clyfar</c:v>
                </c:pt>
                <c:pt idx="7">
                  <c:v>Cynaliadwyedd ac eco-Foethus</c:v>
                </c:pt>
                <c:pt idx="8">
                  <c:v>Cyfleusterau ffitrwydd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0.58254269449719998</c:v>
                </c:pt>
                <c:pt idx="1">
                  <c:v>0.41935483870969997</c:v>
                </c:pt>
                <c:pt idx="2">
                  <c:v>0.3814041745731</c:v>
                </c:pt>
                <c:pt idx="3">
                  <c:v>0.30170777988609998</c:v>
                </c:pt>
                <c:pt idx="4">
                  <c:v>0.30170777988609998</c:v>
                </c:pt>
                <c:pt idx="5">
                  <c:v>0.28652751423150002</c:v>
                </c:pt>
                <c:pt idx="6">
                  <c:v>0.21442125237189999</c:v>
                </c:pt>
                <c:pt idx="7">
                  <c:v>0.17457305502850001</c:v>
                </c:pt>
                <c:pt idx="8">
                  <c:v>0.1650853889943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82-4098-A080-FB607CDA47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18889414889251"/>
          <c:y val="0.10064118271865991"/>
          <c:w val="0.61840211971295489"/>
          <c:h val="0.8912969235119615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120742"/>
            </a:solidFill>
            <a:ln w="28575">
              <a:noFill/>
            </a:ln>
          </c:spPr>
          <c:dPt>
            <c:idx val="0"/>
            <c:bubble3D val="0"/>
            <c:explosion val="15"/>
            <c:spPr>
              <a:solidFill>
                <a:srgbClr val="120742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86-404A-BA48-BB0F0DA559B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3175"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86-404A-BA48-BB0F0DA559B2}"/>
              </c:ext>
            </c:extLst>
          </c:dPt>
          <c:dLbls>
            <c:dLbl>
              <c:idx val="0"/>
              <c:layout>
                <c:manualLayout>
                  <c:x val="-0.22993079605514746"/>
                  <c:y val="8.694812087103902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 rtl="0">
                      <a:defRPr sz="105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Byddai </a:t>
                    </a:r>
                    <a:fld id="{AD35793A-B084-4FC1-8AD6-462BF3669E4A}" type="VALUE">
                      <a:rPr lang="en-US"/>
                      <a:pPr rtl="0">
                        <a:defRPr sz="105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/>
                      <a:t> yn gwario mwy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rtl="0">
                    <a:defRPr sz="105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45471574996111"/>
                      <c:h val="0.465172892995301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D86-404A-BA48-BB0F0DA559B2}"/>
                </c:ext>
              </c:extLst>
            </c:dLbl>
            <c:dLbl>
              <c:idx val="1"/>
              <c:layout>
                <c:manualLayout>
                  <c:x val="0.22025846688428008"/>
                  <c:y val="-9.703587325922057E-2"/>
                </c:manualLayout>
              </c:layout>
              <c:tx>
                <c:rich>
                  <a:bodyPr/>
                  <a:lstStyle/>
                  <a:p>
                    <a:fld id="{65B3CE98-81E6-4FEA-93C9-B6884C13686B}" type="VALUE">
                      <a:rPr lang="en-US">
                        <a:solidFill>
                          <a:srgbClr val="120742"/>
                        </a:solidFill>
                      </a:rPr>
                      <a:pPr/>
                      <a:t>[VALUE]</a:t>
                    </a:fld>
                    <a:endParaRPr lang="en-US">
                      <a:solidFill>
                        <a:srgbClr val="120742"/>
                      </a:solidFill>
                    </a:endParaRPr>
                  </a:p>
                  <a:p>
                    <a:r>
                      <a:rPr lang="en-US">
                        <a:solidFill>
                          <a:srgbClr val="120742"/>
                        </a:solidFill>
                      </a:rPr>
                      <a:t>yn gwario mwy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45471574996111"/>
                      <c:h val="0.545503445996027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D86-404A-BA48-BB0F0DA559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Rwy'n fodlon gwario mwy o arian ar brofiad moethus</c:v>
                </c:pt>
                <c:pt idx="1">
                  <c:v>Mae profiadau moethus yn braf i'w cael, ond ni fyddaf yn gwario mwy o arian arnyn nhw.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0.44400000000000001</c:v>
                </c:pt>
                <c:pt idx="1">
                  <c:v>0.55600000000000005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86-404A-BA48-BB0F0DA55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8575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8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Dim un o'r rhain</c:v>
                </c:pt>
                <c:pt idx="1">
                  <c:v>Argaeledd gwybodaeth</c:v>
                </c:pt>
                <c:pt idx="2">
                  <c:v>Cludiant hygyrch</c:v>
                </c:pt>
                <c:pt idx="3">
                  <c:v>Atyniadau hygyrch</c:v>
                </c:pt>
                <c:pt idx="4">
                  <c:v>Fforddiadwyedd nodweddion hygyrch</c:v>
                </c:pt>
                <c:pt idx="5">
                  <c:v>Ystafelloedd hygyrch</c:v>
                </c:pt>
                <c:pt idx="6">
                  <c:v>Cyfleusterau meddygol cyfagos</c:v>
                </c:pt>
                <c:pt idx="7">
                  <c:v>Hygyrchedd symudedd</c:v>
                </c:pt>
                <c:pt idx="8">
                  <c:v>Cynaliadwyedd opsiynau hygyrch</c:v>
                </c:pt>
                <c:pt idx="9">
                  <c:v>Hygyrchedd gweledol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0.20533333333330001</c:v>
                </c:pt>
                <c:pt idx="1">
                  <c:v>0.31066666666670001</c:v>
                </c:pt>
                <c:pt idx="2">
                  <c:v>0.30666666666670001</c:v>
                </c:pt>
                <c:pt idx="3">
                  <c:v>0.29333333333329997</c:v>
                </c:pt>
                <c:pt idx="4">
                  <c:v>0.29333333333329997</c:v>
                </c:pt>
                <c:pt idx="5">
                  <c:v>0.20799999999999999</c:v>
                </c:pt>
                <c:pt idx="6">
                  <c:v>0.12533333333329999</c:v>
                </c:pt>
                <c:pt idx="7">
                  <c:v>0.1213333333333</c:v>
                </c:pt>
                <c:pt idx="8">
                  <c:v>0.11333333333329999</c:v>
                </c:pt>
                <c:pt idx="9">
                  <c:v>0.10666666666669999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E-4DF5-9627-96301F06A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2">
                  <c:v>Argaeledd gwybodaeth</c:v>
                </c:pt>
                <c:pt idx="3">
                  <c:v>Cludiant hygyrch</c:v>
                </c:pt>
                <c:pt idx="5">
                  <c:v>Fforddiadwyedd nodweddion hygyrch</c:v>
                </c:pt>
                <c:pt idx="6">
                  <c:v>Ystafelloedd hygyrch</c:v>
                </c:pt>
                <c:pt idx="7">
                  <c:v>Cyfleusterau meddygol cyfagos</c:v>
                </c:pt>
                <c:pt idx="8">
                  <c:v>Hygyrchedd symudedd</c:v>
                </c:pt>
                <c:pt idx="9">
                  <c:v>Cynaliadwyedd opsiynau hygyrch</c:v>
                </c:pt>
                <c:pt idx="10">
                  <c:v>Hygyrchedd gweledol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2" formatCode="0%">
                  <c:v>0.66952789699570003</c:v>
                </c:pt>
                <c:pt idx="3" formatCode="0%">
                  <c:v>0.70434782608699997</c:v>
                </c:pt>
                <c:pt idx="5" formatCode="0%">
                  <c:v>0.64090909090909998</c:v>
                </c:pt>
                <c:pt idx="6" formatCode="0%">
                  <c:v>0.64743589743590002</c:v>
                </c:pt>
                <c:pt idx="7" formatCode="0%">
                  <c:v>0.68085106382979999</c:v>
                </c:pt>
                <c:pt idx="8" formatCode="0%">
                  <c:v>0.60439560439560003</c:v>
                </c:pt>
                <c:pt idx="9" formatCode="0%">
                  <c:v>0.67058823529410005</c:v>
                </c:pt>
                <c:pt idx="10" formatCode="0%">
                  <c:v>0.57499999999999996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62-4B24-A097-FFF76F1A9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9"/>
        </c:scaling>
        <c:delete val="1"/>
        <c:axPos val="t"/>
        <c:numFmt formatCode="General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Argaeledd gwybodaeth</c:v>
                </c:pt>
                <c:pt idx="1">
                  <c:v>Cludiant hygyrch</c:v>
                </c:pt>
                <c:pt idx="2">
                  <c:v>Fforddiadwyedd nodweddion hygyrch</c:v>
                </c:pt>
                <c:pt idx="3">
                  <c:v>Ystafelloedd hygyrch</c:v>
                </c:pt>
                <c:pt idx="4">
                  <c:v>Cyfleusterau meddygol cyfagos</c:v>
                </c:pt>
                <c:pt idx="5">
                  <c:v>Hygyrchedd symudedd</c:v>
                </c:pt>
                <c:pt idx="6">
                  <c:v>Cynaliadwyedd opsiynau hygyrch</c:v>
                </c:pt>
                <c:pt idx="7">
                  <c:v>Hygyrchedd gweledol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0.67307692307690004</c:v>
                </c:pt>
                <c:pt idx="1">
                  <c:v>0.78571428571430002</c:v>
                </c:pt>
                <c:pt idx="2">
                  <c:v>0.61538461538459999</c:v>
                </c:pt>
                <c:pt idx="3">
                  <c:v>0.72222222222220001</c:v>
                </c:pt>
                <c:pt idx="4">
                  <c:v>0.61904761904759997</c:v>
                </c:pt>
                <c:pt idx="5">
                  <c:v>0.76923076923080003</c:v>
                </c:pt>
                <c:pt idx="6">
                  <c:v>0.75</c:v>
                </c:pt>
                <c:pt idx="7">
                  <c:v>0.77419354838709997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E-4DF5-9627-96301F06A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  <c:majorUnit val="0.1"/>
        <c:min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Argaeledd gwybodaeth</c:v>
                </c:pt>
                <c:pt idx="1">
                  <c:v>Cludiant hygyrch</c:v>
                </c:pt>
                <c:pt idx="2">
                  <c:v>Fforddiadwyedd nodweddion hygyrch</c:v>
                </c:pt>
                <c:pt idx="3">
                  <c:v>Ystafelloedd hygyrch</c:v>
                </c:pt>
                <c:pt idx="4">
                  <c:v>Cyfleusterau meddygol cyfagos</c:v>
                </c:pt>
                <c:pt idx="5">
                  <c:v>Hygyrchedd symudedd</c:v>
                </c:pt>
                <c:pt idx="6">
                  <c:v>Cynaliadwyedd opsiynau hygyrch</c:v>
                </c:pt>
                <c:pt idx="7">
                  <c:v>Hygyrchedd gweledol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0.71153846153849998</c:v>
                </c:pt>
                <c:pt idx="1">
                  <c:v>0.73809523809519995</c:v>
                </c:pt>
                <c:pt idx="2">
                  <c:v>0.6410256410256</c:v>
                </c:pt>
                <c:pt idx="3">
                  <c:v>0.80555555555559999</c:v>
                </c:pt>
                <c:pt idx="4">
                  <c:v>0.61904761904759997</c:v>
                </c:pt>
                <c:pt idx="5">
                  <c:v>0.69230769230769995</c:v>
                </c:pt>
                <c:pt idx="6">
                  <c:v>0.78571428571430002</c:v>
                </c:pt>
                <c:pt idx="7">
                  <c:v>0.54838709677419994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CF-4420-8F1D-BB057306B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9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  <c:majorUnit val="0.1"/>
        <c:min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Es i ar wyliau dramor yn lle hynny</c:v>
                </c:pt>
                <c:pt idx="1">
                  <c:v>Dydw i ddim yn gwybod digon am yr hyn sydd i'w wneud yno</c:v>
                </c:pt>
                <c:pt idx="2">
                  <c:v>Dydw i erioed wedi meddwl am Gymru fel cyrchfan wyliau</c:v>
                </c:pt>
                <c:pt idx="3">
                  <c:v>Mae amodau'r tywydd yng Nghymru yn dylanwadu arna i</c:v>
                </c:pt>
                <c:pt idx="4">
                  <c:v>Rydw i wedi bod yno o'r blaen ac eisiau rhoi cynnig ar rywle arall</c:v>
                </c:pt>
                <c:pt idx="5">
                  <c:v>Arall</c:v>
                </c:pt>
                <c:pt idx="6">
                  <c:v>Does dim llawer i'w wneud yng Nghymru</c:v>
                </c:pt>
                <c:pt idx="7">
                  <c:v>Mae Cymru'n rhy brysur/gorlawn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0.27301092043679998</c:v>
                </c:pt>
                <c:pt idx="1">
                  <c:v>0.2371294851794</c:v>
                </c:pt>
                <c:pt idx="2">
                  <c:v>0.23400936037440001</c:v>
                </c:pt>
                <c:pt idx="3">
                  <c:v>0.16068642745709999</c:v>
                </c:pt>
                <c:pt idx="4">
                  <c:v>0.13416536661469999</c:v>
                </c:pt>
                <c:pt idx="5">
                  <c:v>0.1294851794072</c:v>
                </c:pt>
                <c:pt idx="6">
                  <c:v>8.4243369734790005E-2</c:v>
                </c:pt>
                <c:pt idx="7">
                  <c:v>2.652106084243E-2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6-47D2-B0DD-9EEB7F5B2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Mynd i rywle arall yn Ynysoedd Prydain neu Iwerddon</c:v>
                </c:pt>
                <c:pt idx="1">
                  <c:v>Mynd i rywle arall dramor</c:v>
                </c:pt>
                <c:pt idx="2">
                  <c:v>Ni chymerais seibiant byr na gwyliau o gwbl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0.51482059282369996</c:v>
                </c:pt>
                <c:pt idx="1">
                  <c:v>0.4414976599064</c:v>
                </c:pt>
                <c:pt idx="2">
                  <c:v>0.1279251170047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EF-4F5F-9132-EAAAC7E3B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Gweriniaeth Iwerddon</c:v>
                </c:pt>
                <c:pt idx="1">
                  <c:v>Llundain</c:v>
                </c:pt>
                <c:pt idx="2">
                  <c:v>Gogledd Iwerddon</c:v>
                </c:pt>
                <c:pt idx="3">
                  <c:v>Yr Alban</c:v>
                </c:pt>
                <c:pt idx="4">
                  <c:v>Cotswolds/Canolbarth Lloegr</c:v>
                </c:pt>
                <c:pt idx="5">
                  <c:v>Arfordir Deheuol Lloegr</c:v>
                </c:pt>
                <c:pt idx="6">
                  <c:v>Swydd Efrog</c:v>
                </c:pt>
                <c:pt idx="7">
                  <c:v>Ardal y Llynnoedd</c:v>
                </c:pt>
                <c:pt idx="8">
                  <c:v>Ynys Manaw</c:v>
                </c:pt>
                <c:pt idx="9">
                  <c:v>De-orllewin Lloegr (gan gynnwys Dyfnaint a Chernyw)</c:v>
                </c:pt>
                <c:pt idx="10">
                  <c:v>Ynysoedd y Sianel (Jersey/Guernsey)</c:v>
                </c:pt>
                <c:pt idx="11">
                  <c:v>Lle arall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0.44545454545449997</c:v>
                </c:pt>
                <c:pt idx="1">
                  <c:v>0.32424242424240002</c:v>
                </c:pt>
                <c:pt idx="2">
                  <c:v>0.2939393939394</c:v>
                </c:pt>
                <c:pt idx="3">
                  <c:v>0.1090909090909</c:v>
                </c:pt>
                <c:pt idx="4">
                  <c:v>7.5757575757580006E-2</c:v>
                </c:pt>
                <c:pt idx="5">
                  <c:v>4.8484848484849997E-2</c:v>
                </c:pt>
                <c:pt idx="6">
                  <c:v>3.3333333333330002E-2</c:v>
                </c:pt>
                <c:pt idx="7">
                  <c:v>2.7272727272729998E-2</c:v>
                </c:pt>
                <c:pt idx="8">
                  <c:v>2.4242424242419999E-2</c:v>
                </c:pt>
                <c:pt idx="9">
                  <c:v>2.1212121212119999E-2</c:v>
                </c:pt>
                <c:pt idx="10">
                  <c:v>9.0909090909090003E-3</c:v>
                </c:pt>
                <c:pt idx="11">
                  <c:v>7.5757575757580006E-2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F-4075-A31A-904026D75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Dwi'n mynd ar wyliau dramor yn lle hynny</c:v>
                </c:pt>
                <c:pt idx="1">
                  <c:v>Dydw i erioed wedi meddwl am Gymru fel cyrchfan wyliau</c:v>
                </c:pt>
                <c:pt idx="2">
                  <c:v>Dydw i ddim yn gwybod digon am yr hyn sydd i'w wneud yno</c:v>
                </c:pt>
                <c:pt idx="3">
                  <c:v>Mae amodau'r tywydd yng Nghymru yn dylanwadu arna i</c:v>
                </c:pt>
                <c:pt idx="4">
                  <c:v>Does dim llawer i'w wneud yng Nghymru</c:v>
                </c:pt>
                <c:pt idx="5">
                  <c:v>Rydw i wedi bod yno o'r blaen ac eisiau rhoi cynnig ar rywle arall</c:v>
                </c:pt>
                <c:pt idx="6">
                  <c:v>Mae Cymru'n rhy brysur/gorlawn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0.31372549019610002</c:v>
                </c:pt>
                <c:pt idx="1">
                  <c:v>0.2901960784314</c:v>
                </c:pt>
                <c:pt idx="2">
                  <c:v>0.23529411764710001</c:v>
                </c:pt>
                <c:pt idx="3">
                  <c:v>0.18823529411760001</c:v>
                </c:pt>
                <c:pt idx="4">
                  <c:v>0.15686274509799999</c:v>
                </c:pt>
                <c:pt idx="5">
                  <c:v>0.1333333333333</c:v>
                </c:pt>
                <c:pt idx="6">
                  <c:v>3.9215686274509998E-2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4-43DA-8314-F5173BD6A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168784918482697"/>
          <c:y val="3.5791650040879315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Llundain</c:v>
                </c:pt>
                <c:pt idx="1">
                  <c:v>Gweriniaeth Iwerddon</c:v>
                </c:pt>
                <c:pt idx="2">
                  <c:v>Gogledd Iwerddon</c:v>
                </c:pt>
                <c:pt idx="3">
                  <c:v>Yr Alban</c:v>
                </c:pt>
                <c:pt idx="4">
                  <c:v>Nunlle arall</c:v>
                </c:pt>
                <c:pt idx="5">
                  <c:v>Cotswolds/Canolbarth Lloegr</c:v>
                </c:pt>
                <c:pt idx="6">
                  <c:v>Arfordir Deheuol Lloegr</c:v>
                </c:pt>
                <c:pt idx="7">
                  <c:v>Ynys Manaw</c:v>
                </c:pt>
                <c:pt idx="8">
                  <c:v>De-orllewin Lloegr (gan gynnwys Dyfnaint a Chernyw)</c:v>
                </c:pt>
                <c:pt idx="9">
                  <c:v>Swydd Efrog</c:v>
                </c:pt>
                <c:pt idx="10">
                  <c:v>Ardal y Llynnoedd</c:v>
                </c:pt>
                <c:pt idx="11">
                  <c:v>Ynysoedd y Sianel (Jersey/Guernsey)</c:v>
                </c:pt>
                <c:pt idx="12">
                  <c:v>Lle arall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0.3803921568627</c:v>
                </c:pt>
                <c:pt idx="1">
                  <c:v>0.36470588235290002</c:v>
                </c:pt>
                <c:pt idx="2">
                  <c:v>0.2196078431373</c:v>
                </c:pt>
                <c:pt idx="3">
                  <c:v>0.15294117647059999</c:v>
                </c:pt>
                <c:pt idx="4">
                  <c:v>0.121568627451</c:v>
                </c:pt>
                <c:pt idx="5">
                  <c:v>0.10588235294120001</c:v>
                </c:pt>
                <c:pt idx="6">
                  <c:v>5.0980392156859997E-2</c:v>
                </c:pt>
                <c:pt idx="7">
                  <c:v>4.7058823529410002E-2</c:v>
                </c:pt>
                <c:pt idx="8">
                  <c:v>3.9215686274509998E-2</c:v>
                </c:pt>
                <c:pt idx="9">
                  <c:v>3.9215686274509998E-2</c:v>
                </c:pt>
                <c:pt idx="10">
                  <c:v>3.9215686274509998E-2</c:v>
                </c:pt>
                <c:pt idx="11">
                  <c:v>7.8431372549020006E-3</c:v>
                </c:pt>
                <c:pt idx="12">
                  <c:v>4.313725490196E-2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6-47D2-B0DD-9EEB7F5B2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8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DF16F-C23A-46E2-B2D7-FCEE5848A642}" type="datetimeFigureOut">
              <a:rPr lang="en-GB" smtClean="0"/>
              <a:t>17/07/2025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1B856-5973-49AE-9977-E24CB412D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url.uk.m.mimecastprotect.com/s/wcJBCM5ZJsqp4xhNSzS8mARQ?domain=youtube.com" TargetMode="External"/><Relationship Id="rId3" Type="http://schemas.openxmlformats.org/officeDocument/2006/relationships/hyperlink" Target="https://url.uk.m.mimecastprotect.com/s/dAC7CE6q0h3w51FQumS7FY2t?domain=youtube.com" TargetMode="External"/><Relationship Id="rId7" Type="http://schemas.openxmlformats.org/officeDocument/2006/relationships/hyperlink" Target="https://url.uk.m.mimecastprotect.com/s/VmtCCL5ZvsR0nNu5I3SyV4kC?domain=youtube.com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rl.uk.m.mimecastprotect.com/s/az5ECK58Ls2Q58h2HDS5uUq5?domain=youtube.com" TargetMode="External"/><Relationship Id="rId5" Type="http://schemas.openxmlformats.org/officeDocument/2006/relationships/hyperlink" Target="https://url.uk.m.mimecastprotect.com/s/F-XtCJ78NiqkEphyFPSyJRya?domain=youtube.com" TargetMode="External"/><Relationship Id="rId4" Type="http://schemas.openxmlformats.org/officeDocument/2006/relationships/hyperlink" Target="https://url.uk.m.mimecastprotect.com/s/rPRGCGQRMf1r5WI1CqSBxdaA?domain=youtube.com" TargetMode="External"/><Relationship Id="rId9" Type="http://schemas.openxmlformats.org/officeDocument/2006/relationships/hyperlink" Target="https://url.uk.m.mimecastprotect.com/s/0LWxCN5OYs0YmVClTVSyEyB4?domain=youtube.com" TargetMode="Externa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BDEFB-99C6-43D2-BB77-DF7517F4543C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rPr>
              <a:pPr marL="0" marR="0" lvl="0" indent="0" algn="r" defTabSz="4572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8632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8189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6338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0739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7515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3149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2939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27834-A27A-56D1-156B-D73636D5D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8696F-106C-9D29-611E-F2683CFC0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1FE77C-D81C-D790-4197-FFB718230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45D3F-6615-0185-D5E6-8FCFB38E3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7495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0728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0185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5E26F-BDC1-3DFD-C2CA-B7EA3A710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6620DB-3F9E-2E56-1187-0047F748EB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0DCFF2-96F3-F590-3595-1E99D646F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D1528-243B-86CC-64F8-3F4CED794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0003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546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13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6096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481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9693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E01E1-712C-E751-9BD4-E1FC90E9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4DAC26-792E-A79A-6959-E5C86D062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710F7E-B1C3-EE93-D20C-3C5AFE51F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4CA34-2A63-3FC5-4DDF-648194469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9208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4AF3-2176-D77A-1C08-CA1F82922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2EDF9-CE9B-3C36-CF38-72C7E8EF76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68F9CC-86B4-86AA-B083-29AE6057D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632CD-074E-7916-F970-EE2915390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4562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95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2210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690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750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06066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E2695-8C9A-469F-6BB9-FF03BA01C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DD7BE6-1C2C-6437-A110-07C9A7C28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EC5CD-34DD-709F-0049-CFD154B487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buFont typeface="+mj-lt"/>
              <a:buAutoNum type="arabicPeriod"/>
            </a:pP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Ymgyrch Hwyl: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Teuluoedd: </a:t>
            </a:r>
            <a:r>
              <a:rPr lang="cy-GB" sz="1100" b="0" i="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hlinkClick r:id="rId3" tooltip="https://url.uk.m.mimecastprotect.com/s/dAC7CE6q0h3w51FQumS7FY2t?domain=youtube.com"/>
              </a:rPr>
              <a:t>Teimlwch yr hwyl yng Nghymru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Ceiswyr moethusrwydd: </a:t>
            </a:r>
            <a:r>
              <a:rPr lang="cy-GB" sz="1100" b="0" i="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hlinkClick r:id="rId4" tooltip="https://url.uk.m.mimecastprotect.com/s/rPRGCGQRMf1r5WI1CqSBxdaA?domain=youtube.com"/>
              </a:rPr>
              <a:t>Teimlwch yr hwyl yng Nghymru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Hoffwyr diwylliant: </a:t>
            </a:r>
            <a:r>
              <a:rPr lang="cy-GB" sz="1100" b="0" i="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hlinkClick r:id="rId5" tooltip="https://url.uk.m.mimecastprotect.com/s/F-XtCJ78NiqkEphyFPSyJRya?domain=youtube.com"/>
              </a:rPr>
              <a:t>Teimlwch yr hwyl yng Nghymru</a:t>
            </a:r>
          </a:p>
          <a:p>
            <a:pPr algn="l" rtl="0">
              <a:buFont typeface="+mj-lt"/>
              <a:buAutoNum type="arabicPeriod"/>
            </a:pP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Ymgyrch cŵn: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Cwpl: </a:t>
            </a:r>
            <a:r>
              <a:rPr lang="cy-GB" sz="1100" b="0" i="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hlinkClick r:id="rId6" tooltip="https://url.uk.m.mimecastprotect.com/s/az5ECK58Ls2Q58h2HDS5uUq5?domain=youtube.com"/>
              </a:rPr>
              <a:t>Antur sy'n gyfeillgar i gŵn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Teulu: </a:t>
            </a:r>
            <a:r>
              <a:rPr lang="cy-GB" sz="1100" b="0" i="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hlinkClick r:id="rId7" tooltip="https://url.uk.m.mimecastprotect.com/s/VmtCCL5ZvsR0nNu5I3SyV4kC?domain=youtube.com"/>
              </a:rPr>
              <a:t>Cymru i'ch ci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Cwpl: </a:t>
            </a:r>
            <a:r>
              <a:rPr lang="cy-GB" sz="1100" b="0" i="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hlinkClick r:id="rId8" tooltip="https://url.uk.m.mimecastprotect.com/s/wcJBCM5ZJsqp4xhNSzS8mARQ?domain=youtube.com"/>
              </a:rPr>
              <a:t>Cymru i'ch ci</a:t>
            </a: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 (arddangosfa fertigol)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Teulu: </a:t>
            </a:r>
            <a:r>
              <a:rPr lang="cy-GB" sz="1100" b="0" i="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hlinkClick r:id="rId9" tooltip="https://url.uk.m.mimecastprotect.com/s/0LWxCN5OYs0YmVClTVSyEyB4?domain=youtube.com"/>
              </a:rPr>
              <a:t>Gwyliau teuluol</a:t>
            </a:r>
            <a:r>
              <a:rPr lang="cy-GB" sz="11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 (arddangosfa fertigol)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8A85E-6FB3-1733-C1BB-020515794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05794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67571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6926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68104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77094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29338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60C65-EC4A-CEFD-E2EB-0575DD6BD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384727-6A2D-1018-C4C0-66C69C3E5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C43582-83DD-7897-620F-E09C8F871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C4F74-F085-2C28-9235-8FE9138D10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74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21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6789000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BBDA8F13-8ED5-3A31-C801-191F00EA81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6C251A86-28B8-7CF1-9946-64BD38C934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A251CC8-6EFA-C02C-662E-235947CFDCB9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Welsh Government Logo">
            <a:extLst>
              <a:ext uri="{FF2B5EF4-FFF2-40B4-BE49-F238E27FC236}">
                <a16:creationId xmlns:a16="http://schemas.microsoft.com/office/drawing/2014/main" id="{54EF4A87-2E1F-E82A-D836-712D6F998E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840E9A12-AEED-769C-1E52-A47FEA8899B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4E1DA6-28CC-4603-73F9-70A9AEBBA647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172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7" y="2053087"/>
            <a:ext cx="3747963" cy="4804913"/>
          </a:xfrm>
        </p:spPr>
        <p:txBody>
          <a:bodyPr/>
          <a:lstStyle/>
          <a:p>
            <a:endParaRPr lang="en-GB"/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8D6B65CA-71A2-664D-7347-A6CA1630DD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AE55DC6A-72CC-5F11-8CDA-689344FA09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F5EB22-86FD-53C0-3376-E0258A5B383D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Welsh Government Logo">
            <a:extLst>
              <a:ext uri="{FF2B5EF4-FFF2-40B4-BE49-F238E27FC236}">
                <a16:creationId xmlns:a16="http://schemas.microsoft.com/office/drawing/2014/main" id="{64FF1026-E208-9F8B-3336-639A684836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0246678A-5D8A-76B1-7BE0-A84BADF57A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C3D17F-8798-39F2-24F5-56D1FE29E7E4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693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4965700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080EBE85-C876-7523-E291-925120E7A5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4584E7E6-4FCA-E93F-F969-FBA2ABF3B3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20D8E0-C3A1-5CDB-96BF-13E99FC2A1F6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Welsh Government Logo">
            <a:extLst>
              <a:ext uri="{FF2B5EF4-FFF2-40B4-BE49-F238E27FC236}">
                <a16:creationId xmlns:a16="http://schemas.microsoft.com/office/drawing/2014/main" id="{C152EA75-CC7D-9920-471F-7FF000070B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EAA1FF3D-A6B6-D27B-E685-D562B0EFEA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667F7B-C156-6440-ECBE-661CCFF062F0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434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0620375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AD87E6E7-5160-C1A9-EF7D-FDBD683ACE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9C8CB197-58D8-2BF7-0D77-BC25A8525C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3DC3A2-66FB-6C45-60E4-21C57161E99C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Welsh Government Logo">
            <a:extLst>
              <a:ext uri="{FF2B5EF4-FFF2-40B4-BE49-F238E27FC236}">
                <a16:creationId xmlns:a16="http://schemas.microsoft.com/office/drawing/2014/main" id="{D9DE5314-F8D0-7146-8B86-5F681EC080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67087B18-2A15-BAD6-49F8-CA184F0552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D6361B-6B5F-9C50-3497-3800C00C83F0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190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2" descr="Welsh Government Logo">
            <a:extLst>
              <a:ext uri="{FF2B5EF4-FFF2-40B4-BE49-F238E27FC236}">
                <a16:creationId xmlns:a16="http://schemas.microsoft.com/office/drawing/2014/main" id="{7A06E085-3304-7646-54DD-8BC2492F63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A525B4A1-DB46-A5D4-8373-6B037E9D40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" y="223441"/>
            <a:ext cx="592932" cy="28336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19DDBF5-9A6A-0A79-7D4D-7DA2FC103130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Welsh Government Logo">
            <a:extLst>
              <a:ext uri="{FF2B5EF4-FFF2-40B4-BE49-F238E27FC236}">
                <a16:creationId xmlns:a16="http://schemas.microsoft.com/office/drawing/2014/main" id="{0C1DA79D-B1CD-A615-7C43-1FB5B49A4E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344DB332-A94C-9D6E-657A-72B20AF053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CDAE05-225A-232F-2349-7DEEE8E8DFC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2162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281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4D42EA9E-67C9-4C87-932C-8F489DA21F6E}" type="slidenum">
              <a: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5" r:id="rId3"/>
    <p:sldLayoutId id="2147483673" r:id="rId4"/>
    <p:sldLayoutId id="2147483670" r:id="rId5"/>
    <p:sldLayoutId id="2147483674" r:id="rId6"/>
    <p:sldLayoutId id="2147483676" r:id="rId7"/>
  </p:sldLayoutIdLst>
  <p:hf sldNum="0" hdr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tourismresearch@gov.wale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slide" Target="slide4.xml"/><Relationship Id="rId7" Type="http://schemas.openxmlformats.org/officeDocument/2006/relationships/slide" Target="slide23.xml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6.xml"/><Relationship Id="rId11" Type="http://schemas.openxmlformats.org/officeDocument/2006/relationships/slide" Target="slide56.xml"/><Relationship Id="rId5" Type="http://schemas.openxmlformats.org/officeDocument/2006/relationships/slide" Target="slide10.xml"/><Relationship Id="rId10" Type="http://schemas.openxmlformats.org/officeDocument/2006/relationships/slide" Target="slide53.xml"/><Relationship Id="rId4" Type="http://schemas.openxmlformats.org/officeDocument/2006/relationships/slide" Target="slide8.xml"/><Relationship Id="rId9" Type="http://schemas.openxmlformats.org/officeDocument/2006/relationships/slide" Target="slide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eg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jpeg"/><Relationship Id="rId4" Type="http://schemas.openxmlformats.org/officeDocument/2006/relationships/image" Target="../media/image1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5" descr="Astudiaeth Galw'r Farchnad Croeso Cymru – Iwerddon (2025)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825122" y="2192485"/>
            <a:ext cx="6343429" cy="1015663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0" i="0" u="none" strike="noStrike" kern="1200" cap="none" spc="0" normalizeH="0" baseline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Astudiaeth Galw'r Farchnad Croeso Cymru – </a:t>
            </a:r>
          </a:p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0" i="0" u="none" strike="noStrike" kern="1200" cap="none" spc="0" normalizeH="0" baseline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Iwerddon (2025)</a:t>
            </a:r>
          </a:p>
        </p:txBody>
      </p:sp>
      <p:pic>
        <p:nvPicPr>
          <p:cNvPr id="614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3" y="364220"/>
            <a:ext cx="1537051" cy="136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9" descr="Rhif Ymchwil Gymdeithasol: I'w gadarnhau, Dyddiad cyhoeddi: I'w gadarnhau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901743" y="488475"/>
            <a:ext cx="4667457" cy="68666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c="http://schemas.openxmlformats.org/drawingml/2006/chart" xmlns:c15="http://schemas.microsoft.com/office/drawing/2012/chart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Rhif Ymchwil Gymdeithasol: </a:t>
            </a:r>
            <a:r>
              <a:rPr lang="cy-GB" sz="1467" cap="small" spc="67" dirty="0">
                <a:solidFill>
                  <a:srgbClr val="2C486E"/>
                </a:solidFill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79/2025</a:t>
            </a:r>
            <a:r>
              <a:rPr kumimoji="0" lang="cy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Dyddiad cyhoeddi: 18/07/2025</a:t>
            </a:r>
            <a:endParaRPr lang="cy-GB" sz="1467" cap="small" spc="67" dirty="0">
              <a:solidFill>
                <a:srgbClr val="2C486E"/>
              </a:solidFill>
              <a:latin typeface="Arial" panose="020B060402020202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Text Box 1" descr="Mae'r ddogfen yma hefyd ar gael yn Saesneg."/>
          <p:cNvSpPr txBox="1"/>
          <p:nvPr/>
        </p:nvSpPr>
        <p:spPr>
          <a:xfrm>
            <a:off x="8320343" y="5874038"/>
            <a:ext cx="3620372" cy="7612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c="http://schemas.openxmlformats.org/drawingml/2006/chart" xmlns:c15="http://schemas.microsoft.com/office/drawing/2012/chart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Mae'r ddogfen yma hefyd ar gael yn Saesneg.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document is also available in English.</a:t>
            </a:r>
          </a:p>
        </p:txBody>
      </p:sp>
      <p:sp>
        <p:nvSpPr>
          <p:cNvPr id="9" name="Text Box 1" descr="ISBN Digidol: I'w gadarnhau © Hawlfraint y Goron"/>
          <p:cNvSpPr txBox="1"/>
          <p:nvPr/>
        </p:nvSpPr>
        <p:spPr>
          <a:xfrm>
            <a:off x="825122" y="5727283"/>
            <a:ext cx="3620372" cy="90804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c="http://schemas.openxmlformats.org/drawingml/2006/chart" xmlns:c15="http://schemas.microsoft.com/office/drawing/2012/chart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ISBN Digidol</a:t>
            </a:r>
            <a:r>
              <a:rPr lang="cy-GB" sz="120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978-1-80633-079-9</a:t>
            </a:r>
            <a:endParaRPr lang="cy-GB" sz="1200" b="1" dirty="0">
              <a:solidFill>
                <a:srgbClr val="120742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Hawlfraint y Goron</a:t>
            </a:r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015" y="1"/>
            <a:ext cx="1917700" cy="2190327"/>
          </a:xfrm>
          <a:prstGeom prst="rect">
            <a:avLst/>
          </a:prstGeom>
          <a:extLst>
            <a:ext uri="{FAA26D3D-D897-4be2-8F04-BA451C77F1D7}">
              <ma14:placeholderFlag xmlns:c="http://schemas.openxmlformats.org/drawingml/2006/chart" xmlns:c15="http://schemas.microsoft.com/office/drawing/2012/chart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=""/>
            </a:ext>
          </a:extLst>
        </p:spPr>
      </p:pic>
    </p:spTree>
    <p:extLst>
      <p:ext uri="{BB962C8B-B14F-4D97-AF65-F5344CB8AC3E}">
        <p14:creationId xmlns:p14="http://schemas.microsoft.com/office/powerpoint/2010/main" val="374231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 descr="  ">
            <a:extLst>
              <a:ext uri="{FF2B5EF4-FFF2-40B4-BE49-F238E27FC236}">
                <a16:creationId xmlns:a16="http://schemas.microsoft.com/office/drawing/2014/main" id="{075A5E56-1764-27E8-8B23-D8B22B1CFE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64543" y="1112662"/>
            <a:ext cx="10966197" cy="1163395"/>
          </a:xfrm>
          <a:prstGeom prst="rect">
            <a:avLst/>
          </a:prstGeom>
          <a:noFill/>
          <a:ln>
            <a:solidFill>
              <a:srgbClr val="000000"/>
            </a:solidFill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2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Adroddiad Ymchwil Llawn: Astudiaeth Galw'r Farchnad Croeso Cymru – Iwerddon (2025)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Caerdydd: Llywodraeth Cymru, rhif adroddiad GSR </a:t>
            </a:r>
            <a:r>
              <a:rPr lang="cy-GB" sz="1400" dirty="0">
                <a:solidFill>
                  <a:srgbClr val="120742"/>
                </a:solidFill>
              </a:rPr>
              <a:t>79/2025</a:t>
            </a:r>
            <a:endParaRPr kumimoji="0" lang="cy-GB" sz="1400" b="0" i="0" u="none" strike="noStrike" kern="1200" cap="none" spc="0" normalizeH="0" baseline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Ar gael yn: https://www.llyw.cymru/adroddiadau-galwr-farchnad-ym-maes-twristiaeth-mawrth-2025</a:t>
            </a:r>
          </a:p>
        </p:txBody>
      </p:sp>
      <p:sp>
        <p:nvSpPr>
          <p:cNvPr id="3" name="Text Placeholder 4" descr="Safbwyntiau’r ymchwilydd a fynegir yn yr adroddiad hwn ac nid o reidrwydd rhai Llywodraeth Cymru.">
            <a:extLst>
              <a:ext uri="{FF2B5EF4-FFF2-40B4-BE49-F238E27FC236}">
                <a16:creationId xmlns:a16="http://schemas.microsoft.com/office/drawing/2014/main" id="{2D11D167-655C-A196-181C-B73FDDFF9F78}"/>
              </a:ext>
            </a:extLst>
          </p:cNvPr>
          <p:cNvSpPr txBox="1">
            <a:spLocks/>
          </p:cNvSpPr>
          <p:nvPr/>
        </p:nvSpPr>
        <p:spPr>
          <a:xfrm>
            <a:off x="564542" y="2721042"/>
            <a:ext cx="10642455" cy="25206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9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Safbwyntiau’r ymchwilydd a fynegir yn yr adroddiad hwn ac nid o reidrwydd rhai Llywodraeth Cymru.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 ragor o wybodaeth cysylltwch â: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Tîm Ymchwil a Mewnwelediadau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Croeso Cymru,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Economi, </a:t>
            </a:r>
            <a:r>
              <a:rPr lang="cy-GB" sz="1400" dirty="0">
                <a:solidFill>
                  <a:srgbClr val="120742"/>
                </a:solidFill>
              </a:rPr>
              <a:t>Ynni a Thrafnidiaeth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Parc Cathays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Caerdydd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CF10 3NQ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E-bost: </a:t>
            </a: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ymchwiltwristiaeth@llyw.cymru</a:t>
            </a: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C5D40D4-215F-3D7B-819C-64B13F935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66" y="6098859"/>
            <a:ext cx="713656" cy="68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F602CD-64A2-4926-B60F-8A021C5C9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76" y="6388100"/>
            <a:ext cx="812421" cy="2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6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 descr="Cynnwys">
            <a:extLst>
              <a:ext uri="{FF2B5EF4-FFF2-40B4-BE49-F238E27FC236}">
                <a16:creationId xmlns:a16="http://schemas.microsoft.com/office/drawing/2014/main" id="{EFE3286B-56BB-B8D4-811B-0EA11E687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1" y="345465"/>
            <a:ext cx="4965700" cy="549275"/>
          </a:xfrm>
        </p:spPr>
        <p:txBody>
          <a:bodyPr>
            <a:normAutofit/>
          </a:bodyPr>
          <a:lstStyle/>
          <a:p>
            <a:pPr rtl="0"/>
            <a:r>
              <a:rPr lang="cy-GB" sz="2000" b="1">
                <a:solidFill>
                  <a:schemeClr val="accent1"/>
                </a:solidFill>
              </a:rPr>
              <a:t>Cynnwys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CF62CE-B2F9-D110-E183-1D367760A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15474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07FB9A-9879-E583-877D-0BFD9C6F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884674"/>
              </p:ext>
            </p:extLst>
          </p:nvPr>
        </p:nvGraphicFramePr>
        <p:xfrm>
          <a:off x="366568" y="1429627"/>
          <a:ext cx="5953414" cy="4533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7">
                  <a:extLst>
                    <a:ext uri="{9D8B030D-6E8A-4147-A177-3AD203B41FA5}">
                      <a16:colId xmlns:a16="http://schemas.microsoft.com/office/drawing/2014/main" val="334382098"/>
                    </a:ext>
                  </a:extLst>
                </a:gridCol>
                <a:gridCol w="5456467">
                  <a:extLst>
                    <a:ext uri="{9D8B030D-6E8A-4147-A177-3AD203B41FA5}">
                      <a16:colId xmlns:a16="http://schemas.microsoft.com/office/drawing/2014/main" val="271853373"/>
                    </a:ext>
                  </a:extLst>
                </a:gridCol>
              </a:tblGrid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Cefndir a Methodoleg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87873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Canfyddiadau allweddol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410419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Proffil y farchnad wyliau yn Iwerddon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246186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Ymweliadau â Chymru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026097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Bwriad i fynd ar daith i Gymru yn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188328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Effaith marchnata Croeso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600060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Ffocws ar foethusrwydd a hygyrchedd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920513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Rhesymau dros beidio ag ymweld â Chymru yn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868922"/>
                  </a:ext>
                </a:extLst>
              </a:tr>
              <a:tr h="50367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 dirty="0">
                          <a:solidFill>
                            <a:srgbClr val="120742"/>
                          </a:solidFill>
                        </a:rPr>
                        <a:t>Rhesymau dros beidio bwriadu ymweld â Chymru yn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7560805"/>
                  </a:ext>
                </a:extLst>
              </a:tr>
            </a:tbl>
          </a:graphicData>
        </a:graphic>
      </p:graphicFrame>
      <p:sp>
        <p:nvSpPr>
          <p:cNvPr id="12" name="Rectangle 11" descr="Cefndir a Methodoleg">
            <a:hlinkClick r:id="rId3" action="ppaction://hlinksldjump"/>
            <a:extLst>
              <a:ext uri="{FF2B5EF4-FFF2-40B4-BE49-F238E27FC236}">
                <a16:creationId xmlns:a16="http://schemas.microsoft.com/office/drawing/2014/main" id="{56274D36-2C95-846A-96C7-16030A8AB6B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20881" y="1487069"/>
            <a:ext cx="2791691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3" name="Rectangle 12" descr="Canfyddiadau allweddol">
            <a:hlinkClick r:id="rId4" action="ppaction://hlinksldjump"/>
            <a:extLst>
              <a:ext uri="{FF2B5EF4-FFF2-40B4-BE49-F238E27FC236}">
                <a16:creationId xmlns:a16="http://schemas.microsoft.com/office/drawing/2014/main" id="{96BF7425-9772-4CB8-3AA0-7197D608D6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1939651"/>
            <a:ext cx="2791691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4" name="Rectangle 13" descr="Proffil y farchnad wyliau yn Iwerddon">
            <a:hlinkClick r:id="rId5" action="ppaction://hlinksldjump"/>
            <a:extLst>
              <a:ext uri="{FF2B5EF4-FFF2-40B4-BE49-F238E27FC236}">
                <a16:creationId xmlns:a16="http://schemas.microsoft.com/office/drawing/2014/main" id="{99DCF6CB-39BA-9A54-F1A3-2677523DDF6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2499400"/>
            <a:ext cx="3038475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" name="Rectangle 2" descr="Ymweliadau â Chymru 2024">
            <a:hlinkClick r:id="rId6" action="ppaction://hlinksldjump"/>
            <a:extLst>
              <a:ext uri="{FF2B5EF4-FFF2-40B4-BE49-F238E27FC236}">
                <a16:creationId xmlns:a16="http://schemas.microsoft.com/office/drawing/2014/main" id="{7519210C-E4D6-4E54-FE10-3996C7AA464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/>
          </p:cNvSpPr>
          <p:nvPr/>
        </p:nvSpPr>
        <p:spPr>
          <a:xfrm>
            <a:off x="787400" y="2992704"/>
            <a:ext cx="2133600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4" name="Rectangle 3" descr="Bwriad i fynd ar daith i Gymru yn 2025">
            <a:hlinkClick r:id="rId7" action="ppaction://hlinksldjump"/>
            <a:extLst>
              <a:ext uri="{FF2B5EF4-FFF2-40B4-BE49-F238E27FC236}">
                <a16:creationId xmlns:a16="http://schemas.microsoft.com/office/drawing/2014/main" id="{665A1F40-54F3-977A-1925-53C6F6BDDF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3452376"/>
            <a:ext cx="3815080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5" name="Rectangle 4" descr="Effaith marchnata Croeso Cymru">
            <a:hlinkClick r:id="rId8" action="ppaction://hlinksldjump"/>
            <a:extLst>
              <a:ext uri="{FF2B5EF4-FFF2-40B4-BE49-F238E27FC236}">
                <a16:creationId xmlns:a16="http://schemas.microsoft.com/office/drawing/2014/main" id="{090DF217-03B1-643F-DA07-3CDB9708E6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3945075"/>
            <a:ext cx="3640283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Rectangle 6" descr="Ffocws ar foethusrwydd a hygyrchedd">
            <a:hlinkClick r:id="rId9" action="ppaction://hlinksldjump"/>
            <a:extLst>
              <a:ext uri="{FF2B5EF4-FFF2-40B4-BE49-F238E27FC236}">
                <a16:creationId xmlns:a16="http://schemas.microsoft.com/office/drawing/2014/main" id="{16D152CB-9604-6E3B-8A3F-75053E7ED2A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87400" y="4532663"/>
            <a:ext cx="2791692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8" name="Rectangle 7" descr="Rhesymau dros beidio ag ymweld â Chymru yn 2024">
            <a:hlinkClick r:id="rId10" action="ppaction://hlinksldjump"/>
            <a:extLst>
              <a:ext uri="{FF2B5EF4-FFF2-40B4-BE49-F238E27FC236}">
                <a16:creationId xmlns:a16="http://schemas.microsoft.com/office/drawing/2014/main" id="{2C98B2C5-CC55-DC4D-FBF1-E3E0DBAEBE0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63601" y="5023540"/>
            <a:ext cx="3564082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" name="Rectangle 9" descr="Rhesymau dros beidio bwriadu ymweld â Chymru yn 2025">
            <a:hlinkClick r:id="rId11" action="ppaction://hlinksldjump"/>
            <a:extLst>
              <a:ext uri="{FF2B5EF4-FFF2-40B4-BE49-F238E27FC236}">
                <a16:creationId xmlns:a16="http://schemas.microsoft.com/office/drawing/2014/main" id="{A975D32A-55FC-D0F0-E9A5-5754E333AE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63600" y="5508152"/>
            <a:ext cx="4356099" cy="4525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216819-9B7D-B6E9-2205-B05B45625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982" y="0"/>
            <a:ext cx="58720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140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D8AD41-FB4D-5E23-2516-D909E695A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CEFNDIR A METHODOLEG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1040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CEFNDIR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METHODOLEG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7B3B48-2DD9-7850-7D96-54D78FF32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77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Cefndir">
            <a:extLst>
              <a:ext uri="{FF2B5EF4-FFF2-40B4-BE49-F238E27FC236}">
                <a16:creationId xmlns:a16="http://schemas.microsoft.com/office/drawing/2014/main" id="{64557127-95F2-DDC6-0299-C9EE7AEB272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Cefndir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8723F3-B3B3-6FCC-2C0E-17C17340F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91155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Fel tîm twristiaeth Llywodraeth Cymru, Croeso Cymru sy’n gyfrifol am drefnu ymgyrchoedd twristiaeth yn y DU ac yn rhyngwladol i hyrwyddo Cymru fel cyrchfan wyliau.">
            <a:extLst>
              <a:ext uri="{FF2B5EF4-FFF2-40B4-BE49-F238E27FC236}">
                <a16:creationId xmlns:a16="http://schemas.microsoft.com/office/drawing/2014/main" id="{906C6634-D4D7-0444-6482-CA8B969285E5}"/>
              </a:ext>
            </a:extLst>
          </p:cNvPr>
          <p:cNvSpPr txBox="1"/>
          <p:nvPr/>
        </p:nvSpPr>
        <p:spPr>
          <a:xfrm>
            <a:off x="926972" y="1413063"/>
            <a:ext cx="6485769" cy="37856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indent="0" rtl="0">
              <a:buNone/>
            </a:pPr>
            <a:r>
              <a:rPr lang="cy-GB" sz="1600">
                <a:solidFill>
                  <a:srgbClr val="120742"/>
                </a:solidFill>
              </a:rPr>
              <a:t>Fel tîm twristiaeth Llywodraeth Cymru, Croeso Cymru sy’n gyfrifol am drefnu ymgyrchoedd twristiaeth yn y DU ac yn rhyngwladol i hyrwyddo Cymru fel cyrchfan wyliau. </a:t>
            </a: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 rtl="0">
              <a:buNone/>
            </a:pPr>
            <a:r>
              <a:rPr lang="cy-GB" sz="1600">
                <a:solidFill>
                  <a:srgbClr val="120742"/>
                </a:solidFill>
              </a:rPr>
              <a:t>Fel rhan o hyn, bob blwyddyn mae Croeso Cymru yn cynnal ymchwil ymhlith ei farchnadoedd blaenoriaeth. Mae’r ymchwil a geir yn yr adroddiad hwn yn ymdrin â'r farchnad Wyddelig ac yn edrych yn fras ar:</a:t>
            </a: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Proffil y </a:t>
            </a:r>
            <a:r>
              <a:rPr lang="cy-GB" sz="1600">
                <a:solidFill>
                  <a:srgbClr val="120742"/>
                </a:solidFill>
              </a:rPr>
              <a:t>f</a:t>
            </a: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archnad wyliau yn Iwerddon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Ffactorau sy'n dylanwadu ar seibiannau byr a gwyliau yn y DU 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Teithiau byr a gwyliau a gymerwyd yng Nghymru yn 2024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>
                <a:solidFill>
                  <a:srgbClr val="120742"/>
                </a:solidFill>
              </a:rPr>
              <a:t>Teithiau byr a gwyliau wedi’u cynllunio yng Nghymru yn 2025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Effaith marchnata Croeso Cymru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>
                <a:solidFill>
                  <a:srgbClr val="120742"/>
                </a:solidFill>
              </a:rPr>
              <a:t>Ffocws ar foethusrwydd a hygyrchedd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600">
                <a:solidFill>
                  <a:srgbClr val="120742"/>
                </a:solidFill>
              </a:rPr>
              <a:t>Rh</a:t>
            </a:r>
            <a:r>
              <a:rPr lang="cy-GB" sz="1600" b="0" u="none" strike="noStrike" kern="1200">
                <a:solidFill>
                  <a:srgbClr val="120742"/>
                </a:solidFill>
                <a:effectLst/>
              </a:rPr>
              <a:t>esymau dros beidio ag ymweld â Chymru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C6104CDF-B781-D477-2E11-3C2114EF2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08" r="108"/>
          <a:stretch>
            <a:fillRect/>
          </a:stretch>
        </p:blipFill>
        <p:spPr>
          <a:xfrm>
            <a:off x="7627938" y="0"/>
            <a:ext cx="4564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54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 descr="Methodoleg">
            <a:extLst>
              <a:ext uri="{FF2B5EF4-FFF2-40B4-BE49-F238E27FC236}">
                <a16:creationId xmlns:a16="http://schemas.microsoft.com/office/drawing/2014/main" id="{02A41B2A-F28A-CDF4-695E-42EC488D72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Methodoleg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AF5E85-9E69-B44D-846C-9B952A28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4301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>
            <a:extLst>
              <a:ext uri="{FF2B5EF4-FFF2-40B4-BE49-F238E27FC236}">
                <a16:creationId xmlns:a16="http://schemas.microsoft.com/office/drawing/2014/main" id="{9DDA40E3-2842-9863-FBBA-E42A66B2E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6" y="1062476"/>
            <a:ext cx="432297" cy="43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7F48CDB-3E7C-A59D-BEBF-40F459832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240" y="1057752"/>
            <a:ext cx="408693" cy="40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E8ED013-50BF-9E89-A930-880005361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22343" y="1043609"/>
            <a:ext cx="397529" cy="4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4684FE6-0A1C-164B-A9A9-89EC117B5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529" y="1057752"/>
            <a:ext cx="479506" cy="47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34A6CF-4021-FD7B-5BEC-709D97E20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084311"/>
              </p:ext>
            </p:extLst>
          </p:nvPr>
        </p:nvGraphicFramePr>
        <p:xfrm>
          <a:off x="828156" y="1639597"/>
          <a:ext cx="6789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7250">
                  <a:extLst>
                    <a:ext uri="{9D8B030D-6E8A-4147-A177-3AD203B41FA5}">
                      <a16:colId xmlns:a16="http://schemas.microsoft.com/office/drawing/2014/main" val="2177484598"/>
                    </a:ext>
                  </a:extLst>
                </a:gridCol>
                <a:gridCol w="1697250">
                  <a:extLst>
                    <a:ext uri="{9D8B030D-6E8A-4147-A177-3AD203B41FA5}">
                      <a16:colId xmlns:a16="http://schemas.microsoft.com/office/drawing/2014/main" val="3312350066"/>
                    </a:ext>
                  </a:extLst>
                </a:gridCol>
                <a:gridCol w="1697250">
                  <a:extLst>
                    <a:ext uri="{9D8B030D-6E8A-4147-A177-3AD203B41FA5}">
                      <a16:colId xmlns:a16="http://schemas.microsoft.com/office/drawing/2014/main" val="2927540887"/>
                    </a:ext>
                  </a:extLst>
                </a:gridCol>
                <a:gridCol w="1697250">
                  <a:extLst>
                    <a:ext uri="{9D8B030D-6E8A-4147-A177-3AD203B41FA5}">
                      <a16:colId xmlns:a16="http://schemas.microsoft.com/office/drawing/2014/main" val="91980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0">
                          <a:solidFill>
                            <a:srgbClr val="120742"/>
                          </a:solidFill>
                        </a:rPr>
                        <a:t>Arolwg </a:t>
                      </a:r>
                    </a:p>
                    <a:p>
                      <a:pPr algn="ctr" rtl="0"/>
                      <a:r>
                        <a:rPr lang="cy-GB" sz="1400" b="0">
                          <a:solidFill>
                            <a:srgbClr val="120742"/>
                          </a:solidFill>
                        </a:rPr>
                        <a:t>Ar-lein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0">
                          <a:solidFill>
                            <a:srgbClr val="120742"/>
                          </a:solidFill>
                        </a:rPr>
                        <a:t>Cyfweliad 18 munud o hyd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0">
                          <a:solidFill>
                            <a:srgbClr val="120742"/>
                          </a:solidFill>
                        </a:rPr>
                        <a:t>26 Chwefror – 13 Mawrth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0" dirty="0">
                          <a:solidFill>
                            <a:srgbClr val="120742"/>
                          </a:solidFill>
                        </a:rPr>
                        <a:t>Iwerddon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948799"/>
                  </a:ext>
                </a:extLst>
              </a:tr>
            </a:tbl>
          </a:graphicData>
        </a:graphic>
      </p:graphicFrame>
      <p:sp>
        <p:nvSpPr>
          <p:cNvPr id="12" name="TextBox 11" descr="Cysylltwyd â'r ymatebwyr drwy banel ar-lein a gallent gwblhau'r arolwg drwy gyfrifiadur personol neu ddyfais symudol.">
            <a:extLst>
              <a:ext uri="{FF2B5EF4-FFF2-40B4-BE49-F238E27FC236}">
                <a16:creationId xmlns:a16="http://schemas.microsoft.com/office/drawing/2014/main" id="{906C6634-D4D7-0444-6482-CA8B969285E5}"/>
              </a:ext>
            </a:extLst>
          </p:cNvPr>
          <p:cNvSpPr txBox="1"/>
          <p:nvPr/>
        </p:nvSpPr>
        <p:spPr>
          <a:xfrm>
            <a:off x="873632" y="2302581"/>
            <a:ext cx="650659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rtl="0">
              <a:buNone/>
            </a:pPr>
            <a:r>
              <a:rPr lang="cy-GB" sz="1400">
                <a:solidFill>
                  <a:srgbClr val="120742"/>
                </a:solidFill>
              </a:rPr>
              <a:t>Cysylltwyd â'r ymatebwyr drwy banel ar-lein a gallent gwblhau'r arolwg drwy gyfrifiadur personol neu ddyfais symudol. Cwblhaodd cyfanswm o 750 o ymatebwyr yr arolwg, gan gynrychioli sampl genedlaethol o boblogaeth Iwerddon sy'n mynd ar wyliau. I fod yn gymwys ar gyfer yr arolwg, roedd rhaid i gyfranogwyr berthyn i'r farchnad wyliau yn Iwerddon, a ddiffinnir fel:</a:t>
            </a:r>
          </a:p>
        </p:txBody>
      </p:sp>
      <p:sp>
        <p:nvSpPr>
          <p:cNvPr id="8" name="TextBox 7" descr="Yn byw yng Ngweriniaeth Iwerddon.">
            <a:extLst>
              <a:ext uri="{FF2B5EF4-FFF2-40B4-BE49-F238E27FC236}">
                <a16:creationId xmlns:a16="http://schemas.microsoft.com/office/drawing/2014/main" id="{B7FA469D-F319-2627-3927-AE15010A8AF3}"/>
              </a:ext>
            </a:extLst>
          </p:cNvPr>
          <p:cNvSpPr txBox="1"/>
          <p:nvPr/>
        </p:nvSpPr>
        <p:spPr>
          <a:xfrm>
            <a:off x="679261" y="3429000"/>
            <a:ext cx="52369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400" dirty="0">
                <a:solidFill>
                  <a:srgbClr val="120742"/>
                </a:solidFill>
              </a:rPr>
              <a:t>Yn byw yng Ngweriniaeth Iwerddon.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400" dirty="0">
                <a:solidFill>
                  <a:srgbClr val="120742"/>
                </a:solidFill>
              </a:rPr>
              <a:t>Oed 16+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400" dirty="0">
                <a:solidFill>
                  <a:srgbClr val="120742"/>
                </a:solidFill>
              </a:rPr>
              <a:t>Yn gwneud y rhan fwyaf o benderfyniadau teithiau dros nos eu hunain neu gyda rhywun arall.</a:t>
            </a:r>
          </a:p>
          <a:p>
            <a:pPr marL="742950" lvl="1" indent="-285750" rtl="0">
              <a:buFont typeface="Arial" panose="020B0604020202020204" pitchFamily="34" charset="0"/>
              <a:buChar char="•"/>
            </a:pPr>
            <a:r>
              <a:rPr lang="cy-GB" sz="1400" dirty="0">
                <a:solidFill>
                  <a:srgbClr val="120742"/>
                </a:solidFill>
              </a:rPr>
              <a:t>Bod yn debygol iawn/weddol debygol o gymryd seibiant byr neu wyliau yn y DU yn ystod yr ychydig flynyddoedd nesaf.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22CF90D-2D64-601E-7A50-B294D68F4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EA310A-2C25-F32B-BF23-849941EF3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5688" y="133074"/>
            <a:ext cx="633012" cy="316506"/>
          </a:xfrm>
          <a:prstGeom prst="rect">
            <a:avLst/>
          </a:prstGeom>
        </p:spPr>
      </p:pic>
      <p:sp>
        <p:nvSpPr>
          <p:cNvPr id="6" name="TextBox 5" descr="Roedd ystyriaethau data allweddol yn cynnwys rhagfarn o ran diffyg ymateb, lle gallai unigolion nad oeddent â diddordeb mewn twristiaeth neu nad oeddent yn gyfarwydd â Chymru fod wedi rhoi'r gorau i'r arolwg neu wedi'i gwblhau ar frys.">
            <a:extLst>
              <a:ext uri="{FF2B5EF4-FFF2-40B4-BE49-F238E27FC236}">
                <a16:creationId xmlns:a16="http://schemas.microsoft.com/office/drawing/2014/main" id="{ACBCE0D1-F65E-01A7-1597-F5AF8311D0D7}"/>
              </a:ext>
            </a:extLst>
          </p:cNvPr>
          <p:cNvSpPr txBox="1"/>
          <p:nvPr/>
        </p:nvSpPr>
        <p:spPr>
          <a:xfrm>
            <a:off x="873632" y="4976355"/>
            <a:ext cx="596404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400" dirty="0">
                <a:solidFill>
                  <a:srgbClr val="120742"/>
                </a:solidFill>
              </a:rPr>
              <a:t>Roedd ystyriaethau data allweddol yn cynnwys rhagfarn o ran diffyg ymateb, lle gallai unigolion nad oeddent â diddordeb mewn twristiaeth neu nad oeddent yn gyfarwydd â Chymru fod wedi rhoi'r gorau i'r arolwg neu wedi'i gwblhau ar frys. I fynd i'r afael â hyn, monitrwyd amseroedd cwblhau a baneri ansawdd data. Yn ogystal, gallai rhagfarn tymhorol fod wedi dylanwadu ar ganfyddiadau, gan y gallai Cymru fod wedi ymddangos yn fwy deniadol yn yr haf nag yn y gaeaf. I liniaru hyn, cynhelir gwaith maes yn ystod cyfnod cyson bob blwyddyn.</a:t>
            </a:r>
          </a:p>
        </p:txBody>
      </p:sp>
      <p:sp>
        <p:nvSpPr>
          <p:cNvPr id="3" name="TextBox 2" descr="Cyfradd Ddigwyddedd 39.4%">
            <a:extLst>
              <a:ext uri="{FF2B5EF4-FFF2-40B4-BE49-F238E27FC236}">
                <a16:creationId xmlns:a16="http://schemas.microsoft.com/office/drawing/2014/main" id="{5E069FD2-F500-37CB-D334-B480610773B2}"/>
              </a:ext>
            </a:extLst>
          </p:cNvPr>
          <p:cNvSpPr txBox="1"/>
          <p:nvPr/>
        </p:nvSpPr>
        <p:spPr>
          <a:xfrm>
            <a:off x="6052448" y="6027003"/>
            <a:ext cx="1815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400" b="1" dirty="0">
                <a:solidFill>
                  <a:srgbClr val="120742"/>
                </a:solidFill>
              </a:rPr>
              <a:t>Cyfradd Ddigwyddedd</a:t>
            </a:r>
          </a:p>
          <a:p>
            <a:pPr algn="ctr" rtl="0"/>
            <a:r>
              <a:rPr lang="cy-GB" sz="2000" dirty="0">
                <a:solidFill>
                  <a:srgbClr val="120742"/>
                </a:solidFill>
              </a:rPr>
              <a:t>39.4%</a:t>
            </a:r>
          </a:p>
        </p:txBody>
      </p:sp>
    </p:spTree>
    <p:extLst>
      <p:ext uri="{BB962C8B-B14F-4D97-AF65-F5344CB8AC3E}">
        <p14:creationId xmlns:p14="http://schemas.microsoft.com/office/powerpoint/2010/main" val="4142665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216CC-2E93-68B6-4ECB-65E10162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Diffiniadau a ddefnyddir yn yr adroddiad hwn">
            <a:extLst>
              <a:ext uri="{FF2B5EF4-FFF2-40B4-BE49-F238E27FC236}">
                <a16:creationId xmlns:a16="http://schemas.microsoft.com/office/drawing/2014/main" id="{772AEBA5-9128-9842-494A-C9DE4241A6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13661" y="422960"/>
            <a:ext cx="6732339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Diffiniadau a ddefnyddir yn yr adroddiad hwn</a:t>
            </a:r>
          </a:p>
        </p:txBody>
      </p:sp>
      <p:sp>
        <p:nvSpPr>
          <p:cNvPr id="18" name="Title 1" descr="DIFFINIADAU">
            <a:extLst>
              <a:ext uri="{FF2B5EF4-FFF2-40B4-BE49-F238E27FC236}">
                <a16:creationId xmlns:a16="http://schemas.microsoft.com/office/drawing/2014/main" id="{E4E70A6B-50D0-4929-10BA-A824D2913E8C}"/>
              </a:ext>
            </a:extLst>
          </p:cNvPr>
          <p:cNvSpPr txBox="1">
            <a:spLocks/>
          </p:cNvSpPr>
          <p:nvPr/>
        </p:nvSpPr>
        <p:spPr>
          <a:xfrm>
            <a:off x="773430" y="1850552"/>
            <a:ext cx="4015740" cy="3332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Rockwell" panose="02060603020205020403" pitchFamily="18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4000" b="1" i="0" u="none" strike="noStrike" kern="120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DIFFINIADAU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C772A4-5A36-53A0-5CFA-933D9679D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16178" y="741790"/>
            <a:ext cx="543094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 descr="Mae’r adroddiad hwn yn defnyddio sawl term i ddiffinio’r ymatebwyr i’r arolwg.">
            <a:extLst>
              <a:ext uri="{FF2B5EF4-FFF2-40B4-BE49-F238E27FC236}">
                <a16:creationId xmlns:a16="http://schemas.microsoft.com/office/drawing/2014/main" id="{67035928-4B7A-5577-B83C-EC700993C092}"/>
              </a:ext>
            </a:extLst>
          </p:cNvPr>
          <p:cNvSpPr txBox="1"/>
          <p:nvPr/>
        </p:nvSpPr>
        <p:spPr>
          <a:xfrm>
            <a:off x="5713661" y="937786"/>
            <a:ext cx="53873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dirty="0">
                <a:solidFill>
                  <a:srgbClr val="120742"/>
                </a:solidFill>
              </a:rPr>
              <a:t>Mae’r adroddiad hwn yn defnyddio sawl term i ddiffinio’r ymatebwyr i’r arolwg.</a:t>
            </a:r>
          </a:p>
        </p:txBody>
      </p:sp>
      <p:sp>
        <p:nvSpPr>
          <p:cNvPr id="7" name="TextBox 6" descr="Marchnad gwyliau Iwerddon: Cyfanswm y boblogaeth arolwg.">
            <a:extLst>
              <a:ext uri="{FF2B5EF4-FFF2-40B4-BE49-F238E27FC236}">
                <a16:creationId xmlns:a16="http://schemas.microsoft.com/office/drawing/2014/main" id="{0E611DFA-22F1-0F51-F2D9-E2B768E46044}"/>
              </a:ext>
            </a:extLst>
          </p:cNvPr>
          <p:cNvSpPr txBox="1"/>
          <p:nvPr/>
        </p:nvSpPr>
        <p:spPr>
          <a:xfrm>
            <a:off x="5713661" y="1674861"/>
            <a:ext cx="64516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Marchnad gwyliau Iwerddon: </a:t>
            </a:r>
            <a:r>
              <a:rPr lang="cy-GB" sz="1200" dirty="0">
                <a:solidFill>
                  <a:srgbClr val="120742"/>
                </a:solidFill>
              </a:rPr>
              <a:t>Cyfanswm y boblogaeth arolwg. Preswylwyr Gweriniaeth Iwerddon sy'n debygol iawn/weddol debygol o gymryd seibiant byr neu wyliau yn y DU yn ystod yr ychydig flynyddoedd nesaf.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Y rhai sydd wedi bod ar daith i Gymru 2024: </a:t>
            </a:r>
            <a:r>
              <a:rPr lang="cy-GB" sz="1200" dirty="0">
                <a:solidFill>
                  <a:srgbClr val="120742"/>
                </a:solidFill>
              </a:rPr>
              <a:t>Preswylwyr Gweriniaeth Iwerddon a ddywedodd eu bod wedi cymryd seibiant byr neu wyliau yng Nghymru yn 2024. Mae ymddygiad teithiau ar gyfer y gynulleidfa hon yn berthnasol i'r flwyddyn gyfan.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Y rhai sydd heb fod ar daith i Gymru 2024</a:t>
            </a:r>
            <a:r>
              <a:rPr lang="cy-GB" sz="1200" dirty="0">
                <a:solidFill>
                  <a:srgbClr val="120742"/>
                </a:solidFill>
              </a:rPr>
              <a:t>: Preswylwyr Gweriniaeth Iwerddon a ddywedodd na wnaethant gymryd seibiant byr neu wyliau yng Nghymru yn 2024.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Bwriad i fynd ar daith i Gymru 2025: </a:t>
            </a:r>
            <a:r>
              <a:rPr lang="cy-GB" sz="1200" dirty="0">
                <a:solidFill>
                  <a:srgbClr val="120742"/>
                </a:solidFill>
              </a:rPr>
              <a:t>Preswylwyr Gweriniaeth Iwerddon sy’n bendant neu'n fwy na thebyg yn bwriadu cymryd seibiant byr neu wyliau yng Nghymru yn 2025. Mae ymddygiad teithiau ar gyfer y gynulleidfa hon yn ymwneud â’u taith nesaf sydd wedi’i chynllunio yng Nghymru felly bydd tuedd naturiol iddi yn gynharach yn y flwyddyn. Gyda hyn mewn golwg, ni ddylid cymharu teithiau a gynllunnir ar gyfer 2025 â theithiau a gymerwyd yn 2024.</a:t>
            </a:r>
          </a:p>
          <a:p>
            <a:endParaRPr lang="en-GB" sz="1200" noProof="0" dirty="0">
              <a:solidFill>
                <a:srgbClr val="120742"/>
              </a:solidFill>
            </a:endParaRPr>
          </a:p>
          <a:p>
            <a:pPr rtl="0"/>
            <a:r>
              <a:rPr lang="cy-GB" sz="1200" dirty="0">
                <a:solidFill>
                  <a:srgbClr val="120742"/>
                </a:solidFill>
              </a:rPr>
              <a:t>Mae cyfnodau bywyd yn well nag 'oedran' gan eu bod yn disgrifio sefyllfa bywyd rhywun yn well. At ddiben yr adroddiad hwn, defnyddir y canlynol: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Pobl annibynnol iau: </a:t>
            </a:r>
            <a:r>
              <a:rPr lang="cy-GB" sz="1200" dirty="0">
                <a:solidFill>
                  <a:srgbClr val="120742"/>
                </a:solidFill>
              </a:rPr>
              <a:t>16-34 oed heb blant yn yr aelwyd.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Teuluoedd: </a:t>
            </a:r>
            <a:r>
              <a:rPr lang="cy-GB" sz="1200" dirty="0">
                <a:solidFill>
                  <a:srgbClr val="120742"/>
                </a:solidFill>
              </a:rPr>
              <a:t>16-64 oed gyda phlant yn yr aelwyd.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Pobl annibynnol hŷn: </a:t>
            </a:r>
            <a:r>
              <a:rPr lang="cy-GB" sz="1200" dirty="0">
                <a:solidFill>
                  <a:srgbClr val="120742"/>
                </a:solidFill>
              </a:rPr>
              <a:t>35-64 oed heb unrhyw blant yn yr aelwyd.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Oed ymddeol: </a:t>
            </a:r>
            <a:r>
              <a:rPr lang="cy-GB" sz="1200" dirty="0">
                <a:solidFill>
                  <a:srgbClr val="120742"/>
                </a:solidFill>
              </a:rPr>
              <a:t>65+ oed.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solidFill>
                <a:srgbClr val="120742"/>
              </a:solidFill>
            </a:endParaRPr>
          </a:p>
          <a:p>
            <a:pPr rtl="0"/>
            <a:r>
              <a:rPr lang="cy-GB" sz="1200" dirty="0">
                <a:solidFill>
                  <a:srgbClr val="120742"/>
                </a:solidFill>
              </a:rPr>
              <a:t>Gradd gymdeithasol: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AB</a:t>
            </a:r>
            <a:r>
              <a:rPr lang="cy-GB" sz="1200" dirty="0">
                <a:solidFill>
                  <a:srgbClr val="120742"/>
                </a:solidFill>
              </a:rPr>
              <a:t>: Galwedigaethau rheoli, gweinyddol a phroffesiynol uwch a chanolradd.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C1</a:t>
            </a:r>
            <a:r>
              <a:rPr lang="cy-GB" sz="1200" dirty="0">
                <a:solidFill>
                  <a:srgbClr val="120742"/>
                </a:solidFill>
              </a:rPr>
              <a:t>: Galwedigaethau goruchwylio, clerigol ac iau rheoli, gweinyddol a phroffesiynol.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C2</a:t>
            </a:r>
            <a:r>
              <a:rPr lang="cy-GB" sz="1200" dirty="0">
                <a:solidFill>
                  <a:srgbClr val="120742"/>
                </a:solidFill>
              </a:rPr>
              <a:t>: Galwedigaethau llaw crefftus.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cy-GB" sz="1200" b="1" dirty="0">
                <a:solidFill>
                  <a:srgbClr val="120742"/>
                </a:solidFill>
              </a:rPr>
              <a:t>DE</a:t>
            </a:r>
            <a:r>
              <a:rPr lang="cy-GB" sz="1200" dirty="0">
                <a:solidFill>
                  <a:srgbClr val="120742"/>
                </a:solidFill>
              </a:rPr>
              <a:t>: Galwedigaethau llaw lled-grefftus a di-grefft a'r graddau isaf.</a:t>
            </a:r>
          </a:p>
        </p:txBody>
      </p:sp>
    </p:spTree>
    <p:extLst>
      <p:ext uri="{BB962C8B-B14F-4D97-AF65-F5344CB8AC3E}">
        <p14:creationId xmlns:p14="http://schemas.microsoft.com/office/powerpoint/2010/main" val="1845312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FA9127-F8B1-ABE6-5D2F-BC2A480E7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CANFYDDIADAU ALLWEDDOL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CANFYDDIADAU ALLWEDDOL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A0047D-9604-9BF1-2560-70A671912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61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49AF7-3E83-240A-3CB1-A3938037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CANFYDDIADAU ALLWEDDOL">
            <a:extLst>
              <a:ext uri="{FF2B5EF4-FFF2-40B4-BE49-F238E27FC236}">
                <a16:creationId xmlns:a16="http://schemas.microsoft.com/office/drawing/2014/main" id="{AEECDCB8-5C09-F5A8-D0BA-704FBCDFBF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CANFYDDIADAU ALLWEDDOL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D1767A-6EDC-087A-88AC-8649E1A18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370681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FD6EDDA4-4AD2-CABE-D118-24FBFCF0F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5498" y="1157288"/>
            <a:ext cx="3802067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141ED5D-5BA4-6BB9-AB8C-1582A1851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41E4FF-5109-D882-1D0B-31FBD19B2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505340-905C-4564-8784-1106B7271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9007" y="1157288"/>
            <a:ext cx="11442037" cy="5700712"/>
          </a:xfrm>
          <a:prstGeom prst="rect">
            <a:avLst/>
          </a:prstGeom>
          <a:solidFill>
            <a:srgbClr val="120742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extBox 1" descr="Ymweliadau â Chymru Yn 2024, ymwelodd 15% o bobl â Chymru, sy'n cyfateb yn agos i'r 16% o'r llynedd.">
            <a:extLst>
              <a:ext uri="{FF2B5EF4-FFF2-40B4-BE49-F238E27FC236}">
                <a16:creationId xmlns:a16="http://schemas.microsoft.com/office/drawing/2014/main" id="{5F4B4DB0-2DBA-FCEC-A3CB-8D78F5D2EC51}"/>
              </a:ext>
            </a:extLst>
          </p:cNvPr>
          <p:cNvSpPr txBox="1"/>
          <p:nvPr/>
        </p:nvSpPr>
        <p:spPr>
          <a:xfrm>
            <a:off x="763288" y="1259697"/>
            <a:ext cx="3851575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600" b="1" dirty="0">
                <a:solidFill>
                  <a:schemeClr val="bg1"/>
                </a:solidFill>
              </a:rPr>
              <a:t>Ymweliadau â Chymru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Yn 2024, ymwelodd 15% o bobl â Chymru, sy'n cyfateb yn agos i'r 16% o'r llynedd. Unwaith eto, teuluoedd oedd fwyaf tebygol o fod wedi cymryd seibiant byr neu wyliau.</a:t>
            </a:r>
            <a:endParaRPr lang="en-GB" sz="14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Mae ymweliadau dros nos â Chymru gan dwristiaid domestig ar eu huchaf yn yr haf, gydag ychydig yn fwy o ymwelwyr yn y gaeaf a llai yn y gwanwyn. </a:t>
            </a:r>
            <a:endParaRPr lang="en-GB" sz="1400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Yn 2024, dewisodd 49% o ymwelwyr Gymru fel eu cyrchfan gyntaf, gostyngiad o 66% yn 2023. Gogledd Cymru oedd y lle poblogaidd i ymwelwyr o Iwerddon, ond arhosodd y rhan fwyaf yng Nghaerdydd am ymweliadau byr, gydag ychydig yn aros am fwy nag wythnos. Teithiodd mwyafrif yr ymwelwyr o Iwerddon gydag o leiaf un person arall, gyda 61% yn teithio gyda phartner a dim ond lleiafrif bach yn teithio ar eu pennau eu hunain. </a:t>
            </a:r>
            <a:endParaRPr lang="en-GB" sz="14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400" dirty="0">
                <a:solidFill>
                  <a:schemeClr val="bg1"/>
                </a:solidFill>
              </a:rPr>
              <a:t>Mae tua 43% yn bwriadu ymweld â Chymru yn 2025, cynnydd o 36% y llynedd. De-ddwyrain Cymru yw'r gyrchfan fwyaf poblogaidd i gynllunwyr teithiau 2025, gyda Chaerdydd yn lleoliad mwyaf poblogaidd (35%).</a:t>
            </a:r>
          </a:p>
        </p:txBody>
      </p:sp>
      <p:sp>
        <p:nvSpPr>
          <p:cNvPr id="3" name="TextBox 2" descr="Gwybod am Gymru?">
            <a:extLst>
              <a:ext uri="{FF2B5EF4-FFF2-40B4-BE49-F238E27FC236}">
                <a16:creationId xmlns:a16="http://schemas.microsoft.com/office/drawing/2014/main" id="{0720274C-0776-EA3B-5F22-A4FCD487ECF9}"/>
              </a:ext>
            </a:extLst>
          </p:cNvPr>
          <p:cNvSpPr txBox="1"/>
          <p:nvPr/>
        </p:nvSpPr>
        <p:spPr>
          <a:xfrm>
            <a:off x="4612167" y="1259697"/>
            <a:ext cx="3789365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600" b="1">
                <a:solidFill>
                  <a:schemeClr val="bg1"/>
                </a:solidFill>
              </a:rPr>
              <a:t>Gwybod am Gymru?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Mae canran fwy o bobl wedi dod yn ymwybodol o Gymru fel cyrchfan ar gyfer 2025 o'i gymharu â 2022 a 2023, er ei bod yn parhau'n debyg i'r llynedd. Hysbysebu teledu yw prif ffynhonnell gwybodaeth am Gymru, wedi'i ddilyn yn agos gan ar lafar.</a:t>
            </a:r>
          </a:p>
          <a:p>
            <a:pPr algn="ctr"/>
            <a:endParaRPr lang="en-GB" sz="14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Roedd gan yr ymgyrchoedd teuluol ychydig mwy o ddwyn i gof, gyda 32% yn nodi eu bod wedi'i weld wrth gyfeirio at ymgyrch Hwyl a 26% ar gyfer yr ymgyrch Cymru i'ch ci. Roedd y canfyddiadau o'r hysbysebion hyn yn gadarnhaol, gyda mwyafrif sylweddol yn cytuno eu bod yn portreadu Cymru yn ffafriol ac yn ei gwneud yn gyrchfan ddeniadol.</a:t>
            </a:r>
          </a:p>
          <a:p>
            <a:pPr algn="ctr"/>
            <a:endParaRPr lang="en-GB" sz="14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Ymgysylltodd 35% o bobl â sianeli marchnata digidol Croeso Cymru yn ystod y flwyddyn ddiwethaf, gan nodi cynnydd o 3% o'i gymharu â'r flwyddyn flaenorol, gyda'r wefan a TikTok yn llwyfannau mwyaf poblogaidd.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4" name="TextBox 3" descr="Rhesymau dros beidio ymweld Y prif resymau dros beidio ag ymweld â Chymru yn 2024 oedd dewis gwyliau tramor neu beidio â gwybod digon am y gweithgareddau sydd ar gael.">
            <a:extLst>
              <a:ext uri="{FF2B5EF4-FFF2-40B4-BE49-F238E27FC236}">
                <a16:creationId xmlns:a16="http://schemas.microsoft.com/office/drawing/2014/main" id="{4B69AA15-79EF-9F3E-D018-6F658B6FB377}"/>
              </a:ext>
            </a:extLst>
          </p:cNvPr>
          <p:cNvSpPr txBox="1"/>
          <p:nvPr/>
        </p:nvSpPr>
        <p:spPr>
          <a:xfrm>
            <a:off x="8401532" y="1259697"/>
            <a:ext cx="37782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600" b="1">
                <a:solidFill>
                  <a:schemeClr val="bg1"/>
                </a:solidFill>
              </a:rPr>
              <a:t>Rhesymau dros beidio ag ymweld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Y prif resymau dros beidio ag ymweld â Chymru yn 2024 oedd dewis gwyliau tramor neu beidio â gwybod digon am y gweithgareddau sydd ar gael. Dewisodd dros hanner gyrchfannau eraill yn Ynysoedd Prydain neu Iwerddon, yn enwedig Gweriniaeth Iwerddon a Llundain. </a:t>
            </a: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Roedd rhesymau eraill yn cynnwys peidio â chymryd gwyliau o gwbl. </a:t>
            </a:r>
          </a:p>
          <a:p>
            <a:pPr algn="ctr"/>
            <a:endParaRPr lang="en-GB" sz="14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Ar gyfer 2025, y prif reswm dros beidio â chynllunio ymweld â Chymru yw dewis gwyliau tramor unwaith eto, gyda 29% byth yn ystyried Cymru fel cyrchfan wyliau a 24% yn ansicr ynghylch y gweithgareddau sydd ar gael. </a:t>
            </a:r>
          </a:p>
          <a:p>
            <a:pPr algn="ctr"/>
            <a:endParaRPr lang="en-GB" sz="14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400">
                <a:solidFill>
                  <a:schemeClr val="bg1"/>
                </a:solidFill>
              </a:rPr>
              <a:t>Llundain (38%) a Gweriniaeth Iwerddon (36%) yw'r cyrchfannau amgen gorau i'r rhai nad ydyn nhw'n bwriadu ymweld â Chymru.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DF384A-5958-78CD-EF5D-1FC4ACB69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41513" y="117387"/>
            <a:ext cx="633012" cy="3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70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44AE06-075C-FA90-AEBB-A71BE98ED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PROFFIL Y FARCHNAD WYLIAU YN IWERDDON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5194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PROFFIL Y FARCHNAD WYLIAU YN IWERDDON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7B60C3-17CD-790C-66E8-5B4F937B7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-292608" y="14356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3CD9C9-35C6-AEB8-6A63-215E90726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3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42B5D-3860-E04E-AE69-FA771B0B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descr="SAMPL">
            <a:extLst>
              <a:ext uri="{FF2B5EF4-FFF2-40B4-BE49-F238E27FC236}">
                <a16:creationId xmlns:a16="http://schemas.microsoft.com/office/drawing/2014/main" id="{45FEABB7-25CC-035D-FC3C-9A1880572988}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>
                <a:solidFill>
                  <a:schemeClr val="bg1"/>
                </a:solidFill>
              </a:rPr>
              <a:t>SAMPL</a:t>
            </a:r>
          </a:p>
        </p:txBody>
      </p:sp>
      <p:sp>
        <p:nvSpPr>
          <p:cNvPr id="6" name="Title 5" descr="Mae'r sampl yn debyg i'r llynedd, gyda theuluoedd yn cyfrif am y cyfnod bywyd mwyaf.">
            <a:extLst>
              <a:ext uri="{FF2B5EF4-FFF2-40B4-BE49-F238E27FC236}">
                <a16:creationId xmlns:a16="http://schemas.microsoft.com/office/drawing/2014/main" id="{0605DE4F-DA93-7287-AEC7-3DB5F69C2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80000"/>
            <a:ext cx="6781798" cy="549275"/>
          </a:xfrm>
        </p:spPr>
        <p:txBody>
          <a:bodyPr/>
          <a:lstStyle/>
          <a:p>
            <a:pPr algn="l" rtl="0"/>
            <a:r>
              <a:rPr lang="cy-GB" dirty="0">
                <a:solidFill>
                  <a:schemeClr val="accent1"/>
                </a:solidFill>
              </a:rPr>
              <a:t>Mae'r sampl yn debyg i'r llynedd, gyda theuluoedd yn cyfrif am y cyfnod bywyd mwyaf.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5D4D048-6435-CBA5-30AC-638D528B5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430226"/>
              </p:ext>
            </p:extLst>
          </p:nvPr>
        </p:nvGraphicFramePr>
        <p:xfrm>
          <a:off x="941754" y="1559068"/>
          <a:ext cx="3498350" cy="4397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5552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866399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  <a:gridCol w="866399">
                  <a:extLst>
                    <a:ext uri="{9D8B030D-6E8A-4147-A177-3AD203B41FA5}">
                      <a16:colId xmlns:a16="http://schemas.microsoft.com/office/drawing/2014/main" val="1423363916"/>
                    </a:ext>
                  </a:extLst>
                </a:gridCol>
              </a:tblGrid>
              <a:tr h="382627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Cyfnod </a:t>
                      </a:r>
                    </a:p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bywyd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04043F"/>
                          </a:solidFill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681118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Pobl annibynnol iau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Teuluoedd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Pobl annibynnol hŷn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Oed ymddeol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41807"/>
                  </a:ext>
                </a:extLst>
              </a:tr>
              <a:tr h="286831">
                <a:tc>
                  <a:txBody>
                    <a:bodyPr/>
                    <a:lstStyle/>
                    <a:p>
                      <a:pPr algn="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289995"/>
                  </a:ext>
                </a:extLst>
              </a:tr>
              <a:tr h="382627">
                <a:tc>
                  <a:txBody>
                    <a:bodyPr/>
                    <a:lstStyle/>
                    <a:p>
                      <a:pPr algn="r" rtl="0"/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Oed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318725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16-34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428823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35-54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747587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478184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820444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9C097C88-D2BD-6CF0-D75E-E52C04A01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916" y="1519276"/>
            <a:ext cx="634102" cy="45428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D02D813-3F72-C5DD-4BBF-5D3A88437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281" y="3874484"/>
            <a:ext cx="318948" cy="3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A7D701C-ACF2-951B-0D58-84FEC7A9E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320420"/>
              </p:ext>
            </p:extLst>
          </p:nvPr>
        </p:nvGraphicFramePr>
        <p:xfrm>
          <a:off x="4440104" y="1559068"/>
          <a:ext cx="3228115" cy="4353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9169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799473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  <a:gridCol w="799473">
                  <a:extLst>
                    <a:ext uri="{9D8B030D-6E8A-4147-A177-3AD203B41FA5}">
                      <a16:colId xmlns:a16="http://schemas.microsoft.com/office/drawing/2014/main" val="2610743340"/>
                    </a:ext>
                  </a:extLst>
                </a:gridCol>
              </a:tblGrid>
              <a:tr h="382627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Rhyw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04043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04043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681118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41807"/>
                  </a:ext>
                </a:extLst>
              </a:tr>
              <a:tr h="286831">
                <a:tc>
                  <a:txBody>
                    <a:bodyPr/>
                    <a:lstStyle/>
                    <a:p>
                      <a:pPr algn="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289995"/>
                  </a:ext>
                </a:extLst>
              </a:tr>
              <a:tr h="382627">
                <a:tc>
                  <a:txBody>
                    <a:bodyPr/>
                    <a:lstStyle/>
                    <a:p>
                      <a:pPr algn="r" rtl="0"/>
                      <a:r>
                        <a:rPr lang="cy-GB" sz="1400" b="1" dirty="0">
                          <a:solidFill>
                            <a:srgbClr val="04043F"/>
                          </a:solidFill>
                        </a:rPr>
                        <a:t>Dosbarth cymdeithasol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318725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AB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428823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747587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478184"/>
                  </a:ext>
                </a:extLst>
              </a:tr>
              <a:tr h="37668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820444"/>
                  </a:ext>
                </a:extLst>
              </a:tr>
            </a:tbl>
          </a:graphicData>
        </a:graphic>
      </p:graphicFrame>
      <p:pic>
        <p:nvPicPr>
          <p:cNvPr id="10" name="Graphic 9" descr="Amlinelliad gwrywaidd">
            <a:extLst>
              <a:ext uri="{FF2B5EF4-FFF2-40B4-BE49-F238E27FC236}">
                <a16:creationId xmlns:a16="http://schemas.microsoft.com/office/drawing/2014/main" id="{DA761749-63B4-14F6-05E4-3B9495CB766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1242" y="1941501"/>
            <a:ext cx="914400" cy="914400"/>
          </a:xfrm>
          <a:prstGeom prst="rect">
            <a:avLst/>
          </a:prstGeom>
        </p:spPr>
      </p:pic>
      <p:sp>
        <p:nvSpPr>
          <p:cNvPr id="11" name="TextBox 10" descr="50%">
            <a:extLst>
              <a:ext uri="{FF2B5EF4-FFF2-40B4-BE49-F238E27FC236}">
                <a16:creationId xmlns:a16="http://schemas.microsoft.com/office/drawing/2014/main" id="{23B04A63-3B1F-2529-F055-4ADCF03024EF}"/>
              </a:ext>
            </a:extLst>
          </p:cNvPr>
          <p:cNvSpPr txBox="1"/>
          <p:nvPr/>
        </p:nvSpPr>
        <p:spPr>
          <a:xfrm>
            <a:off x="5433222" y="2298917"/>
            <a:ext cx="75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 b="1">
                <a:solidFill>
                  <a:srgbClr val="120742"/>
                </a:solidFill>
              </a:rPr>
              <a:t>50%</a:t>
            </a:r>
          </a:p>
        </p:txBody>
      </p:sp>
      <p:pic>
        <p:nvPicPr>
          <p:cNvPr id="9" name="Graphic 8" descr="Amlinelliad benywaidd">
            <a:extLst>
              <a:ext uri="{FF2B5EF4-FFF2-40B4-BE49-F238E27FC236}">
                <a16:creationId xmlns:a16="http://schemas.microsoft.com/office/drawing/2014/main" id="{C236CCF7-4869-1E97-B79D-4E2A124FA4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7056" y="1941501"/>
            <a:ext cx="914400" cy="914400"/>
          </a:xfrm>
          <a:prstGeom prst="rect">
            <a:avLst/>
          </a:prstGeom>
        </p:spPr>
      </p:pic>
      <p:sp>
        <p:nvSpPr>
          <p:cNvPr id="7" name="TextBox 6" descr="50%">
            <a:extLst>
              <a:ext uri="{FF2B5EF4-FFF2-40B4-BE49-F238E27FC236}">
                <a16:creationId xmlns:a16="http://schemas.microsoft.com/office/drawing/2014/main" id="{FD99637F-9CA6-9A60-751B-36415E4DB80C}"/>
              </a:ext>
            </a:extLst>
          </p:cNvPr>
          <p:cNvSpPr txBox="1"/>
          <p:nvPr/>
        </p:nvSpPr>
        <p:spPr>
          <a:xfrm>
            <a:off x="6113419" y="2149410"/>
            <a:ext cx="75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 b="1">
                <a:solidFill>
                  <a:srgbClr val="120742"/>
                </a:solidFill>
              </a:rPr>
              <a:t>50%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9220580-DF7D-61E3-73D9-04E77617C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0761" y="6492875"/>
            <a:ext cx="633012" cy="3165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360FF6-3FB5-A88F-6234-3F1EF3E31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0423" y="0"/>
            <a:ext cx="4502622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8BC2A66-DB78-6790-DA46-A66B4F39D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5986021"/>
            <a:ext cx="6781800" cy="8719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S1. Sut ydych chi'n disgrifio'ch rhyw?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X2. Nodwch eich oedran. 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X2b. A oes gennych unrhyw blant 15 oed neu iau yn eich cartref yr ydych yn gyfrifol amdanynt (rhiant, gwarcheidwad cyfreithiol ac ati)?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X3a.Pa un o'r rhain sy'n eich disgrifio chi orau? X4a. Pa un o'r rhain sy'n disgrifio orau swydd y prif enillydd 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incwm yn eich cartref? X4b. Rydych yn dweud bod y prif enillydd incwm ar yr aelwyd bellach wedi ymddeol. Pa un o'r 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canlynol sy'n disgrifio orau eu swydd cyn iddynt ymddeol?</a:t>
            </a:r>
          </a:p>
          <a:p>
            <a:pPr marL="0" indent="0" rtl="0">
              <a:buNone/>
            </a:pPr>
            <a:r>
              <a:rPr lang="cy-GB" sz="800" dirty="0">
                <a:solidFill>
                  <a:schemeClr val="tx1"/>
                </a:solidFill>
              </a:rPr>
              <a:t>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2351157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Rhanbarth tarddiad">
            <a:extLst>
              <a:ext uri="{FF2B5EF4-FFF2-40B4-BE49-F238E27FC236}">
                <a16:creationId xmlns:a16="http://schemas.microsoft.com/office/drawing/2014/main" id="{58E63E2A-3BE4-8167-315B-F8082C2798B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Rhanbarth tarddiad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CB419E9-8D8C-40CE-A743-E5E7113E3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3547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Mae'r sampl yn adlewyrchu cynrychiolaeth genedlaethol poblogaeth Iwerddon, yn debyg i'r llynedd.">
            <a:extLst>
              <a:ext uri="{FF2B5EF4-FFF2-40B4-BE49-F238E27FC236}">
                <a16:creationId xmlns:a16="http://schemas.microsoft.com/office/drawing/2014/main" id="{B8BE3E14-75EA-9F96-079A-0DC24FB6A3F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628377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Mae'r sampl yn adlewyrchu cynrychiolaeth genedlaethol poblogaeth Iwerddon, yn debyg i'r llynedd.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43E74780-B4E8-C31A-34FE-1FEBDE417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5175302"/>
              </p:ext>
            </p:extLst>
          </p:nvPr>
        </p:nvGraphicFramePr>
        <p:xfrm>
          <a:off x="838200" y="2350686"/>
          <a:ext cx="11081657" cy="3274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E23E21F-121E-7A75-14D8-F521F9771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S3. A ble yng Ngweriniaeth Iwerddon ydych chi’n byw? Cyfanswm maint y sylfaen, n=1000 (2024), n=750 (2025).</a:t>
            </a:r>
          </a:p>
        </p:txBody>
      </p:sp>
    </p:spTree>
    <p:extLst>
      <p:ext uri="{BB962C8B-B14F-4D97-AF65-F5344CB8AC3E}">
        <p14:creationId xmlns:p14="http://schemas.microsoft.com/office/powerpoint/2010/main" val="407532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5F851-823E-B128-F020-BE7FB914E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Perthynas â phob cyrchfan">
            <a:extLst>
              <a:ext uri="{FF2B5EF4-FFF2-40B4-BE49-F238E27FC236}">
                <a16:creationId xmlns:a16="http://schemas.microsoft.com/office/drawing/2014/main" id="{68194C1A-8282-565D-8898-CC5CEE92622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Perthynas â phob cyrchfan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BF061A-33AF-D9F6-8600-DFBB499B7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2691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Lloegr yw'r brif gyrchfan boblogaidd i'r Gwyddelod o ran cymryd seibiant byr neu wyliau.">
            <a:extLst>
              <a:ext uri="{FF2B5EF4-FFF2-40B4-BE49-F238E27FC236}">
                <a16:creationId xmlns:a16="http://schemas.microsoft.com/office/drawing/2014/main" id="{39A2EEC8-3CBD-6D84-4F85-D4D035003594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21359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Lloegr yw'r brif gyrchfan boblogaidd i'r Gwyddelod o ran cymryd seibiant byr neu wyliau.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02226B2-73CF-9B00-DB72-EAEA21AE7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2701492"/>
              </p:ext>
            </p:extLst>
          </p:nvPr>
        </p:nvGraphicFramePr>
        <p:xfrm>
          <a:off x="1892300" y="2203703"/>
          <a:ext cx="9976612" cy="4289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535BBCE-954A-CC2F-EA14-F466B3217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26972" y="1700941"/>
            <a:ext cx="1498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-GB" sz="1200" b="1">
                <a:solidFill>
                  <a:srgbClr val="120742"/>
                </a:solidFill>
              </a:rPr>
              <a:t>% Cymryd </a:t>
            </a:r>
          </a:p>
          <a:p>
            <a:pPr algn="r" rtl="0"/>
            <a:r>
              <a:rPr lang="cy-GB" sz="1200" b="1">
                <a:solidFill>
                  <a:srgbClr val="120742"/>
                </a:solidFill>
              </a:rPr>
              <a:t>seibiannau byr </a:t>
            </a:r>
          </a:p>
          <a:p>
            <a:pPr algn="r" rtl="0"/>
            <a:r>
              <a:rPr lang="cy-GB" sz="1200" b="1">
                <a:solidFill>
                  <a:srgbClr val="120742"/>
                </a:solidFill>
              </a:rPr>
              <a:t>/ gwyliau</a:t>
            </a:r>
          </a:p>
          <a:p>
            <a:pPr algn="r" rtl="0"/>
            <a:r>
              <a:rPr lang="cy-GB" sz="1200" b="1">
                <a:solidFill>
                  <a:srgbClr val="120742"/>
                </a:solidFill>
              </a:rPr>
              <a:t>achlysurol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78314A-C2FA-2960-D534-631B03A3A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882408" y="186853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16%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C8AD1B-5A95-A1A5-414A-9DC90BA58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05587" y="186853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17%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0365CD-4986-06A2-6032-64CE256C7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28766" y="186853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32%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313A4A-63BF-E213-20E5-1BDF399B4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51945" y="186853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40%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3C5994D-6017-FB57-2492-0B8D5F2AC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>
                <a:solidFill>
                  <a:schemeClr val="tx1"/>
                </a:solidFill>
              </a:rPr>
              <a:t>C1. Pa un o’r datganiadau canlynol sydd fwyaf perthnasol i chi o ran ymweld â’r cyrchfannau hyn? 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3702589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Ymweliadau blaenorol â phob cyrchfan">
            <a:extLst>
              <a:ext uri="{FF2B5EF4-FFF2-40B4-BE49-F238E27FC236}">
                <a16:creationId xmlns:a16="http://schemas.microsoft.com/office/drawing/2014/main" id="{DB42830E-8C62-BC99-E91F-2AA2D4F1975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Ymweliadau blaenorol â phob cyrchfan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9B7D433-F723-A0B9-F330-DD497BBEA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69561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O'r rhai a oedd wedi ymweld â Chymru, gwnaeth 13% ohonynt hynny yn 2024, tra'r ymwelodd 5% yn ystod y ddau fis diwethaf.">
            <a:extLst>
              <a:ext uri="{FF2B5EF4-FFF2-40B4-BE49-F238E27FC236}">
                <a16:creationId xmlns:a16="http://schemas.microsoft.com/office/drawing/2014/main" id="{86B969E3-6313-CD7F-C256-E771F4440F85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21359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O'r rhai a oedd wedi ymweld â Chymru, gwnaeth 13% ohonynt hynny yn 2024, tra'r ymwelodd 5% yn ystod y ddau fis diwethaf. Ymwelodd y mwyafrif â Lloegr, fodd bynnag.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34896271-72DA-BDD5-1F67-9ED391F6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833248"/>
              </p:ext>
            </p:extLst>
          </p:nvPr>
        </p:nvGraphicFramePr>
        <p:xfrm>
          <a:off x="926972" y="1681239"/>
          <a:ext cx="11124820" cy="447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0F47216-653D-73DC-1D54-53BE15C84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C2. Pryd ymweloch chi ddiweddaf â'r lleoedd hyn am seibiant byr neu wyliau? Pawb sydd wedi ymweld neu sydd ddim yn siŵr, n=421 Cymru, n=459 Yr Alban, n=568 Gogledd Iwerddon, n=648 Lloegr.</a:t>
            </a:r>
          </a:p>
        </p:txBody>
      </p:sp>
    </p:spTree>
    <p:extLst>
      <p:ext uri="{BB962C8B-B14F-4D97-AF65-F5344CB8AC3E}">
        <p14:creationId xmlns:p14="http://schemas.microsoft.com/office/powerpoint/2010/main" val="3637725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Dylanwadau cyrchfan">
            <a:extLst>
              <a:ext uri="{FF2B5EF4-FFF2-40B4-BE49-F238E27FC236}">
                <a16:creationId xmlns:a16="http://schemas.microsoft.com/office/drawing/2014/main" id="{CF3A5A64-5AC9-A494-7E87-FEFCEDF385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Dylanwadau cyrchfan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21F0C5-8BE8-348F-4745-5C17DC905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6087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5" descr="Gwerth am arian yw'r ffactor mwyaf dylanwadol wrth ddewis gwyliau domestig, ac yna cyfleustra.">
            <a:extLst>
              <a:ext uri="{FF2B5EF4-FFF2-40B4-BE49-F238E27FC236}">
                <a16:creationId xmlns:a16="http://schemas.microsoft.com/office/drawing/2014/main" id="{C06E61BF-25E2-9BD5-DD61-7EFB640682A3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Gwerth am arian yw'r ffactor mwyaf dylanwadol wrth ddewis gwyliau domestig, ac yna cyfleustra. Mae 'gwerth gwych am arian' yn bwysig ar draws pob gradd gymdeithasol, ond mae'n arbennig o bwysig i'r rhai yn y radd DE (61%) o'i gymharu â'r radd AB (46%).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DB3469A-5D91-9D9B-99FC-BB1E083A6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123547"/>
              </p:ext>
            </p:extLst>
          </p:nvPr>
        </p:nvGraphicFramePr>
        <p:xfrm>
          <a:off x="-4088174" y="3057940"/>
          <a:ext cx="11329619" cy="320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47CE02F9-4981-1809-8C66-1452C2FF9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 descr="Gwerth gwych am arian">
            <a:extLst>
              <a:ext uri="{FF2B5EF4-FFF2-40B4-BE49-F238E27FC236}">
                <a16:creationId xmlns:a16="http://schemas.microsoft.com/office/drawing/2014/main" id="{3C274972-801C-43F6-F0C1-9CE956742219}"/>
              </a:ext>
            </a:extLst>
          </p:cNvPr>
          <p:cNvSpPr txBox="1"/>
          <p:nvPr/>
        </p:nvSpPr>
        <p:spPr>
          <a:xfrm>
            <a:off x="2707659" y="2499183"/>
            <a:ext cx="159909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Gwerth gwych am arian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76606B-6346-F6B0-49BB-D2085C364C87}"/>
              </a:ext>
            </a:extLst>
          </p:cNvPr>
          <p:cNvSpPr txBox="1"/>
          <p:nvPr/>
        </p:nvSpPr>
        <p:spPr>
          <a:xfrm>
            <a:off x="4252143" y="2494722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54%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D90B94B-CD0A-F0CE-078B-06451F464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609517"/>
              </p:ext>
            </p:extLst>
          </p:nvPr>
        </p:nvGraphicFramePr>
        <p:xfrm>
          <a:off x="4419981" y="2408352"/>
          <a:ext cx="1494898" cy="69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800">
                  <a:extLst>
                    <a:ext uri="{9D8B030D-6E8A-4147-A177-3AD203B41FA5}">
                      <a16:colId xmlns:a16="http://schemas.microsoft.com/office/drawing/2014/main" val="3441164398"/>
                    </a:ext>
                  </a:extLst>
                </a:gridCol>
                <a:gridCol w="492098">
                  <a:extLst>
                    <a:ext uri="{9D8B030D-6E8A-4147-A177-3AD203B41FA5}">
                      <a16:colId xmlns:a16="http://schemas.microsoft.com/office/drawing/2014/main" val="4012699626"/>
                    </a:ext>
                  </a:extLst>
                </a:gridCol>
              </a:tblGrid>
              <a:tr h="137319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AB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46%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091569"/>
                  </a:ext>
                </a:extLst>
              </a:tr>
              <a:tr h="137319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97228"/>
                  </a:ext>
                </a:extLst>
              </a:tr>
              <a:tr h="137319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57%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7053699"/>
                  </a:ext>
                </a:extLst>
              </a:tr>
              <a:tr h="137319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100" b="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100" b="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688421"/>
                  </a:ext>
                </a:extLst>
              </a:tr>
            </a:tbl>
          </a:graphicData>
        </a:graphic>
      </p:graphicFrame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0F47216-653D-73DC-1D54-53BE15C84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58068" y="6408827"/>
            <a:ext cx="6788150" cy="365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B2. Isod mae rhestr o ddylanwadau y mae pobl wedi'u rhoi ar gyfer dewis eu cyrchfannau gwyliau a seibiannau byr. Pa rai, os o gwbl, sydd fwyaf dylanwadol pan fyddwch chi'n meddwl am ddewis seibiannau byr neu wyliau yn y DU? 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235830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2F33B-2F34-355C-6A55-AD6721512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22A4F42-1F37-D274-2118-729A01089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4B4F63-082C-BD2A-A69A-EA135D7C0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YMWELIADAU Â CHYMRU 2024">
            <a:extLst>
              <a:ext uri="{FF2B5EF4-FFF2-40B4-BE49-F238E27FC236}">
                <a16:creationId xmlns:a16="http://schemas.microsoft.com/office/drawing/2014/main" id="{75B6A211-18B0-BD52-5EDA-14765F7C8B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51947"/>
            <a:ext cx="5438775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YMWELIADAU Â CHYMRU 2024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6F38682-D385-6741-210B-9075FF79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2992FE-900E-4C3D-B663-57A9DE699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09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Cymerwyd seibiant byr neu wyliau yng Nghymru yn 2024">
            <a:extLst>
              <a:ext uri="{FF2B5EF4-FFF2-40B4-BE49-F238E27FC236}">
                <a16:creationId xmlns:a16="http://schemas.microsoft.com/office/drawing/2014/main" id="{889975A6-AE94-2AC4-490E-73D97FC3A66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8" y="365124"/>
            <a:ext cx="7117082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Cymerwyd seibiant byr neu wyliau yng Nghymru yn 2024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1EFBC1-65EA-324E-F771-E5D50421A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8657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5" descr="Yn 2024, ymwelodd 15% o bobl â Chymru, sy'n cyfateb yn agos i'r 16% o'r llynedd.">
            <a:extLst>
              <a:ext uri="{FF2B5EF4-FFF2-40B4-BE49-F238E27FC236}">
                <a16:creationId xmlns:a16="http://schemas.microsoft.com/office/drawing/2014/main" id="{AA6B2F13-52C4-4D72-AF42-7EAD496B1868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Yn 2024, ymwelodd 15% o bobl â Chymru, sy'n cyfateb yn agos i'r 16% o'r llynedd. Unwaith eto, teuluoedd oedd fwyaf tebygol o fod wedi cymryd seibiant byr neu wyliau.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28E989F-20A4-C4AC-C5C7-60B183279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0883419"/>
              </p:ext>
            </p:extLst>
          </p:nvPr>
        </p:nvGraphicFramePr>
        <p:xfrm>
          <a:off x="838200" y="1726949"/>
          <a:ext cx="6789000" cy="3274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 descr="Faint o seibiannau byr neu wyliau (ar gyfartaledd yn 2024)">
            <a:extLst>
              <a:ext uri="{FF2B5EF4-FFF2-40B4-BE49-F238E27FC236}">
                <a16:creationId xmlns:a16="http://schemas.microsoft.com/office/drawing/2014/main" id="{3D2A344E-0FCE-27C4-531B-6A503A259164}"/>
              </a:ext>
            </a:extLst>
          </p:cNvPr>
          <p:cNvSpPr txBox="1"/>
          <p:nvPr/>
        </p:nvSpPr>
        <p:spPr>
          <a:xfrm>
            <a:off x="1675240" y="5307763"/>
            <a:ext cx="5375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>
                <a:solidFill>
                  <a:srgbClr val="04043F"/>
                </a:solidFill>
              </a:rPr>
              <a:t>Faint o seibiannau byr neu wyliau (ar gyfartaledd yn 2024)</a:t>
            </a:r>
          </a:p>
        </p:txBody>
      </p:sp>
      <p:sp>
        <p:nvSpPr>
          <p:cNvPr id="9" name="TextBox 8" descr="2.06 seibiant byr (1-3 noson) 2.17 gwyliau (4+ noson)">
            <a:extLst>
              <a:ext uri="{FF2B5EF4-FFF2-40B4-BE49-F238E27FC236}">
                <a16:creationId xmlns:a16="http://schemas.microsoft.com/office/drawing/2014/main" id="{FD4BEA88-FCAF-EB48-8EDA-7DF2FD66CDF1}"/>
              </a:ext>
            </a:extLst>
          </p:cNvPr>
          <p:cNvSpPr txBox="1"/>
          <p:nvPr/>
        </p:nvSpPr>
        <p:spPr>
          <a:xfrm>
            <a:off x="2330066" y="5690208"/>
            <a:ext cx="3198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cy-GB" b="1">
                <a:solidFill>
                  <a:srgbClr val="120742"/>
                </a:solidFill>
              </a:rPr>
              <a:t>2.06</a:t>
            </a:r>
            <a:r>
              <a:rPr lang="cy-GB">
                <a:solidFill>
                  <a:srgbClr val="120742"/>
                </a:solidFill>
              </a:rPr>
              <a:t> seibiant byr (1-3 noson)</a:t>
            </a:r>
          </a:p>
          <a:p>
            <a:pPr algn="ctr" rtl="0"/>
            <a:r>
              <a:rPr lang="cy-GB" b="1">
                <a:solidFill>
                  <a:srgbClr val="120742"/>
                </a:solidFill>
              </a:rPr>
              <a:t>2.17</a:t>
            </a:r>
            <a:r>
              <a:rPr lang="cy-GB">
                <a:solidFill>
                  <a:srgbClr val="120742"/>
                </a:solidFill>
              </a:rPr>
              <a:t> gwyliau (4+ noson)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DE3163-5C3E-3D39-6BE4-888F7DD21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217039" y="3152274"/>
            <a:ext cx="0" cy="1777248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0E8A7E5-8CAF-C555-4EB9-6C9FC9DE9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492" y="0"/>
            <a:ext cx="43105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3E034F1-FCB6-25BF-1F6C-71767D916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D1. A aethoch chi am seibiant byr neu wyliau yng Nghymru yn 2024? Cyfanswm maint y sylfaen, n=750.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D2. Sawl seibiant byr neu wyliau a gawsoch chi yng Nghymru yn 2024? Y rhai yn mynd ar daith i Gymru 2024, n=109.</a:t>
            </a:r>
          </a:p>
        </p:txBody>
      </p:sp>
    </p:spTree>
    <p:extLst>
      <p:ext uri="{BB962C8B-B14F-4D97-AF65-F5344CB8AC3E}">
        <p14:creationId xmlns:p14="http://schemas.microsoft.com/office/powerpoint/2010/main" val="1256019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Mis y cymerwyd taith i Gymru yn 2023 neu 2024">
            <a:extLst>
              <a:ext uri="{FF2B5EF4-FFF2-40B4-BE49-F238E27FC236}">
                <a16:creationId xmlns:a16="http://schemas.microsoft.com/office/drawing/2014/main" id="{DBA3CBAB-6180-B785-33B8-E02FE1E6A16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 y cymerwyd taith i Gymru yn 2023 neu 2024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01F9FA-4977-8330-A10F-F15146D07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7278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Mae ymweliadau dros nos i Gymru gan dwristiaid domestig yn parhau ar eu huchaf yn ystod misoedd yr haf.">
            <a:extLst>
              <a:ext uri="{FF2B5EF4-FFF2-40B4-BE49-F238E27FC236}">
                <a16:creationId xmlns:a16="http://schemas.microsoft.com/office/drawing/2014/main" id="{D54A10D7-C077-D959-E123-66397D184095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Mae ymweliadau dros nos i Gymru gan dwristiaid domestig yn parhau ar eu huchaf yn ystod misoedd yr haf. O'i gymharu â 2023, cymerodd nifer ychydig yn uwch wyliau yn y gaeaf, tra bod ychydig llai wedi ymweld yn y gwanwyn.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384C0B3-B7CC-D823-4B11-1E7065243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4913541"/>
              </p:ext>
            </p:extLst>
          </p:nvPr>
        </p:nvGraphicFramePr>
        <p:xfrm>
          <a:off x="809003" y="1814262"/>
          <a:ext cx="6817348" cy="390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677BE1E1-2A00-323B-B10D-7EF91FDB3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D3. Ac ym mha fisoedd o'r flwyddyn y gwnaethoch chi ymweld am seibiant byr neu wyliau yn 2024?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a aeth ar daith yng Nghymru, n=162 (wedi mynd ar daith yn 2023), n=109 (wedi mynd ar daith yn 2024).</a:t>
            </a:r>
          </a:p>
        </p:txBody>
      </p:sp>
    </p:spTree>
    <p:extLst>
      <p:ext uri="{BB962C8B-B14F-4D97-AF65-F5344CB8AC3E}">
        <p14:creationId xmlns:p14="http://schemas.microsoft.com/office/powerpoint/2010/main" val="3511286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Cymru fel cyrchfan dewis cyntaf">
            <a:extLst>
              <a:ext uri="{FF2B5EF4-FFF2-40B4-BE49-F238E27FC236}">
                <a16:creationId xmlns:a16="http://schemas.microsoft.com/office/drawing/2014/main" id="{57BFEE8C-5A81-00C5-AA76-76EE7F04E5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Cymru fel cyrchfan dewis cyntaf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C47E0D-3E3C-1BD0-14CC-738208946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88821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O blith ymwelwyr 2024, nododd 49% mai Cymru oedd eu dewis cyntaf, sy'n dangos gostyngiad o'i gymharu ag ymwelwyr yn 2023 (66%).">
            <a:extLst>
              <a:ext uri="{FF2B5EF4-FFF2-40B4-BE49-F238E27FC236}">
                <a16:creationId xmlns:a16="http://schemas.microsoft.com/office/drawing/2014/main" id="{0F7FCDC9-C160-0AE0-F2C7-568263D8769B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O blith ymwelwyr 2024, nododd 49% mai Cymru oedd eu dewis cyntaf, sy'n dangos gostyngiad o'i gymharu ag ymwelwyr yn 2023 (66%).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384C0B3-B7CC-D823-4B11-1E7065243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2176848"/>
              </p:ext>
            </p:extLst>
          </p:nvPr>
        </p:nvGraphicFramePr>
        <p:xfrm>
          <a:off x="809003" y="2015382"/>
          <a:ext cx="6817348" cy="3882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AE76FE8A-D9AB-466A-A4AF-A294247DD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>
                <a:solidFill>
                  <a:schemeClr val="tx1"/>
                </a:solidFill>
              </a:rPr>
              <a:t>D4. Pa rai, os o gwbl, o’r datganiadau hyn sydd fwyaf perthnasol i’ch taith yng Nghymru yn 2024?</a:t>
            </a:r>
          </a:p>
          <a:p>
            <a:pPr marL="0" indent="0" rtl="0">
              <a:buNone/>
            </a:pPr>
            <a:r>
              <a:rPr lang="cy-GB" sz="1000">
                <a:solidFill>
                  <a:schemeClr val="tx1"/>
                </a:solidFill>
              </a:rPr>
              <a:t>Y rhai a aeth ar daith yng Nghymru, n=162 (wedi mynd ar daith yn 2023), n=109 (wedi mynd ar daith yn 2024).</a:t>
            </a:r>
          </a:p>
        </p:txBody>
      </p:sp>
    </p:spTree>
    <p:extLst>
      <p:ext uri="{BB962C8B-B14F-4D97-AF65-F5344CB8AC3E}">
        <p14:creationId xmlns:p14="http://schemas.microsoft.com/office/powerpoint/2010/main" val="413361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Ble yng Nghymru a nifer y nosweithiau a arhoswyd">
            <a:extLst>
              <a:ext uri="{FF2B5EF4-FFF2-40B4-BE49-F238E27FC236}">
                <a16:creationId xmlns:a16="http://schemas.microsoft.com/office/drawing/2014/main" id="{EBB5D0EB-8329-EAF2-DD47-F56E10566F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11902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Ble yng Nghymru a nifer y nosweithiau a arhoswyd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76ED79-A75C-F602-0B54-3F1D1861D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1547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5" descr="Yn 2024, daeth Gogledd Cymru i'r amlwg fel y gyrchfan fwyaf poblogaidd i ymwelwyr Gwyddelig a oedd yn ymweld â Chymru.">
            <a:extLst>
              <a:ext uri="{FF2B5EF4-FFF2-40B4-BE49-F238E27FC236}">
                <a16:creationId xmlns:a16="http://schemas.microsoft.com/office/drawing/2014/main" id="{6FFF0AA0-12F9-2EC3-61E7-531680BD4DFB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6416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Yn 2024, daeth Gogledd Cymru i'r amlwg fel y gyrchfan fwyaf poblogaidd i ymwelwyr Gwyddelig a oedd yn ymweld â Chymru. Fodd bynnag, arhosodd y mwyafrif ohonynt yng Nghaerdydd, gyda'r rhan fwyaf yn dewis aros am gyfnodau byr, a dim ond ychydig yn dewis aros am fwy nag wythnos.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F45FE2-6560-EABF-6A0E-500B45608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6398" y="2399566"/>
            <a:ext cx="2135057" cy="2856131"/>
          </a:xfrm>
          <a:prstGeom prst="rect">
            <a:avLst/>
          </a:prstGeom>
        </p:spPr>
      </p:pic>
      <p:sp>
        <p:nvSpPr>
          <p:cNvPr id="5" name="TextBox 4" descr="48% Gogledd Cymru (1)">
            <a:extLst>
              <a:ext uri="{FF2B5EF4-FFF2-40B4-BE49-F238E27FC236}">
                <a16:creationId xmlns:a16="http://schemas.microsoft.com/office/drawing/2014/main" id="{355BCC58-FA21-4090-F00A-07102C33F149}"/>
              </a:ext>
            </a:extLst>
          </p:cNvPr>
          <p:cNvSpPr txBox="1"/>
          <p:nvPr/>
        </p:nvSpPr>
        <p:spPr>
          <a:xfrm>
            <a:off x="1056413" y="2746329"/>
            <a:ext cx="1547090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48%</a:t>
            </a:r>
          </a:p>
          <a:p>
            <a:pPr algn="ctr" rtl="0"/>
            <a:r>
              <a:rPr lang="cy-GB" sz="1000">
                <a:solidFill>
                  <a:schemeClr val="bg1"/>
                </a:solidFill>
              </a:rPr>
              <a:t>Gogledd Cymru (1)</a:t>
            </a:r>
          </a:p>
        </p:txBody>
      </p:sp>
      <p:sp>
        <p:nvSpPr>
          <p:cNvPr id="6" name="TextBox 5" descr="23% Canolbarth Cymru (2)">
            <a:extLst>
              <a:ext uri="{FF2B5EF4-FFF2-40B4-BE49-F238E27FC236}">
                <a16:creationId xmlns:a16="http://schemas.microsoft.com/office/drawing/2014/main" id="{4CCDF0AE-8F52-8CB8-14C4-C91A84CC1489}"/>
              </a:ext>
            </a:extLst>
          </p:cNvPr>
          <p:cNvSpPr txBox="1"/>
          <p:nvPr/>
        </p:nvSpPr>
        <p:spPr>
          <a:xfrm>
            <a:off x="4144350" y="3464693"/>
            <a:ext cx="1547090" cy="612000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23%</a:t>
            </a:r>
          </a:p>
          <a:p>
            <a:pPr algn="ctr" rtl="0"/>
            <a:r>
              <a:rPr lang="cy-GB" sz="900">
                <a:solidFill>
                  <a:schemeClr val="bg1"/>
                </a:solidFill>
              </a:rPr>
              <a:t>Canolbarth Cymru (2)</a:t>
            </a:r>
          </a:p>
        </p:txBody>
      </p:sp>
      <p:sp>
        <p:nvSpPr>
          <p:cNvPr id="7" name="TextBox 6" descr="28% De-orllewin Cymru (3)">
            <a:extLst>
              <a:ext uri="{FF2B5EF4-FFF2-40B4-BE49-F238E27FC236}">
                <a16:creationId xmlns:a16="http://schemas.microsoft.com/office/drawing/2014/main" id="{2C5566BC-B606-8BFC-571A-962FBAB48934}"/>
              </a:ext>
            </a:extLst>
          </p:cNvPr>
          <p:cNvSpPr txBox="1"/>
          <p:nvPr/>
        </p:nvSpPr>
        <p:spPr>
          <a:xfrm>
            <a:off x="984746" y="4778659"/>
            <a:ext cx="1548000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28%</a:t>
            </a:r>
          </a:p>
          <a:p>
            <a:pPr algn="ctr" rtl="0"/>
            <a:r>
              <a:rPr lang="cy-GB" sz="1000">
                <a:solidFill>
                  <a:schemeClr val="bg1"/>
                </a:solidFill>
              </a:rPr>
              <a:t>De-orllewin Cymru (3)</a:t>
            </a:r>
          </a:p>
        </p:txBody>
      </p:sp>
      <p:sp>
        <p:nvSpPr>
          <p:cNvPr id="8" name="TextBox 7" descr="38% De-ddwyrain Cymru (4)">
            <a:extLst>
              <a:ext uri="{FF2B5EF4-FFF2-40B4-BE49-F238E27FC236}">
                <a16:creationId xmlns:a16="http://schemas.microsoft.com/office/drawing/2014/main" id="{34910648-CCC2-22B5-E967-FCCABC152B90}"/>
              </a:ext>
            </a:extLst>
          </p:cNvPr>
          <p:cNvSpPr txBox="1"/>
          <p:nvPr/>
        </p:nvSpPr>
        <p:spPr>
          <a:xfrm>
            <a:off x="4233937" y="4877683"/>
            <a:ext cx="1692089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38%</a:t>
            </a:r>
          </a:p>
          <a:p>
            <a:pPr algn="ctr" rtl="0"/>
            <a:r>
              <a:rPr lang="cy-GB" sz="1000" dirty="0">
                <a:solidFill>
                  <a:schemeClr val="bg1"/>
                </a:solidFill>
              </a:rPr>
              <a:t>De-ddwyrain Cymru (4)</a:t>
            </a:r>
          </a:p>
        </p:txBody>
      </p:sp>
      <p:sp>
        <p:nvSpPr>
          <p:cNvPr id="10" name="TextBox 9" descr="0% methu cofio">
            <a:extLst>
              <a:ext uri="{FF2B5EF4-FFF2-40B4-BE49-F238E27FC236}">
                <a16:creationId xmlns:a16="http://schemas.microsoft.com/office/drawing/2014/main" id="{47F27378-9089-8EAE-5B22-93BCB1400963}"/>
              </a:ext>
            </a:extLst>
          </p:cNvPr>
          <p:cNvSpPr txBox="1"/>
          <p:nvPr/>
        </p:nvSpPr>
        <p:spPr>
          <a:xfrm>
            <a:off x="2842370" y="5383317"/>
            <a:ext cx="10631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cy-GB" sz="1050"/>
              <a:t>0% methu cofio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1B291B7-99F2-767F-B2B9-688BE2975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5847290"/>
              </p:ext>
            </p:extLst>
          </p:nvPr>
        </p:nvGraphicFramePr>
        <p:xfrm>
          <a:off x="2306398" y="1974566"/>
          <a:ext cx="10662054" cy="3447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E5DD578F-7C0F-B2F8-C305-13EEB94C1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9928997"/>
              </p:ext>
            </p:extLst>
          </p:nvPr>
        </p:nvGraphicFramePr>
        <p:xfrm>
          <a:off x="5926027" y="4126294"/>
          <a:ext cx="1918995" cy="1716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86D226-FBEF-1883-1927-46D0A8F8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984032" y="2245978"/>
            <a:ext cx="0" cy="3547018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1B60BA8-D222-7176-1851-3308DE734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D6. Ble yng Nghymru arhosoch chi dros nos ar y daith hon yn 2024?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D8. Ar y daith hon yng Nghymru yn 2024, am faint o nosweithiau y gwnaethoch chi aros i ffwrdd? Y rhai yn mynd ar daith i Gymru 2024, n=109.</a:t>
            </a:r>
          </a:p>
        </p:txBody>
      </p:sp>
    </p:spTree>
    <p:extLst>
      <p:ext uri="{BB962C8B-B14F-4D97-AF65-F5344CB8AC3E}">
        <p14:creationId xmlns:p14="http://schemas.microsoft.com/office/powerpoint/2010/main" val="3097726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Cwmni">
            <a:extLst>
              <a:ext uri="{FF2B5EF4-FFF2-40B4-BE49-F238E27FC236}">
                <a16:creationId xmlns:a16="http://schemas.microsoft.com/office/drawing/2014/main" id="{A78F9506-A1F9-153E-B4BB-CCF8E9E5E4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Cwmni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B7E82B-B67B-847D-EDA3-5D915BC23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8307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Teithiodd mwyafrif helaeth yr ymwelwyr o'r Iwerddon i Gymru yn 2024 gydag o leiaf un person arall. Teithiodd 61% gyda phartner, a dim ond lleiafrif bach a deithiodd ar eu pennau eu hunain.">
            <a:extLst>
              <a:ext uri="{FF2B5EF4-FFF2-40B4-BE49-F238E27FC236}">
                <a16:creationId xmlns:a16="http://schemas.microsoft.com/office/drawing/2014/main" id="{D3DE5470-8A5C-0A99-0051-26BC01E6B8ED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600" b="1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Teithiodd mwyafrif helaeth yr ymwelwyr o'r Iwerddon i Gymru yn 2024 gydag o leiaf un person arall. Teithiodd 61% gyda phartner, a dim ond lleiafrif bach a deithiodd ar eu pennau eu hunain.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7FDCE5-FF89-96D6-7750-BD74E500EDC5}"/>
              </a:ext>
            </a:extLst>
          </p:cNvPr>
          <p:cNvSpPr txBox="1"/>
          <p:nvPr/>
        </p:nvSpPr>
        <p:spPr>
          <a:xfrm>
            <a:off x="2127606" y="2397753"/>
            <a:ext cx="204652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Eich partner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1D0A1B-6A05-9498-018B-972AD0C8BC1B}"/>
              </a:ext>
            </a:extLst>
          </p:cNvPr>
          <p:cNvSpPr txBox="1"/>
          <p:nvPr/>
        </p:nvSpPr>
        <p:spPr>
          <a:xfrm>
            <a:off x="4119522" y="2285571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61%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AB9D78D-BE9E-E85C-1AFE-337FFAE7B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991909"/>
              </p:ext>
            </p:extLst>
          </p:nvPr>
        </p:nvGraphicFramePr>
        <p:xfrm>
          <a:off x="-4309695" y="2813253"/>
          <a:ext cx="11329619" cy="3443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D9BBAA4-1550-D147-121A-01550C83A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D9. Gyda phwy wnaethoch chi dreulio eich seibiant byr neu wyliau yng Nghymru yn 2024?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yn mynd ar daith i Gymru 2024, n=109.</a:t>
            </a:r>
          </a:p>
        </p:txBody>
      </p:sp>
    </p:spTree>
    <p:extLst>
      <p:ext uri="{BB962C8B-B14F-4D97-AF65-F5344CB8AC3E}">
        <p14:creationId xmlns:p14="http://schemas.microsoft.com/office/powerpoint/2010/main" val="874817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Deall nodweddion teithiau a gymerwyd yn 2024">
            <a:extLst>
              <a:ext uri="{FF2B5EF4-FFF2-40B4-BE49-F238E27FC236}">
                <a16:creationId xmlns:a16="http://schemas.microsoft.com/office/drawing/2014/main" id="{C7904E16-34FB-F89E-ADDE-70C93D48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y-GB" sz="2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Deall nodweddion teithiau a gymerwyd yn 2024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8A2E51-022C-3918-E5A3-3A97DBD20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46022" y="561491"/>
            <a:ext cx="566878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>
            <a:extLst>
              <a:ext uri="{FF2B5EF4-FFF2-40B4-BE49-F238E27FC236}">
                <a16:creationId xmlns:a16="http://schemas.microsoft.com/office/drawing/2014/main" id="{416E3D52-764E-8987-D77A-A569C6C9D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9" y="1157288"/>
            <a:ext cx="3835394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BAE4F8C-89F8-D5EF-194B-A28553668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918BD6E-45B2-48B2-7811-B9B33A152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68300" y="2533650"/>
            <a:ext cx="6789000" cy="4946650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600" noProof="0">
              <a:solidFill>
                <a:srgbClr val="04043F"/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FBDBEF9-849D-8103-F724-21E3CD5DA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B22476-350E-209A-B389-6C7A8B9E3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9620" y="1157288"/>
            <a:ext cx="11412380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8" name="TextBox 7" descr="Ymweliadau i Gymru Yn 2024, ymwelodd 15% o bobl â Chymru, yn debyg i'r flwyddyn flaenorol, gyda theuluoedd y grŵp mwyaf cyffredin ar gyfer seibiannau byr.">
            <a:extLst>
              <a:ext uri="{FF2B5EF4-FFF2-40B4-BE49-F238E27FC236}">
                <a16:creationId xmlns:a16="http://schemas.microsoft.com/office/drawing/2014/main" id="{CFF4EB93-122F-2C67-3E38-3CCDB7CE079E}"/>
              </a:ext>
            </a:extLst>
          </p:cNvPr>
          <p:cNvSpPr txBox="1"/>
          <p:nvPr/>
        </p:nvSpPr>
        <p:spPr>
          <a:xfrm>
            <a:off x="779620" y="2174821"/>
            <a:ext cx="379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Ymweliadau â Chymru</a:t>
            </a: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Yn 2024, ymwelodd 15% o bobl â Chymru, yn debyg i'r flwyddyn flaenorol, gyda theuluoedd y grŵp mwyaf cyffredin ar gyfer seibiannau byr. </a:t>
            </a:r>
          </a:p>
        </p:txBody>
      </p:sp>
      <p:sp>
        <p:nvSpPr>
          <p:cNvPr id="12" name="TextBox 11" descr="Nodweddion teithiau Yn yr haf y gwelwyd y nifer uchaf o arosiadau dros nos domestig.">
            <a:extLst>
              <a:ext uri="{FF2B5EF4-FFF2-40B4-BE49-F238E27FC236}">
                <a16:creationId xmlns:a16="http://schemas.microsoft.com/office/drawing/2014/main" id="{C6D50A00-84A6-8454-87CF-AC20C13D4481}"/>
              </a:ext>
            </a:extLst>
          </p:cNvPr>
          <p:cNvSpPr txBox="1"/>
          <p:nvPr/>
        </p:nvSpPr>
        <p:spPr>
          <a:xfrm>
            <a:off x="4568985" y="2174821"/>
            <a:ext cx="3790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Nodweddion taith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Yn yr haf y gwelwyd y nifer uchaf o arosiadau dros nos domestig. O'i gymharu â 2023, roedd gan y gaeaf ychydig mwy o ymwelwyr na'r gwanwyn. Roedd Gogledd Cymru yn boblogaidd, er i'r rhan fwyaf aros yng Nghaerdydd.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Yn ogystal, teithiodd 61% o ymwelwyr Gwyddelig gyda phartner, gyda dim ond canran fach yn teithio ar eu pennau eu hunain. </a:t>
            </a:r>
          </a:p>
        </p:txBody>
      </p:sp>
      <p:sp>
        <p:nvSpPr>
          <p:cNvPr id="13" name="TextBox 12" descr="Roedd gan bron i hanner Gymru fel eu cyrchfan dewis cyntaf Roedd 49% o ymwelwyr yn 2024 wedi dewis Cymru fel eu cyrchfan dewis cyntaf, gostyngiad o 66% yn 2023.">
            <a:extLst>
              <a:ext uri="{FF2B5EF4-FFF2-40B4-BE49-F238E27FC236}">
                <a16:creationId xmlns:a16="http://schemas.microsoft.com/office/drawing/2014/main" id="{A276DCD1-DD42-DCD9-7552-23E13851CD24}"/>
              </a:ext>
            </a:extLst>
          </p:cNvPr>
          <p:cNvSpPr txBox="1"/>
          <p:nvPr/>
        </p:nvSpPr>
        <p:spPr>
          <a:xfrm>
            <a:off x="8401201" y="2174821"/>
            <a:ext cx="3790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Roedd gan bron i hanner Cymru fel eu cyrchfan ddewis cyntaf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Roedd 49% o ymwelwyr yn 2024 wedi dewis Cymru fel eu cyrchfan gyntaf, gostyngiad o 66% yn 2023.</a:t>
            </a:r>
          </a:p>
        </p:txBody>
      </p:sp>
    </p:spTree>
    <p:extLst>
      <p:ext uri="{BB962C8B-B14F-4D97-AF65-F5344CB8AC3E}">
        <p14:creationId xmlns:p14="http://schemas.microsoft.com/office/powerpoint/2010/main" val="129402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AD26A1-9CAA-8DDD-F261-11B384A2A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YN DEBYGOL O YMWELD Â CHYMRU YN 2025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09600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YN DEBYGOL O YMWELD Â CHYMRU YN 2025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A94061-D3E1-6316-7334-C9E6B1DEA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03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Yn bwriadu ymweld â Chymru yn 2025">
            <a:extLst>
              <a:ext uri="{FF2B5EF4-FFF2-40B4-BE49-F238E27FC236}">
                <a16:creationId xmlns:a16="http://schemas.microsoft.com/office/drawing/2014/main" id="{AAC00934-F32D-1E41-5821-0FF84CB122A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 bwriadu ymweld â Chymru yn 2025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366CD5-B76E-E61A-70FE-B80CCD497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60806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5" descr="Mae tua 43% yn bwriadu ymweld â Chymru yn 2025, cynnydd o 36% y llynedd.">
            <a:extLst>
              <a:ext uri="{FF2B5EF4-FFF2-40B4-BE49-F238E27FC236}">
                <a16:creationId xmlns:a16="http://schemas.microsoft.com/office/drawing/2014/main" id="{9C261D93-DCF3-0BED-3498-CEAA0F88661D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Mae tua 43% yn bwriadu ymweld â Chymru yn 2025, cynnydd o 36% y llynedd.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46DF5F5-CC5A-E704-2CC2-F21E24804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7357726"/>
              </p:ext>
            </p:extLst>
          </p:nvPr>
        </p:nvGraphicFramePr>
        <p:xfrm>
          <a:off x="838199" y="2036321"/>
          <a:ext cx="6696075" cy="2926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7725E4-BB87-F037-CEB5-0DE8FF825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6237" y="2603910"/>
            <a:ext cx="0" cy="238125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E2121E8-0C86-D49B-E28E-468002B3C5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600885" y="5209523"/>
            <a:ext cx="21055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cy-GB" sz="1100">
                <a:solidFill>
                  <a:srgbClr val="120742"/>
                </a:solidFill>
              </a:rPr>
              <a:t>Cyfartaledd Blynyddol </a:t>
            </a:r>
          </a:p>
        </p:txBody>
      </p:sp>
      <p:sp>
        <p:nvSpPr>
          <p:cNvPr id="3" name="TextBox 2" descr="1.54 yn bwriadu cael seibiannau byr ar gyfer 2025 ar gyfartaledd 1.39 yn bwriadu gwyliau 2025 y flwyddyn ar gyfartaledd">
            <a:extLst>
              <a:ext uri="{FF2B5EF4-FFF2-40B4-BE49-F238E27FC236}">
                <a16:creationId xmlns:a16="http://schemas.microsoft.com/office/drawing/2014/main" id="{AB87128F-97CC-1E32-F1E3-3998AE555A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38198" y="5488082"/>
            <a:ext cx="6039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1.54</a:t>
            </a:r>
            <a:r>
              <a:rPr lang="cy-GB" sz="1600" dirty="0">
                <a:solidFill>
                  <a:srgbClr val="120742"/>
                </a:solidFill>
              </a:rPr>
              <a:t> seibiannau byr wedi'u bwriadu yn 2025 ar gyfartaledd</a:t>
            </a:r>
          </a:p>
          <a:p>
            <a:pPr rtl="0"/>
            <a:r>
              <a:rPr lang="cy-GB" sz="1600" b="1" dirty="0">
                <a:solidFill>
                  <a:srgbClr val="120742"/>
                </a:solidFill>
              </a:rPr>
              <a:t>1.39</a:t>
            </a:r>
            <a:r>
              <a:rPr lang="cy-GB" sz="1600" dirty="0">
                <a:solidFill>
                  <a:srgbClr val="120742"/>
                </a:solidFill>
              </a:rPr>
              <a:t> gwyliau wedi'u bwriadu y flwyddyn yn 2025 ar gyfartaledd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E949CA6F-4A63-4063-4487-399400113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2492021" y="3556368"/>
            <a:ext cx="285749" cy="3028310"/>
          </a:xfrm>
          <a:prstGeom prst="rightBrac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FB6A4AD-9182-F18D-7D93-6319E5293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7648" y="2286422"/>
            <a:ext cx="396000" cy="39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3DA1322-E6E0-72A6-F2BE-4DE2BE2F0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1131" y="2286422"/>
            <a:ext cx="396000" cy="3960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1FE1208-9BFA-778C-CDB2-A689446D8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8" y="6393216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F1. Ydych chi'n bwriadu mynd am seibiant byr neu wyliau yng Nghymru yn 2025? Cyfanswm maint y sylfaen, n=1000 (2024), n=750 (2025).</a:t>
            </a:r>
          </a:p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F2. Yn fras, sawl seibiant byr neu wyliau ydych chi'n bwriadu eu cymryd yng Nghymru yn 2025? Y rhai sy'n bwriadu cymryd taith i Gymru yn 2025, n=320.</a:t>
            </a:r>
          </a:p>
        </p:txBody>
      </p:sp>
    </p:spTree>
    <p:extLst>
      <p:ext uri="{BB962C8B-B14F-4D97-AF65-F5344CB8AC3E}">
        <p14:creationId xmlns:p14="http://schemas.microsoft.com/office/powerpoint/2010/main" val="2264355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09A57D-D011-58EA-0582-578DDB4F7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456" y="5536813"/>
            <a:ext cx="6279286" cy="862182"/>
          </a:xfrm>
          <a:prstGeom prst="rect">
            <a:avLst/>
          </a:prstGeom>
        </p:spPr>
      </p:pic>
      <p:sp>
        <p:nvSpPr>
          <p:cNvPr id="13" name="Title 12" descr="Yn bwriadu ymweld â Chymru yn 2025, yn ôl cyfnod bywyd">
            <a:extLst>
              <a:ext uri="{FF2B5EF4-FFF2-40B4-BE49-F238E27FC236}">
                <a16:creationId xmlns:a16="http://schemas.microsoft.com/office/drawing/2014/main" id="{114EDD32-0807-EF23-C3DC-E2AC4ED23A5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86892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 bwriadu ymweld â Chymru yn 2025, yn ôl cyfnod bywyd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E68F1F-A055-8DD7-CB37-852BC28FA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70994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 descr="Mae teuluoedd yn fwy tebygol o ymweld, tra bod pobl annibynnol hŷn a'r rhai o oedran ymddeol yn fwy tebygol o fod yn ansicr neu heb benderfynu.">
            <a:extLst>
              <a:ext uri="{FF2B5EF4-FFF2-40B4-BE49-F238E27FC236}">
                <a16:creationId xmlns:a16="http://schemas.microsoft.com/office/drawing/2014/main" id="{7CE4D37F-20B1-B82E-6DF5-D74EA9F0C0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94137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Mae teuluoedd yn fwy tebygol o ymweld, tra bod pobl annibynnol hŷn a'r rhai o oedran ymddeol yn fwy tebygol o fod yn ansicr neu heb benderfynu.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C2D188-AC22-9A77-3BB4-F2CAA8B14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32439" y="2195096"/>
            <a:ext cx="773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>
                <a:solidFill>
                  <a:srgbClr val="120742"/>
                </a:solidFill>
              </a:rPr>
              <a:t>% Ydw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C7F9A1-683E-436C-6F80-D192B918D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1606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43%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A455FA-F3CA-5985-7386-7224CCFA4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79627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38%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29C96A-0D3F-E1F7-9190-93B108EE9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07648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54%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B4792F-6DF6-459E-B930-89E57E85D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35669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AFED79-7A73-84E2-742A-D00DCCD58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363690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35%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ED945FCC-D9BE-69A8-74ED-075A663B0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5458841"/>
              </p:ext>
            </p:extLst>
          </p:nvPr>
        </p:nvGraphicFramePr>
        <p:xfrm>
          <a:off x="1106424" y="2522437"/>
          <a:ext cx="10863072" cy="3163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A6A073E-F281-5F1F-43EB-91A9B70C1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224668" y="2091550"/>
            <a:ext cx="0" cy="3445263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0F47216-653D-73DC-1D54-53BE15C84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F1. A ydych chi’n bwriadu mynd am seibiant byr neu wyliau yng Nghymru yn 2025? Cyfanswm maint y sylfaen, n=750 (annibynnol iau n=125, teuluoedd n=285, annibynnol hŷn n=203, oedran ymddeol n=137).</a:t>
            </a:r>
          </a:p>
        </p:txBody>
      </p:sp>
    </p:spTree>
    <p:extLst>
      <p:ext uri="{BB962C8B-B14F-4D97-AF65-F5344CB8AC3E}">
        <p14:creationId xmlns:p14="http://schemas.microsoft.com/office/powerpoint/2010/main" val="2009701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B4FEB-FEAE-21C6-FFB9-0FD645DA7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Yn bwriadu ymweld â Chymru yn 2025, yn ôl cyfnod bywyd">
            <a:extLst>
              <a:ext uri="{FF2B5EF4-FFF2-40B4-BE49-F238E27FC236}">
                <a16:creationId xmlns:a16="http://schemas.microsoft.com/office/drawing/2014/main" id="{3D28C3BD-98AE-60E4-54FC-B643E7A8765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86892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 bwriadu ymweld â Chymru yn 2025, yn ôl cyfnod bywyd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468B33-81F7-4560-1886-4069A74ECF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70994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 descr="Mae teuluoedd yn fwy tebygol o ymweld, tra bod pobl annibynnol hŷn a'r rhai o oedran ymddeol yn fwy tebygol o fod yn ansicr neu heb benderfynu.">
            <a:extLst>
              <a:ext uri="{FF2B5EF4-FFF2-40B4-BE49-F238E27FC236}">
                <a16:creationId xmlns:a16="http://schemas.microsoft.com/office/drawing/2014/main" id="{0249CCA4-727D-4A2B-470B-AAD22E900D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94137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Mae teuluoedd yn fwy tebygol o ymweld, tra bod pobl annibynnol hŷn a'r rhai o oedran ymddeol yn fwy tebygol o fod yn ansicr neu heb benderfynu.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B1C769-6749-DE36-F01B-450C62B29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32439" y="2195096"/>
            <a:ext cx="773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>
                <a:solidFill>
                  <a:srgbClr val="120742"/>
                </a:solidFill>
              </a:rPr>
              <a:t>% Ydw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29727B-8344-8E63-9CE9-96C3C5137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1606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43%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68D342-67BC-6344-AFFE-127324E81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79627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38%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3F0A6-68C6-A78E-D2EC-A377E9453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07648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54%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E7C7A-C1E2-78D2-470A-D57909D42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35669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AA0CE9-BCB1-6182-EBB4-37633DCAD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363690" y="209155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35%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F5D64FCC-B6E0-FE02-D1A9-9D859CCDD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2318474"/>
              </p:ext>
            </p:extLst>
          </p:nvPr>
        </p:nvGraphicFramePr>
        <p:xfrm>
          <a:off x="1106424" y="2522436"/>
          <a:ext cx="10863072" cy="3697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57B4DDC-542C-F395-E88C-49D27223C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273307" y="1585712"/>
            <a:ext cx="0" cy="3445263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8D4998E-6DBB-7A81-6D43-5A0D5C842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F1. A ydych chi’n bwriadu mynd am seibiant byr neu wyliau yng Nghymru yn 2025? Cyfanswm maint y sylfaen, n=750 (annibynnol iau n=125, teuluoedd n=285, annibynnol hŷn n=203, oedran ymddeol n=137).</a:t>
            </a:r>
          </a:p>
        </p:txBody>
      </p:sp>
    </p:spTree>
    <p:extLst>
      <p:ext uri="{BB962C8B-B14F-4D97-AF65-F5344CB8AC3E}">
        <p14:creationId xmlns:p14="http://schemas.microsoft.com/office/powerpoint/2010/main" val="2471606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389F2-CE2B-4C32-FEC1-23208DF21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Yn bwriadu ymweld â Chymru yn 2025, yn ôl cyfnod bywyd">
            <a:extLst>
              <a:ext uri="{FF2B5EF4-FFF2-40B4-BE49-F238E27FC236}">
                <a16:creationId xmlns:a16="http://schemas.microsoft.com/office/drawing/2014/main" id="{47BD5A8C-D63A-FDFB-72B3-3751B6D98B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10117348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 bwriadu ymweld â Chymru yn 2025, yn ôl cyfnod bywyd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F33B9E-2670-65A9-B1E8-C79CF1770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71095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 descr="... ymhlith y rhai sy'n ymwybodol o ymgyrch(oedd) Croeso Cymru, mae'r tebygolrwydd o ymweld â Chymru yn 2025 yn sylweddol uwch, gan ddangos effeithiolrwydd yr ymdrechion marchnata.">
            <a:extLst>
              <a:ext uri="{FF2B5EF4-FFF2-40B4-BE49-F238E27FC236}">
                <a16:creationId xmlns:a16="http://schemas.microsoft.com/office/drawing/2014/main" id="{3FBAA6D8-3BBB-15E1-FDBD-F15AB0344B9C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94137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... ymhlith y rhai sy'n ymwybodol o ymgyrch(oedd) Croeso Cymru, mae'r tebygolrwydd o ymweld â Chymru yn 2025 yn sylweddol uwch, gan ddangos effeithiolrwydd yr ymdrechion marchnata.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0B33FB-57B3-C424-70FD-14C0D80E9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465644" y="1725794"/>
            <a:ext cx="8177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800" b="1" dirty="0">
                <a:solidFill>
                  <a:srgbClr val="04043F"/>
                </a:solidFill>
              </a:rPr>
              <a:t>% fwy na thebyg/yn bendant yn mynd i ymweld neu eisoes wedi archebu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82FB364-6768-2E9E-7E88-0F7A74A44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5866012"/>
              </p:ext>
            </p:extLst>
          </p:nvPr>
        </p:nvGraphicFramePr>
        <p:xfrm>
          <a:off x="1106424" y="2091550"/>
          <a:ext cx="10863072" cy="4046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739236-201F-BF8F-ECD4-B5BEA9B39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224668" y="2466454"/>
            <a:ext cx="0" cy="3445263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DA553FE-E49A-4834-4CA7-B3708403D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F1. A ydych chi’n bwriadu mynd am seibiant byr neu wyliau yng Nghymru yn 2025? Cyfanswm maint y sylfaen, n=261 (annibynnol iau n=35*, teuluoedd n=128, annibynnol hŷn n=53, oedran ymddeol n=45*).</a:t>
            </a:r>
          </a:p>
        </p:txBody>
      </p:sp>
    </p:spTree>
    <p:extLst>
      <p:ext uri="{BB962C8B-B14F-4D97-AF65-F5344CB8AC3E}">
        <p14:creationId xmlns:p14="http://schemas.microsoft.com/office/powerpoint/2010/main" val="1947380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Digwyddiadau">
            <a:extLst>
              <a:ext uri="{FF2B5EF4-FFF2-40B4-BE49-F238E27FC236}">
                <a16:creationId xmlns:a16="http://schemas.microsoft.com/office/drawing/2014/main" id="{EDDD0564-2D72-185E-5822-DE14224468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Digwyddiadau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3C0571-0010-B28D-260B-6A41190B0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72867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Mae diddordeb cryf mewn mynychu 'gŵyl fwyd a diod' i'r rhai sy'n bwriadu ymweld yn 2025, er bod ystod eang o ddigwyddiadau a gweithgareddau sy'n apelio at y rhai sy'n cynllunio teithiau yn 2025.">
            <a:extLst>
              <a:ext uri="{FF2B5EF4-FFF2-40B4-BE49-F238E27FC236}">
                <a16:creationId xmlns:a16="http://schemas.microsoft.com/office/drawing/2014/main" id="{95AE28A9-7DBD-1321-6DAF-95729BE6EA0D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Mae diddordeb cryf mewn mynychu 'gŵyl fwyd a diod' i'r rhai sy'n bwriadu ymweld yn 2025, er bod ystod eang o ddigwyddiadau a gweithgareddau sy'n apelio at y rhai sy'n cynllunio teithiau yn 2025.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BB0A407-CD25-E323-2932-0FBDD5FB4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4854567"/>
              </p:ext>
            </p:extLst>
          </p:nvPr>
        </p:nvGraphicFramePr>
        <p:xfrm>
          <a:off x="-1856864" y="2473795"/>
          <a:ext cx="9623425" cy="3855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100" name="Picture 4">
            <a:extLst>
              <a:ext uri="{FF2B5EF4-FFF2-40B4-BE49-F238E27FC236}">
                <a16:creationId xmlns:a16="http://schemas.microsoft.com/office/drawing/2014/main" id="{1E13BE5B-F6DD-08AE-317E-D00173ED0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D77F9F-3CF6-3B11-D6A4-A7703878A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59549" y="2015066"/>
            <a:ext cx="296680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llawer o ddiddordeb </a:t>
            </a:r>
          </a:p>
          <a:p>
            <a:pPr rtl="0"/>
            <a:r>
              <a:rPr lang="cy-GB" sz="900" b="1" dirty="0">
                <a:solidFill>
                  <a:srgbClr val="120742"/>
                </a:solidFill>
              </a:rPr>
              <a:t>(Byddaf yn edrych i mewn fynychu/byddaf yn bendant yn mynychu)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08826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F10. Faint o ddiddordeb, os o gwbl, fyddai gennych chi mewn mynychu’r mathau isod o wyliau neu ddigwyddiadau yng Nghymru yn 2025?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sy'n bwriadu cymryd taith i Gymru yn 2025, n=320.</a:t>
            </a:r>
          </a:p>
        </p:txBody>
      </p:sp>
    </p:spTree>
    <p:extLst>
      <p:ext uri="{BB962C8B-B14F-4D97-AF65-F5344CB8AC3E}">
        <p14:creationId xmlns:p14="http://schemas.microsoft.com/office/powerpoint/2010/main" val="429681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Ble maen nhw'n bwriadu mynd yn 2025 yng Nghymru?">
            <a:extLst>
              <a:ext uri="{FF2B5EF4-FFF2-40B4-BE49-F238E27FC236}">
                <a16:creationId xmlns:a16="http://schemas.microsoft.com/office/drawing/2014/main" id="{94B25699-2261-2A36-51CF-9EE52B1C76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819418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Ble maen nhw'n bwriadu mynd yn 2025 yng Nghymru?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536C67-7F4F-CC88-A596-7C1D960FC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54387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 descr="De-ddwyrain Cymru yw'r gyrchfan fwyaf poblogaidd i gynllunwyr teithiau 2025, gyda Chaerdydd yn lleoliad mwyaf poblogaidd.">
            <a:extLst>
              <a:ext uri="{FF2B5EF4-FFF2-40B4-BE49-F238E27FC236}">
                <a16:creationId xmlns:a16="http://schemas.microsoft.com/office/drawing/2014/main" id="{0057CDF5-B84D-9DDE-22E8-48DC42378D8F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021569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De-ddwyrain Cymru yw'r gyrchfan fwyaf poblogaidd i gynllunwyr teithiau 2025, gyda Chaerdydd yn lleoliad mwyaf poblogaidd.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19F8CC28-8939-F631-0B03-475C5068A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1316976"/>
              </p:ext>
            </p:extLst>
          </p:nvPr>
        </p:nvGraphicFramePr>
        <p:xfrm>
          <a:off x="1758746" y="2327899"/>
          <a:ext cx="10624031" cy="334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7151257-DA64-7227-F46A-74AB4C7C4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6398" y="2399566"/>
            <a:ext cx="2135057" cy="2856131"/>
          </a:xfrm>
          <a:prstGeom prst="rect">
            <a:avLst/>
          </a:prstGeom>
        </p:spPr>
      </p:pic>
      <p:sp>
        <p:nvSpPr>
          <p:cNvPr id="6" name="TextBox 5" descr="37% Gogledd Cymru (1)">
            <a:extLst>
              <a:ext uri="{FF2B5EF4-FFF2-40B4-BE49-F238E27FC236}">
                <a16:creationId xmlns:a16="http://schemas.microsoft.com/office/drawing/2014/main" id="{BA998953-2D07-E9EE-83E7-A4687F1D33EA}"/>
              </a:ext>
            </a:extLst>
          </p:cNvPr>
          <p:cNvSpPr txBox="1"/>
          <p:nvPr/>
        </p:nvSpPr>
        <p:spPr>
          <a:xfrm>
            <a:off x="1056413" y="2746329"/>
            <a:ext cx="1547090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37%</a:t>
            </a:r>
          </a:p>
          <a:p>
            <a:pPr algn="ctr" rtl="0"/>
            <a:r>
              <a:rPr lang="cy-GB" sz="1000">
                <a:solidFill>
                  <a:schemeClr val="bg1"/>
                </a:solidFill>
              </a:rPr>
              <a:t>Gogledd Cymru (1)</a:t>
            </a:r>
          </a:p>
        </p:txBody>
      </p:sp>
      <p:sp>
        <p:nvSpPr>
          <p:cNvPr id="7" name="TextBox 6" descr="25% Canolbarth Cymru (2)">
            <a:extLst>
              <a:ext uri="{FF2B5EF4-FFF2-40B4-BE49-F238E27FC236}">
                <a16:creationId xmlns:a16="http://schemas.microsoft.com/office/drawing/2014/main" id="{3E3F47CF-EB1F-647E-AEF4-B38192A2BEDE}"/>
              </a:ext>
            </a:extLst>
          </p:cNvPr>
          <p:cNvSpPr txBox="1"/>
          <p:nvPr/>
        </p:nvSpPr>
        <p:spPr>
          <a:xfrm>
            <a:off x="4144350" y="3464693"/>
            <a:ext cx="1547090" cy="612000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25%</a:t>
            </a:r>
          </a:p>
          <a:p>
            <a:pPr algn="ctr" rtl="0"/>
            <a:r>
              <a:rPr lang="cy-GB" sz="900">
                <a:solidFill>
                  <a:schemeClr val="bg1"/>
                </a:solidFill>
              </a:rPr>
              <a:t>Canolbarth Cymru (2)</a:t>
            </a:r>
          </a:p>
        </p:txBody>
      </p:sp>
      <p:sp>
        <p:nvSpPr>
          <p:cNvPr id="10" name="TextBox 9" descr="28% De-orllewin Cymru (3)">
            <a:extLst>
              <a:ext uri="{FF2B5EF4-FFF2-40B4-BE49-F238E27FC236}">
                <a16:creationId xmlns:a16="http://schemas.microsoft.com/office/drawing/2014/main" id="{D2F68D45-6B15-A138-ADDE-92E164B1D81C}"/>
              </a:ext>
            </a:extLst>
          </p:cNvPr>
          <p:cNvSpPr txBox="1"/>
          <p:nvPr/>
        </p:nvSpPr>
        <p:spPr>
          <a:xfrm>
            <a:off x="984746" y="4778659"/>
            <a:ext cx="1548000" cy="612934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28%</a:t>
            </a:r>
          </a:p>
          <a:p>
            <a:pPr algn="ctr" rtl="0"/>
            <a:r>
              <a:rPr lang="cy-GB" sz="1000">
                <a:solidFill>
                  <a:schemeClr val="bg1"/>
                </a:solidFill>
              </a:rPr>
              <a:t>De-orllewin Cymru (3)</a:t>
            </a:r>
          </a:p>
        </p:txBody>
      </p:sp>
      <p:sp>
        <p:nvSpPr>
          <p:cNvPr id="11" name="TextBox 10" descr="46% De-ddwyrain Cymru (4)">
            <a:extLst>
              <a:ext uri="{FF2B5EF4-FFF2-40B4-BE49-F238E27FC236}">
                <a16:creationId xmlns:a16="http://schemas.microsoft.com/office/drawing/2014/main" id="{B89B9376-F540-35E1-C5E8-64C52CEC7C27}"/>
              </a:ext>
            </a:extLst>
          </p:cNvPr>
          <p:cNvSpPr txBox="1"/>
          <p:nvPr/>
        </p:nvSpPr>
        <p:spPr>
          <a:xfrm>
            <a:off x="4233937" y="4877683"/>
            <a:ext cx="1690207" cy="578882"/>
          </a:xfrm>
          <a:prstGeom prst="roundRect">
            <a:avLst/>
          </a:prstGeom>
          <a:solidFill>
            <a:srgbClr val="120742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-GB" b="1" dirty="0">
                <a:solidFill>
                  <a:schemeClr val="bg1"/>
                </a:solidFill>
              </a:rPr>
              <a:t>46%</a:t>
            </a:r>
          </a:p>
          <a:p>
            <a:pPr algn="ctr" rtl="0"/>
            <a:r>
              <a:rPr lang="cy-GB" sz="1000" dirty="0">
                <a:solidFill>
                  <a:schemeClr val="bg1"/>
                </a:solidFill>
              </a:rPr>
              <a:t>De-ddwyrain Cymru (4)</a:t>
            </a:r>
          </a:p>
        </p:txBody>
      </p:sp>
      <p:sp>
        <p:nvSpPr>
          <p:cNvPr id="12" name="TextBox 11" descr="3% ddim yn gwybod">
            <a:extLst>
              <a:ext uri="{FF2B5EF4-FFF2-40B4-BE49-F238E27FC236}">
                <a16:creationId xmlns:a16="http://schemas.microsoft.com/office/drawing/2014/main" id="{8147EB0E-6255-2BA9-C4FB-562B0BC91F7F}"/>
              </a:ext>
            </a:extLst>
          </p:cNvPr>
          <p:cNvSpPr txBox="1"/>
          <p:nvPr/>
        </p:nvSpPr>
        <p:spPr>
          <a:xfrm>
            <a:off x="2851791" y="5385059"/>
            <a:ext cx="10631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cy-GB" sz="1050"/>
              <a:t>3% ddim yn gwybod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F7. Ym mha un o'r ardaloedd hyn ydych chi'n bwriadu aros dros nos ar eich seibiant byr neu wyliau nesaf yng Nghymru yn 2025?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sy'n bwriadu cymryd taith i Gymru yn 2025, n=320.</a:t>
            </a:r>
          </a:p>
        </p:txBody>
      </p:sp>
    </p:spTree>
    <p:extLst>
      <p:ext uri="{BB962C8B-B14F-4D97-AF65-F5344CB8AC3E}">
        <p14:creationId xmlns:p14="http://schemas.microsoft.com/office/powerpoint/2010/main" val="1488386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 descr="Ffynonellau gwybodaeth">
            <a:extLst>
              <a:ext uri="{FF2B5EF4-FFF2-40B4-BE49-F238E27FC236}">
                <a16:creationId xmlns:a16="http://schemas.microsoft.com/office/drawing/2014/main" id="{1C5B42B5-8E03-3C02-6A89-70E48F9FF2C8}"/>
              </a:ext>
            </a:extLst>
          </p:cNvPr>
          <p:cNvSpPr txBox="1"/>
          <p:nvPr/>
        </p:nvSpPr>
        <p:spPr>
          <a:xfrm>
            <a:off x="838199" y="365124"/>
            <a:ext cx="6181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2000" b="1">
                <a:solidFill>
                  <a:srgbClr val="04043F"/>
                </a:solidFill>
              </a:rPr>
              <a:t>Ffynonellau gwybodaeth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C89831-786B-4E9A-C861-36C40BD45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96409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5" descr="Mae'r rhai sy'n cynllunio taith i Gymru yn 2025 yn defnyddio amrywiaeth o ffynonellau i gynllunio eu taith ar gyfer 2025.">
            <a:extLst>
              <a:ext uri="{FF2B5EF4-FFF2-40B4-BE49-F238E27FC236}">
                <a16:creationId xmlns:a16="http://schemas.microsoft.com/office/drawing/2014/main" id="{51DC94C2-557D-AB56-0517-4A1518C0BF3E}"/>
              </a:ext>
            </a:extLst>
          </p:cNvPr>
          <p:cNvSpPr txBox="1">
            <a:spLocks/>
          </p:cNvSpPr>
          <p:nvPr/>
        </p:nvSpPr>
        <p:spPr>
          <a:xfrm>
            <a:off x="838199" y="829838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Mae'r rhai sy'n cynllunio taith i Gymru yn 2025 yn defnyddio amrywiaeth o ffynonellau i gynllunio eu taith ar gyfer 2025. Mae'r dulliau a ddefnyddir amlaf yn cynnwys 'sgyrsiau gyda ffrindiau neu deulu sydd wedi ymweld' a 'pheiriannau chwilio'. Yn ogystal, mae 26% eisoes wedi defnyddio neu'n bwriadu defnyddio tudalen cyfryngau cymdeithasol Croeso Cymru.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B6C7A7-2271-EAF5-1BDD-D3FB0D9E8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2551030"/>
              </p:ext>
            </p:extLst>
          </p:nvPr>
        </p:nvGraphicFramePr>
        <p:xfrm>
          <a:off x="-1674373" y="2273069"/>
          <a:ext cx="9687744" cy="4135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1A34CF04-2991-B279-3921-41E2D1F4E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544" y="0"/>
            <a:ext cx="44454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69622" y="6408488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F11. Pa rai o’r ffynonellau gwybodaeth hyn, os o gwbl, ydych chi’n debygol o’u defnyddio neu a ydych chi eisoes wedi’u defnyddio i gynllunio’ch taith/teithiau yng Nghymru yn 2025? Y rhai sy'n bwriadu cymryd taith i Gymru yn 2025, n=320.</a:t>
            </a:r>
          </a:p>
        </p:txBody>
      </p:sp>
    </p:spTree>
    <p:extLst>
      <p:ext uri="{BB962C8B-B14F-4D97-AF65-F5344CB8AC3E}">
        <p14:creationId xmlns:p14="http://schemas.microsoft.com/office/powerpoint/2010/main" val="2100212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Ystyriaethau'r DU ac Iwerddon ar gyfer 2025">
            <a:extLst>
              <a:ext uri="{FF2B5EF4-FFF2-40B4-BE49-F238E27FC236}">
                <a16:creationId xmlns:a16="http://schemas.microsoft.com/office/drawing/2014/main" id="{E5877CF1-3F8F-BFD7-6D01-01BD68FB725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Ystyriaethau'r DU ac Iwerddon ar gyfer 2025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6C53A6-6F7E-8CB1-DD78-928D5CB9E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30845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Mae 39% o'r rhai sy'n cynllunio teithiau yn 2025 hefyd yn ystyried aros dros nos yn Llundain.">
            <a:extLst>
              <a:ext uri="{FF2B5EF4-FFF2-40B4-BE49-F238E27FC236}">
                <a16:creationId xmlns:a16="http://schemas.microsoft.com/office/drawing/2014/main" id="{54D5DD0D-A56D-77B5-0C3A-7FC894A92147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>
                <a:solidFill>
                  <a:schemeClr val="accent1"/>
                </a:solidFill>
              </a:rPr>
              <a:t>Mae 39% o'r rhai sy'n cynllunio teithiau yn 2025 hefyd yn ystyried aros dros nos yn Llundain. Mae Gweriniaeth Iwerddon, yr Alban a Gogledd Iwerddon hefyd ymhlith y prif gyrchfannau domestig sy'n cael eu hystyried.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0DF0D4C-3173-1F09-917C-0AB1C893B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1009443"/>
              </p:ext>
            </p:extLst>
          </p:nvPr>
        </p:nvGraphicFramePr>
        <p:xfrm>
          <a:off x="-2801258" y="2181225"/>
          <a:ext cx="9623425" cy="4105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102" name="Picture 6">
            <a:extLst>
              <a:ext uri="{FF2B5EF4-FFF2-40B4-BE49-F238E27FC236}">
                <a16:creationId xmlns:a16="http://schemas.microsoft.com/office/drawing/2014/main" id="{812199F9-A585-11BF-0712-FA8AA3475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F12. Ble arall, os unrhyw le, yn y DU ac Iwerddon yr ydych chi o ddifrif yn ystyried ymweld ag ef am seibiant byr neu wyliau yn ystod y 12 mis nesaf? Y rhai sy'n bwriadu cymryd taith i Gymru yn 2025, n=320.</a:t>
            </a:r>
          </a:p>
        </p:txBody>
      </p:sp>
    </p:spTree>
    <p:extLst>
      <p:ext uri="{BB962C8B-B14F-4D97-AF65-F5344CB8AC3E}">
        <p14:creationId xmlns:p14="http://schemas.microsoft.com/office/powerpoint/2010/main" val="2837080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Deall bwriadau i fynd ar deithiau i Gymru yn 2025">
            <a:extLst>
              <a:ext uri="{FF2B5EF4-FFF2-40B4-BE49-F238E27FC236}">
                <a16:creationId xmlns:a16="http://schemas.microsoft.com/office/drawing/2014/main" id="{C7904E16-34FB-F89E-ADDE-70C93D48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cy-GB" sz="2000" b="1">
                <a:latin typeface="Arial" panose="020B0604020202020204" pitchFamily="34" charset="0"/>
                <a:cs typeface="Arial" panose="020B0604020202020204" pitchFamily="34" charset="0"/>
              </a:rPr>
              <a:t>Deall </a:t>
            </a:r>
            <a:r>
              <a:rPr lang="cy-GB" sz="2000"/>
              <a:t>bwriadau i fynd</a:t>
            </a:r>
            <a:r>
              <a:rPr lang="cy-GB" sz="2000" b="1">
                <a:latin typeface="Arial" panose="020B0604020202020204" pitchFamily="34" charset="0"/>
                <a:cs typeface="Arial" panose="020B0604020202020204" pitchFamily="34" charset="0"/>
              </a:rPr>
              <a:t> ar deithiau i Gymru yn 2025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B257EDD-10F2-62DC-1DA2-2312C3AE8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46022" y="561491"/>
            <a:ext cx="59022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>
            <a:extLst>
              <a:ext uri="{FF2B5EF4-FFF2-40B4-BE49-F238E27FC236}">
                <a16:creationId xmlns:a16="http://schemas.microsoft.com/office/drawing/2014/main" id="{AC6BCE35-8EEE-3B89-4AD2-5F1C66980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0188AB6D-D93B-6FE0-0551-A821D5C39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79F50C0A-AC00-D03B-E4DE-31C99383D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870CF2-B5F4-F93C-BEDE-8CB8AB87A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9067" y="1157288"/>
            <a:ext cx="11372933" cy="5700712"/>
          </a:xfrm>
          <a:prstGeom prst="rect">
            <a:avLst/>
          </a:prstGeom>
          <a:solidFill>
            <a:srgbClr val="120742">
              <a:alpha val="6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7A036C57-3F14-037F-551D-8B5687E2D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806788"/>
            <a:ext cx="6613188" cy="4946650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000" b="1" noProof="0">
              <a:solidFill>
                <a:srgbClr val="120742"/>
              </a:solidFill>
              <a:latin typeface="+mn-lt"/>
            </a:endParaRPr>
          </a:p>
        </p:txBody>
      </p:sp>
      <p:sp>
        <p:nvSpPr>
          <p:cNvPr id="11" name="TextBox 10" descr="Mae diddordeb uchel yn parhau ar gyfer twristiaeth i Gymru yn 2025 Mae tua 43% o bobl yn bwriadu ymweld â Chymru yn 2025, i fyny o 36% y llynedd.">
            <a:extLst>
              <a:ext uri="{FF2B5EF4-FFF2-40B4-BE49-F238E27FC236}">
                <a16:creationId xmlns:a16="http://schemas.microsoft.com/office/drawing/2014/main" id="{CAFC94F9-879A-9E7B-9296-53FBE3CE02E2}"/>
              </a:ext>
            </a:extLst>
          </p:cNvPr>
          <p:cNvSpPr txBox="1"/>
          <p:nvPr/>
        </p:nvSpPr>
        <p:spPr>
          <a:xfrm>
            <a:off x="814304" y="1279471"/>
            <a:ext cx="378936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b="1">
                <a:solidFill>
                  <a:schemeClr val="bg1"/>
                </a:solidFill>
              </a:rPr>
              <a:t>Mae diddordeb mawr yn parhau i dwristiaeth Cymru yn 2025</a:t>
            </a: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600">
                <a:solidFill>
                  <a:schemeClr val="bg1"/>
                </a:solidFill>
              </a:rPr>
              <a:t>Mae tua 43% o bobl yn bwriadu ymweld â Chymru yn 2025, i fyny o 36% y llynedd. </a:t>
            </a:r>
          </a:p>
          <a:p>
            <a:pPr algn="ctr"/>
            <a:endParaRPr lang="en-GB" sz="16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600">
                <a:solidFill>
                  <a:schemeClr val="bg1"/>
                </a:solidFill>
              </a:rPr>
              <a:t>Mae teuluoedd yn fwy tebygol o ymweld, tra bod pobl annibynnol hŷn ac wedi ymddeol yn fwy tebygol o fod yn ansicr neu heb benderfynu. </a:t>
            </a:r>
          </a:p>
          <a:p>
            <a:pPr algn="ctr"/>
            <a:endParaRPr lang="en-GB" sz="16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1600">
                <a:solidFill>
                  <a:schemeClr val="bg1"/>
                </a:solidFill>
              </a:rPr>
              <a:t>Ymhlith y rhai sy'n ymwybodol o ymgyrch(oedd) Croeso Cymru, mae'r tebygolrwydd o ymweld yn 2025 yn sylweddol uwch, gan amlygu llwyddiant yr ymdrechion marchnata hyn.</a:t>
            </a:r>
          </a:p>
        </p:txBody>
      </p:sp>
      <p:sp>
        <p:nvSpPr>
          <p:cNvPr id="20" name="TextBox 19" descr="I ble maen nhw'n mynd a beth fyddan nhw'n ei wneud?">
            <a:extLst>
              <a:ext uri="{FF2B5EF4-FFF2-40B4-BE49-F238E27FC236}">
                <a16:creationId xmlns:a16="http://schemas.microsoft.com/office/drawing/2014/main" id="{1C4EE0B0-BA78-FA41-031E-A84C9C8FACC8}"/>
              </a:ext>
            </a:extLst>
          </p:cNvPr>
          <p:cNvSpPr txBox="1"/>
          <p:nvPr/>
        </p:nvSpPr>
        <p:spPr>
          <a:xfrm>
            <a:off x="4601285" y="1279471"/>
            <a:ext cx="378936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b="1">
                <a:solidFill>
                  <a:schemeClr val="bg1"/>
                </a:solidFill>
              </a:rPr>
              <a:t>I ble maen nhw'n mynd a beth fyddan nhw'n ei wneud?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 rtl="0"/>
            <a:r>
              <a:rPr lang="cy-GB" sz="1600">
                <a:solidFill>
                  <a:schemeClr val="bg1"/>
                </a:solidFill>
              </a:rPr>
              <a:t>Mae diddordeb cryf mewn gwyliau bwyd a diod, ynghyd ag amryw o ddigwyddiadau eraill, ymhlith y rhai sy'n cynllunio teithiau i Gymru yn 2025. 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  <a:p>
            <a:pPr algn="ctr" rtl="0"/>
            <a:r>
              <a:rPr lang="cy-GB" sz="1600">
                <a:solidFill>
                  <a:schemeClr val="bg1"/>
                </a:solidFill>
              </a:rPr>
              <a:t>Mae De-ddwyrain Cymru, gyda Chaerdydd yn gyrchfan boblogaidd (35%), yn parhau i fod y dewis mwyaf poblogaidd i deithwyr yn 2025, yn debyg i 2024.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  <a:p>
            <a:pPr algn="ctr" rtl="0"/>
            <a:r>
              <a:rPr lang="cy-GB" sz="1600">
                <a:solidFill>
                  <a:schemeClr val="bg1"/>
                </a:solidFill>
              </a:rPr>
              <a:t>Mae teithwyr fel arfer yn dibynnu ar sgyrsiau gyda ffrindiau neu deulu a pheiriannau chwilio i gynllunio eu hymweliad, gyda 26% hefyd yn defnyddio tudalen cyfryngau cymdeithasol Croeso Cymru.</a:t>
            </a:r>
          </a:p>
        </p:txBody>
      </p:sp>
      <p:sp>
        <p:nvSpPr>
          <p:cNvPr id="22" name="TextBox 21" descr="Llefydd eraill Mae 39% o'r rhai sy'n cynllunio teithiau i Gymru yn 2025 hefyd yn ystyried aros dros nos yn Llundain.">
            <a:extLst>
              <a:ext uri="{FF2B5EF4-FFF2-40B4-BE49-F238E27FC236}">
                <a16:creationId xmlns:a16="http://schemas.microsoft.com/office/drawing/2014/main" id="{FFE331AC-D791-0FF8-E386-F58B46973CF8}"/>
              </a:ext>
            </a:extLst>
          </p:cNvPr>
          <p:cNvSpPr txBox="1"/>
          <p:nvPr/>
        </p:nvSpPr>
        <p:spPr>
          <a:xfrm>
            <a:off x="8402635" y="1279471"/>
            <a:ext cx="378936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b="1">
                <a:solidFill>
                  <a:schemeClr val="bg1"/>
                </a:solidFill>
              </a:rPr>
              <a:t>Llefydd eraill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 rtl="0"/>
            <a:r>
              <a:rPr lang="cy-GB" sz="1600">
                <a:solidFill>
                  <a:schemeClr val="bg1"/>
                </a:solidFill>
              </a:rPr>
              <a:t>Mae 39% o'r rhai sy'n cynllunio teithiau i Gymru yn 2025 hefyd yn ystyried aros dros nos yn Llundain. 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  <a:p>
            <a:pPr algn="ctr" rtl="0"/>
            <a:r>
              <a:rPr lang="cy-GB" sz="1600">
                <a:solidFill>
                  <a:schemeClr val="bg1"/>
                </a:solidFill>
              </a:rPr>
              <a:t>Mae Gweriniaeth Iwerddon, yr Alban a Gogledd Iwerddon hefyd ymhlith y prif gyrchfannau domestig sy'n cael eu hystyried.</a:t>
            </a:r>
          </a:p>
        </p:txBody>
      </p:sp>
    </p:spTree>
    <p:extLst>
      <p:ext uri="{BB962C8B-B14F-4D97-AF65-F5344CB8AC3E}">
        <p14:creationId xmlns:p14="http://schemas.microsoft.com/office/powerpoint/2010/main" val="712818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AF4EED-8DE6-1F53-AFEC-DF9F8865F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EFFAITH MARCHNATA CROESO CYMRU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5438775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EFFAITH MARCHNATA CROESO CYMRU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FB2053-91F1-EFEB-0B5F-452332CC1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76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 descr="Wedi clywed sôn am Gymru fel lle i ymweld â hi">
            <a:extLst>
              <a:ext uri="{FF2B5EF4-FFF2-40B4-BE49-F238E27FC236}">
                <a16:creationId xmlns:a16="http://schemas.microsoft.com/office/drawing/2014/main" id="{38FD4BF1-D5E5-E97B-1E03-D93E58BE1D1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Wedi clywed sôn am Gymru fel lle i ymweld â hi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BF126F-7A1A-976D-DD92-FCD80FF35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80441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 descr="Mae canran fwy wedi clywed mwy am Gymru fel cyrchfan i ymweld â hi yn 2025, naill ai 'ychydig' neu 'llawer mwy', o'i gymharu â 2022 a 2023, er ei fod yn debyg i'r llynedd.">
            <a:extLst>
              <a:ext uri="{FF2B5EF4-FFF2-40B4-BE49-F238E27FC236}">
                <a16:creationId xmlns:a16="http://schemas.microsoft.com/office/drawing/2014/main" id="{6F6F2929-2F11-0439-6300-48929F2F191C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Mae canran fwy wedi clywed mwy am Gymru fel cyrchfan i ymweld â hi yn 2025, naill ai 'ychydig' neu 'llawer mwy', o'i gymharu â 2022 a 2023, er ei fod yn debyg i'r llynedd.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166BA8F3-ECD6-6C52-5400-54672106D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D8C68EF-38C3-EB94-C422-EBAEF6A68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5591180"/>
              </p:ext>
            </p:extLst>
          </p:nvPr>
        </p:nvGraphicFramePr>
        <p:xfrm>
          <a:off x="917220" y="2606786"/>
          <a:ext cx="5680516" cy="3382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AA625E7-B82A-2112-D7E0-43E3DA804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95900" y="4972451"/>
            <a:ext cx="1178892" cy="409554"/>
          </a:xfrm>
          <a:prstGeom prst="rect">
            <a:avLst/>
          </a:prstGeom>
          <a:noFill/>
          <a:ln w="12700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671451-0118-60B6-5610-4B292CB79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32706" y="2250972"/>
            <a:ext cx="1293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Ychydig/</a:t>
            </a:r>
          </a:p>
          <a:p>
            <a:pPr rtl="0"/>
            <a:r>
              <a:rPr lang="cy-GB" sz="1600" b="1" dirty="0">
                <a:solidFill>
                  <a:srgbClr val="120742"/>
                </a:solidFill>
              </a:rPr>
              <a:t>llawer mwy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D4B955-C7B6-58A5-D547-4F02F9249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31386" y="28937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10%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F90408-63B4-6A9C-960E-35D3DCD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31386" y="360008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10%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7B2B69-99F6-B1F1-774F-B906978BB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31386" y="430637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22%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6CD6C4-A6DE-CAFC-24CF-379457ADD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31386" y="501267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23%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596AD22-0EB8-C85F-3847-D78DF8230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H1. O'i gymharu â'r arfer, faint ydych chi wedi clywed sôn am Gymru fel lle i ymweld dros y 3 mis diwethaf? Cyfanswm maint y sylfaen, n=750 (2025).</a:t>
            </a:r>
          </a:p>
        </p:txBody>
      </p:sp>
    </p:spTree>
    <p:extLst>
      <p:ext uri="{BB962C8B-B14F-4D97-AF65-F5344CB8AC3E}">
        <p14:creationId xmlns:p14="http://schemas.microsoft.com/office/powerpoint/2010/main" val="1218450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 descr="Wedi gweld neu glywed am wyliau yng Nghymru">
            <a:extLst>
              <a:ext uri="{FF2B5EF4-FFF2-40B4-BE49-F238E27FC236}">
                <a16:creationId xmlns:a16="http://schemas.microsoft.com/office/drawing/2014/main" id="{0527F5EA-E490-7673-76F5-71CF55E49CC5}"/>
              </a:ext>
            </a:extLst>
          </p:cNvPr>
          <p:cNvSpPr txBox="1"/>
          <p:nvPr/>
        </p:nvSpPr>
        <p:spPr>
          <a:xfrm>
            <a:off x="838199" y="365124"/>
            <a:ext cx="6181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2000" b="1">
                <a:solidFill>
                  <a:srgbClr val="04043F"/>
                </a:solidFill>
              </a:rPr>
              <a:t>Wedi gweld neu glywed am wyliau yng Nghymru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1D40F8-A6B7-5B6E-671F-560DDA1F0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82402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descr="Mae 65% wedi gweld neu glywed am Gymru drwy o leiaf un ffynhonnell gwybodaeth yn ystod y misoedd diwethaf.">
            <a:extLst>
              <a:ext uri="{FF2B5EF4-FFF2-40B4-BE49-F238E27FC236}">
                <a16:creationId xmlns:a16="http://schemas.microsoft.com/office/drawing/2014/main" id="{EBF43A34-8628-ED2F-4FC3-23BDD1478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971" y="2027419"/>
            <a:ext cx="4799574" cy="3820499"/>
          </a:xfrm>
        </p:spPr>
        <p:txBody>
          <a:bodyPr/>
          <a:lstStyle/>
          <a:p>
            <a:pPr rtl="0"/>
            <a:r>
              <a:rPr lang="cy-GB" sz="2000">
                <a:solidFill>
                  <a:schemeClr val="accent1"/>
                </a:solidFill>
              </a:rPr>
              <a:t>Mae 65% wedi gweld neu glywed am Gymru drwy o leiaf un ffynhonnell gwybodaeth yn ystod y misoedd diwethaf. </a:t>
            </a:r>
            <a:br>
              <a:rPr lang="en-GB" sz="1600" noProof="0" dirty="0">
                <a:solidFill>
                  <a:schemeClr val="accent1"/>
                </a:solidFill>
              </a:rPr>
            </a:br>
            <a:br>
              <a:rPr lang="en-GB" sz="1600" noProof="0" dirty="0">
                <a:solidFill>
                  <a:schemeClr val="accent1"/>
                </a:solidFill>
              </a:rPr>
            </a:br>
            <a:r>
              <a:rPr lang="cy-GB" sz="1600">
                <a:solidFill>
                  <a:schemeClr val="accent1"/>
                </a:solidFill>
              </a:rPr>
              <a:t>Hysbysebion teledu yw'r brif ffynhonnell, gydag 'ar lafar' yn dilyn yn agos. Fodd bynnag, mae pobl annibynnol iau yn llai tebygol o fod wedi clywed amdano trwy hysbysebion teledu ac yn fwy tebygol trwy grëwyr cynnwys, dylanwadwyr a chyfryngau cymdeithasol.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0D076A6-4D38-85CD-4D93-A2B33642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772680"/>
              </p:ext>
            </p:extLst>
          </p:nvPr>
        </p:nvGraphicFramePr>
        <p:xfrm>
          <a:off x="1853727" y="1966552"/>
          <a:ext cx="11148644" cy="3652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2E05031-CDF9-C6AF-4AA2-EDD071FE4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385871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H2. Pa rai, os o gwbl, o’r canlynol ydych chi wedi’u gweld neu eu clywed am wyliau yng Nghymru yn ystod yr ychydig fisoedd diwethaf? 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401710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0817C-40ED-6619-E18D-4AACC3D21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 descr="Dwyn i gof ymgyrchoedd">
            <a:extLst>
              <a:ext uri="{FF2B5EF4-FFF2-40B4-BE49-F238E27FC236}">
                <a16:creationId xmlns:a16="http://schemas.microsoft.com/office/drawing/2014/main" id="{FDB9410B-33D8-4387-69A0-F85A54785FCD}"/>
              </a:ext>
            </a:extLst>
          </p:cNvPr>
          <p:cNvSpPr txBox="1"/>
          <p:nvPr/>
        </p:nvSpPr>
        <p:spPr>
          <a:xfrm>
            <a:off x="838199" y="365124"/>
            <a:ext cx="6181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2000" b="1">
                <a:solidFill>
                  <a:srgbClr val="04043F"/>
                </a:solidFill>
              </a:rPr>
              <a:t>Dwyn i gof ymgyrchoedd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CE73E9-4A5A-92EC-0C6E-279E1F8AA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00300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descr="Roedd gan yr ymgyrchoedd teuluol ychydig mwy o ddwyn i gof, gyda 32% yn nodi eu bod wedi'i weld wrth gyfeirio at ymgyrch Hwyl a 26% ar gyfer yr ymgyrch Cymru i'ch ci.">
            <a:extLst>
              <a:ext uri="{FF2B5EF4-FFF2-40B4-BE49-F238E27FC236}">
                <a16:creationId xmlns:a16="http://schemas.microsoft.com/office/drawing/2014/main" id="{817F16E5-EAF4-2FA2-8E54-7C1E68963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3425"/>
            <a:ext cx="11210925" cy="549275"/>
          </a:xfrm>
        </p:spPr>
        <p:txBody>
          <a:bodyPr/>
          <a:lstStyle/>
          <a:p>
            <a:pPr rtl="0"/>
            <a:r>
              <a:rPr lang="cy-GB"/>
              <a:t>Roedd gan yr ymgyrchoedd teuluol ychydig mwy o ddwyn i gof, gyda 32% yn nodi eu bod wedi'i weld wrth gyfeirio at ymgyrch Hwyl a 26% ar gyfer yr ymgyrch Cymru i'ch ci.</a:t>
            </a:r>
          </a:p>
        </p:txBody>
      </p:sp>
      <p:sp>
        <p:nvSpPr>
          <p:cNvPr id="31" name="TextBox 30" descr="Hwyl">
            <a:extLst>
              <a:ext uri="{FF2B5EF4-FFF2-40B4-BE49-F238E27FC236}">
                <a16:creationId xmlns:a16="http://schemas.microsoft.com/office/drawing/2014/main" id="{8DE07B5D-830D-35A4-47DD-B200EFB4B7B2}"/>
              </a:ext>
            </a:extLst>
          </p:cNvPr>
          <p:cNvSpPr txBox="1"/>
          <p:nvPr/>
        </p:nvSpPr>
        <p:spPr>
          <a:xfrm>
            <a:off x="624619" y="2967180"/>
            <a:ext cx="977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cy-GB" b="1">
                <a:solidFill>
                  <a:srgbClr val="120742"/>
                </a:solidFill>
                <a:latin typeface="+mj-lt"/>
              </a:rPr>
              <a:t>Hwyl</a:t>
            </a:r>
          </a:p>
        </p:txBody>
      </p:sp>
      <p:sp>
        <p:nvSpPr>
          <p:cNvPr id="8" name="TextBox 7" descr="Teulu 32%">
            <a:extLst>
              <a:ext uri="{FF2B5EF4-FFF2-40B4-BE49-F238E27FC236}">
                <a16:creationId xmlns:a16="http://schemas.microsoft.com/office/drawing/2014/main" id="{8080B067-20D4-CCEB-1F5C-C310C4B1E827}"/>
              </a:ext>
            </a:extLst>
          </p:cNvPr>
          <p:cNvSpPr txBox="1"/>
          <p:nvPr/>
        </p:nvSpPr>
        <p:spPr>
          <a:xfrm>
            <a:off x="1433307" y="1995019"/>
            <a:ext cx="352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b="1" dirty="0">
                <a:solidFill>
                  <a:srgbClr val="120742"/>
                </a:solidFill>
                <a:latin typeface="+mj-lt"/>
              </a:rPr>
              <a:t>Teulu 32%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18A664-4DFD-C110-A95E-23BF1AA70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519" y="2372579"/>
            <a:ext cx="3249349" cy="1656000"/>
          </a:xfrm>
          <a:prstGeom prst="rect">
            <a:avLst/>
          </a:prstGeom>
        </p:spPr>
      </p:pic>
      <p:sp>
        <p:nvSpPr>
          <p:cNvPr id="9" name="TextBox 8" descr="Selogion diwylliant 27%">
            <a:extLst>
              <a:ext uri="{FF2B5EF4-FFF2-40B4-BE49-F238E27FC236}">
                <a16:creationId xmlns:a16="http://schemas.microsoft.com/office/drawing/2014/main" id="{B308F09D-1B64-C02D-2090-2AFE9B166EBC}"/>
              </a:ext>
            </a:extLst>
          </p:cNvPr>
          <p:cNvSpPr txBox="1"/>
          <p:nvPr/>
        </p:nvSpPr>
        <p:spPr>
          <a:xfrm>
            <a:off x="5063063" y="1995019"/>
            <a:ext cx="352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b="1" dirty="0">
                <a:solidFill>
                  <a:srgbClr val="120742"/>
                </a:solidFill>
                <a:latin typeface="+mj-lt"/>
              </a:rPr>
              <a:t>Selogion diwylliant 27%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BC3D67-599E-790B-B16F-654C36C94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439" y="2373420"/>
            <a:ext cx="3252676" cy="1656000"/>
          </a:xfrm>
          <a:prstGeom prst="rect">
            <a:avLst/>
          </a:prstGeom>
        </p:spPr>
      </p:pic>
      <p:sp>
        <p:nvSpPr>
          <p:cNvPr id="6" name="TextBox 5" descr="Ceiswyr moethusrwydd 26%">
            <a:extLst>
              <a:ext uri="{FF2B5EF4-FFF2-40B4-BE49-F238E27FC236}">
                <a16:creationId xmlns:a16="http://schemas.microsoft.com/office/drawing/2014/main" id="{00991E94-7E1A-F4A8-D260-E8D46E099166}"/>
              </a:ext>
            </a:extLst>
          </p:cNvPr>
          <p:cNvSpPr txBox="1"/>
          <p:nvPr/>
        </p:nvSpPr>
        <p:spPr>
          <a:xfrm>
            <a:off x="8692818" y="1995019"/>
            <a:ext cx="352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b="1" dirty="0">
                <a:solidFill>
                  <a:srgbClr val="120742"/>
                </a:solidFill>
                <a:latin typeface="+mj-lt"/>
              </a:rPr>
              <a:t>Ceiswyr moethusrwydd 26%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5584B6B-3C68-82F3-5E50-2869473B5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5686" y="2373420"/>
            <a:ext cx="3252676" cy="165600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8FD6EC-F8A3-4CEC-01AA-1C5A9BE69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000728" y="4230061"/>
            <a:ext cx="11041714" cy="0"/>
          </a:xfrm>
          <a:prstGeom prst="line">
            <a:avLst/>
          </a:prstGeom>
          <a:ln w="9525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 descr="Cymru i'ch ci">
            <a:extLst>
              <a:ext uri="{FF2B5EF4-FFF2-40B4-BE49-F238E27FC236}">
                <a16:creationId xmlns:a16="http://schemas.microsoft.com/office/drawing/2014/main" id="{524A2E2C-F6C2-22DD-C232-6262F81FF55D}"/>
              </a:ext>
            </a:extLst>
          </p:cNvPr>
          <p:cNvSpPr txBox="1"/>
          <p:nvPr/>
        </p:nvSpPr>
        <p:spPr>
          <a:xfrm>
            <a:off x="1295400" y="5065222"/>
            <a:ext cx="1174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cy-GB" b="1">
                <a:solidFill>
                  <a:srgbClr val="120742"/>
                </a:solidFill>
                <a:latin typeface="+mj-lt"/>
              </a:rPr>
              <a:t>Cymru i'ch ci</a:t>
            </a:r>
          </a:p>
        </p:txBody>
      </p:sp>
      <p:sp>
        <p:nvSpPr>
          <p:cNvPr id="18" name="TextBox 17" descr="Teulu 26%">
            <a:extLst>
              <a:ext uri="{FF2B5EF4-FFF2-40B4-BE49-F238E27FC236}">
                <a16:creationId xmlns:a16="http://schemas.microsoft.com/office/drawing/2014/main" id="{B02D271E-7FE6-B402-2F00-0397DFE9F5B3}"/>
              </a:ext>
            </a:extLst>
          </p:cNvPr>
          <p:cNvSpPr txBox="1"/>
          <p:nvPr/>
        </p:nvSpPr>
        <p:spPr>
          <a:xfrm>
            <a:off x="2438920" y="4318261"/>
            <a:ext cx="352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b="1">
                <a:solidFill>
                  <a:srgbClr val="120742"/>
                </a:solidFill>
                <a:latin typeface="+mj-lt"/>
              </a:rPr>
              <a:t>Teulu 26%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8C5D45-872F-4E60-62CF-CA1ECA2D7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0419" y="4686130"/>
            <a:ext cx="3246030" cy="1656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D07619-ECE7-2752-5E71-A6FC6E0C8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9659" y="4696989"/>
            <a:ext cx="942217" cy="1645141"/>
          </a:xfrm>
          <a:prstGeom prst="rect">
            <a:avLst/>
          </a:prstGeom>
        </p:spPr>
      </p:pic>
      <p:sp>
        <p:nvSpPr>
          <p:cNvPr id="16" name="TextBox 15" descr="Cwpl 25%">
            <a:extLst>
              <a:ext uri="{FF2B5EF4-FFF2-40B4-BE49-F238E27FC236}">
                <a16:creationId xmlns:a16="http://schemas.microsoft.com/office/drawing/2014/main" id="{CD1D518F-C9A1-9442-9A14-E70BA5D75BB5}"/>
              </a:ext>
            </a:extLst>
          </p:cNvPr>
          <p:cNvSpPr txBox="1"/>
          <p:nvPr/>
        </p:nvSpPr>
        <p:spPr>
          <a:xfrm>
            <a:off x="6881367" y="4329121"/>
            <a:ext cx="352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b="1">
                <a:solidFill>
                  <a:srgbClr val="120742"/>
                </a:solidFill>
                <a:latin typeface="+mj-lt"/>
              </a:rPr>
              <a:t>Cwpl 25%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8B64DC-CE46-B27C-B0B7-E3B054C9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7877" y="4686130"/>
            <a:ext cx="3256009" cy="1656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1A9BA04-6CD8-7377-6298-19E43C6E3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27096" y="4696990"/>
            <a:ext cx="961611" cy="164514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EC87925-7EC2-2FC1-08AA-01C48903E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H4. Ydych chi'n cofio gweld y ffilm hon neu rywbeth tebyg iawn yn ystod y misoedd diwethaf? 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3463399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Ymgyrchoedd datganiadau">
            <a:extLst>
              <a:ext uri="{FF2B5EF4-FFF2-40B4-BE49-F238E27FC236}">
                <a16:creationId xmlns:a16="http://schemas.microsoft.com/office/drawing/2014/main" id="{173938F4-FF11-8BB9-8FBF-7DC7A59BCD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Ymgyrchoedd datganiadau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DDC591-64D2-30E6-F27D-02523AC0C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26564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 descr="Roedd y canfyddiadau o'r hysbysebion yn gadarnhaol, gyda mwyafrif nodedig yn cytuno eu bod yn dangos Cymru mewn gwedd gadarnhaol a'u bod yn gwneud i Gymru edrych yn apelgar iawn am daith.">
            <a:extLst>
              <a:ext uri="{FF2B5EF4-FFF2-40B4-BE49-F238E27FC236}">
                <a16:creationId xmlns:a16="http://schemas.microsoft.com/office/drawing/2014/main" id="{EA444A09-941D-7E10-4957-1F3AB3C30E35}"/>
              </a:ext>
            </a:extLst>
          </p:cNvPr>
          <p:cNvSpPr txBox="1">
            <a:spLocks/>
          </p:cNvSpPr>
          <p:nvPr/>
        </p:nvSpPr>
        <p:spPr>
          <a:xfrm>
            <a:off x="838200" y="913425"/>
            <a:ext cx="1121092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/>
              <a:t>Roedd y canfyddiadau o'r hysbysebion yn gadarnhaol, gyda mwyafrif nodedig yn cytuno eu bod yn dangos Cymru mewn gwedd gadarnhaol a'u bod yn gwneud i Gymru edrych yn apelgar iawn am daith.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85794AF-0F64-D974-50E4-CAC993736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67223"/>
              </p:ext>
            </p:extLst>
          </p:nvPr>
        </p:nvGraphicFramePr>
        <p:xfrm>
          <a:off x="1222310" y="2393660"/>
          <a:ext cx="10969691" cy="3382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AAF0275-93CF-93B3-916A-0F9360278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71057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81%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AF8643-1A30-EE29-7782-EB900C59A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14972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77%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398531-8540-664F-2DAE-8226C7117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86450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AF45D-288C-2C9F-794A-30D8B9B9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0711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71%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989F45-9E98-BB2E-667F-9E28D64D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072188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68%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F49FB8-B13E-3A5F-606A-797A5144E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8199" y="2474590"/>
            <a:ext cx="9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Yn cytuno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989140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H5. Ac wrth feddwl am y ffilmiau rydyn ni newydd eu dangos i chi fel un ymgyrch farchnata gyfan, i ba raddau ydych chi'n cytuno neu'n anghytuno â'r datganiadau canlynol? 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1653506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 descr="Ymgyrchoedd canfyddiadau">
            <a:extLst>
              <a:ext uri="{FF2B5EF4-FFF2-40B4-BE49-F238E27FC236}">
                <a16:creationId xmlns:a16="http://schemas.microsoft.com/office/drawing/2014/main" id="{761FFE19-0F55-7E0A-0D63-FE666A9E2D7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Ymgyrchoedd canfyddiadau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164CAE0-3210-F112-B3C4-AACFECC0F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40183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 descr="Mae 70% yn cytuno bod ymgyrch Cymru wedi cynyddu eu diddordeb mewn ymweld â Chymru, ac yn eu gwneud yn awyddus i archwilio ardaloedd o'r wlad nad ydynt wedi ymweld â nhw eto.">
            <a:extLst>
              <a:ext uri="{FF2B5EF4-FFF2-40B4-BE49-F238E27FC236}">
                <a16:creationId xmlns:a16="http://schemas.microsoft.com/office/drawing/2014/main" id="{D28952F9-05D5-DA61-094D-6DF54BBCD0D6}"/>
              </a:ext>
            </a:extLst>
          </p:cNvPr>
          <p:cNvSpPr txBox="1">
            <a:spLocks/>
          </p:cNvSpPr>
          <p:nvPr/>
        </p:nvSpPr>
        <p:spPr>
          <a:xfrm>
            <a:off x="838200" y="913425"/>
            <a:ext cx="1121092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dirty="0"/>
              <a:t>Mae 70% yn cytuno bod ymgyrch Cymru wedi cynyddu eu diddordeb mewn ymweld â Chymru, ac yn eu gwneud yn awyddus i archwilio ardaloedd o'r wlad nad ydynt wedi ymweld â nhw eto.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85ECD2D-002C-26A9-EA72-3C4E2654A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3820635"/>
              </p:ext>
            </p:extLst>
          </p:nvPr>
        </p:nvGraphicFramePr>
        <p:xfrm>
          <a:off x="1222310" y="2393660"/>
          <a:ext cx="10969691" cy="3382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AD1F440E-9CD6-3886-F981-7D534D14C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8199" y="2474590"/>
            <a:ext cx="9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Yn cytuno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3030FB-7721-8C96-3341-02ACE766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71057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8C23B7-7A1A-258B-042F-0B927912B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14972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69%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99905C-2002-CBCB-4F99-4D7576EAA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0711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66%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3844DC-E557-751A-932E-DCE755253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86450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63%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E3787E-013D-408E-E813-97C2B225B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072188" y="238225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59%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H7. A chan feddwl am yr effaith mae'r ymgyrch wedi'i chael arnoch chi'n bersonol, sut mae'r ffilmiau a'r hysbysebion hyn yn effeithio ar eich canfyddiadau o Gymru fel cyrchfan seibiant byr neu wyliau? 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4144562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3F2C3-C6CE-796F-0F8F-F6371F4E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 descr="Ymgyrchoedd canfyddiadau, o'r rhai oedd yn ymwybodol">
            <a:extLst>
              <a:ext uri="{FF2B5EF4-FFF2-40B4-BE49-F238E27FC236}">
                <a16:creationId xmlns:a16="http://schemas.microsoft.com/office/drawing/2014/main" id="{283D0D83-8548-7A1B-6BDF-A5619B719B1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66377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Ymgyrchoedd canfyddiadau, o'r rhai oedd yn ymwybodol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288F3E9-0784-FB06-59D8-432EEAD8C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90379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 descr="… ac ymhlith y rhai sy'n ymwybodol o (unrhyw) un o'r ymgyrchoedd, mae'r effaith hon yn cynyddu ar gyfer pob datganiad.">
            <a:extLst>
              <a:ext uri="{FF2B5EF4-FFF2-40B4-BE49-F238E27FC236}">
                <a16:creationId xmlns:a16="http://schemas.microsoft.com/office/drawing/2014/main" id="{D8E81E71-DF05-377C-1042-40EE2CFAA7A8}"/>
              </a:ext>
            </a:extLst>
          </p:cNvPr>
          <p:cNvSpPr txBox="1">
            <a:spLocks/>
          </p:cNvSpPr>
          <p:nvPr/>
        </p:nvSpPr>
        <p:spPr>
          <a:xfrm>
            <a:off x="838200" y="913425"/>
            <a:ext cx="1121092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/>
              <a:t>… ac ymhlith y rhai sy'n ymwybodol o (unrhyw) un o'r ymgyrchoedd, mae'r effaith hon yn cynyddu ar gyfer pob datganiad.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C4B3CD1-A8BB-74C1-A695-7173385DE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9402771"/>
              </p:ext>
            </p:extLst>
          </p:nvPr>
        </p:nvGraphicFramePr>
        <p:xfrm>
          <a:off x="1106424" y="2091550"/>
          <a:ext cx="10863072" cy="4046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2F89445-F59F-9F4B-37EE-EC052822A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H7. A chan feddwl am yr effaith mae'r ymgyrch wedi'i chael arnoch chi'n bersonol, sut mae'r ffilmiau a'r hysbysebion hyn yn effeithio ar eich canfyddiadau o Gymru fel cyrchfan seibiant byr neu wyliau? 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Cyfanswm maint y sylfaen, n=261.</a:t>
            </a:r>
          </a:p>
        </p:txBody>
      </p:sp>
    </p:spTree>
    <p:extLst>
      <p:ext uri="{BB962C8B-B14F-4D97-AF65-F5344CB8AC3E}">
        <p14:creationId xmlns:p14="http://schemas.microsoft.com/office/powerpoint/2010/main" val="2737977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Ymgyrchoedd datganiadau disgrifiadol">
            <a:extLst>
              <a:ext uri="{FF2B5EF4-FFF2-40B4-BE49-F238E27FC236}">
                <a16:creationId xmlns:a16="http://schemas.microsoft.com/office/drawing/2014/main" id="{C8579CA7-D459-195A-75E8-0A1C8EE7F7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Ymgyrchoedd datganiadau disgrifiadol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FDDB88D-8880-C26B-6E12-935C1A0A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71015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Sgoriodd yr hysbysebion yn uchel am gyfathrebu golygfeydd a thirweddau anhygoel yng Nghymru ac am gael llawer o weithgareddau a phethau i’w gwneud.">
            <a:extLst>
              <a:ext uri="{FF2B5EF4-FFF2-40B4-BE49-F238E27FC236}">
                <a16:creationId xmlns:a16="http://schemas.microsoft.com/office/drawing/2014/main" id="{4D0C506B-A704-AFFB-B12B-1998E25F56A4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>
                <a:solidFill>
                  <a:schemeClr val="accent1"/>
                </a:solidFill>
              </a:rPr>
              <a:t>Sgoriodd yr hysbysebion yn uchel am gyfathrebu golygfeydd a thirweddau anhygoel yng Nghymru ac am gael llawer o weithgareddau a phethau i’w gwneud.</a:t>
            </a:r>
          </a:p>
        </p:txBody>
      </p:sp>
      <p:sp>
        <p:nvSpPr>
          <p:cNvPr id="7" name="TextBox 6" descr="Golygfeydd a thirweddau anhygoel">
            <a:extLst>
              <a:ext uri="{FF2B5EF4-FFF2-40B4-BE49-F238E27FC236}">
                <a16:creationId xmlns:a16="http://schemas.microsoft.com/office/drawing/2014/main" id="{F05E0782-643A-7D2C-B5DD-0C7F94903DE2}"/>
              </a:ext>
            </a:extLst>
          </p:cNvPr>
          <p:cNvSpPr txBox="1"/>
          <p:nvPr/>
        </p:nvSpPr>
        <p:spPr>
          <a:xfrm>
            <a:off x="2309801" y="1950569"/>
            <a:ext cx="204652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Golygfeydd a thirweddau anhygoel</a:t>
            </a:r>
          </a:p>
        </p:txBody>
      </p:sp>
      <p:sp>
        <p:nvSpPr>
          <p:cNvPr id="6" name="TextBox 5" descr="42%">
            <a:extLst>
              <a:ext uri="{FF2B5EF4-FFF2-40B4-BE49-F238E27FC236}">
                <a16:creationId xmlns:a16="http://schemas.microsoft.com/office/drawing/2014/main" id="{0E3E1D43-1CBA-3212-8054-E00BC0878C54}"/>
              </a:ext>
            </a:extLst>
          </p:cNvPr>
          <p:cNvSpPr txBox="1"/>
          <p:nvPr/>
        </p:nvSpPr>
        <p:spPr>
          <a:xfrm>
            <a:off x="4301717" y="1946108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42%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3DA002D-9788-AB1C-CE6F-2CEDE8605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9920"/>
              </p:ext>
            </p:extLst>
          </p:nvPr>
        </p:nvGraphicFramePr>
        <p:xfrm>
          <a:off x="-4127500" y="2473789"/>
          <a:ext cx="11329619" cy="3908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5C3245F-2FBE-8106-A533-7E47D4614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H6. Pa rai, os o gwbl, o’r datganiadau disgrifiadol hyn am Gymru fyddech chi’n dweud sy’n dod drosodd yn glir o’r hysbysebion rydych chi wedi’u gweld? 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3679920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yswllt Croeso Cymru">
            <a:extLst>
              <a:ext uri="{FF2B5EF4-FFF2-40B4-BE49-F238E27FC236}">
                <a16:creationId xmlns:a16="http://schemas.microsoft.com/office/drawing/2014/main" id="{688D32DA-D48C-8AFB-5C1D-E5F1B56EC4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Cyswllt Croeso Cymru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704C7BB-7391-EC63-EDD4-4BCCFD6CB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70144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5" descr="Dywedodd 35% eu bod wedi ymgysylltu ag un o sianeli marchnata digidol Croeso Cymru yn ystod y 12 mis diwethaf (3% o'i gymharu a'r llynedd), gyda’r wefan a TikTok yn brif bwyntiau cyswllt.">
            <a:extLst>
              <a:ext uri="{FF2B5EF4-FFF2-40B4-BE49-F238E27FC236}">
                <a16:creationId xmlns:a16="http://schemas.microsoft.com/office/drawing/2014/main" id="{88B5CE4A-AF1C-DCED-5892-2EE56BC2AEC3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Dywedodd 35% eu bod wedi ymgysylltu ag un o sianeli marchnata digidol Croeso Cymru yn ystod y 12 mis diwethaf (3% o'i gymharu a'r llynedd), gyda’r wefan a TikTok yn brif bwyntiau cyswllt.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0ADE897-52D7-697B-87F2-464CC7884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2208134"/>
              </p:ext>
            </p:extLst>
          </p:nvPr>
        </p:nvGraphicFramePr>
        <p:xfrm>
          <a:off x="1219199" y="1995055"/>
          <a:ext cx="5726545" cy="4202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523C1D-633F-0C91-7036-53EABF7B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219199" y="2548765"/>
            <a:ext cx="4876801" cy="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2">
            <a:extLst>
              <a:ext uri="{FF2B5EF4-FFF2-40B4-BE49-F238E27FC236}">
                <a16:creationId xmlns:a16="http://schemas.microsoft.com/office/drawing/2014/main" id="{5653C8AB-71FD-28B1-2ED9-F23BC6D73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H8. Yn fwy cyffredinol, pa rai o’r canlynol sy’n berthnasol i chi a Croeso Cymru yn y 12 mis diwethaf?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Cyfanswm maint y sylfaen, n=1000 (2024), n=750 (2025).</a:t>
            </a:r>
          </a:p>
        </p:txBody>
      </p:sp>
    </p:spTree>
    <p:extLst>
      <p:ext uri="{BB962C8B-B14F-4D97-AF65-F5344CB8AC3E}">
        <p14:creationId xmlns:p14="http://schemas.microsoft.com/office/powerpoint/2010/main" val="3794698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Gweld marchnata mewn perthynas â thwristiaeth Cymru?">
            <a:extLst>
              <a:ext uri="{FF2B5EF4-FFF2-40B4-BE49-F238E27FC236}">
                <a16:creationId xmlns:a16="http://schemas.microsoft.com/office/drawing/2014/main" id="{530E76C2-5CD6-7A48-F117-F97CC9536B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45236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Gweld marchnata mewn perthynas â thwristiaeth Cymru?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A14F1B-FAA3-BDB9-5EFC-E672D72D6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9267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O'r rhai sydd naill ai'n annhebygol o ymweld neu heb benderfynu ynghylch ymweld â Chymru yn 2025, dywedodd 12% eu bod wedi gweld marchnata neu hysbysebu ynghylch twristiaeth Gymreig.">
            <a:extLst>
              <a:ext uri="{FF2B5EF4-FFF2-40B4-BE49-F238E27FC236}">
                <a16:creationId xmlns:a16="http://schemas.microsoft.com/office/drawing/2014/main" id="{78E69165-574D-F99F-6010-B99843D1321F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883901" cy="829819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O'r rhai sydd naill ai'n annhebygol o ymweld neu heb benderfynu ynghylch ymweld â Chymru yn 2025, dywedodd 12% eu bod wedi gweld marchnata neu hysbysebu ynghylch twristiaeth Gymreig. O fewn y grŵp hwn, cytunodd y rhan fwyaf fod yr hysbyseb yn gwneud i Gymru ymddangos yn fwy cyffrous.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2C1DCB1-2074-D22B-3E05-4E89A887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7657342"/>
              </p:ext>
            </p:extLst>
          </p:nvPr>
        </p:nvGraphicFramePr>
        <p:xfrm>
          <a:off x="990601" y="2362906"/>
          <a:ext cx="8953500" cy="3382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668B826-03E8-1A61-3FE2-277C4EEC7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818435"/>
              </p:ext>
            </p:extLst>
          </p:nvPr>
        </p:nvGraphicFramePr>
        <p:xfrm>
          <a:off x="9845865" y="2124809"/>
          <a:ext cx="1272986" cy="3437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86">
                  <a:extLst>
                    <a:ext uri="{9D8B030D-6E8A-4147-A177-3AD203B41FA5}">
                      <a16:colId xmlns:a16="http://schemas.microsoft.com/office/drawing/2014/main" val="2938857917"/>
                    </a:ext>
                  </a:extLst>
                </a:gridCol>
              </a:tblGrid>
              <a:tr h="380048">
                <a:tc>
                  <a:txBody>
                    <a:bodyPr/>
                    <a:lstStyle/>
                    <a:p>
                      <a:pPr algn="ctr" rtl="0"/>
                      <a:r>
                        <a:rPr lang="cy-GB">
                          <a:solidFill>
                            <a:srgbClr val="120742"/>
                          </a:solidFill>
                        </a:rPr>
                        <a:t>% Yn cytuno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974039"/>
                  </a:ext>
                </a:extLst>
              </a:tr>
              <a:tr h="932464">
                <a:tc>
                  <a:txBody>
                    <a:bodyPr/>
                    <a:lstStyle/>
                    <a:p>
                      <a:pPr algn="ctr" rtl="0"/>
                      <a:r>
                        <a:rPr lang="cy-GB" sz="1600" b="1">
                          <a:solidFill>
                            <a:srgbClr val="120742"/>
                          </a:solidFill>
                        </a:rPr>
                        <a:t>70%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518374"/>
                  </a:ext>
                </a:extLst>
              </a:tr>
              <a:tr h="932464">
                <a:tc>
                  <a:txBody>
                    <a:bodyPr/>
                    <a:lstStyle/>
                    <a:p>
                      <a:pPr algn="ctr" rtl="0"/>
                      <a:r>
                        <a:rPr lang="cy-GB" sz="1600" b="1">
                          <a:solidFill>
                            <a:srgbClr val="120742"/>
                          </a:solidFill>
                        </a:rPr>
                        <a:t>64%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400640"/>
                  </a:ext>
                </a:extLst>
              </a:tr>
              <a:tr h="932464">
                <a:tc>
                  <a:txBody>
                    <a:bodyPr/>
                    <a:lstStyle/>
                    <a:p>
                      <a:pPr algn="ctr" rtl="0"/>
                      <a:r>
                        <a:rPr lang="cy-GB" sz="1600" b="1" dirty="0">
                          <a:solidFill>
                            <a:srgbClr val="120742"/>
                          </a:solidFill>
                        </a:rPr>
                        <a:t>64%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300548"/>
                  </a:ext>
                </a:extLst>
              </a:tr>
            </a:tbl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E86A381-7D40-2A8B-EF28-A8E158EFE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40143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F12a/b. Ydych chi wedi gweld unrhyw farchnata neu hysbysebu mewn perthynas â thwristiaeth yng Nghymru? Faint ydych chi'n cytuno neu'n anghytuno â'r datganiadau canlynol am yr hysbysebu a welsoch mewn perthynas â Thwristiaeth Cymru...Annhebygol neu heb benderfynu ynghylch ymweld â Chymru yn 2025, n=430 (ac wedi gweld hysbysebion ar gyfer twristiaeth Cymru n=50*). *Rhybudd maint sylfaen isel.</a:t>
            </a:r>
          </a:p>
        </p:txBody>
      </p:sp>
    </p:spTree>
    <p:extLst>
      <p:ext uri="{BB962C8B-B14F-4D97-AF65-F5344CB8AC3E}">
        <p14:creationId xmlns:p14="http://schemas.microsoft.com/office/powerpoint/2010/main" val="3957094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 descr="Effaith marchnata Croeso Cymru">
            <a:extLst>
              <a:ext uri="{FF2B5EF4-FFF2-40B4-BE49-F238E27FC236}">
                <a16:creationId xmlns:a16="http://schemas.microsoft.com/office/drawing/2014/main" id="{090E433A-17AC-C1AF-A2A4-10D527FF5A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Effaith marchnata Croeso Cymru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451BC24-E9A4-7DBA-729D-9B8770661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9498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>
            <a:extLst>
              <a:ext uri="{FF2B5EF4-FFF2-40B4-BE49-F238E27FC236}">
                <a16:creationId xmlns:a16="http://schemas.microsoft.com/office/drawing/2014/main" id="{A9DCEC0B-4E57-E8FB-DE3F-7EB0384FD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Placeholder 2">
            <a:extLst>
              <a:ext uri="{FF2B5EF4-FFF2-40B4-BE49-F238E27FC236}">
                <a16:creationId xmlns:a16="http://schemas.microsoft.com/office/drawing/2014/main" id="{C60E0DE1-CBC8-6256-9F26-8F9815F30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121E9CA7-27C6-912B-97F3-96507D68F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7165079-2F18-7474-F083-C485C8620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720" y="1157288"/>
            <a:ext cx="11392280" cy="5700712"/>
          </a:xfrm>
          <a:prstGeom prst="rect">
            <a:avLst/>
          </a:prstGeom>
          <a:solidFill>
            <a:srgbClr val="120742">
              <a:alpha val="5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extBox 1" descr="Effaith marchnata effeithiol Mae canran fwy o bobl wedi clywed mwy am Gymru fel cyrchfan ar gyfer 2025, naill ai 'ychydig' neu 'llawer mwy', o'i gymharu â 2022 a 2023, er ei fod yn debyg i'r llynedd.">
            <a:extLst>
              <a:ext uri="{FF2B5EF4-FFF2-40B4-BE49-F238E27FC236}">
                <a16:creationId xmlns:a16="http://schemas.microsoft.com/office/drawing/2014/main" id="{1F2D17C5-5D1D-9EE0-79EA-30108D580ABD}"/>
              </a:ext>
            </a:extLst>
          </p:cNvPr>
          <p:cNvSpPr txBox="1"/>
          <p:nvPr/>
        </p:nvSpPr>
        <p:spPr>
          <a:xfrm>
            <a:off x="841914" y="1634262"/>
            <a:ext cx="372729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Effaith marchnata effeithiol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Mae canran fwy o bobl wedi clywed mwy am Gymru fel cyrchfan ar gyfer 2025, naill ai 'ychydig' neu 'llawer mwy', o'i gymharu â 2022 a 2023, er ei fod yn debyg i'r llynedd. </a:t>
            </a:r>
          </a:p>
        </p:txBody>
      </p:sp>
      <p:sp>
        <p:nvSpPr>
          <p:cNvPr id="3" name="TextBox 2" descr="Y teledu yw'r brif ffynhonnell wybodaeth Hysbysebion teledu yw'r brif ffynhonnell y mae pobl wedi clywed am Gymru drwyddi, ac yna ar lafar.">
            <a:extLst>
              <a:ext uri="{FF2B5EF4-FFF2-40B4-BE49-F238E27FC236}">
                <a16:creationId xmlns:a16="http://schemas.microsoft.com/office/drawing/2014/main" id="{E93DB3A6-ACAB-76E2-F3A2-82DB923429C8}"/>
              </a:ext>
            </a:extLst>
          </p:cNvPr>
          <p:cNvSpPr txBox="1"/>
          <p:nvPr/>
        </p:nvSpPr>
        <p:spPr>
          <a:xfrm>
            <a:off x="4600079" y="1634262"/>
            <a:ext cx="378936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Y teledu yw'r prif ffynhonnell wybodaeth</a:t>
            </a: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Hysbysebion teledu yw'r prif ffynhonnell y mae pobl wedi clywed am Gymru drwyddi, ac yna ar lafar. 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Fodd bynnag, mae teithwyr iau yn fwy tebygol o ddarganfod Cymru drwy ddylanwadwyr a chyfryngau cymdeithasol.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Ymgysylltodd 35% o ymatebwyr â sianeli digidol Croeso Cymru yn ystod y flwyddyn ddiwethaf, cynnydd o 3% o'i gymharu â'r flwyddyn flaenorol, gyda'r wefan a TikTok y mwyaf poblogaidd.</a:t>
            </a:r>
          </a:p>
        </p:txBody>
      </p:sp>
      <p:sp>
        <p:nvSpPr>
          <p:cNvPr id="5" name="TextBox 4" descr="Ymgyrchoedd Roedd gan yr ymgyrchoedd teuluol ychydig mwy o ddwyn i gof, gyda 32% yn nodi eu bod wedi'i weld wrth gyfeirio at ymgyrch Hwyl a 26% ar gyfer yr ymgyrch Cymru i'ch ci.">
            <a:extLst>
              <a:ext uri="{FF2B5EF4-FFF2-40B4-BE49-F238E27FC236}">
                <a16:creationId xmlns:a16="http://schemas.microsoft.com/office/drawing/2014/main" id="{7BB82226-981D-BDEB-B3DA-9036BB13AE98}"/>
              </a:ext>
            </a:extLst>
          </p:cNvPr>
          <p:cNvSpPr txBox="1"/>
          <p:nvPr/>
        </p:nvSpPr>
        <p:spPr>
          <a:xfrm>
            <a:off x="8401046" y="1376928"/>
            <a:ext cx="3789365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Ymgyrchoedd</a:t>
            </a:r>
          </a:p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 </a:t>
            </a:r>
          </a:p>
          <a:p>
            <a:pPr algn="ctr" rtl="0"/>
            <a:r>
              <a:rPr lang="cy-GB" sz="1800" dirty="0">
                <a:solidFill>
                  <a:schemeClr val="bg1"/>
                </a:solidFill>
              </a:rPr>
              <a:t>Roedd gan yr ymgyrchoedd teuluol ychydig mwy o ddwyn i gof, gyda 32% yn nodi eu bod wedi'i weld wrth gyfeirio at ymgyrch Hwyl a 26% ar gyfer yr ymgyrch Cymru i'ch ci.</a:t>
            </a:r>
            <a:endParaRPr lang="en-US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Maent wedi cael derbyniad da, gyda 70% yn nodi eu bod wedi cynyddu diddordeb mewn ymweld â Chymru, yn enwedig oherwydd ei golygfeydd, ei thirweddau a'i gweithgareddau. </a:t>
            </a:r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Ymhlith y rhai sydd heb benderfynu neu'n annhebygol o ymweld â Chymru yn 2025, gwelodd 12% yr ymgyrchoedd a chael Cymru'n fwy cyffrous.</a:t>
            </a:r>
          </a:p>
        </p:txBody>
      </p:sp>
    </p:spTree>
    <p:extLst>
      <p:ext uri="{BB962C8B-B14F-4D97-AF65-F5344CB8AC3E}">
        <p14:creationId xmlns:p14="http://schemas.microsoft.com/office/powerpoint/2010/main" val="3291968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47196E-3E0B-7756-F91E-56E37B5EE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 descr="FFOCWS AR FOETHUSRWYDD A HYGYRCHEDD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51947"/>
            <a:ext cx="4449550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FFOCWS AR FOETHUSRWYDD A HYGYRCHEDD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4CA8AE-7371-86EC-18C7-2FD248647C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57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Canfyddiad o Gymru">
            <a:extLst>
              <a:ext uri="{FF2B5EF4-FFF2-40B4-BE49-F238E27FC236}">
                <a16:creationId xmlns:a16="http://schemas.microsoft.com/office/drawing/2014/main" id="{B0ED85E9-76C1-3847-FBAD-BA4B8A1BFB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Canfyddiad o Gymru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CF692E-308D-0C80-4329-0E5ABB5DF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4563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5" descr="Pan fydd pobl yn meddwl am Gymru, mae cysylltiadau cyffredin yn cynnwys rygbi, pobl leol gyfeillgar, a'i golygfeydd godidog, fel mynyddoedd, dyffrynnoedd a chefn gwlad.">
            <a:extLst>
              <a:ext uri="{FF2B5EF4-FFF2-40B4-BE49-F238E27FC236}">
                <a16:creationId xmlns:a16="http://schemas.microsoft.com/office/drawing/2014/main" id="{C7813397-67C5-7D8B-6353-28E113F1FC8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22680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Pan fydd pobl yn meddwl am Gymru, mae cysylltiadau cyffredin yn cynnwys rygbi, pobl leol gyfeillgar, a'i golygfeydd godidog, fel mynyddoedd, dyffrynnoedd a chefn gwlad. </a:t>
            </a:r>
          </a:p>
        </p:txBody>
      </p:sp>
      <p:sp>
        <p:nvSpPr>
          <p:cNvPr id="13" name="TextBox 12" descr="Rygbi">
            <a:extLst>
              <a:ext uri="{FF2B5EF4-FFF2-40B4-BE49-F238E27FC236}">
                <a16:creationId xmlns:a16="http://schemas.microsoft.com/office/drawing/2014/main" id="{96D3E975-90B3-F103-9BD5-82783AEC8282}"/>
              </a:ext>
            </a:extLst>
          </p:cNvPr>
          <p:cNvSpPr txBox="1"/>
          <p:nvPr/>
        </p:nvSpPr>
        <p:spPr>
          <a:xfrm>
            <a:off x="2554906" y="302345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chemeClr val="accent1">
                    <a:lumMod val="50000"/>
                    <a:lumOff val="50000"/>
                  </a:schemeClr>
                </a:solidFill>
              </a:rPr>
              <a:t>Rygbi</a:t>
            </a:r>
          </a:p>
        </p:txBody>
      </p:sp>
      <p:sp>
        <p:nvSpPr>
          <p:cNvPr id="10" name="Speech Bubble: Rectangle with Corners Rounded 9" descr="“Stadiwm rygbi Caerdydd.”">
            <a:extLst>
              <a:ext uri="{FF2B5EF4-FFF2-40B4-BE49-F238E27FC236}">
                <a16:creationId xmlns:a16="http://schemas.microsoft.com/office/drawing/2014/main" id="{0213BD04-66E8-BE1F-29B7-76EC253B6206}"/>
              </a:ext>
            </a:extLst>
          </p:cNvPr>
          <p:cNvSpPr/>
          <p:nvPr/>
        </p:nvSpPr>
        <p:spPr>
          <a:xfrm>
            <a:off x="1242762" y="1908965"/>
            <a:ext cx="2433782" cy="886687"/>
          </a:xfrm>
          <a:prstGeom prst="wedgeRoundRectCallout">
            <a:avLst>
              <a:gd name="adj1" fmla="val 19499"/>
              <a:gd name="adj2" fmla="val 62501"/>
              <a:gd name="adj3" fmla="val 16667"/>
            </a:avLst>
          </a:prstGeom>
          <a:noFill/>
          <a:ln>
            <a:solidFill>
              <a:schemeClr val="accent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i="1">
                <a:solidFill>
                  <a:schemeClr val="accent1">
                    <a:lumMod val="50000"/>
                    <a:lumOff val="50000"/>
                  </a:schemeClr>
                </a:solidFill>
              </a:rPr>
              <a:t>“Stadiwm rygbi Caerdydd.”</a:t>
            </a:r>
          </a:p>
        </p:txBody>
      </p:sp>
      <p:sp>
        <p:nvSpPr>
          <p:cNvPr id="11" name="Speech Bubble: Rectangle with Corners Rounded 10" descr="Rygbi rhif 1 yng Nghaerdydd, dw i wrth fy modd yn mynd i gemau yno, cael penwythnos gwych drwy wneud hyn.&quot;">
            <a:extLst>
              <a:ext uri="{FF2B5EF4-FFF2-40B4-BE49-F238E27FC236}">
                <a16:creationId xmlns:a16="http://schemas.microsoft.com/office/drawing/2014/main" id="{3D795675-7319-E933-BB00-FEACDFED3E7A}"/>
              </a:ext>
            </a:extLst>
          </p:cNvPr>
          <p:cNvSpPr/>
          <p:nvPr/>
        </p:nvSpPr>
        <p:spPr>
          <a:xfrm>
            <a:off x="1101267" y="3853860"/>
            <a:ext cx="2716773" cy="1549038"/>
          </a:xfrm>
          <a:prstGeom prst="wedgeRoundRectCallout">
            <a:avLst>
              <a:gd name="adj1" fmla="val 21782"/>
              <a:gd name="adj2" fmla="val -68750"/>
              <a:gd name="adj3" fmla="val 16667"/>
            </a:avLst>
          </a:prstGeom>
          <a:noFill/>
          <a:ln>
            <a:solidFill>
              <a:schemeClr val="accent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sz="1600" i="1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“Rygbi rhif 1 yng Nghaerdydd, dw i wrth fy modd yn mynd i gemau yno, cael penwythnos gwych drwy wneud hyn.”</a:t>
            </a:r>
          </a:p>
        </p:txBody>
      </p:sp>
      <p:sp>
        <p:nvSpPr>
          <p:cNvPr id="12" name="Speech Bubble: Rectangle with Corners Rounded 11" descr=" ">
            <a:extLst>
              <a:ext uri="{FF2B5EF4-FFF2-40B4-BE49-F238E27FC236}">
                <a16:creationId xmlns:a16="http://schemas.microsoft.com/office/drawing/2014/main" id="{9AA4DD10-E196-C8A1-31E5-015D10309131}"/>
              </a:ext>
            </a:extLst>
          </p:cNvPr>
          <p:cNvSpPr/>
          <p:nvPr/>
        </p:nvSpPr>
        <p:spPr>
          <a:xfrm>
            <a:off x="4073783" y="2896192"/>
            <a:ext cx="2022764" cy="886687"/>
          </a:xfrm>
          <a:prstGeom prst="wedgeRoundRectCallout">
            <a:avLst>
              <a:gd name="adj1" fmla="val -54930"/>
              <a:gd name="adj2" fmla="val -18750"/>
              <a:gd name="adj3" fmla="val 16667"/>
            </a:avLst>
          </a:prstGeom>
          <a:noFill/>
          <a:ln>
            <a:solidFill>
              <a:schemeClr val="accent1">
                <a:lumMod val="25000"/>
                <a:lumOff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>
              <a:solidFill>
                <a:schemeClr val="accent1">
                  <a:lumMod val="50000"/>
                  <a:lumOff val="50000"/>
                </a:schemeClr>
              </a:solidFill>
            </a:endParaRPr>
          </a:p>
          <a:p>
            <a:pPr algn="ctr" rtl="0"/>
            <a:r>
              <a:rPr lang="cy-GB" i="1">
                <a:solidFill>
                  <a:schemeClr val="accent1">
                    <a:lumMod val="50000"/>
                    <a:lumOff val="50000"/>
                  </a:schemeClr>
                </a:solidFill>
              </a:rPr>
              <a:t>“Eryri, Rygbi, pobl gyfeillgar.”</a:t>
            </a:r>
          </a:p>
          <a:p>
            <a:pPr algn="ctr"/>
            <a:endParaRPr lang="en-GB" i="1" noProof="0" dirty="0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 descr="Pobl gyfeillgar">
            <a:extLst>
              <a:ext uri="{FF2B5EF4-FFF2-40B4-BE49-F238E27FC236}">
                <a16:creationId xmlns:a16="http://schemas.microsoft.com/office/drawing/2014/main" id="{12E686B0-DDBE-A530-D5C9-7255F848B0C7}"/>
              </a:ext>
            </a:extLst>
          </p:cNvPr>
          <p:cNvSpPr txBox="1"/>
          <p:nvPr/>
        </p:nvSpPr>
        <p:spPr>
          <a:xfrm>
            <a:off x="7663614" y="280468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Pobl gyfeillgar</a:t>
            </a:r>
          </a:p>
        </p:txBody>
      </p:sp>
      <p:sp>
        <p:nvSpPr>
          <p:cNvPr id="15" name="Speech Bubble: Rectangle with Corners Rounded 14" descr="“Pobl gyfeillgar a lle croesawgar.”">
            <a:extLst>
              <a:ext uri="{FF2B5EF4-FFF2-40B4-BE49-F238E27FC236}">
                <a16:creationId xmlns:a16="http://schemas.microsoft.com/office/drawing/2014/main" id="{1179F46F-AA10-A153-43D7-298D79EECFA4}"/>
              </a:ext>
            </a:extLst>
          </p:cNvPr>
          <p:cNvSpPr/>
          <p:nvPr/>
        </p:nvSpPr>
        <p:spPr>
          <a:xfrm>
            <a:off x="6459262" y="1730545"/>
            <a:ext cx="2408703" cy="886687"/>
          </a:xfrm>
          <a:prstGeom prst="wedgeRoundRectCallout">
            <a:avLst>
              <a:gd name="adj1" fmla="val 19499"/>
              <a:gd name="adj2" fmla="val 62501"/>
              <a:gd name="adj3" fmla="val 16667"/>
            </a:avLst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i="1">
                <a:solidFill>
                  <a:srgbClr val="120742"/>
                </a:solidFill>
              </a:rPr>
              <a:t>“Pobl gyfeillgar a lle croesawgar.”</a:t>
            </a:r>
          </a:p>
        </p:txBody>
      </p:sp>
      <p:sp>
        <p:nvSpPr>
          <p:cNvPr id="16" name="Speech Bubble: Rectangle with Corners Rounded 15" descr="“Gwlad gyfeillgar braf gyda golygfeydd gwych.”">
            <a:extLst>
              <a:ext uri="{FF2B5EF4-FFF2-40B4-BE49-F238E27FC236}">
                <a16:creationId xmlns:a16="http://schemas.microsoft.com/office/drawing/2014/main" id="{8BEBD86C-4F03-0E79-35F4-C04622E1168A}"/>
              </a:ext>
            </a:extLst>
          </p:cNvPr>
          <p:cNvSpPr/>
          <p:nvPr/>
        </p:nvSpPr>
        <p:spPr>
          <a:xfrm>
            <a:off x="7972116" y="3432495"/>
            <a:ext cx="2022764" cy="1152008"/>
          </a:xfrm>
          <a:prstGeom prst="wedgeRoundRectCallout">
            <a:avLst>
              <a:gd name="adj1" fmla="val 21782"/>
              <a:gd name="adj2" fmla="val -68750"/>
              <a:gd name="adj3" fmla="val 16667"/>
            </a:avLst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i="1" dirty="0">
                <a:solidFill>
                  <a:srgbClr val="120742"/>
                </a:solidFill>
              </a:rPr>
              <a:t>“Gwlad gyfeillgar braf gyda golygfeydd gwych.” </a:t>
            </a:r>
          </a:p>
        </p:txBody>
      </p:sp>
      <p:sp>
        <p:nvSpPr>
          <p:cNvPr id="17" name="Speech Bubble: Rectangle with Corners Rounded 16" descr="“Pobl gyfeillgar a golygfeydd a lleoedd hyfryd i fynd iddyn nhw.”">
            <a:extLst>
              <a:ext uri="{FF2B5EF4-FFF2-40B4-BE49-F238E27FC236}">
                <a16:creationId xmlns:a16="http://schemas.microsoft.com/office/drawing/2014/main" id="{9E04D4A4-6F1B-A20E-0A6D-4274A5C29683}"/>
              </a:ext>
            </a:extLst>
          </p:cNvPr>
          <p:cNvSpPr/>
          <p:nvPr/>
        </p:nvSpPr>
        <p:spPr>
          <a:xfrm>
            <a:off x="9883197" y="1790599"/>
            <a:ext cx="2022764" cy="1446651"/>
          </a:xfrm>
          <a:prstGeom prst="wedgeRoundRectCallout">
            <a:avLst>
              <a:gd name="adj1" fmla="val -54335"/>
              <a:gd name="adj2" fmla="val 27409"/>
              <a:gd name="adj3" fmla="val 16667"/>
            </a:avLst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i="1">
                <a:solidFill>
                  <a:srgbClr val="120742"/>
                </a:solidFill>
              </a:rPr>
              <a:t>“Pobl gyfeillgar a golygfeydd a lleoedd hyfryd i fynd iddyn nhw.” </a:t>
            </a:r>
          </a:p>
        </p:txBody>
      </p:sp>
      <p:sp>
        <p:nvSpPr>
          <p:cNvPr id="21" name="TextBox 20" descr="Golygfeydd">
            <a:extLst>
              <a:ext uri="{FF2B5EF4-FFF2-40B4-BE49-F238E27FC236}">
                <a16:creationId xmlns:a16="http://schemas.microsoft.com/office/drawing/2014/main" id="{A13A0DD4-E526-861E-1E0E-A1CF14F700B2}"/>
              </a:ext>
            </a:extLst>
          </p:cNvPr>
          <p:cNvSpPr txBox="1"/>
          <p:nvPr/>
        </p:nvSpPr>
        <p:spPr>
          <a:xfrm>
            <a:off x="7023588" y="5589077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35D78"/>
                </a:solidFill>
              </a:rPr>
              <a:t>Golygfeydd</a:t>
            </a:r>
          </a:p>
        </p:txBody>
      </p:sp>
      <p:sp>
        <p:nvSpPr>
          <p:cNvPr id="19" name="Speech Bubble: Rectangle with Corners Rounded 18" descr="“Cestyll a golygfeydd.”">
            <a:extLst>
              <a:ext uri="{FF2B5EF4-FFF2-40B4-BE49-F238E27FC236}">
                <a16:creationId xmlns:a16="http://schemas.microsoft.com/office/drawing/2014/main" id="{370CFC9A-A3ED-F115-3487-73CF8B9FD40B}"/>
              </a:ext>
            </a:extLst>
          </p:cNvPr>
          <p:cNvSpPr/>
          <p:nvPr/>
        </p:nvSpPr>
        <p:spPr>
          <a:xfrm>
            <a:off x="5640850" y="4431511"/>
            <a:ext cx="2022764" cy="886687"/>
          </a:xfrm>
          <a:prstGeom prst="wedgeRoundRectCallout">
            <a:avLst>
              <a:gd name="adj1" fmla="val 19499"/>
              <a:gd name="adj2" fmla="val 62501"/>
              <a:gd name="adj3" fmla="val 16667"/>
            </a:avLst>
          </a:prstGeom>
          <a:noFill/>
          <a:ln>
            <a:solidFill>
              <a:srgbClr val="135D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i="1">
                <a:solidFill>
                  <a:srgbClr val="135D78"/>
                </a:solidFill>
              </a:rPr>
              <a:t>“Cestyll a golygfeydd.” </a:t>
            </a:r>
          </a:p>
        </p:txBody>
      </p:sp>
      <p:sp>
        <p:nvSpPr>
          <p:cNvPr id="20" name="Speech Bubble: Rectangle with Corners Rounded 19" descr="“Golygfeydd prydferth, Rygbi, Pobl agos atoch chi ac wrth gwrs bwyd a diod.”">
            <a:extLst>
              <a:ext uri="{FF2B5EF4-FFF2-40B4-BE49-F238E27FC236}">
                <a16:creationId xmlns:a16="http://schemas.microsoft.com/office/drawing/2014/main" id="{DA3564F5-B685-1AA8-5027-DAD95A04AF14}"/>
              </a:ext>
            </a:extLst>
          </p:cNvPr>
          <p:cNvSpPr/>
          <p:nvPr/>
        </p:nvSpPr>
        <p:spPr>
          <a:xfrm>
            <a:off x="8548257" y="5118969"/>
            <a:ext cx="3132455" cy="1154896"/>
          </a:xfrm>
          <a:prstGeom prst="wedgeRoundRectCallout">
            <a:avLst>
              <a:gd name="adj1" fmla="val -54930"/>
              <a:gd name="adj2" fmla="val -18750"/>
              <a:gd name="adj3" fmla="val 16667"/>
            </a:avLst>
          </a:prstGeom>
          <a:noFill/>
          <a:ln>
            <a:solidFill>
              <a:srgbClr val="135D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i="1">
                <a:solidFill>
                  <a:srgbClr val="135D78"/>
                </a:solidFill>
              </a:rPr>
              <a:t>“Golygfeydd prydferth, Rygbi, Pobl agos atoch chi ac wrth gwrs bwyd a diod.” </a:t>
            </a:r>
          </a:p>
        </p:txBody>
      </p:sp>
      <p:sp>
        <p:nvSpPr>
          <p:cNvPr id="25" name="Speech Bubble: Rectangle with Corners Rounded 24" descr="“Y golygfeydd a’r atyniadau diwylliannol.”">
            <a:extLst>
              <a:ext uri="{FF2B5EF4-FFF2-40B4-BE49-F238E27FC236}">
                <a16:creationId xmlns:a16="http://schemas.microsoft.com/office/drawing/2014/main" id="{6489EBF7-E450-E228-7FDA-10ADEED24811}"/>
              </a:ext>
            </a:extLst>
          </p:cNvPr>
          <p:cNvSpPr/>
          <p:nvPr/>
        </p:nvSpPr>
        <p:spPr>
          <a:xfrm>
            <a:off x="3721405" y="5515066"/>
            <a:ext cx="2861555" cy="886687"/>
          </a:xfrm>
          <a:prstGeom prst="wedgeRoundRectCallout">
            <a:avLst>
              <a:gd name="adj1" fmla="val 59225"/>
              <a:gd name="adj2" fmla="val -25000"/>
              <a:gd name="adj3" fmla="val 16667"/>
            </a:avLst>
          </a:prstGeom>
          <a:noFill/>
          <a:ln>
            <a:solidFill>
              <a:srgbClr val="135D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-GB" i="1">
                <a:solidFill>
                  <a:srgbClr val="135D78"/>
                </a:solidFill>
              </a:rPr>
              <a:t>“Y golygfeydd a’r atyniadau diwylliannol.”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C266305-3ED0-7327-5C5F-A4541E30B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G1. Pan fyddwch chi’n meddwl am Gymru, pa agweddau sy’n dod i’r meddwl? 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64157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792E1DC-12AC-BA8E-6940-1082FA0F4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Canfyddiad o Gymru">
            <a:extLst>
              <a:ext uri="{FF2B5EF4-FFF2-40B4-BE49-F238E27FC236}">
                <a16:creationId xmlns:a16="http://schemas.microsoft.com/office/drawing/2014/main" id="{A6858263-72D9-65C4-C487-A719A3A4EE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Canfyddiad o Gymru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BC6643-14CC-5D23-1745-FBD511AD4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46937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2A7E658-25EE-AE47-5E2F-3C2126DA7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358" y="843763"/>
            <a:ext cx="9002381" cy="5649113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137DAB1-F2B0-FE0F-F9F4-3CC18CAF0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7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G1. Pan fyddwch chi’n meddwl am Gymru, pa agweddau sy’n dod i’r meddwl? 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1962546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 descr="Pwysigrwydd moethusrwydd">
            <a:extLst>
              <a:ext uri="{FF2B5EF4-FFF2-40B4-BE49-F238E27FC236}">
                <a16:creationId xmlns:a16="http://schemas.microsoft.com/office/drawing/2014/main" id="{73A668AD-F8D7-A2A7-6225-A0B0E2B2390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Pwysigrwydd moethusrwydd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3CFF931-2013-6B73-B8E6-CFA898D45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47965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5" descr="Dywedodd 31% eu bod yn ystyried moethusrwydd yn bwysig iawn neu'n hynod bwysig.">
            <a:extLst>
              <a:ext uri="{FF2B5EF4-FFF2-40B4-BE49-F238E27FC236}">
                <a16:creationId xmlns:a16="http://schemas.microsoft.com/office/drawing/2014/main" id="{9A31BE0F-9DC5-6BEC-961E-2743FCA79EAF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Dywedodd 31% eu bod yn ystyried moethusrwydd yn bwysig iawn neu'n hynod bwysig.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F78275C-5D04-2A60-FE4B-098AC1239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1463360"/>
              </p:ext>
            </p:extLst>
          </p:nvPr>
        </p:nvGraphicFramePr>
        <p:xfrm>
          <a:off x="838199" y="1893200"/>
          <a:ext cx="5126692" cy="3924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Left Brace 4">
            <a:extLst>
              <a:ext uri="{FF2B5EF4-FFF2-40B4-BE49-F238E27FC236}">
                <a16:creationId xmlns:a16="http://schemas.microsoft.com/office/drawing/2014/main" id="{1DEBB86A-7339-0357-F1B4-719A41930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43076" y="2712552"/>
            <a:ext cx="249940" cy="1005494"/>
          </a:xfrm>
          <a:prstGeom prst="leftBrace">
            <a:avLst/>
          </a:prstGeom>
          <a:ln>
            <a:solidFill>
              <a:srgbClr val="1207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C9FD15-499A-E218-9AB0-43D3CDA59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81645" y="3072057"/>
            <a:ext cx="79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>
                <a:solidFill>
                  <a:srgbClr val="120742"/>
                </a:solidFill>
              </a:rPr>
              <a:t>31%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BCDF2D-6CF0-930D-546A-2B0769C6B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1" y="2712552"/>
            <a:ext cx="2277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eithriadol o bwysig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1BDD37-32B7-DC15-0FD1-372FF9F49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2753357"/>
            <a:ext cx="180000" cy="180000"/>
          </a:xfrm>
          <a:prstGeom prst="rect">
            <a:avLst/>
          </a:prstGeom>
          <a:solidFill>
            <a:srgbClr val="518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A4D568-AE6F-1C58-F99D-F4447119C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2" y="3031252"/>
            <a:ext cx="3240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bwysig iawn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3499E2-1ABE-DE7F-928B-79EC94FCE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3072057"/>
            <a:ext cx="180000" cy="18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527260-8AD7-9936-9DE4-C7925864B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1" y="3358541"/>
            <a:ext cx="3116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gymharol bwysig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39E4A6-FECF-D79A-679C-C2E0B6EE0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3399346"/>
            <a:ext cx="180000" cy="1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D5697-84EB-C12D-9D09-6FDC6B4F0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2" y="3677241"/>
            <a:ext cx="27832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Ychydig yn bwysig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FD7B13-6623-BBCE-D0F3-10BFA771F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3718046"/>
            <a:ext cx="180000" cy="180000"/>
          </a:xfrm>
          <a:prstGeom prst="rect">
            <a:avLst/>
          </a:prstGeom>
          <a:solidFill>
            <a:srgbClr val="EA5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C55AD2-9359-C987-96D9-B4403430A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442" y="3980492"/>
            <a:ext cx="1706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Ddim yn bwysig o gwbl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81CBEC-9230-09CA-2496-465A08247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2847" y="4021297"/>
            <a:ext cx="180000" cy="180000"/>
          </a:xfrm>
          <a:prstGeom prst="rect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64FB23EE-2CC5-7BC4-7E83-EAFE88E92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958D38E-EBBC-19D4-9E0C-6FB9B6CCD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G2. Pa mor bwysig yw moethusrwydd wrth ddewis cyrchfan deithio? 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691234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A4C88-2C25-D560-2F99-C000F8D9C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 descr="Pwysigrwydd moethusrwydd, yn ôl cyfnod bywyd">
            <a:extLst>
              <a:ext uri="{FF2B5EF4-FFF2-40B4-BE49-F238E27FC236}">
                <a16:creationId xmlns:a16="http://schemas.microsoft.com/office/drawing/2014/main" id="{967BA106-F165-A0EF-7FE2-66950A23828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Pwysigrwydd moethusrwydd, yn ôl cyfnod bywyd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269585-5B5D-2941-2EFB-23636339D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98939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5" descr="Yn gyffredinol, mae teuluoedd yn rhoi mwy o bwyslais ar foethusrwydd o'i gymharu â chyfnodau bywyd eraill.">
            <a:extLst>
              <a:ext uri="{FF2B5EF4-FFF2-40B4-BE49-F238E27FC236}">
                <a16:creationId xmlns:a16="http://schemas.microsoft.com/office/drawing/2014/main" id="{ABD29915-389C-0702-FD6D-38A8C74BCF4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10456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Yn gyffredinol, mae teuluoedd yn rhoi mwy o bwyslais ar foethusrwydd o'i gymharu â chyfnodau bywyd eraill.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9FF953A-38CC-0391-6A56-E9E6350EB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9050649"/>
              </p:ext>
            </p:extLst>
          </p:nvPr>
        </p:nvGraphicFramePr>
        <p:xfrm>
          <a:off x="2076717" y="1893200"/>
          <a:ext cx="7769247" cy="3924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A8CDA98-B106-C860-459C-5AA6B7D8B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7" y="2581747"/>
            <a:ext cx="2277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eithriadol o bwysig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BC4606-AD5C-1330-D154-DAB8A9D54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2622552"/>
            <a:ext cx="180000" cy="180000"/>
          </a:xfrm>
          <a:prstGeom prst="rect">
            <a:avLst/>
          </a:prstGeom>
          <a:solidFill>
            <a:srgbClr val="518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2DCBC6-D693-787D-58AD-16C8B633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8" y="2900447"/>
            <a:ext cx="3240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bwysig iawn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FE7B0A-2132-1833-C916-DF4670A36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2941252"/>
            <a:ext cx="180000" cy="18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4A1B4C-A1A0-C077-CE82-2C066A61E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7" y="3227736"/>
            <a:ext cx="3116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Yn gymharol bwysig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EC0264-28F3-E4B2-94BE-11EAB03D5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3268541"/>
            <a:ext cx="180000" cy="1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9188ED-2962-ECE5-8267-D4FF6FB65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8" y="3546436"/>
            <a:ext cx="27832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Ychydig yn bwysig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5A417-7955-DC8E-7161-287139916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3587241"/>
            <a:ext cx="180000" cy="180000"/>
          </a:xfrm>
          <a:prstGeom prst="rect">
            <a:avLst/>
          </a:prstGeom>
          <a:solidFill>
            <a:srgbClr val="EA5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375535-542B-90D3-B274-3E650C00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21878" y="3849687"/>
            <a:ext cx="1706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Ddim yn bwysig o gwbl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FB075E-511F-3800-30BD-68F0A4AD1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5283" y="3890492"/>
            <a:ext cx="180000" cy="180000"/>
          </a:xfrm>
          <a:prstGeom prst="rect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12931B7-FD85-E85B-9240-3CDB4EEE8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699763" y="2252610"/>
            <a:ext cx="0" cy="3445263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81BE678-AD6D-FE08-369A-534316507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8199" y="2067320"/>
            <a:ext cx="1653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200" b="1">
                <a:solidFill>
                  <a:srgbClr val="120742"/>
                </a:solidFill>
              </a:rPr>
              <a:t>% pwysig iawn neu </a:t>
            </a:r>
          </a:p>
          <a:p>
            <a:pPr rtl="0"/>
            <a:r>
              <a:rPr lang="cy-GB" sz="1200" b="1">
                <a:solidFill>
                  <a:srgbClr val="120742"/>
                </a:solidFill>
              </a:rPr>
              <a:t>eithriadol o bwysig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ED8CA4-76E2-D9AA-4950-03FFBD5EE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570262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31%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83BF09-B316-1374-4AD8-EFFDCE05E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077846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33%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2CBC32-034A-C02B-E3F6-97C3E6003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85430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39%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56953B-EE1D-C0EE-018B-9DA78BB1D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93014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23%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55F011-FB59-A716-22AA-66902FB8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00600" y="20678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26%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53CBD6E-6035-E832-6DA1-FFBDC2C9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6"/>
            <a:ext cx="11353799" cy="365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G2. Pa mor bwysig yw moethusrwydd wrth ddewis cyrchfan deithio? Cyfanswm maint y sylfaen, n=750 (annibynnol iau n=125, teuluoedd n=285, annibynnol hŷn n=203, oedran ymddeol n=137).</a:t>
            </a:r>
          </a:p>
        </p:txBody>
      </p:sp>
    </p:spTree>
    <p:extLst>
      <p:ext uri="{BB962C8B-B14F-4D97-AF65-F5344CB8AC3E}">
        <p14:creationId xmlns:p14="http://schemas.microsoft.com/office/powerpoint/2010/main" val="3606202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E90-C9E7-EF96-A547-AC9985D77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Moethusrwydd">
            <a:extLst>
              <a:ext uri="{FF2B5EF4-FFF2-40B4-BE49-F238E27FC236}">
                <a16:creationId xmlns:a16="http://schemas.microsoft.com/office/drawing/2014/main" id="{9AEDFCF7-E293-8A95-AAE8-DA666B4A66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Moethusrwydd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F30568-A659-C652-A8C0-DA7C879E8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77731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 descr="Byddai 35% yn ystyried Cymru ar gyfer gwyliau moethus. 58% yn ystyried lleoliadau golygfaol/golygfeydd i fod yn nodweddion moethus pwysig wrth archebu llety, tra bod 42% yn blaenoriaethu opsiynau bwyta cain.">
            <a:extLst>
              <a:ext uri="{FF2B5EF4-FFF2-40B4-BE49-F238E27FC236}">
                <a16:creationId xmlns:a16="http://schemas.microsoft.com/office/drawing/2014/main" id="{FEDC196E-DBC8-8F7B-8792-E023B6688583}"/>
              </a:ext>
            </a:extLst>
          </p:cNvPr>
          <p:cNvSpPr txBox="1"/>
          <p:nvPr/>
        </p:nvSpPr>
        <p:spPr>
          <a:xfrm>
            <a:off x="926972" y="1051411"/>
            <a:ext cx="67913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800" b="1" dirty="0">
                <a:solidFill>
                  <a:schemeClr val="accent1"/>
                </a:solidFill>
              </a:rPr>
              <a:t>Byddai 35% yn ystyried Cymru am wyliau moethus.</a:t>
            </a:r>
          </a:p>
          <a:p>
            <a:endParaRPr lang="en-GB" sz="1800" b="1" noProof="0" dirty="0">
              <a:solidFill>
                <a:schemeClr val="accent1"/>
              </a:solidFill>
            </a:endParaRPr>
          </a:p>
          <a:p>
            <a:pPr rtl="0"/>
            <a:r>
              <a:rPr lang="cy-GB" sz="1800" b="1" dirty="0">
                <a:solidFill>
                  <a:schemeClr val="accent1"/>
                </a:solidFill>
              </a:rPr>
              <a:t>58% yn ystyried lleoliadau golygfaol/golygfeydd i fod yn nodweddion moethus pwysig wrth archebu llety, tra bod 42% yn blaenoriaethu opsiynau bwyta cain.</a:t>
            </a:r>
          </a:p>
          <a:p>
            <a:endParaRPr lang="en-GB" b="1" dirty="0">
              <a:solidFill>
                <a:schemeClr val="accent1"/>
              </a:solidFill>
            </a:endParaRPr>
          </a:p>
          <a:p>
            <a:pPr rtl="0"/>
            <a:r>
              <a:rPr lang="cy-GB" sz="1800" b="1" dirty="0">
                <a:solidFill>
                  <a:schemeClr val="accent1"/>
                </a:solidFill>
              </a:rPr>
              <a:t>Ar ben hynny, mae 44% yn fodlon gwario mwy ar wyliau moethus</a:t>
            </a:r>
          </a:p>
          <a:p>
            <a:endParaRPr lang="en-GB" b="1" dirty="0">
              <a:solidFill>
                <a:schemeClr val="accent1"/>
              </a:solidFill>
            </a:endParaRPr>
          </a:p>
          <a:p>
            <a:endParaRPr lang="en-GB" b="1" dirty="0">
              <a:solidFill>
                <a:schemeClr val="accent1"/>
              </a:solidFill>
            </a:endParaRPr>
          </a:p>
          <a:p>
            <a:endParaRPr lang="en-GB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4C4077-F53E-4DA9-28AD-7C036D48F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3623148"/>
              </p:ext>
            </p:extLst>
          </p:nvPr>
        </p:nvGraphicFramePr>
        <p:xfrm>
          <a:off x="1045553" y="1992353"/>
          <a:ext cx="11148644" cy="3652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ontent Placeholder 14">
            <a:extLst>
              <a:ext uri="{FF2B5EF4-FFF2-40B4-BE49-F238E27FC236}">
                <a16:creationId xmlns:a16="http://schemas.microsoft.com/office/drawing/2014/main" id="{E1BC7331-B3BE-4988-DB5C-AE6C06590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893156"/>
              </p:ext>
            </p:extLst>
          </p:nvPr>
        </p:nvGraphicFramePr>
        <p:xfrm>
          <a:off x="2161182" y="3392595"/>
          <a:ext cx="2502603" cy="173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18BE462-F8B8-CCE3-AC30-2B0828C83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276975"/>
            <a:ext cx="10528299" cy="581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G3. Fyddech chi’n ystyried Cymru am wyliau moethus? Cyfanswm maint y sylfaen, n=750.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G4. Pa nodweddion moethusrwydd sy’n bwysig i chi pan fyddwch chi’n archebu llety? Y rhai sy'n meddwl bod moethusrwydd yn bwysig, n=527.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G5. Sut ydych chi’n teimlo am wario mwy o arian am brofiad moethus? Cyfanswm maint y sylfaen, n=750.</a:t>
            </a:r>
          </a:p>
        </p:txBody>
      </p:sp>
    </p:spTree>
    <p:extLst>
      <p:ext uri="{BB962C8B-B14F-4D97-AF65-F5344CB8AC3E}">
        <p14:creationId xmlns:p14="http://schemas.microsoft.com/office/powerpoint/2010/main" val="240723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5A1E4-74D1-95BA-0BFC-C24F203D8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 descr="Pwysigrwydd hygyrchedd">
            <a:extLst>
              <a:ext uri="{FF2B5EF4-FFF2-40B4-BE49-F238E27FC236}">
                <a16:creationId xmlns:a16="http://schemas.microsoft.com/office/drawing/2014/main" id="{F07FD90F-DAB5-1CD4-BC1C-9DC8681B445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Pwysigrwydd hygyrchedd</a:t>
            </a:r>
          </a:p>
        </p:txBody>
      </p:sp>
      <p:sp>
        <p:nvSpPr>
          <p:cNvPr id="9" name="Title 5" descr="Mae trafnidiaeth hygyrch ac argaeledd gwybodaeth yn aml yn cael eu crybwyll fel nodweddion hygyrchedd pwysig wrth archebu llety.">
            <a:extLst>
              <a:ext uri="{FF2B5EF4-FFF2-40B4-BE49-F238E27FC236}">
                <a16:creationId xmlns:a16="http://schemas.microsoft.com/office/drawing/2014/main" id="{CBE8AFFE-F1FF-1DA7-AA67-7D8E28C0A861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12585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Mae trafnidiaeth hygyrch ac argaeledd gwybodaeth yn aml yn cael eu crybwyll fel nodweddion hygyrchedd pwysig wrth archebu llety.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654D05B-38E6-21B1-C26E-7D6A02401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12115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6FBF6FA-4A59-69F4-8971-7E797C07D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851023" y="2527418"/>
            <a:ext cx="4156075" cy="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15ED912C-48D5-6FFA-F23C-23453912B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1438528"/>
              </p:ext>
            </p:extLst>
          </p:nvPr>
        </p:nvGraphicFramePr>
        <p:xfrm>
          <a:off x="-4127500" y="2015733"/>
          <a:ext cx="11329619" cy="413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505491E-46AC-0F46-B743-5FC70B69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280144"/>
              </p:ext>
            </p:extLst>
          </p:nvPr>
        </p:nvGraphicFramePr>
        <p:xfrm>
          <a:off x="186714" y="1708562"/>
          <a:ext cx="11329619" cy="4445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FDC88C4-55C9-86A7-5C75-E545B57A65B5}"/>
              </a:ext>
            </a:extLst>
          </p:cNvPr>
          <p:cNvSpPr txBox="1"/>
          <p:nvPr/>
        </p:nvSpPr>
        <p:spPr>
          <a:xfrm>
            <a:off x="7671408" y="2266701"/>
            <a:ext cx="384492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pwysig iawn/eithriadol o bwysig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0673C5C-2A0B-EBA8-B137-F9BDB6C4B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G6. Pa nodweddion hygyrchedd sy’n bwysig i chi pan fyddwch chi’n archebu llety? Cyfanswm maint y sylfaen, n=750. 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G7. Pa mor bwysig yw’r nodwedd hon i’ch penderfyniad pan fyddwch chi’n archebu llety? Maint y sylfaen, n=233. </a:t>
            </a:r>
          </a:p>
        </p:txBody>
      </p:sp>
    </p:spTree>
    <p:extLst>
      <p:ext uri="{BB962C8B-B14F-4D97-AF65-F5344CB8AC3E}">
        <p14:creationId xmlns:p14="http://schemas.microsoft.com/office/powerpoint/2010/main" val="8832861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F57E-2150-F41F-7A16-14AB481F3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 descr="Hygyrchedd llety ac atyniadau">
            <a:extLst>
              <a:ext uri="{FF2B5EF4-FFF2-40B4-BE49-F238E27FC236}">
                <a16:creationId xmlns:a16="http://schemas.microsoft.com/office/drawing/2014/main" id="{5C6FDD14-109D-BFC2-351A-0C82FEFDA5E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Hygyrchedd llety ac atyniadau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FC0D88-D954-70A2-12BC-9A1947953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65507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5" descr="Mae perfformiad Cymru yn gymharol gryf yn y meysydd allweddol hyn.">
            <a:extLst>
              <a:ext uri="{FF2B5EF4-FFF2-40B4-BE49-F238E27FC236}">
                <a16:creationId xmlns:a16="http://schemas.microsoft.com/office/drawing/2014/main" id="{A4096109-D496-B26F-B889-D462CE86DA89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12585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Mae perfformiad Cymru yn gymharol gryf yn y meysydd allweddol hyn.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77CA21-F394-E155-6358-D547A7348A9D}"/>
              </a:ext>
            </a:extLst>
          </p:cNvPr>
          <p:cNvSpPr txBox="1"/>
          <p:nvPr/>
        </p:nvSpPr>
        <p:spPr>
          <a:xfrm>
            <a:off x="1738228" y="1676490"/>
            <a:ext cx="435777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da/rhagorol: Llety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E0C2EE10-9CF3-EB30-55D9-0747B8CD0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978301"/>
              </p:ext>
            </p:extLst>
          </p:nvPr>
        </p:nvGraphicFramePr>
        <p:xfrm>
          <a:off x="-4826611" y="2024179"/>
          <a:ext cx="11329619" cy="413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44157B1-CF7F-4737-DC30-8681345C3B51}"/>
              </a:ext>
            </a:extLst>
          </p:cNvPr>
          <p:cNvSpPr txBox="1"/>
          <p:nvPr/>
        </p:nvSpPr>
        <p:spPr>
          <a:xfrm>
            <a:off x="7202119" y="1676490"/>
            <a:ext cx="435777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rtl="0"/>
            <a:r>
              <a:rPr lang="cy-GB" sz="1600" b="1" dirty="0">
                <a:solidFill>
                  <a:srgbClr val="120742"/>
                </a:solidFill>
              </a:rPr>
              <a:t>% da/rhagorol: Atyniadau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C387C19-77AA-FA7D-4CA9-1651FBDE9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8567384"/>
              </p:ext>
            </p:extLst>
          </p:nvPr>
        </p:nvGraphicFramePr>
        <p:xfrm>
          <a:off x="838198" y="2024179"/>
          <a:ext cx="11329619" cy="413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32AFD40-501E-CD26-EA9E-694E9CC9B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847724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G9. Sut ydych chi’n sgorio hygyrchedd </a:t>
            </a:r>
            <a:r>
              <a:rPr lang="cy-GB" sz="1000" b="1" dirty="0">
                <a:solidFill>
                  <a:schemeClr val="tx1"/>
                </a:solidFill>
              </a:rPr>
              <a:t>llety</a:t>
            </a:r>
            <a:r>
              <a:rPr lang="cy-GB" sz="1000" dirty="0">
                <a:solidFill>
                  <a:schemeClr val="tx1"/>
                </a:solidFill>
              </a:rPr>
              <a:t> pan ydych chi wedi ymweld â Chymru yn y gorffennol?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G8. Sut ydych chi’n sgorio hygyrchedd </a:t>
            </a:r>
            <a:r>
              <a:rPr lang="cy-GB" sz="1000" b="1" dirty="0">
                <a:solidFill>
                  <a:schemeClr val="tx1"/>
                </a:solidFill>
              </a:rPr>
              <a:t>atyniadau</a:t>
            </a:r>
            <a:r>
              <a:rPr lang="cy-GB" sz="1000" dirty="0">
                <a:solidFill>
                  <a:schemeClr val="tx1"/>
                </a:solidFill>
              </a:rPr>
              <a:t> pan ydych chi wedi ymweld â Chymru yn y gorffennol? Maint y sylfaen, n=107</a:t>
            </a:r>
          </a:p>
        </p:txBody>
      </p:sp>
    </p:spTree>
    <p:extLst>
      <p:ext uri="{BB962C8B-B14F-4D97-AF65-F5344CB8AC3E}">
        <p14:creationId xmlns:p14="http://schemas.microsoft.com/office/powerpoint/2010/main" val="38044846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621BC-0E32-F057-068D-12DDA30C9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Ffocws ar foethusrwydd a hygyrchedd">
            <a:extLst>
              <a:ext uri="{FF2B5EF4-FFF2-40B4-BE49-F238E27FC236}">
                <a16:creationId xmlns:a16="http://schemas.microsoft.com/office/drawing/2014/main" id="{05FB2250-C812-01CF-A0A4-7ED37715C70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8425544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Ffocws ar foethusrwydd a hygyrchedd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96FD3626-C63F-F9C6-3EF7-96088A2C3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3" y="1157288"/>
            <a:ext cx="599440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80E4D0E3-CF91-D826-DA68-FA0325893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53784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D9122E8-2AF9-E62A-AA79-EB49DA61A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6102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60C105F-354F-2472-CF64-FE627110E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4503" y="1157288"/>
            <a:ext cx="11389561" cy="5700712"/>
          </a:xfrm>
          <a:prstGeom prst="rect">
            <a:avLst/>
          </a:prstGeom>
          <a:solidFill>
            <a:srgbClr val="1207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0" name="TextBox 19" descr="Moethusrwydd Pan fydd pobl yn meddwl am Gymru, mae cysylltiadau cyffredin yn cynnwys rygbi, pobl leol gyfeillgar, a golygfeydd godidog, fel mynyddoedd, dyffrynnoedd a chefn gwlad. Mae 31% yn ystyried moethusrwydd yn bwysig iawn neu'n hynod bwysig, gyda theuluoedd yn rhoi mwy o bwyslais arno nag grwpiau eraill. Byddai 35% yn ystyried Cymru ar gyfer gwyliau moethus. Mae 58% yn gwerthfawrogi lleoliadau golygfaol/golygfeydd wrth archebu llety, tra bod 42% yn blaenoriaethu bwyta cain.">
            <a:extLst>
              <a:ext uri="{FF2B5EF4-FFF2-40B4-BE49-F238E27FC236}">
                <a16:creationId xmlns:a16="http://schemas.microsoft.com/office/drawing/2014/main" id="{54E34B09-EDB0-9C1D-A653-8E922E2DB61D}"/>
              </a:ext>
            </a:extLst>
          </p:cNvPr>
          <p:cNvSpPr txBox="1"/>
          <p:nvPr/>
        </p:nvSpPr>
        <p:spPr>
          <a:xfrm>
            <a:off x="823914" y="1559917"/>
            <a:ext cx="537845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Moethusrwydd</a:t>
            </a: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Pan fydd pobl yn meddwl am Gymru, mae cysylltiadau cyffredin yn cynnwys rygbi, pobl leol gyfeillgar, a golygfeydd godidog, fel mynyddoedd, dyffrynnoedd a chefn gwlad.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Mae 31% yn ystyried moethusrwydd yn bwysig iawn neu'n hynod bwysig, gyda theuluoedd yn rhoi mwy o bwyslais arno na grwpiau eraill. 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Byddai 35% yn ystyried Cymru ar gyfer gwyliau moethus. Mae 58% yn gwerthfawrogi lleoliadau golygfaol/golygfeydd wrth archebu llety, tra bod 42% yn blaenoriaethu bwyta cain. Yn ogystal, mae 44% yn fodlon gwario mwy ar wyliau moethus.</a:t>
            </a:r>
          </a:p>
        </p:txBody>
      </p:sp>
      <p:sp>
        <p:nvSpPr>
          <p:cNvPr id="22" name="TextBox 21" descr="Hygyrchedd Mae argaeledd gwybodaeth a thrafnidiaeth hygyrch yn cael eu nodi'n gyffredin fel nodweddion hygyrchedd allweddol, ac maent hefyd yn uchel eu statws o ran pwysigrwydd, gyda Chymru'n perfformio'n gymharol dda yn y meysydd hyn.">
            <a:extLst>
              <a:ext uri="{FF2B5EF4-FFF2-40B4-BE49-F238E27FC236}">
                <a16:creationId xmlns:a16="http://schemas.microsoft.com/office/drawing/2014/main" id="{4F1ADB65-16B0-BD82-586B-A1D75F705770}"/>
              </a:ext>
            </a:extLst>
          </p:cNvPr>
          <p:cNvSpPr txBox="1"/>
          <p:nvPr/>
        </p:nvSpPr>
        <p:spPr>
          <a:xfrm>
            <a:off x="6231773" y="1559917"/>
            <a:ext cx="59522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Hygyrchedd</a:t>
            </a: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Mae argaeledd gwybodaeth a thrafnidiaeth hygyrch yn cael eu nodi'n gyffredin fel nodweddion hygyrchedd allweddol, ac maent hefyd yn uchel eu statws o ran pwysigrwydd, gyda Chymru'n perfformio'n gymharol dda yn y meysydd hyn.</a:t>
            </a:r>
          </a:p>
        </p:txBody>
      </p:sp>
    </p:spTree>
    <p:extLst>
      <p:ext uri="{BB962C8B-B14F-4D97-AF65-F5344CB8AC3E}">
        <p14:creationId xmlns:p14="http://schemas.microsoft.com/office/powerpoint/2010/main" val="3266556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DD9FE6-96CF-E627-CD7C-4A58C553A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 descr="RHESYMAU DROS BEIDIO AG YMWELD Â CHYMRU YN 2024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5438775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RHESYMAU DROS BEIDIO AG YMWELD Â CHYMRU YN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35604-CFC3-B7D1-A0B9-9D275120E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87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descr="Y RHAI NA AETH AR DAITH I GYMRU YN 2024">
            <a:extLst>
              <a:ext uri="{FF2B5EF4-FFF2-40B4-BE49-F238E27FC236}">
                <a16:creationId xmlns:a16="http://schemas.microsoft.com/office/drawing/2014/main" id="{2BF7274F-89EC-A45E-6422-ED4148F9D9E5}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>
                <a:solidFill>
                  <a:schemeClr val="bg1"/>
                </a:solidFill>
              </a:rPr>
              <a:t>Y RHAI NA AETH AR DAITH I GYMRU YN 2024</a:t>
            </a:r>
          </a:p>
        </p:txBody>
      </p:sp>
      <p:sp>
        <p:nvSpPr>
          <p:cNvPr id="4" name="Title 3" descr="Rhesymau dros beidio ag ymweld â Chymru yn 2024">
            <a:extLst>
              <a:ext uri="{FF2B5EF4-FFF2-40B4-BE49-F238E27FC236}">
                <a16:creationId xmlns:a16="http://schemas.microsoft.com/office/drawing/2014/main" id="{1356FF3F-61E0-5967-4703-14F4F74D2D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590123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ag ymweld â Chymru yn 2024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9D4A9F-E8AB-1E44-DDD9-7E12852EC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28952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5" descr="Y prif resymau dros beidio ag ymweld â Chymru yn 2024 yw bod pobl wedi mynd ar wyliau tramor yn lle hynny neu eu bod yn teimlo nad ydyn nhw'n gwybod digon am y gweithgareddau sydd ar gael.">
            <a:extLst>
              <a:ext uri="{FF2B5EF4-FFF2-40B4-BE49-F238E27FC236}">
                <a16:creationId xmlns:a16="http://schemas.microsoft.com/office/drawing/2014/main" id="{92021277-0B05-512C-59B0-25AE3EEFED75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59012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Y prif resymau dros beidio ag ymweld â Chymru yn 2024 yw bod pobl wedi mynd ar wyliau tramor yn lle hynny neu eu bod yn teimlo nad ydyn nhw'n gwybod digon am y gweithgareddau sydd ar gael. Roedd rhesymau eraill yn cynnwys peidio â chymryd gwyliau o gwbl.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DBA1C1D-9C26-3877-7960-715198A0C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0937309"/>
              </p:ext>
            </p:extLst>
          </p:nvPr>
        </p:nvGraphicFramePr>
        <p:xfrm>
          <a:off x="-1190365" y="2202542"/>
          <a:ext cx="8718126" cy="4097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F1A1292C-B1CF-976E-EABA-EE3A2EE7F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085E12C-D8E4-551B-90DA-746D9B1E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E4. Beth yw'r rhesymau pam na wnaethoch chi gymryd seibiant byr neu wyliau yng Nghymru yn 2024?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na aeth ar daith i Gymru yn 2024, n=641.</a:t>
            </a:r>
          </a:p>
        </p:txBody>
      </p:sp>
    </p:spTree>
    <p:extLst>
      <p:ext uri="{BB962C8B-B14F-4D97-AF65-F5344CB8AC3E}">
        <p14:creationId xmlns:p14="http://schemas.microsoft.com/office/powerpoint/2010/main" val="3669245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D0724AE-EE80-92F2-0E46-DE8A88F959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 dirty="0">
                <a:solidFill>
                  <a:schemeClr val="bg1"/>
                </a:solidFill>
              </a:rPr>
              <a:t>Y RHAI NA AETH AR DAITH I GYMRU YN 2024</a:t>
            </a:r>
          </a:p>
        </p:txBody>
      </p:sp>
      <p:sp>
        <p:nvSpPr>
          <p:cNvPr id="6" name="Title 5" descr="Bwriad i ymweld â Chymru gan rai na aeth ar daith i Gymru">
            <a:extLst>
              <a:ext uri="{FF2B5EF4-FFF2-40B4-BE49-F238E27FC236}">
                <a16:creationId xmlns:a16="http://schemas.microsoft.com/office/drawing/2014/main" id="{52162709-B40B-6715-C243-E54A0CE102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8" y="365124"/>
            <a:ext cx="798068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Bwriad i ymweld â Chymru gan rai na aeth ar daith i Gymru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C8C247A-F936-C492-C3BE-3699EAA1B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71095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5" descr="O’r rhai nad oedd wedi bod ar daith i Gymru, nid oedd 75% wedi ystyried taith dros nos i Gymru yn 2024.">
            <a:extLst>
              <a:ext uri="{FF2B5EF4-FFF2-40B4-BE49-F238E27FC236}">
                <a16:creationId xmlns:a16="http://schemas.microsoft.com/office/drawing/2014/main" id="{2BC1268C-0F11-F0B5-509B-F6FA9FF330A0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093470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O’r rhai nad oedd wedi bod ar daith i Gymru, nid oedd 75% wedi ystyried taith dros nos i Gymru yn 2024. Penderfynodd ychydig dros hanner fynd i rywle arall yn Ynysoedd Prydain neu Iwerddon, gyda Gweriniaeth Iwerddon a Llundain y cyrchfannau mwyaf poblogaidd.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62544EFA-04DC-3752-C557-53D55BEF8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7373755"/>
              </p:ext>
            </p:extLst>
          </p:nvPr>
        </p:nvGraphicFramePr>
        <p:xfrm>
          <a:off x="-3733115" y="2974941"/>
          <a:ext cx="10824795" cy="2949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EDA8E8A-446A-9078-C8BD-4BC2E6FAC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7723725"/>
              </p:ext>
            </p:extLst>
          </p:nvPr>
        </p:nvGraphicFramePr>
        <p:xfrm>
          <a:off x="3298823" y="2052078"/>
          <a:ext cx="8893177" cy="3908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 descr="Roedd 25% o’r rhai nad oedd wedi bod ar daith i Gymru yn ystyried taith dros nos i Gymru yn 2024">
            <a:extLst>
              <a:ext uri="{FF2B5EF4-FFF2-40B4-BE49-F238E27FC236}">
                <a16:creationId xmlns:a16="http://schemas.microsoft.com/office/drawing/2014/main" id="{74DF5D42-5F27-13E6-EBF9-D52EA26B7A91}"/>
              </a:ext>
            </a:extLst>
          </p:cNvPr>
          <p:cNvSpPr txBox="1"/>
          <p:nvPr/>
        </p:nvSpPr>
        <p:spPr>
          <a:xfrm>
            <a:off x="812011" y="2396021"/>
            <a:ext cx="58407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400" dirty="0">
                <a:solidFill>
                  <a:srgbClr val="120742"/>
                </a:solidFill>
              </a:rPr>
              <a:t>Roedd</a:t>
            </a:r>
            <a:r>
              <a:rPr lang="cy-GB" sz="2000" b="1" dirty="0">
                <a:solidFill>
                  <a:srgbClr val="120742"/>
                </a:solidFill>
              </a:rPr>
              <a:t> 25% </a:t>
            </a:r>
            <a:r>
              <a:rPr lang="cy-GB" sz="1400" dirty="0">
                <a:solidFill>
                  <a:srgbClr val="120742"/>
                </a:solidFill>
              </a:rPr>
              <a:t>o’r rhai nad oedd wedi bod ar daith i Gymru yn ystyried taith dros nos i Gymru yn 2024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16F7A9D-639E-540D-9F37-114B5A0C9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794965" y="3528060"/>
            <a:ext cx="1043475" cy="0"/>
          </a:xfrm>
          <a:prstGeom prst="straightConnector1">
            <a:avLst/>
          </a:prstGeom>
          <a:ln>
            <a:solidFill>
              <a:srgbClr val="12074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085E12C-D8E4-551B-90DA-746D9B1E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00800"/>
            <a:ext cx="10582274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E1. Nodoch na wnaethoch gymryd seibiant byr neu wyliau i Gymru yn 2024. Oeddech chi'n ystyried taith yng Nghymru yn 2024 ar unrhyw adeg?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E2. Ac a aethoch chi rywle arall am seibiant byr neu wyliau yn 2024, neu aethoch chi ddim ar wyliau o gwbl? Y rhai na aeth ar daith i Gymru yn 2024, n=641.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E3. Ac i ba un o'r ardaloedd canlynol o Ynysoedd Prydain neu Iwerddon aethoch chi ar eich seibiant byr neu wyliau yn 2024? Aeth i Ynysoedd Prydain neu Iwerddon, n=330.</a:t>
            </a:r>
          </a:p>
        </p:txBody>
      </p:sp>
    </p:spTree>
    <p:extLst>
      <p:ext uri="{BB962C8B-B14F-4D97-AF65-F5344CB8AC3E}">
        <p14:creationId xmlns:p14="http://schemas.microsoft.com/office/powerpoint/2010/main" val="2943931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EBAD-59BF-D780-C234-F70F06FFC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D9E0570F-2FC6-D8B5-D614-D81F0633A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45EA93-FC3F-238D-E050-8FC433137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C4F659E-F829-98C3-F182-75B8BCEDA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 descr="RHESYMAU DROS BEIDIO BWRIADU YMWELD Â CHYMRU YN 2025">
            <a:extLst>
              <a:ext uri="{FF2B5EF4-FFF2-40B4-BE49-F238E27FC236}">
                <a16:creationId xmlns:a16="http://schemas.microsoft.com/office/drawing/2014/main" id="{F30570A3-1ABB-79D1-58DD-8CCA7A07CDC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4820533" cy="13849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RHESYMAU DROS BEIDIO BWRIADU YMWELD Â CHYMRU YN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5AF12A-79F7-5C17-A723-C3A53596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43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 descr="Y RHAI NAD YDYNT YN BWRIADU CYMRYD TAITH I GYMRU YN 2025">
            <a:extLst>
              <a:ext uri="{FF2B5EF4-FFF2-40B4-BE49-F238E27FC236}">
                <a16:creationId xmlns:a16="http://schemas.microsoft.com/office/drawing/2014/main" id="{FD161050-CB7A-835C-4E8F-76E43EC926D8}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 dirty="0">
                <a:solidFill>
                  <a:schemeClr val="bg1"/>
                </a:solidFill>
              </a:rPr>
              <a:t>Y RHAI NAD YDYNT YN BWRIADU CYMRYD TAITH I GYMRU YN 2025</a:t>
            </a:r>
          </a:p>
        </p:txBody>
      </p:sp>
      <p:sp>
        <p:nvSpPr>
          <p:cNvPr id="3" name="Title 2" descr="Rhesymau dros beidio bwriadu ymweld â Chymru yn 2025">
            <a:extLst>
              <a:ext uri="{FF2B5EF4-FFF2-40B4-BE49-F238E27FC236}">
                <a16:creationId xmlns:a16="http://schemas.microsoft.com/office/drawing/2014/main" id="{CD853314-0199-0B71-0107-8E6F0952D8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196848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bwriadu ymweld â Chymru yn 2025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1403BD6-ED19-0F26-CF0A-EA21CED65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99134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Yn debyg i'r rhesymau dros beidio ag ymweld â Chymru yn 2024, y prif reswm dros beidio â chynllunio ymweld yn 2025 yw dewis gwyliau tramor.">
            <a:extLst>
              <a:ext uri="{FF2B5EF4-FFF2-40B4-BE49-F238E27FC236}">
                <a16:creationId xmlns:a16="http://schemas.microsoft.com/office/drawing/2014/main" id="{C7F446C0-F36D-F5CF-6E80-239EBA73512E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Yn debyg i'r rhesymau dros beidio ag ymweld â Chymru yn 2024, y prif reswm dros beidio â chynllunio ymweld yn 2025 yw dewis gwyliau tramor. Yn ogystal, doedd 29% erioed wedi meddwl am Gymru fel cyrchfan gwyliau ac mae 24% yn ansicr ynghylch pa weithgareddau sydd ar gael yng Nghymru.</a:t>
            </a: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A1826D1A-F437-A842-DF3A-797E1CC1E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048" y="0"/>
            <a:ext cx="4156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7953B79-4B23-E86A-1A0F-2524182F6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9991942"/>
              </p:ext>
            </p:extLst>
          </p:nvPr>
        </p:nvGraphicFramePr>
        <p:xfrm>
          <a:off x="-1555749" y="2473794"/>
          <a:ext cx="9182100" cy="3907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085E12C-D8E4-551B-90DA-746D9B1E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F13. Beth yw’r rhesymau pam nad ydych yn bwriadu ymweld â Chymru am seibiant byr neu wyliau yn 2025?</a:t>
            </a:r>
          </a:p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Y rhai nad ydynt yn bwriadu cymryd taith i Gymru yn 2025, n=255.</a:t>
            </a:r>
          </a:p>
        </p:txBody>
      </p:sp>
    </p:spTree>
    <p:extLst>
      <p:ext uri="{BB962C8B-B14F-4D97-AF65-F5344CB8AC3E}">
        <p14:creationId xmlns:p14="http://schemas.microsoft.com/office/powerpoint/2010/main" val="3870897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 descr="Y RHAI NAD YDYNT YN BWRIADU CYMRYD TAITH I GYMRU YN 2025">
            <a:extLst>
              <a:ext uri="{FF2B5EF4-FFF2-40B4-BE49-F238E27FC236}">
                <a16:creationId xmlns:a16="http://schemas.microsoft.com/office/drawing/2014/main" id="{D5FBC449-F710-9AA5-0981-D15A045D94D5}"/>
              </a:ext>
            </a:extLst>
          </p:cNvPr>
          <p:cNvSpPr txBox="1"/>
          <p:nvPr/>
        </p:nvSpPr>
        <p:spPr>
          <a:xfrm>
            <a:off x="214223" y="1834407"/>
            <a:ext cx="400110" cy="465846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rtl="0"/>
            <a:r>
              <a:rPr lang="cy-GB" sz="1400" b="1" dirty="0">
                <a:solidFill>
                  <a:schemeClr val="bg1"/>
                </a:solidFill>
              </a:rPr>
              <a:t>Y RHAI NAD YDYNT YN BWRIADU CYMRYD TAITH I GYMRU YN 2025</a:t>
            </a:r>
          </a:p>
        </p:txBody>
      </p:sp>
      <p:sp>
        <p:nvSpPr>
          <p:cNvPr id="6" name="Title 5" descr="Lleoliadau yn y DU ac Iwerddon a ystyrir ar gyfer ymweld yn 2025">
            <a:extLst>
              <a:ext uri="{FF2B5EF4-FFF2-40B4-BE49-F238E27FC236}">
                <a16:creationId xmlns:a16="http://schemas.microsoft.com/office/drawing/2014/main" id="{719694A0-DC92-8356-6B51-6247B24D5B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657871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6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Lleoliadau yn y DU ac Iwerddon a ystyrir ar gyfer ymweld yn 2025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0DDF31-D88F-01F5-F0F8-CE5E8672B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3279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Ymhlith y rhai nad ydynt yn bwriadu ymweld â Chymru yn 2025, Llundain (38%) yw'r gyrchfan fwyaf poblogaidd, ac yna Gweriniaeth Iwerddon yn dilyn yn agos (36%)">
            <a:extLst>
              <a:ext uri="{FF2B5EF4-FFF2-40B4-BE49-F238E27FC236}">
                <a16:creationId xmlns:a16="http://schemas.microsoft.com/office/drawing/2014/main" id="{6D474322-8B58-31AE-7CB2-66B5ABC0E415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5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 dirty="0"/>
              <a:t>Ymhlith y rhai nad ydynt yn bwriadu ymweld â Chymru yn 2025, Llundain (38%) yw'r gyrchfan fwyaf poblogaidd, ac yna Gweriniaeth Iwerddon yn dilyn yn agos (36%)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193DAE0D-7C96-AB70-489C-35B0CBB96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DBA1C1D-9C26-3877-7960-715198A0C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9059292"/>
              </p:ext>
            </p:extLst>
          </p:nvPr>
        </p:nvGraphicFramePr>
        <p:xfrm>
          <a:off x="-3086101" y="1976435"/>
          <a:ext cx="10106025" cy="4348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085E12C-D8E4-551B-90DA-746D9B1EC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9287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00" dirty="0">
                <a:solidFill>
                  <a:schemeClr val="tx1"/>
                </a:solidFill>
              </a:rPr>
              <a:t>F14. Ble, os unrhyw le, yn y DU ac Iwerddon yr ydych chi o ddifrif yn ystyried ymweld ag ef am seibiant byr neu wyliau yn ystod 2025? Y rhai nad ydynt yn bwriadu cymryd taith i Gymru yn 2025, n=255.</a:t>
            </a:r>
          </a:p>
        </p:txBody>
      </p:sp>
    </p:spTree>
    <p:extLst>
      <p:ext uri="{BB962C8B-B14F-4D97-AF65-F5344CB8AC3E}">
        <p14:creationId xmlns:p14="http://schemas.microsoft.com/office/powerpoint/2010/main" val="350457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Rhesymau dros beidio ag ymweld â Chymru yn 2024 neu fwriadu ymweld yn 2025">
            <a:extLst>
              <a:ext uri="{FF2B5EF4-FFF2-40B4-BE49-F238E27FC236}">
                <a16:creationId xmlns:a16="http://schemas.microsoft.com/office/drawing/2014/main" id="{2F108B5D-3BB8-9B59-11B9-AA767E8DCD5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8" y="365124"/>
            <a:ext cx="1019489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ag ymweld â Chymru yn 2024 neu fwriadu ymweld yn 2025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D2CDDC-8252-B59D-EC00-21D722A81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98247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>
            <a:extLst>
              <a:ext uri="{FF2B5EF4-FFF2-40B4-BE49-F238E27FC236}">
                <a16:creationId xmlns:a16="http://schemas.microsoft.com/office/drawing/2014/main" id="{7E658CEB-EC35-B63F-E9A3-37E288AC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5597525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6446DA79-0F97-8E9D-F0A6-F4DC27FA6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38" y="1157288"/>
            <a:ext cx="5770563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D2AF657-347A-5031-9C1A-F3567FC5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2439" y="1157288"/>
            <a:ext cx="11389561" cy="5700712"/>
          </a:xfrm>
          <a:prstGeom prst="rect">
            <a:avLst/>
          </a:prstGeom>
          <a:solidFill>
            <a:srgbClr val="1207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0" name="TextBox 19" descr="Rhesymau dros beidio ymweld Y prif resymau dros beidio ag ymweld â Chymru yn 2024 yw bod pobl wedi dewis gwyliau tramor neu'n teimlo nad oes ganddynt wybodaeth am y gweithgareddau sydd ar gael.">
            <a:extLst>
              <a:ext uri="{FF2B5EF4-FFF2-40B4-BE49-F238E27FC236}">
                <a16:creationId xmlns:a16="http://schemas.microsoft.com/office/drawing/2014/main" id="{0229571B-E4A8-EC13-0983-04540101CDC4}"/>
              </a:ext>
            </a:extLst>
          </p:cNvPr>
          <p:cNvSpPr txBox="1"/>
          <p:nvPr/>
        </p:nvSpPr>
        <p:spPr>
          <a:xfrm>
            <a:off x="802439" y="2060206"/>
            <a:ext cx="561106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Rheswm dros beidio ag ymweld</a:t>
            </a: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Y prif resymau dros beidio ag ymweld â Chymru yn 2024 yw bod pobl wedi dewis gwyliau tramor neu'n teimlo nad oes ganddynt wybodaeth am y gweithgareddau sydd ar gael. 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Yn yr un modd, y prif reswm dros beidio â chynllunio ymweld â Chymru yn 2025 yw dewis gwyliau tramor hefyd. Yn ogystal, doedd 29% ddim wedi meddwl am Gymru fel cyrchfan gwyliau, ac roedd 24% yn ansicr ynghylch y gweithgareddau sydd ar gael yno.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</p:txBody>
      </p:sp>
      <p:sp>
        <p:nvSpPr>
          <p:cNvPr id="22" name="TextBox 21" descr="Prif gyrchfan I'r rhai nad ydynt yn bwriadu ymweld â Chymru yn 2025, Llundain (38%) yw'r brif gyrchfan, ac yna Gweriniaeth Iwerddon yn dilyn (36%).">
            <a:extLst>
              <a:ext uri="{FF2B5EF4-FFF2-40B4-BE49-F238E27FC236}">
                <a16:creationId xmlns:a16="http://schemas.microsoft.com/office/drawing/2014/main" id="{46A2FE97-079A-06D6-AA34-75D72796B4D4}"/>
              </a:ext>
            </a:extLst>
          </p:cNvPr>
          <p:cNvSpPr txBox="1"/>
          <p:nvPr/>
        </p:nvSpPr>
        <p:spPr>
          <a:xfrm>
            <a:off x="6421438" y="2060206"/>
            <a:ext cx="57411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Prif gyrchfan</a:t>
            </a: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I'r rhai nad ydynt yn bwriadu ymweld â Chymru yn 2025, Llundain (38%) yw'r brif gyrchfan, ac yna Gweriniaeth Iwerddon yn dilyn (36%).</a:t>
            </a:r>
          </a:p>
        </p:txBody>
      </p:sp>
    </p:spTree>
    <p:extLst>
      <p:ext uri="{BB962C8B-B14F-4D97-AF65-F5344CB8AC3E}">
        <p14:creationId xmlns:p14="http://schemas.microsoft.com/office/powerpoint/2010/main" val="4245595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c="http://schemas.openxmlformats.org/drawingml/2006/chart" xmlns:c15="http://schemas.microsoft.com/office/drawing/2012/chart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>
        <a:spAutoFit/>
      </a:bodyPr>
      <a:lstStyle>
        <a:defPPr algn="l">
          <a:defRPr sz="1400" dirty="0">
            <a:solidFill>
              <a:srgbClr val="12074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A58921809</value>
    </field>
    <field name="Objective-Title">
      <value order="0">Market Demand Study - Report 2025 - Ireland - CY revised 17.07.25</value>
    </field>
    <field name="Objective-Description">
      <value order="0"/>
    </field>
    <field name="Objective-CreationStamp">
      <value order="0">2025-07-16T16:44:44Z</value>
    </field>
    <field name="Objective-IsApproved">
      <value order="0">false</value>
    </field>
    <field name="Objective-IsPublished">
      <value order="0">true</value>
    </field>
    <field name="Objective-DatePublished">
      <value order="0">2025-07-17T08:53:11Z</value>
    </field>
    <field name="Objective-ModificationStamp">
      <value order="0">2025-07-17T08:53:52Z</value>
    </field>
    <field name="Objective-Owner">
      <value order="0">Fouracres-Risdon, Shannon (EET - Tourism Development)</value>
    </field>
    <field name="Objective-Path">
      <value order="0">Objective Global Folder:#Business File Plan:WG Organisational Groups:OLD - Pre April 2024 - Economy, Treasury &amp; Constitution:Economy, Treasury &amp; Constitution (ETC) - Culture, Sport &amp; Tourism - Tourism Development:1 - Save:Tourism Research &amp; Insights:Marketing Evaluation - VW:Tourism &amp; Marketing - Tourism Research - Visit Wales Marketing Evaluation - Outcomes &amp; Deliverables - 2023-2028:Market Demand 2025</value>
    </field>
    <field name="Objective-Parent">
      <value order="0">Market Demand 2025</value>
    </field>
    <field name="Objective-State">
      <value order="0">Published</value>
    </field>
    <field name="Objective-VersionId">
      <value order="0">vA106656920</value>
    </field>
    <field name="Objective-Version">
      <value order="0">1.0</value>
    </field>
    <field name="Objective-VersionNumber">
      <value order="0">2</value>
    </field>
    <field name="Objective-VersionComment">
      <value order="0"/>
    </field>
    <field name="Objective-FileNumber">
      <value order="0">qA2088808</value>
    </field>
    <field name="Objective-Classification">
      <value order="0">Official</value>
    </field>
    <field name="Objective-Caveats">
      <value order="0"/>
    </field>
  </systemFields>
  <catalogues>
    <catalogue name="Document - Connect Document Type Catalogue" type="type" ori="id:cA76">
      <field name="Objective-Connect Creator">
        <value order="0">nicole@kubikalloo.com</value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0</TotalTime>
  <Words>6331</Words>
  <Application>Microsoft Office PowerPoint</Application>
  <PresentationFormat>Widescreen</PresentationFormat>
  <Paragraphs>577</Paragraphs>
  <Slides>59</Slides>
  <Notes>30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Aptos</vt:lpstr>
      <vt:lpstr>Arial</vt:lpstr>
      <vt:lpstr>Calibri</vt:lpstr>
      <vt:lpstr>Cambria</vt:lpstr>
      <vt:lpstr>VisitBritain powerpoint template 16x9 final</vt:lpstr>
      <vt:lpstr>Astudiaeth Galw'r Farchnad Croeso Cymru –  Iwerddon (2025)</vt:lpstr>
      <vt:lpstr>  Adroddiad Ymchwil Llawn: Astudiaeth Galw'r Farchnad Croeso Cymru – Iwerddon (2025)    Caerdydd: Llywodraeth Cymru, rhif adroddiad GSR 79/2025   Ar gael yn: https://www.llyw.cymru/adroddiadau-galwr-farchnad-ym-maes-twristiaeth-mawrth-2025</vt:lpstr>
      <vt:lpstr>Cynnwys</vt:lpstr>
      <vt:lpstr>CEFNDIR  A METHODOLEG</vt:lpstr>
      <vt:lpstr>Cefndir</vt:lpstr>
      <vt:lpstr>Methodoleg</vt:lpstr>
      <vt:lpstr>Diffiniadau a ddefnyddir yn yr adroddiad hwn</vt:lpstr>
      <vt:lpstr>CANFYDDIADAU ALLWEDDOL</vt:lpstr>
      <vt:lpstr>CANFYDDIADAU ALLWEDDOL</vt:lpstr>
      <vt:lpstr>PROFFIL Y FARCHNAD WYLIAU YN IWERDDON</vt:lpstr>
      <vt:lpstr>Mae'r sampl yn debyg i'r llynedd, gyda theuluoedd yn cyfrif am y cyfnod bywyd mwyaf.</vt:lpstr>
      <vt:lpstr>Rhanbarth tarddiad</vt:lpstr>
      <vt:lpstr>Perthynas â phob cyrchfan</vt:lpstr>
      <vt:lpstr>Ymweliadau blaenorol â phob cyrchfan</vt:lpstr>
      <vt:lpstr>Dylanwadau cyrchfan</vt:lpstr>
      <vt:lpstr>YMWELIADAU Â CHYMRU 2024</vt:lpstr>
      <vt:lpstr>Cymerwyd seibiant byr neu wyliau yng Nghymru yn 2024</vt:lpstr>
      <vt:lpstr>Mis y cymerwyd taith i Gymru yn 2023 neu 2024</vt:lpstr>
      <vt:lpstr>Cymru fel cyrchfan dewis cyntaf</vt:lpstr>
      <vt:lpstr>Ble yng Nghymru a nifer y nosweithiau a arhoswyd</vt:lpstr>
      <vt:lpstr>Cwmni</vt:lpstr>
      <vt:lpstr>Deall nodweddion teithiau a gymerwyd yn 2024</vt:lpstr>
      <vt:lpstr>YN DEBYGOL O YMWELD Â CHYMRU YN 2025</vt:lpstr>
      <vt:lpstr>Yn bwriadu ymweld â Chymru yn 2025</vt:lpstr>
      <vt:lpstr>Yn bwriadu ymweld â Chymru yn 2025, yn ôl cyfnod bywyd</vt:lpstr>
      <vt:lpstr>Yn bwriadu ymweld â Chymru yn 2025, yn ôl cyfnod bywyd</vt:lpstr>
      <vt:lpstr>Yn bwriadu ymweld â Chymru yn 2025, yn ôl cyfnod bywyd</vt:lpstr>
      <vt:lpstr>Digwyddiadau</vt:lpstr>
      <vt:lpstr>Ble maen nhw'n bwriadu mynd yn 2025 yng Nghymru?</vt:lpstr>
      <vt:lpstr>PowerPoint Presentation</vt:lpstr>
      <vt:lpstr>Ystyriaethau'r DU ac Iwerddon ar gyfer 2025</vt:lpstr>
      <vt:lpstr>Deall bwriadau i fynd ar deithiau i Gymru yn 2025</vt:lpstr>
      <vt:lpstr>EFFAITH MARCHNATA CROESO CYMRU</vt:lpstr>
      <vt:lpstr>Wedi clywed sôn am Gymru fel lle i ymweld â hi</vt:lpstr>
      <vt:lpstr>Mae 65% wedi gweld neu glywed am Gymru drwy o leiaf un ffynhonnell gwybodaeth yn ystod y misoedd diwethaf.   Hysbysebion teledu yw'r brif ffynhonnell, gydag 'ar lafar' yn dilyn yn agos. Fodd bynnag, mae pobl annibynnol iau yn llai tebygol o fod wedi clywed amdano trwy hysbysebion teledu ac yn fwy tebygol trwy grëwyr cynnwys, dylanwadwyr a chyfryngau cymdeithasol.</vt:lpstr>
      <vt:lpstr>Roedd gan yr ymgyrchoedd teuluol ychydig mwy o ddwyn i gof, gyda 32% yn nodi eu bod wedi'i weld wrth gyfeirio at ymgyrch Hwyl a 26% ar gyfer yr ymgyrch Cymru i'ch ci.</vt:lpstr>
      <vt:lpstr>Ymgyrchoedd datganiadau</vt:lpstr>
      <vt:lpstr>Ymgyrchoedd canfyddiadau</vt:lpstr>
      <vt:lpstr>Ymgyrchoedd canfyddiadau, o'r rhai oedd yn ymwybodol</vt:lpstr>
      <vt:lpstr>Ymgyrchoedd datganiadau disgrifiadol</vt:lpstr>
      <vt:lpstr>Cyswllt Croeso Cymru</vt:lpstr>
      <vt:lpstr>Gweld marchnata mewn perthynas â thwristiaeth Cymru?</vt:lpstr>
      <vt:lpstr>Effaith marchnata Croeso Cymru</vt:lpstr>
      <vt:lpstr>FFOCWS AR FOETHUSRWYDD A HYGYRCHEDD</vt:lpstr>
      <vt:lpstr>Canfyddiad o Gymru</vt:lpstr>
      <vt:lpstr>Canfyddiad o Gymru</vt:lpstr>
      <vt:lpstr>Pwysigrwydd moethusrwydd</vt:lpstr>
      <vt:lpstr>Pwysigrwydd moethusrwydd, yn ôl cyfnod bywyd</vt:lpstr>
      <vt:lpstr>Moethusrwydd</vt:lpstr>
      <vt:lpstr>Pwysigrwydd hygyrchedd</vt:lpstr>
      <vt:lpstr>Hygyrchedd llety ac atyniadau </vt:lpstr>
      <vt:lpstr>Ffocws ar foethusrwydd a hygyrchedd</vt:lpstr>
      <vt:lpstr>RHESYMAU DROS BEIDIO AG YMWELD Â CHYMRU YN 2024</vt:lpstr>
      <vt:lpstr>Rhesymau dros beidio ag ymweld â Chymru yn 2024</vt:lpstr>
      <vt:lpstr>Bwriad i ymweld â Chymru gan rai na aeth ar daith i Gymru</vt:lpstr>
      <vt:lpstr>RHESYMAU DROS BEIDIO BWRIADU YMWELD Â CHYMRU YN 2025</vt:lpstr>
      <vt:lpstr>Rhesymau dros beidio bwriadu ymweld â Chymru yn 2025</vt:lpstr>
      <vt:lpstr>Lleoliadau yn y DU ac Iwerddon a ystyrir ar gyfer ymweld yn 2025</vt:lpstr>
      <vt:lpstr>Rhesymau dros beidio ag ymweld â Chymru yn 2024 neu fwriadu ymweld yn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Astudiaeth Galw'r Farchnad Croeso Cymru – Iwerddon (2025)</dc:title>
  <dc:creator/>
  <cp:lastModifiedBy/>
  <cp:revision>1</cp:revision>
  <dcterms:created xsi:type="dcterms:W3CDTF">2025-07-17T09:25:13Z</dcterms:created>
  <dcterms:modified xsi:type="dcterms:W3CDTF">2025-07-17T09:25:19Z</dcterms:modified>
</cp:coreProperties>
</file>