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8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2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26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29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30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5"/>
  </p:sldMasterIdLst>
  <p:notesMasterIdLst>
    <p:notesMasterId r:id="rId64"/>
  </p:notesMasterIdLst>
  <p:sldIdLst>
    <p:sldId id="952" r:id="rId6"/>
    <p:sldId id="953" r:id="rId7"/>
    <p:sldId id="1028" r:id="rId8"/>
    <p:sldId id="1054" r:id="rId9"/>
    <p:sldId id="1068" r:id="rId10"/>
    <p:sldId id="1178" r:id="rId11"/>
    <p:sldId id="1065" r:id="rId12"/>
    <p:sldId id="1053" r:id="rId13"/>
    <p:sldId id="1142" r:id="rId14"/>
    <p:sldId id="1052" r:id="rId15"/>
    <p:sldId id="1158" r:id="rId16"/>
    <p:sldId id="1147" r:id="rId17"/>
    <p:sldId id="1160" r:id="rId18"/>
    <p:sldId id="1085" r:id="rId19"/>
    <p:sldId id="1082" r:id="rId20"/>
    <p:sldId id="1157" r:id="rId21"/>
    <p:sldId id="1086" r:id="rId22"/>
    <p:sldId id="1087" r:id="rId23"/>
    <p:sldId id="1088" r:id="rId24"/>
    <p:sldId id="1091" r:id="rId25"/>
    <p:sldId id="1092" r:id="rId26"/>
    <p:sldId id="1146" r:id="rId27"/>
    <p:sldId id="1048" r:id="rId28"/>
    <p:sldId id="1093" r:id="rId29"/>
    <p:sldId id="1151" r:id="rId30"/>
    <p:sldId id="1175" r:id="rId31"/>
    <p:sldId id="1100" r:id="rId32"/>
    <p:sldId id="1098" r:id="rId33"/>
    <p:sldId id="1101" r:id="rId34"/>
    <p:sldId id="1102" r:id="rId35"/>
    <p:sldId id="1044" r:id="rId36"/>
    <p:sldId id="1049" r:id="rId37"/>
    <p:sldId id="1043" r:id="rId38"/>
    <p:sldId id="1138" r:id="rId39"/>
    <p:sldId id="1126" r:id="rId40"/>
    <p:sldId id="1114" r:id="rId41"/>
    <p:sldId id="1132" r:id="rId42"/>
    <p:sldId id="1174" r:id="rId43"/>
    <p:sldId id="1111" r:id="rId44"/>
    <p:sldId id="1116" r:id="rId45"/>
    <p:sldId id="1105" r:id="rId46"/>
    <p:sldId id="1144" r:id="rId47"/>
    <p:sldId id="1047" r:id="rId48"/>
    <p:sldId id="1161" r:id="rId49"/>
    <p:sldId id="1170" r:id="rId50"/>
    <p:sldId id="1162" r:id="rId51"/>
    <p:sldId id="1163" r:id="rId52"/>
    <p:sldId id="1164" r:id="rId53"/>
    <p:sldId id="1165" r:id="rId54"/>
    <p:sldId id="1177" r:id="rId55"/>
    <p:sldId id="1172" r:id="rId56"/>
    <p:sldId id="1072" r:id="rId57"/>
    <p:sldId id="1129" r:id="rId58"/>
    <p:sldId id="1127" r:id="rId59"/>
    <p:sldId id="1166" r:id="rId60"/>
    <p:sldId id="1130" r:id="rId61"/>
    <p:sldId id="1131" r:id="rId62"/>
    <p:sldId id="1171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yflwyniad a Chynnwys" id="{0D19AEDF-77D3-4425-B6AB-BD2BF311DF4B}">
          <p14:sldIdLst>
            <p14:sldId id="952"/>
            <p14:sldId id="953"/>
            <p14:sldId id="1028"/>
          </p14:sldIdLst>
        </p14:section>
        <p14:section name="Cefndir a Methodoleg" id="{FFC82336-3FB6-46AF-8905-FB6CDB5C1689}">
          <p14:sldIdLst>
            <p14:sldId id="1054"/>
            <p14:sldId id="1068"/>
            <p14:sldId id="1178"/>
            <p14:sldId id="1065"/>
          </p14:sldIdLst>
        </p14:section>
        <p14:section name="Canfyddiadau Allweddol" id="{AF7C74B5-0D16-4826-8483-66119A2DEF20}">
          <p14:sldIdLst>
            <p14:sldId id="1053"/>
            <p14:sldId id="1142"/>
          </p14:sldIdLst>
        </p14:section>
        <p14:section name="Proffil" id="{79EA0617-FA25-46D3-ABB1-3D98BD50ED23}">
          <p14:sldIdLst>
            <p14:sldId id="1052"/>
            <p14:sldId id="1158"/>
            <p14:sldId id="1147"/>
            <p14:sldId id="1160"/>
            <p14:sldId id="1085"/>
            <p14:sldId id="1082"/>
          </p14:sldIdLst>
        </p14:section>
        <p14:section name="Ymweliadau â Chymru 2024" id="{C6DBF8A8-7879-46ED-A995-AF5871D8C355}">
          <p14:sldIdLst>
            <p14:sldId id="1157"/>
            <p14:sldId id="1086"/>
            <p14:sldId id="1087"/>
            <p14:sldId id="1088"/>
            <p14:sldId id="1091"/>
            <p14:sldId id="1092"/>
            <p14:sldId id="1146"/>
          </p14:sldIdLst>
        </p14:section>
        <p14:section name="Bwriad i fynd ar daith i Gymru yn 2025" id="{4E138B13-ABE8-4882-962E-CBBC94AC37CA}">
          <p14:sldIdLst>
            <p14:sldId id="1048"/>
            <p14:sldId id="1093"/>
            <p14:sldId id="1151"/>
            <p14:sldId id="1175"/>
            <p14:sldId id="1100"/>
            <p14:sldId id="1098"/>
            <p14:sldId id="1101"/>
            <p14:sldId id="1102"/>
            <p14:sldId id="1044"/>
          </p14:sldIdLst>
        </p14:section>
        <p14:section name="Effaith Marchnata" id="{21497AA8-36FB-4233-9E8D-C18D15645E72}">
          <p14:sldIdLst>
            <p14:sldId id="1049"/>
            <p14:sldId id="1043"/>
            <p14:sldId id="1138"/>
            <p14:sldId id="1126"/>
            <p14:sldId id="1114"/>
            <p14:sldId id="1132"/>
            <p14:sldId id="1174"/>
            <p14:sldId id="1111"/>
            <p14:sldId id="1116"/>
            <p14:sldId id="1105"/>
            <p14:sldId id="1144"/>
          </p14:sldIdLst>
        </p14:section>
        <p14:section name="Ffocws ar foethusrwydd a hygyrchedd" id="{AD9BC404-D81D-46E6-BD50-6B3350EC2DD1}">
          <p14:sldIdLst>
            <p14:sldId id="1047"/>
            <p14:sldId id="1161"/>
            <p14:sldId id="1170"/>
            <p14:sldId id="1162"/>
            <p14:sldId id="1163"/>
            <p14:sldId id="1164"/>
            <p14:sldId id="1165"/>
            <p14:sldId id="1177"/>
            <p14:sldId id="1172"/>
          </p14:sldIdLst>
        </p14:section>
        <p14:section name="Rhesymau dros beidio ag ymweld â Chymru" id="{C90C1A2E-F191-49EA-8255-E0E6CAD3FC54}">
          <p14:sldIdLst>
            <p14:sldId id="1072"/>
            <p14:sldId id="1129"/>
            <p14:sldId id="1127"/>
            <p14:sldId id="1166"/>
            <p14:sldId id="1130"/>
            <p14:sldId id="1131"/>
            <p14:sldId id="11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742"/>
    <a:srgbClr val="EA5A0D"/>
    <a:srgbClr val="135D78"/>
    <a:srgbClr val="FF66CC"/>
    <a:srgbClr val="E4BFEB"/>
    <a:srgbClr val="C4D2E6"/>
    <a:srgbClr val="EFAC33"/>
    <a:srgbClr val="B5D7AE"/>
    <a:srgbClr val="F0C2C4"/>
    <a:srgbClr val="105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69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Sheet1!$B$1:$M$1</c:f>
              <c:strCache>
                <c:ptCount val="12"/>
                <c:pt idx="0">
                  <c:v>Cymru</c:v>
                </c:pt>
                <c:pt idx="1">
                  <c:v>De-ddwyrain Lloegr</c:v>
                </c:pt>
                <c:pt idx="2">
                  <c:v>Llundain/Llundain Fwyaf</c:v>
                </c:pt>
                <c:pt idx="3">
                  <c:v>Gogledd Orllewin Lloegr</c:v>
                </c:pt>
                <c:pt idx="4">
                  <c:v>Gorllewin Canolbarth Lloegr</c:v>
                </c:pt>
                <c:pt idx="5">
                  <c:v>De Orllewin Lloegr</c:v>
                </c:pt>
                <c:pt idx="6">
                  <c:v>Dwyrain Anglia/Dwyrain Lloegr</c:v>
                </c:pt>
                <c:pt idx="7">
                  <c:v>yr Alban</c:v>
                </c:pt>
                <c:pt idx="8">
                  <c:v>Swydd Efrog/Glannau Humber</c:v>
                </c:pt>
                <c:pt idx="9">
                  <c:v>Dwyrain Canolbarth Lloegr</c:v>
                </c:pt>
                <c:pt idx="10">
                  <c:v>Gogledd-ddwyrain Lloegr</c:v>
                </c:pt>
                <c:pt idx="11">
                  <c:v>Gogledd Iwerddon</c:v>
                </c:pt>
              </c:strCache>
            </c:strRef>
          </c:cat>
          <c:val>
            <c:numRef>
              <c:f>Sheet1!$B$2:$M$2</c:f>
            </c:numRef>
          </c:val>
          <c:extLst>
            <c:ext xmlns:c16="http://schemas.microsoft.com/office/drawing/2014/chart" uri="{C3380CC4-5D6E-409C-BE32-E72D297353CC}">
              <c16:uniqueId val="{00000000-B343-49DC-ADB6-EAB8496E4E7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Sheet1!$B$1:$M$1</c:f>
              <c:strCache>
                <c:ptCount val="12"/>
                <c:pt idx="0">
                  <c:v>Cymru</c:v>
                </c:pt>
                <c:pt idx="1">
                  <c:v>De-ddwyrain Lloegr</c:v>
                </c:pt>
                <c:pt idx="2">
                  <c:v>Llundain/Llundain Fwyaf</c:v>
                </c:pt>
                <c:pt idx="3">
                  <c:v>Gogledd Orllewin Lloegr</c:v>
                </c:pt>
                <c:pt idx="4">
                  <c:v>Gorllewin Canolbarth Lloegr</c:v>
                </c:pt>
                <c:pt idx="5">
                  <c:v>De Orllewin Lloegr</c:v>
                </c:pt>
                <c:pt idx="6">
                  <c:v>Dwyrain Anglia/Dwyrain Lloegr</c:v>
                </c:pt>
                <c:pt idx="7">
                  <c:v>yr Alban</c:v>
                </c:pt>
                <c:pt idx="8">
                  <c:v>Swydd Efrog/Glannau Humber</c:v>
                </c:pt>
                <c:pt idx="9">
                  <c:v>Dwyrain Canolbarth Lloegr</c:v>
                </c:pt>
                <c:pt idx="10">
                  <c:v>Gogledd-ddwyrain Lloegr</c:v>
                </c:pt>
                <c:pt idx="11">
                  <c:v>Gogledd Iwerddon</c:v>
                </c:pt>
              </c:strCache>
            </c:strRef>
          </c:cat>
          <c:val>
            <c:numRef>
              <c:f>Sheet1!$B$3:$M$3</c:f>
              <c:numCache>
                <c:formatCode>0%</c:formatCode>
                <c:ptCount val="12"/>
                <c:pt idx="0">
                  <c:v>0.1643620015135</c:v>
                </c:pt>
                <c:pt idx="1">
                  <c:v>0.12066498291070001</c:v>
                </c:pt>
                <c:pt idx="2">
                  <c:v>0.1152282119036</c:v>
                </c:pt>
                <c:pt idx="3">
                  <c:v>9.5687236275269996E-2</c:v>
                </c:pt>
                <c:pt idx="4">
                  <c:v>8.3229834283990001E-2</c:v>
                </c:pt>
                <c:pt idx="5">
                  <c:v>7.5245113031510005E-2</c:v>
                </c:pt>
                <c:pt idx="6">
                  <c:v>7.8952935456070003E-2</c:v>
                </c:pt>
                <c:pt idx="7">
                  <c:v>6.7486142410040001E-2</c:v>
                </c:pt>
                <c:pt idx="8">
                  <c:v>6.8890335157700003E-2</c:v>
                </c:pt>
                <c:pt idx="9">
                  <c:v>6.9578097041089998E-2</c:v>
                </c:pt>
                <c:pt idx="10">
                  <c:v>3.4739798742240001E-2</c:v>
                </c:pt>
                <c:pt idx="11">
                  <c:v>2.5935311274359999E-2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E8-4679-B49A-2612F2903B4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Sheet1!$B$1:$M$1</c:f>
              <c:strCache>
                <c:ptCount val="12"/>
                <c:pt idx="0">
                  <c:v>Cymru</c:v>
                </c:pt>
                <c:pt idx="1">
                  <c:v>De-ddwyrain Lloegr</c:v>
                </c:pt>
                <c:pt idx="2">
                  <c:v>Llundain/Llundain Fwyaf</c:v>
                </c:pt>
                <c:pt idx="3">
                  <c:v>Gogledd Orllewin Lloegr</c:v>
                </c:pt>
                <c:pt idx="4">
                  <c:v>Gorllewin Canolbarth Lloegr</c:v>
                </c:pt>
                <c:pt idx="5">
                  <c:v>De Orllewin Lloegr</c:v>
                </c:pt>
                <c:pt idx="6">
                  <c:v>Dwyrain Anglia/Dwyrain Lloegr</c:v>
                </c:pt>
                <c:pt idx="7">
                  <c:v>yr Alban</c:v>
                </c:pt>
                <c:pt idx="8">
                  <c:v>Swydd Efrog/Glannau Humber</c:v>
                </c:pt>
                <c:pt idx="9">
                  <c:v>Dwyrain Canolbarth Lloegr</c:v>
                </c:pt>
                <c:pt idx="10">
                  <c:v>Gogledd-ddwyrain Lloegr</c:v>
                </c:pt>
                <c:pt idx="11">
                  <c:v>Gogledd Iwerddon</c:v>
                </c:pt>
              </c:strCache>
            </c:strRef>
          </c:cat>
          <c:val>
            <c:numRef>
              <c:f>Sheet1!$B$4:$M$4</c:f>
              <c:numCache>
                <c:formatCode>0%</c:formatCode>
                <c:ptCount val="12"/>
                <c:pt idx="0">
                  <c:v>0.16570104287369999</c:v>
                </c:pt>
                <c:pt idx="1">
                  <c:v>0.1216685979143</c:v>
                </c:pt>
                <c:pt idx="2">
                  <c:v>0.1135573580533</c:v>
                </c:pt>
                <c:pt idx="3">
                  <c:v>9.6176129779839997E-2</c:v>
                </c:pt>
                <c:pt idx="4">
                  <c:v>7.8794901506370002E-2</c:v>
                </c:pt>
                <c:pt idx="5">
                  <c:v>7.8794901506370002E-2</c:v>
                </c:pt>
                <c:pt idx="6">
                  <c:v>7.6477404403239996E-2</c:v>
                </c:pt>
                <c:pt idx="7">
                  <c:v>6.9524913093859997E-2</c:v>
                </c:pt>
                <c:pt idx="8">
                  <c:v>6.9524913093859997E-2</c:v>
                </c:pt>
                <c:pt idx="9">
                  <c:v>6.9524913093859997E-2</c:v>
                </c:pt>
                <c:pt idx="10">
                  <c:v>3.4762456546929998E-2</c:v>
                </c:pt>
                <c:pt idx="11">
                  <c:v>2.4333719582850001E-2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3A-4E1D-8B98-8468C315C2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17370976"/>
        <c:axId val="1617370016"/>
      </c:barChart>
      <c:catAx>
        <c:axId val="1617370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370016"/>
        <c:crosses val="autoZero"/>
        <c:auto val="1"/>
        <c:lblAlgn val="ctr"/>
        <c:lblOffset val="100"/>
        <c:noMultiLvlLbl val="0"/>
      </c:catAx>
      <c:valAx>
        <c:axId val="1617370016"/>
        <c:scaling>
          <c:orientation val="minMax"/>
          <c:max val="0.30000000000000004"/>
        </c:scaling>
        <c:delete val="1"/>
        <c:axPos val="l"/>
        <c:numFmt formatCode="0%" sourceLinked="1"/>
        <c:majorTickMark val="out"/>
        <c:minorTickMark val="none"/>
        <c:tickLblPos val="nextTo"/>
        <c:crossAx val="161737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Dydw i erioed wedi cymryd seibiant byr na gwyliau yno o'r blaen ac nid wyf yn debygol o wneud hynny yn y dyfodol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 Cymru</c:v>
                </c:pt>
                <c:pt idx="1">
                  <c:v>Cymru (heb hybu)</c:v>
                </c:pt>
                <c:pt idx="2">
                  <c:v>De-orllewin Lloegr</c:v>
                </c:pt>
                <c:pt idx="3">
                  <c:v>Yr Alban</c:v>
                </c:pt>
                <c:pt idx="4">
                  <c:v>Swydd Efrog</c:v>
                </c:pt>
                <c:pt idx="5">
                  <c:v>Arfordir De Lloegr</c:v>
                </c:pt>
                <c:pt idx="6">
                  <c:v>Ardal y Llynnoedd</c:v>
                </c:pt>
                <c:pt idx="7">
                  <c:v>Peak District</c:v>
                </c:pt>
                <c:pt idx="8">
                  <c:v>Gogledd Iwerddon</c:v>
                </c:pt>
                <c:pt idx="9">
                  <c:v>Gweriniaeth Iwerddon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4.6349942062570003E-2</c:v>
                </c:pt>
                <c:pt idx="1">
                  <c:v>5.3333333333329999E-2</c:v>
                </c:pt>
                <c:pt idx="2">
                  <c:v>6.4889918887599998E-2</c:v>
                </c:pt>
                <c:pt idx="3">
                  <c:v>6.7207415990730004E-2</c:v>
                </c:pt>
                <c:pt idx="4">
                  <c:v>9.1541135573579999E-2</c:v>
                </c:pt>
                <c:pt idx="5">
                  <c:v>7.8794901506370002E-2</c:v>
                </c:pt>
                <c:pt idx="6">
                  <c:v>8.4588644264189994E-2</c:v>
                </c:pt>
                <c:pt idx="7">
                  <c:v>0.1008111239861</c:v>
                </c:pt>
                <c:pt idx="8">
                  <c:v>0.1691772885284</c:v>
                </c:pt>
                <c:pt idx="9">
                  <c:v>0.13673232908460001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C2-4CD1-9479-23133B0426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Dydw i erioed wedi bod ar wyliau nac seibiant byr yno ond hoffwn i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 Cymru</c:v>
                </c:pt>
                <c:pt idx="1">
                  <c:v>Cymru (heb hybu)</c:v>
                </c:pt>
                <c:pt idx="2">
                  <c:v>De-orllewin Lloegr</c:v>
                </c:pt>
                <c:pt idx="3">
                  <c:v>Yr Alban</c:v>
                </c:pt>
                <c:pt idx="4">
                  <c:v>Swydd Efrog</c:v>
                </c:pt>
                <c:pt idx="5">
                  <c:v>Arfordir De Lloegr</c:v>
                </c:pt>
                <c:pt idx="6">
                  <c:v>Ardal y Llynnoedd</c:v>
                </c:pt>
                <c:pt idx="7">
                  <c:v>Peak District</c:v>
                </c:pt>
                <c:pt idx="8">
                  <c:v>Gogledd Iwerddon</c:v>
                </c:pt>
                <c:pt idx="9">
                  <c:v>Gweriniaeth Iwerddon</c:v>
                </c:pt>
              </c:strCache>
            </c:strRef>
          </c:cat>
          <c:val>
            <c:numRef>
              <c:f>Sheet1!$C$2:$C$11</c:f>
              <c:numCache>
                <c:formatCode>0%</c:formatCode>
                <c:ptCount val="10"/>
                <c:pt idx="0">
                  <c:v>0.1714947856315</c:v>
                </c:pt>
                <c:pt idx="1">
                  <c:v>0.188</c:v>
                </c:pt>
                <c:pt idx="2">
                  <c:v>0.23174971031290001</c:v>
                </c:pt>
                <c:pt idx="3">
                  <c:v>0.2456546929316</c:v>
                </c:pt>
                <c:pt idx="4">
                  <c:v>0.25376593279260001</c:v>
                </c:pt>
                <c:pt idx="5">
                  <c:v>0.25608342989569999</c:v>
                </c:pt>
                <c:pt idx="6">
                  <c:v>0.29663962920050002</c:v>
                </c:pt>
                <c:pt idx="7">
                  <c:v>0.36268829663960001</c:v>
                </c:pt>
                <c:pt idx="8">
                  <c:v>0.41483198146</c:v>
                </c:pt>
                <c:pt idx="9">
                  <c:v>0.3974507531866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C2-4CD1-9479-23133B0426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Rwyf wedi cymryd seibiant byr neu wyliau yno o'r blaen, ond nid wyf yn debygol o wneud hynny eto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 Cymru</c:v>
                </c:pt>
                <c:pt idx="1">
                  <c:v>Cymru (heb hybu)</c:v>
                </c:pt>
                <c:pt idx="2">
                  <c:v>De-orllewin Lloegr</c:v>
                </c:pt>
                <c:pt idx="3">
                  <c:v>Yr Alban</c:v>
                </c:pt>
                <c:pt idx="4">
                  <c:v>Swydd Efrog</c:v>
                </c:pt>
                <c:pt idx="5">
                  <c:v>Arfordir De Lloegr</c:v>
                </c:pt>
                <c:pt idx="6">
                  <c:v>Ardal y Llynnoedd</c:v>
                </c:pt>
                <c:pt idx="7">
                  <c:v>Peak District</c:v>
                </c:pt>
                <c:pt idx="8">
                  <c:v>Gogledd Iwerddon</c:v>
                </c:pt>
                <c:pt idx="9">
                  <c:v>Gweriniaeth Iwerddon</c:v>
                </c:pt>
              </c:strCache>
            </c:strRef>
          </c:cat>
          <c:val>
            <c:numRef>
              <c:f>Sheet1!$D$2:$D$11</c:f>
              <c:numCache>
                <c:formatCode>0%</c:formatCode>
                <c:ptCount val="10"/>
                <c:pt idx="0">
                  <c:v>6.025492468134E-2</c:v>
                </c:pt>
                <c:pt idx="1">
                  <c:v>6.4000000000000001E-2</c:v>
                </c:pt>
                <c:pt idx="2">
                  <c:v>0.1031286210892</c:v>
                </c:pt>
                <c:pt idx="3">
                  <c:v>7.5318655851680003E-2</c:v>
                </c:pt>
                <c:pt idx="4">
                  <c:v>7.5318655851680003E-2</c:v>
                </c:pt>
                <c:pt idx="5">
                  <c:v>9.2699884125140006E-2</c:v>
                </c:pt>
                <c:pt idx="6">
                  <c:v>9.1541135573579999E-2</c:v>
                </c:pt>
                <c:pt idx="7">
                  <c:v>8.8064889918889999E-2</c:v>
                </c:pt>
                <c:pt idx="8">
                  <c:v>5.0984936268830001E-2</c:v>
                </c:pt>
                <c:pt idx="9">
                  <c:v>8.8064889918889999E-2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C2-4CD1-9479-23133B0426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Rwyf wedi cymryd seibiant byr neu wyliau yno unwaith neu ddwywaith o'r blaen ac efallai y byddaf yn gwneud hynny eto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 Cymru</c:v>
                </c:pt>
                <c:pt idx="1">
                  <c:v>Cymru (heb hybu)</c:v>
                </c:pt>
                <c:pt idx="2">
                  <c:v>De-orllewin Lloegr</c:v>
                </c:pt>
                <c:pt idx="3">
                  <c:v>Yr Alban</c:v>
                </c:pt>
                <c:pt idx="4">
                  <c:v>Swydd Efrog</c:v>
                </c:pt>
                <c:pt idx="5">
                  <c:v>Arfordir De Lloegr</c:v>
                </c:pt>
                <c:pt idx="6">
                  <c:v>Ardal y Llynnoedd</c:v>
                </c:pt>
                <c:pt idx="7">
                  <c:v>Peak District</c:v>
                </c:pt>
                <c:pt idx="8">
                  <c:v>Gogledd Iwerddon</c:v>
                </c:pt>
                <c:pt idx="9">
                  <c:v>Gweriniaeth Iwerddon</c:v>
                </c:pt>
              </c:strCache>
            </c:strRef>
          </c:cat>
          <c:val>
            <c:numRef>
              <c:f>Sheet1!$E$2:$E$11</c:f>
              <c:numCache>
                <c:formatCode>0%</c:formatCode>
                <c:ptCount val="10"/>
                <c:pt idx="0">
                  <c:v>0.29084588644260001</c:v>
                </c:pt>
                <c:pt idx="1">
                  <c:v>0.3026666666667</c:v>
                </c:pt>
                <c:pt idx="2">
                  <c:v>0.28621089223640001</c:v>
                </c:pt>
                <c:pt idx="3">
                  <c:v>0.30938586326770001</c:v>
                </c:pt>
                <c:pt idx="4">
                  <c:v>0.28621089223640001</c:v>
                </c:pt>
                <c:pt idx="5">
                  <c:v>0.28157589803010002</c:v>
                </c:pt>
                <c:pt idx="6">
                  <c:v>0.28041714947860003</c:v>
                </c:pt>
                <c:pt idx="7">
                  <c:v>0.23522595596759999</c:v>
                </c:pt>
                <c:pt idx="8">
                  <c:v>0.18308227114719999</c:v>
                </c:pt>
                <c:pt idx="9">
                  <c:v>0.19582850521440001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C2-4CD1-9479-23133B0426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Rwy'n cymryd egwyliau byr neu wyliau yno weithiau ac yn bwriadu gwneud hynny eto yn ystod y ddwy flynedd nesaf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 Cymru</c:v>
                </c:pt>
                <c:pt idx="1">
                  <c:v>Cymru (heb hybu)</c:v>
                </c:pt>
                <c:pt idx="2">
                  <c:v>De-orllewin Lloegr</c:v>
                </c:pt>
                <c:pt idx="3">
                  <c:v>Yr Alban</c:v>
                </c:pt>
                <c:pt idx="4">
                  <c:v>Swydd Efrog</c:v>
                </c:pt>
                <c:pt idx="5">
                  <c:v>Arfordir De Lloegr</c:v>
                </c:pt>
                <c:pt idx="6">
                  <c:v>Ardal y Llynnoedd</c:v>
                </c:pt>
                <c:pt idx="7">
                  <c:v>Peak District</c:v>
                </c:pt>
                <c:pt idx="8">
                  <c:v>Gogledd Iwerddon</c:v>
                </c:pt>
                <c:pt idx="9">
                  <c:v>Gweriniaeth Iwerddon</c:v>
                </c:pt>
              </c:strCache>
            </c:strRef>
          </c:cat>
          <c:val>
            <c:numRef>
              <c:f>Sheet1!$F$2:$F$11</c:f>
              <c:numCache>
                <c:formatCode>0%</c:formatCode>
                <c:ptCount val="10"/>
                <c:pt idx="0">
                  <c:v>0.17612977983780001</c:v>
                </c:pt>
                <c:pt idx="1">
                  <c:v>0.1653333333333</c:v>
                </c:pt>
                <c:pt idx="2">
                  <c:v>0.1506373117034</c:v>
                </c:pt>
                <c:pt idx="3">
                  <c:v>0.1517960602549</c:v>
                </c:pt>
                <c:pt idx="4">
                  <c:v>0.1216685979143</c:v>
                </c:pt>
                <c:pt idx="5">
                  <c:v>0.13673232908460001</c:v>
                </c:pt>
                <c:pt idx="6">
                  <c:v>0.1205098493627</c:v>
                </c:pt>
                <c:pt idx="7">
                  <c:v>0.1100811123986</c:v>
                </c:pt>
                <c:pt idx="8">
                  <c:v>8.1112398609499994E-2</c:v>
                </c:pt>
                <c:pt idx="9">
                  <c:v>7.0683661645420004E-2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C2-4CD1-9479-23133B0426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Rwy'n aml yn cymryd egwyliau byr neu wyliau yno ac yn bwriadu gwneud hynny eto o fewn y flwyddyn nesaf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 Cymru</c:v>
                </c:pt>
                <c:pt idx="1">
                  <c:v>Cymru (heb hybu)</c:v>
                </c:pt>
                <c:pt idx="2">
                  <c:v>De-orllewin Lloegr</c:v>
                </c:pt>
                <c:pt idx="3">
                  <c:v>Yr Alban</c:v>
                </c:pt>
                <c:pt idx="4">
                  <c:v>Swydd Efrog</c:v>
                </c:pt>
                <c:pt idx="5">
                  <c:v>Arfordir De Lloegr</c:v>
                </c:pt>
                <c:pt idx="6">
                  <c:v>Ardal y Llynnoedd</c:v>
                </c:pt>
                <c:pt idx="7">
                  <c:v>Peak District</c:v>
                </c:pt>
                <c:pt idx="8">
                  <c:v>Gogledd Iwerddon</c:v>
                </c:pt>
                <c:pt idx="9">
                  <c:v>Gweriniaeth Iwerddon</c:v>
                </c:pt>
              </c:strCache>
            </c:strRef>
          </c:cat>
          <c:val>
            <c:numRef>
              <c:f>Sheet1!$G$2:$G$11</c:f>
              <c:numCache>
                <c:formatCode>0%</c:formatCode>
                <c:ptCount val="10"/>
                <c:pt idx="0">
                  <c:v>0.23986095017379999</c:v>
                </c:pt>
                <c:pt idx="1">
                  <c:v>0.21333333333330001</c:v>
                </c:pt>
                <c:pt idx="2">
                  <c:v>0.1344148319815</c:v>
                </c:pt>
                <c:pt idx="3">
                  <c:v>0.12746234067209999</c:v>
                </c:pt>
                <c:pt idx="4">
                  <c:v>0.13673232908460001</c:v>
                </c:pt>
                <c:pt idx="5">
                  <c:v>0.1205098493627</c:v>
                </c:pt>
                <c:pt idx="6">
                  <c:v>0.1031286210892</c:v>
                </c:pt>
                <c:pt idx="7">
                  <c:v>6.3731170336040005E-2</c:v>
                </c:pt>
                <c:pt idx="8">
                  <c:v>7.3001158748549996E-2</c:v>
                </c:pt>
                <c:pt idx="9">
                  <c:v>6.9524913093859997E-2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C2-4CD1-9479-23133B04265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79141359"/>
        <c:axId val="1779143279"/>
      </c:barChart>
      <c:catAx>
        <c:axId val="1779141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143279"/>
        <c:crosses val="autoZero"/>
        <c:auto val="1"/>
        <c:lblAlgn val="ctr"/>
        <c:lblOffset val="100"/>
        <c:noMultiLvlLbl val="0"/>
      </c:catAx>
      <c:valAx>
        <c:axId val="177914327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79141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Yn ystod y 2 fis diwethaf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Gweriniaeth Iwerddon</c:v>
                </c:pt>
                <c:pt idx="4">
                  <c:v>Swydd Efrog</c:v>
                </c:pt>
                <c:pt idx="5">
                  <c:v>Ardal y Llynnoedd</c:v>
                </c:pt>
                <c:pt idx="6">
                  <c:v>De-orllewin Lloegr (gan gynnwys Dyfnaint a Chernyw)</c:v>
                </c:pt>
                <c:pt idx="7">
                  <c:v>Peak District</c:v>
                </c:pt>
                <c:pt idx="8">
                  <c:v>Arfordir De Lloegr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0.1303703703704</c:v>
                </c:pt>
                <c:pt idx="1">
                  <c:v>6.9139966273189996E-2</c:v>
                </c:pt>
                <c:pt idx="2">
                  <c:v>7.2423398328690006E-2</c:v>
                </c:pt>
                <c:pt idx="3">
                  <c:v>6.7164179104479999E-2</c:v>
                </c:pt>
                <c:pt idx="4">
                  <c:v>0.1044247787611</c:v>
                </c:pt>
                <c:pt idx="5">
                  <c:v>4.6816479400749997E-2</c:v>
                </c:pt>
                <c:pt idx="6">
                  <c:v>5.601317957166E-2</c:v>
                </c:pt>
                <c:pt idx="7">
                  <c:v>4.9676025917930001E-2</c:v>
                </c:pt>
                <c:pt idx="8">
                  <c:v>8.5365853658540006E-2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4-4258-94D0-6A1ED617EC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Gweriniaeth Iwerddon</c:v>
                </c:pt>
                <c:pt idx="4">
                  <c:v>Swydd Efrog</c:v>
                </c:pt>
                <c:pt idx="5">
                  <c:v>Ardal y Llynnoedd</c:v>
                </c:pt>
                <c:pt idx="6">
                  <c:v>De-orllewin Lloegr (gan gynnwys Dyfnaint a Chernyw)</c:v>
                </c:pt>
                <c:pt idx="7">
                  <c:v>Peak District</c:v>
                </c:pt>
                <c:pt idx="8">
                  <c:v>Arfordir De Lloegr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0.26666666666670003</c:v>
                </c:pt>
                <c:pt idx="1">
                  <c:v>0.2023608768971</c:v>
                </c:pt>
                <c:pt idx="2">
                  <c:v>0.1810584958217</c:v>
                </c:pt>
                <c:pt idx="3">
                  <c:v>0.15422885572139999</c:v>
                </c:pt>
                <c:pt idx="4">
                  <c:v>0.2</c:v>
                </c:pt>
                <c:pt idx="5">
                  <c:v>0.1704119850187</c:v>
                </c:pt>
                <c:pt idx="6">
                  <c:v>0.1960461285008</c:v>
                </c:pt>
                <c:pt idx="7">
                  <c:v>0.16414686825050001</c:v>
                </c:pt>
                <c:pt idx="8">
                  <c:v>0.21428571428570001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E4-4258-94D0-6A1ED617ECE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07355632"/>
        <c:axId val="1707362832"/>
      </c:barChart>
      <c:catAx>
        <c:axId val="170735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362832"/>
        <c:crosses val="autoZero"/>
        <c:auto val="1"/>
        <c:lblAlgn val="ctr"/>
        <c:lblOffset val="100"/>
        <c:noMultiLvlLbl val="0"/>
      </c:catAx>
      <c:valAx>
        <c:axId val="17073628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0735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Sheet1!$A$3:$A$16</c:f>
              <c:strCache>
                <c:ptCount val="14"/>
                <c:pt idx="0">
                  <c:v>Hawdd teithio iddo a mynd o gwmpas</c:v>
                </c:pt>
                <c:pt idx="1">
                  <c:v>Golygfeydd a thirweddau anhygoel</c:v>
                </c:pt>
                <c:pt idx="2">
                  <c:v>Llety o ansawdd uchel</c:v>
                </c:pt>
                <c:pt idx="3">
                  <c:v>Cyrchfan sy'n llawn hanes a threftadaeth</c:v>
                </c:pt>
                <c:pt idx="4">
                  <c:v>Tirnodau enwog ac atyniadau ymweld</c:v>
                </c:pt>
                <c:pt idx="5">
                  <c:v>Llawer o weithgareddau a phethau i'w gwneud</c:v>
                </c:pt>
                <c:pt idx="6">
                  <c:v>Pobl sy'n groesawgar iawn</c:v>
                </c:pt>
                <c:pt idx="7">
                  <c:v>Lleoedd gwych i'w harchwilio oddi ar y llwybr prysur</c:v>
                </c:pt>
                <c:pt idx="8">
                  <c:v>Lleoedd sy'n enwog am eu bwyd a'u diod</c:v>
                </c:pt>
                <c:pt idx="9">
                  <c:v>Rhywle y gallwch ymweld ag ef bob adeg o'r flwyddyn</c:v>
                </c:pt>
                <c:pt idx="10">
                  <c:v>Cyfleoedd i archwilio fy hobïau a'm diddordebau</c:v>
                </c:pt>
                <c:pt idx="11">
                  <c:v>Cyrchfan sy'n gyfeillgar i'r amgylchedd</c:v>
                </c:pt>
                <c:pt idx="12">
                  <c:v>Diwylliant ac adloniant ffyniannus</c:v>
                </c:pt>
                <c:pt idx="13">
                  <c:v>Profiad diwylliannol dilys</c:v>
                </c:pt>
              </c:strCache>
            </c:strRef>
          </c:cat>
          <c:val>
            <c:numRef>
              <c:f>Sheet1!$B$3:$B$16</c:f>
              <c:numCache>
                <c:formatCode>0%</c:formatCode>
                <c:ptCount val="14"/>
                <c:pt idx="0">
                  <c:v>0.45886442641949998</c:v>
                </c:pt>
                <c:pt idx="1">
                  <c:v>0.43105446118189999</c:v>
                </c:pt>
                <c:pt idx="2">
                  <c:v>0.38586326767090001</c:v>
                </c:pt>
                <c:pt idx="3">
                  <c:v>0.33140208574739999</c:v>
                </c:pt>
                <c:pt idx="4">
                  <c:v>0.30590961761300001</c:v>
                </c:pt>
                <c:pt idx="5">
                  <c:v>0.28968713789110001</c:v>
                </c:pt>
                <c:pt idx="6">
                  <c:v>0.25492468134410001</c:v>
                </c:pt>
                <c:pt idx="7">
                  <c:v>0.23522595596759999</c:v>
                </c:pt>
                <c:pt idx="8">
                  <c:v>0.23059096176130001</c:v>
                </c:pt>
                <c:pt idx="9">
                  <c:v>0.22247972190029999</c:v>
                </c:pt>
                <c:pt idx="10">
                  <c:v>0.1691772885284</c:v>
                </c:pt>
                <c:pt idx="11">
                  <c:v>0.14020857473930001</c:v>
                </c:pt>
                <c:pt idx="12">
                  <c:v>0.1332560834299</c:v>
                </c:pt>
                <c:pt idx="13">
                  <c:v>0.1309385863268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0-469F-A16A-47159DAED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Wedi ymweld â Chymru yn 2023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0.3807459305141</c:v>
                </c:pt>
                <c:pt idx="1">
                  <c:v>0.45128205128210003</c:v>
                </c:pt>
                <c:pt idx="2">
                  <c:v>0.52095808383230002</c:v>
                </c:pt>
                <c:pt idx="3">
                  <c:v>0.275204359673</c:v>
                </c:pt>
                <c:pt idx="4">
                  <c:v>0.23921568627449999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C-49C8-B919-B2AC3B019F4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Wedi ymweld â Chymru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0.40092699884130001</c:v>
                </c:pt>
                <c:pt idx="1">
                  <c:v>0.36363636363640001</c:v>
                </c:pt>
                <c:pt idx="2">
                  <c:v>0.6082474226804</c:v>
                </c:pt>
                <c:pt idx="3">
                  <c:v>0.30952380952379999</c:v>
                </c:pt>
                <c:pt idx="4">
                  <c:v>0.23618090452259999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7-4CA0-B508-958DFBB170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617370976"/>
        <c:axId val="1617370016"/>
      </c:barChart>
      <c:catAx>
        <c:axId val="161737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370016"/>
        <c:crosses val="autoZero"/>
        <c:auto val="1"/>
        <c:lblAlgn val="ctr"/>
        <c:lblOffset val="100"/>
        <c:noMultiLvlLbl val="0"/>
      </c:catAx>
      <c:valAx>
        <c:axId val="1617370016"/>
        <c:scaling>
          <c:orientation val="minMax"/>
          <c:max val="0.8"/>
        </c:scaling>
        <c:delete val="1"/>
        <c:axPos val="l"/>
        <c:numFmt formatCode="0%" sourceLinked="1"/>
        <c:majorTickMark val="none"/>
        <c:minorTickMark val="none"/>
        <c:tickLblPos val="nextTo"/>
        <c:crossAx val="161737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463175725438205"/>
          <c:y val="0.10472022841164548"/>
          <c:w val="0.57073648549123579"/>
          <c:h val="7.460881085279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mynd ar daith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-1.1177366917458225E-2"/>
                  <c:y val="3.25379637332368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FE-421A-862D-590B6F2C1681}"/>
                </c:ext>
              </c:extLst>
            </c:dLbl>
            <c:dLbl>
              <c:idx val="4"/>
              <c:layout>
                <c:manualLayout>
                  <c:x val="-1.1177366917458225E-2"/>
                  <c:y val="-9.76138911997105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FE-421A-862D-590B6F2C1681}"/>
                </c:ext>
              </c:extLst>
            </c:dLbl>
            <c:dLbl>
              <c:idx val="6"/>
              <c:layout>
                <c:manualLayout>
                  <c:x val="-1.845509896219858E-3"/>
                  <c:y val="0"/>
                </c:manualLayout>
              </c:layout>
              <c:tx>
                <c:rich>
                  <a:bodyPr/>
                  <a:lstStyle/>
                  <a:p>
                    <a:fld id="{4668172D-3293-4DD1-8857-136CDE33AAB3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D4D-4DD6-B6A6-1C84CC8B242A}"/>
                </c:ext>
              </c:extLst>
            </c:dLbl>
            <c:dLbl>
              <c:idx val="7"/>
              <c:layout>
                <c:manualLayout>
                  <c:x val="-1.3040261403701332E-2"/>
                  <c:y val="1.4913061100779144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BA8E294-7097-438E-9EC3-8504FD5BD4FA}" type="VALUE">
                      <a:rPr lang="en-US" sz="1000"/>
                      <a:pPr algn="ctr" rtl="0">
                        <a:defRPr sz="10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10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D4D-4DD6-B6A6-1C84CC8B242A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24863CB-065D-41DB-95C0-19B0BAB43861}" type="VALUE">
                      <a:rPr lang="en-US" sz="1000"/>
                      <a:pPr algn="ctr" rtl="0">
                        <a:defRPr sz="10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10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D4D-4DD6-B6A6-1C84CC8B242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B914C836-A578-496F-909E-4266D3700340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D4D-4DD6-B6A6-1C84CC8B242A}"/>
                </c:ext>
              </c:extLst>
            </c:dLbl>
            <c:dLbl>
              <c:idx val="11"/>
              <c:layout>
                <c:manualLayout>
                  <c:x val="-5.5886834587292496E-3"/>
                  <c:y val="9.76138911997094E-3"/>
                </c:manualLayout>
              </c:layout>
              <c:tx>
                <c:rich>
                  <a:bodyPr/>
                  <a:lstStyle/>
                  <a:p>
                    <a:fld id="{D97E9C60-3A44-4576-B6DA-09A9B85C9714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BD4D-4DD6-B6A6-1C84CC8B24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00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0.1085165386364892</c:v>
                </c:pt>
                <c:pt idx="1">
                  <c:v>9.7670381052646804E-2</c:v>
                </c:pt>
                <c:pt idx="2">
                  <c:v>0.15947008584633421</c:v>
                </c:pt>
                <c:pt idx="3">
                  <c:v>0.20919901045874401</c:v>
                </c:pt>
                <c:pt idx="4">
                  <c:v>0.19401819272857801</c:v>
                </c:pt>
                <c:pt idx="5">
                  <c:v>0.205477398127734</c:v>
                </c:pt>
                <c:pt idx="6">
                  <c:v>0.17931468141809398</c:v>
                </c:pt>
                <c:pt idx="7">
                  <c:v>0.22006403160206997</c:v>
                </c:pt>
                <c:pt idx="8">
                  <c:v>0.17399020254276298</c:v>
                </c:pt>
                <c:pt idx="9">
                  <c:v>8.4155941021778993E-2</c:v>
                </c:pt>
                <c:pt idx="10">
                  <c:v>5.8470598229309396E-2</c:v>
                </c:pt>
                <c:pt idx="11">
                  <c:v>4.9652938335597599E-2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4D-4DD6-B6A6-1C84CC8B24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3.72578897248607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3FE-421A-862D-590B6F2C1681}"/>
                </c:ext>
              </c:extLst>
            </c:dLbl>
            <c:dLbl>
              <c:idx val="4"/>
              <c:layout>
                <c:manualLayout>
                  <c:x val="9.3144724312151875E-3"/>
                  <c:y val="-9.76138911997105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FE-421A-862D-590B6F2C1681}"/>
                </c:ext>
              </c:extLst>
            </c:dLbl>
            <c:dLbl>
              <c:idx val="5"/>
              <c:layout>
                <c:manualLayout>
                  <c:x val="1.1177366917458225E-2"/>
                  <c:y val="6.50759274664737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FE-421A-862D-590B6F2C1681}"/>
                </c:ext>
              </c:extLst>
            </c:dLbl>
            <c:dLbl>
              <c:idx val="6"/>
              <c:layout>
                <c:manualLayout>
                  <c:x val="7.382039584879432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4D-4DD6-B6A6-1C84CC8B242A}"/>
                </c:ext>
              </c:extLst>
            </c:dLbl>
            <c:dLbl>
              <c:idx val="7"/>
              <c:layout>
                <c:manualLayout>
                  <c:x val="7.4168136935358247E-3"/>
                  <c:y val="1.491306110077914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4D-4DD6-B6A6-1C84CC8B242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E31F7EB6-B5AA-4953-9C03-5D3F89DF58F8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D4D-4DD6-B6A6-1C84CC8B242A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09505C0E-BF04-4DFD-BAB2-1D2DA8FE81C3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D4D-4DD6-B6A6-1C84CC8B242A}"/>
                </c:ext>
              </c:extLst>
            </c:dLbl>
            <c:dLbl>
              <c:idx val="11"/>
              <c:layout>
                <c:manualLayout>
                  <c:x val="3.725788972486075E-3"/>
                  <c:y val="9.761389119970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FE-421A-862D-590B6F2C16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9.537572254335E-2</c:v>
                </c:pt>
                <c:pt idx="1">
                  <c:v>0.14739884393059999</c:v>
                </c:pt>
                <c:pt idx="2">
                  <c:v>0.150289017341</c:v>
                </c:pt>
                <c:pt idx="3">
                  <c:v>0.1907514450867</c:v>
                </c:pt>
                <c:pt idx="4">
                  <c:v>0.18786127167630001</c:v>
                </c:pt>
                <c:pt idx="5">
                  <c:v>0.15317919075139999</c:v>
                </c:pt>
                <c:pt idx="6">
                  <c:v>0.18208092485550001</c:v>
                </c:pt>
                <c:pt idx="7">
                  <c:v>0.2109826589595</c:v>
                </c:pt>
                <c:pt idx="8">
                  <c:v>0.16763005780349999</c:v>
                </c:pt>
                <c:pt idx="9">
                  <c:v>0.10404624277460001</c:v>
                </c:pt>
                <c:pt idx="10">
                  <c:v>7.8034682080920001E-2</c:v>
                </c:pt>
                <c:pt idx="11">
                  <c:v>7.5144508670519999E-2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4D-4DD6-B6A6-1C84CC8B2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1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mynd ar daith yn 2023 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100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Cymru oedd ein cyrchfan dewis cyntaf</c:v>
                </c:pt>
                <c:pt idx="1">
                  <c:v>Roedd yn lle taith dramor</c:v>
                </c:pt>
                <c:pt idx="2">
                  <c:v>Roedd yn lle taith i rywle arall yn y DU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0.68</c:v>
                </c:pt>
                <c:pt idx="1">
                  <c:v>0.17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4D-4DD6-B6A6-1C84CC8B24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Cymru oedd ein cyrchfan dewis cyntaf</c:v>
                </c:pt>
                <c:pt idx="1">
                  <c:v>Roedd yn lle taith dramor</c:v>
                </c:pt>
                <c:pt idx="2">
                  <c:v>Roedd yn lle taith i rywle arall yn y DU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0.76878612716759998</c:v>
                </c:pt>
                <c:pt idx="1">
                  <c:v>0.1184971098266</c:v>
                </c:pt>
                <c:pt idx="2">
                  <c:v>8.0924855491329994E-2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4D-4DD6-B6A6-1C84CC8B2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1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7236C0CB-F8B8-4658-BDCF-E094E1147D3C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FC3-43F4-A9ED-BF00D03790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0.61</c:v>
                </c:pt>
                <c:pt idx="1">
                  <c:v>0.35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75-498C-97B4-B4315D1F3F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Eich plant</c:v>
                </c:pt>
                <c:pt idx="1">
                  <c:v>Ffrind/iau</c:v>
                </c:pt>
                <c:pt idx="2">
                  <c:v>Eich rhieni neu rieni eich partner</c:v>
                </c:pt>
                <c:pt idx="3">
                  <c:v>Ci/cŵn</c:v>
                </c:pt>
                <c:pt idx="4">
                  <c:v>Ar eich pen eich hun</c:v>
                </c:pt>
                <c:pt idx="5">
                  <c:v>Eich wyrion</c:v>
                </c:pt>
                <c:pt idx="6">
                  <c:v>Cydweithwyr</c:v>
                </c:pt>
              </c:strCache>
            </c:strRef>
          </c:cat>
          <c:val>
            <c:numRef>
              <c:f>Sheet1!$B$3:$B$9</c:f>
              <c:numCache>
                <c:formatCode>0%</c:formatCode>
                <c:ptCount val="7"/>
                <c:pt idx="0">
                  <c:v>0.41907514450869998</c:v>
                </c:pt>
                <c:pt idx="1">
                  <c:v>0.14739884393059999</c:v>
                </c:pt>
                <c:pt idx="2">
                  <c:v>9.2485549132949998E-2</c:v>
                </c:pt>
                <c:pt idx="3">
                  <c:v>6.3583815028899995E-2</c:v>
                </c:pt>
                <c:pt idx="4">
                  <c:v>4.0462427745660001E-2</c:v>
                </c:pt>
                <c:pt idx="5">
                  <c:v>2.6011560693639999E-2</c:v>
                </c:pt>
                <c:pt idx="6">
                  <c:v>1.7341040462429999E-2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1A-48BF-AEF4-B9503FEE0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862968231389285E-2"/>
          <c:y val="0.10516044721939889"/>
          <c:w val="0.95827406353722144"/>
          <c:h val="0.657874085019516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Ydw - eisoes wedi'i archebu</c:v>
                </c:pt>
                <c:pt idx="1">
                  <c:v>Ydw - yn bendant yn ymweld, ond heb ei archebu eto</c:v>
                </c:pt>
                <c:pt idx="2">
                  <c:v>Ydw - mae'n debyg y byddaf yn ymweld</c:v>
                </c:pt>
                <c:pt idx="3">
                  <c:v>Na - mae'n debyg na fyddaf yn ymweld</c:v>
                </c:pt>
                <c:pt idx="4">
                  <c:v>Na - yn bendant ni fyddaf yn ymweld</c:v>
                </c:pt>
                <c:pt idx="5">
                  <c:v>Ddim yn siŵr/heb benderfynu eto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0.1</c:v>
                </c:pt>
                <c:pt idx="1">
                  <c:v>0.15</c:v>
                </c:pt>
                <c:pt idx="2">
                  <c:v>0.24</c:v>
                </c:pt>
                <c:pt idx="3">
                  <c:v>0.22</c:v>
                </c:pt>
                <c:pt idx="4">
                  <c:v>0.12</c:v>
                </c:pt>
                <c:pt idx="5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9-4AC9-89CA-AA72DBB2D8F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Ydw - eisoes wedi'i archebu</c:v>
                </c:pt>
                <c:pt idx="1">
                  <c:v>Ydw - yn bendant yn ymweld, ond heb ei archebu eto</c:v>
                </c:pt>
                <c:pt idx="2">
                  <c:v>Ydw - mae'n debyg y byddaf yn ymweld</c:v>
                </c:pt>
                <c:pt idx="3">
                  <c:v>Na - mae'n debyg na fyddaf yn ymweld</c:v>
                </c:pt>
                <c:pt idx="4">
                  <c:v>Na - yn bendant ni fyddaf yn ymweld</c:v>
                </c:pt>
                <c:pt idx="5">
                  <c:v>Ddim yn siŵr/heb benderfynu eto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0.1123986095017</c:v>
                </c:pt>
                <c:pt idx="1">
                  <c:v>0.2062572421784</c:v>
                </c:pt>
                <c:pt idx="2">
                  <c:v>0.28389339513329997</c:v>
                </c:pt>
                <c:pt idx="3">
                  <c:v>0.1714947856315</c:v>
                </c:pt>
                <c:pt idx="4">
                  <c:v>7.1842410196990003E-2</c:v>
                </c:pt>
                <c:pt idx="5">
                  <c:v>0.15411355735810001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19-4AC9-89CA-AA72DBB2D8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17370976"/>
        <c:axId val="1617370016"/>
      </c:barChart>
      <c:catAx>
        <c:axId val="161737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370016"/>
        <c:crosses val="autoZero"/>
        <c:auto val="1"/>
        <c:lblAlgn val="ctr"/>
        <c:lblOffset val="100"/>
        <c:noMultiLvlLbl val="0"/>
      </c:catAx>
      <c:valAx>
        <c:axId val="1617370016"/>
        <c:scaling>
          <c:orientation val="minMax"/>
          <c:max val="0.4"/>
        </c:scaling>
        <c:delete val="1"/>
        <c:axPos val="l"/>
        <c:numFmt formatCode="0%" sourceLinked="1"/>
        <c:majorTickMark val="out"/>
        <c:minorTickMark val="none"/>
        <c:tickLblPos val="nextTo"/>
        <c:crossAx val="161737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siŵr/heb benderfynu eto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0.15411355735810001</c:v>
                </c:pt>
                <c:pt idx="1">
                  <c:v>0.14049586776860001</c:v>
                </c:pt>
                <c:pt idx="2">
                  <c:v>7.5601374570450006E-2</c:v>
                </c:pt>
                <c:pt idx="3">
                  <c:v>0.19841269841270001</c:v>
                </c:pt>
                <c:pt idx="4">
                  <c:v>0.22110552763819999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9-4EC7-A8DC-C1A36D28A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 - yn bendant ni fyddaf yn ymweld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7.1842410196990003E-2</c:v>
                </c:pt>
                <c:pt idx="1">
                  <c:v>5.7851239669419997E-2</c:v>
                </c:pt>
                <c:pt idx="2">
                  <c:v>2.0618556701030001E-2</c:v>
                </c:pt>
                <c:pt idx="3">
                  <c:v>8.3333333333329998E-2</c:v>
                </c:pt>
                <c:pt idx="4">
                  <c:v>0.14070351758790001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D9-4EC7-A8DC-C1A36D28A5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 - mae'n debyg na fyddaf yn ymweld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0.1714947856315</c:v>
                </c:pt>
                <c:pt idx="1">
                  <c:v>0.1570247933884</c:v>
                </c:pt>
                <c:pt idx="2">
                  <c:v>0.12027491408929999</c:v>
                </c:pt>
                <c:pt idx="3">
                  <c:v>0.2301587301587</c:v>
                </c:pt>
                <c:pt idx="4">
                  <c:v>0.1809045226131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D9-4EC7-A8DC-C1A36D28A5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Ydw - mae'n debyg y byddaf yn ymweld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0.28389339513329997</c:v>
                </c:pt>
                <c:pt idx="1">
                  <c:v>0.34710743801650001</c:v>
                </c:pt>
                <c:pt idx="2">
                  <c:v>0.29896907216489998</c:v>
                </c:pt>
                <c:pt idx="3">
                  <c:v>0.265873015873</c:v>
                </c:pt>
                <c:pt idx="4">
                  <c:v>0.24623115577890001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D9-4EC7-A8DC-C1A36D28A5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Ydw - yn bendant yn ymweld, ond heb archebu eto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0.2062572421784</c:v>
                </c:pt>
                <c:pt idx="1">
                  <c:v>0.21487603305790001</c:v>
                </c:pt>
                <c:pt idx="2">
                  <c:v>0.31271477663230002</c:v>
                </c:pt>
                <c:pt idx="3">
                  <c:v>0.1190476190476</c:v>
                </c:pt>
                <c:pt idx="4">
                  <c:v>0.15577889447240001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D9-4EC7-A8DC-C1A36D28A5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Ydw - eisoes wedi'i archebu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0.1123986095017</c:v>
                </c:pt>
                <c:pt idx="1">
                  <c:v>8.2644628099170003E-2</c:v>
                </c:pt>
                <c:pt idx="2">
                  <c:v>0.1718213058419</c:v>
                </c:pt>
                <c:pt idx="3">
                  <c:v>0.1031746031746</c:v>
                </c:pt>
                <c:pt idx="4">
                  <c:v>5.5276381909549997E-2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D9-4EC7-A8DC-C1A36D28A59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53014575"/>
        <c:axId val="2053038575"/>
      </c:barChart>
      <c:catAx>
        <c:axId val="2053014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038575"/>
        <c:crosses val="autoZero"/>
        <c:auto val="1"/>
        <c:lblAlgn val="ctr"/>
        <c:lblOffset val="100"/>
        <c:noMultiLvlLbl val="0"/>
      </c:catAx>
      <c:valAx>
        <c:axId val="20530385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5301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Sampl Cyffredinol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</c:v>
                </c:pt>
                <c:pt idx="1">
                  <c:v>0.64</c:v>
                </c:pt>
                <c:pt idx="2">
                  <c:v>0.78</c:v>
                </c:pt>
                <c:pt idx="3">
                  <c:v>0.49</c:v>
                </c:pt>
                <c:pt idx="4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9-4EC7-A8DC-C1A36D28A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Ymwybodol o'r Ymgyrch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0.78</c:v>
                </c:pt>
                <c:pt idx="1">
                  <c:v>0.78</c:v>
                </c:pt>
                <c:pt idx="2">
                  <c:v>0.92</c:v>
                </c:pt>
                <c:pt idx="3">
                  <c:v>0.59</c:v>
                </c:pt>
                <c:pt idx="4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D9-4EC7-A8DC-C1A36D28A59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3014575"/>
        <c:axId val="2053038575"/>
      </c:barChart>
      <c:catAx>
        <c:axId val="2053014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038575"/>
        <c:crosses val="autoZero"/>
        <c:auto val="1"/>
        <c:lblAlgn val="ctr"/>
        <c:lblOffset val="100"/>
        <c:noMultiLvlLbl val="0"/>
      </c:catAx>
      <c:valAx>
        <c:axId val="20530385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53014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22284230464458"/>
          <c:y val="2.3030639399246261E-3"/>
          <c:w val="0.27813200538484878"/>
          <c:h val="5.70134351162392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Gŵyl bwyd a diod</c:v>
                </c:pt>
                <c:pt idx="1">
                  <c:v>Gŵyl/cyngerdd/gigiau cerddoriaeth fyw</c:v>
                </c:pt>
                <c:pt idx="2">
                  <c:v>Digwyddiad cynnyrch/celfyddydau/crefftau lleol</c:v>
                </c:pt>
                <c:pt idx="3">
                  <c:v>Gŵyl ddiwylliannol/lenyddol/celfyddydol</c:v>
                </c:pt>
                <c:pt idx="4">
                  <c:v>Gŵyl gomedi</c:v>
                </c:pt>
                <c:pt idx="5">
                  <c:v>Gwylio chwaraeon byw e.e. rygbi, pêl-droed, rasio ceffylau ac ati</c:v>
                </c:pt>
                <c:pt idx="6">
                  <c:v>Sioe amaethyddol/cefn gwlad/garddio</c:v>
                </c:pt>
                <c:pt idx="7">
                  <c:v>Digwyddiad cerdded, beicio, gweithgaredd anghystadleuol</c:v>
                </c:pt>
                <c:pt idx="8">
                  <c:v>Sioe/arddangosfa ddefnyddwyr</c:v>
                </c:pt>
                <c:pt idx="9">
                  <c:v>Digwyddiadau chwaraeon cystadleuol y gallwch gymryd rhan ynddynt 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0.4865384615385</c:v>
                </c:pt>
                <c:pt idx="1">
                  <c:v>0.44423076923080002</c:v>
                </c:pt>
                <c:pt idx="2">
                  <c:v>0.42115384615380003</c:v>
                </c:pt>
                <c:pt idx="3">
                  <c:v>0.39423076923080003</c:v>
                </c:pt>
                <c:pt idx="4">
                  <c:v>0.3807692307692</c:v>
                </c:pt>
                <c:pt idx="5">
                  <c:v>0.35961538461539999</c:v>
                </c:pt>
                <c:pt idx="6">
                  <c:v>0.34615384615380002</c:v>
                </c:pt>
                <c:pt idx="7">
                  <c:v>0.32884615384619997</c:v>
                </c:pt>
                <c:pt idx="8">
                  <c:v>0.31730769230770001</c:v>
                </c:pt>
                <c:pt idx="9">
                  <c:v>0.3096153846154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FA-4F92-A57E-99B4B4A0D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Caerdydd</c:v>
                </c:pt>
                <c:pt idx="1">
                  <c:v>Sir Benfro</c:v>
                </c:pt>
                <c:pt idx="2">
                  <c:v>Eryri Mynyddoedd a Môr</c:v>
                </c:pt>
                <c:pt idx="3">
                  <c:v>Ceredigion – Bae Ceredigion &amp; Mynyddoedd Cambria</c:v>
                </c:pt>
                <c:pt idx="4">
                  <c:v>Conwy</c:v>
                </c:pt>
                <c:pt idx="5">
                  <c:v>Canolbarth Cymru / Bannau Brycheiniog</c:v>
                </c:pt>
                <c:pt idx="6">
                  <c:v>Ynys Môn</c:v>
                </c:pt>
                <c:pt idx="7">
                  <c:v>Gogledd-ddwyrain Cymru</c:v>
                </c:pt>
                <c:pt idx="8">
                  <c:v>Sir Gaerfyrddin</c:v>
                </c:pt>
                <c:pt idx="9">
                  <c:v>Cymoedd De Cymru</c:v>
                </c:pt>
                <c:pt idx="10">
                  <c:v>Bae Abertawe a Chastell-nedd Port Talbot</c:v>
                </c:pt>
                <c:pt idx="11">
                  <c:v>Arfordir Treftadaeth Sir Forgannwg</c:v>
                </c:pt>
                <c:pt idx="12">
                  <c:v>Dyffryn Gwy a Dyffryn Wysg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0.24038461538459999</c:v>
                </c:pt>
                <c:pt idx="1">
                  <c:v>0.2173076923077</c:v>
                </c:pt>
                <c:pt idx="2">
                  <c:v>0.1461538461538</c:v>
                </c:pt>
                <c:pt idx="3">
                  <c:v>0.13461538461540001</c:v>
                </c:pt>
                <c:pt idx="4">
                  <c:v>0.1230769230769</c:v>
                </c:pt>
                <c:pt idx="5">
                  <c:v>0.1211538461538</c:v>
                </c:pt>
                <c:pt idx="6">
                  <c:v>0.1173076923077</c:v>
                </c:pt>
                <c:pt idx="7">
                  <c:v>0.1096153846154</c:v>
                </c:pt>
                <c:pt idx="8">
                  <c:v>0.1038461538462</c:v>
                </c:pt>
                <c:pt idx="9">
                  <c:v>0.1019230769231</c:v>
                </c:pt>
                <c:pt idx="10">
                  <c:v>0.1</c:v>
                </c:pt>
                <c:pt idx="11">
                  <c:v>8.6538461538459996E-2</c:v>
                </c:pt>
                <c:pt idx="12">
                  <c:v>4.0384615384620001E-2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2D-4354-8D7F-7F3219E95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3000000000000000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EBD-47B8-B44C-41BB0F33A8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Sgyrsiau gyda ffrindiau/teulu sydd wedi ymweld</c:v>
                </c:pt>
                <c:pt idx="1">
                  <c:v>Peiriant chwilio </c:v>
                </c:pt>
                <c:pt idx="2">
                  <c:v>Asiant teithio ar-lein</c:v>
                </c:pt>
                <c:pt idx="3">
                  <c:v>Gwefannau adolygiadau teithwyr</c:v>
                </c:pt>
                <c:pt idx="4">
                  <c:v>Gweithgaredd cyfryngau cymdeithasol ffrind neu aelod o'r teulu</c:v>
                </c:pt>
                <c:pt idx="5">
                  <c:v>Tudalennau/gweithgaredd cyfryngau cymdeithasol Croeso Cymru</c:v>
                </c:pt>
                <c:pt idx="6">
                  <c:v>Llyfrau/llyfrynnau canllaw teithio printiedig </c:v>
                </c:pt>
                <c:pt idx="7">
                  <c:v>Gwefannau byrddau twristiaeth</c:v>
                </c:pt>
                <c:pt idx="8">
                  <c:v>Cyfathrebiadau fel taflenni gan lety/atyniad/cyrchfan</c:v>
                </c:pt>
                <c:pt idx="9">
                  <c:v>Gwefannau peiriannau chwilio teithio</c:v>
                </c:pt>
                <c:pt idx="10">
                  <c:v>E-bost/byst gan fyrddau twristiaeth</c:v>
                </c:pt>
                <c:pt idx="11">
                  <c:v>Papurau newydd/cylchgronau</c:v>
                </c:pt>
                <c:pt idx="12">
                  <c:v>Asiantau/gweithwyr proffesiynol teithio</c:v>
                </c:pt>
                <c:pt idx="13">
                  <c:v>Gwefannau canllawiau teithio (e.e. LonelyPlanet.com)</c:v>
                </c:pt>
                <c:pt idx="14">
                  <c:v>Ap ar gyfer cynllunio gwyliau</c:v>
                </c:pt>
                <c:pt idx="15">
                  <c:v>E-bost/byst o rywle arall</c:v>
                </c:pt>
              </c:strCache>
            </c:strRef>
          </c:cat>
          <c:val>
            <c:numRef>
              <c:f>Sheet1!$B$2:$B$17</c:f>
              <c:numCache>
                <c:formatCode>0%</c:formatCode>
                <c:ptCount val="16"/>
                <c:pt idx="0">
                  <c:v>0.34615384615380002</c:v>
                </c:pt>
                <c:pt idx="1">
                  <c:v>0.32692307692310002</c:v>
                </c:pt>
                <c:pt idx="2">
                  <c:v>0.2576923076923</c:v>
                </c:pt>
                <c:pt idx="3">
                  <c:v>0.25</c:v>
                </c:pt>
                <c:pt idx="4">
                  <c:v>0.23269230769230001</c:v>
                </c:pt>
                <c:pt idx="5">
                  <c:v>0.2307692307692</c:v>
                </c:pt>
                <c:pt idx="6">
                  <c:v>0.20769230769229999</c:v>
                </c:pt>
                <c:pt idx="7">
                  <c:v>0.20192307692309999</c:v>
                </c:pt>
                <c:pt idx="8">
                  <c:v>0.19423076923079999</c:v>
                </c:pt>
                <c:pt idx="9">
                  <c:v>0.15961538461540001</c:v>
                </c:pt>
                <c:pt idx="10">
                  <c:v>0.15576923076919999</c:v>
                </c:pt>
                <c:pt idx="11">
                  <c:v>0.15</c:v>
                </c:pt>
                <c:pt idx="12">
                  <c:v>0.1461538461538</c:v>
                </c:pt>
                <c:pt idx="13">
                  <c:v>0.11346153846150001</c:v>
                </c:pt>
                <c:pt idx="14">
                  <c:v>0.1038461538462</c:v>
                </c:pt>
                <c:pt idx="15">
                  <c:v>9.6153846153850003E-2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B5-4B3E-834E-44865CD86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Yr Alban</c:v>
                </c:pt>
                <c:pt idx="1">
                  <c:v>Ardal y Llynnoedd</c:v>
                </c:pt>
                <c:pt idx="2">
                  <c:v>Llundain</c:v>
                </c:pt>
                <c:pt idx="3">
                  <c:v>Swydd Efrog</c:v>
                </c:pt>
                <c:pt idx="4">
                  <c:v>De-orllewin Lloegr (gan gynnwys Dyfnaint a Chernyw)</c:v>
                </c:pt>
                <c:pt idx="5">
                  <c:v>Arfordir Deheuol Lloegr</c:v>
                </c:pt>
                <c:pt idx="6">
                  <c:v>Cotswolds/Canolbarth Lloegr</c:v>
                </c:pt>
                <c:pt idx="7">
                  <c:v>Gweriniaeth Iwerddon </c:v>
                </c:pt>
                <c:pt idx="8">
                  <c:v>Gogledd Iwerddon</c:v>
                </c:pt>
                <c:pt idx="9">
                  <c:v>Ynys Manaw</c:v>
                </c:pt>
                <c:pt idx="10">
                  <c:v>Nunlle arall</c:v>
                </c:pt>
                <c:pt idx="11">
                  <c:v>Ynysoedd y Sianel (Jersey/Guernsey)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0.2576923076923</c:v>
                </c:pt>
                <c:pt idx="1">
                  <c:v>0.23269230769230001</c:v>
                </c:pt>
                <c:pt idx="2">
                  <c:v>0.2307692307692</c:v>
                </c:pt>
                <c:pt idx="3">
                  <c:v>0.2096153846154</c:v>
                </c:pt>
                <c:pt idx="4">
                  <c:v>0.20192307692309999</c:v>
                </c:pt>
                <c:pt idx="5">
                  <c:v>0.1711538461538</c:v>
                </c:pt>
                <c:pt idx="6">
                  <c:v>0.15</c:v>
                </c:pt>
                <c:pt idx="7">
                  <c:v>0.12692307692310001</c:v>
                </c:pt>
                <c:pt idx="8">
                  <c:v>0.125</c:v>
                </c:pt>
                <c:pt idx="9">
                  <c:v>0.1057692307692</c:v>
                </c:pt>
                <c:pt idx="10">
                  <c:v>8.6538461538459996E-2</c:v>
                </c:pt>
                <c:pt idx="11">
                  <c:v>7.6923076923079994E-2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6C-4DAC-8012-09FD2FC4D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Llawer llai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0.11</c:v>
                </c:pt>
                <c:pt idx="1">
                  <c:v>0.13</c:v>
                </c:pt>
                <c:pt idx="2">
                  <c:v>7.0000000000000007E-2</c:v>
                </c:pt>
                <c:pt idx="3">
                  <c:v>5.7937427578219999E-2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85-463D-A74F-D3D28DCF76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Ychydig llai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0.14000000000000001</c:v>
                </c:pt>
                <c:pt idx="1">
                  <c:v>0.16</c:v>
                </c:pt>
                <c:pt idx="2">
                  <c:v>7.0000000000000007E-2</c:v>
                </c:pt>
                <c:pt idx="3">
                  <c:v>7.5318655851680003E-2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85-463D-A74F-D3D28DCF76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Tua'r un peth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Sheet1!$D$2:$D$5</c:f>
              <c:numCache>
                <c:formatCode>0%</c:formatCode>
                <c:ptCount val="4"/>
                <c:pt idx="0">
                  <c:v>0.57999999999999996</c:v>
                </c:pt>
                <c:pt idx="1">
                  <c:v>0.57999999999999996</c:v>
                </c:pt>
                <c:pt idx="2">
                  <c:v>0.6</c:v>
                </c:pt>
                <c:pt idx="3">
                  <c:v>0.61645422943219996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85-463D-A74F-D3D28DCF76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Ychydig mwy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Sheet1!$E$2:$E$5</c:f>
              <c:numCache>
                <c:formatCode>0%</c:formatCode>
                <c:ptCount val="4"/>
                <c:pt idx="0">
                  <c:v>0.13</c:v>
                </c:pt>
                <c:pt idx="1">
                  <c:v>0.09</c:v>
                </c:pt>
                <c:pt idx="2">
                  <c:v>0.19</c:v>
                </c:pt>
                <c:pt idx="3">
                  <c:v>0.16454229432209999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85-463D-A74F-D3D28DCF76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Llawer mwy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Sheet1!$F$2:$F$5</c:f>
              <c:numCache>
                <c:formatCode>0%</c:formatCode>
                <c:ptCount val="4"/>
                <c:pt idx="0">
                  <c:v>0.04</c:v>
                </c:pt>
                <c:pt idx="1">
                  <c:v>0.04</c:v>
                </c:pt>
                <c:pt idx="2">
                  <c:v>7.0000000000000007E-2</c:v>
                </c:pt>
                <c:pt idx="3">
                  <c:v>8.5747392815760007E-2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85-463D-A74F-D3D28DCF768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7521951"/>
        <c:axId val="1237523871"/>
      </c:barChart>
      <c:catAx>
        <c:axId val="12375219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523871"/>
        <c:crosses val="autoZero"/>
        <c:auto val="1"/>
        <c:lblAlgn val="ctr"/>
        <c:lblOffset val="100"/>
        <c:noMultiLvlLbl val="0"/>
      </c:catAx>
      <c:valAx>
        <c:axId val="123752387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23752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632907445674013"/>
          <c:y val="0.90899024475196766"/>
          <c:w val="0.86960521077308828"/>
          <c:h val="7.22343104547885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9"/>
                <c:pt idx="0">
                  <c:v>Ar lafar/sgyrsiau gydag eraill</c:v>
                </c:pt>
                <c:pt idx="1">
                  <c:v>Hysbysebu teledu</c:v>
                </c:pt>
                <c:pt idx="2">
                  <c:v>Hyrwyddo neu gynnwys ar gyfryngau cymdeithasol </c:v>
                </c:pt>
                <c:pt idx="3">
                  <c:v>Darllen erthygl mewn papur newydd neu gylchgrawn</c:v>
                </c:pt>
                <c:pt idx="4">
                  <c:v>Hysbysebu ar-lein</c:v>
                </c:pt>
                <c:pt idx="5">
                  <c:v>Hyrwyddo neu gynnwys ar wefan</c:v>
                </c:pt>
                <c:pt idx="6">
                  <c:v>Crëwr cynnwys neu ddylanwadwr sy'n postio am Gymru</c:v>
                </c:pt>
                <c:pt idx="7">
                  <c:v>Hysbyseb awyr agored</c:v>
                </c:pt>
                <c:pt idx="8">
                  <c:v>Hysbyseb, taflen neu atodiad printiedig mewn papur newydd/cylchgrawn</c:v>
                </c:pt>
              </c:strCache>
            </c:strRef>
          </c:cat>
          <c:val>
            <c:numRef>
              <c:f>Sheet1!$B$3:$B$11</c:f>
              <c:numCache>
                <c:formatCode>0%</c:formatCode>
                <c:ptCount val="9"/>
                <c:pt idx="0">
                  <c:v>0.2097334878331</c:v>
                </c:pt>
                <c:pt idx="1">
                  <c:v>0.17960602549249999</c:v>
                </c:pt>
                <c:pt idx="2">
                  <c:v>0.1529548088065</c:v>
                </c:pt>
                <c:pt idx="3">
                  <c:v>0.1147161066049</c:v>
                </c:pt>
                <c:pt idx="4">
                  <c:v>0.1066048667439</c:v>
                </c:pt>
                <c:pt idx="5">
                  <c:v>9.0382387022020005E-2</c:v>
                </c:pt>
                <c:pt idx="6">
                  <c:v>8.5747392815760007E-2</c:v>
                </c:pt>
                <c:pt idx="7">
                  <c:v>7.7636152954809995E-2</c:v>
                </c:pt>
                <c:pt idx="8">
                  <c:v>7.0683661645420004E-2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82-4098-A080-FB607CDA47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89203433612711E-2"/>
          <c:y val="4.130597854513661E-2"/>
          <c:w val="0.8281203888095362"/>
          <c:h val="0.72069648325570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Anghytuno'n gryf 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Bydd yn gwneud pobl yn llawer mwy tebygol o ystyried Cymru ar gyfer gwyliau neu seibiant byr</c:v>
                </c:pt>
                <c:pt idx="3">
                  <c:v>Bydd yn gwneud pobl yn fwy tebygol o weld Cymru fel cyrchfan 'drwy gydol y flwyddyn'</c:v>
                </c:pt>
                <c:pt idx="4">
                  <c:v>Yn dangos Cymru mewn ffordd nad ydych chi fel arfer yn ei gweld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3.4762456546930001E-3</c:v>
                </c:pt>
                <c:pt idx="1">
                  <c:v>1.5063731170339999E-2</c:v>
                </c:pt>
                <c:pt idx="2">
                  <c:v>1.62224797219E-2</c:v>
                </c:pt>
                <c:pt idx="3">
                  <c:v>1.738122827346E-2</c:v>
                </c:pt>
                <c:pt idx="4">
                  <c:v>1.5063731170339999E-2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3-4401-A2DE-17AC41E4D1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Yn tueddu i anghytuno 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Bydd yn gwneud pobl yn llawer mwy tebygol o ystyried Cymru ar gyfer gwyliau neu seibiant byr</c:v>
                </c:pt>
                <c:pt idx="3">
                  <c:v>Bydd yn gwneud pobl yn fwy tebygol o weld Cymru fel cyrchfan 'drwy gydol y flwyddyn'</c:v>
                </c:pt>
                <c:pt idx="4">
                  <c:v>Yn dangos Cymru mewn ffordd nad ydych chi fel arfer yn ei gweld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2.0857473928160002E-2</c:v>
                </c:pt>
                <c:pt idx="1">
                  <c:v>2.0857473928160002E-2</c:v>
                </c:pt>
                <c:pt idx="2">
                  <c:v>2.2016222479719998E-2</c:v>
                </c:pt>
                <c:pt idx="3">
                  <c:v>5.2143684820390002E-2</c:v>
                </c:pt>
                <c:pt idx="4">
                  <c:v>4.1714947856320003E-2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43-4401-A2DE-17AC41E4D1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Ddim yn cytuno nac yn anghytuno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Bydd yn gwneud pobl yn llawer mwy tebygol o ystyried Cymru ar gyfer gwyliau neu seibiant byr</c:v>
                </c:pt>
                <c:pt idx="3">
                  <c:v>Bydd yn gwneud pobl yn fwy tebygol o weld Cymru fel cyrchfan 'drwy gydol y flwyddyn'</c:v>
                </c:pt>
                <c:pt idx="4">
                  <c:v>Yn dangos Cymru mewn ffordd nad ydych chi fel arfer yn ei gweld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0.14600231749709999</c:v>
                </c:pt>
                <c:pt idx="1">
                  <c:v>0.1529548088065</c:v>
                </c:pt>
                <c:pt idx="2">
                  <c:v>0.19466975666280001</c:v>
                </c:pt>
                <c:pt idx="3">
                  <c:v>0.2097334878331</c:v>
                </c:pt>
                <c:pt idx="4">
                  <c:v>0.2236384704519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43-4401-A2DE-17AC41E4D1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Yn tueddu i gytuno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Bydd yn gwneud pobl yn llawer mwy tebygol o ystyried Cymru ar gyfer gwyliau neu seibiant byr</c:v>
                </c:pt>
                <c:pt idx="3">
                  <c:v>Bydd yn gwneud pobl yn fwy tebygol o weld Cymru fel cyrchfan 'drwy gydol y flwyddyn'</c:v>
                </c:pt>
                <c:pt idx="4">
                  <c:v>Yn dangos Cymru mewn ffordd nad ydych chi fel arfer yn ei gweld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0.43684820393969997</c:v>
                </c:pt>
                <c:pt idx="1">
                  <c:v>0.45654692931629998</c:v>
                </c:pt>
                <c:pt idx="2">
                  <c:v>0.47972190034759998</c:v>
                </c:pt>
                <c:pt idx="3">
                  <c:v>0.42757821552719999</c:v>
                </c:pt>
                <c:pt idx="4">
                  <c:v>0.44264194669759999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43-4401-A2DE-17AC41E4D1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Cytuno'n gryf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Bydd yn gwneud pobl yn llawer mwy tebygol o ystyried Cymru ar gyfer gwyliau neu seibiant byr</c:v>
                </c:pt>
                <c:pt idx="3">
                  <c:v>Bydd yn gwneud pobl yn fwy tebygol o weld Cymru fel cyrchfan 'drwy gydol y flwyddyn'</c:v>
                </c:pt>
                <c:pt idx="4">
                  <c:v>Yn dangos Cymru mewn ffordd nad ydych chi fel arfer yn ei gweld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0.39281575898030002</c:v>
                </c:pt>
                <c:pt idx="1">
                  <c:v>0.35457705677869999</c:v>
                </c:pt>
                <c:pt idx="2">
                  <c:v>0.2873696407879</c:v>
                </c:pt>
                <c:pt idx="3">
                  <c:v>0.29316338354580002</c:v>
                </c:pt>
                <c:pt idx="4">
                  <c:v>0.27694090382390002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43-4401-A2DE-17AC41E4D1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7521951"/>
        <c:axId val="1237523871"/>
      </c:barChart>
      <c:catAx>
        <c:axId val="1237521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523871"/>
        <c:crosses val="autoZero"/>
        <c:auto val="1"/>
        <c:lblAlgn val="ctr"/>
        <c:lblOffset val="100"/>
        <c:noMultiLvlLbl val="0"/>
      </c:catAx>
      <c:valAx>
        <c:axId val="123752387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3752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89203433612711E-2"/>
          <c:y val="4.130597854513661E-2"/>
          <c:w val="0.8281203888095362"/>
          <c:h val="0.72069648325570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Anghytuno'n gryf 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Eisiau ymweld ag ardaloedd o Gymru nad wyf wedi bod iddynt o'r blaen</c:v>
                </c:pt>
                <c:pt idx="1">
                  <c:v>Llawer mwy o ddiddordeb yng Nghymru ar gyfer gwyliau neu seibiant byr</c:v>
                </c:pt>
                <c:pt idx="2">
                  <c:v>Mwy o ddiddordeb mewn ymweld â Chymru y tu allan i brif dymor yr haf</c:v>
                </c:pt>
                <c:pt idx="3">
                  <c:v>Eisiau rhoi cynnig ar weithgareddau a phrofiadau newydd yng Nghymru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3.012746234067E-2</c:v>
                </c:pt>
                <c:pt idx="1">
                  <c:v>2.665121668598E-2</c:v>
                </c:pt>
                <c:pt idx="2">
                  <c:v>3.1286210892239999E-2</c:v>
                </c:pt>
                <c:pt idx="3">
                  <c:v>3.4762456546929998E-2</c:v>
                </c:pt>
                <c:pt idx="4">
                  <c:v>3.4762456546929998E-2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DD-4BC6-B994-7D0712D4B4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Tueddu i anghytuno 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Eisiau ymweld ag ardaloedd o Gymru nad wyf wedi bod iddynt o'r blaen</c:v>
                </c:pt>
                <c:pt idx="1">
                  <c:v>Llawer mwy o ddiddordeb yng Nghymru ar gyfer gwyliau neu seibiant byr</c:v>
                </c:pt>
                <c:pt idx="2">
                  <c:v>Mwy o ddiddordeb mewn ymweld â Chymru y tu allan i brif dymor yr haf</c:v>
                </c:pt>
                <c:pt idx="3">
                  <c:v>Eisiau rhoi cynnig ar weithgareddau a phrofiadau newydd yng Nghymru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4.4032444959439997E-2</c:v>
                </c:pt>
                <c:pt idx="1">
                  <c:v>5.561993047509E-2</c:v>
                </c:pt>
                <c:pt idx="2">
                  <c:v>7.6477404403239996E-2</c:v>
                </c:pt>
                <c:pt idx="3">
                  <c:v>6.1413673232909999E-2</c:v>
                </c:pt>
                <c:pt idx="4">
                  <c:v>6.8366164542289998E-2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DD-4BC6-B994-7D0712D4B4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Ddim yn cytuno nac yn anghytuno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Eisiau ymweld ag ardaloedd o Gymru nad wyf wedi bod iddynt o'r blaen</c:v>
                </c:pt>
                <c:pt idx="1">
                  <c:v>Llawer mwy o ddiddordeb yng Nghymru ar gyfer gwyliau neu seibiant byr</c:v>
                </c:pt>
                <c:pt idx="2">
                  <c:v>Mwy o ddiddordeb mewn ymweld â Chymru y tu allan i brif dymor yr haf</c:v>
                </c:pt>
                <c:pt idx="3">
                  <c:v>Eisiau rhoi cynnig ar weithgareddau a phrofiadau newydd yng Nghymru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0.2236384704519</c:v>
                </c:pt>
                <c:pt idx="1">
                  <c:v>0.21668597914250001</c:v>
                </c:pt>
                <c:pt idx="2">
                  <c:v>0.23174971031290001</c:v>
                </c:pt>
                <c:pt idx="3">
                  <c:v>0.26419466975669997</c:v>
                </c:pt>
                <c:pt idx="4">
                  <c:v>0.26998841251450001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DD-4BC6-B994-7D0712D4B4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Tueddu i gytuno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Eisiau ymweld ag ardaloedd o Gymru nad wyf wedi bod iddynt o'r blaen</c:v>
                </c:pt>
                <c:pt idx="1">
                  <c:v>Llawer mwy o ddiddordeb yng Nghymru ar gyfer gwyliau neu seibiant byr</c:v>
                </c:pt>
                <c:pt idx="2">
                  <c:v>Mwy o ddiddordeb mewn ymweld â Chymru y tu allan i brif dymor yr haf</c:v>
                </c:pt>
                <c:pt idx="3">
                  <c:v>Eisiau rhoi cynnig ar weithgareddau a phrofiadau newydd yng Nghymru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0.43916570104289998</c:v>
                </c:pt>
                <c:pt idx="1">
                  <c:v>0.43800695249130001</c:v>
                </c:pt>
                <c:pt idx="2">
                  <c:v>0.42641946697569999</c:v>
                </c:pt>
                <c:pt idx="3">
                  <c:v>0.40787949015059999</c:v>
                </c:pt>
                <c:pt idx="4">
                  <c:v>0.39629200463499997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DD-4BC6-B994-7D0712D4B4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Cytuno'n gryf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Eisiau ymweld ag ardaloedd o Gymru nad wyf wedi bod iddynt o'r blaen</c:v>
                </c:pt>
                <c:pt idx="1">
                  <c:v>Llawer mwy o ddiddordeb yng Nghymru ar gyfer gwyliau neu seibiant byr</c:v>
                </c:pt>
                <c:pt idx="2">
                  <c:v>Mwy o ddiddordeb mewn ymweld â Chymru y tu allan i brif dymor yr haf</c:v>
                </c:pt>
                <c:pt idx="3">
                  <c:v>Eisiau rhoi cynnig ar weithgareddau a phrofiadau newydd yng Nghymru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0.2630359212051</c:v>
                </c:pt>
                <c:pt idx="1">
                  <c:v>0.2630359212051</c:v>
                </c:pt>
                <c:pt idx="2">
                  <c:v>0.23406720741600001</c:v>
                </c:pt>
                <c:pt idx="3">
                  <c:v>0.23174971031290001</c:v>
                </c:pt>
                <c:pt idx="4">
                  <c:v>0.23059096176130001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DD-4BC6-B994-7D0712D4B4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7521951"/>
        <c:axId val="1237523871"/>
      </c:barChart>
      <c:catAx>
        <c:axId val="1237521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523871"/>
        <c:crosses val="autoZero"/>
        <c:auto val="1"/>
        <c:lblAlgn val="ctr"/>
        <c:lblOffset val="100"/>
        <c:noMultiLvlLbl val="0"/>
      </c:catAx>
      <c:valAx>
        <c:axId val="123752387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3752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Sampl Cyffredinol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Eisiau ymweld ag ardaloedd o Gymru nad wyf wedi bod iddynt o'r blaen</c:v>
                </c:pt>
                <c:pt idx="1">
                  <c:v>Llawer mwy o ddiddordeb yng Nghymru ar gyfer gwyliau neu seibiant byr</c:v>
                </c:pt>
                <c:pt idx="2">
                  <c:v>Mwy o ddiddordeb mewn ymweld â Chymru y tu allan i brif dymor yr haf</c:v>
                </c:pt>
                <c:pt idx="3">
                  <c:v>Eisiau rhoi cynnig ar weithgareddau a phrofiadau newydd yng Nghymru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0.70220162224799998</c:v>
                </c:pt>
                <c:pt idx="1">
                  <c:v>0.70104287369639995</c:v>
                </c:pt>
                <c:pt idx="2">
                  <c:v>0.66048667439169995</c:v>
                </c:pt>
                <c:pt idx="3">
                  <c:v>0.63962920046350003</c:v>
                </c:pt>
                <c:pt idx="4">
                  <c:v>0.62688296639630003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0-42DD-AE8A-B64D10D379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Ymwybodol o'r Ymgyrch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Eisiau ymweld ag ardaloedd o Gymru nad wyf wedi bod iddynt o'r blaen</c:v>
                </c:pt>
                <c:pt idx="1">
                  <c:v>Llawer mwy o ddiddordeb yng Nghymru ar gyfer gwyliau neu seibiant byr</c:v>
                </c:pt>
                <c:pt idx="2">
                  <c:v>Mwy o ddiddordeb mewn ymweld â Chymru y tu allan i brif dymor yr haf</c:v>
                </c:pt>
                <c:pt idx="3">
                  <c:v>Eisiau rhoi cynnig ar weithgareddau a phrofiadau newydd yng Nghymru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0.79403794037940001</c:v>
                </c:pt>
                <c:pt idx="1">
                  <c:v>0.81842818428179998</c:v>
                </c:pt>
                <c:pt idx="2">
                  <c:v>0.76693766937670005</c:v>
                </c:pt>
                <c:pt idx="3">
                  <c:v>0.7533875338753</c:v>
                </c:pt>
                <c:pt idx="4">
                  <c:v>0.76422764227640005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0-42DD-AE8A-B64D10D3797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3014575"/>
        <c:axId val="2053038575"/>
      </c:barChart>
      <c:catAx>
        <c:axId val="2053014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038575"/>
        <c:crosses val="autoZero"/>
        <c:auto val="1"/>
        <c:lblAlgn val="ctr"/>
        <c:lblOffset val="100"/>
        <c:noMultiLvlLbl val="0"/>
      </c:catAx>
      <c:valAx>
        <c:axId val="20530385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53014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22284230464458"/>
          <c:y val="2.3030639399246261E-3"/>
          <c:w val="0.27813200538484878"/>
          <c:h val="5.70134351162392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Llawer o weithgareddau a phethau i'w gwneud</c:v>
                </c:pt>
                <c:pt idx="1">
                  <c:v>Lleoedd gwych i'w harchwilio oddi ar y llwybr prysur</c:v>
                </c:pt>
                <c:pt idx="2">
                  <c:v>Cyrchfan sy'n llawn hanes a threftadaeth</c:v>
                </c:pt>
                <c:pt idx="3">
                  <c:v>Rhywle y gallwch ymweld ag ef bob adeg o'r flwyddyn</c:v>
                </c:pt>
                <c:pt idx="4">
                  <c:v>Tirnodau enwog ac atyniadau ymweld</c:v>
                </c:pt>
                <c:pt idx="5">
                  <c:v>Diwylliant ac adloniant ffyniannus</c:v>
                </c:pt>
                <c:pt idx="6">
                  <c:v>Gwerth gwych am arian</c:v>
                </c:pt>
                <c:pt idx="7">
                  <c:v>Lleoedd sy'n enwog am eu bwyd a'u diod</c:v>
                </c:pt>
                <c:pt idx="8">
                  <c:v>Cyrchfan sy'n gyfeillgar i'r amgylchedd</c:v>
                </c:pt>
                <c:pt idx="9">
                  <c:v>Llety o ansawdd uchel</c:v>
                </c:pt>
              </c:strCache>
            </c:strRef>
          </c:cat>
          <c:val>
            <c:numRef>
              <c:f>Sheet1!$B$3:$B$12</c:f>
              <c:numCache>
                <c:formatCode>0%</c:formatCode>
                <c:ptCount val="10"/>
                <c:pt idx="0">
                  <c:v>0.38470451911940001</c:v>
                </c:pt>
                <c:pt idx="1">
                  <c:v>0.33487833140209999</c:v>
                </c:pt>
                <c:pt idx="2">
                  <c:v>0.2294322132097</c:v>
                </c:pt>
                <c:pt idx="3">
                  <c:v>0.20278099652379999</c:v>
                </c:pt>
                <c:pt idx="4">
                  <c:v>0.19698725376590001</c:v>
                </c:pt>
                <c:pt idx="5">
                  <c:v>0.17844727694090001</c:v>
                </c:pt>
                <c:pt idx="6">
                  <c:v>0.16570104287369999</c:v>
                </c:pt>
                <c:pt idx="7">
                  <c:v>0.16106604866740001</c:v>
                </c:pt>
                <c:pt idx="8">
                  <c:v>0.1494785631518</c:v>
                </c:pt>
                <c:pt idx="9">
                  <c:v>0.1309385863268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C-4B60-97C6-9AC0BB70A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Dim un o'r rhain</c:v>
                </c:pt>
                <c:pt idx="1">
                  <c:v>Gwefan Croeso Cymru</c:v>
                </c:pt>
                <c:pt idx="2">
                  <c:v>Instagram</c:v>
                </c:pt>
                <c:pt idx="3">
                  <c:v> Facebook</c:v>
                </c:pt>
                <c:pt idx="4">
                  <c:v>YouTube</c:v>
                </c:pt>
                <c:pt idx="5">
                  <c:v>TikTok</c:v>
                </c:pt>
                <c:pt idx="6">
                  <c:v>E-gylchlythyrau gan Croeso Cymru</c:v>
                </c:pt>
                <c:pt idx="7">
                  <c:v>Pinterest</c:v>
                </c:pt>
                <c:pt idx="8">
                  <c:v>X (Twitter gynt)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0.64</c:v>
                </c:pt>
                <c:pt idx="1">
                  <c:v>0.14000000000000001</c:v>
                </c:pt>
                <c:pt idx="2">
                  <c:v>0.09</c:v>
                </c:pt>
                <c:pt idx="3">
                  <c:v>0.1</c:v>
                </c:pt>
                <c:pt idx="4">
                  <c:v>0.09</c:v>
                </c:pt>
                <c:pt idx="5">
                  <c:v>7.0000000000000007E-2</c:v>
                </c:pt>
                <c:pt idx="6">
                  <c:v>7.0000000000000007E-2</c:v>
                </c:pt>
                <c:pt idx="7">
                  <c:v>0.04</c:v>
                </c:pt>
                <c:pt idx="8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41-4A65-86B5-659E88B8F9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Dim un o'r rhain</c:v>
                </c:pt>
                <c:pt idx="1">
                  <c:v>Gwefan Croeso Cymru</c:v>
                </c:pt>
                <c:pt idx="2">
                  <c:v>Instagram</c:v>
                </c:pt>
                <c:pt idx="3">
                  <c:v> Facebook</c:v>
                </c:pt>
                <c:pt idx="4">
                  <c:v>YouTube</c:v>
                </c:pt>
                <c:pt idx="5">
                  <c:v>TikTok</c:v>
                </c:pt>
                <c:pt idx="6">
                  <c:v>E-gylchlythyrau gan Croeso Cymru</c:v>
                </c:pt>
                <c:pt idx="7">
                  <c:v>Pinterest</c:v>
                </c:pt>
                <c:pt idx="8">
                  <c:v>X (Twitter gynt)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0.60254924681340005</c:v>
                </c:pt>
                <c:pt idx="1">
                  <c:v>0.16454229432209999</c:v>
                </c:pt>
                <c:pt idx="2">
                  <c:v>0.10892236384700001</c:v>
                </c:pt>
                <c:pt idx="3">
                  <c:v>9.9652375434529997E-2</c:v>
                </c:pt>
                <c:pt idx="4">
                  <c:v>9.7334878331400004E-2</c:v>
                </c:pt>
                <c:pt idx="5">
                  <c:v>8.2271147161069993E-2</c:v>
                </c:pt>
                <c:pt idx="6">
                  <c:v>8.1112398609499994E-2</c:v>
                </c:pt>
                <c:pt idx="7">
                  <c:v>7.7636152954809995E-2</c:v>
                </c:pt>
                <c:pt idx="8">
                  <c:v>6.7207415990730004E-2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41-4A65-86B5-659E88B8F9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8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Anghytuno'n gryf 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</c:v>
                </c:pt>
                <c:pt idx="1">
                  <c:v>5.263157894737E-2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F-4958-B827-24240671D4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Tueddu i anghytuno 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2.6315789473680001E-2</c:v>
                </c:pt>
                <c:pt idx="1">
                  <c:v>0.1052631578947</c:v>
                </c:pt>
                <c:pt idx="2">
                  <c:v>5.263157894737E-2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F-4958-B827-24240671D4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Ddim yn cytuno nac yn anghytuno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0.23684210526319999</c:v>
                </c:pt>
                <c:pt idx="1">
                  <c:v>0.26315789473680001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9F-4958-B827-24240671D4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Tueddu i gytuno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0.42105263157889999</c:v>
                </c:pt>
                <c:pt idx="1">
                  <c:v>0.39473684210530002</c:v>
                </c:pt>
                <c:pt idx="2">
                  <c:v>0.34210526315790002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9F-4958-B827-24240671D4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Cytuno'n gryf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0.26315789473680001</c:v>
                </c:pt>
                <c:pt idx="1">
                  <c:v>0.18421052631580001</c:v>
                </c:pt>
                <c:pt idx="2">
                  <c:v>0.1052631578947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9F-4958-B827-24240671D47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7521951"/>
        <c:axId val="1237523871"/>
      </c:barChart>
      <c:catAx>
        <c:axId val="12375219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523871"/>
        <c:crosses val="autoZero"/>
        <c:auto val="1"/>
        <c:lblAlgn val="ctr"/>
        <c:lblOffset val="100"/>
        <c:noMultiLvlLbl val="0"/>
      </c:catAx>
      <c:valAx>
        <c:axId val="123752387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23752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450963310437257"/>
          <c:y val="0.80009266495115294"/>
          <c:w val="0.62304540123973862"/>
          <c:h val="0.161279296716189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bwysig o gwbl (1)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DF-4FBB-A255-7639629D11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0.1344148319815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DF-4FBB-A255-7639629D11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Ychydig yn bwysig (2)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0.16222479721899999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DF-4FBB-A255-7639629D11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Cymharol bwysig (3)</c:v>
                </c:pt>
              </c:strCache>
            </c:strRef>
          </c:tx>
          <c:spPr>
            <a:solidFill>
              <a:srgbClr val="FEC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0.3418308227115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DF-4FBB-A255-7639629D11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Pwysig iawn (4)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0.22132097334879999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DF-4FBB-A255-7639629D11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Eithriadol o bwysig (5)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18A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0DF-4FBB-A255-7639629D11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Sheet1!$F$2</c:f>
              <c:numCache>
                <c:formatCode>0%</c:formatCode>
                <c:ptCount val="1"/>
                <c:pt idx="0">
                  <c:v>0.1344148319815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DF-4FBB-A255-7639629D111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1408672"/>
        <c:axId val="1391410112"/>
      </c:barChart>
      <c:catAx>
        <c:axId val="1391408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1410112"/>
        <c:crosses val="autoZero"/>
        <c:auto val="1"/>
        <c:lblAlgn val="ctr"/>
        <c:lblOffset val="100"/>
        <c:noMultiLvlLbl val="0"/>
      </c:catAx>
      <c:valAx>
        <c:axId val="13914101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9140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bwysig o gwbl (1)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DF-4FBB-A255-7639629D11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0.1344148319815</c:v>
                </c:pt>
                <c:pt idx="1">
                  <c:v>9.0909090909089996E-2</c:v>
                </c:pt>
                <c:pt idx="2">
                  <c:v>5.8419243986250001E-2</c:v>
                </c:pt>
                <c:pt idx="3">
                  <c:v>0.21031746031750001</c:v>
                </c:pt>
                <c:pt idx="4">
                  <c:v>0.17587939698489999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DF-4FBB-A255-7639629D11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Ychydig yn bwysig (2)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0.16222479721899999</c:v>
                </c:pt>
                <c:pt idx="1">
                  <c:v>0.21487603305790001</c:v>
                </c:pt>
                <c:pt idx="2">
                  <c:v>9.9656357388320002E-2</c:v>
                </c:pt>
                <c:pt idx="3">
                  <c:v>0.19841269841270001</c:v>
                </c:pt>
                <c:pt idx="4">
                  <c:v>0.17587939698489999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DF-4FBB-A255-7639629D11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Cymharol bwysig (3)</c:v>
                </c:pt>
              </c:strCache>
            </c:strRef>
          </c:tx>
          <c:spPr>
            <a:solidFill>
              <a:srgbClr val="FEC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0.3418308227115</c:v>
                </c:pt>
                <c:pt idx="1">
                  <c:v>0.36363636363640001</c:v>
                </c:pt>
                <c:pt idx="2">
                  <c:v>0.32302405498280001</c:v>
                </c:pt>
                <c:pt idx="3">
                  <c:v>0.29365079365079999</c:v>
                </c:pt>
                <c:pt idx="4">
                  <c:v>0.41708542713570002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DF-4FBB-A255-7639629D11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Pwysig iawn (4)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0.22132097334879999</c:v>
                </c:pt>
                <c:pt idx="1">
                  <c:v>0.21487603305790001</c:v>
                </c:pt>
                <c:pt idx="2">
                  <c:v>0.28178694158079998</c:v>
                </c:pt>
                <c:pt idx="3">
                  <c:v>0.19444444444440001</c:v>
                </c:pt>
                <c:pt idx="4">
                  <c:v>0.17085427135680001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DF-4FBB-A255-7639629D11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Eithriadol o bwysig (5)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18A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0DF-4FBB-A255-7639629D11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0.1344148319815</c:v>
                </c:pt>
                <c:pt idx="1">
                  <c:v>0.1074380165289</c:v>
                </c:pt>
                <c:pt idx="2">
                  <c:v>0.2302405498282</c:v>
                </c:pt>
                <c:pt idx="3">
                  <c:v>9.5238095238100007E-2</c:v>
                </c:pt>
                <c:pt idx="4">
                  <c:v>6.0301507537690001E-2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DF-4FBB-A255-7639629D111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1408672"/>
        <c:axId val="1391410112"/>
      </c:barChart>
      <c:catAx>
        <c:axId val="139140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1410112"/>
        <c:crosses val="autoZero"/>
        <c:auto val="1"/>
        <c:lblAlgn val="ctr"/>
        <c:lblOffset val="100"/>
        <c:noMultiLvlLbl val="0"/>
      </c:catAx>
      <c:valAx>
        <c:axId val="139141011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39140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Lleoliadau golygfaol/golygfeydd</c:v>
                </c:pt>
                <c:pt idx="1">
                  <c:v>Dewisiadau bwyta cain</c:v>
                </c:pt>
                <c:pt idx="2">
                  <c:v>Preifatrwydd ac ymneilltuaeth</c:v>
                </c:pt>
                <c:pt idx="3">
                  <c:v>Mathau unigryw o lety</c:v>
                </c:pt>
                <c:pt idx="4">
                  <c:v>Cyfleusterau sba a lles</c:v>
                </c:pt>
                <c:pt idx="5">
                  <c:v>Profiadau unigryw</c:v>
                </c:pt>
                <c:pt idx="6">
                  <c:v>Technoleg a chyfleusterau clyfar</c:v>
                </c:pt>
                <c:pt idx="7">
                  <c:v>Cynaliadwyedd ac eco-Foethus</c:v>
                </c:pt>
                <c:pt idx="8">
                  <c:v>Cyfleusterau ffitrwydd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0.63122923588040003</c:v>
                </c:pt>
                <c:pt idx="1">
                  <c:v>0.45016611295679998</c:v>
                </c:pt>
                <c:pt idx="2">
                  <c:v>0.40033222591360001</c:v>
                </c:pt>
                <c:pt idx="3">
                  <c:v>0.37209302325580002</c:v>
                </c:pt>
                <c:pt idx="4">
                  <c:v>0.3488372093023</c:v>
                </c:pt>
                <c:pt idx="5">
                  <c:v>0.31063122923589997</c:v>
                </c:pt>
                <c:pt idx="6">
                  <c:v>0.25415282392029998</c:v>
                </c:pt>
                <c:pt idx="7">
                  <c:v>0.2259136212625</c:v>
                </c:pt>
                <c:pt idx="8">
                  <c:v>0.1893687707641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82-4098-A080-FB607CDA47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18889414889251"/>
          <c:y val="0.10064118271865991"/>
          <c:w val="0.61840211971295489"/>
          <c:h val="0.8912969235119615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120742"/>
            </a:solidFill>
            <a:ln w="28575">
              <a:noFill/>
            </a:ln>
          </c:spPr>
          <c:dPt>
            <c:idx val="0"/>
            <c:bubble3D val="0"/>
            <c:explosion val="15"/>
            <c:spPr>
              <a:solidFill>
                <a:srgbClr val="120742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86-404A-BA48-BB0F0DA559B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3175"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86-404A-BA48-BB0F0DA559B2}"/>
              </c:ext>
            </c:extLst>
          </c:dPt>
          <c:dLbls>
            <c:dLbl>
              <c:idx val="0"/>
              <c:layout>
                <c:manualLayout>
                  <c:x val="-0.25530437708258163"/>
                  <c:y val="6.500570445235241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 rtl="0">
                      <a:defRPr sz="105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Byddai </a:t>
                    </a:r>
                    <a:fld id="{AD35793A-B084-4FC1-8AD6-462BF3669E4A}" type="VALUE">
                      <a:rPr lang="en-US"/>
                      <a:pPr rtl="0">
                        <a:defRPr sz="105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/>
                      <a:t> yn gwario mwy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rtl="0">
                    <a:defRPr sz="105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45471574996111"/>
                      <c:h val="0.582199113894963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D86-404A-BA48-BB0F0DA559B2}"/>
                </c:ext>
              </c:extLst>
            </c:dLbl>
            <c:dLbl>
              <c:idx val="1"/>
              <c:layout>
                <c:manualLayout>
                  <c:x val="0.22025860530633157"/>
                  <c:y val="-5.3150780756109656E-2"/>
                </c:manualLayout>
              </c:layout>
              <c:tx>
                <c:rich>
                  <a:bodyPr/>
                  <a:lstStyle/>
                  <a:p>
                    <a:fld id="{65B3CE98-81E6-4FEA-93C9-B6884C13686B}" type="VALUE">
                      <a:rPr lang="en-US">
                        <a:solidFill>
                          <a:srgbClr val="120742"/>
                        </a:solidFill>
                      </a:rPr>
                      <a:pPr/>
                      <a:t>[VALUE]</a:t>
                    </a:fld>
                    <a:endParaRPr lang="en-US">
                      <a:solidFill>
                        <a:srgbClr val="120742"/>
                      </a:solidFill>
                    </a:endParaRPr>
                  </a:p>
                  <a:p>
                    <a:r>
                      <a:rPr lang="en-US">
                        <a:solidFill>
                          <a:srgbClr val="120742"/>
                        </a:solidFill>
                      </a:rPr>
                      <a:t>yn gwario mwy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45471574996111"/>
                      <c:h val="0.4577337803212807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D86-404A-BA48-BB0F0DA559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Rwy'n fodlon gwario mwy o arian ar brofiad moethus</c:v>
                </c:pt>
                <c:pt idx="1">
                  <c:v>Mae profiadau moethus yn braf i'w cael, ond ni fyddaf yn gwario mwy o arian arnyn nhw.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86-404A-BA48-BB0F0DA55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8575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8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Dim un o'r rhain</c:v>
                </c:pt>
                <c:pt idx="1">
                  <c:v>Atyniadau hygyrch</c:v>
                </c:pt>
                <c:pt idx="2">
                  <c:v>Cludiant hygyrch</c:v>
                </c:pt>
                <c:pt idx="3">
                  <c:v>Argaeledd gwybodaeth</c:v>
                </c:pt>
                <c:pt idx="4">
                  <c:v>Fforddiadwyedd nodweddion hygyrch</c:v>
                </c:pt>
                <c:pt idx="5">
                  <c:v>Ystafelloedd hygyrch</c:v>
                </c:pt>
                <c:pt idx="6">
                  <c:v>Hygyrchedd symudedd</c:v>
                </c:pt>
                <c:pt idx="7">
                  <c:v>Hygyrchedd gweledol</c:v>
                </c:pt>
                <c:pt idx="8">
                  <c:v>Cyfleusterau meddygol cyfagos</c:v>
                </c:pt>
                <c:pt idx="9">
                  <c:v>Cymorth personol</c:v>
                </c:pt>
                <c:pt idx="10">
                  <c:v>Cynaliadwyedd opsiynau hygyrch</c:v>
                </c:pt>
                <c:pt idx="11">
                  <c:v>Dewisiadau Gwybyddol/Synhwyraidd-gyfeillgar</c:v>
                </c:pt>
                <c:pt idx="12">
                  <c:v>Hygyrchedd clyw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0.30475086906139998</c:v>
                </c:pt>
                <c:pt idx="1">
                  <c:v>0.28852838933949998</c:v>
                </c:pt>
                <c:pt idx="2">
                  <c:v>0.25840092699880002</c:v>
                </c:pt>
                <c:pt idx="3">
                  <c:v>0.2468134414832</c:v>
                </c:pt>
                <c:pt idx="4">
                  <c:v>0.21552723059100001</c:v>
                </c:pt>
                <c:pt idx="5">
                  <c:v>0.20393974507529999</c:v>
                </c:pt>
                <c:pt idx="6">
                  <c:v>0.1517960602549</c:v>
                </c:pt>
                <c:pt idx="7">
                  <c:v>0.1309385863268</c:v>
                </c:pt>
                <c:pt idx="8">
                  <c:v>0.1158748551564</c:v>
                </c:pt>
                <c:pt idx="9">
                  <c:v>0.10892236384700001</c:v>
                </c:pt>
                <c:pt idx="10">
                  <c:v>9.7334878331400004E-2</c:v>
                </c:pt>
                <c:pt idx="11">
                  <c:v>8.9223638470450006E-2</c:v>
                </c:pt>
                <c:pt idx="12">
                  <c:v>6.3731170336040005E-2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E-4DF5-9627-96301F06A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2">
                  <c:v>Cludiant hygyrch</c:v>
                </c:pt>
                <c:pt idx="3">
                  <c:v>Argaeledd gwybodaeth</c:v>
                </c:pt>
                <c:pt idx="4">
                  <c:v>Fforddiadwyedd nodweddion hygyrch</c:v>
                </c:pt>
                <c:pt idx="5">
                  <c:v>Ystafelloedd hygyrch</c:v>
                </c:pt>
                <c:pt idx="6">
                  <c:v>Hygyrchedd symudedd</c:v>
                </c:pt>
                <c:pt idx="7">
                  <c:v>Hygyrchedd gweledol</c:v>
                </c:pt>
                <c:pt idx="8">
                  <c:v>Cyfleusterau meddygol cyfagos</c:v>
                </c:pt>
                <c:pt idx="9">
                  <c:v>Cymorth personol</c:v>
                </c:pt>
                <c:pt idx="10">
                  <c:v>Cynaliadwyedd opsiynau hygyrch</c:v>
                </c:pt>
                <c:pt idx="11">
                  <c:v>Dewisiadau Gwybyddol/Synhwyraidd-gyfeillgar</c:v>
                </c:pt>
                <c:pt idx="12">
                  <c:v>Hygyrchedd clyw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2" formatCode="0%">
                  <c:v>0.65</c:v>
                </c:pt>
                <c:pt idx="3" formatCode="0%">
                  <c:v>0.64</c:v>
                </c:pt>
                <c:pt idx="4" formatCode="0%">
                  <c:v>0.64</c:v>
                </c:pt>
                <c:pt idx="5" formatCode="0%">
                  <c:v>0.66</c:v>
                </c:pt>
                <c:pt idx="6" formatCode="0%">
                  <c:v>0.7</c:v>
                </c:pt>
                <c:pt idx="7" formatCode="0%">
                  <c:v>0.53</c:v>
                </c:pt>
                <c:pt idx="8" formatCode="0%">
                  <c:v>0.71</c:v>
                </c:pt>
                <c:pt idx="9" formatCode="0%">
                  <c:v>0.6</c:v>
                </c:pt>
                <c:pt idx="10" formatCode="0%">
                  <c:v>0.77</c:v>
                </c:pt>
                <c:pt idx="11" formatCode="0%">
                  <c:v>0.61</c:v>
                </c:pt>
                <c:pt idx="12" formatCode="0%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62-4B24-A097-FFF76F1A9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9"/>
        </c:scaling>
        <c:delete val="1"/>
        <c:axPos val="t"/>
        <c:numFmt formatCode="General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Cludiant hygyrch</c:v>
                </c:pt>
                <c:pt idx="1">
                  <c:v>Argaeledd gwybodaeth</c:v>
                </c:pt>
                <c:pt idx="2">
                  <c:v>Fforddiadwyedd nodweddion hygyrch</c:v>
                </c:pt>
                <c:pt idx="3">
                  <c:v>Ystafelloedd hygyrch</c:v>
                </c:pt>
                <c:pt idx="4">
                  <c:v>Hygyrchedd symudedd</c:v>
                </c:pt>
                <c:pt idx="5">
                  <c:v>Hygyrchedd gweledol</c:v>
                </c:pt>
                <c:pt idx="6">
                  <c:v>Cyfleusterau meddygol cyfagos</c:v>
                </c:pt>
                <c:pt idx="7">
                  <c:v>Cymorth personol</c:v>
                </c:pt>
                <c:pt idx="8">
                  <c:v>Cynaliadwyedd opsiynau hygyrch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0.77528089887639995</c:v>
                </c:pt>
                <c:pt idx="1">
                  <c:v>0.78504672897200001</c:v>
                </c:pt>
                <c:pt idx="2">
                  <c:v>0.71875</c:v>
                </c:pt>
                <c:pt idx="3">
                  <c:v>0.77659574468089998</c:v>
                </c:pt>
                <c:pt idx="4">
                  <c:v>0.74025974025969998</c:v>
                </c:pt>
                <c:pt idx="5">
                  <c:v>0.66129032258060005</c:v>
                </c:pt>
                <c:pt idx="6">
                  <c:v>0.78846153846150002</c:v>
                </c:pt>
                <c:pt idx="7">
                  <c:v>0.67164179104480004</c:v>
                </c:pt>
                <c:pt idx="8">
                  <c:v>0.81132075471700005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E-4DF5-9627-96301F06A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  <c:majorUnit val="0.1"/>
        <c:min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Cludiant hygyrch</c:v>
                </c:pt>
                <c:pt idx="1">
                  <c:v>Argaeledd gwybodaeth</c:v>
                </c:pt>
                <c:pt idx="2">
                  <c:v>Fforddiadwyedd nodweddion hygyrch</c:v>
                </c:pt>
                <c:pt idx="3">
                  <c:v>Ystafelloedd hygyrch</c:v>
                </c:pt>
                <c:pt idx="4">
                  <c:v>Hygyrchedd symudedd</c:v>
                </c:pt>
                <c:pt idx="5">
                  <c:v>Hygyrchedd gweledol</c:v>
                </c:pt>
                <c:pt idx="6">
                  <c:v>Cyfleusterau meddygol cyfagos</c:v>
                </c:pt>
                <c:pt idx="7">
                  <c:v>Cymorth personol</c:v>
                </c:pt>
                <c:pt idx="8">
                  <c:v>Cynaliadwyedd opsiynau hygyrch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0.77528089887639995</c:v>
                </c:pt>
                <c:pt idx="1">
                  <c:v>0.82242990654210002</c:v>
                </c:pt>
                <c:pt idx="2">
                  <c:v>0.71875</c:v>
                </c:pt>
                <c:pt idx="3">
                  <c:v>0.7446808510638</c:v>
                </c:pt>
                <c:pt idx="4">
                  <c:v>0.67532467532469997</c:v>
                </c:pt>
                <c:pt idx="5">
                  <c:v>0.67741935483869997</c:v>
                </c:pt>
                <c:pt idx="6">
                  <c:v>0.80769230769230005</c:v>
                </c:pt>
                <c:pt idx="7">
                  <c:v>0.62686567164179996</c:v>
                </c:pt>
                <c:pt idx="8">
                  <c:v>0.84905660377360004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CF-4420-8F1D-BB057306B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  <c:majorUnit val="0.1"/>
        <c:min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Es i ar wyliau tramor yn lle hynny</c:v>
                </c:pt>
                <c:pt idx="1">
                  <c:v>Arall</c:v>
                </c:pt>
                <c:pt idx="2">
                  <c:v>Rydw i wedi bod yno o'r blaen ac eisiau rhoi cynnig ar rywle arall</c:v>
                </c:pt>
                <c:pt idx="3">
                  <c:v>Dydw i ddim yn gwybod digon am yr hyn sydd i'w wneud yno</c:v>
                </c:pt>
                <c:pt idx="4">
                  <c:v>Mae amodau'r tywydd yng Nghymru yn dylanwadu arna i</c:v>
                </c:pt>
                <c:pt idx="5">
                  <c:v>Dydw i erioed wedi meddwl am Gymru fel cyrchfan wyliau</c:v>
                </c:pt>
                <c:pt idx="6">
                  <c:v>Does dim llawer i'w wneud yng Nghymru</c:v>
                </c:pt>
                <c:pt idx="7">
                  <c:v>Mae Cymru'n rhy brysur/gorlawn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0.23984526112189999</c:v>
                </c:pt>
                <c:pt idx="1">
                  <c:v>0.19342359767889999</c:v>
                </c:pt>
                <c:pt idx="2">
                  <c:v>0.18955512572530001</c:v>
                </c:pt>
                <c:pt idx="3">
                  <c:v>0.17794970986459999</c:v>
                </c:pt>
                <c:pt idx="4">
                  <c:v>0.1605415860735</c:v>
                </c:pt>
                <c:pt idx="5">
                  <c:v>0.15087040618959999</c:v>
                </c:pt>
                <c:pt idx="6">
                  <c:v>4.2553191489360001E-2</c:v>
                </c:pt>
                <c:pt idx="7">
                  <c:v>3.6750483558990001E-2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6-47D2-B0DD-9EEB7F5B2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3000000000000000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Mynd i rywle arall yn Ynysoedd Prydain neu Iwerddon</c:v>
                </c:pt>
                <c:pt idx="1">
                  <c:v>Mynd i rywle arall dramor</c:v>
                </c:pt>
                <c:pt idx="2">
                  <c:v>Ni chymerais seibiant byr na gwyliau o gwbl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0.53578336557060002</c:v>
                </c:pt>
                <c:pt idx="1">
                  <c:v>0.34429400386850001</c:v>
                </c:pt>
                <c:pt idx="2">
                  <c:v>0.21663442940040001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EF-4F5F-9132-EAAAC7E3B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Arfordir Deheuol Lloegr</c:v>
                </c:pt>
                <c:pt idx="1">
                  <c:v>De-orllewin Lloegr (gan gynnwys Dyfnaint a Chernyw)</c:v>
                </c:pt>
                <c:pt idx="2">
                  <c:v>Yr Alban</c:v>
                </c:pt>
                <c:pt idx="3">
                  <c:v>Swydd Efrog</c:v>
                </c:pt>
                <c:pt idx="4">
                  <c:v>Llundain</c:v>
                </c:pt>
                <c:pt idx="5">
                  <c:v>Ardal y Llynnoedd</c:v>
                </c:pt>
                <c:pt idx="6">
                  <c:v>Cotswolds/Canolbarth Lloegr</c:v>
                </c:pt>
                <c:pt idx="7">
                  <c:v>Gogledd Iwerddon</c:v>
                </c:pt>
                <c:pt idx="8">
                  <c:v>Gweriniaeth Iwerddon</c:v>
                </c:pt>
                <c:pt idx="9">
                  <c:v>Ynys Manaw</c:v>
                </c:pt>
                <c:pt idx="10">
                  <c:v>Ynysoedd y Sianel (Jersey/Guernsey)</c:v>
                </c:pt>
                <c:pt idx="11">
                  <c:v>Lle arall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0.20577617328520001</c:v>
                </c:pt>
                <c:pt idx="1">
                  <c:v>0.20216606498190001</c:v>
                </c:pt>
                <c:pt idx="2">
                  <c:v>0.18772563176900001</c:v>
                </c:pt>
                <c:pt idx="3">
                  <c:v>0.1696750902527</c:v>
                </c:pt>
                <c:pt idx="4">
                  <c:v>0.15523465703969999</c:v>
                </c:pt>
                <c:pt idx="5">
                  <c:v>9.3862815884480005E-2</c:v>
                </c:pt>
                <c:pt idx="6">
                  <c:v>8.6642599277980001E-2</c:v>
                </c:pt>
                <c:pt idx="7">
                  <c:v>6.8592057761729996E-2</c:v>
                </c:pt>
                <c:pt idx="8">
                  <c:v>5.415162454874E-2</c:v>
                </c:pt>
                <c:pt idx="9">
                  <c:v>2.1660649819490001E-2</c:v>
                </c:pt>
                <c:pt idx="10">
                  <c:v>1.4440433213E-2</c:v>
                </c:pt>
                <c:pt idx="11">
                  <c:v>0.173285198556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075-A31A-904026D75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Dwi'n mynd ar wyliau tramor yn lle hynny</c:v>
                </c:pt>
                <c:pt idx="1">
                  <c:v>Rydw i wedi bod yno o'r blaen ac eisiau rhoi cynnig ar rywle arall</c:v>
                </c:pt>
                <c:pt idx="2">
                  <c:v>Dydw i ddim yn gwybod digon am yr hyn sydd i'w wneud yno</c:v>
                </c:pt>
                <c:pt idx="3">
                  <c:v>Dydw i erioed wedi meddwl am Gymru fel cyrchfan wyliau</c:v>
                </c:pt>
                <c:pt idx="4">
                  <c:v>Mae amodau'r tywydd yng Nghymru yn dylanwadu arna i</c:v>
                </c:pt>
                <c:pt idx="5">
                  <c:v>Does dim llawer i'w wneud yng Nghymru</c:v>
                </c:pt>
                <c:pt idx="6">
                  <c:v>Mae Cymru'n rhy brysur/gorlawn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0.28095238095239999</c:v>
                </c:pt>
                <c:pt idx="1">
                  <c:v>0.17619047619049999</c:v>
                </c:pt>
                <c:pt idx="2">
                  <c:v>0.17142857142859999</c:v>
                </c:pt>
                <c:pt idx="3">
                  <c:v>0.16666666666669999</c:v>
                </c:pt>
                <c:pt idx="4">
                  <c:v>0.1285714285714</c:v>
                </c:pt>
                <c:pt idx="5">
                  <c:v>8.5714285714290003E-2</c:v>
                </c:pt>
                <c:pt idx="6">
                  <c:v>1.904761904762E-2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4-43DA-8314-F5173BD6A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168784918482697"/>
          <c:y val="3.5791650040879315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De-orllewin Lloegr (gan gynnwys Dyfnaint a Chernyw)</c:v>
                </c:pt>
                <c:pt idx="1">
                  <c:v>Arfordir Deheuol Lloegr</c:v>
                </c:pt>
                <c:pt idx="2">
                  <c:v>Llundain</c:v>
                </c:pt>
                <c:pt idx="3">
                  <c:v>Yr Alban</c:v>
                </c:pt>
                <c:pt idx="4">
                  <c:v>Nunlle arall</c:v>
                </c:pt>
                <c:pt idx="5">
                  <c:v>Swydd Efrog</c:v>
                </c:pt>
                <c:pt idx="6">
                  <c:v>Ardal y Llynnoedd</c:v>
                </c:pt>
                <c:pt idx="7">
                  <c:v>Cotswolds/Canolbarth Lloegr</c:v>
                </c:pt>
                <c:pt idx="8">
                  <c:v>Gweriniaeth Iwerddon</c:v>
                </c:pt>
                <c:pt idx="9">
                  <c:v>Gogledd Iwerddon</c:v>
                </c:pt>
                <c:pt idx="10">
                  <c:v>Ynysoedd y Sianel (Jersey/Guernsey)</c:v>
                </c:pt>
                <c:pt idx="11">
                  <c:v>Ynys Manaw</c:v>
                </c:pt>
                <c:pt idx="12">
                  <c:v>Lle arall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0.2333333333333</c:v>
                </c:pt>
                <c:pt idx="1">
                  <c:v>0.16666666666669999</c:v>
                </c:pt>
                <c:pt idx="2">
                  <c:v>0.15714285714289999</c:v>
                </c:pt>
                <c:pt idx="3">
                  <c:v>0.152380952381</c:v>
                </c:pt>
                <c:pt idx="4">
                  <c:v>0.1380952380952</c:v>
                </c:pt>
                <c:pt idx="5">
                  <c:v>0.1333333333333</c:v>
                </c:pt>
                <c:pt idx="6">
                  <c:v>0.1285714285714</c:v>
                </c:pt>
                <c:pt idx="7">
                  <c:v>0.1</c:v>
                </c:pt>
                <c:pt idx="8">
                  <c:v>9.0476190476190002E-2</c:v>
                </c:pt>
                <c:pt idx="9">
                  <c:v>5.2380952380950002E-2</c:v>
                </c:pt>
                <c:pt idx="10">
                  <c:v>4.2857142857139999E-2</c:v>
                </c:pt>
                <c:pt idx="11">
                  <c:v>2.857142857143E-2</c:v>
                </c:pt>
                <c:pt idx="1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6-47D2-B0DD-9EEB7F5B2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6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F16F-C23A-46E2-B2D7-FCEE5848A642}" type="datetimeFigureOut">
              <a:rPr lang="en-GB" smtClean="0"/>
              <a:t>17/07/2025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1B856-5973-49AE-9977-E24CB412D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rl.uk.m.mimecastprotect.com/s/ftHjCo6ZjhrjQxu1fQSpND2M?domain=youtube.com" TargetMode="External"/><Relationship Id="rId7" Type="http://schemas.openxmlformats.org/officeDocument/2006/relationships/hyperlink" Target="https://url.uk.m.mimecastprotect.com/s/OMNlCv9Q8t7pRMTotkSQ5Bta?domain=youtube.com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rl.uk.m.mimecastprotect.com/s/rwhpCrM2mS8PWLcysWS4oPmM?domain=youtube.com" TargetMode="External"/><Relationship Id="rId5" Type="http://schemas.openxmlformats.org/officeDocument/2006/relationships/hyperlink" Target="https://url.uk.m.mimecastprotect.com/s/18VlCqMQlS8KVmcQiDSE4J0H?domain=youtube.com" TargetMode="External"/><Relationship Id="rId4" Type="http://schemas.openxmlformats.org/officeDocument/2006/relationships/hyperlink" Target="https://url.uk.m.mimecastprotect.com/s/90-iCpXZkFn17XhDhvSGW8OU?domain=youtube.com" TargetMode="Externa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BDEFB-99C6-43D2-BB77-DF7517F4543C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863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8189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6338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7515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149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2939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27834-A27A-56D1-156B-D73636D5D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8696F-106C-9D29-611E-F2683CFC0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1FE77C-D81C-D790-4197-FFB718230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45D3F-6615-0185-D5E6-8FCFB38E3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7495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0270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0728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0185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5E26F-BDC1-3DFD-C2CA-B7EA3A710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6620DB-3F9E-2E56-1187-0047F748EB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0DCFF2-96F3-F590-3595-1E99D646F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D1528-243B-86CC-64F8-3F4CED794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0003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546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13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6096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481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9693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E76F0-445C-7639-F39A-3FD2E30EA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66291-1326-4565-E94A-4F2B9B6B58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582B4-EB6A-A594-D4DB-459FF50AA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2A419-4239-2CE4-D8BF-6F3AE66D85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2867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22105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69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750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06066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99557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buFont typeface="+mj-lt"/>
              <a:buAutoNum type="arabicPeriod"/>
            </a:pPr>
            <a:r>
              <a:rPr lang="cy-GB" sz="1100" b="0" i="0">
                <a:solidFill>
                  <a:srgbClr val="242424"/>
                </a:solidFill>
                <a:effectLst/>
                <a:latin typeface="inherit"/>
              </a:rPr>
              <a:t>Ymgyrch Hwyl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>
                <a:solidFill>
                  <a:srgbClr val="242424"/>
                </a:solidFill>
                <a:effectLst/>
                <a:latin typeface="inherit"/>
              </a:rPr>
              <a:t>Dolen Saesneg: </a:t>
            </a:r>
            <a:r>
              <a:rPr lang="cy-GB" sz="1100" b="0" i="0" u="sng">
                <a:solidFill>
                  <a:srgbClr val="0000FF"/>
                </a:solidFill>
                <a:effectLst/>
                <a:latin typeface="inherit"/>
                <a:hlinkClick r:id="rId3" tooltip="https://url.uk.m.mimecastprotect.com/s/ftHjCo6ZjhrjQxu1fQSpND2M?domain=youtube.com"/>
              </a:rPr>
              <a:t>Feel the Hwyl. Yng Nghymru yn unig.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>
                <a:solidFill>
                  <a:srgbClr val="242424"/>
                </a:solidFill>
                <a:effectLst/>
                <a:latin typeface="inherit"/>
              </a:rPr>
              <a:t>Dolen Gymraeg: </a:t>
            </a:r>
            <a:r>
              <a:rPr lang="cy-GB" sz="1100" b="0" i="0" u="sng">
                <a:solidFill>
                  <a:srgbClr val="0000FF"/>
                </a:solidFill>
                <a:effectLst/>
                <a:latin typeface="inherit"/>
                <a:hlinkClick r:id="rId4" tooltip="https://url.uk.m.mimecastprotect.com/s/90-iCpXZkFn17XhDhvSGW8OU?domain=youtube.com"/>
              </a:rPr>
              <a:t>Teimla'r hwyl. Gwlad, Gwlad.</a:t>
            </a:r>
          </a:p>
          <a:p>
            <a:pPr algn="l" rtl="0">
              <a:buFont typeface="+mj-lt"/>
              <a:buAutoNum type="arabicPeriod" startAt="2"/>
            </a:pPr>
            <a:r>
              <a:rPr lang="cy-GB" sz="1100" b="0" i="0">
                <a:solidFill>
                  <a:srgbClr val="242424"/>
                </a:solidFill>
                <a:effectLst/>
                <a:latin typeface="inherit"/>
              </a:rPr>
              <a:t>Ymgyrch cŵn: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>
                <a:solidFill>
                  <a:srgbClr val="242424"/>
                </a:solidFill>
                <a:effectLst/>
                <a:latin typeface="inherit"/>
              </a:rPr>
              <a:t>Dolen Saesneg: </a:t>
            </a:r>
            <a:r>
              <a:rPr lang="cy-GB" sz="1100" b="0" i="0" u="sng">
                <a:solidFill>
                  <a:srgbClr val="0000FF"/>
                </a:solidFill>
                <a:effectLst/>
                <a:latin typeface="inherit"/>
                <a:hlinkClick r:id="rId5" tooltip="https://url.uk.m.mimecastprotect.com/s/18VlCqMQlS8KVmcQiDSE4J0H?domain=youtube.com"/>
              </a:rPr>
              <a:t>Dog-friendly days out on the Glamorgan Heritage Coast, South Wales.</a:t>
            </a:r>
          </a:p>
          <a:p>
            <a:pPr algn="l" rtl="0">
              <a:buFont typeface="+mj-lt"/>
              <a:buAutoNum type="arabicPeriod" startAt="3"/>
            </a:pPr>
            <a:r>
              <a:rPr lang="cy-GB" sz="1100" b="0" i="0">
                <a:solidFill>
                  <a:srgbClr val="242424"/>
                </a:solidFill>
                <a:effectLst/>
                <a:latin typeface="inherit"/>
              </a:rPr>
              <a:t>Ymgyrch Dyma Gymru: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>
                <a:solidFill>
                  <a:srgbClr val="242424"/>
                </a:solidFill>
                <a:effectLst/>
                <a:latin typeface="inherit"/>
              </a:rPr>
              <a:t>Dolen Saesneg: </a:t>
            </a:r>
            <a:r>
              <a:rPr lang="cy-GB" sz="1100" b="0" i="0" u="sng">
                <a:solidFill>
                  <a:srgbClr val="0000FF"/>
                </a:solidFill>
                <a:effectLst/>
                <a:latin typeface="inherit"/>
                <a:hlinkClick r:id="rId6" tooltip="https://url.uk.m.mimecastprotect.com/s/rwhpCrM2mS8PWLcysWS4oPmM?domain=youtube.com"/>
              </a:rPr>
              <a:t>This is Wales. - Hysbyseb Deledu Croeso Cymru 2024 - YouTube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>
                <a:solidFill>
                  <a:srgbClr val="242424"/>
                </a:solidFill>
                <a:effectLst/>
                <a:latin typeface="inherit"/>
              </a:rPr>
              <a:t>Dolen Gymraeg: </a:t>
            </a:r>
            <a:r>
              <a:rPr lang="cy-GB" sz="1100" b="0" i="0" u="sng">
                <a:solidFill>
                  <a:srgbClr val="0000FF"/>
                </a:solidFill>
                <a:effectLst/>
                <a:latin typeface="inherit"/>
                <a:hlinkClick r:id="rId7" tooltip="https://url.uk.m.mimecastprotect.com/s/OMNlCv9Q8t7pRMTotkSQ5Bta?domain=youtube.com"/>
              </a:rPr>
              <a:t>Gwlad, Gwlad. - Hysbyseb Deledu Croeso Cymru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57327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6926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15838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8104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36535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77094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29338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60C65-EC4A-CEFD-E2EB-0575DD6BD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84727-6A2D-1018-C4C0-66C69C3E5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C43582-83DD-7897-620F-E09C8F871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C4F74-F085-2C28-9235-8FE9138D10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74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21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6789000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BBDA8F13-8ED5-3A31-C801-191F00EA81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6C251A86-28B8-7CF1-9946-64BD38C934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A251CC8-6EFA-C02C-662E-235947CFDCB9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Welsh Government Logo">
            <a:extLst>
              <a:ext uri="{FF2B5EF4-FFF2-40B4-BE49-F238E27FC236}">
                <a16:creationId xmlns:a16="http://schemas.microsoft.com/office/drawing/2014/main" id="{54EF4A87-2E1F-E82A-D836-712D6F998E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840E9A12-AEED-769C-1E52-A47FEA8899B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4E1DA6-28CC-4603-73F9-70A9AEBBA647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172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7" y="2053087"/>
            <a:ext cx="3747963" cy="4804913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8D6B65CA-71A2-664D-7347-A6CA1630DD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AE55DC6A-72CC-5F11-8CDA-689344FA09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F5EB22-86FD-53C0-3376-E0258A5B383D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Welsh Government Logo">
            <a:extLst>
              <a:ext uri="{FF2B5EF4-FFF2-40B4-BE49-F238E27FC236}">
                <a16:creationId xmlns:a16="http://schemas.microsoft.com/office/drawing/2014/main" id="{64FF1026-E208-9F8B-3336-639A684836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0246678A-5D8A-76B1-7BE0-A84BADF57A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C3D17F-8798-39F2-24F5-56D1FE29E7E4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693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4965700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080EBE85-C876-7523-E291-925120E7A5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4584E7E6-4FCA-E93F-F969-FBA2ABF3B3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20D8E0-C3A1-5CDB-96BF-13E99FC2A1F6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Welsh Government Logo">
            <a:extLst>
              <a:ext uri="{FF2B5EF4-FFF2-40B4-BE49-F238E27FC236}">
                <a16:creationId xmlns:a16="http://schemas.microsoft.com/office/drawing/2014/main" id="{C152EA75-CC7D-9920-471F-7FF000070B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EAA1FF3D-A6B6-D27B-E685-D562B0EFEA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667F7B-C156-6440-ECBE-661CCFF062F0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434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0620375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AD87E6E7-5160-C1A9-EF7D-FDBD683ACE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9C8CB197-58D8-2BF7-0D77-BC25A8525C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3DC3A2-66FB-6C45-60E4-21C57161E99C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Welsh Government Logo">
            <a:extLst>
              <a:ext uri="{FF2B5EF4-FFF2-40B4-BE49-F238E27FC236}">
                <a16:creationId xmlns:a16="http://schemas.microsoft.com/office/drawing/2014/main" id="{D9DE5314-F8D0-7146-8B86-5F681EC080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67087B18-2A15-BAD6-49F8-CA184F0552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D6361B-6B5F-9C50-3497-3800C00C83F0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19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2" descr="Welsh Government Logo">
            <a:extLst>
              <a:ext uri="{FF2B5EF4-FFF2-40B4-BE49-F238E27FC236}">
                <a16:creationId xmlns:a16="http://schemas.microsoft.com/office/drawing/2014/main" id="{7A06E085-3304-7646-54DD-8BC2492F63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A525B4A1-DB46-A5D4-8373-6B037E9D40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19DDBF5-9A6A-0A79-7D4D-7DA2FC103130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Welsh Government Logo">
            <a:extLst>
              <a:ext uri="{FF2B5EF4-FFF2-40B4-BE49-F238E27FC236}">
                <a16:creationId xmlns:a16="http://schemas.microsoft.com/office/drawing/2014/main" id="{0C1DA79D-B1CD-A615-7C43-1FB5B49A4E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344DB332-A94C-9D6E-657A-72B20AF053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CDAE05-225A-232F-2349-7DEEE8E8DFC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216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281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4D42EA9E-67C9-4C87-932C-8F489DA21F6E}" type="slidenum">
              <a: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5" r:id="rId3"/>
    <p:sldLayoutId id="2147483673" r:id="rId4"/>
    <p:sldLayoutId id="2147483670" r:id="rId5"/>
    <p:sldLayoutId id="2147483674" r:id="rId6"/>
    <p:sldLayoutId id="2147483676" r:id="rId7"/>
  </p:sldLayoutIdLst>
  <p:hf sldNum="0" hdr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tourismresearch@gov.wale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slide" Target="slide4.xml"/><Relationship Id="rId7" Type="http://schemas.openxmlformats.org/officeDocument/2006/relationships/slide" Target="slide23.xml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6.xml"/><Relationship Id="rId11" Type="http://schemas.openxmlformats.org/officeDocument/2006/relationships/slide" Target="slide55.xml"/><Relationship Id="rId5" Type="http://schemas.openxmlformats.org/officeDocument/2006/relationships/slide" Target="slide10.xml"/><Relationship Id="rId10" Type="http://schemas.openxmlformats.org/officeDocument/2006/relationships/slide" Target="slide52.xml"/><Relationship Id="rId4" Type="http://schemas.openxmlformats.org/officeDocument/2006/relationships/slide" Target="slide8.xml"/><Relationship Id="rId9" Type="http://schemas.openxmlformats.org/officeDocument/2006/relationships/slide" Target="slide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openxmlformats.org/officeDocument/2006/relationships/image" Target="../media/image44.png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5" descr="Astudiaeth Galw'r Farchnad Croeso Cymru - DU (2025)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825122" y="2192485"/>
            <a:ext cx="8871328" cy="1015663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0" i="0" u="none" strike="noStrike" kern="1200" cap="none" spc="0" normalizeH="0" baseline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Astudiaeth Galw'r Farchnad Croeso Cymru – </a:t>
            </a:r>
          </a:p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0" i="0" u="none" strike="noStrike" kern="1200" cap="none" spc="0" normalizeH="0" baseline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DU (2025)</a:t>
            </a:r>
          </a:p>
        </p:txBody>
      </p:sp>
      <p:sp>
        <p:nvSpPr>
          <p:cNvPr id="6" name="Text Box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901744" y="488475"/>
            <a:ext cx="4860496" cy="68666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c="http://schemas.openxmlformats.org/drawingml/2006/chart" xmlns:c15="http://schemas.microsoft.com/office/drawing/2012/chart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09585">
              <a:lnSpc>
                <a:spcPct val="125000"/>
              </a:lnSpc>
              <a:defRPr/>
            </a:pP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Rhif Ymchwil Gymdeithasol: 79/2025 </a:t>
            </a: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Dyddiad cyhoeddi: </a:t>
            </a:r>
            <a:r>
              <a:rPr lang="cy-GB" sz="1467" cap="small" spc="67" dirty="0">
                <a:solidFill>
                  <a:srgbClr val="2C486E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18/07/2025</a:t>
            </a:r>
          </a:p>
        </p:txBody>
      </p:sp>
      <p:sp>
        <p:nvSpPr>
          <p:cNvPr id="10" name="Text Box 1" descr="Mae'r ddogfen yma hefyd ar gael yn Saesneg."/>
          <p:cNvSpPr txBox="1"/>
          <p:nvPr/>
        </p:nvSpPr>
        <p:spPr>
          <a:xfrm>
            <a:off x="8320343" y="5874038"/>
            <a:ext cx="3620372" cy="7612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c="http://schemas.openxmlformats.org/drawingml/2006/chart" xmlns:c15="http://schemas.microsoft.com/office/drawing/2012/chart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Mae'r ddogfen yma hefyd ar gael yn Saesneg.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document is also available in English.</a:t>
            </a:r>
          </a:p>
        </p:txBody>
      </p:sp>
      <p:sp>
        <p:nvSpPr>
          <p:cNvPr id="9" name="Text Box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5122" y="5727283"/>
            <a:ext cx="3620372" cy="9080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c="http://schemas.openxmlformats.org/drawingml/2006/chart" xmlns:c15="http://schemas.microsoft.com/office/drawing/2012/chart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09585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ISBN Digidol</a:t>
            </a:r>
            <a:r>
              <a:rPr lang="cy-GB" sz="120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978-1-80633-078-2</a:t>
            </a:r>
            <a:endParaRPr lang="cy-GB" sz="1200" b="1" dirty="0">
              <a:solidFill>
                <a:srgbClr val="120742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Hawlfraint y Goron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15" y="1"/>
            <a:ext cx="1917700" cy="2190327"/>
          </a:xfrm>
          <a:prstGeom prst="rect">
            <a:avLst/>
          </a:prstGeom>
          <a:extLst>
            <a:ext uri="{FAA26D3D-D897-4be2-8F04-BA451C77F1D7}">
              <ma14:placeholderFlag xmlns:c="http://schemas.openxmlformats.org/drawingml/2006/chart" xmlns:c15="http://schemas.microsoft.com/office/drawing/2012/chart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</p:pic>
      <p:pic>
        <p:nvPicPr>
          <p:cNvPr id="614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3" y="364220"/>
            <a:ext cx="1537051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31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 descr="  ">
            <a:extLst>
              <a:ext uri="{FF2B5EF4-FFF2-40B4-BE49-F238E27FC236}">
                <a16:creationId xmlns:a16="http://schemas.microsoft.com/office/drawing/2014/main" id="{075A5E56-1764-27E8-8B23-D8B22B1CFE3C}"/>
              </a:ext>
            </a:extLst>
          </p:cNvPr>
          <p:cNvSpPr txBox="1">
            <a:spLocks/>
          </p:cNvSpPr>
          <p:nvPr/>
        </p:nvSpPr>
        <p:spPr>
          <a:xfrm>
            <a:off x="564543" y="1112662"/>
            <a:ext cx="10966197" cy="116339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2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y-GB" sz="1400" dirty="0">
                <a:solidFill>
                  <a:srgbClr val="120742"/>
                </a:solidFill>
              </a:rPr>
              <a:t> 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Adroddiad Ymchwil Llawn: Astudiaeth Galw'r Farchnad Croeso Cymru – Y Deyrnas Unedig (2025)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400" dirty="0">
              <a:solidFill>
                <a:srgbClr val="120742"/>
              </a:solidFill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Caerdydd: Llywodraeth Cymru, rhif adroddiad GSR </a:t>
            </a:r>
            <a:r>
              <a:rPr lang="cy-GB" sz="1400" dirty="0">
                <a:solidFill>
                  <a:srgbClr val="120742"/>
                </a:solidFill>
              </a:rPr>
              <a:t>79/2025</a:t>
            </a:r>
            <a:endParaRPr kumimoji="0" lang="cy-GB" sz="1400" b="0" i="0" u="none" strike="noStrike" kern="1200" cap="none" spc="0" normalizeH="0" baseline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Ar gael yn: https://www.llyw.cymru/adroddiadau-galwr-farchnad-ym-maes-twristiaeth-mawrth-2025</a:t>
            </a:r>
          </a:p>
        </p:txBody>
      </p:sp>
      <p:sp>
        <p:nvSpPr>
          <p:cNvPr id="3" name="Text Placeholder 4" descr="Safbwyntiau’r ymchwilydd a fynegir yn yr adroddiad hwn ac nid o reidrwydd rhai Llywodraeth Cymru.">
            <a:extLst>
              <a:ext uri="{FF2B5EF4-FFF2-40B4-BE49-F238E27FC236}">
                <a16:creationId xmlns:a16="http://schemas.microsoft.com/office/drawing/2014/main" id="{2D11D167-655C-A196-181C-B73FDDFF9F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4542" y="2721042"/>
            <a:ext cx="10642455" cy="252069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9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Safbwyntiau’r ymchwilydd a fynegir yn yr adroddiad hwn ac nid o reidrwydd rhai Llywodraeth Cymru.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Am ragor o wybodaeth cysylltwch â: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Tîm Ymchwil a Mewnwelediadau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Croeso Cymru,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Economi, Ynni a Thrafnidiaeth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Parc Cathays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Caerdydd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CF10 3NQ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E-bost: 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ymchwiltwristiaeth@llyw.cymru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C5D40D4-215F-3D7B-819C-64B13F935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66" y="6098859"/>
            <a:ext cx="713656" cy="68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F602CD-64A2-4926-B60F-8A021C5C9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76" y="6388100"/>
            <a:ext cx="812421" cy="2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6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ynnwys">
            <a:extLst>
              <a:ext uri="{FF2B5EF4-FFF2-40B4-BE49-F238E27FC236}">
                <a16:creationId xmlns:a16="http://schemas.microsoft.com/office/drawing/2014/main" id="{26D2152A-72B2-9783-EC92-F2E33E9FF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1" y="345465"/>
            <a:ext cx="4965700" cy="549275"/>
          </a:xfrm>
        </p:spPr>
        <p:txBody>
          <a:bodyPr>
            <a:normAutofit/>
          </a:bodyPr>
          <a:lstStyle/>
          <a:p>
            <a:pPr rtl="0"/>
            <a:r>
              <a:rPr lang="cy-GB" sz="2000" b="1">
                <a:solidFill>
                  <a:schemeClr val="accent1"/>
                </a:solidFill>
              </a:rPr>
              <a:t>Cynnwys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07FB9A-9879-E583-877D-0BFD9C6F39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533019"/>
              </p:ext>
            </p:extLst>
          </p:nvPr>
        </p:nvGraphicFramePr>
        <p:xfrm>
          <a:off x="366567" y="1429627"/>
          <a:ext cx="5936955" cy="4533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573">
                  <a:extLst>
                    <a:ext uri="{9D8B030D-6E8A-4147-A177-3AD203B41FA5}">
                      <a16:colId xmlns:a16="http://schemas.microsoft.com/office/drawing/2014/main" val="334382098"/>
                    </a:ext>
                  </a:extLst>
                </a:gridCol>
                <a:gridCol w="5441382">
                  <a:extLst>
                    <a:ext uri="{9D8B030D-6E8A-4147-A177-3AD203B41FA5}">
                      <a16:colId xmlns:a16="http://schemas.microsoft.com/office/drawing/2014/main" val="271853373"/>
                    </a:ext>
                  </a:extLst>
                </a:gridCol>
              </a:tblGrid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Cefndir a Methodoleg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7873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Canfyddiadau allweddol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10419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Proffil y farchnad wyliau yn y DU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46186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Ymweliadau â Chymru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317245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Bwriad i fynd ar daith i Gymru yn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026097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Effaith marchnata Croeso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188328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 dirty="0">
                          <a:solidFill>
                            <a:srgbClr val="120742"/>
                          </a:solidFill>
                        </a:rPr>
                        <a:t>Ffocws ar foethusrwydd a hygyrchedd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600060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Rhesymau dros beidio ag ymweld â Chymru yn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920513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 dirty="0">
                          <a:solidFill>
                            <a:srgbClr val="120742"/>
                          </a:solidFill>
                        </a:rPr>
                        <a:t>Rhesymau dros beidio bwriadu ymweld â Chymru yn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868922"/>
                  </a:ext>
                </a:extLst>
              </a:tr>
            </a:tbl>
          </a:graphicData>
        </a:graphic>
      </p:graphicFrame>
      <p:sp>
        <p:nvSpPr>
          <p:cNvPr id="12" name="Rectangle 11" descr="Cefndir a Methodoleg">
            <a:hlinkClick r:id="rId3" action="ppaction://hlinksldjump"/>
            <a:extLst>
              <a:ext uri="{FF2B5EF4-FFF2-40B4-BE49-F238E27FC236}">
                <a16:creationId xmlns:a16="http://schemas.microsoft.com/office/drawing/2014/main" id="{56274D36-2C95-846A-96C7-16030A8AB6B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86149" y="1453532"/>
            <a:ext cx="2791691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 descr="Canfyddiadau allweddol">
            <a:hlinkClick r:id="rId4" action="ppaction://hlinksldjump"/>
            <a:extLst>
              <a:ext uri="{FF2B5EF4-FFF2-40B4-BE49-F238E27FC236}">
                <a16:creationId xmlns:a16="http://schemas.microsoft.com/office/drawing/2014/main" id="{96BF7425-9772-4CB8-3AA0-7197D608D6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1939651"/>
            <a:ext cx="2791691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 descr="Proffil y farchnad wyliau yn y DU">
            <a:hlinkClick r:id="rId5" action="ppaction://hlinksldjump"/>
            <a:extLst>
              <a:ext uri="{FF2B5EF4-FFF2-40B4-BE49-F238E27FC236}">
                <a16:creationId xmlns:a16="http://schemas.microsoft.com/office/drawing/2014/main" id="{99DCF6CB-39BA-9A54-F1A3-2677523DDF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2499400"/>
            <a:ext cx="3038475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 descr="Ymweliadau â Chymru 2024">
            <a:hlinkClick r:id="rId6" action="ppaction://hlinksldjump"/>
            <a:extLst>
              <a:ext uri="{FF2B5EF4-FFF2-40B4-BE49-F238E27FC236}">
                <a16:creationId xmlns:a16="http://schemas.microsoft.com/office/drawing/2014/main" id="{7519210C-E4D6-4E54-FE10-3996C7AA464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2992704"/>
            <a:ext cx="2133600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 descr="Bwriad i fynd ar daith i Gymru yn 2025">
            <a:hlinkClick r:id="rId7" action="ppaction://hlinksldjump"/>
            <a:extLst>
              <a:ext uri="{FF2B5EF4-FFF2-40B4-BE49-F238E27FC236}">
                <a16:creationId xmlns:a16="http://schemas.microsoft.com/office/drawing/2014/main" id="{665A1F40-54F3-977A-1925-53C6F6BDDF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3452376"/>
            <a:ext cx="3905898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 descr="Effaith marchnata Croeso Cymru">
            <a:hlinkClick r:id="rId8" action="ppaction://hlinksldjump"/>
            <a:extLst>
              <a:ext uri="{FF2B5EF4-FFF2-40B4-BE49-F238E27FC236}">
                <a16:creationId xmlns:a16="http://schemas.microsoft.com/office/drawing/2014/main" id="{090DF217-03B1-643F-DA07-3CDB9708E6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3945075"/>
            <a:ext cx="3640283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 descr="Ffocws ar foethusrwydd a hygyrchedd">
            <a:hlinkClick r:id="rId9" action="ppaction://hlinksldjump"/>
            <a:extLst>
              <a:ext uri="{FF2B5EF4-FFF2-40B4-BE49-F238E27FC236}">
                <a16:creationId xmlns:a16="http://schemas.microsoft.com/office/drawing/2014/main" id="{16D152CB-9604-6E3B-8A3F-75053E7ED2A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63601" y="4493463"/>
            <a:ext cx="2791692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descr="Rhesymau dros beidio ag ymweld â Chymru yn 2024">
            <a:hlinkClick r:id="rId10" action="ppaction://hlinksldjump"/>
            <a:extLst>
              <a:ext uri="{FF2B5EF4-FFF2-40B4-BE49-F238E27FC236}">
                <a16:creationId xmlns:a16="http://schemas.microsoft.com/office/drawing/2014/main" id="{2C98B2C5-CC55-DC4D-FBF1-E3E0DBAEBE0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63601" y="5023540"/>
            <a:ext cx="3708399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descr="Rhesymau dros beidio bwriadu ymweld â Chymru yn 2025">
            <a:hlinkClick r:id="rId11" action="ppaction://hlinksldjump"/>
            <a:extLst>
              <a:ext uri="{FF2B5EF4-FFF2-40B4-BE49-F238E27FC236}">
                <a16:creationId xmlns:a16="http://schemas.microsoft.com/office/drawing/2014/main" id="{C0C9A479-E342-279B-8D81-A6BD1F2D121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5524671"/>
            <a:ext cx="4517832" cy="47160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216819-9B7D-B6E9-2205-B05B45625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22" y="0"/>
            <a:ext cx="58884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82F9BA-B30B-A73D-02F1-5E534164F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1774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14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D8AD41-FB4D-5E23-2516-D909E695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CEFNDIR A METHODOLEG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1040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CEFNDIR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METHODOLEG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7B3B48-2DD9-7850-7D96-54D78FF3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41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Cefndir">
            <a:extLst>
              <a:ext uri="{FF2B5EF4-FFF2-40B4-BE49-F238E27FC236}">
                <a16:creationId xmlns:a16="http://schemas.microsoft.com/office/drawing/2014/main" id="{64557127-95F2-DDC6-0299-C9EE7AEB272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Cefndir</a:t>
            </a:r>
          </a:p>
        </p:txBody>
      </p:sp>
      <p:sp>
        <p:nvSpPr>
          <p:cNvPr id="12" name="TextBox 11" descr="Fel tîm twristiaeth Llywodraeth Cymru, Croeso Cymru sy’n gyfrifol am drefnu ymgyrchoedd twristiaeth yn y DU ac yn rhyngwladol i hyrwyddo Cymru fel cyrchfan wyliau.">
            <a:extLst>
              <a:ext uri="{FF2B5EF4-FFF2-40B4-BE49-F238E27FC236}">
                <a16:creationId xmlns:a16="http://schemas.microsoft.com/office/drawing/2014/main" id="{906C6634-D4D7-0444-6482-CA8B969285E5}"/>
              </a:ext>
            </a:extLst>
          </p:cNvPr>
          <p:cNvSpPr txBox="1"/>
          <p:nvPr/>
        </p:nvSpPr>
        <p:spPr>
          <a:xfrm>
            <a:off x="926972" y="1413063"/>
            <a:ext cx="6485769" cy="37856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indent="0" rtl="0">
              <a:buNone/>
            </a:pPr>
            <a:r>
              <a:rPr lang="cy-GB" sz="1600">
                <a:solidFill>
                  <a:srgbClr val="120742"/>
                </a:solidFill>
              </a:rPr>
              <a:t>Fel tîm twristiaeth Llywodraeth Cymru, Croeso Cymru sy’n gyfrifol am drefnu ymgyrchoedd twristiaeth yn y DU ac yn rhyngwladol i hyrwyddo Cymru fel cyrchfan wyliau. </a:t>
            </a:r>
          </a:p>
          <a:p>
            <a:pPr marL="0" indent="0">
              <a:buNone/>
            </a:pPr>
            <a:endParaRPr lang="en-US" sz="1600">
              <a:solidFill>
                <a:srgbClr val="120742"/>
              </a:solidFill>
            </a:endParaRPr>
          </a:p>
          <a:p>
            <a:pPr marL="0" indent="0" rtl="0">
              <a:buNone/>
            </a:pPr>
            <a:r>
              <a:rPr lang="cy-GB" sz="1600">
                <a:solidFill>
                  <a:srgbClr val="120742"/>
                </a:solidFill>
              </a:rPr>
              <a:t>Fel rhan o hyn, bob blwyddyn mae Croeso Cymru yn cynnal ymchwil ymhlith ei farchnadoedd blaenoriaeth. Mae’r ymchwil a geir yn yr adroddiad hwn yn ymdrin â Marchnad y Deyrnas Unedig ac yn edrych yn fras ar:</a:t>
            </a:r>
          </a:p>
          <a:p>
            <a:pPr marL="0" indent="0">
              <a:buNone/>
            </a:pPr>
            <a:endParaRPr lang="en-US" sz="1600" i="1">
              <a:solidFill>
                <a:srgbClr val="120742"/>
              </a:solidFill>
            </a:endParaRP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Proffil y </a:t>
            </a:r>
            <a:r>
              <a:rPr lang="cy-GB" sz="1600">
                <a:solidFill>
                  <a:srgbClr val="120742"/>
                </a:solidFill>
              </a:rPr>
              <a:t>f</a:t>
            </a: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archnad wyliau yn y DU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Ffactorau sy'n dylanwadu ar seibiannau byr a gwyliau yn y DU 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Teithiau byr a gwyliau a gymerwyd yng Nghymru yn 2024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>
                <a:solidFill>
                  <a:srgbClr val="120742"/>
                </a:solidFill>
              </a:rPr>
              <a:t>Teithiau byr a gwyliau wedi’u cynllunio yng Nghymru yn 2025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Effaith marchnata Croeso Cymru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>
                <a:solidFill>
                  <a:srgbClr val="120742"/>
                </a:solidFill>
              </a:rPr>
              <a:t>Ffocws ar foethusrwydd a hygyrchedd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Rhesymau dros beidio ag ymweld â Chymru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11ED729-288E-D29D-7631-FC70CE93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397" y="98092"/>
            <a:ext cx="633012" cy="31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C6104CDF-B781-D477-2E11-3C2114EF2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08" r="108"/>
          <a:stretch>
            <a:fillRect/>
          </a:stretch>
        </p:blipFill>
        <p:spPr>
          <a:xfrm>
            <a:off x="7627938" y="0"/>
            <a:ext cx="4564062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8723F3-B3B3-6FCC-2C0E-17C17340F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88237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654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 descr="Methodoleg">
            <a:extLst>
              <a:ext uri="{FF2B5EF4-FFF2-40B4-BE49-F238E27FC236}">
                <a16:creationId xmlns:a16="http://schemas.microsoft.com/office/drawing/2014/main" id="{83AEB0FC-1123-7B28-2075-36B84C6EAFCA}"/>
              </a:ext>
            </a:extLst>
          </p:cNvPr>
          <p:cNvSpPr txBox="1">
            <a:spLocks/>
          </p:cNvSpPr>
          <p:nvPr/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 rtl="0">
              <a:spcBef>
                <a:spcPts val="0"/>
              </a:spcBef>
              <a:defRPr/>
            </a:pPr>
            <a:r>
              <a:rPr lang="cy-GB" sz="2000" b="1">
                <a:solidFill>
                  <a:srgbClr val="04043F"/>
                </a:solidFill>
                <a:latin typeface="+mn-lt"/>
                <a:ea typeface="+mn-ea"/>
                <a:cs typeface="+mn-cs"/>
              </a:rPr>
              <a:t>Methodoleg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0C127009-56E7-F85D-DCB1-3D3449520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388" y="1035310"/>
            <a:ext cx="432297" cy="43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F20B3B5-1B1A-B73C-527A-E8FFCBCE4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022" y="1030586"/>
            <a:ext cx="408693" cy="40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5D4C20F0-5D4F-0FA7-9004-5DCA8F692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3125" y="1016443"/>
            <a:ext cx="397529" cy="4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DF02B9DA-8E24-CDB5-5BAC-69FF2BD02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311" y="1030586"/>
            <a:ext cx="479506" cy="47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90D3ABA-0930-9A8D-26C0-AB35CFF87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23565"/>
              </p:ext>
            </p:extLst>
          </p:nvPr>
        </p:nvGraphicFramePr>
        <p:xfrm>
          <a:off x="838938" y="1612431"/>
          <a:ext cx="6789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7250">
                  <a:extLst>
                    <a:ext uri="{9D8B030D-6E8A-4147-A177-3AD203B41FA5}">
                      <a16:colId xmlns:a16="http://schemas.microsoft.com/office/drawing/2014/main" val="2177484598"/>
                    </a:ext>
                  </a:extLst>
                </a:gridCol>
                <a:gridCol w="1697250">
                  <a:extLst>
                    <a:ext uri="{9D8B030D-6E8A-4147-A177-3AD203B41FA5}">
                      <a16:colId xmlns:a16="http://schemas.microsoft.com/office/drawing/2014/main" val="3312350066"/>
                    </a:ext>
                  </a:extLst>
                </a:gridCol>
                <a:gridCol w="1697250">
                  <a:extLst>
                    <a:ext uri="{9D8B030D-6E8A-4147-A177-3AD203B41FA5}">
                      <a16:colId xmlns:a16="http://schemas.microsoft.com/office/drawing/2014/main" val="2927540887"/>
                    </a:ext>
                  </a:extLst>
                </a:gridCol>
                <a:gridCol w="1697250">
                  <a:extLst>
                    <a:ext uri="{9D8B030D-6E8A-4147-A177-3AD203B41FA5}">
                      <a16:colId xmlns:a16="http://schemas.microsoft.com/office/drawing/2014/main" val="91980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0">
                          <a:solidFill>
                            <a:srgbClr val="120742"/>
                          </a:solidFill>
                        </a:rPr>
                        <a:t>Arolwg </a:t>
                      </a:r>
                    </a:p>
                    <a:p>
                      <a:pPr algn="ctr" rtl="0"/>
                      <a:r>
                        <a:rPr lang="cy-GB" sz="1400" b="0">
                          <a:solidFill>
                            <a:srgbClr val="120742"/>
                          </a:solidFill>
                        </a:rPr>
                        <a:t>Ar-lein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0">
                          <a:solidFill>
                            <a:srgbClr val="120742"/>
                          </a:solidFill>
                        </a:rPr>
                        <a:t>Cyfweliad 18 munud o hyd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0">
                          <a:solidFill>
                            <a:srgbClr val="120742"/>
                          </a:solidFill>
                        </a:rPr>
                        <a:t>26 Chwefror – 13 Mawrth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0" dirty="0">
                          <a:solidFill>
                            <a:srgbClr val="120742"/>
                          </a:solidFill>
                        </a:rPr>
                        <a:t>DU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948799"/>
                  </a:ext>
                </a:extLst>
              </a:tr>
            </a:tbl>
          </a:graphicData>
        </a:graphic>
      </p:graphicFrame>
      <p:sp>
        <p:nvSpPr>
          <p:cNvPr id="17" name="TextBox 16" descr="Cysylltwyd ag ymatebwyr trwy banel ar-lein.">
            <a:extLst>
              <a:ext uri="{FF2B5EF4-FFF2-40B4-BE49-F238E27FC236}">
                <a16:creationId xmlns:a16="http://schemas.microsoft.com/office/drawing/2014/main" id="{32A198D6-AB9B-96F7-EBF5-7FC2F86D18BB}"/>
              </a:ext>
            </a:extLst>
          </p:cNvPr>
          <p:cNvSpPr txBox="1"/>
          <p:nvPr/>
        </p:nvSpPr>
        <p:spPr>
          <a:xfrm>
            <a:off x="926972" y="2118599"/>
            <a:ext cx="650659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rtl="0">
              <a:buNone/>
            </a:pPr>
            <a:r>
              <a:rPr lang="cy-GB" sz="1400">
                <a:solidFill>
                  <a:srgbClr val="120742"/>
                </a:solidFill>
              </a:rPr>
              <a:t>Cysylltwyd ag ymatebwyr trwy banel ar-lein. Gellid cwblhau'r arolwg drwy ddefnyddio bwrdd gwaith neu ddyfais symudol. Cwblhaodd 863 o ymatebwyr yr arolwg. Roedd y 750 o ymatebion cyntaf yn gynrychioliadol cenedlaethol o boblogaeth y DU sy’n cymryd gwyliau domestig. Yna cynhaliwyd hwb o 113 o arolygon ymhlith trigolion Cymru. I fod yn gymwys ar gyfer yr arolwg, rhaid i gyfranogwyr berthyn i farchnad wyliau yn y DU, a ddiffinnir fel:</a:t>
            </a:r>
          </a:p>
          <a:p>
            <a:pPr marL="0" indent="0">
              <a:buNone/>
            </a:pPr>
            <a:endParaRPr lang="en-US" sz="1400" i="1" dirty="0">
              <a:solidFill>
                <a:srgbClr val="120742"/>
              </a:solidFill>
            </a:endParaRPr>
          </a:p>
        </p:txBody>
      </p:sp>
      <p:sp>
        <p:nvSpPr>
          <p:cNvPr id="18" name="TextBox 17" descr="Yn byw yn y Deyrnas Unedig.">
            <a:extLst>
              <a:ext uri="{FF2B5EF4-FFF2-40B4-BE49-F238E27FC236}">
                <a16:creationId xmlns:a16="http://schemas.microsoft.com/office/drawing/2014/main" id="{DD16D962-6E9F-AF1D-9AB2-3C412864E4C0}"/>
              </a:ext>
            </a:extLst>
          </p:cNvPr>
          <p:cNvSpPr txBox="1"/>
          <p:nvPr/>
        </p:nvSpPr>
        <p:spPr>
          <a:xfrm>
            <a:off x="926971" y="3488024"/>
            <a:ext cx="59364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400" dirty="0">
                <a:solidFill>
                  <a:srgbClr val="120742"/>
                </a:solidFill>
              </a:rPr>
              <a:t>Yn byw yn y Deyrnas Unedig.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400" dirty="0">
                <a:solidFill>
                  <a:srgbClr val="120742"/>
                </a:solidFill>
              </a:rPr>
              <a:t>Oed 16+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400" dirty="0">
                <a:solidFill>
                  <a:srgbClr val="120742"/>
                </a:solidFill>
              </a:rPr>
              <a:t>Yn gwneud y rhan fwyaf o benderfyniadau teithiau dros nos eu hunain neu gyda rhywun arall.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400" dirty="0">
                <a:solidFill>
                  <a:srgbClr val="120742"/>
                </a:solidFill>
              </a:rPr>
              <a:t>Yn ystyried cymryd seibiant byr neu wyliau yn y DU yn ystod y 12 mis nesaf.</a:t>
            </a:r>
          </a:p>
        </p:txBody>
      </p:sp>
      <p:sp>
        <p:nvSpPr>
          <p:cNvPr id="22" name="TextBox 21" descr="Roedd ystyriaethau data allweddol yn cynnwys rhagfarn o ran diffyg ymateb, lle gallai unigolion nad oeddent â diddordeb mewn twristiaeth neu nad oeddent yn gyfarwydd â Chymru fod wedi rhoi'r gorau i'r arolwg neu wedi'i gwblhau ar frys.">
            <a:extLst>
              <a:ext uri="{FF2B5EF4-FFF2-40B4-BE49-F238E27FC236}">
                <a16:creationId xmlns:a16="http://schemas.microsoft.com/office/drawing/2014/main" id="{5A9EF900-536A-48E0-905B-962B4CDC81A1}"/>
              </a:ext>
            </a:extLst>
          </p:cNvPr>
          <p:cNvSpPr txBox="1"/>
          <p:nvPr/>
        </p:nvSpPr>
        <p:spPr>
          <a:xfrm>
            <a:off x="926972" y="4817569"/>
            <a:ext cx="541667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rtl="0">
              <a:buNone/>
            </a:pPr>
            <a:r>
              <a:rPr lang="cy-GB" sz="1400" dirty="0">
                <a:solidFill>
                  <a:srgbClr val="120742"/>
                </a:solidFill>
              </a:rPr>
              <a:t>Roedd ystyriaethau data allweddol yn cynnwys rhagfarn o ran diffyg ymateb, lle gallai unigolion nad oeddent â diddordeb mewn twristiaeth neu nad oeddent yn gyfarwydd â Chymru fod wedi rhoi'r gorau i'r arolwg neu wedi'i gwblhau ar frys. I fynd i'r afael â hyn, monitrwyd amseroedd cwblhau a baneri ansawdd data. Yn ogystal, gallai rhagfarn tymhorol fod wedi dylanwadu ar ganfyddiadau, gan y gallai Cymru fod wedi ymddangos yn fwy deniadol yn yr haf nag yn y gaeaf. I liniaru hyn, cynhelir gwaith maes yn ystod cyfnod cyson bob blwyddyn.</a:t>
            </a:r>
          </a:p>
        </p:txBody>
      </p:sp>
      <p:sp>
        <p:nvSpPr>
          <p:cNvPr id="19" name="TextBox 18" descr="Cyfradd Ddigwyddedd 37.7%">
            <a:extLst>
              <a:ext uri="{FF2B5EF4-FFF2-40B4-BE49-F238E27FC236}">
                <a16:creationId xmlns:a16="http://schemas.microsoft.com/office/drawing/2014/main" id="{F1622307-4CF4-24B6-E50D-048D26B601BE}"/>
              </a:ext>
            </a:extLst>
          </p:cNvPr>
          <p:cNvSpPr txBox="1"/>
          <p:nvPr/>
        </p:nvSpPr>
        <p:spPr>
          <a:xfrm>
            <a:off x="6129499" y="6027003"/>
            <a:ext cx="1467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400" b="1" dirty="0">
                <a:solidFill>
                  <a:srgbClr val="120742"/>
                </a:solidFill>
              </a:rPr>
              <a:t>Cyfradd Ddigwyddedd</a:t>
            </a:r>
          </a:p>
          <a:p>
            <a:pPr algn="ctr" rtl="0"/>
            <a:r>
              <a:rPr lang="cy-GB" sz="2000" dirty="0">
                <a:solidFill>
                  <a:srgbClr val="120742"/>
                </a:solidFill>
              </a:rPr>
              <a:t>37.7%</a:t>
            </a: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F885D149-D1FE-88D2-12DC-6554D59F0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397" y="98092"/>
            <a:ext cx="633012" cy="31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15DE816-723D-9C8A-3329-C21FB3B3A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4301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>
            <a:extLst>
              <a:ext uri="{FF2B5EF4-FFF2-40B4-BE49-F238E27FC236}">
                <a16:creationId xmlns:a16="http://schemas.microsoft.com/office/drawing/2014/main" id="{E22CF90D-2D64-601E-7A50-B294D68F4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40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216CC-2E93-68B6-4ECB-65E10162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Diffiniadau a ddefnyddir yn yr adroddiad hwn">
            <a:extLst>
              <a:ext uri="{FF2B5EF4-FFF2-40B4-BE49-F238E27FC236}">
                <a16:creationId xmlns:a16="http://schemas.microsoft.com/office/drawing/2014/main" id="{772AEBA5-9128-9842-494A-C9DE4241A6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42000" y="226110"/>
            <a:ext cx="63500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Diffiniadau a ddefnyddir yn yr adroddiad hwn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C772A4-5A36-53A0-5CFA-933D9679D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37250" y="548591"/>
            <a:ext cx="54521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 descr="Mae’r adroddiad hwn yn defnyddio sawl term i ddiffinio’r ymatebwyr i’r arolwg.">
            <a:extLst>
              <a:ext uri="{FF2B5EF4-FFF2-40B4-BE49-F238E27FC236}">
                <a16:creationId xmlns:a16="http://schemas.microsoft.com/office/drawing/2014/main" id="{67035928-4B7A-5577-B83C-EC700993C092}"/>
              </a:ext>
            </a:extLst>
          </p:cNvPr>
          <p:cNvSpPr txBox="1"/>
          <p:nvPr/>
        </p:nvSpPr>
        <p:spPr>
          <a:xfrm>
            <a:off x="5937250" y="883274"/>
            <a:ext cx="6130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dirty="0">
                <a:solidFill>
                  <a:srgbClr val="120742"/>
                </a:solidFill>
              </a:rPr>
              <a:t>Mae’r adroddiad hwn yn defnyddio sawl term i ddiffinio’r ymatebwyr i’r arolwg.</a:t>
            </a:r>
          </a:p>
        </p:txBody>
      </p:sp>
      <p:sp>
        <p:nvSpPr>
          <p:cNvPr id="7" name="TextBox 6" descr="Marchnad gwyliau domestig y Deyrnas Unedig: Cyfanswm y boblogaeth arolwg.">
            <a:extLst>
              <a:ext uri="{FF2B5EF4-FFF2-40B4-BE49-F238E27FC236}">
                <a16:creationId xmlns:a16="http://schemas.microsoft.com/office/drawing/2014/main" id="{0E611DFA-22F1-0F51-F2D9-E2B768E46044}"/>
              </a:ext>
            </a:extLst>
          </p:cNvPr>
          <p:cNvSpPr txBox="1"/>
          <p:nvPr/>
        </p:nvSpPr>
        <p:spPr>
          <a:xfrm>
            <a:off x="5842000" y="1711142"/>
            <a:ext cx="622617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Marchnad gwyliau domestig y Deyrnas Unedig: </a:t>
            </a:r>
            <a:r>
              <a:rPr lang="cy-GB" sz="1200">
                <a:solidFill>
                  <a:srgbClr val="120742"/>
                </a:solidFill>
              </a:rPr>
              <a:t>Cyfanswm y boblogaeth arolwg. Preswylwyr y DU sydd o ddifrif yn ystyried seibiant byr neu wyliau yn y DU yn ystod y 12 mis nesaf.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Y rhai sydd wedi bod ar daith i Gymru 2024</a:t>
            </a:r>
            <a:r>
              <a:rPr lang="cy-GB" sz="1200">
                <a:solidFill>
                  <a:srgbClr val="120742"/>
                </a:solidFill>
              </a:rPr>
              <a:t>: Preswylwyr y Deyrnas Unedig a ddywedodd eu bod wedi cymryd seibiant byr neu wyliau yng Nghymru yn 2024. Mae ymddygiad teithiau ar gyfer y gynulleidfa hon yn berthnasol i'r flwyddyn gyfan.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Y rhai sydd heb fod ar daith i Gymru 2024: </a:t>
            </a:r>
            <a:r>
              <a:rPr lang="cy-GB" sz="1200">
                <a:solidFill>
                  <a:srgbClr val="120742"/>
                </a:solidFill>
              </a:rPr>
              <a:t>Preswylwyr y Deyrnas Unedig a ddywedodd na wnaethant gymryd seibiant byr neu wyliau yng Nghymru yn 2024.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Bwriad i fynd ar daith i Gymru 2025</a:t>
            </a:r>
            <a:r>
              <a:rPr lang="cy-GB" sz="1200">
                <a:solidFill>
                  <a:srgbClr val="120742"/>
                </a:solidFill>
              </a:rPr>
              <a:t>: Preswylwyr y Deyrnas Unedig sy’n bendant neu'n fwy na thebyg yn bwriadu cymryd seibiant byr neu wyliau yng Nghymru yn 2025. Mae ymddygiad teithiau ar gyfer y gynulleidfa hon yn ymwneud â’u taith nesaf sydd wedi’i chynllunio yng Nghymru felly bydd tuedd naturiol iddi yn gynharach yn y flwyddyn. Gyda hyn mewn golwg, ni ddylid cymharu teithiau a gynllunnir ar gyfer 2025 â theithiau a gymerwyd yn 2024.</a:t>
            </a:r>
          </a:p>
          <a:p>
            <a:endParaRPr lang="en-US" sz="1200" dirty="0">
              <a:solidFill>
                <a:srgbClr val="120742"/>
              </a:solidFill>
            </a:endParaRPr>
          </a:p>
          <a:p>
            <a:pPr rtl="0"/>
            <a:r>
              <a:rPr lang="cy-GB" sz="1200">
                <a:solidFill>
                  <a:srgbClr val="120742"/>
                </a:solidFill>
              </a:rPr>
              <a:t>Mae cyfnodau bywyd yn well nag 'oedran' gan eu bod yn disgrifio sefyllfa bywyd rhywun yn well. At ddiben yr adroddiad hwn, defnyddir y canlynol: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Pobl annibynnol iau</a:t>
            </a:r>
            <a:r>
              <a:rPr lang="cy-GB" sz="1200">
                <a:solidFill>
                  <a:srgbClr val="120742"/>
                </a:solidFill>
              </a:rPr>
              <a:t>: 16-34 oed heb blant yn yr aelwyd.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Teuluoedd</a:t>
            </a:r>
            <a:r>
              <a:rPr lang="cy-GB" sz="1200">
                <a:solidFill>
                  <a:srgbClr val="120742"/>
                </a:solidFill>
              </a:rPr>
              <a:t>: 16-64 oed gyda phlant yn yr aelwyd.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Pobl annibynnol hŷn: </a:t>
            </a:r>
            <a:r>
              <a:rPr lang="cy-GB" sz="1200">
                <a:solidFill>
                  <a:srgbClr val="120742"/>
                </a:solidFill>
              </a:rPr>
              <a:t>35-64 oed heb unrhyw blant yn yr aelwyd.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Oed ymddeol: </a:t>
            </a:r>
            <a:r>
              <a:rPr lang="cy-GB" sz="1200">
                <a:solidFill>
                  <a:srgbClr val="120742"/>
                </a:solidFill>
              </a:rPr>
              <a:t>65+ oed.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120742"/>
              </a:solidFill>
            </a:endParaRPr>
          </a:p>
          <a:p>
            <a:pPr rtl="0"/>
            <a:r>
              <a:rPr lang="cy-GB" sz="1200">
                <a:solidFill>
                  <a:srgbClr val="120742"/>
                </a:solidFill>
              </a:rPr>
              <a:t>Gradd gymdeithasol: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AB</a:t>
            </a:r>
            <a:r>
              <a:rPr lang="cy-GB" sz="1200">
                <a:solidFill>
                  <a:srgbClr val="120742"/>
                </a:solidFill>
              </a:rPr>
              <a:t>: Galwedigaethau rheoli, gweinyddol a phroffesiynol uwch a chanolradd.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C1</a:t>
            </a:r>
            <a:r>
              <a:rPr lang="cy-GB" sz="1200">
                <a:solidFill>
                  <a:srgbClr val="120742"/>
                </a:solidFill>
              </a:rPr>
              <a:t>: Galwedigaethau goruchwylio, clerigol ac iau rheoli, gweinyddol a phroffesiynol.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C2</a:t>
            </a:r>
            <a:r>
              <a:rPr lang="cy-GB" sz="1200">
                <a:solidFill>
                  <a:srgbClr val="120742"/>
                </a:solidFill>
              </a:rPr>
              <a:t>: Galwedigaethau llaw crefftus.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>
                <a:solidFill>
                  <a:srgbClr val="120742"/>
                </a:solidFill>
              </a:rPr>
              <a:t>DE</a:t>
            </a:r>
            <a:r>
              <a:rPr lang="cy-GB" sz="1200">
                <a:solidFill>
                  <a:srgbClr val="120742"/>
                </a:solidFill>
              </a:rPr>
              <a:t>: Galwedigaethau llaw lled-grefftus a di-grefft a'r graddau isaf.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120742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4E70A6B-50D0-4929-10BA-A824D2913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73430" y="1850552"/>
            <a:ext cx="4015740" cy="3332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Rockwell" panose="02060603020205020403" pitchFamily="18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4000" b="1" i="0" u="none" strike="noStrike" kern="120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DIFFINIADAU</a:t>
            </a:r>
          </a:p>
        </p:txBody>
      </p:sp>
    </p:spTree>
    <p:extLst>
      <p:ext uri="{BB962C8B-B14F-4D97-AF65-F5344CB8AC3E}">
        <p14:creationId xmlns:p14="http://schemas.microsoft.com/office/powerpoint/2010/main" val="1845312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FA9127-F8B1-ABE6-5D2F-BC2A480E7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CANFYDDIADAU ALLWEDDOL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CANFYDDIADAU ALLWEDDOL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A0047D-9604-9BF1-2560-70A671912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13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9AF7-3E83-240A-3CB1-A3938037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FD6EDDA4-4AD2-CABE-D118-24FBFCF0F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5498" y="1157288"/>
            <a:ext cx="3802067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141ED5D-5BA4-6BB9-AB8C-1582A1851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41E4FF-5109-D882-1D0B-31FBD19B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505340-905C-4564-8784-1106B727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9007" y="1157288"/>
            <a:ext cx="11442037" cy="5700712"/>
          </a:xfrm>
          <a:prstGeom prst="rect">
            <a:avLst/>
          </a:prstGeom>
          <a:solidFill>
            <a:srgbClr val="120742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12" descr="CANFYDDIADAU ALLWEDDOL">
            <a:extLst>
              <a:ext uri="{FF2B5EF4-FFF2-40B4-BE49-F238E27FC236}">
                <a16:creationId xmlns:a16="http://schemas.microsoft.com/office/drawing/2014/main" id="{AEECDCB8-5C09-F5A8-D0BA-704FBCDFBF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CANFYDDIADAU ALLWEDDOL</a:t>
            </a:r>
          </a:p>
        </p:txBody>
      </p:sp>
      <p:sp>
        <p:nvSpPr>
          <p:cNvPr id="2" name="TextBox 1" descr="Ymweliadau â Chymru Yn 2024, ymwelodd 40% o bobl â Chymru, ychydig yn uwch na 38% yn 2023.">
            <a:extLst>
              <a:ext uri="{FF2B5EF4-FFF2-40B4-BE49-F238E27FC236}">
                <a16:creationId xmlns:a16="http://schemas.microsoft.com/office/drawing/2014/main" id="{5F4B4DB0-2DBA-FCEC-A3CB-8D78F5D2EC51}"/>
              </a:ext>
            </a:extLst>
          </p:cNvPr>
          <p:cNvSpPr txBox="1"/>
          <p:nvPr/>
        </p:nvSpPr>
        <p:spPr>
          <a:xfrm>
            <a:off x="853598" y="1137681"/>
            <a:ext cx="378936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600" b="1" dirty="0">
                <a:solidFill>
                  <a:schemeClr val="bg1"/>
                </a:solidFill>
              </a:rPr>
              <a:t>Ymweliadau â Chymru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Yn 2024, ymwelodd 40% o bobl â Chymru, ychydig yn uwch na 38% yn 2023. Teuluoedd oedd fwyaf tebygol o ymweld, tra bod ymddeolwyr y lleiaf tebygol. 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Dewisodd dros ddwy ran o dair o ymwelwyr 2024 Gymru fel eu prif gyrchfan, cynnydd o 2023. 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Roedd ymweliadau dros nos domestig ar eu huchaf yn y gwanwyn a'r haf, gyda Gogledd Cymru, Caerdydd, a Sir Benfro yn brif fannau, yn bennaf ar gyfer arosiadau byr. Teithiodd 68% o ymwelwyr gyda phartner, a dim ond lleiafrif bach a deithiodd ar eu pennau eu hunain.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Mae tua 60% o ymwelwyr domestig y DU yn bwriadu ymweld â Chymru yn 2025, cynnydd o 49% y llynedd. Gogledd Cymru yw'r brif gyrchfan i gynllunwyr teithiau 2025, gydag Eryri y lleoliad mwyaf poblogaidd, ac yna De-ddwyrain Cymru (Caerdydd) a De-orllewin Cymru (Sir Benfro).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TextBox 2" descr="Gwybod am Gymru?">
            <a:extLst>
              <a:ext uri="{FF2B5EF4-FFF2-40B4-BE49-F238E27FC236}">
                <a16:creationId xmlns:a16="http://schemas.microsoft.com/office/drawing/2014/main" id="{0720274C-0776-EA3B-5F22-A4FCD487ECF9}"/>
              </a:ext>
            </a:extLst>
          </p:cNvPr>
          <p:cNvSpPr txBox="1"/>
          <p:nvPr/>
        </p:nvSpPr>
        <p:spPr>
          <a:xfrm>
            <a:off x="4612167" y="1488180"/>
            <a:ext cx="37893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600" b="1" dirty="0">
                <a:solidFill>
                  <a:schemeClr val="bg1"/>
                </a:solidFill>
              </a:rPr>
              <a:t>Gwybod am Gymru?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Yn 2025, mae cyfran fwy o farchnad gwyliau domestig y DU yn fwy cyfarwydd â Chymru fel cyrchfan o'i gymharu â 2022 a 2023, er ei bod yn parhau i fod yn debyg i'r llynedd. Ar lafar yw'r brif ffordd y mae pobl wedi clywed am Gymru, ac yna hysbysebion teledu. 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Mae tua 30% o bobl yn cofio ymgyrchoedd diweddar, sy'n tynnu sylw at atyniad a golygfeydd Cymru. Mae'r canfyddiadau o hysbysebion Croeso Cymru yn gadarnhaol, gyda nifer yn cytuno eu bod yn portreadu Cymru yn ffafriol ac yn ei gwneud yn ddeniadol ar gyfer ymweliad. 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 Yn ogystal, mae 40% wedi ymgysylltu â sianeli digidol Croeso Cymru, yn bennaf drwy ei wefan ac Instagram.</a:t>
            </a:r>
          </a:p>
        </p:txBody>
      </p:sp>
      <p:sp>
        <p:nvSpPr>
          <p:cNvPr id="4" name="TextBox 3" descr="Rhesymau dros beidio ymweld Y prif resymau dros beidio ag ymweld â Chymru yn 2024 oedd dewis gwyliau tramor neu fod eisiau archwilio cyrchfan newydd ar ôl ymweld o'r blaen.">
            <a:extLst>
              <a:ext uri="{FF2B5EF4-FFF2-40B4-BE49-F238E27FC236}">
                <a16:creationId xmlns:a16="http://schemas.microsoft.com/office/drawing/2014/main" id="{4B69AA15-79EF-9F3E-D018-6F658B6FB377}"/>
              </a:ext>
            </a:extLst>
          </p:cNvPr>
          <p:cNvSpPr txBox="1"/>
          <p:nvPr/>
        </p:nvSpPr>
        <p:spPr>
          <a:xfrm>
            <a:off x="8390415" y="1488180"/>
            <a:ext cx="378936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600" b="1">
                <a:solidFill>
                  <a:schemeClr val="bg1"/>
                </a:solidFill>
              </a:rPr>
              <a:t>Rhesymau dros beidio ag ymweld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Y prif resymau dros beidio ag ymweld â Chymru yn 2024 oedd dewis gwyliau tramor neu fod eisiau archwilio cyrchfan newydd ar ôl ymweld o'r blaen. 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Yn 2024, dewisodd dros hanner leoliadau eraill yn Ynysoedd Prydain neu Iwerddon, gydag Arfordir De Lloegr a Gorllewin Lloegr yn fwyaf poblogaidd. 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Yn yr un modd, mae'r rhesymau dros beidio ag ymweld â Chymru yn 2025 yn cynnwys ffafrio gwyliau tramor neu chwilio am gyrchfan newydd. Yn ogystal, mae 17% yn ansicr ynghylch y gweithgareddau sydd ar gael yng Nghymru. 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Ymhlith y rhai nad ydynt yn bwriadu ymweld yn 2025, Gorllewin Lloegr (23%) yw'r prif ddewis amgen yn y DU ac Iwerddon.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D1767A-6EDC-087A-88AC-8649E1A18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369141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>
            <a:extLst>
              <a:ext uri="{FF2B5EF4-FFF2-40B4-BE49-F238E27FC236}">
                <a16:creationId xmlns:a16="http://schemas.microsoft.com/office/drawing/2014/main" id="{737207B2-C815-754C-61FE-42B8EED09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3497" y="117387"/>
            <a:ext cx="633012" cy="31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970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44AE06-075C-FA90-AEBB-A71BE98ED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PROFFIL Y FARCHNAD WYLIAU YN Y DU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5194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PROFFIL Y FARCHNAD WYLIAU YN Y DU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7B60C3-17CD-790C-66E8-5B4F937B7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-292608" y="14356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3CD9C9-35C6-AEB8-6A63-215E90726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57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42B5D-3860-E04E-AE69-FA771B0B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descr="SAMPL">
            <a:extLst>
              <a:ext uri="{FF2B5EF4-FFF2-40B4-BE49-F238E27FC236}">
                <a16:creationId xmlns:a16="http://schemas.microsoft.com/office/drawing/2014/main" id="{45FEABB7-25CC-035D-FC3C-9A1880572988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>
                <a:solidFill>
                  <a:schemeClr val="bg1"/>
                </a:solidFill>
              </a:rPr>
              <a:t>SAMPL</a:t>
            </a:r>
          </a:p>
        </p:txBody>
      </p:sp>
      <p:sp>
        <p:nvSpPr>
          <p:cNvPr id="6" name="Title 5" descr="Mae'r sampl yn debyg i'r llynedd, gyda theuluoedd yn cyfrif am y cyfnod bywyd mwyaf.">
            <a:extLst>
              <a:ext uri="{FF2B5EF4-FFF2-40B4-BE49-F238E27FC236}">
                <a16:creationId xmlns:a16="http://schemas.microsoft.com/office/drawing/2014/main" id="{0605DE4F-DA93-7287-AEC7-3DB5F69C2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80000"/>
            <a:ext cx="6781798" cy="549275"/>
          </a:xfrm>
        </p:spPr>
        <p:txBody>
          <a:bodyPr/>
          <a:lstStyle/>
          <a:p>
            <a:pPr algn="l" rtl="0"/>
            <a:r>
              <a:rPr lang="cy-GB">
                <a:solidFill>
                  <a:schemeClr val="accent1"/>
                </a:solidFill>
              </a:rPr>
              <a:t>Mae'r sampl yn debyg i'r llynedd, gyda theuluoedd yn cyfrif am y cyfnod bywyd mwyaf.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5D4D048-6435-CBA5-30AC-638D528B5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985477"/>
              </p:ext>
            </p:extLst>
          </p:nvPr>
        </p:nvGraphicFramePr>
        <p:xfrm>
          <a:off x="689362" y="1582626"/>
          <a:ext cx="3832942" cy="4397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4414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949264">
                  <a:extLst>
                    <a:ext uri="{9D8B030D-6E8A-4147-A177-3AD203B41FA5}">
                      <a16:colId xmlns:a16="http://schemas.microsoft.com/office/drawing/2014/main" val="2355416428"/>
                    </a:ext>
                  </a:extLst>
                </a:gridCol>
                <a:gridCol w="949264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</a:tblGrid>
              <a:tr h="382627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Cyfnod </a:t>
                      </a:r>
                    </a:p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bywyd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1">
                          <a:solidFill>
                            <a:srgbClr val="04043F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681118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Pobl annibynnol iau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Teuluoedd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Pobl annibynnol hŷn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Oed ymddeol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286831">
                <a:tc>
                  <a:txBody>
                    <a:bodyPr/>
                    <a:lstStyle/>
                    <a:p>
                      <a:pPr algn="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289995"/>
                  </a:ext>
                </a:extLst>
              </a:tr>
              <a:tr h="382627">
                <a:tc>
                  <a:txBody>
                    <a:bodyPr/>
                    <a:lstStyle/>
                    <a:p>
                      <a:pPr algn="r" rtl="0"/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Oed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1">
                          <a:solidFill>
                            <a:srgbClr val="04043F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318725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16-34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28823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35-54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747587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478184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82044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A7D701C-ACF2-951B-0D58-84FEC7A9E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222342"/>
              </p:ext>
            </p:extLst>
          </p:nvPr>
        </p:nvGraphicFramePr>
        <p:xfrm>
          <a:off x="4163191" y="1582626"/>
          <a:ext cx="3498350" cy="4231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5552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866399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  <a:gridCol w="866399">
                  <a:extLst>
                    <a:ext uri="{9D8B030D-6E8A-4147-A177-3AD203B41FA5}">
                      <a16:colId xmlns:a16="http://schemas.microsoft.com/office/drawing/2014/main" val="4246054162"/>
                    </a:ext>
                  </a:extLst>
                </a:gridCol>
              </a:tblGrid>
              <a:tr h="382627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Rhyw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>
                        <a:solidFill>
                          <a:srgbClr val="04043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>
                        <a:solidFill>
                          <a:srgbClr val="04043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681118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fontAlgn="b"/>
                      <a:endParaRPr lang="en-GB" sz="1400" kern="1200" dirty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286831">
                <a:tc>
                  <a:txBody>
                    <a:bodyPr/>
                    <a:lstStyle/>
                    <a:p>
                      <a:pPr algn="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289995"/>
                  </a:ext>
                </a:extLst>
              </a:tr>
              <a:tr h="382627">
                <a:tc>
                  <a:txBody>
                    <a:bodyPr/>
                    <a:lstStyle/>
                    <a:p>
                      <a:pPr algn="r" rtl="0"/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Dosbarth cymdeithasol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1">
                          <a:solidFill>
                            <a:srgbClr val="04043F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318725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28823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747587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478184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820444"/>
                  </a:ext>
                </a:extLst>
              </a:tr>
            </a:tbl>
          </a:graphicData>
        </a:graphic>
      </p:graphicFrame>
      <p:pic>
        <p:nvPicPr>
          <p:cNvPr id="8" name="Picture 2">
            <a:extLst>
              <a:ext uri="{FF2B5EF4-FFF2-40B4-BE49-F238E27FC236}">
                <a16:creationId xmlns:a16="http://schemas.microsoft.com/office/drawing/2014/main" id="{DD02D813-3F72-C5DD-4BBF-5D3A88437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529" y="3844693"/>
            <a:ext cx="318948" cy="3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097C88-D2BD-6CF0-D75E-E52C04A01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3819" y="1585485"/>
            <a:ext cx="536356" cy="384255"/>
          </a:xfrm>
          <a:prstGeom prst="rect">
            <a:avLst/>
          </a:prstGeom>
        </p:spPr>
      </p:pic>
      <p:pic>
        <p:nvPicPr>
          <p:cNvPr id="10" name="Graphic 9" descr="Amlinelliad gwrywaidd">
            <a:extLst>
              <a:ext uri="{FF2B5EF4-FFF2-40B4-BE49-F238E27FC236}">
                <a16:creationId xmlns:a16="http://schemas.microsoft.com/office/drawing/2014/main" id="{DA761749-63B4-14F6-05E4-3B9495CB766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6528" y="1969741"/>
            <a:ext cx="914400" cy="914400"/>
          </a:xfrm>
          <a:prstGeom prst="rect">
            <a:avLst/>
          </a:prstGeom>
        </p:spPr>
      </p:pic>
      <p:sp>
        <p:nvSpPr>
          <p:cNvPr id="11" name="TextBox 10" descr="48%">
            <a:extLst>
              <a:ext uri="{FF2B5EF4-FFF2-40B4-BE49-F238E27FC236}">
                <a16:creationId xmlns:a16="http://schemas.microsoft.com/office/drawing/2014/main" id="{23B04A63-3B1F-2529-F055-4ADCF03024EF}"/>
              </a:ext>
            </a:extLst>
          </p:cNvPr>
          <p:cNvSpPr txBox="1"/>
          <p:nvPr/>
        </p:nvSpPr>
        <p:spPr>
          <a:xfrm>
            <a:off x="5578508" y="2327157"/>
            <a:ext cx="75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 b="1">
                <a:solidFill>
                  <a:srgbClr val="120742"/>
                </a:solidFill>
              </a:rPr>
              <a:t>48%</a:t>
            </a:r>
          </a:p>
        </p:txBody>
      </p:sp>
      <p:pic>
        <p:nvPicPr>
          <p:cNvPr id="9" name="Graphic 8" descr="Amlinelliad benywaidd">
            <a:extLst>
              <a:ext uri="{FF2B5EF4-FFF2-40B4-BE49-F238E27FC236}">
                <a16:creationId xmlns:a16="http://schemas.microsoft.com/office/drawing/2014/main" id="{C236CCF7-4869-1E97-B79D-4E2A124FA4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2342" y="1969741"/>
            <a:ext cx="914400" cy="914400"/>
          </a:xfrm>
          <a:prstGeom prst="rect">
            <a:avLst/>
          </a:prstGeom>
        </p:spPr>
      </p:pic>
      <p:sp>
        <p:nvSpPr>
          <p:cNvPr id="7" name="TextBox 6" descr="51%">
            <a:extLst>
              <a:ext uri="{FF2B5EF4-FFF2-40B4-BE49-F238E27FC236}">
                <a16:creationId xmlns:a16="http://schemas.microsoft.com/office/drawing/2014/main" id="{FD99637F-9CA6-9A60-751B-36415E4DB80C}"/>
              </a:ext>
            </a:extLst>
          </p:cNvPr>
          <p:cNvSpPr txBox="1"/>
          <p:nvPr/>
        </p:nvSpPr>
        <p:spPr>
          <a:xfrm>
            <a:off x="6258705" y="2177650"/>
            <a:ext cx="75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 b="1">
                <a:solidFill>
                  <a:srgbClr val="120742"/>
                </a:solidFill>
              </a:rPr>
              <a:t>51%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8BC2A66-DB78-6790-DA46-A66B4F39D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5986021"/>
            <a:ext cx="6781800" cy="8719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S1. Sut ydych chi'n disgrifio'ch rhyw?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X2. Nodwch eich oedran. 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X2b. A oes gennych unrhyw blant 15 oed neu iau yn eich cartref yr ydych yn gyfrifol amdanynt (rhiant, gwarcheidwad cyfreithiol ac ati)?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X3a.Pa un o'r rhain sy'n eich disgrifio chi orau? X4a. Pa un o'r rhain sy'n disgrifio orau swydd y prif enillydd 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incwm yn eich cartref? X4b. Rydych yn dweud bod y prif enillydd incwm ar yr aelwyd bellach wedi ymddeol. Pa un o'r 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canlynol sy'n disgrifio orau eu swydd cyn iddynt ymddeol?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Cyfanswm maint y sylfaen, n=863.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39E141F-6943-37E7-B69C-7216D9836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054" y="6422010"/>
            <a:ext cx="633012" cy="31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360FF6-3FB5-A88F-6234-3F1EF3E31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0423" y="0"/>
            <a:ext cx="4502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57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Rhanbarth tarddiad">
            <a:extLst>
              <a:ext uri="{FF2B5EF4-FFF2-40B4-BE49-F238E27FC236}">
                <a16:creationId xmlns:a16="http://schemas.microsoft.com/office/drawing/2014/main" id="{58E63E2A-3BE4-8167-315B-F8082C2798B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Rhanbarth tarddiad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CB419E9-8D8C-40CE-A743-E5E7113E3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30261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Mae'r sampl wedi'i hybu i or-gynrychioli Cymru, tra bod gweddill y sampl yn adlewyrchu poblogaeth ehangach y DU.">
            <a:extLst>
              <a:ext uri="{FF2B5EF4-FFF2-40B4-BE49-F238E27FC236}">
                <a16:creationId xmlns:a16="http://schemas.microsoft.com/office/drawing/2014/main" id="{B8BE3E14-75EA-9F96-079A-0DC24FB6A3F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628377" cy="549275"/>
          </a:xfrm>
        </p:spPr>
        <p:txBody>
          <a:bodyPr lIns="91440" tIns="45720" rIns="91440" bIns="45720" anchor="t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/>
                <a:cs typeface="Arial"/>
              </a:rPr>
              <a:t>Mae'r sampl wedi'i hybu i or-gynrychioli Cymru, tra bod gweddill y sampl yn adlewyrchu poblogaeth ehangach y DU. Mae'r sampl yn fras yr un fath â sampl y llynedd.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7F1A902-F80B-92AA-52A9-D34D97ED5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5584419"/>
              </p:ext>
            </p:extLst>
          </p:nvPr>
        </p:nvGraphicFramePr>
        <p:xfrm>
          <a:off x="838200" y="2350686"/>
          <a:ext cx="11353800" cy="3274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AA8CAA2-EDC2-81C8-3C06-BCBAEDC5C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8905" y="2827994"/>
            <a:ext cx="746022" cy="1897626"/>
          </a:xfrm>
          <a:prstGeom prst="rect">
            <a:avLst/>
          </a:prstGeom>
          <a:noFill/>
          <a:ln>
            <a:solidFill>
              <a:srgbClr val="12074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656F51-B5CD-852A-394C-65B26FB01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60525" y="2397107"/>
            <a:ext cx="9460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cy-GB" sz="1100" dirty="0">
                <a:solidFill>
                  <a:schemeClr val="accent1"/>
                </a:solidFill>
              </a:rPr>
              <a:t>Wedi'i hybu </a:t>
            </a:r>
          </a:p>
          <a:p>
            <a:pPr algn="ctr" rtl="0"/>
            <a:r>
              <a:rPr lang="cy-GB" sz="1100" dirty="0">
                <a:solidFill>
                  <a:schemeClr val="accent1"/>
                </a:solidFill>
              </a:rPr>
              <a:t>Sampl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E23E21F-121E-7A75-14D8-F521F9771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770268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S3. Ble yn y DU ydych chi’n byw? Cyfanswm maint y sylfaen, n=863 (Cynrychiolaeth Genedlaethol, n=750 a hwb i Gymru, n=113).</a:t>
            </a:r>
          </a:p>
        </p:txBody>
      </p:sp>
    </p:spTree>
    <p:extLst>
      <p:ext uri="{BB962C8B-B14F-4D97-AF65-F5344CB8AC3E}">
        <p14:creationId xmlns:p14="http://schemas.microsoft.com/office/powerpoint/2010/main" val="407532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5F851-823E-B128-F020-BE7FB914E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Perthynas â phob cyrchfan">
            <a:extLst>
              <a:ext uri="{FF2B5EF4-FFF2-40B4-BE49-F238E27FC236}">
                <a16:creationId xmlns:a16="http://schemas.microsoft.com/office/drawing/2014/main" id="{68194C1A-8282-565D-8898-CC5CEE92622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Perthynas â phob cyrchfan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02226B2-73CF-9B00-DB72-EAEA21AE7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270981"/>
              </p:ext>
            </p:extLst>
          </p:nvPr>
        </p:nvGraphicFramePr>
        <p:xfrm>
          <a:off x="1449705" y="2203703"/>
          <a:ext cx="10543032" cy="4289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BF061A-33AF-D9F6-8600-DFBB499B7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2487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Mae Cymru yn gyrchfan boblogaidd ar gyfer seibiannau byr neu wyliau.">
            <a:extLst>
              <a:ext uri="{FF2B5EF4-FFF2-40B4-BE49-F238E27FC236}">
                <a16:creationId xmlns:a16="http://schemas.microsoft.com/office/drawing/2014/main" id="{39A2EEC8-3CBD-6D84-4F85-D4D035003594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21359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Mae Cymru yn gyrchfan boblogaidd ar gyfer seibiannau byr neu wyliau.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35BBCE-954A-CC2F-EA14-F466B32177C7}"/>
              </a:ext>
            </a:extLst>
          </p:cNvPr>
          <p:cNvSpPr txBox="1"/>
          <p:nvPr/>
        </p:nvSpPr>
        <p:spPr>
          <a:xfrm>
            <a:off x="864165" y="1819763"/>
            <a:ext cx="950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0"/>
            <a:r>
              <a:rPr lang="cy-GB" sz="1000" b="1" dirty="0">
                <a:solidFill>
                  <a:srgbClr val="120742"/>
                </a:solidFill>
              </a:rPr>
              <a:t>% Cymryd </a:t>
            </a:r>
          </a:p>
          <a:p>
            <a:pPr algn="r" rtl="0"/>
            <a:r>
              <a:rPr lang="cy-GB" sz="1000" b="1" dirty="0">
                <a:solidFill>
                  <a:srgbClr val="120742"/>
                </a:solidFill>
              </a:rPr>
              <a:t>seibiannau byr </a:t>
            </a:r>
          </a:p>
          <a:p>
            <a:pPr algn="r" rtl="0"/>
            <a:r>
              <a:rPr lang="cy-GB" sz="1000" b="1" dirty="0">
                <a:solidFill>
                  <a:srgbClr val="120742"/>
                </a:solidFill>
              </a:rPr>
              <a:t>/ gwyliau</a:t>
            </a:r>
          </a:p>
          <a:p>
            <a:pPr algn="r" rtl="0"/>
            <a:r>
              <a:rPr lang="cy-GB" sz="1000" b="1" dirty="0">
                <a:solidFill>
                  <a:srgbClr val="120742"/>
                </a:solidFill>
              </a:rPr>
              <a:t>achlysurol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78314A-C2FA-2960-D534-631B03A3A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15066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42%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C8AD1B-5A95-A1A5-414A-9DC90BA58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37545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38%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0365CD-4986-06A2-6032-64CE256C7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60024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29%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313A4A-63BF-E213-20E5-1BDF399B4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82503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28%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B1BE31-622B-E7C5-94E3-F5FD46A12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04982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26%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09A992-A78D-4CAB-6E2C-4E561984E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949940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22%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639B17-FF35-2D3D-A177-4E1367548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927461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26%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3C32FF-BC6C-C338-FDFE-B59A95801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972419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17%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F9B319-0DAF-F30E-8E5B-9047A8BB0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017377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14%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343786-39B2-8C8C-E4AE-6285955D3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994898" y="192301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15%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3C5994D-6017-FB57-2492-0B8D5F2AC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519446"/>
            <a:ext cx="11353799" cy="3385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C1. Pa un o’r datganiadau canlynol sydd fwyaf perthnasol i chi o ran ymweld â’r cyrchfannau hyn? Cyfanswm maint y sylfaen, Cynrychiolaeth Genedlaethol, n=750 a hwb i Gymru, n=113.</a:t>
            </a:r>
          </a:p>
        </p:txBody>
      </p:sp>
    </p:spTree>
    <p:extLst>
      <p:ext uri="{BB962C8B-B14F-4D97-AF65-F5344CB8AC3E}">
        <p14:creationId xmlns:p14="http://schemas.microsoft.com/office/powerpoint/2010/main" val="3702589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Ymweliadau blaenorol â phob cyrchfan">
            <a:extLst>
              <a:ext uri="{FF2B5EF4-FFF2-40B4-BE49-F238E27FC236}">
                <a16:creationId xmlns:a16="http://schemas.microsoft.com/office/drawing/2014/main" id="{DB42830E-8C62-BC99-E91F-2AA2D4F1975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Ymweliadau blaenorol â phob cyrchfan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B7D433-F723-A0B9-F330-DD497BBEA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6858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O'r rhai a oedd wedi ymweld â Chymru, roedd 27% wedi ymweld yn 2024, a 13% wedi ymweld yn ystod y ddau fis diwethaf.">
            <a:extLst>
              <a:ext uri="{FF2B5EF4-FFF2-40B4-BE49-F238E27FC236}">
                <a16:creationId xmlns:a16="http://schemas.microsoft.com/office/drawing/2014/main" id="{86B969E3-6313-CD7F-C256-E771F4440F85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21359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O'r rhai a oedd wedi ymweld â Chymru, roedd 27% wedi ymweld yn 2024, a 13% wedi ymweld yn ystod y ddau fis diwethaf. Cymru oedd y gyrchfan fwyaf poblogaidd.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34896271-72DA-BDD5-1F67-9ED391F6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9755961"/>
              </p:ext>
            </p:extLst>
          </p:nvPr>
        </p:nvGraphicFramePr>
        <p:xfrm>
          <a:off x="926972" y="1681239"/>
          <a:ext cx="11124820" cy="447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0F47216-653D-73DC-1D54-53BE15C84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C2. Pryd ymweloch chi ddiweddaf â'r lleoedd hyn am seibiant byr neu wyliau? Pawb sydd wedi ymweld neu sydd ddim yn siŵr, n=675 Cymru, n=593 Yr Alban, n=359 Gogledd Iwerddon, n=402 Gweriniaeth Iwerddon, n=565 Swydd Efrog, n=534 Ardal y Llynnoedd, n=607 De-orllewin Lloegr, n=463 Peak District, n=574 Arfordir De Lloegr. </a:t>
            </a:r>
          </a:p>
        </p:txBody>
      </p:sp>
    </p:spTree>
    <p:extLst>
      <p:ext uri="{BB962C8B-B14F-4D97-AF65-F5344CB8AC3E}">
        <p14:creationId xmlns:p14="http://schemas.microsoft.com/office/powerpoint/2010/main" val="3637725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Dylanwadau cyrchfan">
            <a:extLst>
              <a:ext uri="{FF2B5EF4-FFF2-40B4-BE49-F238E27FC236}">
                <a16:creationId xmlns:a16="http://schemas.microsoft.com/office/drawing/2014/main" id="{CF3A5A64-5AC9-A494-7E87-FEFCEDF385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Dylanwadau cyrchfan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21F0C5-8BE8-348F-4745-5C17DC905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5985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Gwerth am arian yw'r ffactor mwyaf dylanwadol wrth ddewis gwyliau domestig, ac yna cyfleustra.">
            <a:extLst>
              <a:ext uri="{FF2B5EF4-FFF2-40B4-BE49-F238E27FC236}">
                <a16:creationId xmlns:a16="http://schemas.microsoft.com/office/drawing/2014/main" id="{C06E61BF-25E2-9BD5-DD61-7EFB640682A3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Gwerth am arian yw'r ffactor mwyaf dylanwadol wrth ddewis gwyliau domestig, ac yna cyfleustra. Mae 'gwerth gwych am arian' yn bwysig ar draws pob gradd gymdeithasol, ond mae'n arbennig o bwysig i'r rhai yn y radd C1 (58%) o'i gymharu â'r radd AB (45%).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7CE02F9-4981-1809-8C66-1452C2FF9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D90B94B-CD0A-F0CE-078B-06451F464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420460"/>
              </p:ext>
            </p:extLst>
          </p:nvPr>
        </p:nvGraphicFramePr>
        <p:xfrm>
          <a:off x="4419981" y="2408352"/>
          <a:ext cx="1494898" cy="69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800">
                  <a:extLst>
                    <a:ext uri="{9D8B030D-6E8A-4147-A177-3AD203B41FA5}">
                      <a16:colId xmlns:a16="http://schemas.microsoft.com/office/drawing/2014/main" val="3441164398"/>
                    </a:ext>
                  </a:extLst>
                </a:gridCol>
                <a:gridCol w="492098">
                  <a:extLst>
                    <a:ext uri="{9D8B030D-6E8A-4147-A177-3AD203B41FA5}">
                      <a16:colId xmlns:a16="http://schemas.microsoft.com/office/drawing/2014/main" val="4012699626"/>
                    </a:ext>
                  </a:extLst>
                </a:gridCol>
              </a:tblGrid>
              <a:tr h="137319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091569"/>
                  </a:ext>
                </a:extLst>
              </a:tr>
              <a:tr h="137319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97228"/>
                  </a:ext>
                </a:extLst>
              </a:tr>
              <a:tr h="137319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7053699"/>
                  </a:ext>
                </a:extLst>
              </a:tr>
              <a:tr h="137319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100" b="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55%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688421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DB3469A-5D91-9D9B-99FC-BB1E083A6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0160019"/>
              </p:ext>
            </p:extLst>
          </p:nvPr>
        </p:nvGraphicFramePr>
        <p:xfrm>
          <a:off x="-4088174" y="3057940"/>
          <a:ext cx="11329619" cy="320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 descr="Gwerth gwych am arian">
            <a:extLst>
              <a:ext uri="{FF2B5EF4-FFF2-40B4-BE49-F238E27FC236}">
                <a16:creationId xmlns:a16="http://schemas.microsoft.com/office/drawing/2014/main" id="{3C274972-801C-43F6-F0C1-9CE95674221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707659" y="2499183"/>
            <a:ext cx="15990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Gwerth gwych am arian</a:t>
            </a:r>
          </a:p>
        </p:txBody>
      </p:sp>
      <p:sp>
        <p:nvSpPr>
          <p:cNvPr id="11" name="TextBox 10" descr="53%">
            <a:extLst>
              <a:ext uri="{FF2B5EF4-FFF2-40B4-BE49-F238E27FC236}">
                <a16:creationId xmlns:a16="http://schemas.microsoft.com/office/drawing/2014/main" id="{6076606B-6346-F6B0-49BB-D2085C364C87}"/>
              </a:ext>
            </a:extLst>
          </p:cNvPr>
          <p:cNvSpPr txBox="1"/>
          <p:nvPr/>
        </p:nvSpPr>
        <p:spPr>
          <a:xfrm>
            <a:off x="4252143" y="2494722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53%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0F47216-653D-73DC-1D54-53BE15C84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408826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B2. Isod mae rhestr o ddylanwadau y mae pobl wedi'u rhoi ar gyfer dewis eu cyrchfannau gwyliau a seibiannau byr. Pa rai, os o gwbl, sydd fwyaf dylanwadol pan fyddwch chi'n meddwl am ddewis seibiannau byr neu wyliau yn y DU? 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235830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2F33B-2F34-355C-6A55-AD672151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22A4F42-1F37-D274-2118-729A01089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4B4F63-082C-BD2A-A69A-EA135D7C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YMWELIADAU Â CHYMRU 2024">
            <a:extLst>
              <a:ext uri="{FF2B5EF4-FFF2-40B4-BE49-F238E27FC236}">
                <a16:creationId xmlns:a16="http://schemas.microsoft.com/office/drawing/2014/main" id="{75B6A211-18B0-BD52-5EDA-14765F7C8B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51947"/>
            <a:ext cx="5438775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YMWELIADAU Â CHYMRU 2024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6F38682-D385-6741-210B-9075FF79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2992FE-900E-4C3D-B663-57A9DE699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92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Cymerwyd seibiant byr neu wyliau yng Nghymru yn 2024">
            <a:extLst>
              <a:ext uri="{FF2B5EF4-FFF2-40B4-BE49-F238E27FC236}">
                <a16:creationId xmlns:a16="http://schemas.microsoft.com/office/drawing/2014/main" id="{889975A6-AE94-2AC4-490E-73D97FC3A66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8" y="365124"/>
            <a:ext cx="7050933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Cymerwyd seibiant byr neu wyliau yng Nghymru </a:t>
            </a:r>
            <a:r>
              <a:rPr kumimoji="0" lang="cy-GB" sz="2000" b="1" i="0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 2024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1EFBC1-65EA-324E-F771-E5D50421A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8843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5" descr="Ymwelodd cyfanswm o 40% â Chymru yn 2024, ychydig yn uwch na 38% y flwyddyn flaenorol.">
            <a:extLst>
              <a:ext uri="{FF2B5EF4-FFF2-40B4-BE49-F238E27FC236}">
                <a16:creationId xmlns:a16="http://schemas.microsoft.com/office/drawing/2014/main" id="{AA6B2F13-52C4-4D72-AF42-7EAD496B1868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Ymwelodd cyfanswm o 40% â Chymru yn 2024, ychydig yn uwch na 38% y flwyddyn flaenorol. Teuluoedd oedd fwyaf tebygol o fod wedi mynd ar seibiant byr neu wyliau, tra bod ymddeolwyr y leiaf tebygol.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28E989F-20A4-C4AC-C5C7-60B183279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7010132"/>
              </p:ext>
            </p:extLst>
          </p:nvPr>
        </p:nvGraphicFramePr>
        <p:xfrm>
          <a:off x="838200" y="1726949"/>
          <a:ext cx="6789000" cy="3274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 descr="Faint o seibiannau byr neu wyliau (ar gyfartaledd yn 2024)">
            <a:extLst>
              <a:ext uri="{FF2B5EF4-FFF2-40B4-BE49-F238E27FC236}">
                <a16:creationId xmlns:a16="http://schemas.microsoft.com/office/drawing/2014/main" id="{3D2A344E-0FCE-27C4-531B-6A503A259164}"/>
              </a:ext>
            </a:extLst>
          </p:cNvPr>
          <p:cNvSpPr txBox="1"/>
          <p:nvPr/>
        </p:nvSpPr>
        <p:spPr>
          <a:xfrm>
            <a:off x="1675240" y="5307763"/>
            <a:ext cx="5375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>
                <a:solidFill>
                  <a:srgbClr val="04043F"/>
                </a:solidFill>
              </a:rPr>
              <a:t>Faint o seibiannau byr neu wyliau (ar gyfartaledd yn 2024)</a:t>
            </a:r>
          </a:p>
        </p:txBody>
      </p:sp>
      <p:sp>
        <p:nvSpPr>
          <p:cNvPr id="9" name="TextBox 8" descr="1.88 seibiant byr (1-3 noson) 1.55 gwyliau (4+ noson)">
            <a:extLst>
              <a:ext uri="{FF2B5EF4-FFF2-40B4-BE49-F238E27FC236}">
                <a16:creationId xmlns:a16="http://schemas.microsoft.com/office/drawing/2014/main" id="{FD4BEA88-FCAF-EB48-8EDA-7DF2FD66CDF1}"/>
              </a:ext>
            </a:extLst>
          </p:cNvPr>
          <p:cNvSpPr txBox="1"/>
          <p:nvPr/>
        </p:nvSpPr>
        <p:spPr>
          <a:xfrm>
            <a:off x="2330066" y="5690208"/>
            <a:ext cx="3198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cy-GB" b="1">
                <a:solidFill>
                  <a:srgbClr val="120742"/>
                </a:solidFill>
              </a:rPr>
              <a:t>1.88</a:t>
            </a:r>
            <a:r>
              <a:rPr lang="cy-GB">
                <a:solidFill>
                  <a:srgbClr val="120742"/>
                </a:solidFill>
              </a:rPr>
              <a:t> seibiant byr (1-3 noson)</a:t>
            </a:r>
          </a:p>
          <a:p>
            <a:pPr algn="ctr" rtl="0"/>
            <a:r>
              <a:rPr lang="cy-GB" b="1">
                <a:solidFill>
                  <a:srgbClr val="120742"/>
                </a:solidFill>
              </a:rPr>
              <a:t>1.55</a:t>
            </a:r>
            <a:r>
              <a:rPr lang="cy-GB">
                <a:solidFill>
                  <a:srgbClr val="120742"/>
                </a:solidFill>
              </a:rPr>
              <a:t> gwyliau (4+ noson)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3E034F1-FCB6-25BF-1F6C-71767D916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D1. A aethoch chi am seibiant byr neu wyliau yng Nghymru yn 2024? Cyfanswm maint y sylfaen, n=863.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D2. Sawl seibiant byr neu wyliau a gawsoch chi yng Nghymru yn 2024? Y rhai yn mynd ar daith i Gymru 2024, n=346.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0E8A7E5-8CAF-C555-4EB9-6C9FC9DE9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310" y="0"/>
            <a:ext cx="43806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DE3163-5C3E-3D39-6BE4-888F7DD21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217039" y="2228850"/>
            <a:ext cx="0" cy="2700672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019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Mis y cymerwyd taith i Gymru yn 2023 neu 2024">
            <a:extLst>
              <a:ext uri="{FF2B5EF4-FFF2-40B4-BE49-F238E27FC236}">
                <a16:creationId xmlns:a16="http://schemas.microsoft.com/office/drawing/2014/main" id="{DBA3CBAB-6180-B785-33B8-E02FE1E6A16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 y cymerwyd taith i Gymru yn 2023 neu 2024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01F9FA-4977-8330-A10F-F15146D07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70729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Mae ymweliadau dros nos ymhlith twristiaid domestig â Chymru yn parhau ar eu huchaf yn ystod misoedd y gwanwyn a’r haf.">
            <a:extLst>
              <a:ext uri="{FF2B5EF4-FFF2-40B4-BE49-F238E27FC236}">
                <a16:creationId xmlns:a16="http://schemas.microsoft.com/office/drawing/2014/main" id="{D54A10D7-C077-D959-E123-66397D184095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ymweliadau dros nos ymhlith twristiaid domestig â Chymru yn parhau ar eu huchaf yn ystod misoedd y gwanwyn a’r haf.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384C0B3-B7CC-D823-4B11-1E7065243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171504"/>
              </p:ext>
            </p:extLst>
          </p:nvPr>
        </p:nvGraphicFramePr>
        <p:xfrm>
          <a:off x="809003" y="1814262"/>
          <a:ext cx="6817348" cy="390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D3. Ac ym mha fisoedd o'r flwyddyn y gwnaethoch chi ymweld am seibiant byr neu wyliau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a aeth ar daith yng Nghymru, n=424 (wedi mynd ar daith yn 2023), n=346 (wedi mynd ar daith yn 2024).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F609182-E6F5-FE12-F6C7-E679A5DC1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286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Cymru fel cyrchfan dewis cyntaf">
            <a:extLst>
              <a:ext uri="{FF2B5EF4-FFF2-40B4-BE49-F238E27FC236}">
                <a16:creationId xmlns:a16="http://schemas.microsoft.com/office/drawing/2014/main" id="{57BFEE8C-5A81-00C5-AA76-76EE7F04E5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Cymru fel cyrchfan dewis cyntaf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C47E0D-3E3C-1BD0-14CC-738208946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8687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O blith ymwelwyr 2024, nododd ychydig dros ddau draean mai Cymru oedd eu prif ddewis, sy'n dangos cynnydd o'i gymharu ag ymwelwyr yn 2023.">
            <a:extLst>
              <a:ext uri="{FF2B5EF4-FFF2-40B4-BE49-F238E27FC236}">
                <a16:creationId xmlns:a16="http://schemas.microsoft.com/office/drawing/2014/main" id="{0F7FCDC9-C160-0AE0-F2C7-568263D8769B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O blith ymwelwyr 2024, nododd ychydig dros ddau draean mai Cymru oedd eu prif ddewis, sy'n dangos cynnydd o'i gymharu ag ymwelwyr yn 2023.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384C0B3-B7CC-D823-4B11-1E7065243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086751"/>
              </p:ext>
            </p:extLst>
          </p:nvPr>
        </p:nvGraphicFramePr>
        <p:xfrm>
          <a:off x="809003" y="2015382"/>
          <a:ext cx="6817348" cy="3882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D4. Pa rai, os o gwbl, o’r datganiadau hyn sydd fwyaf perthnasol i’ch taith yng Nghymru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a aeth ar daith yng Nghymru, n=424 (wedi mynd ar daith yn 2023), n=346 (wedi mynd ar daith yn 2024).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E76FE8A-D9AB-466A-A4AF-A294247DD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61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Ble yng Nghymru a nifer y nosweithiau a arhoswyd">
            <a:extLst>
              <a:ext uri="{FF2B5EF4-FFF2-40B4-BE49-F238E27FC236}">
                <a16:creationId xmlns:a16="http://schemas.microsoft.com/office/drawing/2014/main" id="{EBB5D0EB-8329-EAF2-DD47-F56E10566F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05612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Ble yng Nghymru a nifer y nosweithiau a arhoswyd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76ED79-A75C-F602-0B54-3F1D1861D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1647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5" descr="Yn 2024, Gogledd Cymru oedd y brif gyrchfan i ymwelwyr o'r DU oedd yn teithio i Gymru, tra bod Caerdydd a Sir Benfro hefyd wedi denu nifer sylweddol o ymwelwyr.">
            <a:extLst>
              <a:ext uri="{FF2B5EF4-FFF2-40B4-BE49-F238E27FC236}">
                <a16:creationId xmlns:a16="http://schemas.microsoft.com/office/drawing/2014/main" id="{6FFF0AA0-12F9-2EC3-61E7-531680BD4DFB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6416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Yn 2024, Gogledd Cymru oedd y brif gyrchfan i ymwelwyr o'r DU oedd yn teithio i Gymru, tra bod Caerdydd a Sir Benfro hefyd wedi denu nifer sylweddol o ymwelwyr. Dewisodd y mwyafrif arosiadau byr, gyda dim ond cyfran fach yn ymestyn eu teithiau y tu hwnt i wythnos.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F45FE2-6560-EABF-6A0E-500B45608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6398" y="2399566"/>
            <a:ext cx="2135057" cy="2856131"/>
          </a:xfrm>
          <a:prstGeom prst="rect">
            <a:avLst/>
          </a:prstGeom>
        </p:spPr>
      </p:pic>
      <p:sp>
        <p:nvSpPr>
          <p:cNvPr id="5" name="TextBox 4" descr="40% Gogledd Cymru (1)">
            <a:extLst>
              <a:ext uri="{FF2B5EF4-FFF2-40B4-BE49-F238E27FC236}">
                <a16:creationId xmlns:a16="http://schemas.microsoft.com/office/drawing/2014/main" id="{355BCC58-FA21-4090-F00A-07102C33F149}"/>
              </a:ext>
            </a:extLst>
          </p:cNvPr>
          <p:cNvSpPr txBox="1"/>
          <p:nvPr/>
        </p:nvSpPr>
        <p:spPr>
          <a:xfrm>
            <a:off x="1056413" y="2746329"/>
            <a:ext cx="1547090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40%</a:t>
            </a:r>
          </a:p>
          <a:p>
            <a:pPr algn="ctr" rtl="0"/>
            <a:r>
              <a:rPr lang="cy-GB" sz="1000">
                <a:solidFill>
                  <a:schemeClr val="bg1"/>
                </a:solidFill>
              </a:rPr>
              <a:t>Gogledd Cymru (1)</a:t>
            </a:r>
          </a:p>
        </p:txBody>
      </p:sp>
      <p:sp>
        <p:nvSpPr>
          <p:cNvPr id="6" name="TextBox 5" descr="21% Canolbarth Cymru (2)">
            <a:extLst>
              <a:ext uri="{FF2B5EF4-FFF2-40B4-BE49-F238E27FC236}">
                <a16:creationId xmlns:a16="http://schemas.microsoft.com/office/drawing/2014/main" id="{4CCDF0AE-8F52-8CB8-14C4-C91A84CC1489}"/>
              </a:ext>
            </a:extLst>
          </p:cNvPr>
          <p:cNvSpPr txBox="1"/>
          <p:nvPr/>
        </p:nvSpPr>
        <p:spPr>
          <a:xfrm>
            <a:off x="4144350" y="3464693"/>
            <a:ext cx="1547090" cy="612000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21%</a:t>
            </a:r>
          </a:p>
          <a:p>
            <a:pPr algn="ctr" rtl="0"/>
            <a:r>
              <a:rPr lang="cy-GB" sz="900">
                <a:solidFill>
                  <a:schemeClr val="bg1"/>
                </a:solidFill>
              </a:rPr>
              <a:t>Canolbarth Cymru (2)</a:t>
            </a:r>
          </a:p>
        </p:txBody>
      </p:sp>
      <p:sp>
        <p:nvSpPr>
          <p:cNvPr id="7" name="TextBox 6" descr="30% De-orllewin Cymru (3)">
            <a:extLst>
              <a:ext uri="{FF2B5EF4-FFF2-40B4-BE49-F238E27FC236}">
                <a16:creationId xmlns:a16="http://schemas.microsoft.com/office/drawing/2014/main" id="{2C5566BC-B606-8BFC-571A-962FBAB48934}"/>
              </a:ext>
            </a:extLst>
          </p:cNvPr>
          <p:cNvSpPr txBox="1"/>
          <p:nvPr/>
        </p:nvSpPr>
        <p:spPr>
          <a:xfrm>
            <a:off x="984746" y="4778659"/>
            <a:ext cx="1548000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30%</a:t>
            </a:r>
          </a:p>
          <a:p>
            <a:pPr algn="ctr" rtl="0"/>
            <a:r>
              <a:rPr lang="cy-GB" sz="1000">
                <a:solidFill>
                  <a:schemeClr val="bg1"/>
                </a:solidFill>
              </a:rPr>
              <a:t>De-orllewin Cymru (3)</a:t>
            </a:r>
          </a:p>
        </p:txBody>
      </p:sp>
      <p:sp>
        <p:nvSpPr>
          <p:cNvPr id="8" name="TextBox 7" descr="32% De-ddwyrain Cymru (4)">
            <a:extLst>
              <a:ext uri="{FF2B5EF4-FFF2-40B4-BE49-F238E27FC236}">
                <a16:creationId xmlns:a16="http://schemas.microsoft.com/office/drawing/2014/main" id="{34910648-CCC2-22B5-E967-FCCABC152B90}"/>
              </a:ext>
            </a:extLst>
          </p:cNvPr>
          <p:cNvSpPr txBox="1"/>
          <p:nvPr/>
        </p:nvSpPr>
        <p:spPr>
          <a:xfrm>
            <a:off x="4233938" y="4877683"/>
            <a:ext cx="1618222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32%</a:t>
            </a:r>
          </a:p>
          <a:p>
            <a:pPr algn="ctr" rtl="0"/>
            <a:r>
              <a:rPr lang="cy-GB" sz="1000" dirty="0">
                <a:solidFill>
                  <a:schemeClr val="bg1"/>
                </a:solidFill>
              </a:rPr>
              <a:t>De-ddwyrain Cymru (4)</a:t>
            </a:r>
          </a:p>
        </p:txBody>
      </p:sp>
      <p:sp>
        <p:nvSpPr>
          <p:cNvPr id="10" name="TextBox 9" descr="1% methu cofio">
            <a:extLst>
              <a:ext uri="{FF2B5EF4-FFF2-40B4-BE49-F238E27FC236}">
                <a16:creationId xmlns:a16="http://schemas.microsoft.com/office/drawing/2014/main" id="{47F27378-9089-8EAE-5B22-93BCB1400963}"/>
              </a:ext>
            </a:extLst>
          </p:cNvPr>
          <p:cNvSpPr txBox="1"/>
          <p:nvPr/>
        </p:nvSpPr>
        <p:spPr>
          <a:xfrm>
            <a:off x="2842370" y="5383317"/>
            <a:ext cx="10631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cy-GB" sz="1050"/>
              <a:t>1% methu cofio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E5DD578F-7C0F-B2F8-C305-13EEB94C1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4638569"/>
              </p:ext>
            </p:extLst>
          </p:nvPr>
        </p:nvGraphicFramePr>
        <p:xfrm>
          <a:off x="6418490" y="2650138"/>
          <a:ext cx="5030557" cy="2461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86D226-FBEF-1883-1927-46D0A8F8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6000" y="2394336"/>
            <a:ext cx="0" cy="3244639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1B60BA8-D222-7176-1851-3308DE734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D6. Ble yng Nghymru arhosoch chi dros nos ar y daith hon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D8. Ar y daith hon yng Nghymru yn 2024, am faint o nosweithiau y gwnaethoch chi aros i ffwrdd? Y rhai yn mynd ar daith i Gymru 2024, n=346.</a:t>
            </a:r>
          </a:p>
        </p:txBody>
      </p:sp>
    </p:spTree>
    <p:extLst>
      <p:ext uri="{BB962C8B-B14F-4D97-AF65-F5344CB8AC3E}">
        <p14:creationId xmlns:p14="http://schemas.microsoft.com/office/powerpoint/2010/main" val="3097726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Cwmni">
            <a:extLst>
              <a:ext uri="{FF2B5EF4-FFF2-40B4-BE49-F238E27FC236}">
                <a16:creationId xmlns:a16="http://schemas.microsoft.com/office/drawing/2014/main" id="{A78F9506-A1F9-153E-B4BB-CCF8E9E5E4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Cwmni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B7E82B-B67B-847D-EDA3-5D915BC23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8713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Teithiodd mwyafrif helaeth ymwelwyr y Deyrnas Unedig i Gymru yn 2024 gydag o leiaf un person arall. Teithiodd 68% gyda phartner, a dim ond lleiafrif bach a deithiodd ar eu pennau eu hunain.">
            <a:extLst>
              <a:ext uri="{FF2B5EF4-FFF2-40B4-BE49-F238E27FC236}">
                <a16:creationId xmlns:a16="http://schemas.microsoft.com/office/drawing/2014/main" id="{D3DE5470-8A5C-0A99-0051-26BC01E6B8ED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Teithiodd mwyafrif helaeth ymwelwyr y Deyrnas Unedig i Gymru yn 2024 gydag o leiaf un person arall. Teithiodd 68% gyda phartner, a dim ond lleiafrif bach a deithiodd ar eu pennau eu hunain.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AB9D78D-BE9E-E85C-1AFE-337FFAE7B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8924297"/>
              </p:ext>
            </p:extLst>
          </p:nvPr>
        </p:nvGraphicFramePr>
        <p:xfrm>
          <a:off x="-4309695" y="2813253"/>
          <a:ext cx="11329619" cy="3443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 descr="Eich partner">
            <a:extLst>
              <a:ext uri="{FF2B5EF4-FFF2-40B4-BE49-F238E27FC236}">
                <a16:creationId xmlns:a16="http://schemas.microsoft.com/office/drawing/2014/main" id="{3B7FDCE5-FF89-96D6-7750-BD74E500EDC5}"/>
              </a:ext>
            </a:extLst>
          </p:cNvPr>
          <p:cNvSpPr txBox="1"/>
          <p:nvPr/>
        </p:nvSpPr>
        <p:spPr>
          <a:xfrm>
            <a:off x="2127606" y="2397753"/>
            <a:ext cx="204652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Eich partner</a:t>
            </a:r>
          </a:p>
        </p:txBody>
      </p:sp>
      <p:sp>
        <p:nvSpPr>
          <p:cNvPr id="10" name="TextBox 9" descr="68%">
            <a:extLst>
              <a:ext uri="{FF2B5EF4-FFF2-40B4-BE49-F238E27FC236}">
                <a16:creationId xmlns:a16="http://schemas.microsoft.com/office/drawing/2014/main" id="{721D0A1B-6A05-9498-018B-972AD0C8BC1B}"/>
              </a:ext>
            </a:extLst>
          </p:cNvPr>
          <p:cNvSpPr txBox="1"/>
          <p:nvPr/>
        </p:nvSpPr>
        <p:spPr>
          <a:xfrm>
            <a:off x="4119522" y="2285571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68%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D9BBAA4-1550-D147-121A-01550C83A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D9. Gyda phwy wnaethoch chi dreulio eich seibiant byr neu wyliau yng Nghymru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yn mynd ar daith i Gymru 2024, n=346.</a:t>
            </a:r>
          </a:p>
        </p:txBody>
      </p:sp>
    </p:spTree>
    <p:extLst>
      <p:ext uri="{BB962C8B-B14F-4D97-AF65-F5344CB8AC3E}">
        <p14:creationId xmlns:p14="http://schemas.microsoft.com/office/powerpoint/2010/main" val="874817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Deall nodweddion teithiau a gymerwyd yn 2024">
            <a:extLst>
              <a:ext uri="{FF2B5EF4-FFF2-40B4-BE49-F238E27FC236}">
                <a16:creationId xmlns:a16="http://schemas.microsoft.com/office/drawing/2014/main" id="{C7904E16-34FB-F89E-ADDE-70C93D48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y-GB"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Deall nodweddion teithiau a gymerwyd yn 2024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8A2E51-022C-3918-E5A3-3A97DBD20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46022" y="561491"/>
            <a:ext cx="567829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EBAE4F8C-89F8-D5EF-194B-A28553668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B6527A88-D352-922A-982A-C65781233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FBDBEF9-849D-8103-F724-21E3CD5DA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B22476-350E-209A-B389-6C7A8B9E3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054" y="1157288"/>
            <a:ext cx="11406916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 descr="Ymweliadau â Chymru Yn 2024, ymwelodd 40% o bobl â Chymru, ychydig yn uwch na 38% y flwyddyn flaenorol.">
            <a:extLst>
              <a:ext uri="{FF2B5EF4-FFF2-40B4-BE49-F238E27FC236}">
                <a16:creationId xmlns:a16="http://schemas.microsoft.com/office/drawing/2014/main" id="{CFF4EB93-122F-2C67-3E38-3CCDB7CE079E}"/>
              </a:ext>
            </a:extLst>
          </p:cNvPr>
          <p:cNvSpPr txBox="1"/>
          <p:nvPr/>
        </p:nvSpPr>
        <p:spPr>
          <a:xfrm>
            <a:off x="781054" y="2117671"/>
            <a:ext cx="378936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Ymweliadau â Chymru</a:t>
            </a:r>
          </a:p>
          <a:p>
            <a:pPr algn="ctr"/>
            <a:endParaRPr lang="en-GB" sz="2000" b="1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Yn 2024, ymwelodd 40% o bobl â Chymru, ychydig yn uwch na 38% y flwyddyn flaenorol.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Teuluoedd oedd fwyaf tebygol o fod wedi cymryd seibiant byr neu wyliau, tra bod ymddeolwyr y lleiaf tebygol.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 descr="Nodweddion taith Roedd ymweliadau dros nos domestig â Chymru yn parhau ar eu huchaf yn ystod misoedd y gwanwyn a’r haf.">
            <a:extLst>
              <a:ext uri="{FF2B5EF4-FFF2-40B4-BE49-F238E27FC236}">
                <a16:creationId xmlns:a16="http://schemas.microsoft.com/office/drawing/2014/main" id="{C6D50A00-84A6-8454-87CF-AC20C13D4481}"/>
              </a:ext>
            </a:extLst>
          </p:cNvPr>
          <p:cNvSpPr txBox="1"/>
          <p:nvPr/>
        </p:nvSpPr>
        <p:spPr>
          <a:xfrm>
            <a:off x="4587135" y="1779117"/>
            <a:ext cx="378936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Nodweddion taith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Roedd ymweliadau dros nos domestig â Chymru yn parhau ar eu huchaf yn ystod misoedd y gwanwyn a’r haf. Yn 2024, Gogledd Cymru oedd y brif gyrchfan i ymwelwyr o'r DU a oedd yn ymweld â Chymru, ac yna Caerdydd a Sir Benfro. Dewisodd y rhan fwyaf o ymwelwyr arosiadau byr, gydag ychydig yn ymestyn y tu hwnt i wythnos.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Teithiodd 68% gyda'u partner a dim ond lleiafrif bach a deithiodd ar eu pen eu hunain.</a:t>
            </a:r>
          </a:p>
        </p:txBody>
      </p:sp>
      <p:sp>
        <p:nvSpPr>
          <p:cNvPr id="13" name="TextBox 12" descr="Dewis cyntaf Dewisodd dros ddwy ran o dair (77%) o ymwelwyr 2024 Gymru fel eu prif gyrchfan, gan adlewyrchu cynnydd o gymharu â 2023.">
            <a:extLst>
              <a:ext uri="{FF2B5EF4-FFF2-40B4-BE49-F238E27FC236}">
                <a16:creationId xmlns:a16="http://schemas.microsoft.com/office/drawing/2014/main" id="{A276DCD1-DD42-DCD9-7552-23E13851CD24}"/>
              </a:ext>
            </a:extLst>
          </p:cNvPr>
          <p:cNvSpPr txBox="1"/>
          <p:nvPr/>
        </p:nvSpPr>
        <p:spPr>
          <a:xfrm>
            <a:off x="8402635" y="2117671"/>
            <a:ext cx="37893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Dewis cyntaf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Dewisodd dros ddwy ran o dair (77%) o ymwelwyr 2024 Gymru fel eu prif gyrchfan, gan adlewyrchu cynnydd o gymharu â 2023.</a:t>
            </a:r>
          </a:p>
        </p:txBody>
      </p:sp>
    </p:spTree>
    <p:extLst>
      <p:ext uri="{BB962C8B-B14F-4D97-AF65-F5344CB8AC3E}">
        <p14:creationId xmlns:p14="http://schemas.microsoft.com/office/powerpoint/2010/main" val="129402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AD26A1-9CAA-8DDD-F261-11B384A2A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YN DEBYGOL O YMWELD Â CHYMRU YN 2025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09600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YN DEBYGOL O YMWELD Â CHYMRU YN 2025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A94061-D3E1-6316-7334-C9E6B1DEA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25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Yn bwriadu ymweld â Chymru yn 2025">
            <a:extLst>
              <a:ext uri="{FF2B5EF4-FFF2-40B4-BE49-F238E27FC236}">
                <a16:creationId xmlns:a16="http://schemas.microsoft.com/office/drawing/2014/main" id="{AAC00934-F32D-1E41-5821-0FF84CB122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 bwriadu ymweld â Chymru yn 2025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366CD5-B76E-E61A-70FE-B80CCD497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57888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5" descr="Mae oddeutu 60% o ymwelwyr domestig y DU yn bwriadu ymweld â Chymru yn 2025, cynnydd o 49% y llynedd.">
            <a:extLst>
              <a:ext uri="{FF2B5EF4-FFF2-40B4-BE49-F238E27FC236}">
                <a16:creationId xmlns:a16="http://schemas.microsoft.com/office/drawing/2014/main" id="{9C261D93-DCF3-0BED-3498-CEAA0F88661D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oddeutu 60% o ymwelwyr domestig y DU yn bwriadu ymweld â Chymru yn 2025, cynnydd o 49% y llynedd.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46DF5F5-CC5A-E704-2CC2-F21E24804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6187740"/>
              </p:ext>
            </p:extLst>
          </p:nvPr>
        </p:nvGraphicFramePr>
        <p:xfrm>
          <a:off x="838199" y="2036321"/>
          <a:ext cx="6696075" cy="2926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7725E4-BB87-F037-CEB5-0DE8FF825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6237" y="2603910"/>
            <a:ext cx="0" cy="238125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Cyfartaledd Blynyddol">
            <a:extLst>
              <a:ext uri="{FF2B5EF4-FFF2-40B4-BE49-F238E27FC236}">
                <a16:creationId xmlns:a16="http://schemas.microsoft.com/office/drawing/2014/main" id="{7E2121E8-0C86-D49B-E28E-468002B3C5B7}"/>
              </a:ext>
            </a:extLst>
          </p:cNvPr>
          <p:cNvSpPr txBox="1"/>
          <p:nvPr/>
        </p:nvSpPr>
        <p:spPr>
          <a:xfrm>
            <a:off x="1600885" y="5209523"/>
            <a:ext cx="21055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cy-GB" sz="1100">
                <a:solidFill>
                  <a:srgbClr val="120742"/>
                </a:solidFill>
              </a:rPr>
              <a:t>Cyfartaledd Blynyddol </a:t>
            </a:r>
          </a:p>
        </p:txBody>
      </p:sp>
      <p:sp>
        <p:nvSpPr>
          <p:cNvPr id="3" name="TextBox 2" descr="1.56 yn bwriadu cael seibiannau byr yn 2025 ar gyfartaledd 1.50 yn bwriadu gwyliau 2025 y flwyddyn ar gyfartaledd">
            <a:extLst>
              <a:ext uri="{FF2B5EF4-FFF2-40B4-BE49-F238E27FC236}">
                <a16:creationId xmlns:a16="http://schemas.microsoft.com/office/drawing/2014/main" id="{AB87128F-97CC-1E32-F1E3-3998AE555AE9}"/>
              </a:ext>
            </a:extLst>
          </p:cNvPr>
          <p:cNvSpPr txBox="1"/>
          <p:nvPr/>
        </p:nvSpPr>
        <p:spPr>
          <a:xfrm>
            <a:off x="838198" y="5488082"/>
            <a:ext cx="5961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1.56</a:t>
            </a:r>
            <a:r>
              <a:rPr lang="cy-GB" sz="1600" dirty="0">
                <a:solidFill>
                  <a:srgbClr val="120742"/>
                </a:solidFill>
              </a:rPr>
              <a:t> seibiant byr wedi'u bwriadu yn 2025 ar gyfartaledd</a:t>
            </a:r>
          </a:p>
          <a:p>
            <a:pPr rtl="0"/>
            <a:r>
              <a:rPr lang="cy-GB" sz="1600" b="1" dirty="0">
                <a:solidFill>
                  <a:srgbClr val="120742"/>
                </a:solidFill>
              </a:rPr>
              <a:t>1.50</a:t>
            </a:r>
            <a:r>
              <a:rPr lang="cy-GB" sz="1600" dirty="0">
                <a:solidFill>
                  <a:srgbClr val="120742"/>
                </a:solidFill>
              </a:rPr>
              <a:t> gwyliau wedi'u bwriadu y flwyddyn yn 2025 ar gyfartaledd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E949CA6F-4A63-4063-4487-399400113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492021" y="3556368"/>
            <a:ext cx="285749" cy="3028310"/>
          </a:xfrm>
          <a:prstGeom prst="rightBrac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FB6A4AD-9182-F18D-7D93-6319E5293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7648" y="2286422"/>
            <a:ext cx="396000" cy="39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3DA1322-E6E0-72A6-F2BE-4DE2BE2F0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1131" y="2286422"/>
            <a:ext cx="396000" cy="396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1FE1208-9BFA-778C-CDB2-A689446D8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347541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F1. Ydych chi'n bwriadu mynd am seibiant byr neu wyliau yng Nghymru yn 2025? Cyfanswm maint y sylfaen, n=1,151 (2024), n=863 (2025).</a:t>
            </a:r>
          </a:p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F2. Yn fras, sawl seibiant byr neu wyliau ydych chi'n bwriadu eu cymryd yng Nghymru yn 2025? Y rhai sy'n bwriadu cymryd taith i Gymru yn 2025, n=520.</a:t>
            </a:r>
          </a:p>
        </p:txBody>
      </p:sp>
    </p:spTree>
    <p:extLst>
      <p:ext uri="{BB962C8B-B14F-4D97-AF65-F5344CB8AC3E}">
        <p14:creationId xmlns:p14="http://schemas.microsoft.com/office/powerpoint/2010/main" val="2264355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61A0BE-D9EF-4CC3-4A1B-6502C7380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317" y="5630693"/>
            <a:ext cx="6279286" cy="862182"/>
          </a:xfrm>
          <a:prstGeom prst="rect">
            <a:avLst/>
          </a:prstGeom>
        </p:spPr>
      </p:pic>
      <p:sp>
        <p:nvSpPr>
          <p:cNvPr id="13" name="Title 12" descr="Yn bwriadu ymweld â Chymru yn 2025, yn ôl cyfnod bywyd">
            <a:extLst>
              <a:ext uri="{FF2B5EF4-FFF2-40B4-BE49-F238E27FC236}">
                <a16:creationId xmlns:a16="http://schemas.microsoft.com/office/drawing/2014/main" id="{114EDD32-0807-EF23-C3DC-E2AC4ED23A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6352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 bwriadu ymweld â Chymru yn 2025, yn ôl cyfnod bywyd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4E4685-C19D-DEEE-4FA6-3405A9B41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0994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Mae unigolion iau ac yn arbennig teuluoedd yn fwy tebygol o ymweld, tra bod pobl annibynnol hŷn a'r rhai o oedran ymddeol yn fwy tebygol o fod yn ansicr neu heb benderfynu.">
            <a:extLst>
              <a:ext uri="{FF2B5EF4-FFF2-40B4-BE49-F238E27FC236}">
                <a16:creationId xmlns:a16="http://schemas.microsoft.com/office/drawing/2014/main" id="{7CE4D37F-20B1-B82E-6DF5-D74EA9F0C0D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94137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unigolion iau ac yn arbennig teuluoedd yn fwy tebygol o ymweld, tra bod pobl annibynnol hŷn a'r rhai o oedran ymddeol yn fwy tebygol o fod yn ansicr neu heb benderfynu.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C2D188-AC22-9A77-3BB4-F2CAA8B14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32439" y="2195096"/>
            <a:ext cx="773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Ydw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C7F9A1-683E-436C-6F80-D192B918D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1606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A455FA-F3CA-5985-7386-7224CCFA4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79627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64%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29C96A-0D3F-E1F7-9190-93B108EE9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07648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78%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B4792F-6DF6-459E-B930-89E57E85D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35669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49%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AFED79-7A73-84E2-742A-D00DCCD58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363690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46%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A6A073E-F281-5F1F-43EB-91A9B70C1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224668" y="2091550"/>
            <a:ext cx="0" cy="3445263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ED945FCC-D9BE-69A8-74ED-075A663B0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321244"/>
              </p:ext>
            </p:extLst>
          </p:nvPr>
        </p:nvGraphicFramePr>
        <p:xfrm>
          <a:off x="1106424" y="2542458"/>
          <a:ext cx="10863072" cy="3204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0F47216-653D-73DC-1D54-53BE15C84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F1. A ydych chi’n bwriadu mynd am seibiant byr neu wyliau yng Nghymru yn 2025? Cyfanswm maint y sylfaen, n=863 (annibynnol iau n=121, teuluoedd n=291, annibynnol hŷn n=252, oedran ymddeol n=199).</a:t>
            </a:r>
          </a:p>
        </p:txBody>
      </p:sp>
    </p:spTree>
    <p:extLst>
      <p:ext uri="{BB962C8B-B14F-4D97-AF65-F5344CB8AC3E}">
        <p14:creationId xmlns:p14="http://schemas.microsoft.com/office/powerpoint/2010/main" val="2009701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BA6B3-BDE0-A492-1B61-0D7AFBC3C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Yn bwriadu ymweld â Chymru yn 2025, yn ôl cyfnod bywyd">
            <a:extLst>
              <a:ext uri="{FF2B5EF4-FFF2-40B4-BE49-F238E27FC236}">
                <a16:creationId xmlns:a16="http://schemas.microsoft.com/office/drawing/2014/main" id="{A1CD290E-3617-94F1-5CC3-B151E0C690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2439" y="366369"/>
            <a:ext cx="9476233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 bwriadu ymweld â Chymru yn 2025, yn ôl cyfnod bywyd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472EF7-E8F5-8520-6A09-75CE8B5B0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26160" y="703678"/>
            <a:ext cx="709168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Ymhlith y rhai sy'n ymwybodol o ymgyrch(oedd) Croeso Cymru, mae'r tebygolrwydd o ymweld â Chymru yn 2025 yn sylweddol uwch, gan ddangos effeithiolrwydd yr ymdrechion marchnata.">
            <a:extLst>
              <a:ext uri="{FF2B5EF4-FFF2-40B4-BE49-F238E27FC236}">
                <a16:creationId xmlns:a16="http://schemas.microsoft.com/office/drawing/2014/main" id="{5BCCA566-4261-1713-6FEC-95341F1239E7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94137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Ymhlith y rhai sy'n ymwybodol o ymgyrch(oedd) Croeso Cymru, mae'r tebygolrwydd o ymweld â Chymru yn 2025 yn sylweddol uwch, gan ddangos effeithiolrwydd yr ymdrechion marchnata.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1E7EA5-268C-7E3B-053B-82CD352E6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465644" y="1725794"/>
            <a:ext cx="8269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800" b="1" dirty="0">
                <a:solidFill>
                  <a:srgbClr val="04043F"/>
                </a:solidFill>
              </a:rPr>
              <a:t>% fwy na thebyg/yn bendant yn mynd i ymweld neu eisoes wedi archebu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41AD20A3-55F2-1CCE-A556-53795A352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665152"/>
              </p:ext>
            </p:extLst>
          </p:nvPr>
        </p:nvGraphicFramePr>
        <p:xfrm>
          <a:off x="1106424" y="2091550"/>
          <a:ext cx="10863072" cy="4046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C8680A7-26E2-CF3F-89C1-1910916F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224668" y="2466454"/>
            <a:ext cx="0" cy="3445263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ACB4106-525F-26D3-FA98-CCBD6C49C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F1. A ydych chi’n bwriadu mynd am seibiant byr neu wyliau yng Nghymru yn 2025? Cyfanswm maint y sylfaen, n=369 (annibynnol iau n=49*, teuluoedd n=181, annibynnol hŷn n=87, oedran ymddeol n=52).</a:t>
            </a:r>
          </a:p>
        </p:txBody>
      </p:sp>
    </p:spTree>
    <p:extLst>
      <p:ext uri="{BB962C8B-B14F-4D97-AF65-F5344CB8AC3E}">
        <p14:creationId xmlns:p14="http://schemas.microsoft.com/office/powerpoint/2010/main" val="3339747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Digwyddiadau">
            <a:extLst>
              <a:ext uri="{FF2B5EF4-FFF2-40B4-BE49-F238E27FC236}">
                <a16:creationId xmlns:a16="http://schemas.microsoft.com/office/drawing/2014/main" id="{EDDD0564-2D72-185E-5822-DE14224468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Digwyddiadau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3C0571-0010-B28D-260B-6A41190B0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70922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Mae diddordeb cryf mewn mynychu 'gŵyl fwyd a diod', er bod ystod eang o ddigwyddiadau a gweithgareddau sy'n apelio at y rhai sy'n cynllunio teithiau yn 2025.">
            <a:extLst>
              <a:ext uri="{FF2B5EF4-FFF2-40B4-BE49-F238E27FC236}">
                <a16:creationId xmlns:a16="http://schemas.microsoft.com/office/drawing/2014/main" id="{95AE28A9-7DBD-1321-6DAF-95729BE6EA0D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diddordeb cryf mewn mynychu 'gŵyl fwyd a diod', er bod ystod eang o ddigwyddiadau a gweithgareddau sy'n apelio at y rhai sy'n cynllunio teithiau yn 2025.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BB0A407-CD25-E323-2932-0FBDD5FB4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0899704"/>
              </p:ext>
            </p:extLst>
          </p:nvPr>
        </p:nvGraphicFramePr>
        <p:xfrm>
          <a:off x="-1827681" y="2330405"/>
          <a:ext cx="9623425" cy="3855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100" name="Picture 4">
            <a:extLst>
              <a:ext uri="{FF2B5EF4-FFF2-40B4-BE49-F238E27FC236}">
                <a16:creationId xmlns:a16="http://schemas.microsoft.com/office/drawing/2014/main" id="{1E13BE5B-F6DD-08AE-317E-D00173ED0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D77F9F-3CF6-3B11-D6A4-A7703878A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3390" y="2015066"/>
            <a:ext cx="2962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llawer o ddiddordeb </a:t>
            </a:r>
          </a:p>
          <a:p>
            <a:endParaRPr lang="en-GB" sz="1600" b="1">
              <a:solidFill>
                <a:srgbClr val="120742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625" y="6408826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F10. Faint o ddiddordeb, os o gwbl, fyddai gennych chi mewn mynychu’r mathau isod o wyliau neu ddigwyddiadau yng Nghymru yn 2025?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sy'n bwriadu cymryd taith i Gymru yn 2025, n=520.</a:t>
            </a:r>
          </a:p>
        </p:txBody>
      </p:sp>
    </p:spTree>
    <p:extLst>
      <p:ext uri="{BB962C8B-B14F-4D97-AF65-F5344CB8AC3E}">
        <p14:creationId xmlns:p14="http://schemas.microsoft.com/office/powerpoint/2010/main" val="429681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Ble maen nhw'n bwriadu mynd yn 2025 yng Nghymru?">
            <a:extLst>
              <a:ext uri="{FF2B5EF4-FFF2-40B4-BE49-F238E27FC236}">
                <a16:creationId xmlns:a16="http://schemas.microsoft.com/office/drawing/2014/main" id="{94B25699-2261-2A36-51CF-9EE52B1C76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11902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Ble maen nhw'n bwriadu mynd yn 2025 yng Nghymru?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536C67-7F4F-CC88-A596-7C1D960FC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54387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Gogledd Cymru yw'r brif gyrchfan i gynllunwyr teithiau 2025, gydag Eryri y lleoliad mwyaf poblogaidd, ac yna De-ddwyrain Cymru (Caerdydd) a De-orllewin Cymru (Sir Benfro).">
            <a:extLst>
              <a:ext uri="{FF2B5EF4-FFF2-40B4-BE49-F238E27FC236}">
                <a16:creationId xmlns:a16="http://schemas.microsoft.com/office/drawing/2014/main" id="{0057CDF5-B84D-9DDE-22E8-48DC42378D8F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021569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Gogledd Cymru yw'r brif gyrchfan i gynllunwyr teithiau 2025, gydag Eryri y lleoliad mwyaf poblogaidd, ac yna De-ddwyrain Cymru (Caerdydd) a De-orllewin Cymru (Sir Benfro).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151257-DA64-7227-F46A-74AB4C7C4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6398" y="2399566"/>
            <a:ext cx="2135057" cy="2856131"/>
          </a:xfrm>
          <a:prstGeom prst="rect">
            <a:avLst/>
          </a:prstGeom>
        </p:spPr>
      </p:pic>
      <p:sp>
        <p:nvSpPr>
          <p:cNvPr id="6" name="TextBox 5" descr="40% Gogledd Cymru (1)">
            <a:extLst>
              <a:ext uri="{FF2B5EF4-FFF2-40B4-BE49-F238E27FC236}">
                <a16:creationId xmlns:a16="http://schemas.microsoft.com/office/drawing/2014/main" id="{BA998953-2D07-E9EE-83E7-A4687F1D33EA}"/>
              </a:ext>
            </a:extLst>
          </p:cNvPr>
          <p:cNvSpPr txBox="1"/>
          <p:nvPr/>
        </p:nvSpPr>
        <p:spPr>
          <a:xfrm>
            <a:off x="1056413" y="2746329"/>
            <a:ext cx="1547090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40%</a:t>
            </a:r>
          </a:p>
          <a:p>
            <a:pPr algn="ctr" rtl="0"/>
            <a:r>
              <a:rPr lang="cy-GB" sz="1000">
                <a:solidFill>
                  <a:schemeClr val="bg1"/>
                </a:solidFill>
              </a:rPr>
              <a:t>Gogledd Cymru (1)</a:t>
            </a:r>
          </a:p>
        </p:txBody>
      </p:sp>
      <p:sp>
        <p:nvSpPr>
          <p:cNvPr id="7" name="TextBox 6" descr="22% Canolbarth Cymru (2)">
            <a:extLst>
              <a:ext uri="{FF2B5EF4-FFF2-40B4-BE49-F238E27FC236}">
                <a16:creationId xmlns:a16="http://schemas.microsoft.com/office/drawing/2014/main" id="{3E3F47CF-EB1F-647E-AEF4-B38192A2BEDE}"/>
              </a:ext>
            </a:extLst>
          </p:cNvPr>
          <p:cNvSpPr txBox="1"/>
          <p:nvPr/>
        </p:nvSpPr>
        <p:spPr>
          <a:xfrm>
            <a:off x="4144350" y="3464693"/>
            <a:ext cx="1547090" cy="612000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22%</a:t>
            </a:r>
          </a:p>
          <a:p>
            <a:pPr algn="ctr" rtl="0"/>
            <a:r>
              <a:rPr lang="cy-GB" sz="900">
                <a:solidFill>
                  <a:schemeClr val="bg1"/>
                </a:solidFill>
              </a:rPr>
              <a:t>Canolbarth Cymru (2)</a:t>
            </a:r>
          </a:p>
        </p:txBody>
      </p:sp>
      <p:sp>
        <p:nvSpPr>
          <p:cNvPr id="10" name="TextBox 9" descr="36% De-orllewin Cymru (3)">
            <a:extLst>
              <a:ext uri="{FF2B5EF4-FFF2-40B4-BE49-F238E27FC236}">
                <a16:creationId xmlns:a16="http://schemas.microsoft.com/office/drawing/2014/main" id="{D2F68D45-6B15-A138-ADDE-92E164B1D81C}"/>
              </a:ext>
            </a:extLst>
          </p:cNvPr>
          <p:cNvSpPr txBox="1"/>
          <p:nvPr/>
        </p:nvSpPr>
        <p:spPr>
          <a:xfrm>
            <a:off x="984746" y="4778659"/>
            <a:ext cx="1548000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36%</a:t>
            </a:r>
          </a:p>
          <a:p>
            <a:pPr algn="ctr" rtl="0"/>
            <a:r>
              <a:rPr lang="cy-GB" sz="1000" dirty="0">
                <a:solidFill>
                  <a:schemeClr val="bg1"/>
                </a:solidFill>
              </a:rPr>
              <a:t>De-orllewin Cymru (3)</a:t>
            </a:r>
          </a:p>
        </p:txBody>
      </p:sp>
      <p:sp>
        <p:nvSpPr>
          <p:cNvPr id="11" name="TextBox 10" descr="39% De-ddwyrain Cymru (4)">
            <a:extLst>
              <a:ext uri="{FF2B5EF4-FFF2-40B4-BE49-F238E27FC236}">
                <a16:creationId xmlns:a16="http://schemas.microsoft.com/office/drawing/2014/main" id="{B89B9376-F540-35E1-C5E8-64C52CEC7C27}"/>
              </a:ext>
            </a:extLst>
          </p:cNvPr>
          <p:cNvSpPr txBox="1"/>
          <p:nvPr/>
        </p:nvSpPr>
        <p:spPr>
          <a:xfrm>
            <a:off x="4233938" y="4877683"/>
            <a:ext cx="1548000" cy="578882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b="1" dirty="0">
                <a:solidFill>
                  <a:schemeClr val="bg1"/>
                </a:solidFill>
              </a:rPr>
              <a:t>39%</a:t>
            </a:r>
          </a:p>
          <a:p>
            <a:pPr algn="ctr" rtl="0"/>
            <a:r>
              <a:rPr lang="cy-GB" sz="900" dirty="0">
                <a:solidFill>
                  <a:schemeClr val="bg1"/>
                </a:solidFill>
              </a:rPr>
              <a:t>De-ddwyrain Cymru (4)</a:t>
            </a:r>
          </a:p>
        </p:txBody>
      </p:sp>
      <p:sp>
        <p:nvSpPr>
          <p:cNvPr id="12" name="TextBox 11" descr="3% ddim yn gwybod">
            <a:extLst>
              <a:ext uri="{FF2B5EF4-FFF2-40B4-BE49-F238E27FC236}">
                <a16:creationId xmlns:a16="http://schemas.microsoft.com/office/drawing/2014/main" id="{8147EB0E-6255-2BA9-C4FB-562B0BC91F7F}"/>
              </a:ext>
            </a:extLst>
          </p:cNvPr>
          <p:cNvSpPr txBox="1"/>
          <p:nvPr/>
        </p:nvSpPr>
        <p:spPr>
          <a:xfrm>
            <a:off x="2851791" y="5385059"/>
            <a:ext cx="10631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cy-GB" sz="1050"/>
              <a:t>3% ddim yn gwybod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19F8CC28-8939-F631-0B03-475C5068A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9654247"/>
              </p:ext>
            </p:extLst>
          </p:nvPr>
        </p:nvGraphicFramePr>
        <p:xfrm>
          <a:off x="1829958" y="2525674"/>
          <a:ext cx="10624031" cy="334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F7. Ym mha un o'r ardaloedd hyn ydych chi'n bwriadu aros dros nos ar eich seibiant byr neu wyliau nesaf yng Nghymru yn 2025?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sy'n bwriadu cymryd taith i Gymru yn 2025, n=520.</a:t>
            </a:r>
          </a:p>
        </p:txBody>
      </p:sp>
    </p:spTree>
    <p:extLst>
      <p:ext uri="{BB962C8B-B14F-4D97-AF65-F5344CB8AC3E}">
        <p14:creationId xmlns:p14="http://schemas.microsoft.com/office/powerpoint/2010/main" val="1488386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fynonellau gwybodaeth">
            <a:extLst>
              <a:ext uri="{FF2B5EF4-FFF2-40B4-BE49-F238E27FC236}">
                <a16:creationId xmlns:a16="http://schemas.microsoft.com/office/drawing/2014/main" id="{1C5B42B5-8E03-3C02-6A89-70E48F9FF2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Ffynonellau gwybodaeth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C89831-786B-4E9A-C861-36C40BD45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97381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 descr="Mae'r rhai sy'n cynllunio taith i Gymru yn 2025 yn defnyddio amrywiaeth o ffynonellau i gynllunio eu taith ar gyfer 2025.">
            <a:extLst>
              <a:ext uri="{FF2B5EF4-FFF2-40B4-BE49-F238E27FC236}">
                <a16:creationId xmlns:a16="http://schemas.microsoft.com/office/drawing/2014/main" id="{51DC94C2-557D-AB56-0517-4A1518C0BF3E}"/>
              </a:ext>
            </a:extLst>
          </p:cNvPr>
          <p:cNvSpPr txBox="1">
            <a:spLocks/>
          </p:cNvSpPr>
          <p:nvPr/>
        </p:nvSpPr>
        <p:spPr>
          <a:xfrm>
            <a:off x="838199" y="903894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Mae'r rhai sy'n cynllunio taith i Gymru yn 2025 yn defnyddio amrywiaeth o ffynonellau i gynllunio eu taith ar gyfer 2025. Mae'r dulliau a ddefnyddir amlaf yn cynnwys 'sgyrsiau gyda ffrindiau neu deulu sydd wedi ymweld' a 'pheiriannau chwilio'. Yn ogystal, mae 23% eisoes wedi defnyddio neu'n bwriadu defnyddio tudalen cyfryngau cymdeithasol Croeso Cymru.</a:t>
            </a:r>
          </a:p>
        </p:txBody>
      </p:sp>
      <p:graphicFrame>
        <p:nvGraphicFramePr>
          <p:cNvPr id="6" name="Chart 5" descr="Mae'r rhai sy'n cynllunio taith i Gymru yn 2025 yn defnyddio amrywiaeth o ffynonellau i gynllunio eu taith ar gyfer 2025.">
            <a:extLst>
              <a:ext uri="{FF2B5EF4-FFF2-40B4-BE49-F238E27FC236}">
                <a16:creationId xmlns:a16="http://schemas.microsoft.com/office/drawing/2014/main" id="{A5B6C7A7-2271-EAF5-1BDD-D3FB0D9E8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129994"/>
              </p:ext>
            </p:extLst>
          </p:nvPr>
        </p:nvGraphicFramePr>
        <p:xfrm>
          <a:off x="-1889290" y="2357456"/>
          <a:ext cx="9623425" cy="4135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1A34CF04-2991-B279-3921-41E2D1F4E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9050" y="6384169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F11. Pa rai o’r ffynonellau gwybodaeth hyn, os o gwbl, ydych chi’n debygol o’u defnyddio neu a ydych chi eisoes wedi’u defnyddio i gynllunio’ch taith/teithiau yng Nghymru yn 2025? Y rhai sy'n bwriadu cymryd taith i Gymru yn 2025, n=520.</a:t>
            </a:r>
          </a:p>
        </p:txBody>
      </p:sp>
    </p:spTree>
    <p:extLst>
      <p:ext uri="{BB962C8B-B14F-4D97-AF65-F5344CB8AC3E}">
        <p14:creationId xmlns:p14="http://schemas.microsoft.com/office/powerpoint/2010/main" val="2100212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Ystyriaethau'r DU ac Iwerddon ar gyfer 2025">
            <a:extLst>
              <a:ext uri="{FF2B5EF4-FFF2-40B4-BE49-F238E27FC236}">
                <a16:creationId xmlns:a16="http://schemas.microsoft.com/office/drawing/2014/main" id="{E5877CF1-3F8F-BFD7-6D01-01BD68FB725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Ystyriaethau'r DU ac Iwerddon ar gyfer 2025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6C53A6-6F7E-8CB1-DD78-928D5CB9E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36682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Mae chwarter o'r rhai sy'n cynllunio teithiau yn 2025 hefyd yn ystyried aros dros nos yn yr Alban.">
            <a:extLst>
              <a:ext uri="{FF2B5EF4-FFF2-40B4-BE49-F238E27FC236}">
                <a16:creationId xmlns:a16="http://schemas.microsoft.com/office/drawing/2014/main" id="{54D5DD0D-A56D-77B5-0C3A-7FC894A92147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chwarter o'r rhai sy'n cynllunio teithiau yn 2025 hefyd yn ystyried aros dros nos yn yr Alban. Mae Ardal y Llynnoedd a Llundain hefyd ymhlith y prif gyrchfannau domestig sy'n cael eu hystyried.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0DF0D4C-3173-1F09-917C-0AB1C893B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5582814"/>
              </p:ext>
            </p:extLst>
          </p:nvPr>
        </p:nvGraphicFramePr>
        <p:xfrm>
          <a:off x="-2810783" y="2076450"/>
          <a:ext cx="9623425" cy="4105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A0B739CF-8272-BC07-BDAF-CB95B7E2D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85072" y="0"/>
            <a:ext cx="46069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F12. Ble arall, os unrhyw le, yn y DU ac Iwerddon yr ydych chi o ddifrif yn ystyried ymweld ag ef am seibiant byr neu wyliau yn ystod y 12 mis nesaf? Y rhai sy'n bwriadu cymryd taith i Gymru yn 2025, n=520.</a:t>
            </a:r>
          </a:p>
        </p:txBody>
      </p:sp>
    </p:spTree>
    <p:extLst>
      <p:ext uri="{BB962C8B-B14F-4D97-AF65-F5344CB8AC3E}">
        <p14:creationId xmlns:p14="http://schemas.microsoft.com/office/powerpoint/2010/main" val="2837080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Deall bwriadau i fynd ar deithiau i Gymru yn 2025">
            <a:extLst>
              <a:ext uri="{FF2B5EF4-FFF2-40B4-BE49-F238E27FC236}">
                <a16:creationId xmlns:a16="http://schemas.microsoft.com/office/drawing/2014/main" id="{C7904E16-34FB-F89E-ADDE-70C93D48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y-GB" sz="2000" b="1">
                <a:latin typeface="Arial" panose="020B0604020202020204" pitchFamily="34" charset="0"/>
                <a:cs typeface="Arial" panose="020B0604020202020204" pitchFamily="34" charset="0"/>
              </a:rPr>
              <a:t>Deall </a:t>
            </a:r>
            <a:r>
              <a:rPr lang="cy-GB" sz="2000"/>
              <a:t>bwriadau i fynd</a:t>
            </a:r>
            <a:r>
              <a:rPr lang="cy-GB" sz="2000" b="1">
                <a:latin typeface="Arial" panose="020B0604020202020204" pitchFamily="34" charset="0"/>
                <a:cs typeface="Arial" panose="020B0604020202020204" pitchFamily="34" charset="0"/>
              </a:rPr>
              <a:t> ar deithiau i Gymru yn 2025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B257EDD-10F2-62DC-1DA2-2312C3AE8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46022" y="561491"/>
            <a:ext cx="589252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4">
            <a:extLst>
              <a:ext uri="{FF2B5EF4-FFF2-40B4-BE49-F238E27FC236}">
                <a16:creationId xmlns:a16="http://schemas.microsoft.com/office/drawing/2014/main" id="{25D0ABAC-00C6-CF76-D335-D841EBC91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27FD29F3-59F7-71B1-CD0B-F29AB0F15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0B60065C-65A1-5EB7-5CAC-EEF6A53DF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870CF2-B5F4-F93C-BEDE-8CB8AB87A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1157288"/>
            <a:ext cx="11483263" cy="5700712"/>
          </a:xfrm>
          <a:prstGeom prst="rect">
            <a:avLst/>
          </a:prstGeom>
          <a:solidFill>
            <a:srgbClr val="120742">
              <a:alpha val="6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 descr="Mae diddordeb uchel yn parhau ar gyfer twristiaeth i Gymru yn 2025 Mae tua 60% o rai sy'n myned ar wyliau domestig yn y DU yn bwriadu ymweld â Chymru yn 2025, i fyny o 49% y llynedd.">
            <a:extLst>
              <a:ext uri="{FF2B5EF4-FFF2-40B4-BE49-F238E27FC236}">
                <a16:creationId xmlns:a16="http://schemas.microsoft.com/office/drawing/2014/main" id="{CAFC94F9-879A-9E7B-9296-53FBE3CE02E2}"/>
              </a:ext>
            </a:extLst>
          </p:cNvPr>
          <p:cNvSpPr txBox="1"/>
          <p:nvPr/>
        </p:nvSpPr>
        <p:spPr>
          <a:xfrm>
            <a:off x="834230" y="1279471"/>
            <a:ext cx="373618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Mae diddordeb mawr yn parhau i dwristiaeth Cymru yn 2025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Mae tua 60% o ymwelwyr domestig y DU yn bwriadu ymweld â Chymru yn 2025, i fyny o 49% y llynedd. Mae pobl ifanc, yn arbennig teuluoedd yn fwy tebygol o ymweld, tra bod pobl annibynnol hŷn ac wedi ymddeol yn fwy ansicr neu heb benderfynu.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 Mae diddordeb cryf mewn mynychu gŵyl fwyd a diod, er bod amrywiaeth eang o ddigwyddiadau a gweithgareddau yn apelio at y rhai sy'n cynllunio teithiau yn 2025.</a:t>
            </a:r>
          </a:p>
        </p:txBody>
      </p:sp>
      <p:sp>
        <p:nvSpPr>
          <p:cNvPr id="12" name="TextBox 11" descr="I ble maen nhw'n mynd?">
            <a:extLst>
              <a:ext uri="{FF2B5EF4-FFF2-40B4-BE49-F238E27FC236}">
                <a16:creationId xmlns:a16="http://schemas.microsoft.com/office/drawing/2014/main" id="{E18A08C7-8D0E-5245-BA2B-A3B3B46AA949}"/>
              </a:ext>
            </a:extLst>
          </p:cNvPr>
          <p:cNvSpPr txBox="1"/>
          <p:nvPr/>
        </p:nvSpPr>
        <p:spPr>
          <a:xfrm>
            <a:off x="4601285" y="1279471"/>
            <a:ext cx="378936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I ble maen nhw'n mynd?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Gogledd Cymru, yn arbennig Eryri, yw'r brif gyrchfan i gynllunwyr teithiau 2025, ac yna De-ddwyrain Cymru (Caerdydd) a De-orllewin Cymru (Sir Benfro).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Mae'r rhai sy'n cynllunio ymweliad â Chymru yn 2025 yn defnyddio amrywiol ffynonellau ar gyfer cynllunio teithiau, gyda'r rhai mwyaf poblogaidd yn sgyrsiau gyda ffrindiau neu deulu sydd wedi ymweld, a pheiriannau chwilio.</a:t>
            </a:r>
          </a:p>
        </p:txBody>
      </p:sp>
      <p:sp>
        <p:nvSpPr>
          <p:cNvPr id="13" name="TextBox 12" descr="Llefydd eraill Mae chwarter o gynllunwyr teithiau 2025 hefyd yn ystyried arhosiad dros nos yn yr Alban, gydag Ardal y Llynnoedd a Llundain hefyd yn cael eu rhestru fel cyrchfannau domestig poblogaidd.">
            <a:extLst>
              <a:ext uri="{FF2B5EF4-FFF2-40B4-BE49-F238E27FC236}">
                <a16:creationId xmlns:a16="http://schemas.microsoft.com/office/drawing/2014/main" id="{F001E360-7710-2201-563A-C45C001961DC}"/>
              </a:ext>
            </a:extLst>
          </p:cNvPr>
          <p:cNvSpPr txBox="1"/>
          <p:nvPr/>
        </p:nvSpPr>
        <p:spPr>
          <a:xfrm>
            <a:off x="8402635" y="1279471"/>
            <a:ext cx="378936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Llefydd eraill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Mae chwarter o gynllunwyr teithiau 2025 hefyd yn ystyried arhosiad dros nos yn yr Alban, gydag Ardal y Llynnoedd a Llundain hefyd yn cael eu rhestru fel cyrchfannau domestig poblogaidd.</a:t>
            </a:r>
          </a:p>
        </p:txBody>
      </p:sp>
    </p:spTree>
    <p:extLst>
      <p:ext uri="{BB962C8B-B14F-4D97-AF65-F5344CB8AC3E}">
        <p14:creationId xmlns:p14="http://schemas.microsoft.com/office/powerpoint/2010/main" val="712818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AF4EED-8DE6-1F53-AFEC-DF9F8865F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EFFAITH MARCHNATA CROESO CYMRU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5438775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EFFAITH MARCHNATA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FB2053-91F1-EFEB-0B5F-452332CC1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17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 descr="Wedi clywed sôn am Gymru fel lle i ymweld â hi">
            <a:extLst>
              <a:ext uri="{FF2B5EF4-FFF2-40B4-BE49-F238E27FC236}">
                <a16:creationId xmlns:a16="http://schemas.microsoft.com/office/drawing/2014/main" id="{38FD4BF1-D5E5-E97B-1E03-D93E58BE1D1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Wedi clywed sôn am Gymru fel lle i ymweld â hi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BF126F-7A1A-976D-DD92-FCD80FF35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6707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Mae canran fwy o farchnad gwyliau domestig y DU wedi clywed mwy am Gymru fel cyrchfan i ymweld â hi yn 2025, o'i gymharu â 2022 a 2023, er ei bod yn gymharol â'r llynedd.">
            <a:extLst>
              <a:ext uri="{FF2B5EF4-FFF2-40B4-BE49-F238E27FC236}">
                <a16:creationId xmlns:a16="http://schemas.microsoft.com/office/drawing/2014/main" id="{6F6F2929-2F11-0439-6300-48929F2F191C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canran fwy o farchnad gwyliau domestig y DU wedi clywed mwy am Gymru fel cyrchfan i ymweld â hi yn 2025, o'i gymharu â 2022 a 2023, er ei bod yn gymharol â'r llynedd.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671451-0118-60B6-5610-4B292CB79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30777" y="2217010"/>
            <a:ext cx="109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Ychydig/</a:t>
            </a:r>
          </a:p>
          <a:p>
            <a:pPr rtl="0"/>
            <a:r>
              <a:rPr lang="cy-GB" sz="1600" b="1" dirty="0">
                <a:solidFill>
                  <a:srgbClr val="120742"/>
                </a:solidFill>
              </a:rPr>
              <a:t>llawer mwy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D4B955-C7B6-58A5-D547-4F02F9249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31386" y="28937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17%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F90408-63B4-6A9C-960E-35D3DCD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31386" y="360008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13%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7B2B69-99F6-B1F1-774F-B906978BB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31386" y="430637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26%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6CD6C4-A6DE-CAFC-24CF-379457ADD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31386" y="501267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25%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778355-35B8-4488-91C3-9CFFBFE79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26972" y="4828674"/>
            <a:ext cx="6501350" cy="0"/>
          </a:xfrm>
          <a:prstGeom prst="line">
            <a:avLst/>
          </a:prstGeom>
          <a:ln w="12700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596AD22-0EB8-C85F-3847-D78DF8230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H1. O'i gymharu â'r arfer, faint ydych chi wedi clywed sôn am Gymru fel lle i ymweld dros y 3 mis diwethaf? Cyfanswm maint y sylfaen, n=863 (2025).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D8C68EF-38C3-EB94-C422-EBAEF6A68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1834981"/>
              </p:ext>
            </p:extLst>
          </p:nvPr>
        </p:nvGraphicFramePr>
        <p:xfrm>
          <a:off x="917220" y="2606786"/>
          <a:ext cx="5680516" cy="3382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>
            <a:extLst>
              <a:ext uri="{FF2B5EF4-FFF2-40B4-BE49-F238E27FC236}">
                <a16:creationId xmlns:a16="http://schemas.microsoft.com/office/drawing/2014/main" id="{166BA8F3-ECD6-6C52-5400-54672106D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450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 descr="Wedi gweld neu glywed am wyliau yng Nghymru">
            <a:extLst>
              <a:ext uri="{FF2B5EF4-FFF2-40B4-BE49-F238E27FC236}">
                <a16:creationId xmlns:a16="http://schemas.microsoft.com/office/drawing/2014/main" id="{0527F5EA-E490-7673-76F5-71CF55E49CC5}"/>
              </a:ext>
            </a:extLst>
          </p:cNvPr>
          <p:cNvSpPr txBox="1"/>
          <p:nvPr/>
        </p:nvSpPr>
        <p:spPr>
          <a:xfrm>
            <a:off x="838199" y="365124"/>
            <a:ext cx="6181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2000" b="1">
                <a:solidFill>
                  <a:srgbClr val="04043F"/>
                </a:solidFill>
              </a:rPr>
              <a:t>Wedi gweld neu glywed am wyliau yng Nghymru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1D40F8-A6B7-5B6E-671F-560DDA1F0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7851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descr="Mae 60% wedi gweld neu glywed am Gymru drwy o leiaf un ffynhonnell gwybodaeth yn ystod y misoedd diwethaf.">
            <a:extLst>
              <a:ext uri="{FF2B5EF4-FFF2-40B4-BE49-F238E27FC236}">
                <a16:creationId xmlns:a16="http://schemas.microsoft.com/office/drawing/2014/main" id="{EBF43A34-8628-ED2F-4FC3-23BDD1478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971" y="2027419"/>
            <a:ext cx="4799574" cy="3820499"/>
          </a:xfrm>
        </p:spPr>
        <p:txBody>
          <a:bodyPr/>
          <a:lstStyle/>
          <a:p>
            <a:pPr rtl="0"/>
            <a:r>
              <a:rPr lang="cy-GB" sz="2000">
                <a:solidFill>
                  <a:schemeClr val="accent1"/>
                </a:solidFill>
              </a:rPr>
              <a:t>Mae 60% wedi gweld neu glywed am Gymru drwy o leiaf un ffynhonnell gwybodaeth yn ystod y misoedd diwethaf. </a:t>
            </a:r>
            <a:br>
              <a:rPr lang="en-GB" sz="1600" dirty="0">
                <a:solidFill>
                  <a:schemeClr val="accent1"/>
                </a:solidFill>
              </a:rPr>
            </a:br>
            <a:br>
              <a:rPr lang="en-GB" sz="1600" dirty="0">
                <a:solidFill>
                  <a:schemeClr val="accent1"/>
                </a:solidFill>
              </a:rPr>
            </a:br>
            <a:r>
              <a:rPr lang="cy-GB" sz="1600">
                <a:solidFill>
                  <a:schemeClr val="accent1"/>
                </a:solidFill>
              </a:rPr>
              <a:t>Ar lafar yw'r brif ffynhonnell, gyda hysbysebion teledu yn dilyn yn agos. Fodd bynnag, mae pobl annibynnol iau yn llai tebygol o fod wedi clywed amdano trwy hysbysebion teledu ac yn fwy tebygol trwy grëwyr cynnwys, dylanwadwyr a chyfryngau cymdeithasol.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0D076A6-4D38-85CD-4D93-A2B33642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8674448"/>
              </p:ext>
            </p:extLst>
          </p:nvPr>
        </p:nvGraphicFramePr>
        <p:xfrm>
          <a:off x="1571625" y="2026730"/>
          <a:ext cx="11148644" cy="3652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2E05031-CDF9-C6AF-4AA2-EDD071FE4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78485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H2. Pa rai, os o gwbl, o’r canlynol ydych chi wedi’u gweld neu eu clywed am wyliau yng Nghymru yn ystod yr ychydig fisoedd diwethaf? 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401710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 descr="Dwyn i gof ymgyrchoedd">
            <a:extLst>
              <a:ext uri="{FF2B5EF4-FFF2-40B4-BE49-F238E27FC236}">
                <a16:creationId xmlns:a16="http://schemas.microsoft.com/office/drawing/2014/main" id="{3D96D286-7D07-F018-FA59-5885C25FD88F}"/>
              </a:ext>
            </a:extLst>
          </p:cNvPr>
          <p:cNvSpPr txBox="1"/>
          <p:nvPr/>
        </p:nvSpPr>
        <p:spPr>
          <a:xfrm>
            <a:off x="838199" y="365124"/>
            <a:ext cx="6181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2000" b="1">
                <a:solidFill>
                  <a:srgbClr val="04043F"/>
                </a:solidFill>
              </a:rPr>
              <a:t>Dwyn i gof ymgyrchoedd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A4543D-AC99-CECC-0A06-9C006DD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0151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descr="Roedd gan yr ymgyrchoedd lefel debyg o ddwyn i gof, gyda thua 30% o'r ymatebwyr yn nodi eu bod yn cofio gweld pob un yn ystod y misoedd diwethaf.">
            <a:extLst>
              <a:ext uri="{FF2B5EF4-FFF2-40B4-BE49-F238E27FC236}">
                <a16:creationId xmlns:a16="http://schemas.microsoft.com/office/drawing/2014/main" id="{2CF01349-B3A5-76BA-6900-376DB40B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3425"/>
            <a:ext cx="11210925" cy="549275"/>
          </a:xfrm>
        </p:spPr>
        <p:txBody>
          <a:bodyPr/>
          <a:lstStyle/>
          <a:p>
            <a:pPr rtl="0"/>
            <a:r>
              <a:rPr lang="cy-GB"/>
              <a:t>Roedd gan </a:t>
            </a:r>
            <a:r>
              <a:rPr lang="cy-GB" b="1"/>
              <a:t>yr ymgyrchoedd lefel debyg o ddwyn i gof, </a:t>
            </a:r>
            <a:r>
              <a:rPr lang="cy-GB"/>
              <a:t>gyda thua 30% o'r ymatebwyr yn nodi eu bod yn cofio gweld pob un yn ystod y misoedd diwethaf.</a:t>
            </a:r>
          </a:p>
        </p:txBody>
      </p:sp>
      <p:sp>
        <p:nvSpPr>
          <p:cNvPr id="8" name="TextBox 7" descr="Dywedodd 32% eu bod wedi gweld yr ymgyrch 'Hwyl'">
            <a:extLst>
              <a:ext uri="{FF2B5EF4-FFF2-40B4-BE49-F238E27FC236}">
                <a16:creationId xmlns:a16="http://schemas.microsoft.com/office/drawing/2014/main" id="{5647CF8F-9D90-147D-8EA7-169A35A7E2EB}"/>
              </a:ext>
            </a:extLst>
          </p:cNvPr>
          <p:cNvSpPr txBox="1"/>
          <p:nvPr/>
        </p:nvSpPr>
        <p:spPr>
          <a:xfrm>
            <a:off x="926972" y="2395153"/>
            <a:ext cx="3529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rgbClr val="120742"/>
                </a:solidFill>
                <a:latin typeface="+mj-lt"/>
              </a:rPr>
              <a:t>Dywedodd 32% eu bod wedi gweld yr ymgyrch 'Hwyl'</a:t>
            </a:r>
          </a:p>
        </p:txBody>
      </p:sp>
      <p:sp>
        <p:nvSpPr>
          <p:cNvPr id="4" name="TextBox 3" descr="Dywedodd 27% eu bod wedi gweld yr ymgyrch 'Ci'">
            <a:extLst>
              <a:ext uri="{FF2B5EF4-FFF2-40B4-BE49-F238E27FC236}">
                <a16:creationId xmlns:a16="http://schemas.microsoft.com/office/drawing/2014/main" id="{CBCDE98B-322C-24C9-426F-DECF38C66BBE}"/>
              </a:ext>
            </a:extLst>
          </p:cNvPr>
          <p:cNvSpPr txBox="1"/>
          <p:nvPr/>
        </p:nvSpPr>
        <p:spPr>
          <a:xfrm>
            <a:off x="4750585" y="2395153"/>
            <a:ext cx="35290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rgbClr val="120742"/>
                </a:solidFill>
                <a:latin typeface="+mj-lt"/>
              </a:rPr>
              <a:t>Dywedodd 27% eu bod wedi gweld yr ymgyrch </a:t>
            </a:r>
          </a:p>
          <a:p>
            <a:pPr algn="ctr" rtl="0"/>
            <a:r>
              <a:rPr lang="cy-GB" sz="2000" b="1" dirty="0">
                <a:solidFill>
                  <a:srgbClr val="120742"/>
                </a:solidFill>
                <a:latin typeface="+mj-lt"/>
              </a:rPr>
              <a:t>'Ci'</a:t>
            </a:r>
          </a:p>
        </p:txBody>
      </p:sp>
      <p:sp>
        <p:nvSpPr>
          <p:cNvPr id="10" name="TextBox 9" descr="Dywedodd 33% eu bod wedi gweld yr ymgyrch 'Dyma Gymru'">
            <a:extLst>
              <a:ext uri="{FF2B5EF4-FFF2-40B4-BE49-F238E27FC236}">
                <a16:creationId xmlns:a16="http://schemas.microsoft.com/office/drawing/2014/main" id="{3C43D410-6F67-E49F-A48C-C340839C462C}"/>
              </a:ext>
            </a:extLst>
          </p:cNvPr>
          <p:cNvSpPr txBox="1"/>
          <p:nvPr/>
        </p:nvSpPr>
        <p:spPr>
          <a:xfrm>
            <a:off x="8534790" y="2337693"/>
            <a:ext cx="35290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rgbClr val="120742"/>
                </a:solidFill>
                <a:latin typeface="+mj-lt"/>
              </a:rPr>
              <a:t>Dywedodd 33% eu bod wedi gweld yr ymgyrch 'Dyma Gymru'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632248F-4740-8E83-47D5-15FF84A3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H4. Ydych chi'n cofio gweld y ffilm hon neu rywbeth tebyg iawn yn ystod y misoedd diwethaf? Cyfanswm maint y sylfaen, n=863.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0DC7E9-DF2C-C2D4-A88D-4D5C2800B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935" y="3418914"/>
            <a:ext cx="3393101" cy="17429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062A206-77D4-742B-D0E7-0E7E8E278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415" y="3418914"/>
            <a:ext cx="3414509" cy="174293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E43F066-B54A-B44A-100C-1D01FE2ED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2204" y="3409394"/>
            <a:ext cx="3414509" cy="174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72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Ymgyrchoedd datganiadau">
            <a:extLst>
              <a:ext uri="{FF2B5EF4-FFF2-40B4-BE49-F238E27FC236}">
                <a16:creationId xmlns:a16="http://schemas.microsoft.com/office/drawing/2014/main" id="{173938F4-FF11-8BB9-8FBF-7DC7A59BCD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Ymgyrchoedd datganiadau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DDC591-64D2-30E6-F27D-02523AC0C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20728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 descr="Roedd y canfyddiadau o'r hysbysebion yn gadarnhaol, gyda mwyafrif nodedig yn cytuno eu bod yn dangos Cymru mewn gwedd gadarnhaol a'u bod yn gwneud i Gymru edrych yn apelgar iawn am daith.">
            <a:extLst>
              <a:ext uri="{FF2B5EF4-FFF2-40B4-BE49-F238E27FC236}">
                <a16:creationId xmlns:a16="http://schemas.microsoft.com/office/drawing/2014/main" id="{EA444A09-941D-7E10-4957-1F3AB3C30E35}"/>
              </a:ext>
            </a:extLst>
          </p:cNvPr>
          <p:cNvSpPr txBox="1">
            <a:spLocks/>
          </p:cNvSpPr>
          <p:nvPr/>
        </p:nvSpPr>
        <p:spPr>
          <a:xfrm>
            <a:off x="838200" y="913425"/>
            <a:ext cx="112109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/>
              <a:t>Roedd y canfyddiadau o'r hysbysebion yn gadarnhaol, gyda mwyafrif nodedig yn cytuno eu bod yn dangos Cymru mewn gwedd gadarnhaol a'u bod yn gwneud i Gymru edrych yn apelgar iawn am daith.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85794AF-0F64-D974-50E4-CAC993736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4935946"/>
              </p:ext>
            </p:extLst>
          </p:nvPr>
        </p:nvGraphicFramePr>
        <p:xfrm>
          <a:off x="1222310" y="2393660"/>
          <a:ext cx="10969691" cy="3382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7F49FB8-B13E-3A5F-606A-797A5144E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8199" y="2474589"/>
            <a:ext cx="9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Yn cytuno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AF0275-93CF-93B3-916A-0F9360278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71057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83%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F8643-1A30-EE29-7782-EB900C59A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14972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81%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AF45D-288C-2C9F-794A-30D8B9B9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0711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77%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398531-8540-664F-2DAE-8226C7117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86450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72%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989F45-9E98-BB2E-667F-9E28D64D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072188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72%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997895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H5. Ac wrth feddwl am y ffilmiau rydyn ni newydd eu dangos i chi fel un ymgyrch farchnata gyfan, i ba raddau ydych chi'n cytuno neu'n anghytuno â'r datganiadau canlynol? 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1653506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 descr="Ymgyrchoedd canfyddiadau">
            <a:extLst>
              <a:ext uri="{FF2B5EF4-FFF2-40B4-BE49-F238E27FC236}">
                <a16:creationId xmlns:a16="http://schemas.microsoft.com/office/drawing/2014/main" id="{761FFE19-0F55-7E0A-0D63-FE666A9E2D7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Ymgyrchoedd canfyddiadau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164CAE0-3210-F112-B3C4-AACFECC0F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40183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 descr="Mae 70% yn cytuno bod yr ymgyrch yn gwneud iddyn nhw fod eisiau ymweld ag ardaloedd o Gymru nad ydyn nhw wedi bod iddyn nhw o'r blaen a'i fod yn gwneud iddyn nhw fod â llawer mwy o ddiddordeb mewn mynd ar daith i Gymru yn gyffredinol.">
            <a:extLst>
              <a:ext uri="{FF2B5EF4-FFF2-40B4-BE49-F238E27FC236}">
                <a16:creationId xmlns:a16="http://schemas.microsoft.com/office/drawing/2014/main" id="{D28952F9-05D5-DA61-094D-6DF54BBCD0D6}"/>
              </a:ext>
            </a:extLst>
          </p:cNvPr>
          <p:cNvSpPr txBox="1">
            <a:spLocks/>
          </p:cNvSpPr>
          <p:nvPr/>
        </p:nvSpPr>
        <p:spPr>
          <a:xfrm>
            <a:off x="838200" y="913425"/>
            <a:ext cx="112109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/>
              <a:t>Mae 70% yn cytuno bod yr ymgyrch yn gwneud iddyn nhw fod eisiau ymweld ag ardaloedd o Gymru nad ydyn nhw wedi bod iddyn nhw o'r blaen a'i fod yn gwneud iddyn nhw fod â llawer mwy o ddiddordeb mewn mynd ar daith i Gymru yn gyffredinol.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85ECD2D-002C-26A9-EA72-3C4E2654A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9779458"/>
              </p:ext>
            </p:extLst>
          </p:nvPr>
        </p:nvGraphicFramePr>
        <p:xfrm>
          <a:off x="1222310" y="2393660"/>
          <a:ext cx="10969691" cy="3382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D1F440E-9CD6-3886-F981-7D534D14C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8199" y="2474590"/>
            <a:ext cx="9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Yn cytuno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3030FB-7721-8C96-3341-02ACE766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71057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8C23B7-7A1A-258B-042F-0B927912B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14972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99905C-2002-CBCB-4F99-4D7576EAA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0711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66%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3844DC-E557-751A-932E-DCE755253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86450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64%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E3787E-013D-408E-E813-97C2B225B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072188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63%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H7. A chan feddwl am yr effaith mae'r ymgyrch wedi'i chael arnoch chi'n bersonol, sut mae'r ffilmiau a'r hysbysebion hyn yn effeithio ar eich canfyddiadau o Gymru fel cyrchfan seibiant byr neu wyliau? 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4144562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557DB-8AA0-8239-62FD-A72AB045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 descr="Ymgyrchoedd canfyddiadau, o'r rhai oedd yn ymwybodol">
            <a:extLst>
              <a:ext uri="{FF2B5EF4-FFF2-40B4-BE49-F238E27FC236}">
                <a16:creationId xmlns:a16="http://schemas.microsoft.com/office/drawing/2014/main" id="{A36BC6CC-78FC-4DB7-238A-DDA050C42DD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10692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Ymgyrchoedd canfyddiadau, o'r rhai oedd yn ymwybodol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3539234-5003-F36B-3FF1-2EA270E72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9063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 descr="I'r rhai oedd yn ymwybodol o (unrhyw) un o'r ymgyrchoedd, fe wnaethant adrodd am gynnydd yn eu canfyddiadau o Gymru ar draws yr holl ddatganiadau.">
            <a:extLst>
              <a:ext uri="{FF2B5EF4-FFF2-40B4-BE49-F238E27FC236}">
                <a16:creationId xmlns:a16="http://schemas.microsoft.com/office/drawing/2014/main" id="{E4CD7DD6-8802-440F-A131-E1BB23ABA87B}"/>
              </a:ext>
            </a:extLst>
          </p:cNvPr>
          <p:cNvSpPr txBox="1">
            <a:spLocks/>
          </p:cNvSpPr>
          <p:nvPr/>
        </p:nvSpPr>
        <p:spPr>
          <a:xfrm>
            <a:off x="838200" y="913425"/>
            <a:ext cx="112109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dirty="0"/>
              <a:t>I'r rhai oedd yn ymwybodol o (unrhyw) un o'r ymgyrchoedd, fe wnaethant adrodd am gynnydd yn eu canfyddiadau o Gymru ar draws yr holl ddatganiadau.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9C68451-856D-1279-EA29-05F9C8B9A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2514229"/>
              </p:ext>
            </p:extLst>
          </p:nvPr>
        </p:nvGraphicFramePr>
        <p:xfrm>
          <a:off x="1106424" y="2091550"/>
          <a:ext cx="10863072" cy="4046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23E66B5-AD53-F899-2931-EB1C4620D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H7. A chan feddwl am yr effaith mae'r ymgyrch wedi'i chael arnoch chi'n bersonol, sut mae'r ffilmiau a'r hysbysebion hyn yn effeithio ar eich canfyddiadau o Gymru fel cyrchfan seibiant byr neu wyliau? 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Cyfanswm maint y sylfaen, n=369.</a:t>
            </a:r>
          </a:p>
        </p:txBody>
      </p:sp>
    </p:spTree>
    <p:extLst>
      <p:ext uri="{BB962C8B-B14F-4D97-AF65-F5344CB8AC3E}">
        <p14:creationId xmlns:p14="http://schemas.microsoft.com/office/powerpoint/2010/main" val="2885202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Ymgyrchoedd datganiadau disgrifiadol">
            <a:extLst>
              <a:ext uri="{FF2B5EF4-FFF2-40B4-BE49-F238E27FC236}">
                <a16:creationId xmlns:a16="http://schemas.microsoft.com/office/drawing/2014/main" id="{C8579CA7-D459-195A-75E8-0A1C8EE7F7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Ymgyrchoedd datganiadau disgrifiadol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FDDB88D-8880-C26B-6E12-935C1A0A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6800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Sgoriodd yr hysbysebion yn uchel am gyfathrebu golygfeydd a thirweddau anhygoel yng Nghymru ac am gael llawer o weithgareddau a phethau i’w gwneud.">
            <a:extLst>
              <a:ext uri="{FF2B5EF4-FFF2-40B4-BE49-F238E27FC236}">
                <a16:creationId xmlns:a16="http://schemas.microsoft.com/office/drawing/2014/main" id="{4D0C506B-A704-AFFB-B12B-1998E25F56A4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Sgoriodd yr hysbysebion yn uchel am gyfathrebu golygfeydd a thirweddau anhygoel yng Nghymru ac am gael llawer o weithgareddau a phethau i’w gwneud.</a:t>
            </a:r>
          </a:p>
        </p:txBody>
      </p:sp>
      <p:sp>
        <p:nvSpPr>
          <p:cNvPr id="7" name="TextBox 6" descr="Golygfeydd a thirweddau anhygoel">
            <a:extLst>
              <a:ext uri="{FF2B5EF4-FFF2-40B4-BE49-F238E27FC236}">
                <a16:creationId xmlns:a16="http://schemas.microsoft.com/office/drawing/2014/main" id="{F05E0782-643A-7D2C-B5DD-0C7F94903DE2}"/>
              </a:ext>
            </a:extLst>
          </p:cNvPr>
          <p:cNvSpPr txBox="1"/>
          <p:nvPr/>
        </p:nvSpPr>
        <p:spPr>
          <a:xfrm>
            <a:off x="2309801" y="1950569"/>
            <a:ext cx="204652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Golygfeydd a thirweddau anhygoel</a:t>
            </a:r>
          </a:p>
        </p:txBody>
      </p:sp>
      <p:sp>
        <p:nvSpPr>
          <p:cNvPr id="6" name="TextBox 5" descr="50%">
            <a:extLst>
              <a:ext uri="{FF2B5EF4-FFF2-40B4-BE49-F238E27FC236}">
                <a16:creationId xmlns:a16="http://schemas.microsoft.com/office/drawing/2014/main" id="{0E3E1D43-1CBA-3212-8054-E00BC0878C54}"/>
              </a:ext>
            </a:extLst>
          </p:cNvPr>
          <p:cNvSpPr txBox="1"/>
          <p:nvPr/>
        </p:nvSpPr>
        <p:spPr>
          <a:xfrm>
            <a:off x="4301717" y="1946108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50%</a:t>
            </a:r>
          </a:p>
        </p:txBody>
      </p:sp>
      <p:graphicFrame>
        <p:nvGraphicFramePr>
          <p:cNvPr id="5" name="Chart 4" descr="Sgoriodd yr hysbysebion yn uchel am gyfathrebu golygfeydd a thirweddau anhygoel yng Nghymru ac am gael llawer o weithgareddau a phethau i’w gwneud.">
            <a:extLst>
              <a:ext uri="{FF2B5EF4-FFF2-40B4-BE49-F238E27FC236}">
                <a16:creationId xmlns:a16="http://schemas.microsoft.com/office/drawing/2014/main" id="{63DA002D-9788-AB1C-CE6F-2CEDE86051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3853811"/>
              </p:ext>
            </p:extLst>
          </p:nvPr>
        </p:nvGraphicFramePr>
        <p:xfrm>
          <a:off x="-4127500" y="2473789"/>
          <a:ext cx="11329619" cy="3908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5C3245F-2FBE-8106-A533-7E47D4614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>
                <a:solidFill>
                  <a:schemeClr val="tx1"/>
                </a:solidFill>
              </a:rPr>
              <a:t>H6. Pa rai, os o gwbl, o’r datganiadau disgrifiadol hyn am Gymru fyddech chi’n dweud sy’n dod drosodd yn glir o’r hysbysebion rydych chi wedi’u gweld? 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3679920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yswllt Croeso Cymru">
            <a:extLst>
              <a:ext uri="{FF2B5EF4-FFF2-40B4-BE49-F238E27FC236}">
                <a16:creationId xmlns:a16="http://schemas.microsoft.com/office/drawing/2014/main" id="{688D32DA-D48C-8AFB-5C1D-E5F1B56EC4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Cyswllt Croeso Cymru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704C7BB-7391-EC63-EDD4-4BCCFD6CB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66253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 descr="Dywedodd 40% eu bod wedi ymgysylltu ag un o sianeli marchnata digidol Croeso Cymru yn ystod y 12 mis diwethaf, 4% yn fwy o'i gymharu â'r llynedd.">
            <a:extLst>
              <a:ext uri="{FF2B5EF4-FFF2-40B4-BE49-F238E27FC236}">
                <a16:creationId xmlns:a16="http://schemas.microsoft.com/office/drawing/2014/main" id="{88B5CE4A-AF1C-DCED-5892-2EE56BC2AEC3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Dywedodd 40% eu bod wedi ymgysylltu ag un o sianeli marchnata digidol Croeso Cymru yn ystod y 12 mis diwethaf, 4% yn fwy o'i gymharu â'r llynedd. Gwefan Croeso Cymru ac Instagram oedd y prif sianeli.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0ADE897-52D7-697B-87F2-464CC7884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8575882"/>
              </p:ext>
            </p:extLst>
          </p:nvPr>
        </p:nvGraphicFramePr>
        <p:xfrm>
          <a:off x="1219199" y="1995055"/>
          <a:ext cx="5726545" cy="420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523C1D-633F-0C91-7036-53EABF7B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219199" y="2579245"/>
            <a:ext cx="4775201" cy="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id="{5653C8AB-71FD-28B1-2ED9-F23BC6D73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H8. Yn fwy cyffredinol, pa rai o’r canlynol sy’n berthnasol i chi a Croeso Cymru yn y 12 mis diwethaf?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3794698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Gweld marchnata mewn perthynas â thwristiaeth Cymru?">
            <a:extLst>
              <a:ext uri="{FF2B5EF4-FFF2-40B4-BE49-F238E27FC236}">
                <a16:creationId xmlns:a16="http://schemas.microsoft.com/office/drawing/2014/main" id="{530E76C2-5CD6-7A48-F117-F97CC9536B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44220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Gweld marchnata mewn perthynas â thwristiaeth Cymru?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A14F1B-FAA3-BDB9-5EFC-E672D72D6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8657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O'r rhai sydd naill ai'n annhebygol o ymweld neu heb benderfynu ynghylch ymweld â Chymru yn 2025, dywedodd 11% eu bod wedi gweld marchnata neu hysbysebu ynghylch twristiaeth Gymreig.">
            <a:extLst>
              <a:ext uri="{FF2B5EF4-FFF2-40B4-BE49-F238E27FC236}">
                <a16:creationId xmlns:a16="http://schemas.microsoft.com/office/drawing/2014/main" id="{78E69165-574D-F99F-6010-B99843D1321F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88390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O'r rhai sydd naill ai'n annhebygol o ymweld neu heb benderfynu ynghylch ymweld â Chymru yn 2025, dywedodd 11% eu bod wedi gweld marchnata neu hysbysebu ynghylch twristiaeth Gymreig. O fewn y grŵp hwn, cytunodd y rhan fwyaf fod yr hysbyseb yn gwneud i Gymru ymddangos yn fwy cyffrous gan godi'r tebygolrwydd y byddant yn ymweld yn y dyfodol.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2C1DCB1-2074-D22B-3E05-4E89A887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5227750"/>
              </p:ext>
            </p:extLst>
          </p:nvPr>
        </p:nvGraphicFramePr>
        <p:xfrm>
          <a:off x="1073149" y="2362906"/>
          <a:ext cx="8953500" cy="3382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668B826-03E8-1A61-3FE2-277C4EEC7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86330"/>
              </p:ext>
            </p:extLst>
          </p:nvPr>
        </p:nvGraphicFramePr>
        <p:xfrm>
          <a:off x="9845865" y="2124809"/>
          <a:ext cx="1272986" cy="3437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86">
                  <a:extLst>
                    <a:ext uri="{9D8B030D-6E8A-4147-A177-3AD203B41FA5}">
                      <a16:colId xmlns:a16="http://schemas.microsoft.com/office/drawing/2014/main" val="2938857917"/>
                    </a:ext>
                  </a:extLst>
                </a:gridCol>
              </a:tblGrid>
              <a:tr h="380048">
                <a:tc>
                  <a:txBody>
                    <a:bodyPr/>
                    <a:lstStyle/>
                    <a:p>
                      <a:pPr algn="ctr" rtl="0"/>
                      <a:r>
                        <a:rPr lang="cy-GB">
                          <a:solidFill>
                            <a:srgbClr val="120742"/>
                          </a:solidFill>
                        </a:rPr>
                        <a:t>% Yn cytuno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974039"/>
                  </a:ext>
                </a:extLst>
              </a:tr>
              <a:tr h="932464">
                <a:tc>
                  <a:txBody>
                    <a:bodyPr/>
                    <a:lstStyle/>
                    <a:p>
                      <a:pPr algn="ctr" rtl="0"/>
                      <a:r>
                        <a:rPr lang="cy-GB" sz="1600" b="1">
                          <a:solidFill>
                            <a:srgbClr val="120742"/>
                          </a:solidFill>
                        </a:rPr>
                        <a:t>68%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518374"/>
                  </a:ext>
                </a:extLst>
              </a:tr>
              <a:tr h="932464">
                <a:tc>
                  <a:txBody>
                    <a:bodyPr/>
                    <a:lstStyle/>
                    <a:p>
                      <a:pPr algn="ctr" rtl="0"/>
                      <a:r>
                        <a:rPr lang="cy-GB" sz="1600" b="1">
                          <a:solidFill>
                            <a:srgbClr val="120742"/>
                          </a:solidFill>
                        </a:rPr>
                        <a:t>58%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400640"/>
                  </a:ext>
                </a:extLst>
              </a:tr>
              <a:tr h="932464">
                <a:tc>
                  <a:txBody>
                    <a:bodyPr/>
                    <a:lstStyle/>
                    <a:p>
                      <a:pPr algn="ctr" rtl="0"/>
                      <a:r>
                        <a:rPr lang="cy-GB" sz="1600" b="1" dirty="0">
                          <a:solidFill>
                            <a:srgbClr val="120742"/>
                          </a:solidFill>
                        </a:rPr>
                        <a:t>45%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300548"/>
                  </a:ext>
                </a:extLst>
              </a:tr>
            </a:tbl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13652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F12a/b. Ydych chi wedi gweld unrhyw farchnata neu hysbysebu mewn perthynas â thwristiaeth yng Nghymru? Faint ydych chi'n cytuno neu'n anghytuno â'r datganiadau canlynol am yr hysbysebu a welsoch mewn perthynas â Thwristiaeth Cymru...Annhebygol neu heb benderfynu ynghylch ymweld â Chymru yn 2025, n=343 (ac wedi gweld hysbysebion ar gyfer twristiaeth Cymru n=38*). *Rhybudd maint sylfaen isel.</a:t>
            </a:r>
          </a:p>
        </p:txBody>
      </p:sp>
    </p:spTree>
    <p:extLst>
      <p:ext uri="{BB962C8B-B14F-4D97-AF65-F5344CB8AC3E}">
        <p14:creationId xmlns:p14="http://schemas.microsoft.com/office/powerpoint/2010/main" val="3957094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 descr="Effaith marchnata Croeso Cymru">
            <a:extLst>
              <a:ext uri="{FF2B5EF4-FFF2-40B4-BE49-F238E27FC236}">
                <a16:creationId xmlns:a16="http://schemas.microsoft.com/office/drawing/2014/main" id="{090E433A-17AC-C1AF-A2A4-10D527FF5A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Effaith marchnata Croeso Cymru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D5AABE-DC3E-33D0-0002-6670A0487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9599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>
            <a:extLst>
              <a:ext uri="{FF2B5EF4-FFF2-40B4-BE49-F238E27FC236}">
                <a16:creationId xmlns:a16="http://schemas.microsoft.com/office/drawing/2014/main" id="{A9DCEC0B-4E57-E8FB-DE3F-7EB0384FD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Placeholder 2">
            <a:extLst>
              <a:ext uri="{FF2B5EF4-FFF2-40B4-BE49-F238E27FC236}">
                <a16:creationId xmlns:a16="http://schemas.microsoft.com/office/drawing/2014/main" id="{C60E0DE1-CBC8-6256-9F26-8F9815F30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121E9CA7-27C6-912B-97F3-96507D68F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7165079-2F18-7474-F083-C485C8620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720" y="1157288"/>
            <a:ext cx="11378050" cy="5700712"/>
          </a:xfrm>
          <a:prstGeom prst="rect">
            <a:avLst/>
          </a:prstGeom>
          <a:solidFill>
            <a:srgbClr val="120742">
              <a:alpha val="5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 descr="Effaith marchnata Mae cyfran fwy o farchnad gwyliau domestig y DU wedi dod yn fwy cyfarwydd â Chymru fel cyrchfan ar gyfer 2025, naill ai 'ychydig' neu 'llawer mwy' o'i gymharu â 2022 a 2023, er ei bod yn parhau i fod yn debyg i'r llynedd.">
            <a:extLst>
              <a:ext uri="{FF2B5EF4-FFF2-40B4-BE49-F238E27FC236}">
                <a16:creationId xmlns:a16="http://schemas.microsoft.com/office/drawing/2014/main" id="{1F2D17C5-5D1D-9EE0-79EA-30108D580ABD}"/>
              </a:ext>
            </a:extLst>
          </p:cNvPr>
          <p:cNvSpPr txBox="1"/>
          <p:nvPr/>
        </p:nvSpPr>
        <p:spPr>
          <a:xfrm>
            <a:off x="835898" y="1654313"/>
            <a:ext cx="37272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Effaith marchnata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Mae cyfran fwy o farchnad gwyliau domestig y DU wedi dod yn fwy cyfarwydd â Chymru fel cyrchfan ar gyfer 2025, naill ai 'ychydig' neu 'llawer mwy' o'i gymharu â 2022 a 2023, er ei bod yn parhau i fod yn debyg i'r llynedd. </a:t>
            </a:r>
          </a:p>
        </p:txBody>
      </p:sp>
      <p:sp>
        <p:nvSpPr>
          <p:cNvPr id="3" name="TextBox 2" descr="Ar lafar yw'r brif ffynhonnell gwybodaeth Mae 60% o bobl wedi dod ar draws gwybodaeth am Gymru yn ddiweddar, gydag ar lafar a hysbysebion teledu yn ffynonellau mwyaf cyffredin.">
            <a:extLst>
              <a:ext uri="{FF2B5EF4-FFF2-40B4-BE49-F238E27FC236}">
                <a16:creationId xmlns:a16="http://schemas.microsoft.com/office/drawing/2014/main" id="{E93DB3A6-ACAB-76E2-F3A2-82DB923429C8}"/>
              </a:ext>
            </a:extLst>
          </p:cNvPr>
          <p:cNvSpPr txBox="1"/>
          <p:nvPr/>
        </p:nvSpPr>
        <p:spPr>
          <a:xfrm>
            <a:off x="4594063" y="1654313"/>
            <a:ext cx="37893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Ar lafar yw'r prif ffynhonnell wybodaeth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Mae 60% o bobl wedi dod ar draws gwybodaeth am Gymru yn ddiweddar, gydag ar lafar a hysbysebion teledu yn ffynonellau mwyaf cyffredin.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 Mae unigolion iau yn fwy tebygol o ddysgu am Gymru drwy grëwyr cynnwys a chyfryngau cymdeithasol. </a:t>
            </a:r>
          </a:p>
        </p:txBody>
      </p:sp>
      <p:sp>
        <p:nvSpPr>
          <p:cNvPr id="5" name="TextBox 4" descr="Ymgyrchoedd Mae tua 30% o bobl yn cofio ymgyrchoedd diweddar, gydag adborth cadarnhaol ar apêl a golygfeydd Cymru. Ymgysylltodd 40% â sianeli digidol Croeso Cymru, yn bennaf trwy wefan Croeso Cymru ac Instagram.">
            <a:extLst>
              <a:ext uri="{FF2B5EF4-FFF2-40B4-BE49-F238E27FC236}">
                <a16:creationId xmlns:a16="http://schemas.microsoft.com/office/drawing/2014/main" id="{7BB82226-981D-BDEB-B3DA-9036BB13AE98}"/>
              </a:ext>
            </a:extLst>
          </p:cNvPr>
          <p:cNvSpPr txBox="1"/>
          <p:nvPr/>
        </p:nvSpPr>
        <p:spPr>
          <a:xfrm>
            <a:off x="8457479" y="1391840"/>
            <a:ext cx="369609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Ymgyrchoedd</a:t>
            </a:r>
          </a:p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 </a:t>
            </a: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Mae tua 30% o bobl yn cofio ymgyrchoedd diweddar, gydag adborth cadarnhaol ar apêl a golygfeydd Cymru.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Mae 40% wedi ymgysylltu â sianeli digidol Croeso Cymru, yn bennaf drwy ei wefan Croeso Cymru ac Instagram.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Ymhlith y rhai sy'n ansicr ynghylch ymweld â Chymru yn 2025, mae 11%* wedi gweld yr hysbysebion, gyda llawer yn eu cael yn gyffrous ac o bosibl yn ddylanwadol ar gyfer ymweliadau yn y dyfodol.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7C2DCD-9788-25E8-0474-8D4865C7EE93}"/>
              </a:ext>
            </a:extLst>
          </p:cNvPr>
          <p:cNvSpPr txBox="1"/>
          <p:nvPr/>
        </p:nvSpPr>
        <p:spPr>
          <a:xfrm>
            <a:off x="11054080" y="6449219"/>
            <a:ext cx="12709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000" dirty="0">
                <a:solidFill>
                  <a:schemeClr val="bg1"/>
                </a:solidFill>
              </a:rPr>
              <a:t>*Rhybudd maint sylfaen isel.</a:t>
            </a:r>
          </a:p>
        </p:txBody>
      </p:sp>
    </p:spTree>
    <p:extLst>
      <p:ext uri="{BB962C8B-B14F-4D97-AF65-F5344CB8AC3E}">
        <p14:creationId xmlns:p14="http://schemas.microsoft.com/office/powerpoint/2010/main" val="1197565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47196E-3E0B-7756-F91E-56E37B5E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 descr="FFOCWS AR FOETHUSRWYDD A HYGYRCHEDD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51947"/>
            <a:ext cx="4449550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FFOCWS AR FOETHUSRWYDD A HYGYRCHEDD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4CA8AE-7371-86EC-18C7-2FD248647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33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Canfyddiad o Gymru">
            <a:extLst>
              <a:ext uri="{FF2B5EF4-FFF2-40B4-BE49-F238E27FC236}">
                <a16:creationId xmlns:a16="http://schemas.microsoft.com/office/drawing/2014/main" id="{B0ED85E9-76C1-3847-FBAD-BA4B8A1BFB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Canfyddiad o Gymru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CF692E-308D-0C80-4329-0E5ABB5DF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44850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Pan fydd pobl yn meddwl am Gymru, mae themâu cyffredin yn cynnwys mynyddoedd, dyffrynnoedd, cefn gwlad, golygfeydd prydferth, a phobl gyfeillgar.">
            <a:extLst>
              <a:ext uri="{FF2B5EF4-FFF2-40B4-BE49-F238E27FC236}">
                <a16:creationId xmlns:a16="http://schemas.microsoft.com/office/drawing/2014/main" id="{89F650BE-15CB-3D4B-9164-BFC18F9C9210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0677527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Pan fydd pobl yn meddwl am Gymru, mae themâu cyffredin yn cynnwys mynyddoedd, dyffrynnoedd, cefn gwlad, golygfeydd prydferth, a phobl gyfeillgar. Mae rygbi a glaw hefyd yn cael eu crybwyll yn aml.</a:t>
            </a:r>
          </a:p>
        </p:txBody>
      </p:sp>
      <p:sp>
        <p:nvSpPr>
          <p:cNvPr id="13" name="TextBox 12" descr="Mynyddoedd/dyffrynnoedd/cefn gwlad">
            <a:extLst>
              <a:ext uri="{FF2B5EF4-FFF2-40B4-BE49-F238E27FC236}">
                <a16:creationId xmlns:a16="http://schemas.microsoft.com/office/drawing/2014/main" id="{96D3E975-90B3-F103-9BD5-82783AEC8282}"/>
              </a:ext>
            </a:extLst>
          </p:cNvPr>
          <p:cNvSpPr txBox="1"/>
          <p:nvPr/>
        </p:nvSpPr>
        <p:spPr>
          <a:xfrm>
            <a:off x="1455768" y="1934792"/>
            <a:ext cx="174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b="1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Mynyddoedd/dyffrynnoedd</a:t>
            </a:r>
          </a:p>
          <a:p>
            <a:pPr rtl="0"/>
            <a:r>
              <a:rPr lang="cy-GB" b="1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/cefn gwlad</a:t>
            </a:r>
          </a:p>
        </p:txBody>
      </p:sp>
      <p:sp>
        <p:nvSpPr>
          <p:cNvPr id="12" name="Speech Bubble: Rectangle with Corners Rounded 11" descr="“Pan fydda i’n meddwl am Gymru, rwy’n meddwl yn gyntaf oll am fynyddoedd, llwybrau cerdded a golygfeydd epig.”">
            <a:extLst>
              <a:ext uri="{FF2B5EF4-FFF2-40B4-BE49-F238E27FC236}">
                <a16:creationId xmlns:a16="http://schemas.microsoft.com/office/drawing/2014/main" id="{9AA4DD10-E196-C8A1-31E5-015D10309131}"/>
              </a:ext>
            </a:extLst>
          </p:cNvPr>
          <p:cNvSpPr/>
          <p:nvPr/>
        </p:nvSpPr>
        <p:spPr>
          <a:xfrm>
            <a:off x="3833623" y="1804566"/>
            <a:ext cx="2696911" cy="1044977"/>
          </a:xfrm>
          <a:prstGeom prst="wedgeRoundRectCallout">
            <a:avLst>
              <a:gd name="adj1" fmla="val -54930"/>
              <a:gd name="adj2" fmla="val -18750"/>
              <a:gd name="adj3" fmla="val 16667"/>
            </a:avLst>
          </a:prstGeom>
          <a:noFill/>
          <a:ln>
            <a:solidFill>
              <a:schemeClr val="accent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>
                <a:solidFill>
                  <a:schemeClr val="accent1">
                    <a:lumMod val="50000"/>
                    <a:lumOff val="50000"/>
                  </a:schemeClr>
                </a:solidFill>
              </a:rPr>
              <a:t>“Pan fydda i’n meddwl am Gymru, rwy’n meddwl yn gyntaf oll am fynyddoedd, llwybrau cerdded a golygfeydd epig.”</a:t>
            </a:r>
          </a:p>
        </p:txBody>
      </p:sp>
      <p:sp>
        <p:nvSpPr>
          <p:cNvPr id="10" name="Speech Bubble: Rectangle with Corners Rounded 9" descr="“Bryniau, defaid, cefn gwlad a cherdded.”">
            <a:extLst>
              <a:ext uri="{FF2B5EF4-FFF2-40B4-BE49-F238E27FC236}">
                <a16:creationId xmlns:a16="http://schemas.microsoft.com/office/drawing/2014/main" id="{0213BD04-66E8-BE1F-29B7-76EC253B6206}"/>
              </a:ext>
            </a:extLst>
          </p:cNvPr>
          <p:cNvSpPr/>
          <p:nvPr/>
        </p:nvSpPr>
        <p:spPr>
          <a:xfrm>
            <a:off x="4867588" y="3209162"/>
            <a:ext cx="2108269" cy="661798"/>
          </a:xfrm>
          <a:prstGeom prst="wedgeRoundRectCallout">
            <a:avLst>
              <a:gd name="adj1" fmla="val -33464"/>
              <a:gd name="adj2" fmla="val -78974"/>
              <a:gd name="adj3" fmla="val 16667"/>
            </a:avLst>
          </a:prstGeom>
          <a:noFill/>
          <a:ln>
            <a:solidFill>
              <a:schemeClr val="accent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“Llawer o gefn gwlad i’w weld a lleoedd i fynd!”</a:t>
            </a:r>
          </a:p>
        </p:txBody>
      </p:sp>
      <p:sp>
        <p:nvSpPr>
          <p:cNvPr id="11" name="Speech Bubble: Rectangle with Corners Rounded 10" descr="“Mynyddoedd yn y gogledd a’r dyffrynnoedd yn y de, dewis eang o gefn gwlad hardd i’r rhai sy’n caru natur ac yn hoffi’r awyr agored.”">
            <a:extLst>
              <a:ext uri="{FF2B5EF4-FFF2-40B4-BE49-F238E27FC236}">
                <a16:creationId xmlns:a16="http://schemas.microsoft.com/office/drawing/2014/main" id="{3D795675-7319-E933-BB00-FEACDFED3E7A}"/>
              </a:ext>
            </a:extLst>
          </p:cNvPr>
          <p:cNvSpPr/>
          <p:nvPr/>
        </p:nvSpPr>
        <p:spPr>
          <a:xfrm>
            <a:off x="1083901" y="3169607"/>
            <a:ext cx="3531641" cy="886687"/>
          </a:xfrm>
          <a:prstGeom prst="wedgeRoundRectCallout">
            <a:avLst>
              <a:gd name="adj1" fmla="val 21782"/>
              <a:gd name="adj2" fmla="val -68750"/>
              <a:gd name="adj3" fmla="val 16667"/>
            </a:avLst>
          </a:prstGeom>
          <a:noFill/>
          <a:ln>
            <a:solidFill>
              <a:schemeClr val="accent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>
                <a:solidFill>
                  <a:schemeClr val="accent1">
                    <a:lumMod val="50000"/>
                    <a:lumOff val="50000"/>
                  </a:schemeClr>
                </a:solidFill>
              </a:rPr>
              <a:t>“Mynyddoedd yn y gogledd a’r dyffrynnoedd yn y de, dewis eang o gefn gwlad hardd i’r rhai sy’n caru natur ac yn hoffi’r awyr agored.” </a:t>
            </a:r>
          </a:p>
        </p:txBody>
      </p:sp>
      <p:sp>
        <p:nvSpPr>
          <p:cNvPr id="18" name="TextBox 17" descr="Golygfeydd prydferth">
            <a:extLst>
              <a:ext uri="{FF2B5EF4-FFF2-40B4-BE49-F238E27FC236}">
                <a16:creationId xmlns:a16="http://schemas.microsoft.com/office/drawing/2014/main" id="{12E686B0-DDBE-A530-D5C9-7255F848B0C7}"/>
              </a:ext>
            </a:extLst>
          </p:cNvPr>
          <p:cNvSpPr txBox="1"/>
          <p:nvPr/>
        </p:nvSpPr>
        <p:spPr>
          <a:xfrm>
            <a:off x="7227903" y="3273160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 dirty="0">
                <a:solidFill>
                  <a:srgbClr val="120742"/>
                </a:solidFill>
              </a:rPr>
              <a:t>Golygfeydd prydferth</a:t>
            </a:r>
          </a:p>
        </p:txBody>
      </p:sp>
      <p:sp>
        <p:nvSpPr>
          <p:cNvPr id="15" name="Speech Bubble: Rectangle with Corners Rounded 14" descr="“Golygfeydd heddychlon, prydferth, hawdd teithio iddynt, seibiant ymlaciol, traethau, bwyta allan.”">
            <a:extLst>
              <a:ext uri="{FF2B5EF4-FFF2-40B4-BE49-F238E27FC236}">
                <a16:creationId xmlns:a16="http://schemas.microsoft.com/office/drawing/2014/main" id="{1179F46F-AA10-A153-43D7-298D79EECFA4}"/>
              </a:ext>
            </a:extLst>
          </p:cNvPr>
          <p:cNvSpPr/>
          <p:nvPr/>
        </p:nvSpPr>
        <p:spPr>
          <a:xfrm>
            <a:off x="6975857" y="1971435"/>
            <a:ext cx="3038476" cy="886687"/>
          </a:xfrm>
          <a:prstGeom prst="wedgeRoundRectCallout">
            <a:avLst>
              <a:gd name="adj1" fmla="val 19499"/>
              <a:gd name="adj2" fmla="val 62501"/>
              <a:gd name="adj3" fmla="val 16667"/>
            </a:avLst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>
                <a:solidFill>
                  <a:srgbClr val="120742"/>
                </a:solidFill>
              </a:rPr>
              <a:t>“Golygfeydd heddychlon, prydferth, hawdd teithio iddynt, seibiant ymlaciol, traethau, bwyta allan.”</a:t>
            </a:r>
          </a:p>
        </p:txBody>
      </p:sp>
      <p:sp>
        <p:nvSpPr>
          <p:cNvPr id="16" name="Speech Bubble: Rectangle with Corners Rounded 15" descr="“Golygfeydd prydferth, traethau da a dewis da o westai gyda bwyd iachus da.”">
            <a:extLst>
              <a:ext uri="{FF2B5EF4-FFF2-40B4-BE49-F238E27FC236}">
                <a16:creationId xmlns:a16="http://schemas.microsoft.com/office/drawing/2014/main" id="{8BEBD86C-4F03-0E79-35F4-C04622E1168A}"/>
              </a:ext>
            </a:extLst>
          </p:cNvPr>
          <p:cNvSpPr/>
          <p:nvPr/>
        </p:nvSpPr>
        <p:spPr>
          <a:xfrm>
            <a:off x="7430942" y="4149380"/>
            <a:ext cx="2403634" cy="1173937"/>
          </a:xfrm>
          <a:prstGeom prst="wedgeRoundRectCallout">
            <a:avLst>
              <a:gd name="adj1" fmla="val 21782"/>
              <a:gd name="adj2" fmla="val -68750"/>
              <a:gd name="adj3" fmla="val 16667"/>
            </a:avLst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>
                <a:solidFill>
                  <a:srgbClr val="120742"/>
                </a:solidFill>
              </a:rPr>
              <a:t>“Golygfeydd prydferth, traethau da a dewis da o westai gyda bwyd iachus da.”</a:t>
            </a:r>
          </a:p>
        </p:txBody>
      </p:sp>
      <p:sp>
        <p:nvSpPr>
          <p:cNvPr id="17" name="Speech Bubble: Rectangle with Corners Rounded 16" descr="“Golygfeydd prydferth, arfordir rhyfeddol, ffyrdd troellog, pobl gyfeillgar, digon i’w weld.”">
            <a:extLst>
              <a:ext uri="{FF2B5EF4-FFF2-40B4-BE49-F238E27FC236}">
                <a16:creationId xmlns:a16="http://schemas.microsoft.com/office/drawing/2014/main" id="{9E04D4A4-6F1B-A20E-0A6D-4274A5C29683}"/>
              </a:ext>
            </a:extLst>
          </p:cNvPr>
          <p:cNvSpPr/>
          <p:nvPr/>
        </p:nvSpPr>
        <p:spPr>
          <a:xfrm>
            <a:off x="9900849" y="2849543"/>
            <a:ext cx="2022764" cy="1365704"/>
          </a:xfrm>
          <a:prstGeom prst="wedgeRoundRectCallout">
            <a:avLst>
              <a:gd name="adj1" fmla="val -54930"/>
              <a:gd name="adj2" fmla="val -18750"/>
              <a:gd name="adj3" fmla="val 16667"/>
            </a:avLst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 dirty="0">
                <a:solidFill>
                  <a:srgbClr val="120742"/>
                </a:solidFill>
              </a:rPr>
              <a:t>“Golygfeydd prydferth, arfordir rhyfeddol, ffyrdd troellog, pobl gyfeillgar, digon i’w weld.” </a:t>
            </a:r>
          </a:p>
        </p:txBody>
      </p:sp>
      <p:sp>
        <p:nvSpPr>
          <p:cNvPr id="21" name="TextBox 20" descr="Pobl gyfeillgar">
            <a:extLst>
              <a:ext uri="{FF2B5EF4-FFF2-40B4-BE49-F238E27FC236}">
                <a16:creationId xmlns:a16="http://schemas.microsoft.com/office/drawing/2014/main" id="{A13A0DD4-E526-861E-1E0E-A1CF14F700B2}"/>
              </a:ext>
            </a:extLst>
          </p:cNvPr>
          <p:cNvSpPr txBox="1"/>
          <p:nvPr/>
        </p:nvSpPr>
        <p:spPr>
          <a:xfrm>
            <a:off x="3375478" y="5496080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35D78"/>
                </a:solidFill>
              </a:rPr>
              <a:t>Pobl gyfeillgar</a:t>
            </a:r>
          </a:p>
        </p:txBody>
      </p:sp>
      <p:sp>
        <p:nvSpPr>
          <p:cNvPr id="19" name="Speech Bubble: Rectangle with Corners Rounded 18" descr="“Cyfeillgarwch y bobl yno.">
            <a:extLst>
              <a:ext uri="{FF2B5EF4-FFF2-40B4-BE49-F238E27FC236}">
                <a16:creationId xmlns:a16="http://schemas.microsoft.com/office/drawing/2014/main" id="{370CFC9A-A3ED-F115-3487-73CF8B9FD40B}"/>
              </a:ext>
            </a:extLst>
          </p:cNvPr>
          <p:cNvSpPr/>
          <p:nvPr/>
        </p:nvSpPr>
        <p:spPr>
          <a:xfrm>
            <a:off x="3202524" y="4347010"/>
            <a:ext cx="2236168" cy="886687"/>
          </a:xfrm>
          <a:prstGeom prst="wedgeRoundRectCallout">
            <a:avLst>
              <a:gd name="adj1" fmla="val 19499"/>
              <a:gd name="adj2" fmla="val 62501"/>
              <a:gd name="adj3" fmla="val 16667"/>
            </a:avLst>
          </a:prstGeom>
          <a:noFill/>
          <a:ln>
            <a:solidFill>
              <a:srgbClr val="135D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>
                <a:solidFill>
                  <a:srgbClr val="135D78"/>
                </a:solidFill>
              </a:rPr>
              <a:t>“Cyfeillgarwch y bobl yno. Maen nhw'n barod iawn i helpu."</a:t>
            </a:r>
          </a:p>
        </p:txBody>
      </p:sp>
      <p:sp>
        <p:nvSpPr>
          <p:cNvPr id="20" name="Speech Bubble: Rectangle with Corners Rounded 19" descr="“Eu ffordd o fyw oherwydd pa mor gyfeillgar ydyn nhw.”">
            <a:extLst>
              <a:ext uri="{FF2B5EF4-FFF2-40B4-BE49-F238E27FC236}">
                <a16:creationId xmlns:a16="http://schemas.microsoft.com/office/drawing/2014/main" id="{DA3564F5-B685-1AA8-5027-DAD95A04AF14}"/>
              </a:ext>
            </a:extLst>
          </p:cNvPr>
          <p:cNvSpPr/>
          <p:nvPr/>
        </p:nvSpPr>
        <p:spPr>
          <a:xfrm>
            <a:off x="5505016" y="5499839"/>
            <a:ext cx="2022764" cy="886687"/>
          </a:xfrm>
          <a:prstGeom prst="wedgeRoundRectCallout">
            <a:avLst>
              <a:gd name="adj1" fmla="val -54930"/>
              <a:gd name="adj2" fmla="val -18750"/>
              <a:gd name="adj3" fmla="val 16667"/>
            </a:avLst>
          </a:prstGeom>
          <a:noFill/>
          <a:ln>
            <a:solidFill>
              <a:srgbClr val="135D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>
                <a:solidFill>
                  <a:srgbClr val="135D78"/>
                </a:solidFill>
              </a:rPr>
              <a:t>“Eu ffordd o fyw oherwydd pa mor gyfeillgar ydyn nhw.” </a:t>
            </a:r>
          </a:p>
        </p:txBody>
      </p:sp>
      <p:sp>
        <p:nvSpPr>
          <p:cNvPr id="25" name="Speech Bubble: Rectangle with Corners Rounded 24" descr="“Yr awyrgylch cyfeillgar.”">
            <a:extLst>
              <a:ext uri="{FF2B5EF4-FFF2-40B4-BE49-F238E27FC236}">
                <a16:creationId xmlns:a16="http://schemas.microsoft.com/office/drawing/2014/main" id="{6489EBF7-E450-E228-7FDA-10ADEED24811}"/>
              </a:ext>
            </a:extLst>
          </p:cNvPr>
          <p:cNvSpPr/>
          <p:nvPr/>
        </p:nvSpPr>
        <p:spPr>
          <a:xfrm>
            <a:off x="1081893" y="5556057"/>
            <a:ext cx="1890261" cy="600294"/>
          </a:xfrm>
          <a:prstGeom prst="wedgeRoundRectCallout">
            <a:avLst>
              <a:gd name="adj1" fmla="val 59225"/>
              <a:gd name="adj2" fmla="val -25000"/>
              <a:gd name="adj3" fmla="val 16667"/>
            </a:avLst>
          </a:prstGeom>
          <a:noFill/>
          <a:ln>
            <a:solidFill>
              <a:srgbClr val="135D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400" i="1">
                <a:solidFill>
                  <a:srgbClr val="135D78"/>
                </a:solidFill>
              </a:rPr>
              <a:t>“Yr awyrgylch cyfeillgar.”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C266305-3ED0-7327-5C5F-A4541E30B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G1. Pan fyddwch chi’n meddwl am Gymru, pa agweddau sy’n dod i’r meddwl? 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64157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Canfyddiad o Gymru">
            <a:extLst>
              <a:ext uri="{FF2B5EF4-FFF2-40B4-BE49-F238E27FC236}">
                <a16:creationId xmlns:a16="http://schemas.microsoft.com/office/drawing/2014/main" id="{47FE7327-F4ED-E164-AD6F-6E24A6D9BC8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Canfyddiad o Gymru</a:t>
            </a:r>
          </a:p>
        </p:txBody>
      </p:sp>
      <p:pic>
        <p:nvPicPr>
          <p:cNvPr id="5" name="Picture 4" descr="Golwg agos ar y geiriau: Pan fyddwch chi’n meddwl am Gymru, pa agweddau sy’n dod i’r meddwl?">
            <a:extLst>
              <a:ext uri="{FF2B5EF4-FFF2-40B4-BE49-F238E27FC236}">
                <a16:creationId xmlns:a16="http://schemas.microsoft.com/office/drawing/2014/main" id="{DE9C6983-EE2A-934C-C047-AEEA64CC0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258" y="1213444"/>
            <a:ext cx="7889180" cy="494019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4B5754-B285-6716-D110-26AD53308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44879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06117A4D-C0B8-8EA2-9D2F-8A3F78060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>
                <a:solidFill>
                  <a:schemeClr val="tx1"/>
                </a:solidFill>
              </a:rPr>
              <a:t>G1. Pan fyddwch chi’n meddwl am Gymru, pa agweddau sy’n dod i’r meddwl? 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2079845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 descr="Pwysigrwydd moethusrwydd">
            <a:extLst>
              <a:ext uri="{FF2B5EF4-FFF2-40B4-BE49-F238E27FC236}">
                <a16:creationId xmlns:a16="http://schemas.microsoft.com/office/drawing/2014/main" id="{73A668AD-F8D7-A2A7-6225-A0B0E2B2390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Pwysigrwydd moethusrwydd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3CFF931-2013-6B73-B8E6-CFA898D45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46020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5" descr="Dywedodd 36% eu bod yn ystyried moethusrwydd yn bwysig iawn neu'n hynod bwysig.">
            <a:extLst>
              <a:ext uri="{FF2B5EF4-FFF2-40B4-BE49-F238E27FC236}">
                <a16:creationId xmlns:a16="http://schemas.microsoft.com/office/drawing/2014/main" id="{9A31BE0F-9DC5-6BEC-961E-2743FCA79EAF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Dywedodd 36% eu bod yn ystyried moethusrwydd yn bwysig iawn neu'n hynod bwysig.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F78275C-5D04-2A60-FE4B-098AC1239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0941580"/>
              </p:ext>
            </p:extLst>
          </p:nvPr>
        </p:nvGraphicFramePr>
        <p:xfrm>
          <a:off x="838199" y="1893200"/>
          <a:ext cx="5126692" cy="392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Left Brace 4">
            <a:extLst>
              <a:ext uri="{FF2B5EF4-FFF2-40B4-BE49-F238E27FC236}">
                <a16:creationId xmlns:a16="http://schemas.microsoft.com/office/drawing/2014/main" id="{1DEBB86A-7339-0357-F1B4-719A41930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43076" y="2712552"/>
            <a:ext cx="249940" cy="1005494"/>
          </a:xfrm>
          <a:prstGeom prst="leftBrace">
            <a:avLst/>
          </a:prstGeom>
          <a:ln>
            <a:solidFill>
              <a:srgbClr val="1207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C9FD15-499A-E218-9AB0-43D3CDA59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81645" y="3072057"/>
            <a:ext cx="7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>
                <a:solidFill>
                  <a:srgbClr val="120742"/>
                </a:solidFill>
              </a:rPr>
              <a:t>36%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BCDF2D-6CF0-930D-546A-2B0769C6B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1" y="2712552"/>
            <a:ext cx="2277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eithriadol o bwysig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1BDD37-32B7-DC15-0FD1-372FF9F49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2753357"/>
            <a:ext cx="180000" cy="180000"/>
          </a:xfrm>
          <a:prstGeom prst="rect">
            <a:avLst/>
          </a:prstGeom>
          <a:solidFill>
            <a:srgbClr val="518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A4D568-AE6F-1C58-F99D-F4447119C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2" y="3031252"/>
            <a:ext cx="3240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bwysig iawn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3499E2-1ABE-DE7F-928B-79EC94FCE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3072057"/>
            <a:ext cx="180000" cy="18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527260-8AD7-9936-9DE4-C7925864B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1" y="3358541"/>
            <a:ext cx="3116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gymharol bwysig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39E4A6-FECF-D79A-679C-C2E0B6EE0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3399346"/>
            <a:ext cx="180000" cy="1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D5697-84EB-C12D-9D09-6FDC6B4F0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2" y="3677241"/>
            <a:ext cx="27832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Ychydig yn bwysig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FD7B13-6623-BBCE-D0F3-10BFA771F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3718046"/>
            <a:ext cx="180000" cy="180000"/>
          </a:xfrm>
          <a:prstGeom prst="rect">
            <a:avLst/>
          </a:prstGeom>
          <a:solidFill>
            <a:srgbClr val="EA5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C55AD2-9359-C987-96D9-B4403430A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2" y="3980492"/>
            <a:ext cx="1706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Ddim yn bwysig o gwbl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81CBEC-9230-09CA-2496-465A08247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4021297"/>
            <a:ext cx="180000" cy="180000"/>
          </a:xfrm>
          <a:prstGeom prst="rect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958D38E-EBBC-19D4-9E0C-6FB9B6CCD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G2. Pa mor bwysig yw moethusrwydd wrth ddewis cyrchfan deithio? Cyfanswm maint y sylfaen, n=863.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64FB23EE-2CC5-7BC4-7E83-EAFE88E9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234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A4C88-2C25-D560-2F99-C000F8D9C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 descr="Pwysigrwydd moethusrwydd, yn ôl cyfnod bywyd">
            <a:extLst>
              <a:ext uri="{FF2B5EF4-FFF2-40B4-BE49-F238E27FC236}">
                <a16:creationId xmlns:a16="http://schemas.microsoft.com/office/drawing/2014/main" id="{967BA106-F165-A0EF-7FE2-66950A23828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Pwysigrwydd moethusrwydd, yn ôl cyfnod bywyd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269585-5B5D-2941-2EFB-23636339D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9699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5" descr="Yn gyffredinol, mae teuluoedd yn rhoi mwy o bwyslais ar foethusrwydd o'i gymharu â chyfnodau bywyd eraill, tra bod pobl annibynnol hŷn yn fwy tebygol o feddwl ei fod rhywfaint yn bwysig neu ddim yn bwysig o gwbl.">
            <a:extLst>
              <a:ext uri="{FF2B5EF4-FFF2-40B4-BE49-F238E27FC236}">
                <a16:creationId xmlns:a16="http://schemas.microsoft.com/office/drawing/2014/main" id="{ABD29915-389C-0702-FD6D-38A8C74BCF4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10456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Yn gyffredinol, mae teuluoedd yn rhoi mwy o bwyslais ar foethusrwydd o'i gymharu â chyfnodau bywyd eraill, tra bod pobl annibynnol hŷn yn fwy tebygol o feddwl ei fod rhywfaint yn bwysig neu ddim yn bwysig o gwbl.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9FF953A-38CC-0391-6A56-E9E6350EB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642933"/>
              </p:ext>
            </p:extLst>
          </p:nvPr>
        </p:nvGraphicFramePr>
        <p:xfrm>
          <a:off x="2076717" y="1893200"/>
          <a:ext cx="7769247" cy="392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A8CDA98-B106-C860-459C-5AA6B7D8B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7" y="2581747"/>
            <a:ext cx="2277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eithriadol o bwysig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BC4606-AD5C-1330-D154-DAB8A9D54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2622552"/>
            <a:ext cx="180000" cy="180000"/>
          </a:xfrm>
          <a:prstGeom prst="rect">
            <a:avLst/>
          </a:prstGeom>
          <a:solidFill>
            <a:srgbClr val="518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2DCBC6-D693-787D-58AD-16C8B633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8" y="2900447"/>
            <a:ext cx="3240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bwysig iawn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FE7B0A-2132-1833-C916-DF4670A36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2941252"/>
            <a:ext cx="180000" cy="18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4A1B4C-A1A0-C077-CE82-2C066A61E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7" y="3227736"/>
            <a:ext cx="3116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gymharol bwysig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EC0264-28F3-E4B2-94BE-11EAB03D5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3268541"/>
            <a:ext cx="180000" cy="1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9188ED-2962-ECE5-8267-D4FF6FB65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8" y="3546436"/>
            <a:ext cx="27832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Ychydig yn bwysig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5A417-7955-DC8E-7161-287139916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3587241"/>
            <a:ext cx="180000" cy="180000"/>
          </a:xfrm>
          <a:prstGeom prst="rect">
            <a:avLst/>
          </a:prstGeom>
          <a:solidFill>
            <a:srgbClr val="EA5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375535-542B-90D3-B274-3E650C00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8" y="3849687"/>
            <a:ext cx="1706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Ddim yn bwysig o gwbl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FB075E-511F-3800-30BD-68F0A4AD1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3890492"/>
            <a:ext cx="180000" cy="180000"/>
          </a:xfrm>
          <a:prstGeom prst="rect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12931B7-FD85-E85B-9240-3CDB4EEE8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700391" y="2347860"/>
            <a:ext cx="0" cy="3445263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81BE678-AD6D-FE08-369A-534316507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8199" y="2067320"/>
            <a:ext cx="1653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200" b="1" dirty="0">
                <a:solidFill>
                  <a:srgbClr val="120742"/>
                </a:solidFill>
              </a:rPr>
              <a:t>% pwysig iawn neu </a:t>
            </a:r>
          </a:p>
          <a:p>
            <a:pPr rtl="0"/>
            <a:r>
              <a:rPr lang="cy-GB" sz="1200" b="1" dirty="0">
                <a:solidFill>
                  <a:srgbClr val="120742"/>
                </a:solidFill>
              </a:rPr>
              <a:t>eithriadol o bwysig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ED8CA4-76E2-D9AA-4950-03FFBD5EE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570262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36%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83BF09-B316-1374-4AD8-EFFDCE05E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077846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32%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2CBC32-034A-C02B-E3F6-97C3E6003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85430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51%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56953B-EE1D-C0EE-018B-9DA78BB1D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93014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29%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55F011-FB59-A716-22AA-66902FB8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00600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23%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53CBD6E-6035-E832-6DA1-FFBDC2C9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G2. Pa mor bwysig yw moethusrwydd wrth ddewis cyrchfan deithio? Cyfanswm maint y sylfaen, n=863 (annibynnol iau n=121, teuluoedd n=291, annibynnol hŷn n=252, oedran ymddeol n=199).</a:t>
            </a:r>
          </a:p>
        </p:txBody>
      </p:sp>
    </p:spTree>
    <p:extLst>
      <p:ext uri="{BB962C8B-B14F-4D97-AF65-F5344CB8AC3E}">
        <p14:creationId xmlns:p14="http://schemas.microsoft.com/office/powerpoint/2010/main" val="3606202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E90-C9E7-EF96-A547-AC9985D77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 descr="Moethusrwydd">
            <a:extLst>
              <a:ext uri="{FF2B5EF4-FFF2-40B4-BE49-F238E27FC236}">
                <a16:creationId xmlns:a16="http://schemas.microsoft.com/office/drawing/2014/main" id="{9AEDFCF7-E293-8A95-AAE8-DA666B4A6639}"/>
              </a:ext>
            </a:extLst>
          </p:cNvPr>
          <p:cNvSpPr txBox="1"/>
          <p:nvPr/>
        </p:nvSpPr>
        <p:spPr>
          <a:xfrm>
            <a:off x="838199" y="365124"/>
            <a:ext cx="6181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2000" b="1">
                <a:solidFill>
                  <a:srgbClr val="04043F"/>
                </a:solidFill>
              </a:rPr>
              <a:t>Moethusrwydd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F30568-A659-C652-A8C0-DA7C879E8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8365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descr="Byddai 47% yn ystyried Cymru ar gyfer gwyliau moethus. Mae 63% yn ystyried lleoliadau golygfaol/golygfeydd i fod yn nodweddion moethus pwysig wrth archebu llety, tra bod 45% yn ystyried opsiynau bwyta cain i fod yn nodweddion moethus.">
            <a:extLst>
              <a:ext uri="{FF2B5EF4-FFF2-40B4-BE49-F238E27FC236}">
                <a16:creationId xmlns:a16="http://schemas.microsoft.com/office/drawing/2014/main" id="{AE671CA0-8BFE-8699-E29D-03048E390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972" y="1215229"/>
            <a:ext cx="4799574" cy="3506606"/>
          </a:xfrm>
        </p:spPr>
        <p:txBody>
          <a:bodyPr/>
          <a:lstStyle/>
          <a:p>
            <a:pPr rtl="0"/>
            <a:r>
              <a:rPr lang="cy-GB" sz="1600">
                <a:solidFill>
                  <a:schemeClr val="accent1"/>
                </a:solidFill>
              </a:rPr>
              <a:t>Byddai 47% yn ystyried Cymru ar gyfer gwyliau moethus.</a:t>
            </a:r>
            <a:br>
              <a:rPr lang="en-GB" sz="2000" dirty="0">
                <a:solidFill>
                  <a:schemeClr val="accent1"/>
                </a:solidFill>
              </a:rPr>
            </a:br>
            <a:br>
              <a:rPr lang="en-GB" sz="1600" dirty="0">
                <a:solidFill>
                  <a:schemeClr val="accent1"/>
                </a:solidFill>
              </a:rPr>
            </a:br>
            <a:r>
              <a:rPr lang="cy-GB" sz="1600">
                <a:solidFill>
                  <a:schemeClr val="accent1"/>
                </a:solidFill>
              </a:rPr>
              <a:t>Mae 63% yn ystyried lleoliadau golygfaol/golygfeydd i fod yn nodweddion moethus pwysig wrth archebu llety, tra bod 45% yn ystyried opsiynau bwyta cain i fod yn nodweddion moethus.</a:t>
            </a:r>
            <a:br>
              <a:rPr lang="en-US" sz="1600" dirty="0">
                <a:solidFill>
                  <a:schemeClr val="accent1"/>
                </a:solidFill>
              </a:rPr>
            </a:br>
            <a:br>
              <a:rPr lang="en-US" sz="1600" dirty="0">
                <a:solidFill>
                  <a:schemeClr val="accent1"/>
                </a:solidFill>
              </a:rPr>
            </a:br>
            <a:r>
              <a:rPr lang="cy-GB" sz="1600">
                <a:solidFill>
                  <a:schemeClr val="accent1"/>
                </a:solidFill>
              </a:rPr>
              <a:t>Ar ben hynny, mae 48% yn fodlon gwario mwy ar wyliau moethus.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4C4077-F53E-4DA9-28AD-7C036D48F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155543"/>
              </p:ext>
            </p:extLst>
          </p:nvPr>
        </p:nvGraphicFramePr>
        <p:xfrm>
          <a:off x="352425" y="1688175"/>
          <a:ext cx="11148644" cy="3652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ontent Placeholder 14">
            <a:extLst>
              <a:ext uri="{FF2B5EF4-FFF2-40B4-BE49-F238E27FC236}">
                <a16:creationId xmlns:a16="http://schemas.microsoft.com/office/drawing/2014/main" id="{E1BC7331-B3BE-4988-DB5C-AE6C06590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1243718"/>
              </p:ext>
            </p:extLst>
          </p:nvPr>
        </p:nvGraphicFramePr>
        <p:xfrm>
          <a:off x="1727200" y="4163280"/>
          <a:ext cx="2502603" cy="173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18BE462-F8B8-CCE3-AC30-2B0828C83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276975"/>
            <a:ext cx="10528299" cy="581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G3. Fyddech chi’n ystyried Cymru am wyliau moethus? Cyfanswm maint y sylfaen, n=863.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G4. Pa nodweddion moethusrwydd sy’n bwysig i chi pan fyddwch chi’n archebu llety? Y rhai sy'n meddwl bod moethusrwydd yn bwysig, n=602.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G5. Sut ydych chi’n teimlo am wario mwy o arian am brofiad moethus? Cyfanswm maint y sylfaen, n=863.</a:t>
            </a:r>
          </a:p>
        </p:txBody>
      </p:sp>
    </p:spTree>
    <p:extLst>
      <p:ext uri="{BB962C8B-B14F-4D97-AF65-F5344CB8AC3E}">
        <p14:creationId xmlns:p14="http://schemas.microsoft.com/office/powerpoint/2010/main" val="240723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5A1E4-74D1-95BA-0BFC-C24F203D8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 descr="Pwysigrwydd hygyrchedd">
            <a:extLst>
              <a:ext uri="{FF2B5EF4-FFF2-40B4-BE49-F238E27FC236}">
                <a16:creationId xmlns:a16="http://schemas.microsoft.com/office/drawing/2014/main" id="{F07FD90F-DAB5-1CD4-BC1C-9DC8681B445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Pwysigrwydd hygyrchedd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654D05B-38E6-21B1-C26E-7D6A02401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1211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 descr="Mae trafnidiaeth hygyrch ac argaeledd gwybodaeth yn nodweddion hygyrchedd a grybwyllir yn gyffredin, sy'n feysydd o gryfder cymharol i Gymru.">
            <a:extLst>
              <a:ext uri="{FF2B5EF4-FFF2-40B4-BE49-F238E27FC236}">
                <a16:creationId xmlns:a16="http://schemas.microsoft.com/office/drawing/2014/main" id="{CBE8AFFE-F1FF-1DA7-AA67-7D8E28C0A861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12585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Mae trafnidiaeth hygyrch ac argaeledd gwybodaeth yn nodweddion hygyrchedd a grybwyllir yn gyffredin, sy'n feysydd o gryfder cymharol i Gymru. Mae cael mynediad da i symudedd yn bwysig i tua 15% o'r boblogaeth, gyda 70% o'r grŵp hwn yn ei ystyried yn ffactor allweddol yn eu dewisiadau teithio. 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15ED912C-48D5-6FFA-F23C-23453912B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9100369"/>
              </p:ext>
            </p:extLst>
          </p:nvPr>
        </p:nvGraphicFramePr>
        <p:xfrm>
          <a:off x="-4127500" y="2015733"/>
          <a:ext cx="11329619" cy="413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6FBF6FA-4A59-69F4-8971-7E797C07D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825625" y="2435978"/>
            <a:ext cx="4156075" cy="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FDC88C4-55C9-86A7-5C75-E545B57A65B5}"/>
              </a:ext>
            </a:extLst>
          </p:cNvPr>
          <p:cNvSpPr txBox="1"/>
          <p:nvPr/>
        </p:nvSpPr>
        <p:spPr>
          <a:xfrm>
            <a:off x="8466066" y="2266701"/>
            <a:ext cx="305026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pwysig iawn/eithriadol o bwysig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505491E-46AC-0F46-B743-5FC70B69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9971789"/>
              </p:ext>
            </p:extLst>
          </p:nvPr>
        </p:nvGraphicFramePr>
        <p:xfrm>
          <a:off x="186714" y="2010069"/>
          <a:ext cx="11329619" cy="413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0673C5C-2A0B-EBA8-B137-F9BDB6C4B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G6. Pa nodweddion hygyrchedd sy’n bwysig i chi pan fyddwch chi’n archebu llety? Cyfanswm maint y sylfaen, n=863.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G7. Pa mor bwysig yw’r nodwedd hon i’ch penderfyniad pan fyddwch chi’n archebu llety? Maint y sylfaen, n=223.</a:t>
            </a:r>
          </a:p>
        </p:txBody>
      </p:sp>
    </p:spTree>
    <p:extLst>
      <p:ext uri="{BB962C8B-B14F-4D97-AF65-F5344CB8AC3E}">
        <p14:creationId xmlns:p14="http://schemas.microsoft.com/office/powerpoint/2010/main" val="8832861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F57E-2150-F41F-7A16-14AB481F3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 descr="Hygyrchedd llety ac atyniadau">
            <a:extLst>
              <a:ext uri="{FF2B5EF4-FFF2-40B4-BE49-F238E27FC236}">
                <a16:creationId xmlns:a16="http://schemas.microsoft.com/office/drawing/2014/main" id="{5C6FDD14-109D-BFC2-351A-0C82FEFDA5E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Hygyrchedd llety ac atyniadau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FC0D88-D954-70A2-12BC-9A1947953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6450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Mae cludiant yn nodwedd allweddol wrth archebu, fodd bynnag, er ei fod wedi'i raddio'n deg (78%) mae'n disgyn rhywle yng nghanol y sgorau.">
            <a:extLst>
              <a:ext uri="{FF2B5EF4-FFF2-40B4-BE49-F238E27FC236}">
                <a16:creationId xmlns:a16="http://schemas.microsoft.com/office/drawing/2014/main" id="{A4096109-D496-B26F-B889-D462CE86DA89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12585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Mae cludiant yn nodwedd allweddol wrth archebu, fodd bynnag, er ei fod wedi'i raddio'n deg (78%) mae'n disgyn rhywle yng nghanol y sgorau.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77CA21-F394-E155-6358-D547A7348A9D}"/>
              </a:ext>
            </a:extLst>
          </p:cNvPr>
          <p:cNvSpPr txBox="1"/>
          <p:nvPr/>
        </p:nvSpPr>
        <p:spPr>
          <a:xfrm>
            <a:off x="1738228" y="1676490"/>
            <a:ext cx="435777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da/rhagorol: Llety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E0C2EE10-9CF3-EB30-55D9-0747B8CD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7664906"/>
              </p:ext>
            </p:extLst>
          </p:nvPr>
        </p:nvGraphicFramePr>
        <p:xfrm>
          <a:off x="-4826611" y="2024179"/>
          <a:ext cx="11329619" cy="413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44157B1-CF7F-4737-DC30-8681345C3B51}"/>
              </a:ext>
            </a:extLst>
          </p:cNvPr>
          <p:cNvSpPr txBox="1"/>
          <p:nvPr/>
        </p:nvSpPr>
        <p:spPr>
          <a:xfrm>
            <a:off x="7202119" y="1676490"/>
            <a:ext cx="435777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da/rhagorol: Atyniadau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C387C19-77AA-FA7D-4CA9-1651FBDE9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0315143"/>
              </p:ext>
            </p:extLst>
          </p:nvPr>
        </p:nvGraphicFramePr>
        <p:xfrm>
          <a:off x="838198" y="2024179"/>
          <a:ext cx="11329619" cy="413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32AFD40-501E-CD26-EA9E-694E9CC9B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G9. Sut ydych chi’n sgorio hygyrchedd </a:t>
            </a:r>
            <a:r>
              <a:rPr lang="cy-GB" sz="1000" b="1" dirty="0">
                <a:solidFill>
                  <a:schemeClr val="tx1"/>
                </a:solidFill>
              </a:rPr>
              <a:t>llety</a:t>
            </a:r>
            <a:r>
              <a:rPr lang="cy-GB" sz="1000" dirty="0">
                <a:solidFill>
                  <a:schemeClr val="tx1"/>
                </a:solidFill>
              </a:rPr>
              <a:t> pan ydych chi wedi ymweld â Chymru yn y gorffennol?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G8. Sut ydych chi’n sgorio hygyrchedd </a:t>
            </a:r>
            <a:r>
              <a:rPr lang="cy-GB" sz="1000" b="1" dirty="0">
                <a:solidFill>
                  <a:schemeClr val="tx1"/>
                </a:solidFill>
              </a:rPr>
              <a:t>atyniadau</a:t>
            </a:r>
            <a:r>
              <a:rPr lang="cy-GB" sz="1000" dirty="0">
                <a:solidFill>
                  <a:schemeClr val="tx1"/>
                </a:solidFill>
              </a:rPr>
              <a:t> pan ydych chi wedi ymweld â Chymru yn y gorffennol? Maint y sylfaen, n=107</a:t>
            </a:r>
          </a:p>
        </p:txBody>
      </p:sp>
    </p:spTree>
    <p:extLst>
      <p:ext uri="{BB962C8B-B14F-4D97-AF65-F5344CB8AC3E}">
        <p14:creationId xmlns:p14="http://schemas.microsoft.com/office/powerpoint/2010/main" val="38044846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621BC-0E32-F057-068D-12DDA30C9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Ffocws ar foethusrwydd a hygyrchedd">
            <a:extLst>
              <a:ext uri="{FF2B5EF4-FFF2-40B4-BE49-F238E27FC236}">
                <a16:creationId xmlns:a16="http://schemas.microsoft.com/office/drawing/2014/main" id="{05FB2250-C812-01CF-A0A4-7ED37715C70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8425544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Ffocws ar foethusrwydd a hygyrchedd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D9122E8-2AF9-E62A-AA79-EB49DA61A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6407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4" descr="Delwedd oriel o'r eiddo hwn">
            <a:extLst>
              <a:ext uri="{FF2B5EF4-FFF2-40B4-BE49-F238E27FC236}">
                <a16:creationId xmlns:a16="http://schemas.microsoft.com/office/drawing/2014/main" id="{E021CA4B-FDD6-FC1C-E23F-27BE6E7009B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5724525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fotograffiaeth bokeh o berson yn cario pridd">
            <a:extLst>
              <a:ext uri="{FF2B5EF4-FFF2-40B4-BE49-F238E27FC236}">
                <a16:creationId xmlns:a16="http://schemas.microsoft.com/office/drawing/2014/main" id="{58CDD1F9-64A4-1FE6-422A-31410D89361C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48438" y="1157288"/>
            <a:ext cx="5648325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60C105F-354F-2472-CF64-FE627110E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4503" y="1157288"/>
            <a:ext cx="11389561" cy="5700712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 descr="Moethusrwydd Pan fydd pobl yn meddwl am Gymru, maen nhw'n aml yn ei chysylltu â mynyddoedd, dyffrynnoedd, cefn gwlad, golygfeydd godidog, a phobl gyfeillgar, gyda rygbi a glaw hefyd yn cael eu crybwyll yn aml. Mae 36% yn ystyried moethusrwydd yn bwysig iawn neu'n hynod bwysig, gyda theuluoedd yn ei werthfawrogi mwy na grwpiau eraill, tra bod pobl annibynnol hŷn yn rhoi llai o bwys arno. Byddai 47% yn ystyried Cymru ar gyfer gwyliau moethus.">
            <a:extLst>
              <a:ext uri="{FF2B5EF4-FFF2-40B4-BE49-F238E27FC236}">
                <a16:creationId xmlns:a16="http://schemas.microsoft.com/office/drawing/2014/main" id="{54E34B09-EDB0-9C1D-A653-8E922E2DB61D}"/>
              </a:ext>
            </a:extLst>
          </p:cNvPr>
          <p:cNvSpPr txBox="1"/>
          <p:nvPr/>
        </p:nvSpPr>
        <p:spPr>
          <a:xfrm>
            <a:off x="781804" y="1441132"/>
            <a:ext cx="561106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Moethusrwydd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Pan fydd pobl yn meddwl am Gymru, maen nhw'n aml yn ei chysylltu â mynyddoedd, dyffrynnoedd, cefn gwlad, golygfeydd godidog, a phobl gyfeillgar, gyda rygbi a glaw hefyd yn cael eu crybwyll yn aml.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Mae 36% yn ystyried moethusrwydd yn bwysig iawn neu'n hynod bwysig, gyda theuluoedd yn ei werthfawrogi'n fwy na grwpiau eraill, tra bod pobl annibynnol hŷn yn rhoi llai o bwys arno. </a:t>
            </a:r>
          </a:p>
          <a:p>
            <a:pPr algn="ctr" rtl="0"/>
            <a:r>
              <a:rPr lang="cy-GB">
                <a:solidFill>
                  <a:schemeClr val="bg1"/>
                </a:solidFill>
              </a:rPr>
              <a:t>Byddai 47% yn ystyried Cymru am wyliau moethus.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Wrth archebu llety, mae 63% yn ystyried golygfeydd godidog fel nodweddion moethus mewn llety, tra bod 45% yn gwerthfawrogi bwyta cain. Yn ogystal, mae 48% yn fodlon gwario mwy ar wyliau moethus.</a:t>
            </a:r>
          </a:p>
        </p:txBody>
      </p:sp>
      <p:sp>
        <p:nvSpPr>
          <p:cNvPr id="22" name="TextBox 21" descr="Hygyrchedd Yn aml, mae trafnidiaeth hygyrch ac argaeledd gwybodaeth yn cael eu hamlygu fel nodweddion hygyrchedd pwysig.">
            <a:extLst>
              <a:ext uri="{FF2B5EF4-FFF2-40B4-BE49-F238E27FC236}">
                <a16:creationId xmlns:a16="http://schemas.microsoft.com/office/drawing/2014/main" id="{4F1ADB65-16B0-BD82-586B-A1D75F705770}"/>
              </a:ext>
            </a:extLst>
          </p:cNvPr>
          <p:cNvSpPr txBox="1"/>
          <p:nvPr/>
        </p:nvSpPr>
        <p:spPr>
          <a:xfrm>
            <a:off x="6548438" y="1890117"/>
            <a:ext cx="56356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Hygyrchedd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Yn aml, mae trafnidiaeth hygyrch ac argaeledd gwybodaeth yn cael eu hamlygu fel nodweddion hygyrchedd pwysig.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Mae tua 15% o'r boblogaeth yn ystyried bod mynediad da i symudedd yn bwysig, gyda 70% ohonynt yn ei ystyried yn ffactor hanfodol yn eu penderfyniadau teithio.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Fodd bynnag, mae lle i wella hygyrchedd atyniadau Cymru, gan nad yw tua thraean o'r grŵp hwn yn eu graddio'n gadarnhaol.</a:t>
            </a:r>
          </a:p>
        </p:txBody>
      </p:sp>
    </p:spTree>
    <p:extLst>
      <p:ext uri="{BB962C8B-B14F-4D97-AF65-F5344CB8AC3E}">
        <p14:creationId xmlns:p14="http://schemas.microsoft.com/office/powerpoint/2010/main" val="3266556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DD9FE6-96CF-E627-CD7C-4A58C553A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 descr="RHESYMAU DROS BEIDIO AG YMWELD Â CHYMRU YN 2024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5438775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RHESYMAU DROS BEIDIO AG YMWELD Â CHYMRU YN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35604-CFC3-B7D1-A0B9-9D275120E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43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descr="Y RHAI NA AETH AR DAITH I GYMRU YN 2024">
            <a:extLst>
              <a:ext uri="{FF2B5EF4-FFF2-40B4-BE49-F238E27FC236}">
                <a16:creationId xmlns:a16="http://schemas.microsoft.com/office/drawing/2014/main" id="{2BF7274F-89EC-A45E-6422-ED4148F9D9E5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>
                <a:solidFill>
                  <a:schemeClr val="bg1"/>
                </a:solidFill>
              </a:rPr>
              <a:t>Y RHAI NA AETH AR DAITH I GYMRU YN 2024</a:t>
            </a:r>
          </a:p>
        </p:txBody>
      </p:sp>
      <p:sp>
        <p:nvSpPr>
          <p:cNvPr id="4" name="Title 3" descr="Rhesymau dros beidio ag ymweld â Chymru yn 2024">
            <a:extLst>
              <a:ext uri="{FF2B5EF4-FFF2-40B4-BE49-F238E27FC236}">
                <a16:creationId xmlns:a16="http://schemas.microsoft.com/office/drawing/2014/main" id="{1356FF3F-61E0-5967-4703-14F4F74D2D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66182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ag ymweld â Chymru yn 2024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9D4A9F-E8AB-1E44-DDD9-7E12852EC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28952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5" descr="Y prif resymau dros beidio ag ymweld â Chymru yn 2024 yw oherwydd eu bod wedi mynd ar wyliau tramor yn lle hynny, neu eu bod wedi ymweld â Chymru o'r blaen ac eisiau archwilio cyrchfan wahanol.">
            <a:extLst>
              <a:ext uri="{FF2B5EF4-FFF2-40B4-BE49-F238E27FC236}">
                <a16:creationId xmlns:a16="http://schemas.microsoft.com/office/drawing/2014/main" id="{92021277-0B05-512C-59B0-25AE3EEFED75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Y prif resymau dros beidio ag ymweld â Chymru yn 2024 yw oherwydd eu bod wedi mynd ar wyliau tramor yn lle hynny, neu eu bod wedi ymweld â Chymru o'r blaen ac eisiau archwilio cyrchfan wahanol.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DBA1C1D-9C26-3877-7960-715198A0C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7136298"/>
              </p:ext>
            </p:extLst>
          </p:nvPr>
        </p:nvGraphicFramePr>
        <p:xfrm>
          <a:off x="-1501627" y="2124618"/>
          <a:ext cx="8718126" cy="4097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F1A1292C-B1CF-976E-EABA-EE3A2EE7F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85E12C-D8E4-551B-90DA-746D9B1E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E4. Beth yw'r rhesymau pam na wnaethoch chi gymryd seibiant byr neu wyliau yng Nghymru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na aeth ar daith i Gymru yn 2024, n=517.</a:t>
            </a:r>
          </a:p>
        </p:txBody>
      </p:sp>
    </p:spTree>
    <p:extLst>
      <p:ext uri="{BB962C8B-B14F-4D97-AF65-F5344CB8AC3E}">
        <p14:creationId xmlns:p14="http://schemas.microsoft.com/office/powerpoint/2010/main" val="3669245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 descr="Y RHAI NA AETH AR DAITH I GYMRU YN 2024">
            <a:extLst>
              <a:ext uri="{FF2B5EF4-FFF2-40B4-BE49-F238E27FC236}">
                <a16:creationId xmlns:a16="http://schemas.microsoft.com/office/drawing/2014/main" id="{CD0724AE-EE80-92F2-0E46-DE8A88F9597E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>
                <a:solidFill>
                  <a:schemeClr val="bg1"/>
                </a:solidFill>
              </a:rPr>
              <a:t>Y RHAI NA AETH AR DAITH I GYMRU YN 2024</a:t>
            </a:r>
          </a:p>
        </p:txBody>
      </p:sp>
      <p:sp>
        <p:nvSpPr>
          <p:cNvPr id="6" name="Title 5" descr="Bwriad i ymweld â Chymru gan rai na aeth ar daith i Gymru">
            <a:extLst>
              <a:ext uri="{FF2B5EF4-FFF2-40B4-BE49-F238E27FC236}">
                <a16:creationId xmlns:a16="http://schemas.microsoft.com/office/drawing/2014/main" id="{52162709-B40B-6715-C243-E54A0CE102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8384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 i ymweld â Chymru gan rai na aeth ar daith i Gymru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C8C247A-F936-C492-C3BE-3699EAA1B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1197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O’r rhai nad oedd wedi bod ar daith i Gymru, nid oedd 76% wedi ystyried taith dros nos i Gymru yn 2024.">
            <a:extLst>
              <a:ext uri="{FF2B5EF4-FFF2-40B4-BE49-F238E27FC236}">
                <a16:creationId xmlns:a16="http://schemas.microsoft.com/office/drawing/2014/main" id="{2BC1268C-0F11-F0B5-509B-F6FA9FF330A0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3470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O’r rhai nad oedd wedi bod ar daith i Gymru, nid oedd 76% wedi ystyried taith dros nos i Gymru yn 2024. Penderfynodd ychydig dros hanner o'r rhain fynd i rywle arall yn Ynysoedd Prydain neu Iwerddon, gydag Arfordir Deheuol Lloegr a De-orllewin Lloegr y cyrchfannau mwyaf poblogaidd.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62544EFA-04DC-3752-C557-53D55BEF8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025991"/>
              </p:ext>
            </p:extLst>
          </p:nvPr>
        </p:nvGraphicFramePr>
        <p:xfrm>
          <a:off x="-3763595" y="3010952"/>
          <a:ext cx="10824795" cy="2949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EDA8E8A-446A-9078-C8BD-4BC2E6FAC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6462473"/>
              </p:ext>
            </p:extLst>
          </p:nvPr>
        </p:nvGraphicFramePr>
        <p:xfrm>
          <a:off x="3511486" y="2052078"/>
          <a:ext cx="8893177" cy="3908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 descr="Roedd 24% o’r rhai nad oedd wedi bod ar daith i Gymru yn ystyried taith dros nos i Gymru yn 2024">
            <a:extLst>
              <a:ext uri="{FF2B5EF4-FFF2-40B4-BE49-F238E27FC236}">
                <a16:creationId xmlns:a16="http://schemas.microsoft.com/office/drawing/2014/main" id="{74DF5D42-5F27-13E6-EBF9-D52EA26B7A91}"/>
              </a:ext>
            </a:extLst>
          </p:cNvPr>
          <p:cNvSpPr txBox="1"/>
          <p:nvPr/>
        </p:nvSpPr>
        <p:spPr>
          <a:xfrm>
            <a:off x="812011" y="2396021"/>
            <a:ext cx="58407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400" dirty="0">
                <a:solidFill>
                  <a:srgbClr val="120742"/>
                </a:solidFill>
              </a:rPr>
              <a:t>Roedd</a:t>
            </a:r>
            <a:r>
              <a:rPr lang="cy-GB" sz="2000" b="1" dirty="0">
                <a:solidFill>
                  <a:srgbClr val="120742"/>
                </a:solidFill>
              </a:rPr>
              <a:t> 24% </a:t>
            </a:r>
            <a:r>
              <a:rPr lang="cy-GB" sz="1400" dirty="0">
                <a:solidFill>
                  <a:srgbClr val="120742"/>
                </a:solidFill>
              </a:rPr>
              <a:t>o’r rhai nad oedd wedi bod ar daith i Gymru yn ystyried taith dros nos i Gymru yn 2024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16F7A9D-639E-540D-9F37-114B5A0C9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25445" y="3568700"/>
            <a:ext cx="1043475" cy="0"/>
          </a:xfrm>
          <a:prstGeom prst="straightConnector1">
            <a:avLst/>
          </a:prstGeom>
          <a:ln>
            <a:solidFill>
              <a:srgbClr val="12074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85E12C-D8E4-551B-90DA-746D9B1E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289856"/>
            <a:ext cx="10582274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E1. Nodoch na wnaethoch gymryd seibiant byr neu wyliau i Gymru yn 2024. Oeddech chi'n ystyried taith yng Nghymru yn 2024 ar unrhyw adeg?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E2. Ac a aethoch chi rywle arall am seibiant byr neu wyliau yn 2024, neu aethoch chi ddim ar wyliau o gwbl? Y rhai na aeth ar daith i Gymru yn 2024, n=517.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E3. Ac i ba un o'r ardaloedd canlynol o Ynysoedd Prydain neu Iwerddon aethoch chi ar eich seibiant byr neu wyliau yn 2024? Euthum i Ynysoedd Prydain neu Iwerddon, n=277.</a:t>
            </a:r>
          </a:p>
        </p:txBody>
      </p:sp>
    </p:spTree>
    <p:extLst>
      <p:ext uri="{BB962C8B-B14F-4D97-AF65-F5344CB8AC3E}">
        <p14:creationId xmlns:p14="http://schemas.microsoft.com/office/powerpoint/2010/main" val="2943931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EBAD-59BF-D780-C234-F70F06FFC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D9E0570F-2FC6-D8B5-D614-D81F0633A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45EA93-FC3F-238D-E050-8FC433137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C4F659E-F829-98C3-F182-75B8BCEDA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 descr="RHESYMAU DROS BEIDIO BWRIADU YMWELD Â CHYMRU YN 2025">
            <a:extLst>
              <a:ext uri="{FF2B5EF4-FFF2-40B4-BE49-F238E27FC236}">
                <a16:creationId xmlns:a16="http://schemas.microsoft.com/office/drawing/2014/main" id="{F30570A3-1ABB-79D1-58DD-8CCA7A07CDC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4820533" cy="13849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RHESYMAU DROS BEIDIO BWRIADU YMWELD Â CHYMRU YN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5AF12A-79F7-5C17-A723-C3A53596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13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Rhesymau dros beidio bwriadu ymweld â Chymru yn 2025">
            <a:extLst>
              <a:ext uri="{FF2B5EF4-FFF2-40B4-BE49-F238E27FC236}">
                <a16:creationId xmlns:a16="http://schemas.microsoft.com/office/drawing/2014/main" id="{CD853314-0199-0B71-0107-8E6F0952D8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8" y="365124"/>
            <a:ext cx="7274669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bwriadu ymweld â Chymru yn 2025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1403BD6-ED19-0F26-CF0A-EA21CED65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02052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Yn debyg i'r rhesymau dros beidio ag ymweld â Chymru yn 2024, y prif resymau dros beidio â chynllunio ymweld yn 2025 yw dewis gwyliau tramor neu wedi ymweld o'r blaen, eisiau archwilio cyrchfan newydd.">
            <a:extLst>
              <a:ext uri="{FF2B5EF4-FFF2-40B4-BE49-F238E27FC236}">
                <a16:creationId xmlns:a16="http://schemas.microsoft.com/office/drawing/2014/main" id="{C7F446C0-F36D-F5CF-6E80-239EBA73512E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Yn debyg i'r rhesymau dros beidio ag ymweld â Chymru yn 2024, y prif resymau dros beidio â chynllunio ymweld yn 2025 yw dewis gwyliau tramor neu wedi ymweld o'r blaen, eisiau archwilio cyrchfan newydd.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7953B79-4B23-E86A-1A0F-2524182F6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3356937"/>
              </p:ext>
            </p:extLst>
          </p:nvPr>
        </p:nvGraphicFramePr>
        <p:xfrm>
          <a:off x="-1351400" y="2464066"/>
          <a:ext cx="9182100" cy="3907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 descr="Y RHAI NAD YDYNT YN BWRIADU CYMRYD TAITH I GYMRU YN 2025">
            <a:extLst>
              <a:ext uri="{FF2B5EF4-FFF2-40B4-BE49-F238E27FC236}">
                <a16:creationId xmlns:a16="http://schemas.microsoft.com/office/drawing/2014/main" id="{FD161050-CB7A-835C-4E8F-76E43EC926D8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>
                <a:solidFill>
                  <a:schemeClr val="bg1"/>
                </a:solidFill>
              </a:rPr>
              <a:t>Y RHAI NAD YDYNT YN BWRIADU CYMRYD TAITH I GYMRU YN 2025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A1826D1A-F437-A842-DF3A-797E1CC1E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048" y="0"/>
            <a:ext cx="4156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85E12C-D8E4-551B-90DA-746D9B1E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F13. Beth yw’r rhesymau pam nad ydych yn bwriadu ymweld â Chymru am seibiant byr neu wyliau yn 2025?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nad ydynt yn bwriadu cymryd taith i Gymru yn 2025, n=210.</a:t>
            </a:r>
          </a:p>
        </p:txBody>
      </p:sp>
    </p:spTree>
    <p:extLst>
      <p:ext uri="{BB962C8B-B14F-4D97-AF65-F5344CB8AC3E}">
        <p14:creationId xmlns:p14="http://schemas.microsoft.com/office/powerpoint/2010/main" val="3870897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descr="Y RHAI NAD YDYNT YN BWRIADU CYMRYD TAITH I GYMRU YN 2025">
            <a:extLst>
              <a:ext uri="{FF2B5EF4-FFF2-40B4-BE49-F238E27FC236}">
                <a16:creationId xmlns:a16="http://schemas.microsoft.com/office/drawing/2014/main" id="{D5FBC449-F710-9AA5-0981-D15A045D94D5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>
                <a:solidFill>
                  <a:schemeClr val="bg1"/>
                </a:solidFill>
              </a:rPr>
              <a:t>Y RHAI NAD YDYNT YN BWRIADU CYMRYD TAITH I GYMRU YN 2025</a:t>
            </a:r>
          </a:p>
        </p:txBody>
      </p:sp>
      <p:sp>
        <p:nvSpPr>
          <p:cNvPr id="6" name="Title 5" descr="Lleoliadau yn y DU ac Iwerddon a ystyrir ar gyfer ymweld yn 2025">
            <a:extLst>
              <a:ext uri="{FF2B5EF4-FFF2-40B4-BE49-F238E27FC236}">
                <a16:creationId xmlns:a16="http://schemas.microsoft.com/office/drawing/2014/main" id="{719694A0-DC92-8356-6B51-6247B24D5B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371304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Lleoliadau yn y DU ac Iwerddon a ystyrir ar gyfer ymweld yn 2025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0DDF31-D88F-01F5-F0F8-CE5E8672B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10166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Ymhlith y rhai nad ydynt yn bwriadu ymweld â Chymru yn 2025, De-orllewin Lloegr yw cyrchfan mwyaf poblogaidd y DU ac Iwerddon.">
            <a:extLst>
              <a:ext uri="{FF2B5EF4-FFF2-40B4-BE49-F238E27FC236}">
                <a16:creationId xmlns:a16="http://schemas.microsoft.com/office/drawing/2014/main" id="{6D474322-8B58-31AE-7CB2-66B5ABC0E415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Ymhlith y rhai nad ydynt yn bwriadu ymweld â Chymru yn 2025, De-orllewin Lloegr yw cyrchfan mwyaf poblogaidd y DU ac Iwerddon.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DBA1C1D-9C26-3877-7960-715198A0C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7691389"/>
              </p:ext>
            </p:extLst>
          </p:nvPr>
        </p:nvGraphicFramePr>
        <p:xfrm>
          <a:off x="-3086101" y="1976435"/>
          <a:ext cx="10106025" cy="4348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1A500D27-FEC3-078D-97C1-4BC2316E1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068" y="0"/>
            <a:ext cx="40729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85E12C-D8E4-551B-90DA-746D9B1E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F14. Ble, os unrhyw le, yn y DU ac Iwerddon yr ydych chi o ddifrif yn ystyried ymweld ag ef am seibiant byr neu wyliau yn ystod 2025? Y rhai nad ydynt yn bwriadu cymryd taith i Gymru yn 2025, n=210.</a:t>
            </a:r>
          </a:p>
        </p:txBody>
      </p:sp>
    </p:spTree>
    <p:extLst>
      <p:ext uri="{BB962C8B-B14F-4D97-AF65-F5344CB8AC3E}">
        <p14:creationId xmlns:p14="http://schemas.microsoft.com/office/powerpoint/2010/main" val="350457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Rhesymau dros beidio ag ymweld â Chymru yn 2024 neu fwriadu ymweld yn 2025">
            <a:extLst>
              <a:ext uri="{FF2B5EF4-FFF2-40B4-BE49-F238E27FC236}">
                <a16:creationId xmlns:a16="http://schemas.microsoft.com/office/drawing/2014/main" id="{2F108B5D-3BB8-9B59-11B9-AA767E8DCD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10727454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ag ymweld â Chymru yn 2024 neu fwriadu ymweld yn 2025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D2CDDC-8252-B59D-EC00-21D722A81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98147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>
            <a:extLst>
              <a:ext uri="{FF2B5EF4-FFF2-40B4-BE49-F238E27FC236}">
                <a16:creationId xmlns:a16="http://schemas.microsoft.com/office/drawing/2014/main" id="{437F8001-82AF-EE23-5F09-D440AFE9B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38" y="1157288"/>
            <a:ext cx="5775325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7E658CEB-EC35-B63F-E9A3-37E288AC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5597525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D2AF657-347A-5031-9C1A-F3567FC5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2439" y="1157288"/>
            <a:ext cx="11389561" cy="5700712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 descr="Rheswm dros beidio ymweld Y prif resymau dros beidio bwriadu ymweld â Chymru yn 2025 yw dewis gwyliau tramor neu fod eisiau archwilio cyrchfan newydd ar ôl ymweld o'r blaen.">
            <a:extLst>
              <a:ext uri="{FF2B5EF4-FFF2-40B4-BE49-F238E27FC236}">
                <a16:creationId xmlns:a16="http://schemas.microsoft.com/office/drawing/2014/main" id="{0229571B-E4A8-EC13-0983-04540101CDC4}"/>
              </a:ext>
            </a:extLst>
          </p:cNvPr>
          <p:cNvSpPr txBox="1"/>
          <p:nvPr/>
        </p:nvSpPr>
        <p:spPr>
          <a:xfrm>
            <a:off x="831849" y="2573337"/>
            <a:ext cx="56110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Rheswm dros beidio ag ymweld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 prif resymau dros beidio bwriadu ymweld â Chymru yn 2025 yw dewis gwyliau tramor neu fod eisiau archwilio cyrchfan newydd ar ôl ymweld o'r blaen.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2" name="TextBox 21" descr="Prif gyrchfan I'r rhai nad ydynt yn bwriadu ymweld â Chymru yn 2025, De-orllewin Lloegr (23%) yw cyrchfan mwyaf poblogaidd y DU ac Iwerddon.">
            <a:extLst>
              <a:ext uri="{FF2B5EF4-FFF2-40B4-BE49-F238E27FC236}">
                <a16:creationId xmlns:a16="http://schemas.microsoft.com/office/drawing/2014/main" id="{46A2FE97-079A-06D6-AA34-75D72796B4D4}"/>
              </a:ext>
            </a:extLst>
          </p:cNvPr>
          <p:cNvSpPr txBox="1"/>
          <p:nvPr/>
        </p:nvSpPr>
        <p:spPr>
          <a:xfrm>
            <a:off x="6450848" y="2573337"/>
            <a:ext cx="57411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Prif gyrchfan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I'r rhai nad ydynt yn bwriadu ymweld â Chymru yn 2025, De-orllewin Lloegr (23%) yw cyrchfan mwyaf poblogaidd y DU ac Iwerddon.</a:t>
            </a:r>
          </a:p>
        </p:txBody>
      </p:sp>
    </p:spTree>
    <p:extLst>
      <p:ext uri="{BB962C8B-B14F-4D97-AF65-F5344CB8AC3E}">
        <p14:creationId xmlns:p14="http://schemas.microsoft.com/office/powerpoint/2010/main" val="1639749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metadata xmlns="http://www.objective.com/ecm/document/metadata/FF3C5B18883D4E21973B57C2EEED7FD1" version="1.0.0">
  <systemFields>
    <field name="Objective-Id">
      <value order="0">A58921823</value>
    </field>
    <field name="Objective-Title">
      <value order="0">Market Demand Study - Report 2025 - UK - CY revised 17.07.25</value>
    </field>
    <field name="Objective-Description">
      <value order="0"/>
    </field>
    <field name="Objective-CreationStamp">
      <value order="0">2025-07-16T16:46:12Z</value>
    </field>
    <field name="Objective-IsApproved">
      <value order="0">false</value>
    </field>
    <field name="Objective-IsPublished">
      <value order="0">true</value>
    </field>
    <field name="Objective-DatePublished">
      <value order="0">2025-07-17T08:32:42Z</value>
    </field>
    <field name="Objective-ModificationStamp">
      <value order="0">2025-07-17T08:53:35Z</value>
    </field>
    <field name="Objective-Owner">
      <value order="0">Fouracres-Risdon, Shannon (EET - Tourism Development)</value>
    </field>
    <field name="Objective-Path">
      <value order="0">Objective Global Folder:#Business File Plan:WG Organisational Groups:OLD - Pre April 2024 - Economy, Treasury &amp; Constitution:Economy, Treasury &amp; Constitution (ETC) - Culture, Sport &amp; Tourism - Tourism Development:1 - Save:Tourism Research &amp; Insights:Marketing Evaluation - VW:Tourism &amp; Marketing - Tourism Research - Visit Wales Marketing Evaluation - Outcomes &amp; Deliverables - 2023-2028:Market Demand 2025</value>
    </field>
    <field name="Objective-Parent">
      <value order="0">Market Demand 2025</value>
    </field>
    <field name="Objective-State">
      <value order="0">Published</value>
    </field>
    <field name="Objective-VersionId">
      <value order="0">vA106656517</value>
    </field>
    <field name="Objective-Version">
      <value order="0">1.0</value>
    </field>
    <field name="Objective-VersionNumber">
      <value order="0">2</value>
    </field>
    <field name="Objective-VersionComment">
      <value order="0"/>
    </field>
    <field name="Objective-FileNumber">
      <value order="0">qA2088808</value>
    </field>
    <field name="Objective-Classification">
      <value order="0">Official</value>
    </field>
    <field name="Objective-Caveats">
      <value order="0"/>
    </field>
  </systemFields>
  <catalogues>
    <catalogue name="Document - Connect Document Type Catalogue" type="type" ori="id:cA76">
      <field name="Objective-Connect Creator">
        <value order="0">nicole@kubikalloo.com</value>
      </field>
    </catalogue>
  </catalogues>
</metadata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1F237FA45FB74A823D58FBB49B03F5" ma:contentTypeVersion="25" ma:contentTypeDescription="Create a new document." ma:contentTypeScope="" ma:versionID="99d3e50937f38202c767cbdaa2a29037">
  <xsd:schema xmlns:xsd="http://www.w3.org/2001/XMLSchema" xmlns:xs="http://www.w3.org/2001/XMLSchema" xmlns:p="http://schemas.microsoft.com/office/2006/metadata/properties" xmlns:ns1="http://schemas.microsoft.com/sharepoint/v3" xmlns:ns2="4cfe9916-3f1c-4c45-9a42-1fdd0777885b" xmlns:ns3="a85db9e7-1c02-4633-9116-c80c5fd1b090" targetNamespace="http://schemas.microsoft.com/office/2006/metadata/properties" ma:root="true" ma:fieldsID="9329205ba20bae5b62c666e3ccc77a1f" ns1:_="" ns2:_="" ns3:_="">
    <xsd:import namespace="http://schemas.microsoft.com/sharepoint/v3"/>
    <xsd:import namespace="4cfe9916-3f1c-4c45-9a42-1fdd0777885b"/>
    <xsd:import namespace="a85db9e7-1c02-4633-9116-c80c5fd1b090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1:URL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26" nillable="true" ma:displayName="URL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fe9916-3f1c-4c45-9a42-1fdd0777885b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09aa64e0-7c81-43b1-8eee-b164df0bc5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db9e7-1c02-4633-9116-c80c5fd1b09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9" nillable="true" ma:displayName="Taxonomy Catch All Column" ma:hidden="true" ma:list="{08917034-051b-4e36-b96f-f0db44719a95}" ma:internalName="TaxCatchAll" ma:showField="CatchAllData" ma:web="a85db9e7-1c02-4633-9116-c80c5fd1b0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DocumentLibraryPermissions xmlns="4cfe9916-3f1c-4c45-9a42-1fdd0777885b" xsi:nil="true"/>
    <URL xmlns="http://schemas.microsoft.com/sharepoint/v3">
      <Url xsi:nil="true"/>
      <Description xsi:nil="true"/>
    </URL>
    <lcf76f155ced4ddcb4097134ff3c332f xmlns="4cfe9916-3f1c-4c45-9a42-1fdd0777885b">
      <Terms xmlns="http://schemas.microsoft.com/office/infopath/2007/PartnerControls"/>
    </lcf76f155ced4ddcb4097134ff3c332f>
    <MigrationWizId xmlns="4cfe9916-3f1c-4c45-9a42-1fdd0777885b" xsi:nil="true"/>
    <MigrationWizIdPermissionLevels xmlns="4cfe9916-3f1c-4c45-9a42-1fdd0777885b" xsi:nil="true"/>
    <MigrationWizIdSecurityGroups xmlns="4cfe9916-3f1c-4c45-9a42-1fdd0777885b" xsi:nil="true"/>
    <MigrationWizIdPermissions xmlns="4cfe9916-3f1c-4c45-9a42-1fdd0777885b" xsi:nil="true"/>
    <TaxCatchAll xmlns="a85db9e7-1c02-4633-9116-c80c5fd1b090" xsi:nil="true"/>
  </documentManagement>
</p:properties>
</file>

<file path=customXml/itemProps1.xml><?xml version="1.0" encoding="utf-8"?>
<ds:datastoreItem xmlns:ds="http://schemas.openxmlformats.org/officeDocument/2006/customXml" ds:itemID="{93C6D9EC-3D65-4654-B760-D37169767A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customXml/itemProps3.xml><?xml version="1.0" encoding="utf-8"?>
<ds:datastoreItem xmlns:ds="http://schemas.openxmlformats.org/officeDocument/2006/customXml" ds:itemID="{50FD6E1D-925B-4248-A15A-E7442A9573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cfe9916-3f1c-4c45-9a42-1fdd0777885b"/>
    <ds:schemaRef ds:uri="a85db9e7-1c02-4633-9116-c80c5fd1b0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A5E3DF7-3A8F-49C4-B087-86DF95D0CCFE}">
  <ds:schemaRefs>
    <ds:schemaRef ds:uri="http://schemas.microsoft.com/office/2006/metadata/properties"/>
    <ds:schemaRef ds:uri="http://purl.org/dc/elements/1.1/"/>
    <ds:schemaRef ds:uri="4cfe9916-3f1c-4c45-9a42-1fdd0777885b"/>
    <ds:schemaRef ds:uri="a85db9e7-1c02-4633-9116-c80c5fd1b090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sharepoint/v3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6353</Words>
  <Application>Microsoft Office PowerPoint</Application>
  <PresentationFormat>Widescreen</PresentationFormat>
  <Paragraphs>560</Paragraphs>
  <Slides>58</Slides>
  <Notes>30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Cambria</vt:lpstr>
      <vt:lpstr>inherit</vt:lpstr>
      <vt:lpstr>VisitBritain powerpoint template 16x9 final</vt:lpstr>
      <vt:lpstr>Astudiaeth Galw'r Farchnad Croeso Cymru –  DU (2025)</vt:lpstr>
      <vt:lpstr>Safbwyntiau’r ymchwilydd a fynegir yn yr adroddiad hwn ac nid o reidrwydd rhai Llywodraeth Cymru.     Am ragor o wybodaeth cysylltwch â:   Tîm Ymchwil a Mewnwelediadau Croeso Cymru,  Economi, Ynni a Thrafnidiaeth Parc Cathays Caerdydd CF10 3NQ E-bost: ymchwiltwristiaeth@llyw.cymru </vt:lpstr>
      <vt:lpstr>Cynnwys</vt:lpstr>
      <vt:lpstr>CEFNDIR  A METHODOLEG</vt:lpstr>
      <vt:lpstr>Cefndir</vt:lpstr>
      <vt:lpstr>PowerPoint Presentation</vt:lpstr>
      <vt:lpstr>Diffiniadau a ddefnyddir yn yr adroddiad hwn</vt:lpstr>
      <vt:lpstr>CANFYDDIADAU ALLWEDDOL</vt:lpstr>
      <vt:lpstr>CANFYDDIADAU ALLWEDDOL</vt:lpstr>
      <vt:lpstr>PROFFIL Y FARCHNAD WYLIAU YN Y DU</vt:lpstr>
      <vt:lpstr>Mae'r sampl yn debyg i'r llynedd, gyda theuluoedd yn cyfrif am y cyfnod bywyd mwyaf.</vt:lpstr>
      <vt:lpstr>Rhanbarth tarddiad</vt:lpstr>
      <vt:lpstr>Perthynas â phob cyrchfan</vt:lpstr>
      <vt:lpstr>Ymweliadau blaenorol â phob cyrchfan</vt:lpstr>
      <vt:lpstr>Dylanwadau cyrchfan</vt:lpstr>
      <vt:lpstr>YMWELIADAU Â CHYMRU 2024</vt:lpstr>
      <vt:lpstr>Cymerwyd seibiant byr neu wyliau yng Nghymru yn 2024</vt:lpstr>
      <vt:lpstr>Mis y cymerwyd taith i Gymru yn 2023 neu 2024</vt:lpstr>
      <vt:lpstr>Cymru fel cyrchfan dewis cyntaf</vt:lpstr>
      <vt:lpstr>Ble yng Nghymru a nifer y nosweithiau a arhoswyd</vt:lpstr>
      <vt:lpstr>Cwmni</vt:lpstr>
      <vt:lpstr>Deall nodweddion teithiau a gymerwyd yn 2024</vt:lpstr>
      <vt:lpstr>YN DEBYGOL O YMWELD Â CHYMRU YN 2025</vt:lpstr>
      <vt:lpstr>Yn bwriadu ymweld â Chymru yn 2025</vt:lpstr>
      <vt:lpstr>Yn bwriadu ymweld â Chymru yn 2025, yn ôl cyfnod bywyd</vt:lpstr>
      <vt:lpstr>Yn bwriadu ymweld â Chymru yn 2025, yn ôl cyfnod bywyd</vt:lpstr>
      <vt:lpstr>Digwyddiadau</vt:lpstr>
      <vt:lpstr>Ble maen nhw'n bwriadu mynd yn 2025 yng Nghymru?</vt:lpstr>
      <vt:lpstr>Ffynonellau gwybodaeth</vt:lpstr>
      <vt:lpstr>Ystyriaethau'r DU ac Iwerddon ar gyfer 2025</vt:lpstr>
      <vt:lpstr>Deall bwriadau i fynd ar deithiau i Gymru yn 2025</vt:lpstr>
      <vt:lpstr>EFFAITH MARCHNATA CROESO CYMRU</vt:lpstr>
      <vt:lpstr>Wedi clywed sôn am Gymru fel lle i ymweld â hi</vt:lpstr>
      <vt:lpstr>Mae 60% wedi gweld neu glywed am Gymru drwy o leiaf un ffynhonnell gwybodaeth yn ystod y misoedd diwethaf.   Ar lafar yw'r brif ffynhonnell, gyda hysbysebion teledu yn dilyn yn agos. Fodd bynnag, mae pobl annibynnol iau yn llai tebygol o fod wedi clywed amdano trwy hysbysebion teledu ac yn fwy tebygol trwy grëwyr cynnwys, dylanwadwyr a chyfryngau cymdeithasol.</vt:lpstr>
      <vt:lpstr>Roedd gan yr ymgyrchoedd lefel debyg o ddwyn i gof, gyda thua 30% o'r ymatebwyr yn nodi eu bod yn cofio gweld pob un yn ystod y misoedd diwethaf.</vt:lpstr>
      <vt:lpstr>Ymgyrchoedd datganiadau</vt:lpstr>
      <vt:lpstr>Ymgyrchoedd canfyddiadau</vt:lpstr>
      <vt:lpstr>Ymgyrchoedd canfyddiadau, o'r rhai oedd yn ymwybodol</vt:lpstr>
      <vt:lpstr>Ymgyrchoedd datganiadau disgrifiadol</vt:lpstr>
      <vt:lpstr>Cyswllt Croeso Cymru</vt:lpstr>
      <vt:lpstr>Gweld marchnata mewn perthynas â thwristiaeth Cymru?</vt:lpstr>
      <vt:lpstr>Effaith marchnata Croeso Cymru</vt:lpstr>
      <vt:lpstr>FFOCWS AR FOETHUSRWYDD A HYGYRCHEDD</vt:lpstr>
      <vt:lpstr>Canfyddiad o Gymru</vt:lpstr>
      <vt:lpstr>Canfyddiad o Gymru</vt:lpstr>
      <vt:lpstr>Pwysigrwydd moethusrwydd</vt:lpstr>
      <vt:lpstr>Pwysigrwydd moethusrwydd, yn ôl cyfnod bywyd</vt:lpstr>
      <vt:lpstr>Byddai 47% yn ystyried Cymru ar gyfer gwyliau moethus.  Mae 63% yn ystyried lleoliadau golygfaol/golygfeydd i fod yn nodweddion moethus pwysig wrth archebu llety, tra bod 45% yn ystyried opsiynau bwyta cain i fod yn nodweddion moethus.  Ar ben hynny, mae 48% yn fodlon gwario mwy ar wyliau moethus.</vt:lpstr>
      <vt:lpstr>Pwysigrwydd hygyrchedd</vt:lpstr>
      <vt:lpstr>Hygyrchedd llety ac atyniadau </vt:lpstr>
      <vt:lpstr>Ffocws ar foethusrwydd a hygyrchedd</vt:lpstr>
      <vt:lpstr>RHESYMAU DROS BEIDIO AG YMWELD Â CHYMRU YN 2024</vt:lpstr>
      <vt:lpstr>Rhesymau dros beidio ag ymweld â Chymru yn 2024</vt:lpstr>
      <vt:lpstr>Bwriad i ymweld â Chymru gan rai na aeth ar daith i Gymru</vt:lpstr>
      <vt:lpstr>RHESYMAU DROS BEIDIO BWRIADU YMWELD Â CHYMRU YN 2025</vt:lpstr>
      <vt:lpstr>Rhesymau dros beidio bwriadu ymweld â Chymru yn 2025</vt:lpstr>
      <vt:lpstr>Lleoliadau yn y DU ac Iwerddon a ystyrir ar gyfer ymweld yn 2025</vt:lpstr>
      <vt:lpstr>Rhesymau dros beidio ag ymweld â Chymru yn 2024 neu fwriadu ymweld yn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Astudiaeth Galw'r Farchnad Croeso Cymru – DU (2025)</dc:title>
  <dc:creator/>
  <cp:lastModifiedBy/>
  <cp:revision>1</cp:revision>
  <dcterms:created xsi:type="dcterms:W3CDTF">2025-06-23T15:01:08Z</dcterms:created>
  <dcterms:modified xsi:type="dcterms:W3CDTF">2025-07-17T09:22:11Z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0x010100261F237FA45FB74A823D58FBB49B03F5</vt:lpwstr>
  </property>
  <property fmtid="{D5CDD505-2E9C-101B-9397-08002B2CF9AE}" pid="3" name="MediaServiceImageTags">
    <vt:lpwstr/>
  </property>
  <property fmtid="{D5CDD505-2E9C-101B-9397-08002B2CF9AE}" pid="4" name="Objective-Comment">
    <vt:lpwstr/>
  </property>
  <property fmtid="{D5CDD505-2E9C-101B-9397-08002B2CF9AE}" pid="5" name="Customer-Id">
    <vt:lpwstr>FF3C5B18883D4E21973B57C2EEED7FD1</vt:lpwstr>
  </property>
  <property fmtid="{D5CDD505-2E9C-101B-9397-08002B2CF9AE}" pid="6" name="Objective-Id">
    <vt:lpwstr>A58921823</vt:lpwstr>
  </property>
  <property fmtid="{D5CDD505-2E9C-101B-9397-08002B2CF9AE}" pid="7" name="Objective-Title">
    <vt:lpwstr>Market Demand Study - Report 2025 - UK - CY revised 17.07.25</vt:lpwstr>
  </property>
  <property fmtid="{D5CDD505-2E9C-101B-9397-08002B2CF9AE}" pid="8" name="Objective-Description">
    <vt:lpwstr/>
  </property>
  <property fmtid="{D5CDD505-2E9C-101B-9397-08002B2CF9AE}" pid="9" name="Objective-CreationStamp">
    <vt:filetime>2025-07-16T16:46:12Z</vt:filetime>
  </property>
  <property fmtid="{D5CDD505-2E9C-101B-9397-08002B2CF9AE}" pid="10" name="Objective-IsApproved">
    <vt:bool>false</vt:bool>
  </property>
  <property fmtid="{D5CDD505-2E9C-101B-9397-08002B2CF9AE}" pid="11" name="Objective-IsPublished">
    <vt:bool>true</vt:bool>
  </property>
  <property fmtid="{D5CDD505-2E9C-101B-9397-08002B2CF9AE}" pid="12" name="Objective-DatePublished">
    <vt:filetime>2025-07-17T08:32:42Z</vt:filetime>
  </property>
  <property fmtid="{D5CDD505-2E9C-101B-9397-08002B2CF9AE}" pid="13" name="Objective-ModificationStamp">
    <vt:filetime>2025-07-17T08:53:35Z</vt:filetime>
  </property>
  <property fmtid="{D5CDD505-2E9C-101B-9397-08002B2CF9AE}" pid="14" name="Objective-Owner">
    <vt:lpwstr>Fouracres-Risdon, Shannon (EET - Tourism Development)</vt:lpwstr>
  </property>
  <property fmtid="{D5CDD505-2E9C-101B-9397-08002B2CF9AE}" pid="15" name="Objective-Path">
    <vt:lpwstr>Objective Global Folder:#Business File Plan:WG Organisational Groups:OLD - Pre April 2024 - Economy, Treasury &amp; Constitution:Economy, Treasury &amp; Constitution (ETC) - Culture, Sport &amp; Tourism - Tourism Development:1 - Save:Tourism Research &amp; Insights:Marketing Evaluation - VW:Tourism &amp; Marketing - Tourism Research - Visit Wales Marketing Evaluation - Outcomes &amp; Deliverables - 2023-2028:Market Demand 2025:</vt:lpwstr>
  </property>
  <property fmtid="{D5CDD505-2E9C-101B-9397-08002B2CF9AE}" pid="16" name="Objective-Parent">
    <vt:lpwstr>Market Demand 2025</vt:lpwstr>
  </property>
  <property fmtid="{D5CDD505-2E9C-101B-9397-08002B2CF9AE}" pid="17" name="Objective-State">
    <vt:lpwstr>Published</vt:lpwstr>
  </property>
  <property fmtid="{D5CDD505-2E9C-101B-9397-08002B2CF9AE}" pid="18" name="Objective-VersionId">
    <vt:lpwstr>vA106656517</vt:lpwstr>
  </property>
  <property fmtid="{D5CDD505-2E9C-101B-9397-08002B2CF9AE}" pid="19" name="Objective-Version">
    <vt:lpwstr>1.0</vt:lpwstr>
  </property>
  <property fmtid="{D5CDD505-2E9C-101B-9397-08002B2CF9AE}" pid="20" name="Objective-VersionNumber">
    <vt:r8>2</vt:r8>
  </property>
  <property fmtid="{D5CDD505-2E9C-101B-9397-08002B2CF9AE}" pid="21" name="Objective-VersionComment">
    <vt:lpwstr/>
  </property>
  <property fmtid="{D5CDD505-2E9C-101B-9397-08002B2CF9AE}" pid="22" name="Objective-FileNumber">
    <vt:lpwstr>qA2088808</vt:lpwstr>
  </property>
  <property fmtid="{D5CDD505-2E9C-101B-9397-08002B2CF9AE}" pid="23" name="Objective-Classification">
    <vt:lpwstr>[Inherited - Official]</vt:lpwstr>
  </property>
  <property fmtid="{D5CDD505-2E9C-101B-9397-08002B2CF9AE}" pid="24" name="Objective-Caveats">
    <vt:lpwstr/>
  </property>
  <property fmtid="{D5CDD505-2E9C-101B-9397-08002B2CF9AE}" pid="25" name="Objective-Connect Creator">
    <vt:lpwstr>nicole@kubikalloo.com</vt:lpwstr>
  </property>
</Properties>
</file>