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7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9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1.xml" ContentType="application/vnd.openxmlformats-officedocument.drawingml.chartshape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2"/>
  </p:sldMasterIdLst>
  <p:notesMasterIdLst>
    <p:notesMasterId r:id="rId49"/>
  </p:notesMasterIdLst>
  <p:handoutMasterIdLst>
    <p:handoutMasterId r:id="rId50"/>
  </p:handoutMasterIdLst>
  <p:sldIdLst>
    <p:sldId id="952" r:id="rId3"/>
    <p:sldId id="953" r:id="rId4"/>
    <p:sldId id="1028" r:id="rId5"/>
    <p:sldId id="1180" r:id="rId6"/>
    <p:sldId id="954" r:id="rId7"/>
    <p:sldId id="1049" r:id="rId8"/>
    <p:sldId id="1065" r:id="rId9"/>
    <p:sldId id="1181" r:id="rId10"/>
    <p:sldId id="1142" r:id="rId11"/>
    <p:sldId id="1182" r:id="rId12"/>
    <p:sldId id="1005" r:id="rId13"/>
    <p:sldId id="1009" r:id="rId14"/>
    <p:sldId id="973" r:id="rId15"/>
    <p:sldId id="1183" r:id="rId16"/>
    <p:sldId id="1153" r:id="rId17"/>
    <p:sldId id="1017" r:id="rId18"/>
    <p:sldId id="1019" r:id="rId19"/>
    <p:sldId id="1018" r:id="rId20"/>
    <p:sldId id="1184" r:id="rId21"/>
    <p:sldId id="1141" r:id="rId22"/>
    <p:sldId id="962" r:id="rId23"/>
    <p:sldId id="1067" r:id="rId24"/>
    <p:sldId id="1066" r:id="rId25"/>
    <p:sldId id="966" r:id="rId26"/>
    <p:sldId id="1035" r:id="rId27"/>
    <p:sldId id="970" r:id="rId28"/>
    <p:sldId id="971" r:id="rId29"/>
    <p:sldId id="979" r:id="rId30"/>
    <p:sldId id="1186" r:id="rId31"/>
    <p:sldId id="1154" r:id="rId32"/>
    <p:sldId id="982" r:id="rId33"/>
    <p:sldId id="983" r:id="rId34"/>
    <p:sldId id="1040" r:id="rId35"/>
    <p:sldId id="984" r:id="rId36"/>
    <p:sldId id="980" r:id="rId37"/>
    <p:sldId id="985" r:id="rId38"/>
    <p:sldId id="1187" r:id="rId39"/>
    <p:sldId id="1155" r:id="rId40"/>
    <p:sldId id="986" r:id="rId41"/>
    <p:sldId id="987" r:id="rId42"/>
    <p:sldId id="988" r:id="rId43"/>
    <p:sldId id="1188" r:id="rId44"/>
    <p:sldId id="1162" r:id="rId45"/>
    <p:sldId id="997" r:id="rId46"/>
    <p:sldId id="994" r:id="rId47"/>
    <p:sldId id="1027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yflwyniad" id="{0D19AEDF-77D3-4425-B6AB-BD2BF311DF4B}">
          <p14:sldIdLst>
            <p14:sldId id="952"/>
            <p14:sldId id="953"/>
            <p14:sldId id="1028"/>
          </p14:sldIdLst>
        </p14:section>
        <p14:section name="Cefndir a Methodoleg" id="{FFC82336-3FB6-46AF-8905-FB6CDB5C1689}">
          <p14:sldIdLst>
            <p14:sldId id="1180"/>
            <p14:sldId id="954"/>
            <p14:sldId id="1049"/>
            <p14:sldId id="1065"/>
          </p14:sldIdLst>
        </p14:section>
        <p14:section name="Canfyddiadau Allweddol" id="{AF7C74B5-0D16-4826-8483-66119A2DEF20}">
          <p14:sldIdLst>
            <p14:sldId id="1181"/>
            <p14:sldId id="1142"/>
          </p14:sldIdLst>
        </p14:section>
        <p14:section name="Proffil Ymholwyr Croeso Cymru" id="{79EA0617-FA25-46D3-ABB1-3D98BD50ED23}">
          <p14:sldIdLst>
            <p14:sldId id="1182"/>
            <p14:sldId id="1005"/>
            <p14:sldId id="1009"/>
            <p14:sldId id="973"/>
          </p14:sldIdLst>
        </p14:section>
        <p14:section name="Trosi Taith a Pherthynas â Chymru 2024" id="{FFD7C48C-3B63-4824-8847-AE71FBEE37BD}">
          <p14:sldIdLst>
            <p14:sldId id="1183"/>
            <p14:sldId id="1153"/>
            <p14:sldId id="1017"/>
            <p14:sldId id="1019"/>
            <p14:sldId id="1018"/>
          </p14:sldIdLst>
        </p14:section>
        <p14:section name="Nodweddion Taith 2024" id="{BD2FC4EE-A049-4505-B242-B396D007727D}">
          <p14:sldIdLst>
            <p14:sldId id="1184"/>
            <p14:sldId id="1141"/>
            <p14:sldId id="962"/>
            <p14:sldId id="1067"/>
            <p14:sldId id="1066"/>
            <p14:sldId id="966"/>
            <p14:sldId id="1035"/>
            <p14:sldId id="970"/>
            <p14:sldId id="971"/>
            <p14:sldId id="979"/>
          </p14:sldIdLst>
        </p14:section>
        <p14:section name="Effaith Marchnata" id="{21497AA8-36FB-4233-9E8D-C18D15645E72}">
          <p14:sldIdLst>
            <p14:sldId id="1186"/>
            <p14:sldId id="1154"/>
            <p14:sldId id="982"/>
            <p14:sldId id="983"/>
            <p14:sldId id="1040"/>
            <p14:sldId id="984"/>
            <p14:sldId id="980"/>
            <p14:sldId id="985"/>
          </p14:sldIdLst>
        </p14:section>
        <p14:section name="Tebygolrwydd o ymweld â Chymru yn 2025" id="{4E138B13-ABE8-4882-962E-CBBC94AC37CA}">
          <p14:sldIdLst>
            <p14:sldId id="1187"/>
            <p14:sldId id="1155"/>
            <p14:sldId id="986"/>
            <p14:sldId id="987"/>
            <p14:sldId id="988"/>
          </p14:sldIdLst>
        </p14:section>
        <p14:section name="Rhesymau dros beidio â mynd ar daith" id="{AD9BC404-D81D-46E6-BD50-6B3350EC2DD1}">
          <p14:sldIdLst>
            <p14:sldId id="1188"/>
            <p14:sldId id="1162"/>
            <p14:sldId id="997"/>
            <p14:sldId id="994"/>
            <p14:sldId id="102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742"/>
    <a:srgbClr val="AD9CF5"/>
    <a:srgbClr val="90C286"/>
    <a:srgbClr val="518A45"/>
    <a:srgbClr val="EA5A0D"/>
    <a:srgbClr val="CB333B"/>
    <a:srgbClr val="D9D9D9"/>
    <a:srgbClr val="FDB332"/>
    <a:srgbClr val="353565"/>
    <a:srgbClr val="5C9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8/10/relationships/authors" Target="authors.xml"/><Relationship Id="rId8" Type="http://schemas.openxmlformats.org/officeDocument/2006/relationships/slide" Target="slides/slide6.xml"/><Relationship Id="rId51" Type="http://schemas.openxmlformats.org/officeDocument/2006/relationships/commentAuthors" Target="comment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3531445641724791"/>
          <c:y val="4.8806589336835335E-2"/>
          <c:w val="0.24821386796759101"/>
          <c:h val="0.847463226203493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Rwy’n aml yn cymryd seibiant byr neu wyliau yno ac yn bwriadu gwneud hynny eto o fewn y flwyddyn nesaf</c:v>
                </c:pt>
                <c:pt idx="1">
                  <c:v>Rwyf weithiau’n cymryd seibiant byr neu wyliau yno ac yn bwriadu gwneud hynny eto yn y cwpl o flynyddoedd nesaf</c:v>
                </c:pt>
                <c:pt idx="2">
                  <c:v>Rwyf wedi cymryd seibiant byr neu wyliau yno unwaith neu ddwy o'r blaen ac efallai y byddaf yn gwneud hynny eto</c:v>
                </c:pt>
                <c:pt idx="3">
                  <c:v>Rwyf wedi cymryd seibiant byr neu wyliau yno o'r blaen ond nid wyf yn debygol o wneud hynny eto</c:v>
                </c:pt>
                <c:pt idx="4">
                  <c:v>Nid wyf erioed wedi bod ar seibiant byr neu wyliau yno ond hoffwn i</c:v>
                </c:pt>
                <c:pt idx="5">
                  <c:v>Nid wyf erioed wedi cymryd seibiant byr neu wyliau yno o'r blaen ac nid wyf yn debygol o wneud hynny yn y dyfodol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0.06</c:v>
                </c:pt>
                <c:pt idx="1">
                  <c:v>0.13</c:v>
                </c:pt>
                <c:pt idx="2">
                  <c:v>0.3</c:v>
                </c:pt>
                <c:pt idx="3">
                  <c:v>0.01</c:v>
                </c:pt>
                <c:pt idx="4">
                  <c:v>0.47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1-4276-96B2-37628382F8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Rwy’n aml yn cymryd seibiant byr neu wyliau yno ac yn bwriadu gwneud hynny eto o fewn y flwyddyn nesaf</c:v>
                </c:pt>
                <c:pt idx="1">
                  <c:v>Rwyf weithiau’n cymryd seibiant byr neu wyliau yno ac yn bwriadu gwneud hynny eto yn y cwpl o flynyddoedd nesaf</c:v>
                </c:pt>
                <c:pt idx="2">
                  <c:v>Rwyf wedi cymryd seibiant byr neu wyliau yno unwaith neu ddwy o'r blaen ac efallai y byddaf yn gwneud hynny eto</c:v>
                </c:pt>
                <c:pt idx="3">
                  <c:v>Rwyf wedi cymryd seibiant byr neu wyliau yno o'r blaen ond nid wyf yn debygol o wneud hynny eto</c:v>
                </c:pt>
                <c:pt idx="4">
                  <c:v>Nid wyf erioed wedi bod ar seibiant byr neu wyliau yno ond hoffwn i</c:v>
                </c:pt>
                <c:pt idx="5">
                  <c:v>Nid wyf erioed wedi cymryd seibiant byr neu wyliau yno o'r blaen ac nid wyf yn debygol o wneud hynny yn y dyfodol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6.9590085795999998E-2</c:v>
                </c:pt>
                <c:pt idx="1">
                  <c:v>0.13250714966630001</c:v>
                </c:pt>
                <c:pt idx="2">
                  <c:v>0.32888465204959999</c:v>
                </c:pt>
                <c:pt idx="3">
                  <c:v>1.429933269781E-2</c:v>
                </c:pt>
                <c:pt idx="4">
                  <c:v>0.42993326978070001</c:v>
                </c:pt>
                <c:pt idx="5">
                  <c:v>1.143946615825E-2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21-4276-96B2-37628382F8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08701215"/>
        <c:axId val="1908712927"/>
      </c:barChart>
      <c:catAx>
        <c:axId val="19087012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4043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712927"/>
        <c:crosses val="autoZero"/>
        <c:auto val="1"/>
        <c:lblAlgn val="ctr"/>
        <c:lblOffset val="100"/>
        <c:noMultiLvlLbl val="0"/>
      </c:catAx>
      <c:valAx>
        <c:axId val="1908712927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908701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329856356270684"/>
          <c:y val="0.88630971806404923"/>
          <c:w val="8.4028728745863285E-2"/>
          <c:h val="7.70172894990953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4043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463160016079"/>
          <c:y val="2.8590344567885697E-2"/>
          <c:w val="0.77172701797957433"/>
          <c:h val="0.911015468870394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Gogledd Rhine-Westphalia</c:v>
                </c:pt>
                <c:pt idx="1">
                  <c:v>Bafaria</c:v>
                </c:pt>
                <c:pt idx="2">
                  <c:v>Baden-Württemberg</c:v>
                </c:pt>
                <c:pt idx="3">
                  <c:v>Hesse</c:v>
                </c:pt>
                <c:pt idx="4">
                  <c:v>Sacsoni Isaf</c:v>
                </c:pt>
                <c:pt idx="5">
                  <c:v>Rheinland-Palatinate</c:v>
                </c:pt>
                <c:pt idx="6">
                  <c:v>Berlin</c:v>
                </c:pt>
                <c:pt idx="7">
                  <c:v>Schleswig-Holstein</c:v>
                </c:pt>
                <c:pt idx="8">
                  <c:v>Sacsoni</c:v>
                </c:pt>
                <c:pt idx="9">
                  <c:v>Hamburg</c:v>
                </c:pt>
                <c:pt idx="10">
                  <c:v>Brandenburg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0.23566878980889999</c:v>
                </c:pt>
                <c:pt idx="1">
                  <c:v>0.1592356687898</c:v>
                </c:pt>
                <c:pt idx="2">
                  <c:v>0.13248407643310001</c:v>
                </c:pt>
                <c:pt idx="3">
                  <c:v>7.8980891719749993E-2</c:v>
                </c:pt>
                <c:pt idx="4">
                  <c:v>9.4904458598729993E-2</c:v>
                </c:pt>
                <c:pt idx="5">
                  <c:v>5.7324840764329997E-2</c:v>
                </c:pt>
                <c:pt idx="6">
                  <c:v>5.4777070063690002E-2</c:v>
                </c:pt>
                <c:pt idx="7">
                  <c:v>4.5859872611470003E-2</c:v>
                </c:pt>
                <c:pt idx="8">
                  <c:v>3.0573248407639999E-2</c:v>
                </c:pt>
                <c:pt idx="9">
                  <c:v>3.4394904458600002E-2</c:v>
                </c:pt>
                <c:pt idx="10">
                  <c:v>2.547770700637E-2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1-49BF-B21C-1D08D7DA6F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Gogledd Rhine-Westphalia</c:v>
                </c:pt>
                <c:pt idx="1">
                  <c:v>Bafaria</c:v>
                </c:pt>
                <c:pt idx="2">
                  <c:v>Baden-Württemberg</c:v>
                </c:pt>
                <c:pt idx="3">
                  <c:v>Hesse</c:v>
                </c:pt>
                <c:pt idx="4">
                  <c:v>Sacsoni Isaf</c:v>
                </c:pt>
                <c:pt idx="5">
                  <c:v>Rheinland-Palatinate</c:v>
                </c:pt>
                <c:pt idx="6">
                  <c:v>Berlin</c:v>
                </c:pt>
                <c:pt idx="7">
                  <c:v>Schleswig-Holstein</c:v>
                </c:pt>
                <c:pt idx="8">
                  <c:v>Sacsoni</c:v>
                </c:pt>
                <c:pt idx="9">
                  <c:v>Hamburg</c:v>
                </c:pt>
                <c:pt idx="10">
                  <c:v>Brandenburg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0.2531160115053</c:v>
                </c:pt>
                <c:pt idx="1">
                  <c:v>0.15723873441989999</c:v>
                </c:pt>
                <c:pt idx="2">
                  <c:v>0.12847555129429999</c:v>
                </c:pt>
                <c:pt idx="3">
                  <c:v>9.7794822627040007E-2</c:v>
                </c:pt>
                <c:pt idx="4">
                  <c:v>8.5330776605940004E-2</c:v>
                </c:pt>
                <c:pt idx="5">
                  <c:v>5.1773729626079998E-2</c:v>
                </c:pt>
                <c:pt idx="6">
                  <c:v>4.8897411313520003E-2</c:v>
                </c:pt>
                <c:pt idx="7">
                  <c:v>4.7938638542669998E-2</c:v>
                </c:pt>
                <c:pt idx="8">
                  <c:v>3.068072866731E-2</c:v>
                </c:pt>
                <c:pt idx="9">
                  <c:v>2.87631831256E-2</c:v>
                </c:pt>
                <c:pt idx="10">
                  <c:v>2.2051773729629999E-2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1-4111-BF3E-61F5666664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451183"/>
        <c:axId val="1430434383"/>
      </c:barChart>
      <c:catAx>
        <c:axId val="14304511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3390EB84-FCCE-4590-BC9B-C6A20582E108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963B-4984-B3F1-35DFD520A11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4BF5CBF-FDA7-4920-9822-E000C2C5EDF9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963B-4984-B3F1-35DFD520A11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A4A6270-61FA-4C4B-A4BF-0B2B2AF543D6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963B-4984-B3F1-35DFD520A1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0.2403381642512</c:v>
                </c:pt>
                <c:pt idx="1">
                  <c:v>0.48387096774190003</c:v>
                </c:pt>
                <c:pt idx="2">
                  <c:v>0.36036036036039998</c:v>
                </c:pt>
                <c:pt idx="3">
                  <c:v>0.2304526748971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B-4984-B3F1-35DFD520A1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0742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3B-4984-B3F1-35DFD520A119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fld id="{EF082846-E5C3-46D7-BD21-2C214CB76DBD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963B-4984-B3F1-35DFD520A11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F454C50-3C27-4FE3-A49F-9EB7DA2EEC18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963B-4984-B3F1-35DFD520A1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0.30375426621160001</c:v>
                </c:pt>
                <c:pt idx="1">
                  <c:v>0.51851851851849995</c:v>
                </c:pt>
                <c:pt idx="2">
                  <c:v>0.4137931034483</c:v>
                </c:pt>
                <c:pt idx="3">
                  <c:v>0.29761904761899999</c:v>
                </c:pt>
                <c:pt idx="4">
                  <c:v>0.2058823529412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3B-4984-B3F1-35DFD520A1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cymryd taith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 (seibiannau byr a gwyliau)</c:v>
                </c:pt>
                <c:pt idx="1">
                  <c:v>Gwyliau (4+ noson)</c:v>
                </c:pt>
                <c:pt idx="2">
                  <c:v>Seibiannau byr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2.35</c:v>
                </c:pt>
                <c:pt idx="1">
                  <c:v>1.91</c:v>
                </c:pt>
                <c:pt idx="2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4-48E7-8A55-FA7D79E8A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cymryd taith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 (seibiannau byr a gwyliau)</c:v>
                </c:pt>
                <c:pt idx="1">
                  <c:v>Gwyliau (4+ noson)</c:v>
                </c:pt>
                <c:pt idx="2">
                  <c:v>Seibiannau byr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2.33</c:v>
                </c:pt>
                <c:pt idx="1">
                  <c:v>1.79</c:v>
                </c:pt>
                <c:pt idx="2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16-475E-96C6-8E3F8100B1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Cyfanswm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Do - yn 2023</c:v>
                </c:pt>
                <c:pt idx="1">
                  <c:v>Do - yn 2022</c:v>
                </c:pt>
                <c:pt idx="2">
                  <c:v>Do - yn 2021</c:v>
                </c:pt>
                <c:pt idx="3">
                  <c:v>Do - yn 2020</c:v>
                </c:pt>
                <c:pt idx="4">
                  <c:v>Do - cyn 2020</c:v>
                </c:pt>
                <c:pt idx="5">
                  <c:v>Naddo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0.24232081911260001</c:v>
                </c:pt>
                <c:pt idx="1">
                  <c:v>0.16723549488049999</c:v>
                </c:pt>
                <c:pt idx="2">
                  <c:v>7.6791808873720002E-2</c:v>
                </c:pt>
                <c:pt idx="3">
                  <c:v>0.10238907849830001</c:v>
                </c:pt>
                <c:pt idx="4">
                  <c:v>0.60580204778159996</c:v>
                </c:pt>
                <c:pt idx="5">
                  <c:v>0.1399317406143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A-41E0-B756-2534E34ADB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Gwael (1-6)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322751322751322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95-410A-AF10-E7B72166D117}"/>
                </c:ext>
              </c:extLst>
            </c:dLbl>
            <c:dLbl>
              <c:idx val="1"/>
              <c:layout>
                <c:manualLayout>
                  <c:x val="-3.9236215190045567E-17"/>
                  <c:y val="0.1271876271876272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95-410A-AF10-E7B72166D1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Wedi mynd ar daith i Gymru yn 2023</c:v>
                </c:pt>
                <c:pt idx="1">
                  <c:v>Wedi mynd ar daith i Gymru yn 2024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0.02</c:v>
                </c:pt>
                <c:pt idx="1">
                  <c:v>5.6179775280900002E-3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B-4DB3-A5D6-332BAED925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 (7/8)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Wedi mynd ar daith i Gymru yn 2023</c:v>
                </c:pt>
                <c:pt idx="1">
                  <c:v>Wedi mynd ar daith i Gymru yn 2024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0.13</c:v>
                </c:pt>
                <c:pt idx="1">
                  <c:v>0.1123595505618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FB-4DB3-A5D6-332BAED925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Rhagorol (9/10)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Wedi mynd ar daith i Gymru yn 2023</c:v>
                </c:pt>
                <c:pt idx="1">
                  <c:v>Wedi mynd ar daith i Gymru yn 2024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0.85</c:v>
                </c:pt>
                <c:pt idx="1">
                  <c:v>0.88202247191009997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FB-4DB3-A5D6-332BAED925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665023808"/>
        <c:axId val="1638495119"/>
      </c:barChart>
      <c:catAx>
        <c:axId val="6650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495119"/>
        <c:crosses val="autoZero"/>
        <c:auto val="1"/>
        <c:lblAlgn val="ctr"/>
        <c:lblOffset val="100"/>
        <c:noMultiLvlLbl val="0"/>
      </c:catAx>
      <c:valAx>
        <c:axId val="163849511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502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Profi’r diwylliant a’r dreftadaeth</c:v>
                </c:pt>
                <c:pt idx="1">
                  <c:v>Rydw i wedi bod yno o’r blaen ac eisiau mynd eto</c:v>
                </c:pt>
                <c:pt idx="2">
                  <c:v>Eisiau ymweld â rhan o Gymru nad oeddwn i wedi bod ynddi o’r blaen</c:v>
                </c:pt>
                <c:pt idx="3">
                  <c:v>Treulio amser gyda theulu neu ffrindiau</c:v>
                </c:pt>
                <c:pt idx="4">
                  <c:v>Mynd i rywle gyda bwyd a diod gwych</c:v>
                </c:pt>
                <c:pt idx="5">
                  <c:v>Dianc rhag popeth a chael gorffwys</c:v>
                </c:pt>
                <c:pt idx="6">
                  <c:v>I ddathlu achlysur arbennig 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0.5842696629213</c:v>
                </c:pt>
                <c:pt idx="1">
                  <c:v>0.4606741573034</c:v>
                </c:pt>
                <c:pt idx="2">
                  <c:v>0.42696629213479997</c:v>
                </c:pt>
                <c:pt idx="3">
                  <c:v>0.35393258426969998</c:v>
                </c:pt>
                <c:pt idx="4">
                  <c:v>0.25280898876399999</c:v>
                </c:pt>
                <c:pt idx="5">
                  <c:v>0.1516853932584</c:v>
                </c:pt>
                <c:pt idx="6">
                  <c:v>6.7415730337079996E-2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D-447E-BA2B-016630498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Rhoi cynnig ar fwyd a diod lleol</c:v>
                </c:pt>
                <c:pt idx="1">
                  <c:v>Wedi dysgu am hanes a diwylliant lleol</c:v>
                </c:pt>
                <c:pt idx="2">
                  <c:v>Wedi archwilio ardaloedd golygfaol yn y car</c:v>
                </c:pt>
                <c:pt idx="3">
                  <c:v>Ymweld â safleoedd treftadaeth neu atyniadau diwylliannol</c:v>
                </c:pt>
                <c:pt idx="4">
                  <c:v>Ymweld ag atyniadau awyr agored i ymwelwyr</c:v>
                </c:pt>
                <c:pt idx="5">
                  <c:v>Profiadau natur a bywyd gwyllt</c:v>
                </c:pt>
                <c:pt idx="6">
                  <c:v>Siopa arbenigol</c:v>
                </c:pt>
                <c:pt idx="7">
                  <c:v>Wedi ymweld â ffrindiau neu deulu</c:v>
                </c:pt>
                <c:pt idx="8">
                  <c:v>Wedi cael profiad o fywyd nos</c:v>
                </c:pt>
                <c:pt idx="9">
                  <c:v>Gweithgareddau creadigol neu artistig</c:v>
                </c:pt>
              </c:strCache>
            </c:strRef>
          </c:cat>
          <c:val>
            <c:numRef>
              <c:f>Sheet1!$B$3:$B$12</c:f>
              <c:numCache>
                <c:formatCode>0%</c:formatCode>
                <c:ptCount val="10"/>
                <c:pt idx="0">
                  <c:v>0.75280898876400004</c:v>
                </c:pt>
                <c:pt idx="1">
                  <c:v>0.69662921348310003</c:v>
                </c:pt>
                <c:pt idx="2">
                  <c:v>0.66292134831460003</c:v>
                </c:pt>
                <c:pt idx="3">
                  <c:v>0.62359550561800003</c:v>
                </c:pt>
                <c:pt idx="4">
                  <c:v>0.5842696629213</c:v>
                </c:pt>
                <c:pt idx="5">
                  <c:v>0.4157303370787</c:v>
                </c:pt>
                <c:pt idx="6">
                  <c:v>0.29213483146070002</c:v>
                </c:pt>
                <c:pt idx="7">
                  <c:v>0.17977528089889999</c:v>
                </c:pt>
                <c:pt idx="8">
                  <c:v>0.16853932584270001</c:v>
                </c:pt>
                <c:pt idx="9">
                  <c:v>0.1516853932584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2-45FB-9DAD-AAA2DDC03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404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38591830680479E-3"/>
          <c:y val="0.1887790139551889"/>
          <c:w val="0.99369125880134679"/>
          <c:h val="0.63967525810912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Arhosais dros nos mewn un lleoliad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Wedi cymryd taith yn 2023</c:v>
                </c:pt>
                <c:pt idx="1">
                  <c:v>Wedi cymryd taith yn 2024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0.39</c:v>
                </c:pt>
                <c:pt idx="1">
                  <c:v>0.42696629213479997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8-471C-9958-EC1EB8578D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Arhosais dros nos mewn sawl man / teithio o gwmpas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Wedi cymryd taith yn 2023</c:v>
                </c:pt>
                <c:pt idx="1">
                  <c:v>Wedi cymryd taith yn 2024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0.61</c:v>
                </c:pt>
                <c:pt idx="1">
                  <c:v>0.57303370786520003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E8-471C-9958-EC1EB8578D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234930580448077"/>
          <c:y val="5.2483587028313183E-2"/>
          <c:w val="0.7055495456299804"/>
          <c:h val="8.66387580715697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00608858418438E-2"/>
          <c:y val="9.1106298453063214E-2"/>
          <c:w val="0.95939878228316311"/>
          <c:h val="0.74403562471481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6"/>
              <c:layout>
                <c:manualLayout>
                  <c:x val="-1.845509896219858E-3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E7F0BA0-9004-4D5B-A1D6-C8B3D6F6BA39}" type="VALUE">
                      <a:rPr lang="en-US"/>
                      <a:pPr algn="ctr" rtl="0">
                        <a:defRPr sz="8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63C-4B15-8B81-34E201FF4C1C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BA8E294-7097-438E-9EC3-8504FD5BD4FA}" type="VALUE">
                      <a:rPr lang="en-US"/>
                      <a:pPr algn="ctr" rtl="0">
                        <a:defRPr sz="8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63C-4B15-8B81-34E201FF4C1C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24863CB-065D-41DB-95C0-19B0BAB43861}" type="VALUE">
                      <a:rPr lang="en-US"/>
                      <a:pPr algn="ctr" rtl="0">
                        <a:defRPr sz="8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63C-4B15-8B81-34E201FF4C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8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0.04</c:v>
                </c:pt>
                <c:pt idx="1">
                  <c:v>0.03</c:v>
                </c:pt>
                <c:pt idx="2">
                  <c:v>0.05</c:v>
                </c:pt>
                <c:pt idx="3">
                  <c:v>0.09</c:v>
                </c:pt>
                <c:pt idx="4">
                  <c:v>0.21</c:v>
                </c:pt>
                <c:pt idx="5">
                  <c:v>0.23</c:v>
                </c:pt>
                <c:pt idx="6">
                  <c:v>0.22</c:v>
                </c:pt>
                <c:pt idx="7">
                  <c:v>0.24</c:v>
                </c:pt>
                <c:pt idx="8">
                  <c:v>0.18</c:v>
                </c:pt>
                <c:pt idx="9">
                  <c:v>0.09</c:v>
                </c:pt>
                <c:pt idx="10">
                  <c:v>0.04</c:v>
                </c:pt>
                <c:pt idx="1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F-4704-98AC-6A67A0976B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C5AAA4-D75B-498D-8485-F875761747FE}" type="VALUE">
                      <a:rPr lang="en-US"/>
                      <a:pPr algn="ctr" rtl="0">
                        <a:defRPr sz="800">
                          <a:solidFill>
                            <a:srgbClr val="120742"/>
                          </a:solidFill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2A4-4D21-811E-A06375095D6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2C3913-77D2-412E-86D7-3BB1174890D8}" type="VALUE">
                      <a:rPr lang="en-US"/>
                      <a:pPr algn="ctr" rtl="0">
                        <a:defRPr sz="800">
                          <a:solidFill>
                            <a:srgbClr val="120742"/>
                          </a:solidFill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2A4-4D21-811E-A06375095D69}"/>
                </c:ext>
              </c:extLst>
            </c:dLbl>
            <c:dLbl>
              <c:idx val="6"/>
              <c:layout>
                <c:manualLayout>
                  <c:x val="7.382039584879432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3C-4B15-8B81-34E201FF4C1C}"/>
                </c:ext>
              </c:extLst>
            </c:dLbl>
            <c:dLbl>
              <c:idx val="7"/>
              <c:layout>
                <c:manualLayout>
                  <c:x val="3.6910197924397161E-3"/>
                  <c:y val="-5.965224440311657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3C-4B15-8B81-34E201FF4C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8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1.123595505618E-2</c:v>
                </c:pt>
                <c:pt idx="1">
                  <c:v>2.8089887640449999E-2</c:v>
                </c:pt>
                <c:pt idx="2">
                  <c:v>5.056179775281E-2</c:v>
                </c:pt>
                <c:pt idx="3">
                  <c:v>8.4269662921350005E-2</c:v>
                </c:pt>
                <c:pt idx="4">
                  <c:v>0.2247191011236</c:v>
                </c:pt>
                <c:pt idx="5">
                  <c:v>0.17415730337079999</c:v>
                </c:pt>
                <c:pt idx="6">
                  <c:v>0.25280898876399999</c:v>
                </c:pt>
                <c:pt idx="7">
                  <c:v>0.28089887640450001</c:v>
                </c:pt>
                <c:pt idx="8">
                  <c:v>0.24157303370790001</c:v>
                </c:pt>
                <c:pt idx="9">
                  <c:v>9.5505617977530002E-2</c:v>
                </c:pt>
                <c:pt idx="10">
                  <c:v>4.4943820224720002E-2</c:v>
                </c:pt>
                <c:pt idx="11">
                  <c:v>4.4943820224720002E-2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C-4B15-8B81-34E201FF4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Teithiau a gymerwyd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0.12</c:v>
                </c:pt>
                <c:pt idx="1">
                  <c:v>0.3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F-41B2-97E6-62488790F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Teithiau a gymerwyd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0.14044943820219999</c:v>
                </c:pt>
                <c:pt idx="1">
                  <c:v>0.28651685393260001</c:v>
                </c:pt>
                <c:pt idx="2">
                  <c:v>0.57303370786520003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F-41B2-97E6-62488790F1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Teithiau a gymerwyd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Plant 0-15 oed</c:v>
                </c:pt>
                <c:pt idx="1">
                  <c:v>Anifeiliaid anwes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0.19</c:v>
                </c:pt>
                <c:pt idx="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7-4509-B26B-F446CD251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Teithiau a gymerwyd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Plant 0-15 oed</c:v>
                </c:pt>
                <c:pt idx="1">
                  <c:v>Anifeiliaid anwes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0.1966292134831</c:v>
                </c:pt>
                <c:pt idx="1">
                  <c:v>0.14606741573029999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0-4A49-9DC1-D234249048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5721080314277411"/>
          <c:y val="3.5791760106560551E-2"/>
          <c:w val="0.22497025045560926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Llety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Sheet1!$A$3:$A$10</c:f>
              <c:strCache>
                <c:ptCount val="8"/>
                <c:pt idx="0">
                  <c:v>Gwefan deithio </c:v>
                </c:pt>
                <c:pt idx="1">
                  <c:v>Gwefan Homestay</c:v>
                </c:pt>
                <c:pt idx="2">
                  <c:v>Cyrraedd heb drefnu</c:v>
                </c:pt>
                <c:pt idx="3">
                  <c:v>Ni thalwyd am fy Llety </c:v>
                </c:pt>
                <c:pt idx="4">
                  <c:v>Yn uniongyrchol gyda threfnydd teithiau neu gwmni teithio yng Nghymru neu'r DU</c:v>
                </c:pt>
                <c:pt idx="5">
                  <c:v>Yn uniongyrchol gyda darparwr trafnidiaeth </c:v>
                </c:pt>
                <c:pt idx="6">
                  <c:v>Ar wefan asiant/cwmni teithio traddodiadol </c:v>
                </c:pt>
                <c:pt idx="7">
                  <c:v>Canolfan dwristiaid neu swyddfa bwrdd twristiaeth</c:v>
                </c:pt>
              </c:strCache>
            </c:strRef>
          </c:cat>
          <c:val>
            <c:numRef>
              <c:f>Sheet1!$B$3:$B$10</c:f>
              <c:numCache>
                <c:formatCode>0%</c:formatCode>
                <c:ptCount val="8"/>
                <c:pt idx="0">
                  <c:v>0.32584269662920001</c:v>
                </c:pt>
                <c:pt idx="1">
                  <c:v>0.20786516853930001</c:v>
                </c:pt>
                <c:pt idx="2">
                  <c:v>0.13483146067419999</c:v>
                </c:pt>
                <c:pt idx="3">
                  <c:v>0.1123595505618</c:v>
                </c:pt>
                <c:pt idx="4">
                  <c:v>6.7415730337079996E-2</c:v>
                </c:pt>
                <c:pt idx="5">
                  <c:v>5.056179775281E-2</c:v>
                </c:pt>
                <c:pt idx="6">
                  <c:v>2.8089887640449999E-2</c:v>
                </c:pt>
                <c:pt idx="7">
                  <c:v>2.8089887640449999E-2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0-4277-9BFF-56E401FB5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0485403428012294"/>
          <c:y val="3.5791760106560551E-2"/>
          <c:w val="0.27732702263782871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Llety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Tŷ/bwthyn/caban neu debyg wedi'i rentu</c:v>
                </c:pt>
                <c:pt idx="1">
                  <c:v>Tŷ llety/ Gwely a brecwast</c:v>
                </c:pt>
                <c:pt idx="2">
                  <c:v>Camperfan / Cartref Modur</c:v>
                </c:pt>
                <c:pt idx="3">
                  <c:v>Llogi fflat neu debyg</c:v>
                </c:pt>
                <c:pt idx="4">
                  <c:v>Rhentu cartref llawn rhywun arall ar sail fasnachol</c:v>
                </c:pt>
                <c:pt idx="5">
                  <c:v>Cartref ffrindiau neu berthnasau</c:v>
                </c:pt>
                <c:pt idx="6">
                  <c:v>Rhentu ystafell yng nghartref rhywun arall ar sail fasnachol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0.24157303370790001</c:v>
                </c:pt>
                <c:pt idx="1">
                  <c:v>0.2303370786517</c:v>
                </c:pt>
                <c:pt idx="2">
                  <c:v>0.1179775280899</c:v>
                </c:pt>
                <c:pt idx="3">
                  <c:v>0.1123595505618</c:v>
                </c:pt>
                <c:pt idx="4">
                  <c:v>8.4269662921350005E-2</c:v>
                </c:pt>
                <c:pt idx="5">
                  <c:v>7.8651685393260007E-2</c:v>
                </c:pt>
                <c:pt idx="6">
                  <c:v>5.6179775280899999E-2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9-4FFE-80A6-691A3AEFE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48622754748108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Hysbysebu ar-lein</c:v>
                </c:pt>
                <c:pt idx="1">
                  <c:v>Cynnwys hyrwyddo ar gyfryngau cymdeithasol</c:v>
                </c:pt>
                <c:pt idx="2">
                  <c:v>Dim un o'r rhain</c:v>
                </c:pt>
                <c:pt idx="3">
                  <c:v>Ar lafar/sgyrsiau gydag eraill</c:v>
                </c:pt>
                <c:pt idx="4">
                  <c:v>Erthygl mewn papur newydd neu gylchgrawn (print neu ar-lein)</c:v>
                </c:pt>
                <c:pt idx="5">
                  <c:v>Rhaglen deledu neu ffilm</c:v>
                </c:pt>
                <c:pt idx="6">
                  <c:v>Dylanwadwr cyfryngau cymdeithasol</c:v>
                </c:pt>
                <c:pt idx="7">
                  <c:v>Hysbyseb, taflen neu atodiad printiedig mewn papur newydd/cylchgrawn</c:v>
                </c:pt>
                <c:pt idx="8">
                  <c:v>Gwybodaeth wedi'i ddarparu gan gwmni teithio neu drefnydd teithiau</c:v>
                </c:pt>
                <c:pt idx="9">
                  <c:v>Gweld hysbyseb ar y teledu, teledu dal i fyny neu ar blatfform ffrydio</c:v>
                </c:pt>
              </c:strCache>
            </c:strRef>
          </c:cat>
          <c:val>
            <c:numRef>
              <c:f>Sheet1!$B$3:$B$12</c:f>
              <c:numCache>
                <c:formatCode>0%</c:formatCode>
                <c:ptCount val="10"/>
                <c:pt idx="0">
                  <c:v>0.3089887640449</c:v>
                </c:pt>
                <c:pt idx="1">
                  <c:v>0.25280898876399999</c:v>
                </c:pt>
                <c:pt idx="2">
                  <c:v>0.20786516853930001</c:v>
                </c:pt>
                <c:pt idx="3">
                  <c:v>0.1966292134831</c:v>
                </c:pt>
                <c:pt idx="4">
                  <c:v>0.1966292134831</c:v>
                </c:pt>
                <c:pt idx="5">
                  <c:v>7.8651685393260007E-2</c:v>
                </c:pt>
                <c:pt idx="6">
                  <c:v>7.3033707865169994E-2</c:v>
                </c:pt>
                <c:pt idx="7">
                  <c:v>6.7415730337079996E-2</c:v>
                </c:pt>
                <c:pt idx="8">
                  <c:v>4.4943820224720002E-2</c:v>
                </c:pt>
                <c:pt idx="9">
                  <c:v>3.9325842696630003E-2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B-4787-B10B-218643193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2392315304442"/>
          <c:y val="3.5791760106560551E-2"/>
          <c:w val="0.50065797335541862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Gwefan Croeso Cymru</c:v>
                </c:pt>
                <c:pt idx="1">
                  <c:v>Instagram</c:v>
                </c:pt>
                <c:pt idx="2">
                  <c:v>Facebook</c:v>
                </c:pt>
                <c:pt idx="3">
                  <c:v>YouTube</c:v>
                </c:pt>
                <c:pt idx="4">
                  <c:v>X (Twitter)</c:v>
                </c:pt>
                <c:pt idx="5">
                  <c:v>TikTok</c:v>
                </c:pt>
                <c:pt idx="6">
                  <c:v>Pinterest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0.52716873212579995</c:v>
                </c:pt>
                <c:pt idx="1">
                  <c:v>0.14585319351760001</c:v>
                </c:pt>
                <c:pt idx="2">
                  <c:v>0.14108674928500001</c:v>
                </c:pt>
                <c:pt idx="3">
                  <c:v>4.0038131553859997E-2</c:v>
                </c:pt>
                <c:pt idx="4">
                  <c:v>1.525262154433E-2</c:v>
                </c:pt>
                <c:pt idx="5">
                  <c:v>9.5328884652049993E-3</c:v>
                </c:pt>
                <c:pt idx="6">
                  <c:v>7.6263107721640001E-3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0-4CEE-B409-1AA6FDBD7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60000000000000009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Lleoedd newydd</c:v>
                </c:pt>
                <c:pt idx="1">
                  <c:v>Dim o'r rhain</c:v>
                </c:pt>
                <c:pt idx="2">
                  <c:v>Rhesymau newydd i ymweld drwy gydol y flwyddyn</c:v>
                </c:pt>
                <c:pt idx="3">
                  <c:v>Gweithgareddau newydd</c:v>
                </c:pt>
                <c:pt idx="4">
                  <c:v>Digwyddiadau newydd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0.43820224719099998</c:v>
                </c:pt>
                <c:pt idx="1">
                  <c:v>0.41011235955059999</c:v>
                </c:pt>
                <c:pt idx="2">
                  <c:v>0.21348314606739999</c:v>
                </c:pt>
                <c:pt idx="3">
                  <c:v>0.16853932584270001</c:v>
                </c:pt>
                <c:pt idx="4">
                  <c:v>0.10674157303369999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B-42AB-AD4F-F72DB0701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Dim dylanwad o gwbl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1401819154628142E-3"/>
                  <c:y val="2.7097274881259742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36-48D2-A84E-42F0B8A5CE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Lleoedd</c:v>
                </c:pt>
                <c:pt idx="1">
                  <c:v>Rhesymau dros ymweld drwy gydol y flwyddyn</c:v>
                </c:pt>
                <c:pt idx="2">
                  <c:v>Gweithgareddau</c:v>
                </c:pt>
                <c:pt idx="3">
                  <c:v>Digwyddiadau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0.1153846153846</c:v>
                </c:pt>
                <c:pt idx="1">
                  <c:v>0.1052631578947</c:v>
                </c:pt>
                <c:pt idx="2">
                  <c:v>3.3333333333330002E-2</c:v>
                </c:pt>
                <c:pt idx="3">
                  <c:v>0.1052631578947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2-44C0-83AF-A606981100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Dim dylanwad mawr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Lleoedd</c:v>
                </c:pt>
                <c:pt idx="1">
                  <c:v>Rhesymau dros ymweld drwy gydol y flwyddyn</c:v>
                </c:pt>
                <c:pt idx="2">
                  <c:v>Gweithgareddau</c:v>
                </c:pt>
                <c:pt idx="3">
                  <c:v>Digwyddiadau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7.6923076923079994E-2</c:v>
                </c:pt>
                <c:pt idx="1">
                  <c:v>0.15789473684210001</c:v>
                </c:pt>
                <c:pt idx="2">
                  <c:v>0.1333333333333</c:v>
                </c:pt>
                <c:pt idx="3">
                  <c:v>0.15789473684210001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A2-44C0-83AF-A606981100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Cymedrol o ddylanwadol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fld id="{91CCF4CD-3E00-4AC9-85F3-8DEE90D87FD8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CA2-44C0-83AF-A606981100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Lleoedd</c:v>
                </c:pt>
                <c:pt idx="1">
                  <c:v>Rhesymau dros ymweld drwy gydol y flwyddyn</c:v>
                </c:pt>
                <c:pt idx="2">
                  <c:v>Gweithgareddau</c:v>
                </c:pt>
                <c:pt idx="3">
                  <c:v>Digwyddiadau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0.3205128205128</c:v>
                </c:pt>
                <c:pt idx="1">
                  <c:v>0.26315789473680001</c:v>
                </c:pt>
                <c:pt idx="2">
                  <c:v>0.3666666666667</c:v>
                </c:pt>
                <c:pt idx="3">
                  <c:v>0.36842105263160002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A2-44C0-83AF-A606981100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Dylanwadol iawn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Lleoedd</c:v>
                </c:pt>
                <c:pt idx="1">
                  <c:v>Rhesymau dros ymweld drwy gydol y flwyddyn</c:v>
                </c:pt>
                <c:pt idx="2">
                  <c:v>Gweithgareddau</c:v>
                </c:pt>
                <c:pt idx="3">
                  <c:v>Digwyddiadau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0.37179487179490001</c:v>
                </c:pt>
                <c:pt idx="1">
                  <c:v>0.26315789473680001</c:v>
                </c:pt>
                <c:pt idx="2">
                  <c:v>0.3</c:v>
                </c:pt>
                <c:pt idx="3">
                  <c:v>0.31578947368420002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A2-44C0-83AF-A606981100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Eithriadol o ddylanwadol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Lleoedd</c:v>
                </c:pt>
                <c:pt idx="1">
                  <c:v>Rhesymau dros ymweld drwy gydol y flwyddyn</c:v>
                </c:pt>
                <c:pt idx="2">
                  <c:v>Gweithgareddau</c:v>
                </c:pt>
                <c:pt idx="3">
                  <c:v>Digwyddiadau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0.10256410256409999</c:v>
                </c:pt>
                <c:pt idx="1">
                  <c:v>0.21052631578950001</c:v>
                </c:pt>
                <c:pt idx="2">
                  <c:v>0.1333333333333</c:v>
                </c:pt>
                <c:pt idx="3">
                  <c:v>5.263157894737E-2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A2-44C0-83AF-A606981100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Ddim yn gwybod/methu cofio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Lleoedd</c:v>
                </c:pt>
                <c:pt idx="1">
                  <c:v>Rhesymau dros ymweld drwy gydol y flwyddyn</c:v>
                </c:pt>
                <c:pt idx="2">
                  <c:v>Gweithgareddau</c:v>
                </c:pt>
                <c:pt idx="3">
                  <c:v>Digwyddiadau</c:v>
                </c:pt>
              </c:strCache>
            </c:strRef>
          </c:cat>
          <c:val>
            <c:numRef>
              <c:f>Sheet1!$G$2:$G$5</c:f>
              <c:numCache>
                <c:formatCode>0%</c:formatCode>
                <c:ptCount val="4"/>
                <c:pt idx="0">
                  <c:v>1.2820512820509999E-2</c:v>
                </c:pt>
                <c:pt idx="1">
                  <c:v>0</c:v>
                </c:pt>
                <c:pt idx="2">
                  <c:v>3.3333333333330002E-2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CA2-44C0-83AF-A6069811004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665023808"/>
        <c:axId val="1638495119"/>
      </c:barChart>
      <c:catAx>
        <c:axId val="6650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495119"/>
        <c:crosses val="autoZero"/>
        <c:auto val="1"/>
        <c:lblAlgn val="ctr"/>
        <c:lblOffset val="100"/>
        <c:noMultiLvlLbl val="0"/>
      </c:catAx>
      <c:valAx>
        <c:axId val="163849511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50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745712107783077"/>
          <c:y val="0.77500661684335137"/>
          <c:w val="0.56209411691740518"/>
          <c:h val="0.224993383156648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0.32584269662920001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6F-4D86-A7DD-4312305B04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Bach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0.21910112359549999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6F-4D86-A7DD-4312305B04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Cymedrol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0.24157303370790001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6F-4D86-A7DD-4312305B04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Cryf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0.14606741573029999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6F-4D86-A7DD-4312305B04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Mawr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6.7415730337079996E-2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6F-4D86-A7DD-4312305B04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Ymwelais â mwy o leoedd nag yr oeddwn wedi'i gynllunio'n wreiddiol</c:v>
                </c:pt>
                <c:pt idx="1">
                  <c:v>Ymwelais â rhan o Gymru nad oeddwn wedi bod ynddi o'r blaen</c:v>
                </c:pt>
                <c:pt idx="2">
                  <c:v>Ymwelais â Chymru y tu allan i dymor yr haf </c:v>
                </c:pt>
                <c:pt idx="3">
                  <c:v>Gwariais fwy o arian nag yr oeddwn wedi'i gynllunio'n wreiddiol</c:v>
                </c:pt>
                <c:pt idx="4">
                  <c:v>Cymerais ran mewn mwy o weithgareddau nag a ystyriais yn flaenorol</c:v>
                </c:pt>
                <c:pt idx="5">
                  <c:v>Cymerais ran mewn gwahanol weithgareddau nag a ystyriais yn flaenorol</c:v>
                </c:pt>
                <c:pt idx="6">
                  <c:v>Arhosais yng Nghymru yn hirach nag a gynlluniwyd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0.2752808988764</c:v>
                </c:pt>
                <c:pt idx="1">
                  <c:v>0.24157303370790001</c:v>
                </c:pt>
                <c:pt idx="2">
                  <c:v>0.16292134831460001</c:v>
                </c:pt>
                <c:pt idx="3">
                  <c:v>9.5505617977530002E-2</c:v>
                </c:pt>
                <c:pt idx="4">
                  <c:v>9.5505617977530002E-2</c:v>
                </c:pt>
                <c:pt idx="5">
                  <c:v>8.9887640449440004E-2</c:v>
                </c:pt>
                <c:pt idx="6">
                  <c:v>1.123595505618E-2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0-4D70-BA48-3A9607E49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Roeddwn i'n ystyried ymweld â Chymru yn 2024, ond doeddwn i ddim wedi gwneud penderfyniad terfynol</c:v>
                </c:pt>
                <c:pt idx="1">
                  <c:v>Doeddwn i ddim yn ystyried ymweld â Chymru yn 2024</c:v>
                </c:pt>
                <c:pt idx="2">
                  <c:v>Dwn i ddim/methu cofio</c:v>
                </c:pt>
              </c:strCache>
            </c:strRef>
          </c:cat>
          <c:val>
            <c:numRef>
              <c:f>Sheet1!$B$3:$B$5</c:f>
              <c:numCache>
                <c:formatCode>0%</c:formatCode>
                <c:ptCount val="3"/>
                <c:pt idx="0">
                  <c:v>0.35955056179779998</c:v>
                </c:pt>
                <c:pt idx="1">
                  <c:v>5.6179775280899999E-2</c:v>
                </c:pt>
                <c:pt idx="2">
                  <c:v>2.2471910112360001E-2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7-48F2-88BE-E6255D7BE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siŵr/heb benderfynu eto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A6-4952-BF3D-97E6AA1A1F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0.21</c:v>
                </c:pt>
                <c:pt idx="1">
                  <c:v>7.0000000000000007E-2</c:v>
                </c:pt>
                <c:pt idx="2">
                  <c:v>0.23765786452349999</c:v>
                </c:pt>
                <c:pt idx="3">
                  <c:v>0.17</c:v>
                </c:pt>
                <c:pt idx="4">
                  <c:v>0.14000000000000001</c:v>
                </c:pt>
                <c:pt idx="5">
                  <c:v>0.2</c:v>
                </c:pt>
                <c:pt idx="6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A6-4952-BF3D-97E6AA1A1F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Yn debygol/bendant ddim am ymweld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0.43</c:v>
                </c:pt>
                <c:pt idx="1">
                  <c:v>0.43</c:v>
                </c:pt>
                <c:pt idx="2">
                  <c:v>0.43053960964409999</c:v>
                </c:pt>
                <c:pt idx="3">
                  <c:v>0.45</c:v>
                </c:pt>
                <c:pt idx="4">
                  <c:v>0.49</c:v>
                </c:pt>
                <c:pt idx="5">
                  <c:v>0.45</c:v>
                </c:pt>
                <c:pt idx="6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A6-4952-BF3D-97E6AA1A1F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Yn bendant/debygol o ymweld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0.28999999999999998</c:v>
                </c:pt>
                <c:pt idx="1">
                  <c:v>0.34</c:v>
                </c:pt>
                <c:pt idx="2">
                  <c:v>0.28013777267509998</c:v>
                </c:pt>
                <c:pt idx="3">
                  <c:v>0.34</c:v>
                </c:pt>
                <c:pt idx="4">
                  <c:v>0.28999999999999998</c:v>
                </c:pt>
                <c:pt idx="5">
                  <c:v>0.28000000000000003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A6-4952-BF3D-97E6AA1A1F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Eisoes wedi archebu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7.0000000000000007E-2</c:v>
                </c:pt>
                <c:pt idx="1">
                  <c:v>0.16</c:v>
                </c:pt>
                <c:pt idx="2">
                  <c:v>5.1664753157290001E-2</c:v>
                </c:pt>
                <c:pt idx="3">
                  <c:v>0.04</c:v>
                </c:pt>
                <c:pt idx="4">
                  <c:v>0.08</c:v>
                </c:pt>
                <c:pt idx="5">
                  <c:v>7.0000000000000007E-2</c:v>
                </c:pt>
                <c:pt idx="6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A6-4952-BF3D-97E6AA1A1F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421619643119189E-2"/>
          <c:y val="0.21022768414337303"/>
          <c:w val="0.95715676071376166"/>
          <c:h val="0.56867672640256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Dylanwad Sylweddol/Mawr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Pawb yn debygol o ymweld â Chymru yn 2025 neu wedi archebu yn barod</c:v>
                </c:pt>
                <c:pt idx="1">
                  <c:v>Gwefan</c:v>
                </c:pt>
                <c:pt idx="2">
                  <c:v>e-CRM</c:v>
                </c:pt>
                <c:pt idx="3">
                  <c:v>Ymgyrch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0.49206349206349997</c:v>
                </c:pt>
                <c:pt idx="1">
                  <c:v>0.42105263157889999</c:v>
                </c:pt>
                <c:pt idx="2">
                  <c:v>0.49781659388650001</c:v>
                </c:pt>
                <c:pt idx="3">
                  <c:v>0.54794520547949999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6F-4734-96C5-FF93F746A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Yn 2026</c:v>
                </c:pt>
                <c:pt idx="1">
                  <c:v>Yn 2027</c:v>
                </c:pt>
                <c:pt idx="2">
                  <c:v>2028 neu'n ddiweddarach</c:v>
                </c:pt>
              </c:strCache>
            </c:strRef>
          </c:cat>
          <c:val>
            <c:numRef>
              <c:f>Sheet1!$B$3:$B$5</c:f>
              <c:numCache>
                <c:formatCode>0%</c:formatCode>
                <c:ptCount val="3"/>
                <c:pt idx="0">
                  <c:v>0.28614008941879998</c:v>
                </c:pt>
                <c:pt idx="1">
                  <c:v>0.1162444113264</c:v>
                </c:pt>
                <c:pt idx="2">
                  <c:v>0.14008941877789999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13F-BA92-B31D5D035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Sheet1!$A$3:$A$15</c:f>
              <c:strCache>
                <c:ptCount val="13"/>
                <c:pt idx="0">
                  <c:v>Mae Brexit wedi gwneud teithio i'r DU yn fwy anodd/llai deniadol</c:v>
                </c:pt>
                <c:pt idx="1">
                  <c:v>Rydw i wedi bod o'r blaen ac eisiau rhoi cynnig ar rywle arall</c:v>
                </c:pt>
                <c:pt idx="2">
                  <c:v>Dim rheswm penodol</c:v>
                </c:pt>
                <c:pt idx="3">
                  <c:v>Mae'n anodd teithio i neu o gwmpas Cymru</c:v>
                </c:pt>
                <c:pt idx="4">
                  <c:v>Doeddwn i ddim yn gallu fforddio taith i/o fewn Cymru</c:v>
                </c:pt>
                <c:pt idx="5">
                  <c:v>Arall</c:v>
                </c:pt>
                <c:pt idx="6">
                  <c:v>Fy iechyd cyffredinol</c:v>
                </c:pt>
                <c:pt idx="7">
                  <c:v>Rwy'n lleihau nifer y teithiau rwy'n eu gwneud.</c:v>
                </c:pt>
                <c:pt idx="8">
                  <c:v>Roedd Cymru'n ddrutach na chyrchfannau eraill</c:v>
                </c:pt>
                <c:pt idx="9">
                  <c:v>Rhy bell i deithio </c:v>
                </c:pt>
                <c:pt idx="10">
                  <c:v>Gwnaeth cynnig arbennig neu becyn i rywle arall hi'n fwy ffafriol</c:v>
                </c:pt>
                <c:pt idx="11">
                  <c:v>Rwy'n teithio llai i leihau fy effaith ar yr amgylchedd.</c:v>
                </c:pt>
                <c:pt idx="12">
                  <c:v>Cymerais wyliau tramor yn lle hynny</c:v>
                </c:pt>
              </c:strCache>
            </c:strRef>
          </c:cat>
          <c:val>
            <c:numRef>
              <c:f>Sheet1!$B$3:$B$15</c:f>
              <c:numCache>
                <c:formatCode>0%</c:formatCode>
                <c:ptCount val="13"/>
                <c:pt idx="0">
                  <c:v>0.25245098039219999</c:v>
                </c:pt>
                <c:pt idx="1">
                  <c:v>0.1789215686275</c:v>
                </c:pt>
                <c:pt idx="2">
                  <c:v>0.13970588235289999</c:v>
                </c:pt>
                <c:pt idx="3">
                  <c:v>0.1176470588235</c:v>
                </c:pt>
                <c:pt idx="4">
                  <c:v>9.8039215686269998E-2</c:v>
                </c:pt>
                <c:pt idx="5">
                  <c:v>0.1029411764706</c:v>
                </c:pt>
                <c:pt idx="6">
                  <c:v>9.0686274509800005E-2</c:v>
                </c:pt>
                <c:pt idx="7">
                  <c:v>7.3529411764710007E-2</c:v>
                </c:pt>
                <c:pt idx="8">
                  <c:v>7.3529411764710007E-2</c:v>
                </c:pt>
                <c:pt idx="9">
                  <c:v>6.617647058824E-2</c:v>
                </c:pt>
                <c:pt idx="10">
                  <c:v>5.6372549019610002E-2</c:v>
                </c:pt>
                <c:pt idx="11">
                  <c:v>5.6372549019610002E-2</c:v>
                </c:pt>
                <c:pt idx="12">
                  <c:v>4.9019607843140002E-2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2-4028-82F6-D759CEE51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16836632505"/>
          <c:y val="5.2020181691446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Wedi mynd i rywle arall yn Ynysoedd Prydain neu Iwerddon</c:v>
                </c:pt>
                <c:pt idx="1">
                  <c:v>Wedi archebu gwyliau yn yr Almaen</c:v>
                </c:pt>
                <c:pt idx="2">
                  <c:v>Heb gymryd gwyliau o gwbl</c:v>
                </c:pt>
              </c:strCache>
            </c:strRef>
          </c:cat>
          <c:val>
            <c:numRef>
              <c:f>Sheet1!$B$3:$B$5</c:f>
              <c:numCache>
                <c:formatCode>0%</c:formatCode>
                <c:ptCount val="3"/>
                <c:pt idx="0">
                  <c:v>0.25245098039219999</c:v>
                </c:pt>
                <c:pt idx="1">
                  <c:v>0.2328431372549</c:v>
                </c:pt>
                <c:pt idx="2">
                  <c:v>0.1740196078431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E-44DA-B5A9-FEDEC2D1B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Lloegr</c:v>
                </c:pt>
                <c:pt idx="1">
                  <c:v>Yr Alban</c:v>
                </c:pt>
                <c:pt idx="2">
                  <c:v>Iwerddon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0.72815533980580005</c:v>
                </c:pt>
                <c:pt idx="1">
                  <c:v>0.37864077669899998</c:v>
                </c:pt>
                <c:pt idx="2">
                  <c:v>0.2330097087379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5-4EB4-8632-F4730CEE4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0.21678</cdr:x>
      <cdr:y>0.16131</cdr:y>
    </cdr:from>
    <cdr:to>
      <cdr:x>0.26796</cdr:x>
      <cdr:y>0.25166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2B9348A-C50A-00D7-CE8A-AE3F8C51F8B9}"/>
            </a:ext>
          </a:extLst>
        </cdr:cNvPr>
        <cdr:cNvSpPr txBox="1"/>
      </cdr:nvSpPr>
      <cdr:spPr>
        <a:xfrm xmlns:a="http://schemas.openxmlformats.org/drawingml/2006/main">
          <a:off x="2419954" y="617267"/>
          <a:ext cx="571383" cy="345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kern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34B23F-C8EF-F3EF-99E7-364B65C229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1D5AD-4C08-6090-1813-FFA36F54F6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525A5-1924-46B5-A4BC-19070D8266EF}" type="datetimeFigureOut">
              <a:rPr lang="en-GB" smtClean="0"/>
              <a:t>14/07/2025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386DA-A9CF-BA47-44D3-626F281E31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688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14/07/2025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9563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9437C-9157-73B0-0B43-76ACE60E7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9CEE5-9E53-2DA2-7343-244F80967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47252-F05C-F940-B408-DDBE7FA78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877ED-BA5A-FBE3-3C13-FBA294CA6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9204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149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24C44-2588-1114-9020-E614173E3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5DF3F-7791-FC4D-AFDC-DB28E7C78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C7739-9553-CC5E-45AE-EEE297B44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13838-764F-8BB7-FE75-693B38583A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643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267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1018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5739-07B8-7EEF-F76E-5A4F4F5A4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D8EF4-F85C-34F9-A457-811613226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E9993-DD73-61C5-16FF-45FEF709F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3C272-F5F6-49B2-D6AA-8B1CC89AF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6823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9958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7B68C-5FA0-0BB8-A535-94E70C09F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7A5D23-E675-E519-ADCC-7D23A14D3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44562-8562-2A5B-E5A0-29DEE10F7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F2205-D37B-2F2C-678C-AC0185EB7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0759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0913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9723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586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1451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7728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56356-07A6-81E2-6C42-97C9692D2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817077-A1C6-6325-7B02-D5027C903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8C0CF6-B632-A7C6-23A3-375A17EC6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95F1C-9894-707D-10FA-394764D6E1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4250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909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4849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FA2C2-C681-E016-73AF-AA904F2E6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CCABAB-B77F-6D04-7F0A-3A54A5925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B9D94-6855-FDFF-8850-994112B5D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70103-5599-199B-BF34-1105A36678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84051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55018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4BDD9-92D9-3748-6D1C-7947D8AE7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A9FB4A-C096-8FBD-C252-C4903AC51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36904-9082-60E4-4D01-BF356DFC46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DF5DC-CD15-0404-C462-D710DE39C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0749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22ADD-1729-8179-8CA3-1CBB5BDE3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7AFED-C101-AC34-FE76-EC1338CCE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1B85B6-D0FA-56CB-6583-16EE71F64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1F72C-B96E-45A8-0A18-DE3298728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088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194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4" name="Picture 2" descr="Welsh Government Logo">
            <a:extLst>
              <a:ext uri="{FF2B5EF4-FFF2-40B4-BE49-F238E27FC236}">
                <a16:creationId xmlns:a16="http://schemas.microsoft.com/office/drawing/2014/main" id="{A376E319-AF6A-676F-A4B1-C65F69FED5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0A34AF76-DB14-1D71-B9B2-99655B32A3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60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D1BFAF25-8474-4B8C-8B8F-DB93722B48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2" name="Picture 2" descr="Welsh Government Logo">
            <a:extLst>
              <a:ext uri="{FF2B5EF4-FFF2-40B4-BE49-F238E27FC236}">
                <a16:creationId xmlns:a16="http://schemas.microsoft.com/office/drawing/2014/main" id="{12F386EB-1B62-B4AC-CF56-DEF18160C5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C845823-ECC6-6272-BA0B-1875D0B90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274DC4EC-3352-775D-88E6-73277075A6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1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3435A87-B6D4-8399-C079-40C56D244039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902C65B8-8524-E7C7-0B0C-BE8784F915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D5266B-4873-FFB2-12ED-C018C9A0F5EE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9" name="Picture 2" descr="Welsh Government Logo">
            <a:extLst>
              <a:ext uri="{FF2B5EF4-FFF2-40B4-BE49-F238E27FC236}">
                <a16:creationId xmlns:a16="http://schemas.microsoft.com/office/drawing/2014/main" id="{229F6A92-203B-D66F-BEA5-6E151056EB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72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4D42EA9E-67C9-4C87-932C-8F489DA21F6E}" type="slidenum">
              <a: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Welsh Government Logo">
            <a:extLst>
              <a:ext uri="{FF2B5EF4-FFF2-40B4-BE49-F238E27FC236}">
                <a16:creationId xmlns:a16="http://schemas.microsoft.com/office/drawing/2014/main" id="{8BDFB452-6895-AEC3-A6B2-860D9CEC68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4" r:id="rId3"/>
    <p:sldLayoutId id="2147483673" r:id="rId4"/>
    <p:sldLayoutId id="2147483670" r:id="rId5"/>
    <p:sldLayoutId id="2147483672" r:id="rId6"/>
    <p:sldLayoutId id="2147483675" r:id="rId7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tourismresearch@gov.wale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" Target="slide4.xml"/><Relationship Id="rId7" Type="http://schemas.openxmlformats.org/officeDocument/2006/relationships/slide" Target="slide19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slide" Target="slide14.xml"/><Relationship Id="rId5" Type="http://schemas.openxmlformats.org/officeDocument/2006/relationships/slide" Target="slide10.xml"/><Relationship Id="rId10" Type="http://schemas.openxmlformats.org/officeDocument/2006/relationships/slide" Target="slide42.xml"/><Relationship Id="rId4" Type="http://schemas.openxmlformats.org/officeDocument/2006/relationships/slide" Target="slide8.xml"/><Relationship Id="rId9" Type="http://schemas.openxmlformats.org/officeDocument/2006/relationships/slide" Target="slide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10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 descr="Arolwg ail-gysylltu â defnyddwyr Croeso Cymru – Adroddiad Yr Almaen (2025)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8871328" cy="1015663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Arolwg ail-gysylltu â defnyddwyr Croeso Cymru – </a:t>
            </a:r>
          </a:p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Adroddiad yr Almaen (2025)</a:t>
            </a:r>
          </a:p>
        </p:txBody>
      </p:sp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 descr="Rhif Ymchwil Gymdeithasol: I'w gadarnhau. Dyddiad cyhoeddi: I'w gadarnhau"/>
          <p:cNvSpPr txBox="1"/>
          <p:nvPr/>
        </p:nvSpPr>
        <p:spPr>
          <a:xfrm>
            <a:off x="2901744" y="488475"/>
            <a:ext cx="4616656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:c15="http://schemas.microsoft.com/office/drawing/2012/chart" xmlns:c="http://schemas.openxmlformats.org/drawingml/2006/chart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Rhif Ymchwil Gymdeithasol: 80/2025</a:t>
            </a: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Dyddiad cyhoeddi: </a:t>
            </a:r>
            <a:r>
              <a:rPr lang="cy-GB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18/07/2025</a:t>
            </a:r>
          </a:p>
        </p:txBody>
      </p:sp>
      <p:sp>
        <p:nvSpPr>
          <p:cNvPr id="10" name="Text Box 1" descr="Mae'r ddogfen yma hefyd ar gael yn Saesneg.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:c15="http://schemas.microsoft.com/office/drawing/2012/chart" xmlns:c="http://schemas.openxmlformats.org/drawingml/2006/chart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Mae'r ddogfen yma hefyd ar gael yn Saesneg.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English.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:c15="http://schemas.microsoft.com/office/drawing/2012/chart" xmlns:c="http://schemas.openxmlformats.org/drawingml/2006/chart"/>
            </a:ext>
          </a:extLst>
        </p:spPr>
      </p:pic>
      <p:sp>
        <p:nvSpPr>
          <p:cNvPr id="9" name="Text Box 1" descr="ISBN Digidol: I'w gadarnhau © Hawlfraint y Goron"/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:c15="http://schemas.microsoft.com/office/drawing/2012/chart" xmlns:c="http://schemas.openxmlformats.org/drawingml/2006/chart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ISBN Digidol</a:t>
            </a:r>
            <a:r>
              <a:rPr lang="cy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978-1-80633-070-6</a:t>
            </a: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Hawlfraint y Goron</a:t>
            </a:r>
          </a:p>
        </p:txBody>
      </p:sp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 descr="  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4543" y="1112662"/>
            <a:ext cx="10966197" cy="1163395"/>
          </a:xfrm>
          <a:prstGeom prst="rect">
            <a:avLst/>
          </a:prstGeom>
          <a:noFill/>
          <a:ln>
            <a:solidFill>
              <a:srgbClr val="000000"/>
            </a:solidFill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Adroddiad Ymchwil Llawn: Arolwg ail-gysylltu â defnyddwyr Croeso Cymru – Adroddiad Yr Almaen (2025)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Caerdydd: Llywodraeth Cymru, rhif adroddiad GSR i'w gadarnhau.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Ar gael yn: I'w gadarnhau</a:t>
            </a:r>
          </a:p>
        </p:txBody>
      </p:sp>
      <p:sp>
        <p:nvSpPr>
          <p:cNvPr id="3" name="Text Placeholder 4" descr="Safbwyntiau’r ymchwilydd a fynegir yn yr adroddiad hwn ac nid o reidrwydd rhai Llywodraeth Cymru.">
            <a:extLst>
              <a:ext uri="{FF2B5EF4-FFF2-40B4-BE49-F238E27FC236}">
                <a16:creationId xmlns:a16="http://schemas.microsoft.com/office/drawing/2014/main" id="{2D11D167-655C-A196-181C-B73FDDFF9F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64542" y="2721042"/>
            <a:ext cx="10642455" cy="25206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Safbwyntiau’r ymchwilydd a fynegir yn yr adroddiad hwn ac nid o reidrwydd rhai Llywodraeth Cymru.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 ragor o wybodaeth cysylltwch â: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Tîm Ymchwil a Mewnwelediadau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Croeso Cymru,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Economi, </a:t>
            </a:r>
            <a:r>
              <a:rPr lang="cy-GB" sz="1400" dirty="0">
                <a:solidFill>
                  <a:srgbClr val="120742"/>
                </a:solidFill>
              </a:rPr>
              <a:t>Ynni a Chynllunio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Parc Cathays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Caerdydd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CF10 3NQ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E-bost: 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ymchwiltwristiaeth@llyw.cymru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1A14E0-84BB-7428-0302-E619BAD0F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C5D40D4-215F-3D7B-819C-64B13F935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26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Cynnwys">
            <a:extLst>
              <a:ext uri="{FF2B5EF4-FFF2-40B4-BE49-F238E27FC236}">
                <a16:creationId xmlns:a16="http://schemas.microsoft.com/office/drawing/2014/main" id="{F94AB30A-3F33-FA22-02BD-596D147EC3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Cynnwys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C9EF88-CCE0-40ED-5B62-60549722F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119702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91E17602-DF6E-5F34-EED4-598756B50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63300" y="0"/>
            <a:ext cx="6028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334928"/>
              </p:ext>
            </p:extLst>
          </p:nvPr>
        </p:nvGraphicFramePr>
        <p:xfrm>
          <a:off x="415058" y="1251334"/>
          <a:ext cx="5863822" cy="5196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468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5374354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Cefndir a Methodoleg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Canfyddiadau allweddol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Proffil ymholwyr Croeso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Trosi taith a pherthynas â Chymru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17245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Nodweddion taith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026097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 dirty="0">
                          <a:solidFill>
                            <a:schemeClr val="bg1"/>
                          </a:solidFill>
                        </a:rPr>
                        <a:t>06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Effaith marchnata Croeso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188328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</a:t>
                      </a:r>
                      <a:r>
                        <a:rPr lang="cy-GB" b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Tebygolrwydd o ymweld â Chymru yn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600060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 dirty="0">
                          <a:solidFill>
                            <a:schemeClr val="bg1"/>
                          </a:solidFill>
                        </a:rPr>
                        <a:t>08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Rhesymau dros beidio â mynd ar daith i Gymru yn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174187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endParaRPr lang="en-GB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u="none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920513"/>
                  </a:ext>
                </a:extLst>
              </a:tr>
            </a:tbl>
          </a:graphicData>
        </a:graphic>
      </p:graphicFrame>
      <p:sp>
        <p:nvSpPr>
          <p:cNvPr id="4" name="Rectangle 3" descr="Cefndir a Methodoleg">
            <a:hlinkClick r:id="rId3" action="ppaction://hlinksldjump"/>
            <a:extLst>
              <a:ext uri="{FF2B5EF4-FFF2-40B4-BE49-F238E27FC236}">
                <a16:creationId xmlns:a16="http://schemas.microsoft.com/office/drawing/2014/main" id="{3805535D-3164-FA44-356C-6FD7C0B62C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73840" y="1379536"/>
            <a:ext cx="2669459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 descr="Canfyddiadau allweddol">
            <a:hlinkClick r:id="rId4" action="ppaction://hlinksldjump"/>
            <a:extLst>
              <a:ext uri="{FF2B5EF4-FFF2-40B4-BE49-F238E27FC236}">
                <a16:creationId xmlns:a16="http://schemas.microsoft.com/office/drawing/2014/main" id="{E0DCE567-2FA1-E29A-FC34-248FFE98DC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36000" y="1949726"/>
            <a:ext cx="1200150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descr="Proffil ymholwyr Croeso Cymru">
            <a:hlinkClick r:id="rId5" action="ppaction://hlinksldjump"/>
            <a:extLst>
              <a:ext uri="{FF2B5EF4-FFF2-40B4-BE49-F238E27FC236}">
                <a16:creationId xmlns:a16="http://schemas.microsoft.com/office/drawing/2014/main" id="{39E4F3BB-325A-1E8E-A09B-7E22912E2B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82037" y="2494028"/>
            <a:ext cx="2962275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descr="Trosi taith a pherthynas â Chymru 2024">
            <a:hlinkClick r:id="rId6" action="ppaction://hlinksldjump"/>
            <a:extLst>
              <a:ext uri="{FF2B5EF4-FFF2-40B4-BE49-F238E27FC236}">
                <a16:creationId xmlns:a16="http://schemas.microsoft.com/office/drawing/2014/main" id="{8E068366-29D7-6A01-704B-47E3AC249A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07201" y="3121501"/>
            <a:ext cx="4343400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descr="Nodweddion taith 2024">
            <a:hlinkClick r:id="rId7" action="ppaction://hlinksldjump"/>
            <a:extLst>
              <a:ext uri="{FF2B5EF4-FFF2-40B4-BE49-F238E27FC236}">
                <a16:creationId xmlns:a16="http://schemas.microsoft.com/office/drawing/2014/main" id="{6B1DB0B6-B2A4-C6AC-EBEE-00CE79944E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07201" y="3687369"/>
            <a:ext cx="2333625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 descr="Effaith marchnata Croeso Cymru">
            <a:hlinkClick r:id="rId8" action="ppaction://hlinksldjump"/>
            <a:extLst>
              <a:ext uri="{FF2B5EF4-FFF2-40B4-BE49-F238E27FC236}">
                <a16:creationId xmlns:a16="http://schemas.microsoft.com/office/drawing/2014/main" id="{FF83F3CD-3597-D6D0-80FE-A1B8394E242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35821" y="4190774"/>
            <a:ext cx="3274229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 descr="Tebygolrwydd o ymweld â Chymru yn 2025">
            <a:hlinkClick r:id="rId9" action="ppaction://hlinksldjump"/>
            <a:extLst>
              <a:ext uri="{FF2B5EF4-FFF2-40B4-BE49-F238E27FC236}">
                <a16:creationId xmlns:a16="http://schemas.microsoft.com/office/drawing/2014/main" id="{768F5CAD-2B7F-D188-99B7-FAB13FF0CD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82037" y="4782410"/>
            <a:ext cx="3981849" cy="4095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 descr="Rhesymau dros beidio â mynd ar daith i Gymru yn 2024">
            <a:hlinkClick r:id="rId10" action="ppaction://hlinksldjump"/>
            <a:extLst>
              <a:ext uri="{FF2B5EF4-FFF2-40B4-BE49-F238E27FC236}">
                <a16:creationId xmlns:a16="http://schemas.microsoft.com/office/drawing/2014/main" id="{E10CCCDF-488E-0D9D-E463-382822CB88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73875" y="5273676"/>
            <a:ext cx="5054826" cy="47081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1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EFNDIR A METHODOLEG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1040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CEFNDIR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METHODOLEG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77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Cefndir">
            <a:extLst>
              <a:ext uri="{FF2B5EF4-FFF2-40B4-BE49-F238E27FC236}">
                <a16:creationId xmlns:a16="http://schemas.microsoft.com/office/drawing/2014/main" id="{18991223-AE64-0FC5-228D-48A7FDB3A1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Cefndir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6A20366-E720-C7E8-C5D9-E04E7F50F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9474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Sbarduno twristiaeth i Gymru: mewnwelediadau gan ymholwyr Almaenig">
            <a:extLst>
              <a:ext uri="{FF2B5EF4-FFF2-40B4-BE49-F238E27FC236}">
                <a16:creationId xmlns:a16="http://schemas.microsoft.com/office/drawing/2014/main" id="{956B8181-49A0-AE2F-392B-D5C30305678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/>
          </p:cNvSpPr>
          <p:nvPr/>
        </p:nvSpPr>
        <p:spPr>
          <a:xfrm>
            <a:off x="1003300" y="999677"/>
            <a:ext cx="6789000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Sbarduno twristiaeth i Gymru: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cy-GB" sz="24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mewnwelediadau gan ymholwyr Almaenig</a:t>
            </a:r>
          </a:p>
        </p:txBody>
      </p:sp>
      <p:sp>
        <p:nvSpPr>
          <p:cNvPr id="8" name="Content Placeholder 7" descr="Croeso Cymru, tîm twristiaeth Llywodraeth Cymru, sy'n gyfrifol am ddefnyddio ymgyrchoedd twristiaeth yn y DU ac yn rhyngwladol i osod Cymru fel cyrchfan dwristiaeth flaenllaw.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03300" y="1970112"/>
            <a:ext cx="6624638" cy="4466728"/>
          </a:xfrm>
        </p:spPr>
        <p:txBody>
          <a:bodyPr/>
          <a:lstStyle/>
          <a:p>
            <a:pPr marL="0" indent="0" rtl="0">
              <a:buNone/>
            </a:pPr>
            <a:r>
              <a:rPr lang="cy-GB" sz="1600" dirty="0">
                <a:solidFill>
                  <a:srgbClr val="04043F"/>
                </a:solidFill>
              </a:rPr>
              <a:t>Croeso Cymru, tîm twristiaeth Llywodraeth Cymru, sy'n gyfrifol am ddefnyddio ymgyrchoedd twristiaeth yn y DU ac yn rhyngwladol i osod Cymru fel cyrchfan dwristiaeth flaenllaw.</a:t>
            </a:r>
          </a:p>
          <a:p>
            <a:pPr marL="0" indent="0">
              <a:buNone/>
            </a:pPr>
            <a:endParaRPr lang="en-US" sz="1600" dirty="0">
              <a:solidFill>
                <a:srgbClr val="04043F"/>
              </a:solidFill>
            </a:endParaRPr>
          </a:p>
          <a:p>
            <a:pPr marL="0" indent="0" rtl="0">
              <a:buNone/>
            </a:pPr>
            <a:r>
              <a:rPr lang="cy-GB" sz="1600" dirty="0">
                <a:solidFill>
                  <a:srgbClr val="04043F"/>
                </a:solidFill>
              </a:rPr>
              <a:t>Mae'r adroddiad manwl hwn yn dadansoddi data o arolwg ar-lein a gynhaliwyd ym mis Chwefror a mis Mawrth 2025 ymhlith cysylltiadau defnyddwyr Almaenig Croeso Cymru (cyfeirir atynt fel 'ymholwyr' drwyddo draw). Mae adroddiad ar wahân hefyd ar gael i ymholwyr y DU ac Iwerddon. </a:t>
            </a:r>
          </a:p>
          <a:p>
            <a:pPr marL="0" indent="0">
              <a:buNone/>
            </a:pPr>
            <a:endParaRPr lang="en-US" sz="1600" dirty="0">
              <a:solidFill>
                <a:srgbClr val="04043F"/>
              </a:solidFill>
            </a:endParaRPr>
          </a:p>
          <a:p>
            <a:pPr marL="0" indent="0" rtl="0">
              <a:buNone/>
            </a:pPr>
            <a:r>
              <a:rPr lang="cy-GB" sz="1600" dirty="0">
                <a:solidFill>
                  <a:srgbClr val="04043F"/>
                </a:solidFill>
              </a:rPr>
              <a:t>Prif amcanion ymchwil yr arolwg oedd: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Asesu trosi taith a pherthynas â Chymru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Deall nodweddion teithiau a gymerwyd yn 2024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Ymwybyddiaeth o'r ymgyrch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Mesur effaith y marchnata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Deall cynlluniau ar gyfer teithiau yn 2025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Asesu'r rhesymau dros beidio â mynd ar daith yn 2024</a:t>
            </a:r>
          </a:p>
          <a:p>
            <a:endParaRPr lang="en-GB" sz="1600" dirty="0">
              <a:solidFill>
                <a:srgbClr val="04043F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651DBEF-49D8-6371-F35C-42439612B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843317-B358-6220-D9D9-C3F4C9E50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001" y="85781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40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Methodoleg">
            <a:extLst>
              <a:ext uri="{FF2B5EF4-FFF2-40B4-BE49-F238E27FC236}">
                <a16:creationId xmlns:a16="http://schemas.microsoft.com/office/drawing/2014/main" id="{62CC4F75-5B5C-D57E-E9E7-20C0EB9983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Methodoleg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E24834-0334-F129-14DC-4E38AC1F0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14774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 descr="Ym mis Chwefror 2025, cysylltodd Croeso Cymru ag ymholwyr drwy e-bost a gofynnwyd iddynt gwblhau arolwg ar-lein 10 i 15 munud a oedd ar gael yn Saesneg ac Almaeneg.">
            <a:extLst>
              <a:ext uri="{FF2B5EF4-FFF2-40B4-BE49-F238E27FC236}">
                <a16:creationId xmlns:a16="http://schemas.microsoft.com/office/drawing/2014/main" id="{1314ECA3-3E92-8D87-0F0D-77F4BBE0466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35999" y="1346131"/>
            <a:ext cx="6640457" cy="3438525"/>
          </a:xfrm>
        </p:spPr>
        <p:txBody>
          <a:bodyPr/>
          <a:lstStyle/>
          <a:p>
            <a:pPr marL="0" indent="0" rtl="0">
              <a:buNone/>
            </a:pPr>
            <a:r>
              <a:rPr lang="cy-GB" sz="1400">
                <a:solidFill>
                  <a:srgbClr val="04043F"/>
                </a:solidFill>
              </a:rPr>
              <a:t>Ym mis Chwefror 2025, cysylltodd Croeso Cymru ag ymholwyr drwy e-bost a gofynnwyd iddynt gwblhau arolwg ar-lein 10 i 15 munud a oedd ar gael yn Saesneg ac Almaeneg. Anfonwyd e-byst atgoffa at y rhai nad ymatebodd wythnos ar ôl y gwahoddiad cychwynnol, a chynigiwyd cymhelliant raffl gwobrau.</a:t>
            </a:r>
          </a:p>
          <a:p>
            <a:pPr marL="0" indent="0">
              <a:buNone/>
            </a:pPr>
            <a:endParaRPr lang="en-US" sz="1400" dirty="0">
              <a:solidFill>
                <a:srgbClr val="04043F"/>
              </a:solidFill>
            </a:endParaRPr>
          </a:p>
          <a:p>
            <a:pPr marL="0" indent="0" rtl="0">
              <a:buNone/>
            </a:pPr>
            <a:r>
              <a:rPr lang="cy-GB" sz="1400">
                <a:solidFill>
                  <a:srgbClr val="04043F"/>
                </a:solidFill>
              </a:rPr>
              <a:t>Agorodd yr arolwg ar 17 Chwefror a chau am 9am ar 3 Mawrth.</a:t>
            </a:r>
          </a:p>
          <a:p>
            <a:pPr marL="0" indent="0">
              <a:buNone/>
            </a:pPr>
            <a:endParaRPr lang="en-GB" sz="1400" b="1" dirty="0">
              <a:solidFill>
                <a:schemeClr val="accent6">
                  <a:lumMod val="10000"/>
                </a:schemeClr>
              </a:solidFill>
            </a:endParaRPr>
          </a:p>
          <a:p>
            <a:pPr marL="0" indent="0" rtl="0">
              <a:buNone/>
            </a:pPr>
            <a:r>
              <a:rPr lang="cy-GB" sz="1400" b="1">
                <a:solidFill>
                  <a:schemeClr val="accent6">
                    <a:lumMod val="10000"/>
                  </a:schemeClr>
                </a:solidFill>
              </a:rPr>
              <a:t>Sampl a Chyfradd Ymateb</a:t>
            </a:r>
          </a:p>
          <a:p>
            <a:pPr marL="0" indent="0" rtl="0">
              <a:buNone/>
            </a:pPr>
            <a:r>
              <a:rPr lang="cy-GB" sz="1400">
                <a:solidFill>
                  <a:srgbClr val="04043F"/>
                </a:solidFill>
              </a:rPr>
              <a:t>Tynnwyd y sampl o amrywiol ffynonellau, gan adlewyrchu'r gwahanol ffyrdd yr oedd ymholwyr wedi cysylltu â Croeso Cymru. Mae'r tabl ar y dde yn dangos y ffynonellau sampl ynghyd â nifer yr arolygon a gwblhawyd ar gyfer pob ffynhonnell.</a:t>
            </a:r>
          </a:p>
          <a:p>
            <a:pPr marL="0" indent="0">
              <a:buNone/>
            </a:pPr>
            <a:endParaRPr lang="en-US" sz="1400" dirty="0">
              <a:solidFill>
                <a:srgbClr val="04043F"/>
              </a:solidFill>
            </a:endParaRPr>
          </a:p>
          <a:p>
            <a:pPr marL="0" indent="0" rtl="0">
              <a:buNone/>
            </a:pPr>
            <a:r>
              <a:rPr lang="cy-GB" sz="1400">
                <a:solidFill>
                  <a:srgbClr val="04043F"/>
                </a:solidFill>
              </a:rPr>
              <a:t>Allan o 8,505 o wahoddiadau a anfonwyd at ymholwyr, derbyniwyd 1,049 o ymatebion arolwg wedi'u cwblhau, gan arwain at gyfradd ymateb o 12%.</a:t>
            </a:r>
          </a:p>
          <a:p>
            <a:pPr marL="0" indent="0">
              <a:buNone/>
            </a:pPr>
            <a:endParaRPr lang="en-GB" sz="1200" dirty="0">
              <a:solidFill>
                <a:srgbClr val="04043F"/>
              </a:solidFill>
            </a:endParaRPr>
          </a:p>
          <a:p>
            <a:pPr marL="0" indent="0" rtl="0">
              <a:buNone/>
            </a:pPr>
            <a:r>
              <a:rPr lang="cy-GB" sz="1400" b="1">
                <a:solidFill>
                  <a:schemeClr val="accent6">
                    <a:lumMod val="10000"/>
                  </a:schemeClr>
                </a:solidFill>
              </a:rPr>
              <a:t>Ystyried data</a:t>
            </a:r>
          </a:p>
          <a:p>
            <a:pPr marL="0" indent="0" rtl="0">
              <a:buNone/>
            </a:pPr>
            <a:r>
              <a:rPr lang="cy-GB" sz="1400">
                <a:solidFill>
                  <a:srgbClr val="04043F"/>
                </a:solidFill>
              </a:rPr>
              <a:t>Mae'n bwysig nodi nad yw'r sampl a oedd yn rhan o'r astudiaeth hon yn gynrychioliadol o boblogaethau cyffredinol yr Almaen. Dewiswyd cyfranogwyr ar sail eu cysylltiadau presennol â Chymru. O ganlyniad, mae'n debygol y bydd eu barn yn fwy cadarnhaol, neu'n 'gynhesach', tuag at Gymru na barn y cyhoedd yn ehangach. Dylid ystyried y cyd-destun hwn wrth ddehongli'r canfyddiadau.</a:t>
            </a:r>
          </a:p>
          <a:p>
            <a:pPr marL="0" indent="0">
              <a:buNone/>
            </a:pPr>
            <a:endParaRPr lang="en-GB" sz="1200" dirty="0">
              <a:solidFill>
                <a:srgbClr val="04043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3B5B4-0B70-08C0-DE77-42B67E4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001" y="107613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36240F9-655F-F303-1D9E-563634969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077315"/>
              </p:ext>
            </p:extLst>
          </p:nvPr>
        </p:nvGraphicFramePr>
        <p:xfrm>
          <a:off x="6697485" y="2580235"/>
          <a:ext cx="4336293" cy="217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268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1178025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</a:tblGrid>
              <a:tr h="366691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noProof="0">
                        <a:solidFill>
                          <a:srgbClr val="04043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rtl="0"/>
                      <a:r>
                        <a:rPr lang="cy-GB" sz="1400" dirty="0">
                          <a:solidFill>
                            <a:srgbClr val="04043F"/>
                          </a:solidFill>
                        </a:rPr>
                        <a:t>Maint y sylfaen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404125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Ymholwyr ECRM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Ymholwyr ymgyrch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Ymholwyr gwefan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b="1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Cyfanswm y sampl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b="1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1,049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239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89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216CC-2E93-68B6-4ECB-65E10162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 descr="DIFFINIADAU">
            <a:extLst>
              <a:ext uri="{FF2B5EF4-FFF2-40B4-BE49-F238E27FC236}">
                <a16:creationId xmlns:a16="http://schemas.microsoft.com/office/drawing/2014/main" id="{E4E70A6B-50D0-4929-10BA-A824D2913E8C}"/>
              </a:ext>
            </a:extLst>
          </p:cNvPr>
          <p:cNvSpPr txBox="1">
            <a:spLocks/>
          </p:cNvSpPr>
          <p:nvPr/>
        </p:nvSpPr>
        <p:spPr>
          <a:xfrm>
            <a:off x="773430" y="1850552"/>
            <a:ext cx="4015740" cy="3332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Rockwell" panose="02060603020205020403" pitchFamily="18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4000" b="1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DIFFINIADAU</a:t>
            </a:r>
          </a:p>
        </p:txBody>
      </p:sp>
      <p:sp>
        <p:nvSpPr>
          <p:cNvPr id="3" name="Title 2" descr="Diffiniadau a ddefnyddir yn yr adroddiad hwn">
            <a:extLst>
              <a:ext uri="{FF2B5EF4-FFF2-40B4-BE49-F238E27FC236}">
                <a16:creationId xmlns:a16="http://schemas.microsoft.com/office/drawing/2014/main" id="{772AEBA5-9128-9842-494A-C9DE4241A6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6000" y="778560"/>
            <a:ext cx="6350000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Diffiniadau a ddefnyddir yn yr adroddiad hwn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C772A4-5A36-53A0-5CFA-933D9679D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74317" y="1135851"/>
            <a:ext cx="49170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 descr="Mae’r adroddiad hwn yn defnyddio sawl term i ddiffinio’r ymatebwyr i’r arolwg.">
            <a:extLst>
              <a:ext uri="{FF2B5EF4-FFF2-40B4-BE49-F238E27FC236}">
                <a16:creationId xmlns:a16="http://schemas.microsoft.com/office/drawing/2014/main" id="{D9FFE32C-641F-A434-2D9A-B1A3A51DCE60}"/>
              </a:ext>
            </a:extLst>
          </p:cNvPr>
          <p:cNvSpPr txBox="1"/>
          <p:nvPr/>
        </p:nvSpPr>
        <p:spPr>
          <a:xfrm>
            <a:off x="5882640" y="1409021"/>
            <a:ext cx="598932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400" dirty="0">
                <a:solidFill>
                  <a:srgbClr val="120742"/>
                </a:solidFill>
              </a:rPr>
              <a:t>Mae’r adroddiad hwn yn defnyddio sawl term i ddiffinio’r ymatebwyr i’r arolwg.</a:t>
            </a: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pPr rtl="0"/>
            <a:r>
              <a:rPr lang="cy-GB" sz="1400" dirty="0">
                <a:solidFill>
                  <a:srgbClr val="120742"/>
                </a:solidFill>
              </a:rPr>
              <a:t>Mae’r rhain yn cynnwys: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Ymholwyr Croeso Cymru: </a:t>
            </a:r>
            <a:r>
              <a:rPr lang="cy-GB" sz="1400" dirty="0">
                <a:solidFill>
                  <a:srgbClr val="120742"/>
                </a:solidFill>
              </a:rPr>
              <a:t>Cyfanswm poblogaeth yr arolwg - cysylltiadau defnyddwyr Croeso Cymru a ddefnyddiwyd ar gyfer yr arolwg hwn.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Ymwelwyr â Chymru yn 2024:</a:t>
            </a:r>
            <a:r>
              <a:rPr lang="cy-GB" sz="1400" dirty="0">
                <a:solidFill>
                  <a:srgbClr val="120742"/>
                </a:solidFill>
              </a:rPr>
              <a:t> Ymholwyr Croeso Cymru a ddywedodd yn yr arolwg eu bod wedi cymryd seibiant byr neu wyliau yng Nghymru yn 2024.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na gymerodd daith i Gymru yn 2024:</a:t>
            </a:r>
            <a:r>
              <a:rPr lang="cy-GB" sz="1400" dirty="0">
                <a:solidFill>
                  <a:srgbClr val="120742"/>
                </a:solidFill>
              </a:rPr>
              <a:t> Ymholwyr Croeso Cymru a ddywedodd yn yr arolwg nad oeddent wedi cymryd seibiant byr neu wyliau yng Nghymru yn 2024.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sy’n bwriadu mynd ar daith i Gymru yn 2025:</a:t>
            </a:r>
            <a:r>
              <a:rPr lang="cy-GB" sz="1400" dirty="0">
                <a:solidFill>
                  <a:srgbClr val="120742"/>
                </a:solidFill>
              </a:rPr>
              <a:t> Ymholwyr Croeso Cymru a ddywedodd yn yr arolwg eu bod yn bwriadu cymryd seibiant byr neu wyliau yng Nghymru yn 2025</a:t>
            </a: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pPr rtl="0"/>
            <a:r>
              <a:rPr lang="cy-GB" sz="1400" dirty="0">
                <a:solidFill>
                  <a:srgbClr val="120742"/>
                </a:solidFill>
              </a:rPr>
              <a:t>Mae cyfnodau bywyd yn well nag 'oedran' gan eu bod yn disgrifio sefyllfa bywyd rhywun yn well. At ddiben yr adroddiad hwn, defnyddir y canlynol: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annibynnol iau: </a:t>
            </a:r>
            <a:r>
              <a:rPr lang="cy-GB" sz="1400" dirty="0">
                <a:solidFill>
                  <a:srgbClr val="120742"/>
                </a:solidFill>
              </a:rPr>
              <a:t>16-34 oed heb blant yn yr aelwyd.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Teuluoedd: </a:t>
            </a:r>
            <a:r>
              <a:rPr lang="cy-GB" sz="1400" dirty="0">
                <a:solidFill>
                  <a:srgbClr val="120742"/>
                </a:solidFill>
              </a:rPr>
              <a:t>16-64 oed gyda phlant yn yr aelwyd.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annibynnol hŷn: </a:t>
            </a:r>
            <a:r>
              <a:rPr lang="cy-GB" sz="1400" dirty="0">
                <a:solidFill>
                  <a:srgbClr val="120742"/>
                </a:solidFill>
              </a:rPr>
              <a:t>35-64 oed heb unrhyw blant yn yr aelwyd.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Oed ymddeol: </a:t>
            </a:r>
            <a:r>
              <a:rPr lang="cy-GB" sz="1400" dirty="0">
                <a:solidFill>
                  <a:srgbClr val="120742"/>
                </a:solidFill>
              </a:rPr>
              <a:t>65+ oed.</a:t>
            </a:r>
          </a:p>
        </p:txBody>
      </p:sp>
    </p:spTree>
    <p:extLst>
      <p:ext uri="{BB962C8B-B14F-4D97-AF65-F5344CB8AC3E}">
        <p14:creationId xmlns:p14="http://schemas.microsoft.com/office/powerpoint/2010/main" val="1845312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62B2D-775C-3967-00F4-91B15A7E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75AD2AC-7998-E9A0-C5B7-5CCB4DA50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64BF948-81CF-993E-981E-FEAFE0A73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ANFYDDIADAU ALLWEDDOL">
            <a:extLst>
              <a:ext uri="{FF2B5EF4-FFF2-40B4-BE49-F238E27FC236}">
                <a16:creationId xmlns:a16="http://schemas.microsoft.com/office/drawing/2014/main" id="{7943F5DE-F9C7-4FEB-B90D-172420F46B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Bef>
                <a:spcPct val="20000"/>
              </a:spcBef>
            </a:pP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CANFYDDIADAU ALLWEDDOL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7166101-87C8-5397-CDE9-B2B0583A7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295739-083E-797E-C166-32558EE45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13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CANFYDDIADAU ALLWEDDOL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CANFYDDIADAU ALLWEDDOL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370681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5498" y="1157288"/>
            <a:ext cx="3802067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141ED5D-5BA4-6BB9-AB8C-1582A185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41E4FF-5109-D882-1D0B-31FBD19B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2030" y="1157288"/>
            <a:ext cx="11442037" cy="5700712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 descr="Ymweliadau â Chymru Ymwelodd 30% o'r ymatebwyr â Chymru yn 2024, i fyny o 24% y flwyddyn flaenorol. Rhoddodd 88% o ymwelwyr sgôr o 'rhagorol' i'w profiad, i fyny o 85% y llynedd.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822802" y="1662033"/>
            <a:ext cx="378936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Ymweliadau â Chymru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1800">
                <a:solidFill>
                  <a:schemeClr val="bg1"/>
                </a:solidFill>
              </a:rPr>
              <a:t>Ymwelodd 30% o'r ymatebwyr â Chymru yn 2024, i fyny o 24% y flwyddyn flaenorol.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sz="1800">
                <a:solidFill>
                  <a:schemeClr val="bg1"/>
                </a:solidFill>
              </a:rPr>
              <a:t>Rhoddodd 88% o ymwelwyr sgôr o 'rhagorol' i'w profiad, i fyny o 85% y llynedd. </a:t>
            </a:r>
          </a:p>
          <a:p>
            <a:pPr algn="ctr"/>
            <a:endParaRPr lang="en-US" sz="1800" dirty="0">
              <a:solidFill>
                <a:schemeClr val="bg1"/>
              </a:solidFill>
            </a:endParaRPr>
          </a:p>
          <a:p>
            <a:pPr algn="ctr" rtl="0"/>
            <a:r>
              <a:rPr lang="cy-GB" sz="1800">
                <a:solidFill>
                  <a:schemeClr val="bg1"/>
                </a:solidFill>
              </a:rPr>
              <a:t>Daeth y rhan fwyaf o ymwelwyr (65%) i gysylltu â natur, a 58% i brofi diwylliant a threftadaeth. </a:t>
            </a:r>
          </a:p>
        </p:txBody>
      </p:sp>
      <p:sp>
        <p:nvSpPr>
          <p:cNvPr id="3" name="TextBox 2" descr="Nodweddion taith Mae gweithgareddau poblogaidd yn cynnwys cerdded, heicio, a rhoi cynnig ar fwyd lleol.">
            <a:extLst>
              <a:ext uri="{FF2B5EF4-FFF2-40B4-BE49-F238E27FC236}">
                <a16:creationId xmlns:a16="http://schemas.microsoft.com/office/drawing/2014/main" id="{0720274C-0776-EA3B-5F22-A4FCD487ECF9}"/>
              </a:ext>
            </a:extLst>
          </p:cNvPr>
          <p:cNvSpPr txBox="1"/>
          <p:nvPr/>
        </p:nvSpPr>
        <p:spPr>
          <a:xfrm>
            <a:off x="4612167" y="1662033"/>
            <a:ext cx="378936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Nodweddion taith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1800">
                <a:solidFill>
                  <a:schemeClr val="bg1"/>
                </a:solidFill>
              </a:rPr>
              <a:t>Mae gweithgareddau poblogaidd yn cynnwys cerdded, heicio, a rhoi cynnig ar fwyd lleol.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sz="1800">
                <a:solidFill>
                  <a:schemeClr val="bg1"/>
                </a:solidFill>
              </a:rPr>
              <a:t>Gogledd Cymru welodd y </a:t>
            </a:r>
            <a:r>
              <a:rPr lang="cy-GB">
                <a:solidFill>
                  <a:schemeClr val="bg1"/>
                </a:solidFill>
              </a:rPr>
              <a:t>gyfran</a:t>
            </a:r>
            <a:r>
              <a:rPr lang="cy-GB" sz="1800">
                <a:solidFill>
                  <a:schemeClr val="bg1"/>
                </a:solidFill>
              </a:rPr>
              <a:t> uchaf o ymweliadau dros nos. Fodd bynnag, arhosodd y rhan fwyaf o ymwelwyr (57%) mewn sawl lleoliad, gyda'r haf yn amser brig i ymweld, yn enwedig ym mis Gorffennaf, Awst a Medi. </a:t>
            </a:r>
          </a:p>
          <a:p>
            <a:pPr algn="ctr"/>
            <a:endParaRPr lang="en-US" sz="1800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 descr="Dylanwad cyfathrebu Dywedodd 21% o'r ymatebwyr fod cyfathrebu Croeso Cymru wedi dylanwadu ar eu penderfyniad i ymweld. Gwelodd 44% hyrwyddiadau am leoedd newydd, ac o'r rheini, roedd 47% o'r farn eu bod yn effeithiol.">
            <a:extLst>
              <a:ext uri="{FF2B5EF4-FFF2-40B4-BE49-F238E27FC236}">
                <a16:creationId xmlns:a16="http://schemas.microsoft.com/office/drawing/2014/main" id="{4B69AA15-79EF-9F3E-D018-6F658B6FB377}"/>
              </a:ext>
            </a:extLst>
          </p:cNvPr>
          <p:cNvSpPr txBox="1"/>
          <p:nvPr/>
        </p:nvSpPr>
        <p:spPr>
          <a:xfrm>
            <a:off x="8390415" y="1662033"/>
            <a:ext cx="378936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Dylanwad cyfathrebu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1700">
                <a:solidFill>
                  <a:schemeClr val="bg1"/>
                </a:solidFill>
              </a:rPr>
              <a:t>Dywedodd 21% o’r ymatebwyr fod cyfathrebiadau Croeso Cymru wedi dylanwadu ar eu penderfyniad i ymweld. </a:t>
            </a:r>
          </a:p>
          <a:p>
            <a:pPr algn="ctr"/>
            <a:endParaRPr lang="en-US" sz="1700" dirty="0">
              <a:solidFill>
                <a:schemeClr val="bg1"/>
              </a:solidFill>
            </a:endParaRPr>
          </a:p>
          <a:p>
            <a:pPr algn="ctr" rtl="0"/>
            <a:r>
              <a:rPr lang="cy-GB" sz="1700">
                <a:solidFill>
                  <a:schemeClr val="bg1"/>
                </a:solidFill>
              </a:rPr>
              <a:t>Gwelodd 44% hyrwyddiadau am leoedd newydd, ac o'r rheini, roedd 47% o'r farn eu bod yn effeithiol. </a:t>
            </a:r>
          </a:p>
          <a:p>
            <a:pPr algn="ctr"/>
            <a:endParaRPr lang="en-US" sz="1700" dirty="0">
              <a:solidFill>
                <a:schemeClr val="bg1"/>
              </a:solidFill>
            </a:endParaRPr>
          </a:p>
          <a:p>
            <a:pPr algn="ctr" rtl="0"/>
            <a:r>
              <a:rPr lang="cy-GB" sz="1800">
                <a:solidFill>
                  <a:schemeClr val="bg1"/>
                </a:solidFill>
              </a:rPr>
              <a:t>Yn ogystal, archwiliodd 28% fwy o ardaloedd nag a gynlluniwyd, gan adlewyrchu hyrwyddo 'mannau newydd'.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61E4AD-C15C-9492-BDF6-492A40CC2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001" y="107613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694D93-8C93-735C-0421-68C8D3D10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544870" y="1578919"/>
            <a:ext cx="46329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400" b="1">
              <a:solidFill>
                <a:srgbClr val="12074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7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BB3B-026D-CAA6-5BD7-E7AAFEF04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44C70353-C1BC-50F8-B9DB-93D832A6E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6A2A382-ADF0-44F8-650E-66D4FABFE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PROFFIL YMHOLWYR CROESO CYMRU">
            <a:extLst>
              <a:ext uri="{FF2B5EF4-FFF2-40B4-BE49-F238E27FC236}">
                <a16:creationId xmlns:a16="http://schemas.microsoft.com/office/drawing/2014/main" id="{4E226E25-5F1F-F4C8-81F6-BC492546CEC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Bef>
                <a:spcPct val="20000"/>
              </a:spcBef>
            </a:pP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PROFFIL YMHOLWYR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4055CCB-AB76-84EB-B61B-45372EE19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F904B3-CA36-7AAC-B1B3-68EC09DB2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32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SAMPL">
            <a:extLst>
              <a:ext uri="{FF2B5EF4-FFF2-40B4-BE49-F238E27FC236}">
                <a16:creationId xmlns:a16="http://schemas.microsoft.com/office/drawing/2014/main" id="{EC582CEE-DAE5-0F01-9DDB-1172204DCED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7150" y="1676174"/>
            <a:ext cx="400110" cy="465846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</a:t>
            </a:r>
          </a:p>
        </p:txBody>
      </p:sp>
      <p:sp>
        <p:nvSpPr>
          <p:cNvPr id="6" name="Title 5" descr="Mae poblogaeth y sampl yn cyd-fynd â blynyddoedd blaenorol; fodd bynnag mae cynnydd bach yn nifer yr ymatebwyr sy'n uniaethu fel gwrywod (54%) o'i gymharu â 50% y llynedd.">
            <a:extLst>
              <a:ext uri="{FF2B5EF4-FFF2-40B4-BE49-F238E27FC236}">
                <a16:creationId xmlns:a16="http://schemas.microsoft.com/office/drawing/2014/main" id="{C7904E16-34FB-F89E-ADDE-70C93D48126E}"/>
              </a:ext>
            </a:extLst>
          </p:cNvPr>
          <p:cNvSpPr>
            <a:spLocks/>
          </p:cNvSpPr>
          <p:nvPr/>
        </p:nvSpPr>
        <p:spPr>
          <a:xfrm>
            <a:off x="838200" y="365125"/>
            <a:ext cx="7101840" cy="9789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poblogaeth y sampl yn cyd-fynd â blynyddoedd blaenorol; fodd bynnag mae cynnydd bach yn nifer yr ymatebwyr sy'n uniaethu fel gwrywod (54%) o'i gymharu â 50% y llynedd.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FEEAC09-BA45-A27E-A2DD-995BB540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37708" y="0"/>
            <a:ext cx="43654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263E91D-2C75-0626-A810-4549912BE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020176"/>
              </p:ext>
            </p:extLst>
          </p:nvPr>
        </p:nvGraphicFramePr>
        <p:xfrm>
          <a:off x="911533" y="1520414"/>
          <a:ext cx="4325460" cy="462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684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708576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  <a:gridCol w="858600">
                  <a:extLst>
                    <a:ext uri="{9D8B030D-6E8A-4147-A177-3AD203B41FA5}">
                      <a16:colId xmlns:a16="http://schemas.microsoft.com/office/drawing/2014/main" val="4010892257"/>
                    </a:ext>
                  </a:extLst>
                </a:gridCol>
                <a:gridCol w="858600">
                  <a:extLst>
                    <a:ext uri="{9D8B030D-6E8A-4147-A177-3AD203B41FA5}">
                      <a16:colId xmlns:a16="http://schemas.microsoft.com/office/drawing/2014/main" val="1038832076"/>
                    </a:ext>
                  </a:extLst>
                </a:gridCol>
              </a:tblGrid>
              <a:tr h="366691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200" b="1" dirty="0">
                          <a:solidFill>
                            <a:srgbClr val="04043F"/>
                          </a:solidFill>
                        </a:rPr>
                        <a:t>Cyfnod bywyd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04043F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04043F"/>
                          </a:solidFill>
                        </a:rPr>
                        <a:t>2024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404125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iau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Teuluoedd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hŷn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Oed ymddeol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289995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/>
                      <a:r>
                        <a:rPr lang="cy-GB" sz="1200" b="1" dirty="0">
                          <a:solidFill>
                            <a:srgbClr val="04043F"/>
                          </a:solidFill>
                        </a:rPr>
                        <a:t>Oed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1">
                          <a:solidFill>
                            <a:srgbClr val="04043F"/>
                          </a:solidFill>
                        </a:rPr>
                        <a:t>2024 </a:t>
                      </a:r>
                    </a:p>
                  </a:txBody>
                  <a:tcPr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035266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16-34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28823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35-54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747587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478184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82044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AB34B32-F0D6-8399-8DF3-6638DC54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08313" y="169522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200" b="1" dirty="0">
                <a:solidFill>
                  <a:srgbClr val="04043F"/>
                </a:solidFill>
              </a:rPr>
              <a:t>Rhyw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0BAE0D6-8916-7630-CFE4-4C2405C94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1680" y="2050265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7BF424-FA04-E6C0-A460-3E2BA9220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93660" y="2396673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54%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CF8CC9D-70CC-E16A-A3F6-A2297F9E7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77494" y="2050265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0EF7E4-FC29-87A5-7D1D-6D8EB7F23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73857" y="2258174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45%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65DCA3-CB06-C685-C93A-47C95EEF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1533" y="1523025"/>
            <a:ext cx="634102" cy="45428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ACFF5A5-74F9-9F2B-A58C-F70CA8633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352" y="4070416"/>
            <a:ext cx="318948" cy="3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6756A8-4D16-12D8-73F7-99BC07E2F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20294" y="2920651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sz="800">
                <a:solidFill>
                  <a:schemeClr val="accent1"/>
                </a:solidFill>
              </a:rPr>
              <a:t>0% 'Arall' </a:t>
            </a:r>
          </a:p>
          <a:p>
            <a:pPr algn="ctr" rtl="0"/>
            <a:r>
              <a:rPr lang="cy-GB" sz="800">
                <a:solidFill>
                  <a:schemeClr val="accent1"/>
                </a:solidFill>
              </a:rPr>
              <a:t>neu 'Gwell gennyf beidio â dweud'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65490F-65BF-1C39-2FE6-0EEEAF07F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398" y="5952423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6242645-0369-7DFC-3BEB-08DDD274B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04512"/>
            <a:ext cx="7101840" cy="520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X1. Sut ydych chi'n disgrifio'ch rhyw?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X2. Nodwch eich oedran. 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X2b. A oes gennych unrhyw blant 15 oed neu iau yn eich cartref yr ydych yn gyfrifol amdanynt (rhiant, gwarcheidwad cyfreithiol ac ati)? 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Cyfanswm maint y sylfaen, n=1,049.</a:t>
            </a:r>
          </a:p>
        </p:txBody>
      </p:sp>
    </p:spTree>
    <p:extLst>
      <p:ext uri="{BB962C8B-B14F-4D97-AF65-F5344CB8AC3E}">
        <p14:creationId xmlns:p14="http://schemas.microsoft.com/office/powerpoint/2010/main" val="3710790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erthynas â Chymru">
            <a:extLst>
              <a:ext uri="{FF2B5EF4-FFF2-40B4-BE49-F238E27FC236}">
                <a16:creationId xmlns:a16="http://schemas.microsoft.com/office/drawing/2014/main" id="{7E97048A-57D7-AC1D-BCCA-6CF8A7BB63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32677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Perthynas â Chymru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CBDAAD4-7F49-3AE3-8A56-343D564CD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251142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O'i gymharu â'r llynedd, nid yw cyfran lai o ymatebwyr erioed wedi ymweld â Chymru, tra bod mwy wedi ymweld ac efallai y byddant yn ystyried dychwelyd.">
            <a:extLst>
              <a:ext uri="{FF2B5EF4-FFF2-40B4-BE49-F238E27FC236}">
                <a16:creationId xmlns:a16="http://schemas.microsoft.com/office/drawing/2014/main" id="{9C693B1E-BA3B-8399-7660-DC7CC5F33060}"/>
              </a:ext>
            </a:extLst>
          </p:cNvPr>
          <p:cNvSpPr>
            <a:spLocks/>
          </p:cNvSpPr>
          <p:nvPr/>
        </p:nvSpPr>
        <p:spPr>
          <a:xfrm>
            <a:off x="936000" y="936000"/>
            <a:ext cx="10848974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O'i gymharu â'r llynedd, nid yw cyfran lai o ymatebwyr erioed wedi ymweld â Chymru, tra bod mwy wedi ymweld ac efallai y byddant yn ystyried dychwelyd.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43355700-5C42-9ADB-107D-D513E04BB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0297206"/>
              </p:ext>
            </p:extLst>
          </p:nvPr>
        </p:nvGraphicFramePr>
        <p:xfrm>
          <a:off x="-2384426" y="1826738"/>
          <a:ext cx="14020800" cy="454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F68198A-AF57-A211-DBC2-7071D08B8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06203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A1. Pa un o’r datganiadau canlynol sydd fwyaf perthnasol i chi o ran ymweld â Chymru? Cyfanswm maint y sylfaen, n=1,619 (2024), n=1,049 (2025).</a:t>
            </a:r>
          </a:p>
        </p:txBody>
      </p:sp>
    </p:spTree>
    <p:extLst>
      <p:ext uri="{BB962C8B-B14F-4D97-AF65-F5344CB8AC3E}">
        <p14:creationId xmlns:p14="http://schemas.microsoft.com/office/powerpoint/2010/main" val="742043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AF3C4-F57A-D833-E1B2-23086422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Rhanbarth preswylio">
            <a:extLst>
              <a:ext uri="{FF2B5EF4-FFF2-40B4-BE49-F238E27FC236}">
                <a16:creationId xmlns:a16="http://schemas.microsoft.com/office/drawing/2014/main" id="{D7D3B96D-E511-54E7-B61F-BF88361B79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33312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Rhanbarth preswylio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60562E-B5C8-FCC1-41E6-8D355DEF8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25146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5" descr="Gogledd Rhine-Westphalia, Bafaria a Baden-Württemberg yw'r rhanbarthau mwyaf cyffredin yn y sampl.">
            <a:extLst>
              <a:ext uri="{FF2B5EF4-FFF2-40B4-BE49-F238E27FC236}">
                <a16:creationId xmlns:a16="http://schemas.microsoft.com/office/drawing/2014/main" id="{A106ED9F-A145-B9E5-81C8-4C4F1B182B00}"/>
              </a:ext>
            </a:extLst>
          </p:cNvPr>
          <p:cNvSpPr txBox="1">
            <a:spLocks/>
          </p:cNvSpPr>
          <p:nvPr/>
        </p:nvSpPr>
        <p:spPr>
          <a:xfrm>
            <a:off x="936000" y="936000"/>
            <a:ext cx="10848974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Gogledd Rhine-Westphalia, Bafaria a Baden-Württemberg yw'r rhanbarthau mwyaf cyffredin yn y sampl. Mae hyn hefyd yn gyson ar draws ffynhonnell y sampl ac o'i gymharu â 2024.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9806842-A778-AF02-B125-5078BF808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346352"/>
              </p:ext>
            </p:extLst>
          </p:nvPr>
        </p:nvGraphicFramePr>
        <p:xfrm>
          <a:off x="1678246" y="1606609"/>
          <a:ext cx="10177271" cy="4886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E2BDECF-69A7-E8C3-9CAA-E1D1FEE43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0254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X3a_DE. Ac ymhle yn yr Almaen ydych chi'n byw? Ymatebwyr sy'n byw yn yr Almaen, n=1,570 (2024) n=1,043 (2025).</a:t>
            </a:r>
          </a:p>
        </p:txBody>
      </p:sp>
    </p:spTree>
    <p:extLst>
      <p:ext uri="{BB962C8B-B14F-4D97-AF65-F5344CB8AC3E}">
        <p14:creationId xmlns:p14="http://schemas.microsoft.com/office/powerpoint/2010/main" val="2635209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B3EF9-2A57-BDF6-294D-BC911FF16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15AF379-FFDC-7C30-A9E5-11EF2F07D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7E5BE1-F717-E0FE-DD88-D0231464F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TROSI TAITH A PHERTHYNAS Â CHYMRU 2024">
            <a:extLst>
              <a:ext uri="{FF2B5EF4-FFF2-40B4-BE49-F238E27FC236}">
                <a16:creationId xmlns:a16="http://schemas.microsoft.com/office/drawing/2014/main" id="{B196CAA0-D885-69A0-AFFC-8120FC932E9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Bef>
                <a:spcPct val="20000"/>
              </a:spcBef>
            </a:pP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TROSI TAITH A PHERTHYNAS Â CHYMRU 2024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D981BB-7B34-8F14-798E-04346B427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A10CC7-F46D-4935-0FE9-503F5B4CC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43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 descr="TROSI TAITH A PHERTHYNAS Â CHYMRU 2024">
            <a:extLst>
              <a:ext uri="{FF2B5EF4-FFF2-40B4-BE49-F238E27FC236}">
                <a16:creationId xmlns:a16="http://schemas.microsoft.com/office/drawing/2014/main" id="{B24E8485-785B-46E9-976A-530F3223F7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8737602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TROSI TAITH A PHERTHYNAS Â CHYMRU 2024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E1103D-320D-E8FF-8032-7DA4A12E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571817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>
            <a:extLst>
              <a:ext uri="{FF2B5EF4-FFF2-40B4-BE49-F238E27FC236}">
                <a16:creationId xmlns:a16="http://schemas.microsoft.com/office/drawing/2014/main" id="{FFBDBEF9-849D-8103-F724-21E3CD5DA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24120" y="1157285"/>
            <a:ext cx="6172644" cy="57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BE0539A-E277-C0EB-8F03-D0E82D2E1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46"/>
          <a:stretch/>
        </p:blipFill>
        <p:spPr bwMode="auto">
          <a:xfrm>
            <a:off x="824036" y="1157286"/>
            <a:ext cx="5271964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918BD6E-45B2-48B2-7811-B9B33A152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68300" y="2533650"/>
            <a:ext cx="6789000" cy="4946650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>
              <a:solidFill>
                <a:srgbClr val="04043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B22476-350E-209A-B389-6C7A8B9E3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0736" y="1157288"/>
            <a:ext cx="11371264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Wedi ymweld â Chymru yn 2024 Yn 2024, ymwelodd 30% o'r ymatebwyr â Chymru, i fyny o 24% y flwyddyn flaenorol.">
            <a:extLst>
              <a:ext uri="{FF2B5EF4-FFF2-40B4-BE49-F238E27FC236}">
                <a16:creationId xmlns:a16="http://schemas.microsoft.com/office/drawing/2014/main" id="{986B4DBA-007F-3594-8351-9B83A82F6F65}"/>
              </a:ext>
            </a:extLst>
          </p:cNvPr>
          <p:cNvSpPr txBox="1"/>
          <p:nvPr/>
        </p:nvSpPr>
        <p:spPr>
          <a:xfrm>
            <a:off x="820736" y="3153991"/>
            <a:ext cx="5203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Wedi ymweld â Chymru yn 2024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Yn 2024, ymwelodd 30% o'r ymatebwyr â Chymru, i fyny o 24% y flwyddyn flaenorol.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Roedd pobl annibynnol iau yn fwy tebygol o deithio i Gymru, tra bo'r ymatebwyr oedran ymddeol y lleiaf tebygol.</a:t>
            </a:r>
          </a:p>
        </p:txBody>
      </p:sp>
      <p:sp>
        <p:nvSpPr>
          <p:cNvPr id="8" name="TextBox 7" descr="Faint o deithiau?">
            <a:extLst>
              <a:ext uri="{FF2B5EF4-FFF2-40B4-BE49-F238E27FC236}">
                <a16:creationId xmlns:a16="http://schemas.microsoft.com/office/drawing/2014/main" id="{EF3D7378-814D-0901-1728-05C797AD68F6}"/>
              </a:ext>
            </a:extLst>
          </p:cNvPr>
          <p:cNvSpPr txBox="1"/>
          <p:nvPr/>
        </p:nvSpPr>
        <p:spPr>
          <a:xfrm>
            <a:off x="6092700" y="3153991"/>
            <a:ext cx="6083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Faint o deithiau?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Ar gyfartaledd, cymerodd y rhai a ymwelodd â Chymru yn 2024 2.33 o seibiannau byr neu wyliau yno.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Yn ogystal, roedd 61% o'r ymatebwyr wedi teithio i Gymru cyn 2020.</a:t>
            </a:r>
          </a:p>
        </p:txBody>
      </p:sp>
    </p:spTree>
    <p:extLst>
      <p:ext uri="{BB962C8B-B14F-4D97-AF65-F5344CB8AC3E}">
        <p14:creationId xmlns:p14="http://schemas.microsoft.com/office/powerpoint/2010/main" val="3247350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A252D-4C72-2C2C-36F9-F1335C15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A gymerwyd seibiant byr neu wyliau yng Nghymru yn 2024">
            <a:extLst>
              <a:ext uri="{FF2B5EF4-FFF2-40B4-BE49-F238E27FC236}">
                <a16:creationId xmlns:a16="http://schemas.microsoft.com/office/drawing/2014/main" id="{0872CA26-BD7C-FB8D-1354-79CB4C445C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77762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gymerwyd seibiant byr neu wyliau yng Nghymru yn 2024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BF54A7-7DA5-FB09-B04D-6ACEF456F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70929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Yn 2024, dywedodd 30% eu bod wedi bod ar daith i Gymru, sy'n dangos cynnydd bach o'i gymharu â 24% y llynedd.">
            <a:extLst>
              <a:ext uri="{FF2B5EF4-FFF2-40B4-BE49-F238E27FC236}">
                <a16:creationId xmlns:a16="http://schemas.microsoft.com/office/drawing/2014/main" id="{6DD65202-E045-CDD9-9FD5-BB3E9A66C316}"/>
              </a:ext>
            </a:extLst>
          </p:cNvPr>
          <p:cNvSpPr txBox="1">
            <a:spLocks/>
          </p:cNvSpPr>
          <p:nvPr/>
        </p:nvSpPr>
        <p:spPr>
          <a:xfrm>
            <a:off x="936000" y="936000"/>
            <a:ext cx="1079118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Yn 2024, dywedodd 30% eu bod wedi bod ar daith i Gymru, sy'n dangos cynnydd bach o'i gymharu â 24% y llynedd. Yn gyson â'r flwyddyn flaenorol, roedd pobl annibynnol iau yn fwy tebygol o deithio i Gymru, tra bo'r ymatebwyr oedran ymddeol yn parhau i fod y lleiaf tebygol i wneud hynny. Mae cynnydd ym mhob cyfnod bywyd o'i gymharu â'r flwyddyn flaenorol.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194A37D-868D-C770-864F-3F062323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4177304"/>
              </p:ext>
            </p:extLst>
          </p:nvPr>
        </p:nvGraphicFramePr>
        <p:xfrm>
          <a:off x="1259681" y="2424936"/>
          <a:ext cx="9672637" cy="322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542388-35BC-A3FC-846D-3269FFD71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186113" y="3627120"/>
            <a:ext cx="0" cy="201840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A4D679-1553-2067-051B-1A03D89B2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43075" y="5321300"/>
            <a:ext cx="8705850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CDD83BC-3BD8-8800-B655-7A9A3B789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323012"/>
            <a:ext cx="11353799" cy="547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A2a. Wnaethoch chi gymryd seibiant byr neu wyliau yng Nghymru yn 2024? *Rhybudd maint sylfaen isel.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Wedi cymryd seibiant byr neu wyliau yng Nghymru, n=586 (Pobl annibynnol iau n=27*, Teuluoedd n=87, Pobl annibynnol hŷn n=336, Oedran ymddeol n=136).</a:t>
            </a:r>
          </a:p>
        </p:txBody>
      </p:sp>
    </p:spTree>
    <p:extLst>
      <p:ext uri="{BB962C8B-B14F-4D97-AF65-F5344CB8AC3E}">
        <p14:creationId xmlns:p14="http://schemas.microsoft.com/office/powerpoint/2010/main" val="284586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Nifer y seibiannau byr neu wyliau a gymerwyd yng Nghymru yn 2024">
            <a:extLst>
              <a:ext uri="{FF2B5EF4-FFF2-40B4-BE49-F238E27FC236}">
                <a16:creationId xmlns:a16="http://schemas.microsoft.com/office/drawing/2014/main" id="{58F3FFFA-8C0A-80FD-6B5E-F35599B664B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999" y="298723"/>
            <a:ext cx="675857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 y seibiannau byr neu wyliau a gymerwyd yng Nghymru yn 2024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53AEEA-4BE4-B41E-97B5-C56818EA3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08702"/>
            <a:ext cx="661345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Yn 2024, roedd pobl a ymwelodd â Chymru ar gyfartaledd yn treulio 2.33 o seibiannau byr neu wyliau yng Nghymru, yn debyg i'r llynedd.">
            <a:extLst>
              <a:ext uri="{FF2B5EF4-FFF2-40B4-BE49-F238E27FC236}">
                <a16:creationId xmlns:a16="http://schemas.microsoft.com/office/drawing/2014/main" id="{73FB446B-55ED-331A-CAE8-5F33868D6F74}"/>
              </a:ext>
            </a:extLst>
          </p:cNvPr>
          <p:cNvSpPr txBox="1">
            <a:spLocks/>
          </p:cNvSpPr>
          <p:nvPr/>
        </p:nvSpPr>
        <p:spPr>
          <a:xfrm>
            <a:off x="950917" y="1129064"/>
            <a:ext cx="648535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 dirty="0"/>
              <a:t>Yn 2024, roedd pobl a ymwelodd â Chymru ar gyfartaledd yn treulio 2.33 o seibiannau byr neu wyliau yng Nghymru, yn debyg i'r llynedd.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DBC2BBB-EB20-B55F-318C-7085E7366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6555656"/>
              </p:ext>
            </p:extLst>
          </p:nvPr>
        </p:nvGraphicFramePr>
        <p:xfrm>
          <a:off x="932873" y="2661040"/>
          <a:ext cx="6521449" cy="27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44E958-1819-9D53-6AA4-20A9C8515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305175" y="3038475"/>
            <a:ext cx="0" cy="2395594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9628F4-BDC8-BB81-781A-1AF502D36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88741" y="4908685"/>
            <a:ext cx="4905375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007A3AD-95F2-4423-9F1B-00AFAE30F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99522" y="6391656"/>
            <a:ext cx="6649027" cy="466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A3. Sawl seibiant byr neu wyliau gwahanol a gawsoch chi yng Nghymru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Crynodeb Cymedrig. Ymwelwyr â Chymru yn 2024, n=586.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FCB99B-4B12-49D7-439D-356A305C9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6758" y="0"/>
            <a:ext cx="4575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49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DCA63-54A1-CE91-8CD8-F261F707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Pryd cymerwyd seibiannau byr neu wyliau yng Nghymru cyn 2024">
            <a:extLst>
              <a:ext uri="{FF2B5EF4-FFF2-40B4-BE49-F238E27FC236}">
                <a16:creationId xmlns:a16="http://schemas.microsoft.com/office/drawing/2014/main" id="{13CAC866-BD0E-DABD-75DE-FE5EA89231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82715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Pryd cymerwyd seibiannau byr neu wyliau yng Nghymru cyn 2024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1FC8C78-3C00-76B6-5E71-395ADFE99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8001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Aeth 61% o'r ymatebwyr ar daith i Gymru cyn 2020, tra bod 24% wedi mynd ar daith yn 2023.">
            <a:extLst>
              <a:ext uri="{FF2B5EF4-FFF2-40B4-BE49-F238E27FC236}">
                <a16:creationId xmlns:a16="http://schemas.microsoft.com/office/drawing/2014/main" id="{F300D310-0323-06DA-30D2-0DA2F23A5FA7}"/>
              </a:ext>
            </a:extLst>
          </p:cNvPr>
          <p:cNvSpPr txBox="1">
            <a:spLocks/>
          </p:cNvSpPr>
          <p:nvPr/>
        </p:nvSpPr>
        <p:spPr>
          <a:xfrm>
            <a:off x="936000" y="936000"/>
            <a:ext cx="1029079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 dirty="0"/>
              <a:t>Aeth 61% o'r ymatebwyr ar daith i Gymru cyn 2020, tra bod 24% wedi mynd ar daith yn 2023.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A5DCA16-61DE-6C04-9B28-9D0D16074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986715"/>
              </p:ext>
            </p:extLst>
          </p:nvPr>
        </p:nvGraphicFramePr>
        <p:xfrm>
          <a:off x="1346201" y="2005543"/>
          <a:ext cx="10007599" cy="403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A1713AD-2E6E-2D1A-0D6F-F7CC00980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86618"/>
            <a:ext cx="11272837" cy="471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A2b. Ydych chi wedi cymryd seibiant byr neu wyliau yng Nghymru cyn 2024?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Wedi cymryd seibiant byr neu wyliau yng Nghymru, n=586.</a:t>
            </a:r>
          </a:p>
        </p:txBody>
      </p:sp>
    </p:spTree>
    <p:extLst>
      <p:ext uri="{BB962C8B-B14F-4D97-AF65-F5344CB8AC3E}">
        <p14:creationId xmlns:p14="http://schemas.microsoft.com/office/powerpoint/2010/main" val="2131443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97447-7677-137B-663D-B2E28CB2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028388F-07C9-4381-B1F5-719FCE873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85B41-FE52-A49B-8A82-754439E11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NODWEDDION TAITH 2024">
            <a:extLst>
              <a:ext uri="{FF2B5EF4-FFF2-40B4-BE49-F238E27FC236}">
                <a16:creationId xmlns:a16="http://schemas.microsoft.com/office/drawing/2014/main" id="{3929C917-3D1B-3730-3DAF-9AFFED04F6C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Bef>
                <a:spcPct val="20000"/>
              </a:spcBef>
            </a:pP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NODWEDDION TAITH 2024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D93AD20-A98C-E1F0-AB0D-3D20AF85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64DEB5-7419-910B-32F0-1EF8EEA6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80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NODWEDDION TAITH 2024">
            <a:extLst>
              <a:ext uri="{FF2B5EF4-FFF2-40B4-BE49-F238E27FC236}">
                <a16:creationId xmlns:a16="http://schemas.microsoft.com/office/drawing/2014/main" id="{62F8CE23-75D5-0158-0F9B-5857BE37A3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NODWEDDION TAITH 2024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42917F-31CE-D88B-2783-311E7E169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3232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A0395C21-74A3-58DC-7033-E1ECEBEA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15FB447-12FA-C362-5EA8-07723F03F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1B01D0D3-3BD8-44F7-7386-85EABA5ED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4863" y="1157288"/>
            <a:ext cx="3790950" cy="57007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DB5C0E-9F67-A52C-030B-4DDA9CED0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6053" y="1157286"/>
            <a:ext cx="11368569" cy="57007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 descr="Profiad Mae'r sgôr profiad wedi cynyddu ychydig, gyda 88% yn ei raddio fel 'rhagorol' eleni, i fyny o 85% y llynedd.">
            <a:extLst>
              <a:ext uri="{FF2B5EF4-FFF2-40B4-BE49-F238E27FC236}">
                <a16:creationId xmlns:a16="http://schemas.microsoft.com/office/drawing/2014/main" id="{FE47DD62-6DD9-E4EB-7702-79074C578126}"/>
              </a:ext>
            </a:extLst>
          </p:cNvPr>
          <p:cNvSpPr txBox="1"/>
          <p:nvPr/>
        </p:nvSpPr>
        <p:spPr>
          <a:xfrm>
            <a:off x="825498" y="1467431"/>
            <a:ext cx="378936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Profiad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Mae'r sgôr profiad wedi cynyddu ychydig, gyda 88% yn ei raddio fel 'rhagorol' eleni, i fyny o 85% y llynedd.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Daeth y rhan fwyaf o ymwelwyr (65%) i gysylltu â natur, a 58% i brofi diwylliant a threftadaeth. Mae gweithgareddau poblogaidd yn cynnwys cerdded, heicio, a rhoi cynnig ar fwyd lleol.</a:t>
            </a:r>
          </a:p>
        </p:txBody>
      </p:sp>
      <p:sp>
        <p:nvSpPr>
          <p:cNvPr id="3" name="TextBox 2" descr="Manylion y daith Gogledd Cymru oedd â'r gyfran uchaf o ymweliadau dros nos ar 56%.">
            <a:extLst>
              <a:ext uri="{FF2B5EF4-FFF2-40B4-BE49-F238E27FC236}">
                <a16:creationId xmlns:a16="http://schemas.microsoft.com/office/drawing/2014/main" id="{DA73C8FA-903B-55D1-4C6E-2E5D51DA04F6}"/>
              </a:ext>
            </a:extLst>
          </p:cNvPr>
          <p:cNvSpPr txBox="1"/>
          <p:nvPr/>
        </p:nvSpPr>
        <p:spPr>
          <a:xfrm>
            <a:off x="4696374" y="1759105"/>
            <a:ext cx="37893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Manylion y daith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Gogledd Cymru oedd â'r gyfran uchaf o ymweliadau dros nos ar 56%.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Arhosodd y rhan fwyaf o ymwelwyr (57%) mewn sawl lleoliad, gyda'r haf yn amser brig i ymweld, yn enwedig ym mis Gorffennaf, Awst a Medi.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 descr="Llety Roedd llety yn cael ei archebu'n uniongyrchol gan mwyaf, gyda gwestai/motelau y dewis mwyaf poblogaidd.">
            <a:extLst>
              <a:ext uri="{FF2B5EF4-FFF2-40B4-BE49-F238E27FC236}">
                <a16:creationId xmlns:a16="http://schemas.microsoft.com/office/drawing/2014/main" id="{53D2896A-46E7-BCBE-923A-7227EC657EAC}"/>
              </a:ext>
            </a:extLst>
          </p:cNvPr>
          <p:cNvSpPr txBox="1"/>
          <p:nvPr/>
        </p:nvSpPr>
        <p:spPr>
          <a:xfrm>
            <a:off x="8445498" y="1775207"/>
            <a:ext cx="37893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Llety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Roedd llety yn cael ei archebu'n uniongyrchol gan mwyaf, gyda gwestai/motelau y dewis mwyaf poblogaidd.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Yr arhosiad cyfartalog oedd 9.90 noson, yn gyson â 9.98 noson y llynedd.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95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98DF1-DCD4-0769-F18C-7A98A360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Sut brofiad oedd aros yng Nghymru">
            <a:extLst>
              <a:ext uri="{FF2B5EF4-FFF2-40B4-BE49-F238E27FC236}">
                <a16:creationId xmlns:a16="http://schemas.microsoft.com/office/drawing/2014/main" id="{5E87F25B-F268-24C2-28C6-30EFC153EB2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Sut brofiad oedd aros yng Nghymru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A19309-7F3C-B79E-7CBA-DF5F581F0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34987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Mae graddfeydd profiadau teithio yng Nghymru ychydig yn uwch yn 2024 o'i gymharu â 2023, gyda 85% yn ei raddio fel 'rhagorol' y llynedd, o'i gymharu ag 88% eleni.">
            <a:extLst>
              <a:ext uri="{FF2B5EF4-FFF2-40B4-BE49-F238E27FC236}">
                <a16:creationId xmlns:a16="http://schemas.microsoft.com/office/drawing/2014/main" id="{7C882F33-6C7F-65AE-B5EC-A41E1D9CD516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4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Mae graddfeydd profiadau teithio yng Nghymru ychydig yn uwch yn 2024 o'i gymharu â 2023, gyda 85% yn ei raddio fel 'rhagorol' y llynedd, o'i gymharu ag 88% eleni.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C88FB96-A1A0-D7D0-8E8A-56FA0D8CC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F4BF506-EFEF-626A-0FB2-5FD8F3EDB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051273"/>
              </p:ext>
            </p:extLst>
          </p:nvPr>
        </p:nvGraphicFramePr>
        <p:xfrm>
          <a:off x="1155698" y="2351770"/>
          <a:ext cx="5934075" cy="249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96C58DC-CA56-FF4C-2EBC-DA4FCD1CE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43526" y="4587875"/>
            <a:ext cx="133350" cy="133350"/>
          </a:xfrm>
          <a:prstGeom prst="rect">
            <a:avLst/>
          </a:prstGeom>
          <a:solidFill>
            <a:srgbClr val="518A45"/>
          </a:solidFill>
          <a:ln>
            <a:solidFill>
              <a:srgbClr val="518A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099DC5-0770-E380-8277-02ABE05D3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3054" y="4587875"/>
            <a:ext cx="133350" cy="133350"/>
          </a:xfrm>
          <a:prstGeom prst="rect">
            <a:avLst/>
          </a:prstGeom>
          <a:solidFill>
            <a:srgbClr val="90C286"/>
          </a:solidFill>
          <a:ln>
            <a:solidFill>
              <a:srgbClr val="90C2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526B14-6FA8-8B11-507F-54F581131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2582" y="4587875"/>
            <a:ext cx="133350" cy="133350"/>
          </a:xfrm>
          <a:prstGeom prst="rect">
            <a:avLst/>
          </a:prstGeom>
          <a:solidFill>
            <a:srgbClr val="120742"/>
          </a:solidFill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9BEDE9-B34D-D9C9-66B5-387BF30E9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50527" y="4539134"/>
            <a:ext cx="92392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900" b="0">
                <a:solidFill>
                  <a:srgbClr val="120742"/>
                </a:solidFill>
              </a:rPr>
              <a:t>Rhagorol 9-10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640A4E-39F0-55C0-7EBC-4C519B046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6243" y="4539134"/>
            <a:ext cx="92392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900" b="0">
                <a:solidFill>
                  <a:srgbClr val="120742"/>
                </a:solidFill>
              </a:rPr>
              <a:t>Da 7-8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5178C7-4011-0A5A-D946-5ACF51F62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99481" y="4539134"/>
            <a:ext cx="92392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900" b="0">
                <a:solidFill>
                  <a:srgbClr val="120742"/>
                </a:solidFill>
              </a:rPr>
              <a:t>Gwael </a:t>
            </a:r>
            <a:r>
              <a:rPr lang="cy-GB" sz="900">
                <a:solidFill>
                  <a:srgbClr val="120742"/>
                </a:solidFill>
              </a:rPr>
              <a:t>1</a:t>
            </a:r>
            <a:r>
              <a:rPr lang="cy-GB" sz="900" b="0">
                <a:solidFill>
                  <a:srgbClr val="120742"/>
                </a:solidFill>
              </a:rPr>
              <a:t>-6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E900068-9106-F538-BFA9-9062FD2DB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244296"/>
            <a:ext cx="6810375" cy="6137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A15. Gan fynd yn ôl i’ch taith i Gymru/yng Nghymru yn 2024, pa sgôr o 1 i 10 y byddech chi'n ei rhoi i'ch profiad cyffredinol lle mae 1 yn wael iawn a 10 yn dda iawn? Ymwelwyr â Chymru yn 2024, n=178.</a:t>
            </a:r>
          </a:p>
        </p:txBody>
      </p:sp>
    </p:spTree>
    <p:extLst>
      <p:ext uri="{BB962C8B-B14F-4D97-AF65-F5344CB8AC3E}">
        <p14:creationId xmlns:p14="http://schemas.microsoft.com/office/powerpoint/2010/main" val="3159767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1FD5-9F90-25AB-02AD-229C6201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Prif reswm dros ddewis Cymru fel cyrchfan">
            <a:extLst>
              <a:ext uri="{FF2B5EF4-FFF2-40B4-BE49-F238E27FC236}">
                <a16:creationId xmlns:a16="http://schemas.microsoft.com/office/drawing/2014/main" id="{1F69F8BF-1C8F-6596-0BC5-92FAB7433A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Prif reswm dros ddewis Cymru fel cyrchfan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952A95-3D41-FD18-866D-DDB37EA90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2452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Dewisodd 65% ymweld â Chymru i 'gysylltu â natur a bod yn yr awyr agored', tra bod 58% wedi gwneud hynny i 'brofi'r diwylliant a'r dreftadaeth', cynnydd bach o'i gymharu â 49% y llynedd.">
            <a:extLst>
              <a:ext uri="{FF2B5EF4-FFF2-40B4-BE49-F238E27FC236}">
                <a16:creationId xmlns:a16="http://schemas.microsoft.com/office/drawing/2014/main" id="{D4670E3D-0E61-4DCF-3CA2-045D36FBDD02}"/>
              </a:ext>
            </a:extLst>
          </p:cNvPr>
          <p:cNvSpPr>
            <a:spLocks/>
          </p:cNvSpPr>
          <p:nvPr/>
        </p:nvSpPr>
        <p:spPr>
          <a:xfrm>
            <a:off x="838199" y="962260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Dewisodd 65% ymweld â Chymru i 'gysylltu â natur a bod yn yr awyr agored', tra bod 58% wedi gwneud hynny i 'brofi'r diwylliant a'r dreftadaeth', cynnydd bach o'i gymharu â 49% y llynedd.</a:t>
            </a:r>
          </a:p>
        </p:txBody>
      </p:sp>
      <p:graphicFrame>
        <p:nvGraphicFramePr>
          <p:cNvPr id="3" name="Chart 2" descr="Dewisodd 65% ymweld â Chymru i 'gysylltu â natur a bod yn yr awyr agored', tra bod 58% wedi gwneud hynny i 'brofi'r diwylliant a'r dreftadaeth', cynnydd bach o'i gymharu â 49% y llynedd.">
            <a:extLst>
              <a:ext uri="{FF2B5EF4-FFF2-40B4-BE49-F238E27FC236}">
                <a16:creationId xmlns:a16="http://schemas.microsoft.com/office/drawing/2014/main" id="{5707AFE8-9B66-8427-645D-974193579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3472419"/>
              </p:ext>
            </p:extLst>
          </p:nvPr>
        </p:nvGraphicFramePr>
        <p:xfrm>
          <a:off x="-1347356" y="2845817"/>
          <a:ext cx="9316605" cy="310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338" name="Picture 2">
            <a:extLst>
              <a:ext uri="{FF2B5EF4-FFF2-40B4-BE49-F238E27FC236}">
                <a16:creationId xmlns:a16="http://schemas.microsoft.com/office/drawing/2014/main" id="{81E832D9-A324-77C2-100B-00EFED222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0"/>
            <a:ext cx="456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A5E440-4842-1E54-540B-99793C705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919173" y="2400285"/>
            <a:ext cx="221797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I gysylltu â natur / bod yn yr awyr agored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D3FB85-F92F-9C22-1CDB-218524280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91585" y="232259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 dirty="0">
                <a:solidFill>
                  <a:srgbClr val="120742"/>
                </a:solidFill>
              </a:rPr>
              <a:t>65%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B06BD9-AD3D-BDA4-FF5C-B96656067F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38198" y="6106108"/>
            <a:ext cx="67881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000" dirty="0">
                <a:solidFill>
                  <a:srgbClr val="120742"/>
                </a:solidFill>
              </a:rPr>
              <a:t>*Gall adlewyrchu poblogrwydd y gyrchfan ac effaith samplu, gan fod yr ymatebwyr yn debygol o fod eisoes yn gyfarwydd â Chymru, gan ddylanwadu ar eu tebygolrwydd o ddychwelyd.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EEF540-B5AB-E0B9-D549-18AD5122F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26791" y="3269093"/>
            <a:ext cx="2343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000">
                <a:solidFill>
                  <a:srgbClr val="120742"/>
                </a:solidFill>
              </a:rPr>
              <a:t>*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35DC5B2-3328-086C-509A-F5039F861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A7. Pa rai o’r canlynol, os o gwbl, oedd y prif ffactorau dros ddewis Cymru fel cyrchfan ar gyfer y seibiant byr/gwyliau hwn yn 2024? Ymwelwyr â Chymru yn 2024, n=178. </a:t>
            </a:r>
          </a:p>
        </p:txBody>
      </p:sp>
    </p:spTree>
    <p:extLst>
      <p:ext uri="{BB962C8B-B14F-4D97-AF65-F5344CB8AC3E}">
        <p14:creationId xmlns:p14="http://schemas.microsoft.com/office/powerpoint/2010/main" val="1216760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2BEEC-4178-5B62-808E-DE348C442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Gweithgareddau a wnaed yng Nghymru yn 2024">
            <a:extLst>
              <a:ext uri="{FF2B5EF4-FFF2-40B4-BE49-F238E27FC236}">
                <a16:creationId xmlns:a16="http://schemas.microsoft.com/office/drawing/2014/main" id="{577CF48B-34F4-0525-B11B-091D3F5BAF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11800" y="284090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Gweithgareddau a wnaed yng Nghymru yn 2024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2AE42D-781F-9F7E-1C32-0CA230C3D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94222" y="629338"/>
            <a:ext cx="57790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Cerdded, heicio a chrwydro yw'r gweithgareddau mwyaf poblogaidd yng Nghymru, sy'n cyd-fynd â'r prif reswm dros ymweld (i gysylltu â natur a mwynhau'r awyr agored), ac yna rhoi cynnig ar fwyd a diod lleol, sydd ychydig yn uwch na 67% y llynedd.">
            <a:extLst>
              <a:ext uri="{FF2B5EF4-FFF2-40B4-BE49-F238E27FC236}">
                <a16:creationId xmlns:a16="http://schemas.microsoft.com/office/drawing/2014/main" id="{98AA04B6-39D6-ABD7-DDF8-92F247AACBB7}"/>
              </a:ext>
            </a:extLst>
          </p:cNvPr>
          <p:cNvSpPr>
            <a:spLocks/>
          </p:cNvSpPr>
          <p:nvPr/>
        </p:nvSpPr>
        <p:spPr>
          <a:xfrm>
            <a:off x="5472000" y="836163"/>
            <a:ext cx="6720000" cy="576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Cerdded, heicio a chrwydro yw'r gweithgareddau mwyaf poblogaidd yng Nghymru, sy'n cyd-fynd â'r prif reswm dros ymweld (i gysylltu â natur a mwynhau'r awyr agored), ac yna rhoi cynnig ar fwyd a diod lleol, sydd ychydig yn uwch na 67% y llynedd.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2B09634-40E1-BD23-DF24-9A08FE7AE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4054468"/>
              </p:ext>
            </p:extLst>
          </p:nvPr>
        </p:nvGraphicFramePr>
        <p:xfrm>
          <a:off x="2831876" y="3005607"/>
          <a:ext cx="8577711" cy="3356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61C1DD3-4F21-CA79-DC59-D8ADE9F1C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024937" y="2603644"/>
            <a:ext cx="90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2800" b="1" dirty="0">
                <a:solidFill>
                  <a:srgbClr val="120742"/>
                </a:solidFill>
              </a:rPr>
              <a:t>80%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5B5B1E-36CD-E817-A063-A447149B2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87886" y="2603644"/>
            <a:ext cx="24370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Cerdded, heicio neu grwydro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9BB24E-E307-B776-B1FC-0B6A19BFD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679" y="0"/>
            <a:ext cx="4502622" cy="6858000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2A9A83E-9A68-B137-7A2C-FE77F6771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398162" y="6508750"/>
            <a:ext cx="6838288" cy="328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A14. Pa rai, os o gwbl, o'r canlynol a wnaethoch chi ar y daith hon yng Nghymru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Ymwelwyr â Chymru yn 2024, n=178. </a:t>
            </a:r>
          </a:p>
        </p:txBody>
      </p:sp>
    </p:spTree>
    <p:extLst>
      <p:ext uri="{BB962C8B-B14F-4D97-AF65-F5344CB8AC3E}">
        <p14:creationId xmlns:p14="http://schemas.microsoft.com/office/powerpoint/2010/main" val="3928527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FC76C-04DF-E3E6-E441-8F0D30CF2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Ble yng Nghymru arhosoch chi?">
            <a:extLst>
              <a:ext uri="{FF2B5EF4-FFF2-40B4-BE49-F238E27FC236}">
                <a16:creationId xmlns:a16="http://schemas.microsoft.com/office/drawing/2014/main" id="{B4F45D5E-7283-9F35-E66F-D623BDDDA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yng Nghymru arhosoch chi?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2343E9-5513-2F1B-D5E7-9756AB12B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9212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5" descr="Gogledd Cymru a gafodd y nifer uchaf o ymweliadau dros nos (56%), ac yna'r De-orllewin.">
            <a:extLst>
              <a:ext uri="{FF2B5EF4-FFF2-40B4-BE49-F238E27FC236}">
                <a16:creationId xmlns:a16="http://schemas.microsoft.com/office/drawing/2014/main" id="{B0916A10-A469-E2CD-D376-1ED172DCFCE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22273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Gogledd Cymru a gafodd y nifer uchaf o ymweliadau dros nos (56%), ac yna'r De-orllewin. </a:t>
            </a:r>
          </a:p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Arhosodd y rhan fwyaf o ymwelwyr dros nos mewn sawl lleoliad (57%), ychydig i lawr o'i gymharu â 61% y llynedd.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5F8E36F-A982-0DBE-8F86-6133354C1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1198" y="2363626"/>
            <a:ext cx="4923840" cy="3056999"/>
            <a:chOff x="6918558" y="2460640"/>
            <a:chExt cx="4923840" cy="30569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3DA58A0-EA4E-4C1E-5082-DCCB0BD92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contrast="5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40210" y="2460640"/>
              <a:ext cx="2135057" cy="2856131"/>
            </a:xfrm>
            <a:prstGeom prst="rect">
              <a:avLst/>
            </a:prstGeom>
          </p:spPr>
        </p:pic>
        <p:sp>
          <p:nvSpPr>
            <p:cNvPr id="5" name="TextBox 4" descr="56% Gogledd Cymru (1)">
              <a:extLst>
                <a:ext uri="{FF2B5EF4-FFF2-40B4-BE49-F238E27FC236}">
                  <a16:creationId xmlns:a16="http://schemas.microsoft.com/office/drawing/2014/main" id="{C4DCFF95-5D17-D19A-7647-0D51D06C1305}"/>
                </a:ext>
              </a:extLst>
            </p:cNvPr>
            <p:cNvSpPr txBox="1"/>
            <p:nvPr/>
          </p:nvSpPr>
          <p:spPr>
            <a:xfrm>
              <a:off x="6990225" y="2807403"/>
              <a:ext cx="154709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sz="2000" b="1">
                  <a:solidFill>
                    <a:schemeClr val="bg1"/>
                  </a:solidFill>
                </a:rPr>
                <a:t>56%</a:t>
              </a:r>
            </a:p>
            <a:p>
              <a:pPr algn="ctr" rtl="0"/>
              <a:r>
                <a:rPr lang="cy-GB" sz="1000">
                  <a:solidFill>
                    <a:schemeClr val="bg1"/>
                  </a:solidFill>
                </a:rPr>
                <a:t>Gogledd Cymru (1)</a:t>
              </a:r>
            </a:p>
          </p:txBody>
        </p:sp>
        <p:sp>
          <p:nvSpPr>
            <p:cNvPr id="7" name="TextBox 6" descr="38% Canolbarth Cymru (2)">
              <a:extLst>
                <a:ext uri="{FF2B5EF4-FFF2-40B4-BE49-F238E27FC236}">
                  <a16:creationId xmlns:a16="http://schemas.microsoft.com/office/drawing/2014/main" id="{C6131EAF-8A45-C5D5-EB6B-A6D074518317}"/>
                </a:ext>
              </a:extLst>
            </p:cNvPr>
            <p:cNvSpPr txBox="1"/>
            <p:nvPr/>
          </p:nvSpPr>
          <p:spPr>
            <a:xfrm>
              <a:off x="10078162" y="3525767"/>
              <a:ext cx="1547090" cy="612000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sz="2000" b="1">
                  <a:solidFill>
                    <a:schemeClr val="bg1"/>
                  </a:solidFill>
                </a:rPr>
                <a:t>38%</a:t>
              </a:r>
            </a:p>
            <a:p>
              <a:pPr algn="ctr" rtl="0"/>
              <a:r>
                <a:rPr lang="cy-GB" sz="900">
                  <a:solidFill>
                    <a:schemeClr val="bg1"/>
                  </a:solidFill>
                </a:rPr>
                <a:t>Canolbarth Cymru (2)</a:t>
              </a:r>
            </a:p>
          </p:txBody>
        </p:sp>
        <p:sp>
          <p:nvSpPr>
            <p:cNvPr id="8" name="TextBox 7" descr="54% De-orllewin Cymru (3)">
              <a:extLst>
                <a:ext uri="{FF2B5EF4-FFF2-40B4-BE49-F238E27FC236}">
                  <a16:creationId xmlns:a16="http://schemas.microsoft.com/office/drawing/2014/main" id="{AA68417A-107D-C9D3-0194-6FE963251422}"/>
                </a:ext>
              </a:extLst>
            </p:cNvPr>
            <p:cNvSpPr txBox="1"/>
            <p:nvPr/>
          </p:nvSpPr>
          <p:spPr>
            <a:xfrm>
              <a:off x="6918558" y="4839733"/>
              <a:ext cx="154800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sz="2000" b="1">
                  <a:solidFill>
                    <a:schemeClr val="bg1"/>
                  </a:solidFill>
                </a:rPr>
                <a:t>54%</a:t>
              </a:r>
            </a:p>
            <a:p>
              <a:pPr algn="ctr" rtl="0"/>
              <a:r>
                <a:rPr lang="cy-GB" sz="1000">
                  <a:solidFill>
                    <a:schemeClr val="bg1"/>
                  </a:solidFill>
                </a:rPr>
                <a:t>De-orllewin Cymru (3)</a:t>
              </a:r>
            </a:p>
          </p:txBody>
        </p:sp>
        <p:sp>
          <p:nvSpPr>
            <p:cNvPr id="9" name="TextBox 8" descr="40% De-ddwyrain Cymru (4)">
              <a:extLst>
                <a:ext uri="{FF2B5EF4-FFF2-40B4-BE49-F238E27FC236}">
                  <a16:creationId xmlns:a16="http://schemas.microsoft.com/office/drawing/2014/main" id="{919077B0-C901-5ADA-D3EF-14AF71BD2C31}"/>
                </a:ext>
              </a:extLst>
            </p:cNvPr>
            <p:cNvSpPr txBox="1"/>
            <p:nvPr/>
          </p:nvSpPr>
          <p:spPr>
            <a:xfrm>
              <a:off x="10167749" y="4938757"/>
              <a:ext cx="1674649" cy="578882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b="1" dirty="0">
                  <a:solidFill>
                    <a:schemeClr val="bg1"/>
                  </a:solidFill>
                </a:rPr>
                <a:t>40%</a:t>
              </a:r>
            </a:p>
            <a:p>
              <a:pPr algn="ctr" rtl="0"/>
              <a:r>
                <a:rPr lang="cy-GB" sz="1000" dirty="0">
                  <a:solidFill>
                    <a:schemeClr val="bg1"/>
                  </a:solidFill>
                </a:rPr>
                <a:t>De-ddwyrain Cymru (4)</a:t>
              </a:r>
            </a:p>
          </p:txBody>
        </p:sp>
      </p:grp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B58ABBE-9FDC-B2A3-3D7E-9C8C91053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492843"/>
              </p:ext>
            </p:extLst>
          </p:nvPr>
        </p:nvGraphicFramePr>
        <p:xfrm>
          <a:off x="6391285" y="1839929"/>
          <a:ext cx="5599071" cy="4113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2B59C83-13A4-D293-CC6C-98C0E0787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156960" y="1839929"/>
            <a:ext cx="0" cy="391313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D1D2AEA-EB1B-D97F-A830-F313EB64F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0" y="4229100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000">
                <a:solidFill>
                  <a:schemeClr val="bg1"/>
                </a:solidFill>
              </a:rPr>
              <a:t>1 lleoliad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0EB123-7AAC-B063-8BCF-FC4839347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982200" y="4129072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000">
                <a:solidFill>
                  <a:schemeClr val="bg1"/>
                </a:solidFill>
              </a:rPr>
              <a:t>1 lleoliad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2F9874-5D71-DEF8-D00C-97206BD8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0" y="2598421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000">
                <a:solidFill>
                  <a:srgbClr val="120742"/>
                </a:solidFill>
              </a:rPr>
              <a:t>Sawl lle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FBE061-E78D-FC53-979D-6C1B1D80C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982200" y="2598421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000">
                <a:solidFill>
                  <a:srgbClr val="120742"/>
                </a:solidFill>
              </a:rPr>
              <a:t>Sawl lle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0089D-AB12-8F5C-BC08-B34C4471B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18611"/>
            <a:ext cx="11353800" cy="439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A12. Ble yng Nghymru arhosoch chi dros nos ar y daith hon yn [MIS]? Dewiswch bob un sy’n berthnasol.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A13. Pa un o’r isod sy’n disgrifio orau eich taith yng Nghymru yn 2023? Pawb a gymerodd daith yng Nghymru, n=199 (2023), n=178 (2024).</a:t>
            </a:r>
          </a:p>
        </p:txBody>
      </p:sp>
    </p:spTree>
    <p:extLst>
      <p:ext uri="{BB962C8B-B14F-4D97-AF65-F5344CB8AC3E}">
        <p14:creationId xmlns:p14="http://schemas.microsoft.com/office/powerpoint/2010/main" val="65540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49749-957B-49C2-6135-EA7DACA3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Mis y cymerwyd taith i Gymru yn 2023 neu 2024">
            <a:extLst>
              <a:ext uri="{FF2B5EF4-FFF2-40B4-BE49-F238E27FC236}">
                <a16:creationId xmlns:a16="http://schemas.microsoft.com/office/drawing/2014/main" id="{608FCB88-B315-ED06-FE23-C2CDBD95A1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 y cymerwyd taith i Gymru yn 2023 neu 2024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CA12EA-53A2-39A0-1A38-5F6406F72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73100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Mae misoedd yr haf yn parhau i fod yr amser mwyaf poblogaidd i ymweld â Chymru.">
            <a:extLst>
              <a:ext uri="{FF2B5EF4-FFF2-40B4-BE49-F238E27FC236}">
                <a16:creationId xmlns:a16="http://schemas.microsoft.com/office/drawing/2014/main" id="{5A79229C-885F-633A-9C77-AD7FC045AF20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6103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800" b="1"/>
              <a:t>Mae misoedd yr haf yn parhau i fod yr amser mwyaf poblogaidd i ymweld â Chymru. Fodd bynnag, roedd Awst a Medi </a:t>
            </a:r>
            <a:r>
              <a:rPr lang="cy-GB" b="1"/>
              <a:t>yn fwy poblogaidd</a:t>
            </a:r>
            <a:r>
              <a:rPr lang="cy-GB" sz="1800" b="1"/>
              <a:t> yn 2024.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E5DAEBB-A28D-FAE6-0D7F-8DA9261A4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49599"/>
              </p:ext>
            </p:extLst>
          </p:nvPr>
        </p:nvGraphicFramePr>
        <p:xfrm>
          <a:off x="702592" y="2118783"/>
          <a:ext cx="6881567" cy="39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16E7639-5DB8-0596-6858-BD24EBFC9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5382260"/>
            <a:ext cx="6365368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A4E6EC-9AAD-D69B-729F-62E52F78E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316C536-26D4-1D46-074A-CA26EF7B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10313"/>
            <a:ext cx="6610351" cy="547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A4. Ac ym mha fis(oedd) o'r flwyddyn y gwnaethoch chi ymweld â Chymru am seibiant byr neu wyliau yn 2024?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Ymwelwyr â Chymru, n=199 (2023), n=178 (2024).</a:t>
            </a:r>
          </a:p>
        </p:txBody>
      </p:sp>
    </p:spTree>
    <p:extLst>
      <p:ext uri="{BB962C8B-B14F-4D97-AF65-F5344CB8AC3E}">
        <p14:creationId xmlns:p14="http://schemas.microsoft.com/office/powerpoint/2010/main" val="242341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AA74-E8C0-9C57-C2C3-9003B2D1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Nifer nosweithiau a maint y criw">
            <a:extLst>
              <a:ext uri="{FF2B5EF4-FFF2-40B4-BE49-F238E27FC236}">
                <a16:creationId xmlns:a16="http://schemas.microsoft.com/office/drawing/2014/main" id="{58464EC0-F9B8-2C51-54BF-26F9592CDC6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 nosweithiau a maint y criw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C17155-0F11-704A-2F3B-966D5710A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86410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5" descr="Roedd y rhan fwyaf yn ffafrio arosiadau hirach, gyda 57% yn aros 8 noson neu fwy.">
            <a:extLst>
              <a:ext uri="{FF2B5EF4-FFF2-40B4-BE49-F238E27FC236}">
                <a16:creationId xmlns:a16="http://schemas.microsoft.com/office/drawing/2014/main" id="{77C4063C-96E8-EBE9-F982-5F8E079BC62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77468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Roedd y rhan fwyaf yn ffafrio arosiadau hirach, gyda 57% yn aros 8 noson neu fwy. Yr arhosiad cyfartalog oedd 9.90 noson, tebyg i gyfartaledd y llynedd o 9.98 noson.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A1F736-64E7-EF16-06B1-CF360943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278366"/>
              </p:ext>
            </p:extLst>
          </p:nvPr>
        </p:nvGraphicFramePr>
        <p:xfrm>
          <a:off x="1553475" y="2884607"/>
          <a:ext cx="3438526" cy="27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A0BA0BE3-0087-DC87-A550-3A158DA58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84064" y="2271122"/>
            <a:ext cx="2183134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dirty="0">
                <a:solidFill>
                  <a:srgbClr val="120742"/>
                </a:solidFill>
              </a:rPr>
              <a:t>Cyfartaledd o 9.90 noson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8C7CB6-3B50-6B7F-8D99-A1F621CE3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0054" y="2114863"/>
            <a:ext cx="0" cy="411497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0816657-F067-0101-09C6-A241CCD41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5538" y="5671932"/>
            <a:ext cx="1061051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000" dirty="0">
                <a:solidFill>
                  <a:schemeClr val="accent1"/>
                </a:solidFill>
                <a:latin typeface="Arial" panose="020B0604020202020204" pitchFamily="34" charset="0"/>
              </a:rPr>
              <a:t>Nifer cyfartalog ym mhob criw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618DFA8-2C65-3452-15D4-97EE4D1C4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486971"/>
              </p:ext>
            </p:extLst>
          </p:nvPr>
        </p:nvGraphicFramePr>
        <p:xfrm>
          <a:off x="6946519" y="2654297"/>
          <a:ext cx="4362503" cy="2949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71424C2-C7CE-B6FB-8985-BCDE61F6F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20788" y="5800128"/>
            <a:ext cx="5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>
                <a:solidFill>
                  <a:srgbClr val="120742"/>
                </a:solidFill>
              </a:rPr>
              <a:t>0.31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B73ECE-6F5A-7FAE-9E53-6CD13E735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937955" y="5814714"/>
            <a:ext cx="5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>
                <a:solidFill>
                  <a:srgbClr val="120742"/>
                </a:solidFill>
              </a:rPr>
              <a:t>0.21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6552B38-99F1-F04D-E7B6-A16DE5880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3828" y="3265943"/>
            <a:ext cx="400110" cy="400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21B2E-B00D-E364-A378-62D60842F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000995" y="3603450"/>
            <a:ext cx="400110" cy="322201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CA19C3E-8C90-F9BA-A963-ADCE6D9BF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75223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A5. Ar y daith dros nos hon yng Nghymru yn 2024, am faint o nosweithiau y gwnaethoch chi aros i ffwrdd? </a:t>
            </a:r>
          </a:p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A6. Gan gynnwys chi, faint o’r canlynol oedd yn eich criw ar y daith dros nos hon yng Nghymru yn [MIS]? Ymwelwyr â Chymru, n=178 (2024).</a:t>
            </a:r>
          </a:p>
        </p:txBody>
      </p:sp>
    </p:spTree>
    <p:extLst>
      <p:ext uri="{BB962C8B-B14F-4D97-AF65-F5344CB8AC3E}">
        <p14:creationId xmlns:p14="http://schemas.microsoft.com/office/powerpoint/2010/main" val="2399259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3ACDA-C680-2F41-4E62-F54C05E8E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Sut archebwyd llety ar gyfer taith i Gymru">
            <a:extLst>
              <a:ext uri="{FF2B5EF4-FFF2-40B4-BE49-F238E27FC236}">
                <a16:creationId xmlns:a16="http://schemas.microsoft.com/office/drawing/2014/main" id="{1DEB864E-D3C5-680D-1020-1E988709E2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Sut archebwyd llety ar gyfer taith i Gymru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324518-9AFE-A6CD-B75B-2FE7F8DC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0261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Archebodd 38% o'r rhai a aeth ar daith i Gymru eu llety 'yn uniongyrchol gyda darparwr llety'.">
            <a:extLst>
              <a:ext uri="{FF2B5EF4-FFF2-40B4-BE49-F238E27FC236}">
                <a16:creationId xmlns:a16="http://schemas.microsoft.com/office/drawing/2014/main" id="{42A2A438-E2CD-6037-D724-4CAC25536390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6103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Archebodd 38% o'r rhai a aeth ar daith i Gymru eu llety 'yn uniongyrchol gyda darparwr llety'.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DD8A5-F5F9-5A06-C3D9-78DFBE8E7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001543" y="2210205"/>
            <a:ext cx="24370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Yn uniongyrchol gyda darparwr llety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4B5D01-3511-8007-E950-AF06B9222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38594" y="2210204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38%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3664BF4-4CBC-153C-37AA-1C9092CE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0066650"/>
              </p:ext>
            </p:extLst>
          </p:nvPr>
        </p:nvGraphicFramePr>
        <p:xfrm>
          <a:off x="-1466922" y="2670309"/>
          <a:ext cx="9170337" cy="263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 descr="Daeth 12% o hyd i wybodaeth neu fanylion cyswllt ar gyfer eu llety ar wefan Croeso Cymru, ychydig yn is na'r 19% y llynedd.">
            <a:extLst>
              <a:ext uri="{FF2B5EF4-FFF2-40B4-BE49-F238E27FC236}">
                <a16:creationId xmlns:a16="http://schemas.microsoft.com/office/drawing/2014/main" id="{F93620EA-AC7F-831D-6883-11F3184AC4FC}"/>
              </a:ext>
            </a:extLst>
          </p:cNvPr>
          <p:cNvSpPr txBox="1"/>
          <p:nvPr/>
        </p:nvSpPr>
        <p:spPr>
          <a:xfrm>
            <a:off x="1389704" y="5403580"/>
            <a:ext cx="58407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400" dirty="0">
                <a:solidFill>
                  <a:srgbClr val="120742"/>
                </a:solidFill>
              </a:rPr>
              <a:t>Daeth</a:t>
            </a:r>
            <a:r>
              <a:rPr lang="cy-GB" sz="2000" b="1" dirty="0">
                <a:solidFill>
                  <a:srgbClr val="120742"/>
                </a:solidFill>
              </a:rPr>
              <a:t> 12%</a:t>
            </a:r>
            <a:r>
              <a:rPr lang="cy-GB" sz="1400" dirty="0">
                <a:solidFill>
                  <a:srgbClr val="120742"/>
                </a:solidFill>
              </a:rPr>
              <a:t> o hyd i wybodaeth neu fanylion cyswllt ar gyfer eu llety ar wefan Croeso Cymru, ychydig yn is na'r 19% y llynedd.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E6AE33E-8FE6-047A-27C6-35866C9CC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4A869F5-08C4-5B8C-1093-922DE27D2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1C81B03-AC08-9577-6388-FCB40A8A7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218238"/>
            <a:ext cx="6730779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A9. Sut wnaethoch chi archebu eich llety ar gyfer y daith hon yng Nghymru? Ymwelwyr â Chymru yn 2024, n=178.</a:t>
            </a:r>
          </a:p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A10. A wnaethoch chi ddod o hyd i wybodaeth neu fanylion cyswllt ar gyfer y llety yr arhosoch ynddo ar wefan Croeso Cymru? Y rhai a archebodd lety, n=136. </a:t>
            </a:r>
          </a:p>
        </p:txBody>
      </p:sp>
    </p:spTree>
    <p:extLst>
      <p:ext uri="{BB962C8B-B14F-4D97-AF65-F5344CB8AC3E}">
        <p14:creationId xmlns:p14="http://schemas.microsoft.com/office/powerpoint/2010/main" val="1244841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FF1AE-78DE-791B-56A1-EDC45366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Math o lety a arhoswyd ynddo">
            <a:extLst>
              <a:ext uri="{FF2B5EF4-FFF2-40B4-BE49-F238E27FC236}">
                <a16:creationId xmlns:a16="http://schemas.microsoft.com/office/drawing/2014/main" id="{721AB95F-5146-A598-6AB4-206EF4DE45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 o lety a arhoswyd ynddo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F18A1C-7A71-576E-08C0-D29DDEFBC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63550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'Gwestai/Motelau oedd y math mwyaf poblogaidd o lety (38%), ac yna 'Tai/Bythynnod ar Rent' ar 24%.">
            <a:extLst>
              <a:ext uri="{FF2B5EF4-FFF2-40B4-BE49-F238E27FC236}">
                <a16:creationId xmlns:a16="http://schemas.microsoft.com/office/drawing/2014/main" id="{9533425C-D9C6-2283-B3F5-2D36D7DEA1EA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865936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'Gwestai/Motelau oedd y math mwyaf poblogaidd o lety (38%), ac yna 'Tai/Bythynnod ar Rent' ar 24%.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6C3B60B-EE0E-3E96-5EE6-A54DA7D8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256155"/>
              </p:ext>
            </p:extLst>
          </p:nvPr>
        </p:nvGraphicFramePr>
        <p:xfrm>
          <a:off x="-849854" y="2634832"/>
          <a:ext cx="8094195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A5F38F69-205A-80B7-D20E-D327C8512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7" y="0"/>
            <a:ext cx="4487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FD4C6B-8F32-009B-EEC9-4F3917B10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91585" y="2157792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38%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FF8714-5BB5-461B-1929-93DD05AE3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82718" y="2301069"/>
            <a:ext cx="243705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Gwesty / Motel / Tafarn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22FB2-7F60-3310-40FF-9CA468F9B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386415"/>
            <a:ext cx="6865937" cy="4715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A11. Ym mha fath/au o lety arhosoch chi yn ystod eich taith yng Nghymru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Ymwelwyr â Chymru yn 2024, n=178.</a:t>
            </a:r>
          </a:p>
        </p:txBody>
      </p:sp>
    </p:spTree>
    <p:extLst>
      <p:ext uri="{BB962C8B-B14F-4D97-AF65-F5344CB8AC3E}">
        <p14:creationId xmlns:p14="http://schemas.microsoft.com/office/powerpoint/2010/main" val="1632217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B4467-1A64-04B8-C63C-AB385C5EF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85B1A9F-511E-A4FD-8681-88554797E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507D640-E675-4D5C-640E-EECBD88E0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EFFAITH MARCHNATA CROESO CYMRU">
            <a:extLst>
              <a:ext uri="{FF2B5EF4-FFF2-40B4-BE49-F238E27FC236}">
                <a16:creationId xmlns:a16="http://schemas.microsoft.com/office/drawing/2014/main" id="{AD68D0DA-1592-6872-B51E-92F9191BD09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Bef>
                <a:spcPct val="20000"/>
              </a:spcBef>
            </a:pP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EFFAITH MARCHNATA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1D53751-E5E3-1ACB-595B-B39882C4F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779B25-91E9-F78D-95D0-A20F9F0AE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4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CC5DE-18C1-3930-4D46-980D7763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EFFAITH MARCHNATA CROESO CYMRU">
            <a:extLst>
              <a:ext uri="{FF2B5EF4-FFF2-40B4-BE49-F238E27FC236}">
                <a16:creationId xmlns:a16="http://schemas.microsoft.com/office/drawing/2014/main" id="{09D2F0F5-BB64-55DB-9ABD-1BE08B134B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EFFAITH MARCHNATA CROESO CYMRU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F8170F-EBEB-17A9-359A-0691AD79E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491807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EE5A3A0B-B11F-049E-C190-D9273B5C4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AC360D3-138E-84A1-E8BD-85B431FA4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C2F601F-C771-7437-19EF-37CD4F70E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3CED2A-31C1-9B6A-15AD-45E8EB668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559" y="1157288"/>
            <a:ext cx="11395558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 descr="Cyswllt â Croeso Cymru Yn amlaf, byddai pobl sy'n ymweld â Chymru yn darganfod y gyrchfan drwy gynnwys gwefannau hyrwyddo, gydag e-gylchlythyrau gan Croeso Cymru y ffordd fwyaf poblogaidd i ymwelwyr posibl ymgysylltu â'r sefydliad.">
            <a:extLst>
              <a:ext uri="{FF2B5EF4-FFF2-40B4-BE49-F238E27FC236}">
                <a16:creationId xmlns:a16="http://schemas.microsoft.com/office/drawing/2014/main" id="{3BD8DEB0-A3D3-71F2-A4CC-019B9521EF9D}"/>
              </a:ext>
            </a:extLst>
          </p:cNvPr>
          <p:cNvSpPr txBox="1"/>
          <p:nvPr/>
        </p:nvSpPr>
        <p:spPr>
          <a:xfrm>
            <a:off x="825498" y="1604591"/>
            <a:ext cx="37893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Cyswllt â Croeso Cymru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Yn amlaf, byddai pobl sy'n ymweld â Chymru yn darganfod y gyrchfan drwy gynnwys gwefannau hyrwyddo, gydag e-gylchlythrau gan Croeso Cymru y ffordd fwyaf poblogaidd i ymwelwyr posibl ymgysylltu â'r sefydliad.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Instagram a Facebook oedd y prif lwyfannau cyfryngau cymdeithasol i fod mewn cysylltiad. </a:t>
            </a:r>
          </a:p>
        </p:txBody>
      </p:sp>
      <p:sp>
        <p:nvSpPr>
          <p:cNvPr id="4" name="TextBox 3" descr="Gwefan Croeso Cymru Ymwelodd 53% â gwefan Croeso Cymru hefyd, cynnydd bach o'i gymharu â 49% y llynedd.">
            <a:extLst>
              <a:ext uri="{FF2B5EF4-FFF2-40B4-BE49-F238E27FC236}">
                <a16:creationId xmlns:a16="http://schemas.microsoft.com/office/drawing/2014/main" id="{DBF741B8-D4CC-57BA-CD73-575F4A3B2A87}"/>
              </a:ext>
            </a:extLst>
          </p:cNvPr>
          <p:cNvSpPr txBox="1"/>
          <p:nvPr/>
        </p:nvSpPr>
        <p:spPr>
          <a:xfrm>
            <a:off x="4623413" y="1604591"/>
            <a:ext cx="37893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Gwefan Croeso Cymru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Ymwelodd 53% â gwefan Croeso Cymru hefyd, cynnydd bach o'i gymharu â 49% y llynedd.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At ei gilydd, mae gwefan Croeso Cymru yn derbyn mwy o draffig o ddyfeisiau symudol. Fodd bynnag, mae'n cael ei gyrchu amlaf o gartref, lle mae 78% o ddefnyddwyr yn defnyddio gliniaduron.</a:t>
            </a:r>
          </a:p>
        </p:txBody>
      </p:sp>
      <p:sp>
        <p:nvSpPr>
          <p:cNvPr id="3" name="TextBox 2" descr="Dylanwadu ar hyrwyddo Dywedodd 21% fod cyfathrebiadau Croeso Cymru wedi dylanwadu ar eu penderfyniad i ymweld. Gwelodd 44% gyfathrebiadau am leoedd newydd.">
            <a:extLst>
              <a:ext uri="{FF2B5EF4-FFF2-40B4-BE49-F238E27FC236}">
                <a16:creationId xmlns:a16="http://schemas.microsoft.com/office/drawing/2014/main" id="{75C8C09E-774C-D313-4EDA-32AAFFBEBC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421328" y="1450702"/>
            <a:ext cx="37893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Dylanwadu ar hyrwyddo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Dywedodd 21% fod cyfathrebiadau Croeso Cymru wedi dylanwadu ar eu penderfyniad i ymweld.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Gwelodd 44% gyfathrebiadau am leoedd newydd. O'r rheini, roedd 47% o'r farn ei fod yn ddylanwadol iawn neu'n eithriadol o ddylanwadol.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Yn ogystal, archwiliodd 28% fwy o ardaloedd nag a gynlluniwyd, gan adlewyrchu hyrwyddo 'mannau newydd'.</a:t>
            </a:r>
          </a:p>
        </p:txBody>
      </p:sp>
    </p:spTree>
    <p:extLst>
      <p:ext uri="{BB962C8B-B14F-4D97-AF65-F5344CB8AC3E}">
        <p14:creationId xmlns:p14="http://schemas.microsoft.com/office/powerpoint/2010/main" val="3365556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1E47D-EE60-40CD-0C4E-896EE465B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Amlygiad cyfathrebu">
            <a:extLst>
              <a:ext uri="{FF2B5EF4-FFF2-40B4-BE49-F238E27FC236}">
                <a16:creationId xmlns:a16="http://schemas.microsoft.com/office/drawing/2014/main" id="{1539051B-C65B-056D-6B0E-F36FA2C655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Amlygiad cyfathrebu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BF9D5A-2AE6-1009-E1B0-BF2CEB293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52107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Roedd ymwelwyr â Chymru yn fwyaf tebygol o fod wedi gweld neu glywed am Gymru drwy hyrwyddo neu gynnwys ar wefan.">
            <a:extLst>
              <a:ext uri="{FF2B5EF4-FFF2-40B4-BE49-F238E27FC236}">
                <a16:creationId xmlns:a16="http://schemas.microsoft.com/office/drawing/2014/main" id="{F5836612-5EB9-1FE4-EEEC-1D11E4DB838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Roedd ymwelwyr â Chymru yn fwyaf tebygol o fod wedi gweld neu glywed am Gymru drwy hyrwyddo neu gynnwys ar wefan.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586D2-6300-40B1-32A2-30AD7F644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230081" y="2152348"/>
            <a:ext cx="20465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Hyrwyddiad neu gynnwys ar wefan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E0C2A-B195-1494-4F6F-6F7116678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76975" y="2152348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 dirty="0">
                <a:solidFill>
                  <a:srgbClr val="120742"/>
                </a:solidFill>
              </a:rPr>
              <a:t>43%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59F03F-266A-A4F5-E109-3196121F9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587332"/>
              </p:ext>
            </p:extLst>
          </p:nvPr>
        </p:nvGraphicFramePr>
        <p:xfrm>
          <a:off x="-1227736" y="2564335"/>
          <a:ext cx="9316605" cy="3589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862B2B38-E040-434F-6517-C186AC6B2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50EF32F-3AA6-63E8-4811-45DC7BB8A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A18. Gan feddwl am farchnata a chyfathrebu, pa rai, os o gwbl, o’r canlynol a welsoch neu a glywsoch am Gymru yn ystod 2024? Ymwelwyr â Chymru yn 2024, n=178. </a:t>
            </a:r>
          </a:p>
        </p:txBody>
      </p:sp>
    </p:spTree>
    <p:extLst>
      <p:ext uri="{BB962C8B-B14F-4D97-AF65-F5344CB8AC3E}">
        <p14:creationId xmlns:p14="http://schemas.microsoft.com/office/powerpoint/2010/main" val="137361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D497-E275-BC62-4EE4-883C15E3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Cyswllt â Croeso Cymru">
            <a:extLst>
              <a:ext uri="{FF2B5EF4-FFF2-40B4-BE49-F238E27FC236}">
                <a16:creationId xmlns:a16="http://schemas.microsoft.com/office/drawing/2014/main" id="{CE94439E-9D43-4FE9-DEDC-6D32FDF23C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58239" y="938766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Cyswllt â Croeso Cymru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F8E782-F700-243D-B343-99E40EA26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47012" y="1278008"/>
            <a:ext cx="29535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 descr="E-gylchlythyrau gan Croeso Cymru oedd y ffordd fwyaf poblogaidd i ddarpar ymwelwyr gysylltu â Croeso Cymru.">
            <a:extLst>
              <a:ext uri="{FF2B5EF4-FFF2-40B4-BE49-F238E27FC236}">
                <a16:creationId xmlns:a16="http://schemas.microsoft.com/office/drawing/2014/main" id="{6D4289A0-BDA3-86BD-8D43-75496059A6BE}"/>
              </a:ext>
            </a:extLst>
          </p:cNvPr>
          <p:cNvSpPr txBox="1"/>
          <p:nvPr/>
        </p:nvSpPr>
        <p:spPr>
          <a:xfrm>
            <a:off x="1158239" y="1710448"/>
            <a:ext cx="46329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E-gylchlythyrau gan Croeso Cymru oedd y ffordd fwyaf poblogaidd i ddarpar ymwelwyr gysylltu â Croeso Cymru.</a:t>
            </a:r>
          </a:p>
        </p:txBody>
      </p:sp>
      <p:sp>
        <p:nvSpPr>
          <p:cNvPr id="10" name="Title 5" descr="Ymwelodd 53% â gwefan Croeso Cymru hefyd, cynnydd bach o'i gymharu â 49% y llynedd.">
            <a:extLst>
              <a:ext uri="{FF2B5EF4-FFF2-40B4-BE49-F238E27FC236}">
                <a16:creationId xmlns:a16="http://schemas.microsoft.com/office/drawing/2014/main" id="{96E34E32-7459-DB52-CAF1-7CCC6E11CD28}"/>
              </a:ext>
            </a:extLst>
          </p:cNvPr>
          <p:cNvSpPr txBox="1">
            <a:spLocks/>
          </p:cNvSpPr>
          <p:nvPr/>
        </p:nvSpPr>
        <p:spPr>
          <a:xfrm>
            <a:off x="1158239" y="2879725"/>
            <a:ext cx="446532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Ymwelodd 53% â gwefan Croeso Cymru hefyd, cynnydd bach o'i gymharu â 49% y llynedd. Mae Instagram a Facebook ar y blaen o ran cyfryngau cymdeithasol.</a:t>
            </a:r>
          </a:p>
          <a:p>
            <a:endParaRPr lang="en-US" b="1" dirty="0"/>
          </a:p>
          <a:p>
            <a:pPr rtl="0"/>
            <a:r>
              <a:rPr lang="cy-GB" sz="1000" b="1"/>
              <a:t>*</a:t>
            </a:r>
            <a:r>
              <a:rPr lang="cy-GB" sz="1000"/>
              <a:t>Daw mwyafrif y sampl ail-gysylltu o gronfa ddata ECRM, a chasglwyd y rhan fwyaf o'r sampl cyfryngau cymdeithasol drwy Facebook. Gan fod y ddwy ffynhonnell ymhlith y tri uchaf, gallai hyn ddylanwadu ar ddosbarthiad cyffredinol yr ymatebion.</a:t>
            </a:r>
          </a:p>
          <a:p>
            <a:endParaRPr lang="en-GB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1E33D5-3BFF-8EF0-750F-B26146673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959600" y="1592087"/>
            <a:ext cx="19184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E-gylchlythyrau Croeso Cymru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2075B-0DBF-321E-4520-857ABB6F8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78021" y="1648893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77%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5E3E3C2-D376-B908-3B02-4D201EF1F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2626142"/>
              </p:ext>
            </p:extLst>
          </p:nvPr>
        </p:nvGraphicFramePr>
        <p:xfrm>
          <a:off x="6515100" y="2030346"/>
          <a:ext cx="5539738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DF18273-CCBA-86B4-FE98-38ACC37DD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510698"/>
            <a:ext cx="11353800" cy="347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A19. Gan feddwl am y cyswllt a gawsoch chi gyda Croeso Cymru yn 2024, pa rai o’r canlynol sy’n berthnasol i chi?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Cyfanswm maint y sylfaen, n=1,049.</a:t>
            </a:r>
          </a:p>
        </p:txBody>
      </p:sp>
    </p:spTree>
    <p:extLst>
      <p:ext uri="{BB962C8B-B14F-4D97-AF65-F5344CB8AC3E}">
        <p14:creationId xmlns:p14="http://schemas.microsoft.com/office/powerpoint/2010/main" val="222998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 descr="Ble ac ar ba ddyfais?">
            <a:extLst>
              <a:ext uri="{FF2B5EF4-FFF2-40B4-BE49-F238E27FC236}">
                <a16:creationId xmlns:a16="http://schemas.microsoft.com/office/drawing/2014/main" id="{637D1993-3FA1-F50A-A690-14B37E9EC8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ac ar ba ddyfais?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DC4CDA-26ED-8ACD-2B8E-93E05593D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5496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At ei gilydd, mae gwefan Croeso Cymru yn gweld mwy o draffig o ddyfeisiau symudol.">
            <a:extLst>
              <a:ext uri="{FF2B5EF4-FFF2-40B4-BE49-F238E27FC236}">
                <a16:creationId xmlns:a16="http://schemas.microsoft.com/office/drawing/2014/main" id="{B11CA813-2F6B-3DD8-9710-FF1DA6C3A1C3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At ei gilydd, mae gwefan Croeso Cymru yn gweld mwy o draffig o ddyfeisiau symudol. Y ffordd fwyaf poblogaidd o gael mynediad at wefan Croeso Cymru yw gartref, fodd bynnag, yn yr achosion hyn, roedd 78% yn defnyddio gliniaduron.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017653-240F-A451-A472-48662CF07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8613" y="2505318"/>
            <a:ext cx="914400" cy="914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3539A3C-45BC-1A41-27D8-749216E6A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0290" y="2628900"/>
            <a:ext cx="685800" cy="685800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847C690-EF7E-E3F9-7842-CFCF56D54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574837"/>
              </p:ext>
            </p:extLst>
          </p:nvPr>
        </p:nvGraphicFramePr>
        <p:xfrm>
          <a:off x="-319627" y="3419718"/>
          <a:ext cx="733955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087">
                  <a:extLst>
                    <a:ext uri="{9D8B030D-6E8A-4147-A177-3AD203B41FA5}">
                      <a16:colId xmlns:a16="http://schemas.microsoft.com/office/drawing/2014/main" val="3269108709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644541256"/>
                    </a:ext>
                  </a:extLst>
                </a:gridCol>
                <a:gridCol w="462469">
                  <a:extLst>
                    <a:ext uri="{9D8B030D-6E8A-4147-A177-3AD203B41FA5}">
                      <a16:colId xmlns:a16="http://schemas.microsoft.com/office/drawing/2014/main" val="3127594129"/>
                    </a:ext>
                  </a:extLst>
                </a:gridCol>
                <a:gridCol w="1289907">
                  <a:extLst>
                    <a:ext uri="{9D8B030D-6E8A-4147-A177-3AD203B41FA5}">
                      <a16:colId xmlns:a16="http://schemas.microsoft.com/office/drawing/2014/main" val="2477565000"/>
                    </a:ext>
                  </a:extLst>
                </a:gridCol>
                <a:gridCol w="1289907">
                  <a:extLst>
                    <a:ext uri="{9D8B030D-6E8A-4147-A177-3AD203B41FA5}">
                      <a16:colId xmlns:a16="http://schemas.microsoft.com/office/drawing/2014/main" val="108293611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GB" sz="1400" noProof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200" b="1">
                          <a:solidFill>
                            <a:srgbClr val="04043F"/>
                          </a:solidFill>
                        </a:rPr>
                        <a:t>Ble wnaethoch chi gyrchu gwefan Croeso Cymru?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kern="1200" noProof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1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Gliniadur (79%)</a:t>
                      </a:r>
                    </a:p>
                  </a:txBody>
                  <a:tcPr anchor="ctr">
                    <a:lnL w="12700" cmpd="sng">
                      <a:noFill/>
                    </a:lnL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100" kern="1200" dirty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Ffôn Symudol (88%)</a:t>
                      </a:r>
                    </a:p>
                  </a:txBody>
                  <a:tcPr anchor="ctr"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70878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Gartref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kern="1200" noProof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64%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1648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Yn ystod taith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27%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27%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86%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752276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Yn y gwaith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24%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62%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54%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32685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000" b="0">
                          <a:solidFill>
                            <a:srgbClr val="04043F"/>
                          </a:solidFill>
                        </a:rPr>
                        <a:t>O'r rhai sydd wedi ymweld â gwefan Croeso Cymru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500993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FF297C8C-162A-5C0C-F90C-574554273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7F48692-198B-7EDC-BAA5-5DF663EC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308724"/>
            <a:ext cx="6788999" cy="549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A20. Yn y 12 mis diwethaf, pa ddyfeisiau ddefnyddioch chi i gyrchu gwefan Croeso Cymru?  Pwy a ymwelodd â gwefan Croeso Cymru, n=553, gartref n=544, yn ystod taith n=149, ac yn y gwaith n=132.</a:t>
            </a:r>
          </a:p>
        </p:txBody>
      </p:sp>
    </p:spTree>
    <p:extLst>
      <p:ext uri="{BB962C8B-B14F-4D97-AF65-F5344CB8AC3E}">
        <p14:creationId xmlns:p14="http://schemas.microsoft.com/office/powerpoint/2010/main" val="523281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597BF-DD29-9323-8A16-8C09456F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Gweld cyfathrebiadau sy'n hyrwyddo Cymru a dylanwadu ar benderfyniad i fynd ar daith">
            <a:extLst>
              <a:ext uri="{FF2B5EF4-FFF2-40B4-BE49-F238E27FC236}">
                <a16:creationId xmlns:a16="http://schemas.microsoft.com/office/drawing/2014/main" id="{34453EB1-4E01-6202-A47F-C57B95816A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3"/>
            <a:ext cx="11029316" cy="408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Gweld cyfathrebiadau sy'n hyrwyddo Cymru a dylanwadu ar benderfyniad i fynd ar daith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2F2BCF-8F76-F077-704A-83624DE52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06649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Gwelodd 44% gyfathrebiadau am leoedd newydd.">
            <a:extLst>
              <a:ext uri="{FF2B5EF4-FFF2-40B4-BE49-F238E27FC236}">
                <a16:creationId xmlns:a16="http://schemas.microsoft.com/office/drawing/2014/main" id="{1F16EE66-9ED4-9EA7-5A5E-C6882ECE46F7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19556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Gwelodd 44% gyfathrebiadau am leoedd newydd. O'r rheini, roedd 47% o'r farn ei fod yn ddylanwadol iawn neu'n eithriadol o ddylanwadol.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13EEE19-768F-0611-9BC6-FDC78AE4C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0854986"/>
              </p:ext>
            </p:extLst>
          </p:nvPr>
        </p:nvGraphicFramePr>
        <p:xfrm>
          <a:off x="1108368" y="2805131"/>
          <a:ext cx="4470394" cy="27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B438470-B4BB-7A2D-70B0-F6493AF51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731914" y="2860730"/>
            <a:ext cx="0" cy="2501845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CB93300-CC70-1BFC-52BC-543305136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6162501"/>
              </p:ext>
            </p:extLst>
          </p:nvPr>
        </p:nvGraphicFramePr>
        <p:xfrm>
          <a:off x="5764932" y="2183208"/>
          <a:ext cx="5546548" cy="3959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D714268-ADEF-C4A6-4416-6DDFA2CFD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646158"/>
              </p:ext>
            </p:extLst>
          </p:nvPr>
        </p:nvGraphicFramePr>
        <p:xfrm>
          <a:off x="11061872" y="1664758"/>
          <a:ext cx="965028" cy="363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028">
                  <a:extLst>
                    <a:ext uri="{9D8B030D-6E8A-4147-A177-3AD203B41FA5}">
                      <a16:colId xmlns:a16="http://schemas.microsoft.com/office/drawing/2014/main" val="3934333086"/>
                    </a:ext>
                  </a:extLst>
                </a:gridCol>
              </a:tblGrid>
              <a:tr h="647877">
                <a:tc>
                  <a:txBody>
                    <a:bodyPr/>
                    <a:lstStyle/>
                    <a:p>
                      <a:pPr algn="ctr" rtl="0"/>
                      <a:r>
                        <a:rPr lang="cy-GB" sz="1000" b="1" dirty="0">
                          <a:solidFill>
                            <a:srgbClr val="120742"/>
                          </a:solidFill>
                          <a:latin typeface="+mj-lt"/>
                        </a:rPr>
                        <a:t>Dylanwadol iawn/ Eithriadol o ddylanwadol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068852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47%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362371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47%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103527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43%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822886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 dirty="0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37%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556166"/>
                  </a:ext>
                </a:extLst>
              </a:tr>
            </a:tbl>
          </a:graphicData>
        </a:graphic>
      </p:graphicFrame>
      <p:cxnSp>
        <p:nvCxnSpPr>
          <p:cNvPr id="2" name="Connector: Curved 1">
            <a:extLst>
              <a:ext uri="{FF2B5EF4-FFF2-40B4-BE49-F238E27FC236}">
                <a16:creationId xmlns:a16="http://schemas.microsoft.com/office/drawing/2014/main" id="{8202643E-F0A0-D1E3-5843-CA62A67F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105025" y="2620421"/>
            <a:ext cx="5286375" cy="267926"/>
          </a:xfrm>
          <a:prstGeom prst="curvedConnector3">
            <a:avLst/>
          </a:prstGeom>
          <a:ln w="6350">
            <a:solidFill>
              <a:srgbClr val="12074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2B2E7C5-643C-8003-5FC4-A0003D46C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13500"/>
            <a:ext cx="11353800" cy="229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A23a. Yn 2024, a welsoch chi unrhyw gyfathrebu yn hyrwyddo Cymru mewn perthynas â’r canlynol? Ymwelwyr â Chymru yn 2024, n=178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A23b. A pha mor ddylanwadol oedden nhw ar eich penderfyniad i fynd ar daith yng Nghymru yn 2024. Ymwelwyr â Chymru yn 2024, rhesymau newydd i ymweld drwy gydol y flwyddyn n=38*, lleoedd newydd n=78, digwyddiadau newydd n=19* a gweithgareddau newydd n=30*. *Rhybudd maint sylfaen isel</a:t>
            </a:r>
          </a:p>
        </p:txBody>
      </p:sp>
    </p:spTree>
    <p:extLst>
      <p:ext uri="{BB962C8B-B14F-4D97-AF65-F5344CB8AC3E}">
        <p14:creationId xmlns:p14="http://schemas.microsoft.com/office/powerpoint/2010/main" val="317900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87EFF-5F9D-0788-3EA5-3CF3921CA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Dylanwad cyfathrebu Croeso Cymru">
            <a:extLst>
              <a:ext uri="{FF2B5EF4-FFF2-40B4-BE49-F238E27FC236}">
                <a16:creationId xmlns:a16="http://schemas.microsoft.com/office/drawing/2014/main" id="{065BC1CC-7312-7E7C-B7E5-B9AAE5BC1A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 cyfathrebu Croeso Cymru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B9BC2A-9423-8A03-E225-C43ED4655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38797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5" descr="Dywedodd 21% fod cyfathrebiadau Croeso Cymru wedi dylanwadu ar eu penderfyniad i ymweld â Chymru.">
            <a:extLst>
              <a:ext uri="{FF2B5EF4-FFF2-40B4-BE49-F238E27FC236}">
                <a16:creationId xmlns:a16="http://schemas.microsoft.com/office/drawing/2014/main" id="{7B51AD7C-1BF5-444A-A250-26368A15BD68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3538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Dywedodd 21% fod cyfathrebiadau Croeso Cymru wedi dylanwadu ar eu penderfyniad i ymweld â Chymru. Yn ogystal, archwiliodd 28% fwy o leoedd nag a gynlluniwyd yn wreiddiol, sy'n cyd-fynd â'u dewis i ymweld â sawl lleoliad yn hytrach nag aros mewn un man, gan adlewyrchu'r hyrwyddiad 'lleoedd newydd'. Ar ben hynny, teithiodd 16% i Gymru y tu allan i fisoedd brig yr haf o ganlyniad i gyfathrebiad Croeso Cymru, sy'n adlewyrchu hyrwyddo ymweliadau drwy gydol y flwyddyn.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00760AF-34F1-4122-0D90-4A1E5A60F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8" y="2315954"/>
            <a:ext cx="483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>
                <a:solidFill>
                  <a:srgbClr val="04043F"/>
                </a:solidFill>
              </a:rPr>
              <a:t>Penderfyniad ar y daith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3B75CE-E13B-0AFD-4C64-1A2437644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9817" y="3285192"/>
            <a:ext cx="7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>
                <a:solidFill>
                  <a:srgbClr val="120742"/>
                </a:solidFill>
              </a:rPr>
              <a:t>21%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F1B8BCB3-F7BB-3872-204E-ECB241676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12657" y="3197287"/>
            <a:ext cx="249940" cy="51802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AA9E1E85-1B73-1AF6-AB67-32A3F1E9E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5116418"/>
              </p:ext>
            </p:extLst>
          </p:nvPr>
        </p:nvGraphicFramePr>
        <p:xfrm>
          <a:off x="926972" y="2553377"/>
          <a:ext cx="4254500" cy="3299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2F8899D-6DA2-6548-7168-DDC9A4063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949084" y="2322450"/>
            <a:ext cx="0" cy="353011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B5E473E-80C9-0022-C8C5-0B6513614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49264" y="2636524"/>
            <a:ext cx="20465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Dim un o’r uchod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F5CB64-AEC0-DE9B-765C-F3605D5D7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025099" y="2513575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39%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3C9DA3-4A22-BF85-8834-708BA53AC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96000" y="2322450"/>
            <a:ext cx="1507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 dirty="0">
                <a:solidFill>
                  <a:srgbClr val="04043F"/>
                </a:solidFill>
              </a:rPr>
              <a:t>Ar ymddygiad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4015118-E0BE-881A-25A2-44DE493F0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3178730"/>
              </p:ext>
            </p:extLst>
          </p:nvPr>
        </p:nvGraphicFramePr>
        <p:xfrm>
          <a:off x="4342735" y="2967192"/>
          <a:ext cx="7978569" cy="283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05F5B821-F6BB-DA26-B77A-7A64A90D8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3175802"/>
            <a:ext cx="180000" cy="180000"/>
          </a:xfrm>
          <a:prstGeom prst="rect">
            <a:avLst/>
          </a:prstGeom>
          <a:solidFill>
            <a:srgbClr val="518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B5C22F-C565-D173-FA21-54F95D938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6" y="3134997"/>
            <a:ext cx="2277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mawr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6E8A07B-61DC-DF70-0B42-49F13FD0F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3494502"/>
            <a:ext cx="180000" cy="1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F0ACA1-95ED-A0F6-B546-B3D5B2884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7" y="3453697"/>
            <a:ext cx="3240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cryf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54E910-9F3A-0CD6-9BF1-4FB01314B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3821791"/>
            <a:ext cx="180000" cy="1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A54338-D848-EB8D-C304-A289B62F6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6" y="3780986"/>
            <a:ext cx="3116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cymedrol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0C4AD5-A2A1-14AF-7FB5-46805F806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4140491"/>
            <a:ext cx="180000" cy="180000"/>
          </a:xfrm>
          <a:prstGeom prst="rect">
            <a:avLst/>
          </a:prstGeom>
          <a:solidFill>
            <a:srgbClr val="EA5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B2B610-3E23-F991-E432-5345AC37C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7" y="4092378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bach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0E19C9-8BC3-B5F3-F026-202A9EC5A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4443742"/>
            <a:ext cx="180000" cy="180000"/>
          </a:xfrm>
          <a:prstGeom prst="rect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94A899-225A-7330-BE34-8AC118BF1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7" y="4402937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Dim dylanwad o gwbl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B55DD0C-88D4-AC57-7716-C8E2E67BE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49940"/>
            <a:ext cx="11353800" cy="415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A22. Ar raddfa o 1 i 5, lle mae 1 yn golygu ‘dim dylanwad o gwbl’ a 5 yn golygu ‘dylanwad mawr’, pa ddylanwad, os o gwbl, gafodd cyfathrebiadau Croeso Cymru ar eich penderfyniad i gymryd seibiant byr neu wyliau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A23. Yn 2024, a effeithiodd cyfathrebiadau Croeso Cymru ar eich ymddygiad mewn unrhyw un o’r ffyrdd canlynol…Ymwelwyr â Chymru yn 2024, n=178 </a:t>
            </a:r>
          </a:p>
        </p:txBody>
      </p:sp>
    </p:spTree>
    <p:extLst>
      <p:ext uri="{BB962C8B-B14F-4D97-AF65-F5344CB8AC3E}">
        <p14:creationId xmlns:p14="http://schemas.microsoft.com/office/powerpoint/2010/main" val="3128839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38C49-3EE4-DC85-0C73-9EE6C748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Meddylfryd ynghylch ymweld â Chymru ar ddiwedd 2023">
            <a:extLst>
              <a:ext uri="{FF2B5EF4-FFF2-40B4-BE49-F238E27FC236}">
                <a16:creationId xmlns:a16="http://schemas.microsoft.com/office/drawing/2014/main" id="{96B7C1CD-B251-8A62-B5BB-3A42E01269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365124"/>
            <a:ext cx="7162802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Meddylfryd ynghylch ymweld â Chymru ar ddiwedd 2023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88775E-F65C-E9F1-950E-B526DC802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82637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5" descr="Roedd 56% o ymwelwyr eisoes wedi penderfynu mynd ar daith i Gymru yn 2024 erbyn diwedd 2023.">
            <a:extLst>
              <a:ext uri="{FF2B5EF4-FFF2-40B4-BE49-F238E27FC236}">
                <a16:creationId xmlns:a16="http://schemas.microsoft.com/office/drawing/2014/main" id="{4BB073F9-E698-684B-A2BA-EFBA530EFC02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Roedd 56% o ymwelwyr eisoes wedi penderfynu mynd ar daith i Gymru yn 2024 erbyn diwedd 2023.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262309-BAB1-6C7E-07F9-1DD765CFB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502594" y="2265657"/>
            <a:ext cx="24370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Roeddwn eisoes wedi penderfynu ymweld â Chymru yn 2024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FFEC87-77F5-0B0E-4124-A1F35331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047515" y="2252071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56%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77A5F2D-8CCF-05FD-5F0D-942374562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643554"/>
              </p:ext>
            </p:extLst>
          </p:nvPr>
        </p:nvGraphicFramePr>
        <p:xfrm>
          <a:off x="348671" y="2707141"/>
          <a:ext cx="6615545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115746E-3F5B-8488-E7A6-1F07D49C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14" y="0"/>
            <a:ext cx="43542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10F5F1E-3B4C-3AC8-8C99-AB4C61269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10313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A24. Yn olaf yn yr adran hon, gan feddwl yn ôl i ddiwedd 2023, pa un o’r datganiadau hyn sy’n disgrifio orau eich cynlluniau ar yr adeg honno i ymweld â Chymru yn 2024? Ymwelwyr â Chymru yn 2024, n=178. </a:t>
            </a:r>
          </a:p>
        </p:txBody>
      </p:sp>
    </p:spTree>
    <p:extLst>
      <p:ext uri="{BB962C8B-B14F-4D97-AF65-F5344CB8AC3E}">
        <p14:creationId xmlns:p14="http://schemas.microsoft.com/office/powerpoint/2010/main" val="2169367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D0A5-2A23-8893-18CD-81B49564B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24B90D3-3C1D-48BA-A936-C3EC8E97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B646C87-C7DB-EFE8-5E2E-0214F584E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TEBYGOLRWYDD O YMWELD Â CHYMRU YN 2025">
            <a:extLst>
              <a:ext uri="{FF2B5EF4-FFF2-40B4-BE49-F238E27FC236}">
                <a16:creationId xmlns:a16="http://schemas.microsoft.com/office/drawing/2014/main" id="{AEA966F4-1D87-1A7A-5550-B995BBF9A3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Bef>
                <a:spcPct val="20000"/>
              </a:spcBef>
            </a:pP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TEBYGOLRWYDD O YMWELD Â CHYMRU YN 2025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796449F-4160-9885-C3E5-C9BB51E43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0461A4-1868-7B39-9E80-41C6B4E18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7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5A270-9301-366A-1616-DFD8AE2B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TEBYGOLRWYDD O YMWELD Â CHYMRU YN 2025">
            <a:extLst>
              <a:ext uri="{FF2B5EF4-FFF2-40B4-BE49-F238E27FC236}">
                <a16:creationId xmlns:a16="http://schemas.microsoft.com/office/drawing/2014/main" id="{FACBE8A0-C3F7-24AE-24B2-FC9C444BEA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6043388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TEBYGOLRWYDD O YMWELD Â CHYMRU YN 2025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5DA9E1-5345-C04B-6C2C-9227AFCAC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553720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Placeholder 9">
            <a:extLst>
              <a:ext uri="{FF2B5EF4-FFF2-40B4-BE49-F238E27FC236}">
                <a16:creationId xmlns:a16="http://schemas.microsoft.com/office/drawing/2014/main" id="{6936E6BB-7142-EADB-D57E-D609B5425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913" y="1157288"/>
            <a:ext cx="3790950" cy="5700712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40F621D3-60AE-F1ED-6D21-861416E06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DF33647-0851-6515-022D-AB0E4F866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AA4E7D-E1F4-74F9-8DC2-370A4F5BE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6054" y="1157288"/>
            <a:ext cx="11368569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 descr="Tebygolrwydd o ymweld â Chymru yn 2025 Mae 16% o'r rhai a ymwelodd â Chymru yn 2024 eisoes wedi archebu taith arall ar gyfer 2025.">
            <a:extLst>
              <a:ext uri="{FF2B5EF4-FFF2-40B4-BE49-F238E27FC236}">
                <a16:creationId xmlns:a16="http://schemas.microsoft.com/office/drawing/2014/main" id="{39E81992-F4B9-8B91-75B2-3022EE49A978}"/>
              </a:ext>
            </a:extLst>
          </p:cNvPr>
          <p:cNvSpPr txBox="1"/>
          <p:nvPr/>
        </p:nvSpPr>
        <p:spPr>
          <a:xfrm>
            <a:off x="811766" y="1581909"/>
            <a:ext cx="378936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Tebygolrwydd o ymweld â Chymru yn 2025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Mae 16% o'r rhai a ymwelodd â Chymru yn 2024 eisoes wedi archebu taith arall ar gyfer 2025.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Yn ogystal, mae 50% o ymwelwyr 2024 yn bwriadu dychwelyd yn 2025. Ymatebwyr o oedran ymddeol yw'r rhai mwyaf tebygol o fod heb benderfynu, tra bo teuluoedd y rhai mwyaf tebygol o ddewis peidio ag ymweld.</a:t>
            </a:r>
          </a:p>
        </p:txBody>
      </p:sp>
      <p:sp>
        <p:nvSpPr>
          <p:cNvPr id="3" name="TextBox 2" descr="Dylanwad Croeso Cymru ar benderfyniad taith Mae bron i hanner y rhai sy'n cynllunio taith i Gymru yn 2025 yn dweud bod cyfathrebiadau Croeso Cymru wedi dylanwadu ar eu penderfyniad.">
            <a:extLst>
              <a:ext uri="{FF2B5EF4-FFF2-40B4-BE49-F238E27FC236}">
                <a16:creationId xmlns:a16="http://schemas.microsoft.com/office/drawing/2014/main" id="{80196BF8-1155-3DD9-D43C-6FE4352EBEB9}"/>
              </a:ext>
            </a:extLst>
          </p:cNvPr>
          <p:cNvSpPr txBox="1"/>
          <p:nvPr/>
        </p:nvSpPr>
        <p:spPr>
          <a:xfrm>
            <a:off x="4614863" y="2351351"/>
            <a:ext cx="37893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Dylanwad Croeso Cymru ar benderfyniad taith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Mae bron i hanner y rhai sy'n cynllunio taith i Gymru yn 2025 yn dweud bod cyfathrebiadau Croeso Cymru wedi dylanwadu ar eu penderfyniad.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Mae sampl yr ymgyrch ychydig yn fwy tebygol o gael ei ddylanwadu, ar 55%.</a:t>
            </a:r>
          </a:p>
        </p:txBody>
      </p:sp>
      <p:sp>
        <p:nvSpPr>
          <p:cNvPr id="4" name="TextBox 3" descr="Pryd yn debygol o ymweld â Chymru nesaf O'r rhai sy'n annhebygol o ymweld â Chymru yn 2025, dywedodd 46% eu bod 'ddim yn gwybod' pryd y byddent yn ymweld.">
            <a:extLst>
              <a:ext uri="{FF2B5EF4-FFF2-40B4-BE49-F238E27FC236}">
                <a16:creationId xmlns:a16="http://schemas.microsoft.com/office/drawing/2014/main" id="{62FF868F-E33A-DCC0-C180-12D2553202ED}"/>
              </a:ext>
            </a:extLst>
          </p:cNvPr>
          <p:cNvSpPr txBox="1"/>
          <p:nvPr/>
        </p:nvSpPr>
        <p:spPr>
          <a:xfrm>
            <a:off x="8393111" y="2351351"/>
            <a:ext cx="37893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Pryd yn debygol o ymweld â Chymru nesaf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O'r rhai sy'n annhebygol o ymweld â Chymru yn 2025, dywedodd 46% eu bod 'ddim yn gwybod' pryd y byddent yn ymweld. Dywedodd ychydig o dan 3 o bob 10 y byddent yn ymweld yn 2026.</a:t>
            </a:r>
          </a:p>
        </p:txBody>
      </p:sp>
    </p:spTree>
    <p:extLst>
      <p:ext uri="{BB962C8B-B14F-4D97-AF65-F5344CB8AC3E}">
        <p14:creationId xmlns:p14="http://schemas.microsoft.com/office/powerpoint/2010/main" val="4282816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C742-C22F-8586-CFB3-D9AFCB701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Tebygolrwydd o ymweld â Chymru yn 2025">
            <a:extLst>
              <a:ext uri="{FF2B5EF4-FFF2-40B4-BE49-F238E27FC236}">
                <a16:creationId xmlns:a16="http://schemas.microsoft.com/office/drawing/2014/main" id="{020FE3DC-7338-FBCB-3976-E728A230EA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781801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Tebygolrwydd o ymweld â Chymru yn 2025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226689-9C52-DB32-A087-4AEBFD05B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64104" y="703678"/>
            <a:ext cx="464074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Mae 50% o'r rhai a deithiodd i Gymru yn 2024 naill ai eisoes wedi archebu taith arall yng Nghymru ar gyfer 2025 (16%) neu yn debygol/bendant yn ymweld yn 2025 (34%). 33% o'r rhai nad oeddent wedi ymweld yn 2024, naill ai eisoes wedi archebu (5%) neu yn debygol/bendant yn ymweld (28%) yn 2025.">
            <a:extLst>
              <a:ext uri="{FF2B5EF4-FFF2-40B4-BE49-F238E27FC236}">
                <a16:creationId xmlns:a16="http://schemas.microsoft.com/office/drawing/2014/main" id="{D1153849-E111-E1B4-2AB0-628A9D473348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1633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Mae 50% o'r rhai a deithiodd i Gymru yn 2024 naill ai eisoes wedi archebu taith arall yng Nghymru ar gyfer 2025 (16%) neu yn debygol/bendant yn ymweld yn 2025 (34%). 33% o'r rhai nad oeddent wedi ymweld yn 2024, naill ai eisoes wedi archebu (5%) neu yn debygol/bendant yn ymweld (28%) yn 2025. Ymatebwyr o oedran ymddeol yw'r rhai mwyaf tebygol o fod heb benderfynu, tra bo teuluoedd y rhai mwyaf tebygol o adrodd mae'n debygol neu mae'n bendant na fyddant yn ymweld.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8E718A7-D1CA-1D70-59A1-E2C1A2D7E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8432930"/>
              </p:ext>
            </p:extLst>
          </p:nvPr>
        </p:nvGraphicFramePr>
        <p:xfrm>
          <a:off x="838197" y="2114219"/>
          <a:ext cx="11163302" cy="3826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178D4B-01B3-5553-4662-BB60AAA86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487870" y="2953768"/>
            <a:ext cx="0" cy="242934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363FAE-03C7-56E4-2FFA-253B7756F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604851" y="2953768"/>
            <a:ext cx="0" cy="242934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77EB5528-DADA-E530-903F-F0F220263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565059" y="3505400"/>
            <a:ext cx="144379" cy="616017"/>
          </a:xfrm>
          <a:prstGeom prst="rightBrac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EF7C8A-A68F-8465-2873-5DE416B83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401518" y="343693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400" b="1">
                <a:solidFill>
                  <a:srgbClr val="120742"/>
                </a:solidFill>
              </a:rPr>
              <a:t>50%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C0805D-9413-643B-D6D9-ED99EAEFF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59757" y="361906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400" b="1">
                <a:solidFill>
                  <a:srgbClr val="120742"/>
                </a:solidFill>
              </a:rPr>
              <a:t>33%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C5D5DA4C-1FC4-2E74-BF24-EC73B0589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123298" y="3691026"/>
            <a:ext cx="144379" cy="616017"/>
          </a:xfrm>
          <a:prstGeom prst="rightBrac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AA92FFB-9983-E90F-869A-6F639218E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42443"/>
            <a:ext cx="11353799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B5. A ydych chi’n bwriadu mynd ar seibiant byr neu wyliau yng Nghymru yn 2025? Cyfanswm, n=1,049 (Ymwelwyr â Chymru n=178, Rhai na ymwelodd â Chymru n=871, pobl annibynnol iau n=47*, teuluoedd n=156, pobl annibynnol hŷn n=604, oedran ymddeol n=242). </a:t>
            </a:r>
          </a:p>
        </p:txBody>
      </p:sp>
    </p:spTree>
    <p:extLst>
      <p:ext uri="{BB962C8B-B14F-4D97-AF65-F5344CB8AC3E}">
        <p14:creationId xmlns:p14="http://schemas.microsoft.com/office/powerpoint/2010/main" val="2892440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6D102-A4A3-C76C-2DDE-E7AE0E33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Dylanwad cyfathrebu Croeso Cymru ar benderfyniad taith">
            <a:extLst>
              <a:ext uri="{FF2B5EF4-FFF2-40B4-BE49-F238E27FC236}">
                <a16:creationId xmlns:a16="http://schemas.microsoft.com/office/drawing/2014/main" id="{8A521252-08F8-977D-00C5-306D1706E6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3359"/>
            <a:ext cx="6651626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 cyfathrebu Croeso Cymru ar benderfyniad taith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F8D474-A5BD-7EBA-57E0-EFDBAFB85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624141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Mae bron i hanner y rhai sy’n bwriadu trefnu taith yn nodi bod cyfathrebiadau Croeso Cymru wedi dylanwadu ar eu penderfyniad i fynd ar daith i Gymru yn 2025.">
            <a:extLst>
              <a:ext uri="{FF2B5EF4-FFF2-40B4-BE49-F238E27FC236}">
                <a16:creationId xmlns:a16="http://schemas.microsoft.com/office/drawing/2014/main" id="{2098C8DA-BAE8-93F3-F38E-9A56AA26FC08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Mae bron i hanner y rhai sy’n bwriadu trefnu taith yn nodi bod cyfathrebiadau Croeso Cymru wedi dylanwadu ar eu penderfyniad </a:t>
            </a:r>
            <a:r>
              <a:rPr lang="cy-GB" sz="1600" b="1">
                <a:latin typeface="Arial" panose="020B0604020202020204" pitchFamily="34" charset="0"/>
                <a:cs typeface="Arial" panose="020B0604020202020204" pitchFamily="34" charset="0"/>
              </a:rPr>
              <a:t>i fynd ar daith i Gymru yn 2025</a:t>
            </a:r>
            <a:r>
              <a:rPr lang="cy-GB" sz="1600" b="1"/>
              <a:t>. Mae sampl yr ymgyrch ychydig yn fwy tebygol o gael ei ddylanwadu (55%).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DEA65-929C-2A5F-D3C2-C306E804D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78335" y="2748737"/>
            <a:ext cx="4915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dylanwad sylweddol neu fawr </a:t>
            </a:r>
            <a:r>
              <a:rPr lang="cy-GB" sz="1200" b="1">
                <a:solidFill>
                  <a:srgbClr val="120742"/>
                </a:solidFill>
              </a:rPr>
              <a:t>(sgôr o 4 neu 5 allan o 5)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20E225D-2317-4799-2CA8-28F1C48FC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8925978"/>
              </p:ext>
            </p:extLst>
          </p:nvPr>
        </p:nvGraphicFramePr>
        <p:xfrm>
          <a:off x="968376" y="2790825"/>
          <a:ext cx="6521449" cy="2913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CCDBFB-D2D3-323D-052B-44C22B1F7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830368" y="3210375"/>
            <a:ext cx="0" cy="242934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5F61B7-339E-9783-A3DE-00F519CF1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74750" y="4601210"/>
            <a:ext cx="5981700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0DA0287D-AF49-0619-9BF8-EF2BD79BC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44A1BD8-F19D-39D4-3F01-E885DA2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229350"/>
            <a:ext cx="6788999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B10. Ar raddfa o 1 i 5, lle mae 1 yn golygu ‘dim dylanwad o gwbl’ a 5 yn golygu ‘dylanwad mawr’, pa ddylanwad, os o gwbl, gafodd cyfathrebiadau Croeso Cymru ar eich penderfyniad i gymryd seibiant byr neu wyliau yng Nghymru yn 2025? Yn debygol o ymweld â Chymru yn 2025 neu eisoes wedi archebu, n=378 (Gwefan n=76, e-CRM n=229, Ymgyrch n=73).</a:t>
            </a:r>
          </a:p>
        </p:txBody>
      </p:sp>
    </p:spTree>
    <p:extLst>
      <p:ext uri="{BB962C8B-B14F-4D97-AF65-F5344CB8AC3E}">
        <p14:creationId xmlns:p14="http://schemas.microsoft.com/office/powerpoint/2010/main" val="2940408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6B4D-BBF9-6431-6F12-AD7C677D5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Pryd yn debygol o ymweld â Chymru nesaf?">
            <a:extLst>
              <a:ext uri="{FF2B5EF4-FFF2-40B4-BE49-F238E27FC236}">
                <a16:creationId xmlns:a16="http://schemas.microsoft.com/office/drawing/2014/main" id="{2B94D583-A3D0-2691-8031-D50706EB8E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Pryd yn debygol o ymweld â Chymru nesaf?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B188FE-58FC-1C0B-2A7F-F7116AD0A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53238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O'r rhai sy'n annhebygol o ymweld â Chymru yn 2025, dywedodd 46% eu bod 'ddim yn gwybod' pryd y byddent yn ymweld â Chymru.">
            <a:extLst>
              <a:ext uri="{FF2B5EF4-FFF2-40B4-BE49-F238E27FC236}">
                <a16:creationId xmlns:a16="http://schemas.microsoft.com/office/drawing/2014/main" id="{93B214D8-B510-6E66-24FA-09B495B22E76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O'r rhai sy'n annhebygol o ymweld â Chymru yn 2025, dywedodd 46% eu bod 'ddim yn gwybod' pryd y byddent yn ymweld â Chymru. Nododd </a:t>
            </a:r>
            <a:r>
              <a:rPr lang="cy-GB" b="1"/>
              <a:t>ychydig o dan 3 o bob 10</a:t>
            </a:r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 y byddent yn ymweld yn 2026.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C2202-CA1E-0B21-5586-FABA15DA1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01851" y="2459070"/>
            <a:ext cx="243705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Ddim yn gwybod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DDFA7-3995-54AF-94D5-A889ABDCD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10718" y="2315793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46%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FB8C7D1-1CA5-E1BE-6A00-E78ECFB57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0911465"/>
              </p:ext>
            </p:extLst>
          </p:nvPr>
        </p:nvGraphicFramePr>
        <p:xfrm>
          <a:off x="-752072" y="2792833"/>
          <a:ext cx="6615545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D05353C6-A8BF-B722-81FA-68CB6CE67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58A2818-ABAC-36CA-51D6-E78FDFDC5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B6. A phryd ydych chi’n bwriadu ymweld â Chymru nesaf am seibiant byr neu wyliau? </a:t>
            </a:r>
          </a:p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Annhebygol o ymweld â Chymru yn 2025 neu ddim yn siŵr, n=671. </a:t>
            </a:r>
          </a:p>
        </p:txBody>
      </p:sp>
    </p:spTree>
    <p:extLst>
      <p:ext uri="{BB962C8B-B14F-4D97-AF65-F5344CB8AC3E}">
        <p14:creationId xmlns:p14="http://schemas.microsoft.com/office/powerpoint/2010/main" val="916156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76280-0B93-C7D7-4EF2-E0DFD15AC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E3054254-8368-8E1A-9E38-AF86FFB17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68A9993-332E-63EC-F821-3C0BB567E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RHESYMAU DROS BEIDIO Â MYND AR DAITH">
            <a:extLst>
              <a:ext uri="{FF2B5EF4-FFF2-40B4-BE49-F238E27FC236}">
                <a16:creationId xmlns:a16="http://schemas.microsoft.com/office/drawing/2014/main" id="{39CA4A0F-7B55-29BC-7C4F-51F456622D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Bef>
                <a:spcPct val="20000"/>
              </a:spcBef>
            </a:pP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RHESYMAU DROS BEIDIO Â </a:t>
            </a:r>
            <a:b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MYND AR DAITH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B2838C5-F856-4C82-EF36-6D9EB8929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7FA1FC-1CE2-2B2B-6493-40D197324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37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6666D-8573-3E45-D658-DFFD2EC3B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RHESYMAU DROS BEIDIO Â MYND AR DAITH">
            <a:extLst>
              <a:ext uri="{FF2B5EF4-FFF2-40B4-BE49-F238E27FC236}">
                <a16:creationId xmlns:a16="http://schemas.microsoft.com/office/drawing/2014/main" id="{6AC09D29-30FB-7C17-032D-C92708B910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842002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Â MYND AR DAITH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48C36F-93D0-92B8-EDED-900FFB1D9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497522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>
            <a:extLst>
              <a:ext uri="{FF2B5EF4-FFF2-40B4-BE49-F238E27FC236}">
                <a16:creationId xmlns:a16="http://schemas.microsoft.com/office/drawing/2014/main" id="{BADDE669-0849-1530-A306-C3EAA2D55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3913" y="1157288"/>
            <a:ext cx="5411787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898640B6-C09B-8764-E856-6158EB1B9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462" y="1157288"/>
            <a:ext cx="59603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377BFE-2766-0832-56DC-EDA2BD3E2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0736" y="1157288"/>
            <a:ext cx="11382500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Rhesymau dros beidio ag ymweld Yn 2024, y prif resymau dros beidio ag ymweld â Chymru oedd amgylchiadau personol a heriau teithio yn gysylltiedig â Brexit. Roedd 62% o'r rhai na ymwelodd â Chymru yn ystyried taith dros nos yno.">
            <a:extLst>
              <a:ext uri="{FF2B5EF4-FFF2-40B4-BE49-F238E27FC236}">
                <a16:creationId xmlns:a16="http://schemas.microsoft.com/office/drawing/2014/main" id="{FF21BA77-40CC-DEF9-3272-3E2E89F2B046}"/>
              </a:ext>
            </a:extLst>
          </p:cNvPr>
          <p:cNvSpPr txBox="1"/>
          <p:nvPr/>
        </p:nvSpPr>
        <p:spPr>
          <a:xfrm>
            <a:off x="820736" y="2618284"/>
            <a:ext cx="5203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Rhesymau dros beidio ag ymweld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Yn 2024, y prif resymau dros beidio ag ymweld â Chymru oedd amgylchiadau personol a heriau teithio yn gysylltiedig â Brexit.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Roedd 62% o'r rhai na ymwelodd â Chymru yn ystyried taith dros nos yno.</a:t>
            </a:r>
          </a:p>
        </p:txBody>
      </p:sp>
      <p:sp>
        <p:nvSpPr>
          <p:cNvPr id="8" name="TextBox 7" descr="Aeth 83% i rywle arall O'r rhai na deithiodd i Gymru, aeth 83% i gyrchfannau eraill, tra na chymerodd 17% wyliau o gwbl.">
            <a:extLst>
              <a:ext uri="{FF2B5EF4-FFF2-40B4-BE49-F238E27FC236}">
                <a16:creationId xmlns:a16="http://schemas.microsoft.com/office/drawing/2014/main" id="{809E33E6-3541-05F1-EC59-952BAF73880C}"/>
              </a:ext>
            </a:extLst>
          </p:cNvPr>
          <p:cNvSpPr txBox="1"/>
          <p:nvPr/>
        </p:nvSpPr>
        <p:spPr>
          <a:xfrm>
            <a:off x="6231700" y="2618284"/>
            <a:ext cx="5944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Aeth 83% i rywle arall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O'r rhai na deithiodd i Gymru, aeth 83% i gyrchfannau eraill, tra na chymerodd 17% wyliau o gwbl.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Ymhlith y rhai nad oeddent yn ymweld â Chymru a deithiodd o fewn Prydain ac Iwerddon (25%), Lloegr oedd y gyrchfan fwyaf poblogaidd, gyda 73% yn ymweld.</a:t>
            </a:r>
          </a:p>
        </p:txBody>
      </p:sp>
    </p:spTree>
    <p:extLst>
      <p:ext uri="{BB962C8B-B14F-4D97-AF65-F5344CB8AC3E}">
        <p14:creationId xmlns:p14="http://schemas.microsoft.com/office/powerpoint/2010/main" val="24025203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EBAC-3ACB-3BED-4A63-161AEBD38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Rhesymau dros beidio ag ymweld â Chymru yn 2024">
            <a:extLst>
              <a:ext uri="{FF2B5EF4-FFF2-40B4-BE49-F238E27FC236}">
                <a16:creationId xmlns:a16="http://schemas.microsoft.com/office/drawing/2014/main" id="{0A75F12A-0E37-43B6-0B61-F17C8F9D37B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65480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ag ymweld â Chymru yn 2024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ACCB9D-6959-677B-F8A6-673A871E4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62985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Yn 2024, y prif resymau dros beidio ag ymweld â Chymru oedd amgylchiadau personol a heriau teithio yn gysylltiedig â Brexit.">
            <a:extLst>
              <a:ext uri="{FF2B5EF4-FFF2-40B4-BE49-F238E27FC236}">
                <a16:creationId xmlns:a16="http://schemas.microsoft.com/office/drawing/2014/main" id="{48F3795B-E073-CE84-E000-4FCD0500C999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 dirty="0">
                <a:latin typeface="Arial" panose="020B0604020202020204" pitchFamily="34" charset="0"/>
                <a:cs typeface="Arial" panose="020B0604020202020204" pitchFamily="34" charset="0"/>
              </a:rPr>
              <a:t>Yn 2024, y prif resymau dros beidio ag ymweld â Chymru oedd amgylchiadau personol a heriau teithio yn gysylltiedig â Brexit.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0A5532-6CC8-3B0A-39C9-3702BC6EF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124649" y="2069966"/>
            <a:ext cx="20465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Amgylchiadau personol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51C9EC-D484-40B1-9C2C-F4EED5A1E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71175" y="202422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34%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9A550C7-5933-D6CE-77EB-67DB2E070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137398"/>
              </p:ext>
            </p:extLst>
          </p:nvPr>
        </p:nvGraphicFramePr>
        <p:xfrm>
          <a:off x="-980498" y="2496552"/>
          <a:ext cx="8682182" cy="348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24367490-6E94-64B9-6E05-30C506638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9F1D609-19E7-D9B9-8D2D-5B33ABAE0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6375400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B4. Beth oedd y rhesymau na ymweloch chi â Chymru am wyliau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Rhai na ymwelodd â Chymru yn 2024, n=408. </a:t>
            </a:r>
          </a:p>
        </p:txBody>
      </p:sp>
    </p:spTree>
    <p:extLst>
      <p:ext uri="{BB962C8B-B14F-4D97-AF65-F5344CB8AC3E}">
        <p14:creationId xmlns:p14="http://schemas.microsoft.com/office/powerpoint/2010/main" val="19615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Bwriad i ymweld â Chymru gan rai na aeth ar daith i Gymru">
            <a:extLst>
              <a:ext uri="{FF2B5EF4-FFF2-40B4-BE49-F238E27FC236}">
                <a16:creationId xmlns:a16="http://schemas.microsoft.com/office/drawing/2014/main" id="{8880C733-C718-FC5A-4910-F378F81B72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439026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 i ymweld â Chymru gan rai na aeth ar daith i Gymru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31D4FD-1AD0-BF7E-29EF-5B0BDBB12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71621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Roedd 62% o'r rhai na ymwelodd â Chymru yn 2024 yn ystyried taith dros nos yng Nghymru yn 2024. Aeth 83% i rywle arall, tra nad oedd 17% wedi cymryd gwyliau o gwbl.">
            <a:extLst>
              <a:ext uri="{FF2B5EF4-FFF2-40B4-BE49-F238E27FC236}">
                <a16:creationId xmlns:a16="http://schemas.microsoft.com/office/drawing/2014/main" id="{EA7B5D33-38E9-820A-C768-63E3778AB18D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11174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Roedd 62% o'r rhai na ymwelodd â Chymru yn 2024</a:t>
            </a:r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 yn ystyried taith dros nos yng Nghymru yn 2024. Aeth </a:t>
            </a:r>
            <a:r>
              <a:rPr lang="cy-GB" b="1"/>
              <a:t>83</a:t>
            </a:r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% i rywle arall, tra</a:t>
            </a:r>
            <a:r>
              <a:rPr lang="cy-GB" b="1"/>
              <a:t> nad oedd 17% wedi cymryd gwyliau o gwbl.</a:t>
            </a:r>
          </a:p>
        </p:txBody>
      </p:sp>
      <p:sp>
        <p:nvSpPr>
          <p:cNvPr id="11" name="TextBox 10" descr="62% O’r o'r rhai na ymwelodd â Chymru yn ystyried taith dros nos i Gymru yn 2024, sydd yn uwch na 43% y llynedd.">
            <a:extLst>
              <a:ext uri="{FF2B5EF4-FFF2-40B4-BE49-F238E27FC236}">
                <a16:creationId xmlns:a16="http://schemas.microsoft.com/office/drawing/2014/main" id="{E1894D18-C4B2-436C-CD7A-303FB56A3338}"/>
              </a:ext>
            </a:extLst>
          </p:cNvPr>
          <p:cNvSpPr txBox="1"/>
          <p:nvPr/>
        </p:nvSpPr>
        <p:spPr>
          <a:xfrm>
            <a:off x="1078924" y="2626580"/>
            <a:ext cx="437125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4400" b="1">
                <a:solidFill>
                  <a:srgbClr val="120742"/>
                </a:solidFill>
              </a:rPr>
              <a:t>62% </a:t>
            </a:r>
          </a:p>
          <a:p>
            <a:pPr algn="ctr" rtl="0"/>
            <a:r>
              <a:rPr lang="cy-GB" sz="2000">
                <a:solidFill>
                  <a:srgbClr val="120742"/>
                </a:solidFill>
              </a:rPr>
              <a:t>O’r rhai nad oedd wedi bod ar daith i Gymru yn ystyried taith dros nos i Gymru yn 2024, sydd yn uwch na 43% y llynedd.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D5F34D-8DB8-E3D6-0FE3-50BBC1F5D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668707" y="2927780"/>
            <a:ext cx="24370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Aethon ni rywle arall dramor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C3B5E3-25B9-F904-99FC-104A5C38D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05758" y="292778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45%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696A3D5-12AA-74D4-A5DF-7BEA19A71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555974"/>
              </p:ext>
            </p:extLst>
          </p:nvPr>
        </p:nvGraphicFramePr>
        <p:xfrm>
          <a:off x="4408906" y="3369264"/>
          <a:ext cx="6615545" cy="1565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ight Brace 15">
            <a:extLst>
              <a:ext uri="{FF2B5EF4-FFF2-40B4-BE49-F238E27FC236}">
                <a16:creationId xmlns:a16="http://schemas.microsoft.com/office/drawing/2014/main" id="{30B8CE81-FC22-DB18-00E1-F283A60B3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685" y="2915957"/>
            <a:ext cx="350520" cy="1448580"/>
          </a:xfrm>
          <a:prstGeom prst="rightBrace">
            <a:avLst/>
          </a:prstGeom>
          <a:ln w="12700">
            <a:solidFill>
              <a:srgbClr val="1207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156BBE-C347-804E-69E0-1CD11B604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975632" y="34421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83%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80C7BCA-4AB0-9F4B-61F6-5B3BC583B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488668"/>
            <a:ext cx="112090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B1. Sonioch chi na wnaethoch gymryd seibiant byr neu wyliau i Gymru yn ystod 2024. Oeddech chi'n ystyried taith dros nos yng Nghymru yn 2024 ar unrhyw adeg?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B2. Ac a aethoch chi i rywle arall am wyliau, neu a wnaethoch chi ddim mynd ar wyliau o gwbl? Rhai na ymwelodd â Chymru yn 2024, n=408. </a:t>
            </a:r>
          </a:p>
        </p:txBody>
      </p:sp>
    </p:spTree>
    <p:extLst>
      <p:ext uri="{BB962C8B-B14F-4D97-AF65-F5344CB8AC3E}">
        <p14:creationId xmlns:p14="http://schemas.microsoft.com/office/powerpoint/2010/main" val="845951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39205-C638-B3F0-9CC3-E1FEDF03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yrchfan y rhai a aeth i rywle arall">
            <a:extLst>
              <a:ext uri="{FF2B5EF4-FFF2-40B4-BE49-F238E27FC236}">
                <a16:creationId xmlns:a16="http://schemas.microsoft.com/office/drawing/2014/main" id="{5DC75FC3-FCD4-1B36-CDFE-E0A6324ADD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 y rhai a aeth i rywle arall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CF9514-A9B4-EBE1-C361-0FB29FD1D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413321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Ymhlith y rhai nad oeddent yn ymweld â Chymru a deithiodd o fewn Prydain ac Iwerddon (25%), Lloegr oedd y gyrchfan fwyaf poblogaidd (73%).">
            <a:extLst>
              <a:ext uri="{FF2B5EF4-FFF2-40B4-BE49-F238E27FC236}">
                <a16:creationId xmlns:a16="http://schemas.microsoft.com/office/drawing/2014/main" id="{21A98287-1A9C-3EB5-A3F7-9BB29D50ED84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Ymhlith y rhai nad oeddent yn ymweld â Chymru a deithiodd o fewn Prydain ac Iwerddon (25%), Lloegr oedd y gyrchfan fwyaf poblogaidd (73%).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EFF08DB-1202-39BA-B2C6-9E4760368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1637474"/>
              </p:ext>
            </p:extLst>
          </p:nvPr>
        </p:nvGraphicFramePr>
        <p:xfrm>
          <a:off x="1562526" y="2481999"/>
          <a:ext cx="4781123" cy="2969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222" name="Picture 6">
            <a:extLst>
              <a:ext uri="{FF2B5EF4-FFF2-40B4-BE49-F238E27FC236}">
                <a16:creationId xmlns:a16="http://schemas.microsoft.com/office/drawing/2014/main" id="{3AF369E4-D0C6-000E-90D1-1888B96F3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558" y="5432687"/>
            <a:ext cx="515639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BBD4A484-2BF6-5681-971F-66773AB57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685" y="5451737"/>
            <a:ext cx="571501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F5845A-962F-116C-AC05-5BB411E5A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624" y="5451737"/>
            <a:ext cx="647700" cy="323850"/>
          </a:xfrm>
          <a:prstGeom prst="rect">
            <a:avLst/>
          </a:prstGeom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29DEE988-6144-7690-6179-995A69C56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5CC689D-404C-B7A5-1E3C-25E5B9EEA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492875"/>
            <a:ext cx="678900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B3. Ac i ba un o'r ardaloedd canlynol o Ynysoedd Prydain ac Iwerddon aethoch chi?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Rhai na ymwelodd â Chymru ond a aeth i rywle arall yn Ynysoedd Prydain neu Iwerddon, n=103.</a:t>
            </a:r>
          </a:p>
        </p:txBody>
      </p:sp>
    </p:spTree>
    <p:extLst>
      <p:ext uri="{BB962C8B-B14F-4D97-AF65-F5344CB8AC3E}">
        <p14:creationId xmlns:p14="http://schemas.microsoft.com/office/powerpoint/2010/main" val="3402032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A58656490</value>
    </field>
    <field name="Objective-Title">
      <value order="0">Re-contact - Report 2025 - Germany - CY</value>
    </field>
    <field name="Objective-Description">
      <value order="0"/>
    </field>
    <field name="Objective-CreationStamp">
      <value order="0">2025-06-30T14:35:51Z</value>
    </field>
    <field name="Objective-IsApproved">
      <value order="0">false</value>
    </field>
    <field name="Objective-IsPublished">
      <value order="0">true</value>
    </field>
    <field name="Objective-DatePublished">
      <value order="0">2025-07-04T09:36:37Z</value>
    </field>
    <field name="Objective-ModificationStamp">
      <value order="0">2025-07-04T09:36:37Z</value>
    </field>
    <field name="Objective-Owner">
      <value order="0">Cox, Rebecca (EET - Tourism Development)</value>
    </field>
    <field name="Objective-Path">
      <value order="0">Objective Global Folder:#Business File Plan:WG Organisational Groups:OLD - Pre April 2024 - Economy, Treasury &amp; Constitution:Economy, Treasury &amp; Constitution (ETC) - Culture, Sport &amp; Tourism - Tourism Development:1 - Save:Tourism Research &amp; Insights:Marketing Evaluation - VW:Tourism &amp; Marketing - Tourism Research - Visit Wales Marketing Evaluation - Outcomes &amp; Deliverables - 2023-2028:Conversion 2025</value>
    </field>
    <field name="Objective-Parent">
      <value order="0">Conversion 2025</value>
    </field>
    <field name="Objective-State">
      <value order="0">Published</value>
    </field>
    <field name="Objective-VersionId">
      <value order="0">vA106347967</value>
    </field>
    <field name="Objective-Version">
      <value order="0">3.0</value>
    </field>
    <field name="Objective-VersionNumber">
      <value order="0">4</value>
    </field>
    <field name="Objective-VersionComment">
      <value order="0"/>
    </field>
    <field name="Objective-FileNumber">
      <value order="0">qA2088808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4654</Words>
  <Application>Microsoft Office PowerPoint</Application>
  <PresentationFormat>Widescreen</PresentationFormat>
  <Paragraphs>461</Paragraphs>
  <Slides>46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Aptos</vt:lpstr>
      <vt:lpstr>Arial</vt:lpstr>
      <vt:lpstr>Calibri</vt:lpstr>
      <vt:lpstr>Cambria</vt:lpstr>
      <vt:lpstr>VisitBritain powerpoint template 16x9 final</vt:lpstr>
      <vt:lpstr>Arolwg ail-gysylltu â defnyddwyr Croeso Cymru –  Adroddiad yr Almaen (2025)</vt:lpstr>
      <vt:lpstr>  Adroddiad Ymchwil Llawn: Arolwg ail-gysylltu â defnyddwyr Croeso Cymru – Adroddiad Yr Almaen (2025)   Caerdydd: Llywodraeth Cymru, rhif adroddiad GSR i'w gadarnhau.   Ar gael yn: I'w gadarnhau</vt:lpstr>
      <vt:lpstr>Cynnwys</vt:lpstr>
      <vt:lpstr>CEFNDIR  A METHODOLEG</vt:lpstr>
      <vt:lpstr>Cefndir</vt:lpstr>
      <vt:lpstr>Methodoleg</vt:lpstr>
      <vt:lpstr>Diffiniadau a ddefnyddir yn yr adroddiad hwn</vt:lpstr>
      <vt:lpstr>CANFYDDIADAU ALLWEDDOL</vt:lpstr>
      <vt:lpstr>CANFYDDIADAU ALLWEDDOL</vt:lpstr>
      <vt:lpstr>PROFFIL YMHOLWYR CROESO CYMRU</vt:lpstr>
      <vt:lpstr>SAMPL</vt:lpstr>
      <vt:lpstr>Perthynas â Chymru</vt:lpstr>
      <vt:lpstr>Rhanbarth preswylio</vt:lpstr>
      <vt:lpstr>TROSI TAITH A PHERTHYNAS Â CHYMRU 2024</vt:lpstr>
      <vt:lpstr>TROSI TAITH A PHERTHYNAS Â CHYMRU 2024</vt:lpstr>
      <vt:lpstr>A gymerwyd seibiant byr neu wyliau yng Nghymru yn 2024</vt:lpstr>
      <vt:lpstr>Nifer y seibiannau byr neu wyliau a gymerwyd yng Nghymru yn 2024</vt:lpstr>
      <vt:lpstr>Pryd cymerwyd seibiannau byr neu wyliau yng Nghymru cyn 2024</vt:lpstr>
      <vt:lpstr>NODWEDDION TAITH 2024</vt:lpstr>
      <vt:lpstr>NODWEDDION TAITH 2024</vt:lpstr>
      <vt:lpstr>Sut brofiad oedd aros yng Nghymru</vt:lpstr>
      <vt:lpstr>Prif reswm dros ddewis Cymru fel cyrchfan</vt:lpstr>
      <vt:lpstr>Gweithgareddau a wnaed yng Nghymru yn 2024</vt:lpstr>
      <vt:lpstr>Ble yng Nghymru arhosoch chi?</vt:lpstr>
      <vt:lpstr>Mis y cymerwyd taith i Gymru yn 2023 neu 2024</vt:lpstr>
      <vt:lpstr>Nifer nosweithiau a maint y criw</vt:lpstr>
      <vt:lpstr>Sut archebwyd llety ar gyfer taith i Gymru</vt:lpstr>
      <vt:lpstr>Math o lety a arhoswyd ynddo</vt:lpstr>
      <vt:lpstr>EFFAITH MARCHNATA CROESO CYMRU</vt:lpstr>
      <vt:lpstr>EFFAITH MARCHNATA CROESO CYMRU</vt:lpstr>
      <vt:lpstr>Amlygiad cyfathrebu</vt:lpstr>
      <vt:lpstr>Cyswllt â Croeso Cymru</vt:lpstr>
      <vt:lpstr>Ble ac ar ba ddyfais?</vt:lpstr>
      <vt:lpstr>Gweld cyfathrebiadau sy'n hyrwyddo Cymru a dylanwadu ar benderfyniad i fynd ar daith</vt:lpstr>
      <vt:lpstr>Dylanwad cyfathrebu Croeso Cymru</vt:lpstr>
      <vt:lpstr>Meddylfryd ynghylch ymweld â Chymru ar ddiwedd 2023</vt:lpstr>
      <vt:lpstr>TEBYGOLRWYDD O YMWELD Â CHYMRU YN 2025</vt:lpstr>
      <vt:lpstr>TEBYGOLRWYDD O YMWELD Â CHYMRU YN 2025</vt:lpstr>
      <vt:lpstr>Tebygolrwydd o ymweld â Chymru yn 2025</vt:lpstr>
      <vt:lpstr>Dylanwad cyfathrebu Croeso Cymru ar benderfyniad taith</vt:lpstr>
      <vt:lpstr>Pryd yn debygol o ymweld â Chymru nesaf?</vt:lpstr>
      <vt:lpstr>RHESYMAU DROS BEIDIO Â  MYND AR DAITH</vt:lpstr>
      <vt:lpstr>RHESYMAU DROS BEIDIO Â MYND AR DAITH</vt:lpstr>
      <vt:lpstr>Rhesymau dros beidio ag ymweld â Chymru yn 2024</vt:lpstr>
      <vt:lpstr>Bwriad i ymweld â Chymru gan rai na aeth ar daith i Gymru</vt:lpstr>
      <vt:lpstr>Cyrchfan y rhai a aeth i rywle arall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Arolwg ail-gysylltu â defnyddwyr Croeso Cymru - Adroddiad yr Almaen (2025)</dc:title>
  <dc:creator/>
  <cp:lastModifiedBy/>
  <cp:revision>1</cp:revision>
  <dcterms:created xsi:type="dcterms:W3CDTF">2025-07-14T07:15:01Z</dcterms:created>
  <dcterms:modified xsi:type="dcterms:W3CDTF">2025-07-14T07:15:11Z</dcterms:modified>
</cp:coreProperties>
</file>