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8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1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22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drawings/drawing1.xml" ContentType="application/vnd.openxmlformats-officedocument.drawingml.chartshapes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notesSlides/notesSlide27.xml" ContentType="application/vnd.openxmlformats-officedocument.presentationml.notesSl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2"/>
  </p:sldMasterIdLst>
  <p:notesMasterIdLst>
    <p:notesMasterId r:id="rId54"/>
  </p:notesMasterIdLst>
  <p:handoutMasterIdLst>
    <p:handoutMasterId r:id="rId55"/>
  </p:handoutMasterIdLst>
  <p:sldIdLst>
    <p:sldId id="952" r:id="rId3"/>
    <p:sldId id="953" r:id="rId4"/>
    <p:sldId id="1028" r:id="rId5"/>
    <p:sldId id="1054" r:id="rId6"/>
    <p:sldId id="954" r:id="rId7"/>
    <p:sldId id="1049" r:id="rId8"/>
    <p:sldId id="1065" r:id="rId9"/>
    <p:sldId id="1171" r:id="rId10"/>
    <p:sldId id="1142" r:id="rId11"/>
    <p:sldId id="1172" r:id="rId12"/>
    <p:sldId id="1005" r:id="rId13"/>
    <p:sldId id="1009" r:id="rId14"/>
    <p:sldId id="1169" r:id="rId15"/>
    <p:sldId id="973" r:id="rId16"/>
    <p:sldId id="1173" r:id="rId17"/>
    <p:sldId id="1153" r:id="rId18"/>
    <p:sldId id="1017" r:id="rId19"/>
    <p:sldId id="1019" r:id="rId20"/>
    <p:sldId id="1018" r:id="rId21"/>
    <p:sldId id="1174" r:id="rId22"/>
    <p:sldId id="1141" r:id="rId23"/>
    <p:sldId id="962" r:id="rId24"/>
    <p:sldId id="1067" r:id="rId25"/>
    <p:sldId id="1167" r:id="rId26"/>
    <p:sldId id="1066" r:id="rId27"/>
    <p:sldId id="966" r:id="rId28"/>
    <p:sldId id="967" r:id="rId29"/>
    <p:sldId id="1035" r:id="rId30"/>
    <p:sldId id="970" r:id="rId31"/>
    <p:sldId id="971" r:id="rId32"/>
    <p:sldId id="979" r:id="rId33"/>
    <p:sldId id="1002" r:id="rId34"/>
    <p:sldId id="1176" r:id="rId35"/>
    <p:sldId id="1154" r:id="rId36"/>
    <p:sldId id="982" r:id="rId37"/>
    <p:sldId id="1170" r:id="rId38"/>
    <p:sldId id="983" r:id="rId39"/>
    <p:sldId id="1040" r:id="rId40"/>
    <p:sldId id="984" r:id="rId41"/>
    <p:sldId id="1162" r:id="rId42"/>
    <p:sldId id="985" r:id="rId43"/>
    <p:sldId id="1177" r:id="rId44"/>
    <p:sldId id="1155" r:id="rId45"/>
    <p:sldId id="986" r:id="rId46"/>
    <p:sldId id="987" r:id="rId47"/>
    <p:sldId id="988" r:id="rId48"/>
    <p:sldId id="1178" r:id="rId49"/>
    <p:sldId id="1156" r:id="rId50"/>
    <p:sldId id="997" r:id="rId51"/>
    <p:sldId id="994" r:id="rId52"/>
    <p:sldId id="1027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yflwyniad" id="{0D19AEDF-77D3-4425-B6AB-BD2BF311DF4B}">
          <p14:sldIdLst>
            <p14:sldId id="952"/>
            <p14:sldId id="953"/>
            <p14:sldId id="1028"/>
          </p14:sldIdLst>
        </p14:section>
        <p14:section name="Cefndir a Methodoleg" id="{FFC82336-3FB6-46AF-8905-FB6CDB5C1689}">
          <p14:sldIdLst>
            <p14:sldId id="1054"/>
            <p14:sldId id="954"/>
            <p14:sldId id="1049"/>
            <p14:sldId id="1065"/>
          </p14:sldIdLst>
        </p14:section>
        <p14:section name="Canfyddiadau Allweddol" id="{AF7C74B5-0D16-4826-8483-66119A2DEF20}">
          <p14:sldIdLst>
            <p14:sldId id="1171"/>
            <p14:sldId id="1142"/>
          </p14:sldIdLst>
        </p14:section>
        <p14:section name="Proffil Ymholwyr Croeso Cymru" id="{79EA0617-FA25-46D3-ABB1-3D98BD50ED23}">
          <p14:sldIdLst>
            <p14:sldId id="1172"/>
            <p14:sldId id="1005"/>
            <p14:sldId id="1009"/>
            <p14:sldId id="1169"/>
            <p14:sldId id="973"/>
          </p14:sldIdLst>
        </p14:section>
        <p14:section name="Trosi Taith a Pherthynas â Chymru 2024" id="{FFD7C48C-3B63-4824-8847-AE71FBEE37BD}">
          <p14:sldIdLst>
            <p14:sldId id="1173"/>
            <p14:sldId id="1153"/>
            <p14:sldId id="1017"/>
            <p14:sldId id="1019"/>
            <p14:sldId id="1018"/>
          </p14:sldIdLst>
        </p14:section>
        <p14:section name="Nodweddion Taith 2024" id="{BD2FC4EE-A049-4505-B242-B396D007727D}">
          <p14:sldIdLst>
            <p14:sldId id="1174"/>
            <p14:sldId id="1141"/>
            <p14:sldId id="962"/>
            <p14:sldId id="1067"/>
            <p14:sldId id="1167"/>
            <p14:sldId id="1066"/>
            <p14:sldId id="966"/>
            <p14:sldId id="967"/>
            <p14:sldId id="1035"/>
            <p14:sldId id="970"/>
            <p14:sldId id="971"/>
            <p14:sldId id="979"/>
            <p14:sldId id="1002"/>
          </p14:sldIdLst>
        </p14:section>
        <p14:section name="Effaith Marchnata" id="{21497AA8-36FB-4233-9E8D-C18D15645E72}">
          <p14:sldIdLst>
            <p14:sldId id="1176"/>
            <p14:sldId id="1154"/>
            <p14:sldId id="982"/>
            <p14:sldId id="1170"/>
            <p14:sldId id="983"/>
            <p14:sldId id="1040"/>
            <p14:sldId id="984"/>
            <p14:sldId id="1162"/>
            <p14:sldId id="985"/>
          </p14:sldIdLst>
        </p14:section>
        <p14:section name="Tebygolrwydd o ymweld â Chymru yn 2025" id="{4E138B13-ABE8-4882-962E-CBBC94AC37CA}">
          <p14:sldIdLst>
            <p14:sldId id="1177"/>
            <p14:sldId id="1155"/>
            <p14:sldId id="986"/>
            <p14:sldId id="987"/>
            <p14:sldId id="988"/>
          </p14:sldIdLst>
        </p14:section>
        <p14:section name="Rhesymau dros beidio â mynd ar daith" id="{AD9BC404-D81D-46E6-BD50-6B3350EC2DD1}">
          <p14:sldIdLst>
            <p14:sldId id="1178"/>
            <p14:sldId id="1156"/>
            <p14:sldId id="997"/>
            <p14:sldId id="994"/>
            <p14:sldId id="102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742"/>
    <a:srgbClr val="AD9CF5"/>
    <a:srgbClr val="518A45"/>
    <a:srgbClr val="EA5A0D"/>
    <a:srgbClr val="FDB332"/>
    <a:srgbClr val="D9D9D9"/>
    <a:srgbClr val="CB333B"/>
    <a:srgbClr val="90C286"/>
    <a:srgbClr val="353565"/>
    <a:srgbClr val="5C9E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5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microsoft.com/office/2018/10/relationships/authors" Target="author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chartUserShapes" Target="../drawings/drawing1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3531445641724791"/>
          <c:y val="4.8806589336835335E-2"/>
          <c:w val="0.24821386796759101"/>
          <c:h val="0.847463226203493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4043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Rwy’n aml yn cymryd seibiant byr neu wyliau yno ac yn bwriadu gwneud hynny eto o fewn y flwyddyn nesaf</c:v>
                </c:pt>
                <c:pt idx="1">
                  <c:v>Rwyf weithiau’n cymryd seibiant byr neu wyliau yno ac yn bwriadu gwneud hynny eto yn y cwpl o flynyddoedd nesaf</c:v>
                </c:pt>
                <c:pt idx="2">
                  <c:v>Rwyf wedi cymryd seibiant byr neu wyliau yno unwaith neu ddwy o'r blaen ac efallai y byddaf yn gwneud hynny eto</c:v>
                </c:pt>
                <c:pt idx="3">
                  <c:v>Rwyf wedi cymryd seibiant byr neu wyliau yno o'r blaen ond nid wyf yn debygol o wneud hynny eto</c:v>
                </c:pt>
                <c:pt idx="4">
                  <c:v>Nid wyf erioed wedi bod ar seibiant byr neu wyliau yno ond hoffwn i</c:v>
                </c:pt>
                <c:pt idx="5">
                  <c:v>Nid wyf erioed wedi cymryd seibiant byr neu wyliau yno o'r blaen ac nid wyf yn debygol o wneud hynny yn y dyfodol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0.46601159793809999</c:v>
                </c:pt>
                <c:pt idx="1">
                  <c:v>0.28737113402059999</c:v>
                </c:pt>
                <c:pt idx="2">
                  <c:v>0.18588917525769999</c:v>
                </c:pt>
                <c:pt idx="3">
                  <c:v>1.932989690722E-2</c:v>
                </c:pt>
                <c:pt idx="4">
                  <c:v>3.3988402061859997E-2</c:v>
                </c:pt>
                <c:pt idx="5">
                  <c:v>3.7048969072159999E-3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21-4276-96B2-37628382F8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Rwy’n aml yn cymryd seibiant byr neu wyliau yno ac yn bwriadu gwneud hynny eto o fewn y flwyddyn nesaf</c:v>
                </c:pt>
                <c:pt idx="1">
                  <c:v>Rwyf weithiau’n cymryd seibiant byr neu wyliau yno ac yn bwriadu gwneud hynny eto yn y cwpl o flynyddoedd nesaf</c:v>
                </c:pt>
                <c:pt idx="2">
                  <c:v>Rwyf wedi cymryd seibiant byr neu wyliau yno unwaith neu ddwy o'r blaen ac efallai y byddaf yn gwneud hynny eto</c:v>
                </c:pt>
                <c:pt idx="3">
                  <c:v>Rwyf wedi cymryd seibiant byr neu wyliau yno o'r blaen ond nid wyf yn debygol o wneud hynny eto</c:v>
                </c:pt>
                <c:pt idx="4">
                  <c:v>Nid wyf erioed wedi bod ar seibiant byr neu wyliau yno ond hoffwn i</c:v>
                </c:pt>
                <c:pt idx="5">
                  <c:v>Nid wyf erioed wedi cymryd seibiant byr neu wyliau yno o'r blaen ac nid wyf yn debygol o wneud hynny yn y dyfodol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0.47452312516329997</c:v>
                </c:pt>
                <c:pt idx="1">
                  <c:v>0.28037627384370001</c:v>
                </c:pt>
                <c:pt idx="2">
                  <c:v>0.18264959498300001</c:v>
                </c:pt>
                <c:pt idx="3">
                  <c:v>1.7507185785209999E-2</c:v>
                </c:pt>
                <c:pt idx="4">
                  <c:v>3.1878756205909999E-2</c:v>
                </c:pt>
                <c:pt idx="5">
                  <c:v>3.9195192056439999E-3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21-4276-96B2-37628382F8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08701215"/>
        <c:axId val="1908712927"/>
      </c:barChart>
      <c:catAx>
        <c:axId val="190870121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4043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8712927"/>
        <c:crosses val="autoZero"/>
        <c:auto val="1"/>
        <c:lblAlgn val="ctr"/>
        <c:lblOffset val="100"/>
        <c:noMultiLvlLbl val="0"/>
      </c:catAx>
      <c:valAx>
        <c:axId val="1908712927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908701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329856356270684"/>
          <c:y val="0.88630971806404923"/>
          <c:w val="8.4028728745863285E-2"/>
          <c:h val="7.70172894990953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4043F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735999535274379E-4"/>
          <c:y val="0.24900813744296041"/>
          <c:w val="0.99369125880134679"/>
          <c:h val="0.699108855532729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Rwy’n aml yn cymryd seibiant byr neu wyliau yno ac yn bwriadu gwneud hynny eto o fewn y flwyddyn nesaf</c:v>
                </c:pt>
              </c:strCache>
            </c:strRef>
          </c:tx>
          <c:spPr>
            <a:solidFill>
              <a:srgbClr val="518A4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0.47452312516329997</c:v>
                </c:pt>
                <c:pt idx="1">
                  <c:v>0.49565217391299998</c:v>
                </c:pt>
                <c:pt idx="2">
                  <c:v>0.48780487804880002</c:v>
                </c:pt>
                <c:pt idx="3">
                  <c:v>0.48916408668729999</c:v>
                </c:pt>
                <c:pt idx="4">
                  <c:v>0.45801104972380002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40-4315-8580-5E8B72918B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Rwyf weithiau’n cymryd seibiant byr neu wyliau yno ac yn bwriadu gwneud hynny eto yn y cwpl o flynyddoedd nesaf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0.28037627384370001</c:v>
                </c:pt>
                <c:pt idx="1">
                  <c:v>0.20869565217389999</c:v>
                </c:pt>
                <c:pt idx="2">
                  <c:v>0.27177700348430001</c:v>
                </c:pt>
                <c:pt idx="3">
                  <c:v>0.26873065015480002</c:v>
                </c:pt>
                <c:pt idx="4">
                  <c:v>0.29668508287290002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40-4315-8580-5E8B72918B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Rwyf wedi cymryd seibiant byr neu wyliau yno unwaith neu ddwy o'r blaen ac efallai y byddaf yn gwneud hynny eto</c:v>
                </c:pt>
              </c:strCache>
            </c:strRef>
          </c:tx>
          <c:spPr>
            <a:solidFill>
              <a:srgbClr val="FDB33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0.18264959498300001</c:v>
                </c:pt>
                <c:pt idx="1">
                  <c:v>0.1826086956522</c:v>
                </c:pt>
                <c:pt idx="2">
                  <c:v>0.1707317073171</c:v>
                </c:pt>
                <c:pt idx="3">
                  <c:v>0.18452012383899999</c:v>
                </c:pt>
                <c:pt idx="4">
                  <c:v>0.18287292817680001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40-4315-8580-5E8B72918B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Rwyf wedi cymryd seibiant byr neu wyliau yno o'r blaen ond nid wyf yn debygol o wneud hynny eto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3.1878756205909999E-2</c:v>
                </c:pt>
                <c:pt idx="1">
                  <c:v>9.5652173913039998E-2</c:v>
                </c:pt>
                <c:pt idx="2">
                  <c:v>4.878048780488E-2</c:v>
                </c:pt>
                <c:pt idx="3">
                  <c:v>3.6532507739939997E-2</c:v>
                </c:pt>
                <c:pt idx="4">
                  <c:v>2.099447513812E-2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40-4315-8580-5E8B72918B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Nid wyf erioed wedi cymryd seibiant byr neu wyliau yno ond hoffwn i</c:v>
                </c:pt>
              </c:strCache>
            </c:strRef>
          </c:tx>
          <c:spPr>
            <a:solidFill>
              <a:srgbClr val="AD9CF5"/>
            </a:solidFill>
            <a:ln>
              <a:solidFill>
                <a:srgbClr val="AD9CF5"/>
              </a:solidFill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1.7507185785209999E-2</c:v>
                </c:pt>
                <c:pt idx="1">
                  <c:v>0</c:v>
                </c:pt>
                <c:pt idx="2">
                  <c:v>1.393728222997E-2</c:v>
                </c:pt>
                <c:pt idx="3">
                  <c:v>1.3622291021670001E-2</c:v>
                </c:pt>
                <c:pt idx="4">
                  <c:v>2.265193370166E-2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0A-4048-841D-846379F89D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Nid wyf erioed wedi cymryd seibiant byr neu wyliau yno o'r blaen ac nid wyf yn debygol o wneud hynny yn y dyfodol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3.9195192056439999E-3</c:v>
                </c:pt>
                <c:pt idx="1">
                  <c:v>0</c:v>
                </c:pt>
                <c:pt idx="2">
                  <c:v>3.4843205574909999E-3</c:v>
                </c:pt>
                <c:pt idx="3">
                  <c:v>2.4767801857589998E-3</c:v>
                </c:pt>
                <c:pt idx="4">
                  <c:v>5.5248618784530003E-3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0A-4048-841D-846379F89D1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4329555045303382E-2"/>
          <c:y val="1.8523618951169357E-2"/>
          <c:w val="0.80262474655291505"/>
          <c:h val="0.19137575123371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Gogledd Orllewin Lloegr</c:v>
                </c:pt>
                <c:pt idx="1">
                  <c:v>Gorllewin Canolbarth Lloegr</c:v>
                </c:pt>
                <c:pt idx="2">
                  <c:v>De-ddwyrain Lloegr</c:v>
                </c:pt>
                <c:pt idx="3">
                  <c:v>De Orllewin Lloegr</c:v>
                </c:pt>
                <c:pt idx="4">
                  <c:v>Cymru</c:v>
                </c:pt>
                <c:pt idx="5">
                  <c:v>Dwyrain Canolbarth Lloegr</c:v>
                </c:pt>
                <c:pt idx="6">
                  <c:v>Swydd Efrog/Glannau Humber</c:v>
                </c:pt>
                <c:pt idx="7">
                  <c:v>Dwyrain Anglia/Dwyrain Lloegr</c:v>
                </c:pt>
                <c:pt idx="8">
                  <c:v>Llundain/Llundain Fwyaf</c:v>
                </c:pt>
                <c:pt idx="9">
                  <c:v>yr Alban</c:v>
                </c:pt>
                <c:pt idx="10">
                  <c:v>Gogledd-ddwyrain Lloegr</c:v>
                </c:pt>
                <c:pt idx="11">
                  <c:v>Gogledd Iwerddon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0.16688676130739999</c:v>
                </c:pt>
                <c:pt idx="1">
                  <c:v>0.16176956091120001</c:v>
                </c:pt>
                <c:pt idx="2">
                  <c:v>0.15186530207990001</c:v>
                </c:pt>
                <c:pt idx="3">
                  <c:v>0.1233080224497</c:v>
                </c:pt>
                <c:pt idx="4">
                  <c:v>8.0059425552990005E-2</c:v>
                </c:pt>
                <c:pt idx="5">
                  <c:v>8.0719709475069998E-2</c:v>
                </c:pt>
                <c:pt idx="6">
                  <c:v>5.8270056124129999E-2</c:v>
                </c:pt>
                <c:pt idx="7">
                  <c:v>6.4377682403430003E-2</c:v>
                </c:pt>
                <c:pt idx="8">
                  <c:v>5.6949488279959999E-2</c:v>
                </c:pt>
                <c:pt idx="9">
                  <c:v>2.2614724331460001E-2</c:v>
                </c:pt>
                <c:pt idx="10">
                  <c:v>1.9313304721029999E-2</c:v>
                </c:pt>
                <c:pt idx="11">
                  <c:v>5.777484318257E-3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1-49BF-B21C-1D08D7DA6F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Gogledd Orllewin Lloegr</c:v>
                </c:pt>
                <c:pt idx="1">
                  <c:v>Gorllewin Canolbarth Lloegr</c:v>
                </c:pt>
                <c:pt idx="2">
                  <c:v>De-ddwyrain Lloegr</c:v>
                </c:pt>
                <c:pt idx="3">
                  <c:v>De Orllewin Lloegr</c:v>
                </c:pt>
                <c:pt idx="4">
                  <c:v>Cymru</c:v>
                </c:pt>
                <c:pt idx="5">
                  <c:v>Dwyrain Canolbarth Lloegr</c:v>
                </c:pt>
                <c:pt idx="6">
                  <c:v>Swydd Efrog/Glannau Humber</c:v>
                </c:pt>
                <c:pt idx="7">
                  <c:v>Dwyrain Anglia/Dwyrain Lloegr</c:v>
                </c:pt>
                <c:pt idx="8">
                  <c:v>Llundain/Llundain Fwyaf</c:v>
                </c:pt>
                <c:pt idx="9">
                  <c:v>yr Alban</c:v>
                </c:pt>
                <c:pt idx="10">
                  <c:v>Gogledd-ddwyrain Lloegr</c:v>
                </c:pt>
                <c:pt idx="11">
                  <c:v>Gogledd Iwerddon</c:v>
                </c:pt>
              </c:strCache>
            </c:strRef>
          </c:cat>
          <c:val>
            <c:numRef>
              <c:f>Sheet1!$C$2:$C$13</c:f>
              <c:numCache>
                <c:formatCode>0%</c:formatCode>
                <c:ptCount val="12"/>
                <c:pt idx="0">
                  <c:v>0.15762483130900001</c:v>
                </c:pt>
                <c:pt idx="1">
                  <c:v>0.1492577597841</c:v>
                </c:pt>
                <c:pt idx="2">
                  <c:v>0.1465587044534</c:v>
                </c:pt>
                <c:pt idx="3">
                  <c:v>0.13360323886639999</c:v>
                </c:pt>
                <c:pt idx="4">
                  <c:v>0.1160593792173</c:v>
                </c:pt>
                <c:pt idx="5">
                  <c:v>8.2051282051279997E-2</c:v>
                </c:pt>
                <c:pt idx="6">
                  <c:v>5.8569500674760001E-2</c:v>
                </c:pt>
                <c:pt idx="7">
                  <c:v>5.5330634278000002E-2</c:v>
                </c:pt>
                <c:pt idx="8">
                  <c:v>4.8852901484480002E-2</c:v>
                </c:pt>
                <c:pt idx="9">
                  <c:v>2.2132253711199999E-2</c:v>
                </c:pt>
                <c:pt idx="10">
                  <c:v>1.565452091768E-2</c:v>
                </c:pt>
                <c:pt idx="11">
                  <c:v>3.2388663967609999E-3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CB-4C97-8F97-FDA0925B9E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Wedi mynd ar daith yn 2023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3390EB84-FCCE-4590-BC9B-C6A20582E108}" type="VALUE">
                      <a:rPr lang="en-US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963B-4984-B3F1-35DFD520A11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4BF5CBF-FDA7-4920-9822-E000C2C5EDF9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963B-4984-B3F1-35DFD520A11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A4A6270-61FA-4C4B-A4BF-0B2B2AF543D6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963B-4984-B3F1-35DFD520A1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0.61131570137260005</c:v>
                </c:pt>
                <c:pt idx="1">
                  <c:v>0.58333333333329995</c:v>
                </c:pt>
                <c:pt idx="2">
                  <c:v>0.63866877971470004</c:v>
                </c:pt>
                <c:pt idx="3">
                  <c:v>0.62291908633369997</c:v>
                </c:pt>
                <c:pt idx="4">
                  <c:v>0.59501557632400004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B-4984-B3F1-35DFD520A1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Wedi mynd ar daith yn 2024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20742"/>
              </a:solidFill>
              <a:ln>
                <a:solidFill>
                  <a:srgbClr val="12074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63B-4984-B3F1-35DFD520A119}"/>
              </c:ext>
            </c:extLst>
          </c:dPt>
          <c:dLbls>
            <c:dLbl>
              <c:idx val="3"/>
              <c:tx>
                <c:rich>
                  <a:bodyPr/>
                  <a:lstStyle/>
                  <a:p>
                    <a:fld id="{EF082846-E5C3-46D7-BD21-2C214CB76DBD}" type="VALUE">
                      <a:rPr lang="en-US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963B-4984-B3F1-35DFD520A11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F454C50-3C27-4FE3-A49F-9EB7DA2EEC18}" type="VALUE">
                      <a:rPr lang="en-US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963B-4984-B3F1-35DFD520A1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0.59674796747970005</c:v>
                </c:pt>
                <c:pt idx="1">
                  <c:v>0.64423076923080003</c:v>
                </c:pt>
                <c:pt idx="2">
                  <c:v>0.65808823529409999</c:v>
                </c:pt>
                <c:pt idx="3">
                  <c:v>0.6069587628866</c:v>
                </c:pt>
                <c:pt idx="4">
                  <c:v>0.57548240635640002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3B-4984-B3F1-35DFD520A11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678103263"/>
        <c:axId val="117706240"/>
      </c:barChart>
      <c:catAx>
        <c:axId val="167810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06240"/>
        <c:crosses val="autoZero"/>
        <c:auto val="1"/>
        <c:lblAlgn val="ctr"/>
        <c:lblOffset val="100"/>
        <c:noMultiLvlLbl val="0"/>
      </c:catAx>
      <c:valAx>
        <c:axId val="117706240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678103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Cyfanswm y teithiau 2023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Cyfanswm (seibiant byr a gwyliau)</c:v>
                </c:pt>
                <c:pt idx="1">
                  <c:v>Gwyliau (4+ noson)</c:v>
                </c:pt>
                <c:pt idx="2">
                  <c:v>Seibiant byr</c:v>
                </c:pt>
              </c:strCache>
            </c:strRef>
          </c:cat>
          <c:val>
            <c:numRef>
              <c:f>Sheet1!$B$2:$B$4</c:f>
              <c:numCache>
                <c:formatCode>0.00</c:formatCode>
                <c:ptCount val="3"/>
                <c:pt idx="0">
                  <c:v>3.3</c:v>
                </c:pt>
                <c:pt idx="1">
                  <c:v>1.34</c:v>
                </c:pt>
                <c:pt idx="2">
                  <c:v>1.97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24-48E7-8A55-FA7D79E8AE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Cyfanswm y teithiau 2024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Cyfanswm (seibiant byr a gwyliau)</c:v>
                </c:pt>
                <c:pt idx="1">
                  <c:v>Gwyliau (4+ noson)</c:v>
                </c:pt>
                <c:pt idx="2">
                  <c:v>Seibiant byr</c:v>
                </c:pt>
              </c:strCache>
            </c:strRef>
          </c:cat>
          <c:val>
            <c:numRef>
              <c:f>Sheet1!$C$2:$C$4</c:f>
              <c:numCache>
                <c:formatCode>0.00</c:formatCode>
                <c:ptCount val="3"/>
                <c:pt idx="0">
                  <c:v>3.44</c:v>
                </c:pt>
                <c:pt idx="1">
                  <c:v>1.36</c:v>
                </c:pt>
                <c:pt idx="2">
                  <c:v>2.08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14-433C-9A0A-65368379846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Cyfanswm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Do - yn 2023</c:v>
                </c:pt>
                <c:pt idx="1">
                  <c:v>Do - yn 2022</c:v>
                </c:pt>
                <c:pt idx="2">
                  <c:v>Do - yn 2021</c:v>
                </c:pt>
                <c:pt idx="3">
                  <c:v>Do - yn 2020</c:v>
                </c:pt>
                <c:pt idx="4">
                  <c:v>Do - cyn 2020</c:v>
                </c:pt>
                <c:pt idx="5">
                  <c:v>Naddo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0.64308943089430004</c:v>
                </c:pt>
                <c:pt idx="1">
                  <c:v>0.54119241192409995</c:v>
                </c:pt>
                <c:pt idx="2">
                  <c:v>0.43523035230349999</c:v>
                </c:pt>
                <c:pt idx="3">
                  <c:v>0.33197831978320003</c:v>
                </c:pt>
                <c:pt idx="4">
                  <c:v>0.68048780487799998</c:v>
                </c:pt>
                <c:pt idx="5">
                  <c:v>2.9268292682929999E-2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4A-41E0-B756-2534E34ADB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Gwael (1-6)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2.1401819154628142E-3"/>
                  <c:y val="4.667236761203416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409-463F-95DC-2CEBAE9ACC54}"/>
                </c:ext>
              </c:extLst>
            </c:dLbl>
            <c:dLbl>
              <c:idx val="1"/>
              <c:layout>
                <c:manualLayout>
                  <c:x val="2.1401819154628142E-3"/>
                  <c:y val="5.744291398404206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409-463F-95DC-2CEBAE9ACC54}"/>
                </c:ext>
              </c:extLst>
            </c:dLbl>
            <c:dLbl>
              <c:idx val="2"/>
              <c:layout>
                <c:manualLayout>
                  <c:x val="2.1401819154627357E-3"/>
                  <c:y val="5.744291398404206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D17-4847-AF3D-411F5E4EE445}"/>
                </c:ext>
              </c:extLst>
            </c:dLbl>
            <c:dLbl>
              <c:idx val="3"/>
              <c:layout>
                <c:manualLayout>
                  <c:x val="-4.2803638309256683E-3"/>
                  <c:y val="6.462327823204738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409-463F-95DC-2CEBAE9ACC54}"/>
                </c:ext>
              </c:extLst>
            </c:dLbl>
            <c:dLbl>
              <c:idx val="4"/>
              <c:layout>
                <c:manualLayout>
                  <c:x val="-3.9236215190045567E-17"/>
                  <c:y val="6.462327823204731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09-463F-95DC-2CEBAE9ACC54}"/>
                </c:ext>
              </c:extLst>
            </c:dLbl>
            <c:dLbl>
              <c:idx val="5"/>
              <c:layout>
                <c:manualLayout>
                  <c:x val="2.1401819154628142E-3"/>
                  <c:y val="5.744291398404219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09-463F-95DC-2CEBAE9ACC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Wedi mynd ar daith i Gymru yn 2023</c:v>
                </c:pt>
                <c:pt idx="1">
                  <c:v>Wedi mynd ar daith i Gymru yn 2024</c:v>
                </c:pt>
                <c:pt idx="2">
                  <c:v>Pobl annibynnol iau</c:v>
                </c:pt>
                <c:pt idx="3">
                  <c:v>Teuluoedd</c:v>
                </c:pt>
                <c:pt idx="4">
                  <c:v>Pobl annibynnol hŷn</c:v>
                </c:pt>
                <c:pt idx="5">
                  <c:v>Oedran ymddeol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0.02</c:v>
                </c:pt>
                <c:pt idx="1">
                  <c:v>1.7711171662130001E-2</c:v>
                </c:pt>
                <c:pt idx="2">
                  <c:v>1.4925373134330001E-2</c:v>
                </c:pt>
                <c:pt idx="3">
                  <c:v>3.91061452514E-2</c:v>
                </c:pt>
                <c:pt idx="4">
                  <c:v>1.592356687898E-2</c:v>
                </c:pt>
                <c:pt idx="5">
                  <c:v>1.5779092702170001E-2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FB-4DB3-A5D6-332BAED925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Da (7/8)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Wedi mynd ar daith i Gymru yn 2023</c:v>
                </c:pt>
                <c:pt idx="1">
                  <c:v>Wedi mynd ar daith i Gymru yn 2024</c:v>
                </c:pt>
                <c:pt idx="2">
                  <c:v>Pobl annibynnol iau</c:v>
                </c:pt>
                <c:pt idx="3">
                  <c:v>Teuluoedd</c:v>
                </c:pt>
                <c:pt idx="4">
                  <c:v>Pobl annibynnol hŷn</c:v>
                </c:pt>
                <c:pt idx="5">
                  <c:v>Oedran ymddeol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0.19</c:v>
                </c:pt>
                <c:pt idx="1">
                  <c:v>0.21026339691189999</c:v>
                </c:pt>
                <c:pt idx="2">
                  <c:v>0.1940298507463</c:v>
                </c:pt>
                <c:pt idx="3">
                  <c:v>0.2067039106145</c:v>
                </c:pt>
                <c:pt idx="4">
                  <c:v>0.20806794055200001</c:v>
                </c:pt>
                <c:pt idx="5">
                  <c:v>0.21400394477320001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FB-4DB3-A5D6-332BAED925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Rhagorol (9/10)</c:v>
                </c:pt>
              </c:strCache>
            </c:strRef>
          </c:tx>
          <c:spPr>
            <a:solidFill>
              <a:srgbClr val="518A45"/>
            </a:solidFill>
            <a:ln>
              <a:solidFill>
                <a:srgbClr val="518A45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Wedi mynd ar daith i Gymru yn 2023</c:v>
                </c:pt>
                <c:pt idx="1">
                  <c:v>Wedi mynd ar daith i Gymru yn 2024</c:v>
                </c:pt>
                <c:pt idx="2">
                  <c:v>Pobl annibynnol iau</c:v>
                </c:pt>
                <c:pt idx="3">
                  <c:v>Teuluoedd</c:v>
                </c:pt>
                <c:pt idx="4">
                  <c:v>Pobl annibynnol hŷn</c:v>
                </c:pt>
                <c:pt idx="5">
                  <c:v>Oedran ymddeol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>
                  <c:v>0.79</c:v>
                </c:pt>
                <c:pt idx="1">
                  <c:v>0.772025431426</c:v>
                </c:pt>
                <c:pt idx="2">
                  <c:v>0.79104477611940005</c:v>
                </c:pt>
                <c:pt idx="3">
                  <c:v>0.75418994413410001</c:v>
                </c:pt>
                <c:pt idx="4">
                  <c:v>0.77600849256899995</c:v>
                </c:pt>
                <c:pt idx="5">
                  <c:v>0.77021696252469996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FB-4DB3-A5D6-332BAED925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100"/>
        <c:axId val="665023808"/>
        <c:axId val="1638495119"/>
      </c:barChart>
      <c:catAx>
        <c:axId val="6650238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495119"/>
        <c:crosses val="autoZero"/>
        <c:auto val="1"/>
        <c:lblAlgn val="ctr"/>
        <c:lblOffset val="100"/>
        <c:noMultiLvlLbl val="0"/>
      </c:catAx>
      <c:valAx>
        <c:axId val="163849511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665023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Sheet1!$A$3:$A$9</c:f>
              <c:strCache>
                <c:ptCount val="7"/>
                <c:pt idx="0">
                  <c:v>Cysylltu â natur/ bod yn yr awyr agored</c:v>
                </c:pt>
                <c:pt idx="1">
                  <c:v>Dianc rhag popeth a chael gorffwys</c:v>
                </c:pt>
                <c:pt idx="2">
                  <c:v>Treulio amser gyda theulu neu ffrindiau</c:v>
                </c:pt>
                <c:pt idx="3">
                  <c:v>Profi diwylliant a threftadaeth</c:v>
                </c:pt>
                <c:pt idx="4">
                  <c:v>Mynd i rywle gyda bwyd a diod gwych</c:v>
                </c:pt>
                <c:pt idx="5">
                  <c:v>Eisiau ymweld â rhan o Gymru nad oeddwn i wedi bod ynddi o’r blaen</c:v>
                </c:pt>
                <c:pt idx="6">
                  <c:v>I ddathlu achlysur arbennig </c:v>
                </c:pt>
              </c:strCache>
            </c:strRef>
          </c:cat>
          <c:val>
            <c:numRef>
              <c:f>Sheet1!$B$3:$B$9</c:f>
              <c:numCache>
                <c:formatCode>0%</c:formatCode>
                <c:ptCount val="7"/>
                <c:pt idx="0">
                  <c:v>0.48773841961850001</c:v>
                </c:pt>
                <c:pt idx="1">
                  <c:v>0.46366939146230002</c:v>
                </c:pt>
                <c:pt idx="2">
                  <c:v>0.44595821980020001</c:v>
                </c:pt>
                <c:pt idx="3">
                  <c:v>0.31289736603090001</c:v>
                </c:pt>
                <c:pt idx="4">
                  <c:v>0.20753860127160001</c:v>
                </c:pt>
                <c:pt idx="5">
                  <c:v>0.20663033605809999</c:v>
                </c:pt>
                <c:pt idx="6">
                  <c:v>0.1875567665758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7D-447E-BA2B-016630498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735999535274379E-4"/>
          <c:y val="0.24900813744296041"/>
          <c:w val="0.99369125880134679"/>
          <c:h val="0.662185826771653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Rwyf wedi bod o'r blaen ac roeddwn i eisiau mynd eto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0.57039055404179995</c:v>
                </c:pt>
                <c:pt idx="1">
                  <c:v>0.40298507462689998</c:v>
                </c:pt>
                <c:pt idx="2">
                  <c:v>0.55865921787710004</c:v>
                </c:pt>
                <c:pt idx="3">
                  <c:v>0.53078556263270005</c:v>
                </c:pt>
                <c:pt idx="4">
                  <c:v>0.62031558185400004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F-40F8-856C-3D917A8327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Cysylltu â natur / bod yn yr awyr agored</c:v>
                </c:pt>
              </c:strCache>
            </c:strRef>
          </c:tx>
          <c:spPr>
            <a:solidFill>
              <a:srgbClr val="518A45"/>
            </a:solidFill>
            <a:ln>
              <a:solidFill>
                <a:srgbClr val="518A45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0.48773841961850001</c:v>
                </c:pt>
                <c:pt idx="1">
                  <c:v>0.58208955223879999</c:v>
                </c:pt>
                <c:pt idx="2">
                  <c:v>0.52513966480450003</c:v>
                </c:pt>
                <c:pt idx="3">
                  <c:v>0.54458598726109997</c:v>
                </c:pt>
                <c:pt idx="4">
                  <c:v>0.422090729783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7F-40F8-856C-3D917A8327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Dianc rhag popeth a chael gorffwys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0.46366939146230002</c:v>
                </c:pt>
                <c:pt idx="1">
                  <c:v>0.41791044776120001</c:v>
                </c:pt>
                <c:pt idx="2">
                  <c:v>0.45810055865920002</c:v>
                </c:pt>
                <c:pt idx="3">
                  <c:v>0.51486199575369995</c:v>
                </c:pt>
                <c:pt idx="4">
                  <c:v>0.4201183431953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7F-40F8-856C-3D917A8327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Treulio amser gyda theulu neu ffrindiau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chemeClr val="accent4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0.44595821980020001</c:v>
                </c:pt>
                <c:pt idx="1">
                  <c:v>0.52238805970150004</c:v>
                </c:pt>
                <c:pt idx="2">
                  <c:v>0.62011173184360002</c:v>
                </c:pt>
                <c:pt idx="3">
                  <c:v>0.45859872611469998</c:v>
                </c:pt>
                <c:pt idx="4">
                  <c:v>0.3984220907298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7F-40F8-856C-3D917A8327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Profi diwylliant a threftadaeth</c:v>
                </c:pt>
              </c:strCache>
            </c:strRef>
          </c:tx>
          <c:spPr>
            <a:solidFill>
              <a:srgbClr val="AD9CF5"/>
            </a:solidFill>
            <a:ln>
              <a:solidFill>
                <a:srgbClr val="AD9CF5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0.31289736603090001</c:v>
                </c:pt>
                <c:pt idx="1">
                  <c:v>0.2985074626866</c:v>
                </c:pt>
                <c:pt idx="2">
                  <c:v>0.3128491620112</c:v>
                </c:pt>
                <c:pt idx="3">
                  <c:v>0.30891719745219998</c:v>
                </c:pt>
                <c:pt idx="4">
                  <c:v>0.31755424063120002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E7F-40F8-856C-3D917A8327A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Eisiau ymweld â rhan o Gymru nad oeddwn i wedi bod ynddi o’r blaen</c:v>
                </c:pt>
              </c:strCache>
            </c:strRef>
          </c:tx>
          <c:spPr>
            <a:solidFill>
              <a:schemeClr val="accent1">
                <a:lumMod val="10000"/>
                <a:lumOff val="90000"/>
              </a:schemeClr>
            </a:solidFill>
            <a:ln>
              <a:solidFill>
                <a:schemeClr val="accent1">
                  <a:lumMod val="10000"/>
                  <a:lumOff val="9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0.20663033605809999</c:v>
                </c:pt>
                <c:pt idx="1">
                  <c:v>0.32835820895520001</c:v>
                </c:pt>
                <c:pt idx="2">
                  <c:v>0.2011173184358</c:v>
                </c:pt>
                <c:pt idx="3">
                  <c:v>0.22399150743099999</c:v>
                </c:pt>
                <c:pt idx="4">
                  <c:v>0.18343195266269999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E7F-40F8-856C-3D917A8327A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Mynd i rywle gyda bwyd a diod gwych</c:v>
                </c:pt>
              </c:strCache>
            </c:strRef>
          </c:tx>
          <c:spPr>
            <a:solidFill>
              <a:schemeClr val="accent6">
                <a:lumMod val="90000"/>
              </a:schemeClr>
            </a:solidFill>
            <a:ln>
              <a:solidFill>
                <a:schemeClr val="accent6">
                  <a:lumMod val="9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Sheet1!$H$2:$H$6</c:f>
              <c:numCache>
                <c:formatCode>0%</c:formatCode>
                <c:ptCount val="5"/>
                <c:pt idx="0">
                  <c:v>0.20753860127160001</c:v>
                </c:pt>
                <c:pt idx="1">
                  <c:v>0.20895522388060001</c:v>
                </c:pt>
                <c:pt idx="2">
                  <c:v>0.12849162011170001</c:v>
                </c:pt>
                <c:pt idx="3">
                  <c:v>0.21231422505309999</c:v>
                </c:pt>
                <c:pt idx="4">
                  <c:v>0.21696252465480001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C4-4A2B-9586-50E31D34E81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 ddathlu achlysur arbennig (fel pen-blwydd, pen-blwydd priodas, priodas)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Sheet1!$I$2:$I$6</c:f>
              <c:numCache>
                <c:formatCode>0%</c:formatCode>
                <c:ptCount val="5"/>
                <c:pt idx="0">
                  <c:v>0.1875567665758</c:v>
                </c:pt>
                <c:pt idx="1">
                  <c:v>0.20895522388060001</c:v>
                </c:pt>
                <c:pt idx="2">
                  <c:v>0.1005586592179</c:v>
                </c:pt>
                <c:pt idx="3">
                  <c:v>0.2027600849257</c:v>
                </c:pt>
                <c:pt idx="4">
                  <c:v>0.18737672583830001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C4-4A2B-9586-50E31D34E81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  <c:max val="3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3330210074203133"/>
          <c:y val="3.0857992533283606E-2"/>
          <c:w val="0.78513731615206039"/>
          <c:h val="0.193908245129489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Sheet1!$A$3:$A$12</c:f>
              <c:strCache>
                <c:ptCount val="10"/>
                <c:pt idx="0">
                  <c:v>Rhoi cynnig ar fwyd a diod lleol</c:v>
                </c:pt>
                <c:pt idx="1">
                  <c:v>Wedi archwilio ardaloedd golygfaol yn y car</c:v>
                </c:pt>
                <c:pt idx="2">
                  <c:v>Ymweld ag atyniadau awyr agored i ymwelwyr</c:v>
                </c:pt>
                <c:pt idx="3">
                  <c:v>Ymweld â safleoedd treftadaeth neu atyniadau diwylliannol</c:v>
                </c:pt>
                <c:pt idx="4">
                  <c:v>Wedi dysgu am hanes a diwylliant lleol</c:v>
                </c:pt>
                <c:pt idx="5">
                  <c:v>Profiadau natur a bywyd gwyllt</c:v>
                </c:pt>
                <c:pt idx="6">
                  <c:v>Wedi ymweld â ffrindiau neu deulu</c:v>
                </c:pt>
                <c:pt idx="7">
                  <c:v>Siopa arbenigol</c:v>
                </c:pt>
                <c:pt idx="8">
                  <c:v>Wedi cael profiad o fywyd nos</c:v>
                </c:pt>
                <c:pt idx="9">
                  <c:v>Ymweld ag atyniadau teuluol</c:v>
                </c:pt>
              </c:strCache>
            </c:strRef>
          </c:cat>
          <c:val>
            <c:numRef>
              <c:f>Sheet1!$B$3:$B$12</c:f>
              <c:numCache>
                <c:formatCode>0%</c:formatCode>
                <c:ptCount val="10"/>
                <c:pt idx="0">
                  <c:v>0.54632152588560001</c:v>
                </c:pt>
                <c:pt idx="1">
                  <c:v>0.47683923705719999</c:v>
                </c:pt>
                <c:pt idx="2">
                  <c:v>0.449591280654</c:v>
                </c:pt>
                <c:pt idx="3">
                  <c:v>0.43324250681199999</c:v>
                </c:pt>
                <c:pt idx="4">
                  <c:v>0.29654859218890001</c:v>
                </c:pt>
                <c:pt idx="5">
                  <c:v>0.24931880108990001</c:v>
                </c:pt>
                <c:pt idx="6">
                  <c:v>0.2384196185286</c:v>
                </c:pt>
                <c:pt idx="7">
                  <c:v>0.1217075386013</c:v>
                </c:pt>
                <c:pt idx="8">
                  <c:v>0.11625794732060001</c:v>
                </c:pt>
                <c:pt idx="9">
                  <c:v>0.1030881017257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B2-45FB-9DAD-AAA2DDC03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4043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Eryri Mynyddoedd a Môr</c:v>
                </c:pt>
                <c:pt idx="1">
                  <c:v>Sir Benfro</c:v>
                </c:pt>
                <c:pt idx="2">
                  <c:v>Llandudno a Bae Colwyn</c:v>
                </c:pt>
                <c:pt idx="3">
                  <c:v>Ceredigion - Bae Ceredigion a Mynyddoedd y Cambria</c:v>
                </c:pt>
                <c:pt idx="4">
                  <c:v>Ynys Môn</c:v>
                </c:pt>
                <c:pt idx="5">
                  <c:v>Canolbarth Cymru / Bannau Brycheiniog</c:v>
                </c:pt>
                <c:pt idx="6">
                  <c:v>Caerdydd</c:v>
                </c:pt>
                <c:pt idx="7">
                  <c:v>Sir Gaerfyrddin</c:v>
                </c:pt>
                <c:pt idx="8">
                  <c:v>Bae Abertawe</c:v>
                </c:pt>
                <c:pt idx="9">
                  <c:v>Gogledd Ddwyrain Cymru</c:v>
                </c:pt>
                <c:pt idx="10">
                  <c:v> Dyffryn Gwy a Dyffryn Wysg</c:v>
                </c:pt>
                <c:pt idx="11">
                  <c:v> Cymoedd De Cymru</c:v>
                </c:pt>
                <c:pt idx="12">
                  <c:v> Arfordir Treftadaeth Morgannwg</c:v>
                </c:pt>
              </c:strCache>
            </c:strRef>
          </c:cat>
          <c:val>
            <c:numRef>
              <c:f>Sheet1!$B$2:$B$14</c:f>
              <c:numCache>
                <c:formatCode>0%</c:formatCode>
                <c:ptCount val="13"/>
                <c:pt idx="0">
                  <c:v>0.24886466848319999</c:v>
                </c:pt>
                <c:pt idx="1">
                  <c:v>0.1712079927339</c:v>
                </c:pt>
                <c:pt idx="2">
                  <c:v>0.1244323342416</c:v>
                </c:pt>
                <c:pt idx="3">
                  <c:v>0.1121707538601</c:v>
                </c:pt>
                <c:pt idx="4">
                  <c:v>0.10626702997280001</c:v>
                </c:pt>
                <c:pt idx="5">
                  <c:v>9.9909173478660004E-2</c:v>
                </c:pt>
                <c:pt idx="6">
                  <c:v>7.266121707539E-2</c:v>
                </c:pt>
                <c:pt idx="7">
                  <c:v>6.7665758401450005E-2</c:v>
                </c:pt>
                <c:pt idx="8">
                  <c:v>6.3578564940959995E-2</c:v>
                </c:pt>
                <c:pt idx="9">
                  <c:v>4.2688465031790003E-2</c:v>
                </c:pt>
                <c:pt idx="10">
                  <c:v>3.6784741144410001E-2</c:v>
                </c:pt>
                <c:pt idx="11">
                  <c:v>3.4514078110809997E-2</c:v>
                </c:pt>
                <c:pt idx="12">
                  <c:v>2.3160762942780001E-2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15-4AFB-A363-F2A771173F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4043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30000000000000004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735999535274379E-4"/>
          <c:y val="0.13012088727648591"/>
          <c:w val="0.99369125880134679"/>
          <c:h val="0.6828970356618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Arhosais dros nos mewn un lleoliad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  <c:pt idx="5">
                  <c:v>Gwefan</c:v>
                </c:pt>
                <c:pt idx="6">
                  <c:v>ECRM</c:v>
                </c:pt>
                <c:pt idx="7">
                  <c:v>Ymgyrch</c:v>
                </c:pt>
                <c:pt idx="8">
                  <c:v>Cyfryngau Cymdeithasol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0.87965485921889996</c:v>
                </c:pt>
                <c:pt idx="1">
                  <c:v>0.86567164179099998</c:v>
                </c:pt>
                <c:pt idx="2">
                  <c:v>0.88268156424580002</c:v>
                </c:pt>
                <c:pt idx="3">
                  <c:v>0.8757961783439</c:v>
                </c:pt>
                <c:pt idx="4">
                  <c:v>0.88362919132149997</c:v>
                </c:pt>
                <c:pt idx="5">
                  <c:v>0.84592145015109999</c:v>
                </c:pt>
                <c:pt idx="6">
                  <c:v>0.8848920863309</c:v>
                </c:pt>
                <c:pt idx="7">
                  <c:v>0.88671875</c:v>
                </c:pt>
                <c:pt idx="8">
                  <c:v>0.89534883720930003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5A-4C12-98FA-9FB5FE5FB0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Arhosais dros nos mewn sawl lle / teithio o gwmpas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  <c:pt idx="5">
                  <c:v>Gwefan</c:v>
                </c:pt>
                <c:pt idx="6">
                  <c:v>ECRM</c:v>
                </c:pt>
                <c:pt idx="7">
                  <c:v>Ymgyrch</c:v>
                </c:pt>
                <c:pt idx="8">
                  <c:v>Cyfryngau Cymdeithasol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0.11444141689369999</c:v>
                </c:pt>
                <c:pt idx="1">
                  <c:v>0.13432835820899999</c:v>
                </c:pt>
                <c:pt idx="2">
                  <c:v>0.11731843575420001</c:v>
                </c:pt>
                <c:pt idx="3">
                  <c:v>0.1188959660297</c:v>
                </c:pt>
                <c:pt idx="4">
                  <c:v>0.1084812623274</c:v>
                </c:pt>
                <c:pt idx="5">
                  <c:v>0.14803625377640001</c:v>
                </c:pt>
                <c:pt idx="6">
                  <c:v>0.1085676913015</c:v>
                </c:pt>
                <c:pt idx="7">
                  <c:v>0.109375</c:v>
                </c:pt>
                <c:pt idx="8">
                  <c:v>0.1046511627907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5A-4C12-98FA-9FB5FE5FB0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8.8424640624281431E-2"/>
          <c:y val="1.8523618951169357E-2"/>
          <c:w val="0.82122948974578069"/>
          <c:h val="8.66387580715697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300608858418438E-2"/>
          <c:y val="9.1106298453063214E-2"/>
          <c:w val="0.95939878228316311"/>
          <c:h val="0.74403562471481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Wedi mynd ar daith yn 2023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6"/>
              <c:layout>
                <c:manualLayout>
                  <c:x val="-1.845509896219858E-3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800" b="0" i="0" u="none" strike="noStrike" kern="1200" baseline="0">
                        <a:solidFill>
                          <a:srgbClr val="12074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E7F0BA0-9004-4D5B-A1D6-C8B3D6F6BA39}" type="VALUE">
                      <a:rPr lang="en-US">
                        <a:solidFill>
                          <a:srgbClr val="120742"/>
                        </a:solidFill>
                      </a:rPr>
                      <a:pPr algn="ctr" rtl="0">
                        <a:defRPr sz="800">
                          <a:solidFill>
                            <a:srgbClr val="1207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800" b="0" i="0" u="none" strike="noStrike" kern="1200" baseline="0">
                      <a:solidFill>
                        <a:srgbClr val="12074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GB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63C-4B15-8B81-34E201FF4C1C}"/>
                </c:ext>
              </c:extLst>
            </c:dLbl>
            <c:dLbl>
              <c:idx val="7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800" b="0" i="0" u="none" strike="noStrike" kern="1200" baseline="0">
                        <a:solidFill>
                          <a:srgbClr val="12074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BA8E294-7097-438E-9EC3-8504FD5BD4FA}" type="VALUE">
                      <a:rPr lang="en-US">
                        <a:solidFill>
                          <a:srgbClr val="120742"/>
                        </a:solidFill>
                      </a:rPr>
                      <a:pPr algn="ctr" rtl="0">
                        <a:defRPr sz="800">
                          <a:solidFill>
                            <a:srgbClr val="1207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800" b="0" i="0" u="none" strike="noStrike" kern="1200" baseline="0">
                      <a:solidFill>
                        <a:srgbClr val="12074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GB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63C-4B15-8B81-34E201FF4C1C}"/>
                </c:ext>
              </c:extLst>
            </c:dLbl>
            <c:dLbl>
              <c:idx val="8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800" b="0" i="0" u="none" strike="noStrike" kern="1200" baseline="0">
                        <a:solidFill>
                          <a:srgbClr val="12074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E24863CB-065D-41DB-95C0-19B0BAB43861}" type="VALUE">
                      <a:rPr lang="en-US">
                        <a:solidFill>
                          <a:srgbClr val="120742"/>
                        </a:solidFill>
                      </a:rPr>
                      <a:pPr algn="ctr" rtl="0">
                        <a:defRPr sz="800">
                          <a:solidFill>
                            <a:srgbClr val="1207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800" b="0" i="0" u="none" strike="noStrike" kern="1200" baseline="0">
                      <a:solidFill>
                        <a:srgbClr val="12074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GB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63C-4B15-8B81-34E201FF4C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800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Ionawr</c:v>
                </c:pt>
                <c:pt idx="1">
                  <c:v>Chwefror</c:v>
                </c:pt>
                <c:pt idx="2">
                  <c:v>Mawrth</c:v>
                </c:pt>
                <c:pt idx="3">
                  <c:v>Ebrill</c:v>
                </c:pt>
                <c:pt idx="4">
                  <c:v>Mai</c:v>
                </c:pt>
                <c:pt idx="5">
                  <c:v>Mehefin</c:v>
                </c:pt>
                <c:pt idx="6">
                  <c:v>Gorffennaf</c:v>
                </c:pt>
                <c:pt idx="7">
                  <c:v>Awst</c:v>
                </c:pt>
                <c:pt idx="8">
                  <c:v>Medi</c:v>
                </c:pt>
                <c:pt idx="9">
                  <c:v>Hydref</c:v>
                </c:pt>
                <c:pt idx="10">
                  <c:v>Tachwedd</c:v>
                </c:pt>
                <c:pt idx="11">
                  <c:v>Rhagfyr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0.08</c:v>
                </c:pt>
                <c:pt idx="1">
                  <c:v>0.12</c:v>
                </c:pt>
                <c:pt idx="2">
                  <c:v>0.22</c:v>
                </c:pt>
                <c:pt idx="3">
                  <c:v>0.26</c:v>
                </c:pt>
                <c:pt idx="4">
                  <c:v>0.27</c:v>
                </c:pt>
                <c:pt idx="5">
                  <c:v>0.3</c:v>
                </c:pt>
                <c:pt idx="6">
                  <c:v>0.22</c:v>
                </c:pt>
                <c:pt idx="7">
                  <c:v>0.26</c:v>
                </c:pt>
                <c:pt idx="8">
                  <c:v>0.33</c:v>
                </c:pt>
                <c:pt idx="9">
                  <c:v>0.24</c:v>
                </c:pt>
                <c:pt idx="10">
                  <c:v>0.13</c:v>
                </c:pt>
                <c:pt idx="11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AF-4704-98AC-6A67A0976B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Wedi mynd ar daith yn 2024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800" b="0" i="0" u="none" strike="noStrike" kern="1200" baseline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7C5AAA4-D75B-498D-8485-F875761747FE}" type="VALUE">
                      <a:rPr lang="en-US">
                        <a:solidFill>
                          <a:srgbClr val="120742"/>
                        </a:solidFill>
                      </a:rPr>
                      <a:pPr algn="ctr" rtl="0">
                        <a:defRPr sz="800">
                          <a:solidFill>
                            <a:srgbClr val="120742"/>
                          </a:solidFill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800" b="0" i="0" u="none" strike="noStrike" kern="1200" baseline="0">
                      <a:solidFill>
                        <a:srgbClr val="12074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GB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2A4-4D21-811E-A06375095D69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sz="800" b="0" i="0" u="none" strike="noStrike" kern="1200" baseline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32C3913-77D2-412E-86D7-3BB1174890D8}" type="VALUE">
                      <a:rPr lang="en-US">
                        <a:solidFill>
                          <a:srgbClr val="120742"/>
                        </a:solidFill>
                      </a:rPr>
                      <a:pPr algn="ctr" rtl="0">
                        <a:defRPr sz="800">
                          <a:solidFill>
                            <a:srgbClr val="120742"/>
                          </a:solidFill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sz="800" b="0" i="0" u="none" strike="noStrike" kern="1200" baseline="0">
                      <a:solidFill>
                        <a:srgbClr val="12074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GB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2A4-4D21-811E-A06375095D69}"/>
                </c:ext>
              </c:extLst>
            </c:dLbl>
            <c:dLbl>
              <c:idx val="5"/>
              <c:layout>
                <c:manualLayout>
                  <c:x val="7.3820395848794322E-3"/>
                  <c:y val="9.76138911997105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E7C-497C-BCF2-DF14594FF816}"/>
                </c:ext>
              </c:extLst>
            </c:dLbl>
            <c:dLbl>
              <c:idx val="6"/>
              <c:layout>
                <c:manualLayout>
                  <c:x val="7.382039584879432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3C-4B15-8B81-34E201FF4C1C}"/>
                </c:ext>
              </c:extLst>
            </c:dLbl>
            <c:dLbl>
              <c:idx val="7"/>
              <c:layout>
                <c:manualLayout>
                  <c:x val="3.6910197924397161E-3"/>
                  <c:y val="-5.965224440311657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63C-4B15-8B81-34E201FF4C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8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Ionawr</c:v>
                </c:pt>
                <c:pt idx="1">
                  <c:v>Chwefror</c:v>
                </c:pt>
                <c:pt idx="2">
                  <c:v>Mawrth</c:v>
                </c:pt>
                <c:pt idx="3">
                  <c:v>Ebrill</c:v>
                </c:pt>
                <c:pt idx="4">
                  <c:v>Mai</c:v>
                </c:pt>
                <c:pt idx="5">
                  <c:v>Mehefin</c:v>
                </c:pt>
                <c:pt idx="6">
                  <c:v>Gorffennaf</c:v>
                </c:pt>
                <c:pt idx="7">
                  <c:v>Awst</c:v>
                </c:pt>
                <c:pt idx="8">
                  <c:v>Medi</c:v>
                </c:pt>
                <c:pt idx="9">
                  <c:v>Hydref</c:v>
                </c:pt>
                <c:pt idx="10">
                  <c:v>Tachwedd</c:v>
                </c:pt>
                <c:pt idx="11">
                  <c:v>Rhagfyr</c:v>
                </c:pt>
              </c:strCache>
            </c:strRef>
          </c:cat>
          <c:val>
            <c:numRef>
              <c:f>Sheet1!$C$2:$C$13</c:f>
              <c:numCache>
                <c:formatCode>0%</c:formatCode>
                <c:ptCount val="12"/>
                <c:pt idx="0">
                  <c:v>8.8101725703910005E-2</c:v>
                </c:pt>
                <c:pt idx="1">
                  <c:v>0.13851044504999999</c:v>
                </c:pt>
                <c:pt idx="2">
                  <c:v>0.20526793823799999</c:v>
                </c:pt>
                <c:pt idx="3">
                  <c:v>0.25022706630340003</c:v>
                </c:pt>
                <c:pt idx="4">
                  <c:v>0.3019981834696</c:v>
                </c:pt>
                <c:pt idx="5">
                  <c:v>0.28000000000000003</c:v>
                </c:pt>
                <c:pt idx="6">
                  <c:v>0.2352406902816</c:v>
                </c:pt>
                <c:pt idx="7">
                  <c:v>0.24795640326980001</c:v>
                </c:pt>
                <c:pt idx="8">
                  <c:v>0.32470481380560001</c:v>
                </c:pt>
                <c:pt idx="9">
                  <c:v>0.2447774750227</c:v>
                </c:pt>
                <c:pt idx="10">
                  <c:v>0.1544050862852</c:v>
                </c:pt>
                <c:pt idx="11">
                  <c:v>0.1339691189827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3C-4B15-8B81-34E201FF4C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1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Teithiau a gymerwyd yn 2023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1-3 noson</c:v>
                </c:pt>
                <c:pt idx="1">
                  <c:v>4-7 noson</c:v>
                </c:pt>
                <c:pt idx="2">
                  <c:v>8+ noson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0.52</c:v>
                </c:pt>
                <c:pt idx="1">
                  <c:v>0.4</c:v>
                </c:pt>
                <c:pt idx="2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F-41B2-97E6-62488790F1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Teithiau a gymerwyd yn 2024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1-3 noson</c:v>
                </c:pt>
                <c:pt idx="1">
                  <c:v>4-7 noson</c:v>
                </c:pt>
                <c:pt idx="2">
                  <c:v>8+ noson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0.54768392370569996</c:v>
                </c:pt>
                <c:pt idx="1">
                  <c:v>0.3723887375114</c:v>
                </c:pt>
                <c:pt idx="2">
                  <c:v>7.9927338782919993E-2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EF-41B2-97E6-62488790F1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1.86969547518973E-2"/>
          <c:w val="0.97593300152449058"/>
          <c:h val="0.131174227646465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02290061462422E-2"/>
          <c:y val="0.28771840224843614"/>
          <c:w val="0.93595419877075159"/>
          <c:h val="0.609321471404552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Teithiau a gymerwyd yn 2023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Plant 0-15 oed</c:v>
                </c:pt>
                <c:pt idx="1">
                  <c:v>Anifeiliaid anwes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0.16</c:v>
                </c:pt>
                <c:pt idx="1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57-4509-B26B-F446CD2518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Teithiau a gymerwyd yn 2024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Plant 0-15 oed</c:v>
                </c:pt>
                <c:pt idx="1">
                  <c:v>Anifeiliaid anwes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0.1307901907357</c:v>
                </c:pt>
                <c:pt idx="1">
                  <c:v>0.2216167120799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16-49A9-A55B-9A06650691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6778578719602028"/>
          <c:y val="0"/>
          <c:w val="0.66442842560795945"/>
          <c:h val="0.116196404057947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5721080314277411"/>
          <c:y val="3.5791760106560551E-2"/>
          <c:w val="0.22497025045560926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Llety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Sheet1!$A$3:$A$10</c:f>
              <c:strCache>
                <c:ptCount val="8"/>
                <c:pt idx="0">
                  <c:v>Gwefan deithio </c:v>
                </c:pt>
                <c:pt idx="1">
                  <c:v>Ni thalwyd am fy Llety</c:v>
                </c:pt>
                <c:pt idx="2">
                  <c:v>Gwefan Homestay</c:v>
                </c:pt>
                <c:pt idx="3">
                  <c:v>Ar wefan asiant/cwmni teithio</c:v>
                </c:pt>
                <c:pt idx="4">
                  <c:v>Cyrraedd heb drefnu</c:v>
                </c:pt>
                <c:pt idx="5">
                  <c:v>Trefnydd teithio corfforaethol/busnes</c:v>
                </c:pt>
                <c:pt idx="6">
                  <c:v>Canolfan dwristiaid neu swyddfa bwrdd twristiaeth</c:v>
                </c:pt>
                <c:pt idx="7">
                  <c:v>Darparwr cludiant</c:v>
                </c:pt>
              </c:strCache>
            </c:strRef>
          </c:cat>
          <c:val>
            <c:numRef>
              <c:f>Sheet1!$B$3:$B$10</c:f>
              <c:numCache>
                <c:formatCode>0%</c:formatCode>
                <c:ptCount val="8"/>
                <c:pt idx="0">
                  <c:v>0.1811989100817</c:v>
                </c:pt>
                <c:pt idx="1">
                  <c:v>0.15667574931879999</c:v>
                </c:pt>
                <c:pt idx="2">
                  <c:v>0.1357856494096</c:v>
                </c:pt>
                <c:pt idx="3">
                  <c:v>6.1307901907359998E-2</c:v>
                </c:pt>
                <c:pt idx="4">
                  <c:v>2.7702089009990001E-2</c:v>
                </c:pt>
                <c:pt idx="5">
                  <c:v>7.7202543142600001E-3</c:v>
                </c:pt>
                <c:pt idx="6">
                  <c:v>6.8119891008169998E-3</c:v>
                </c:pt>
                <c:pt idx="7">
                  <c:v>5.4495912806540002E-3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50-4277-9BFF-56E401FB5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0485403428012294"/>
          <c:y val="3.5791760106560551E-2"/>
          <c:w val="0.27732702263782871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Llety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Sheet1!$A$3:$A$9</c:f>
              <c:strCache>
                <c:ptCount val="7"/>
                <c:pt idx="0">
                  <c:v>Tŷ/bwthyn/caban neu debyg wedi'i rentu</c:v>
                </c:pt>
                <c:pt idx="1">
                  <c:v>Cartref ffrindiau neu berthnasau</c:v>
                </c:pt>
                <c:pt idx="2">
                  <c:v>Tŷ llety/ Gwely a brecwast</c:v>
                </c:pt>
                <c:pt idx="3">
                  <c:v>Carafan sefydlog - heb fod yn eiddo i chi</c:v>
                </c:pt>
                <c:pt idx="4">
                  <c:v>Camperfan / Cartref Modur</c:v>
                </c:pt>
                <c:pt idx="5">
                  <c:v>Rhentu cartref llawn rhywun arall ar sail fasnachol</c:v>
                </c:pt>
                <c:pt idx="6">
                  <c:v>Llogi fflat neu debyg</c:v>
                </c:pt>
              </c:strCache>
            </c:strRef>
          </c:cat>
          <c:val>
            <c:numRef>
              <c:f>Sheet1!$B$3:$B$9</c:f>
              <c:numCache>
                <c:formatCode>0%</c:formatCode>
                <c:ptCount val="7"/>
                <c:pt idx="0">
                  <c:v>0.26021798365120002</c:v>
                </c:pt>
                <c:pt idx="1">
                  <c:v>0.12806539509539999</c:v>
                </c:pt>
                <c:pt idx="2">
                  <c:v>8.4014532243419995E-2</c:v>
                </c:pt>
                <c:pt idx="3">
                  <c:v>6.4032697547679998E-2</c:v>
                </c:pt>
                <c:pt idx="4">
                  <c:v>5.7674841053589998E-2</c:v>
                </c:pt>
                <c:pt idx="5">
                  <c:v>5.0408719346049999E-2</c:v>
                </c:pt>
                <c:pt idx="6">
                  <c:v>4.5867393278839999E-2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E9-4FFE-80A6-691A3AEFE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76361034673431E-2"/>
          <c:y val="0.16216310195122899"/>
          <c:w val="0.97164727793065309"/>
          <c:h val="0.746535572662721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Cymru oedd yr unig le y gwnaethom ei ystyried</c:v>
                </c:pt>
              </c:strCache>
            </c:strRef>
          </c:tx>
          <c:spPr>
            <a:solidFill>
              <a:srgbClr val="12074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0.68437783832879995</c:v>
                </c:pt>
                <c:pt idx="1">
                  <c:v>0.73134328358209999</c:v>
                </c:pt>
                <c:pt idx="2">
                  <c:v>0.72067039106149999</c:v>
                </c:pt>
                <c:pt idx="3">
                  <c:v>0.67515923566879998</c:v>
                </c:pt>
                <c:pt idx="4">
                  <c:v>0.68343195266269996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A4-4EA6-89F6-988266BC75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Lloegr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0.20753860127160001</c:v>
                </c:pt>
                <c:pt idx="1">
                  <c:v>7.4626865671639994E-2</c:v>
                </c:pt>
                <c:pt idx="2">
                  <c:v>0.1620111731844</c:v>
                </c:pt>
                <c:pt idx="3">
                  <c:v>0.19851380042460001</c:v>
                </c:pt>
                <c:pt idx="4">
                  <c:v>0.232741617357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A4-4EA6-89F6-988266BC75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Yr Alban</c:v>
                </c:pt>
              </c:strCache>
            </c:strRef>
          </c:tx>
          <c:spPr>
            <a:pattFill prst="ltHorz">
              <a:fgClr>
                <a:srgbClr val="120742"/>
              </a:fgClr>
              <a:bgClr>
                <a:schemeClr val="bg1"/>
              </a:bgClr>
            </a:patt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0.11716621253410001</c:v>
                </c:pt>
                <c:pt idx="1">
                  <c:v>0.13432835820899999</c:v>
                </c:pt>
                <c:pt idx="2">
                  <c:v>0.1117318435754</c:v>
                </c:pt>
                <c:pt idx="3">
                  <c:v>0.1242038216561</c:v>
                </c:pt>
                <c:pt idx="4">
                  <c:v>0.1104536489152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A4-4EA6-89F6-988266BC75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Taith dramor</c:v>
                </c:pt>
              </c:strCache>
            </c:strRef>
          </c:tx>
          <c:spPr>
            <a:pattFill prst="pct5">
              <a:fgClr>
                <a:srgbClr val="120742"/>
              </a:fgClr>
              <a:bgClr>
                <a:schemeClr val="bg1"/>
              </a:bgClr>
            </a:patt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8.9009990917349999E-2</c:v>
                </c:pt>
                <c:pt idx="1">
                  <c:v>5.9701492537309997E-2</c:v>
                </c:pt>
                <c:pt idx="2">
                  <c:v>0.1117318435754</c:v>
                </c:pt>
                <c:pt idx="3">
                  <c:v>0.1008492569002</c:v>
                </c:pt>
                <c:pt idx="4">
                  <c:v>7.5936883629190002E-2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A4-4EA6-89F6-988266BC75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Gogledd Iwerddon</c:v>
                </c:pt>
              </c:strCache>
            </c:strRef>
          </c:tx>
          <c:spPr>
            <a:solidFill>
              <a:srgbClr val="D9D9D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1.49863760218E-2</c:v>
                </c:pt>
                <c:pt idx="1">
                  <c:v>0</c:v>
                </c:pt>
                <c:pt idx="2">
                  <c:v>1.117318435754E-2</c:v>
                </c:pt>
                <c:pt idx="3">
                  <c:v>2.1231422505309998E-2</c:v>
                </c:pt>
                <c:pt idx="4">
                  <c:v>1.084812623274E-2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A4-4EA6-89F6-988266BC75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48622754748108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Sheet1!$A$3:$A$13</c:f>
              <c:strCache>
                <c:ptCount val="11"/>
                <c:pt idx="0">
                  <c:v>Hysbysebu ar-lein</c:v>
                </c:pt>
                <c:pt idx="1">
                  <c:v>Cynnwys hyrwyddo ar wefan</c:v>
                </c:pt>
                <c:pt idx="2">
                  <c:v>Cynnwys hyrwyddo ar gyfryngau cymdeithasol</c:v>
                </c:pt>
                <c:pt idx="3">
                  <c:v>Dim un o'r rhain</c:v>
                </c:pt>
                <c:pt idx="4">
                  <c:v>Erthygl mewn papur newydd neu gylchgrawn</c:v>
                </c:pt>
                <c:pt idx="5">
                  <c:v>Gweld hysbyseb ar y teledu, teledu dal i fyny neu ar blatfform ffrydio</c:v>
                </c:pt>
                <c:pt idx="6">
                  <c:v>Hysbyseb, taflen neu atodiad printiedig mewn papur newydd/cylchgrawn</c:v>
                </c:pt>
                <c:pt idx="7">
                  <c:v>Hysbyseb awyr agored</c:v>
                </c:pt>
                <c:pt idx="8">
                  <c:v>Dylanwadwr cyfryngau cymdeithasol</c:v>
                </c:pt>
                <c:pt idx="9">
                  <c:v>Rhaglen deledu neu ffilm</c:v>
                </c:pt>
                <c:pt idx="10">
                  <c:v>Hyrwyddo digwyddiad sy'n digwydd yng Nghymru</c:v>
                </c:pt>
              </c:strCache>
            </c:strRef>
          </c:cat>
          <c:val>
            <c:numRef>
              <c:f>Sheet1!$B$3:$B$13</c:f>
              <c:numCache>
                <c:formatCode>0%</c:formatCode>
                <c:ptCount val="11"/>
                <c:pt idx="0">
                  <c:v>0.26748410535880002</c:v>
                </c:pt>
                <c:pt idx="1">
                  <c:v>0.25567665758399999</c:v>
                </c:pt>
                <c:pt idx="2">
                  <c:v>0.23387829246139999</c:v>
                </c:pt>
                <c:pt idx="3">
                  <c:v>0.19436875567670001</c:v>
                </c:pt>
                <c:pt idx="4">
                  <c:v>0.17393278837420001</c:v>
                </c:pt>
                <c:pt idx="5">
                  <c:v>0.15849227974569999</c:v>
                </c:pt>
                <c:pt idx="6">
                  <c:v>0.1071752951862</c:v>
                </c:pt>
                <c:pt idx="7">
                  <c:v>5.5404178019980002E-2</c:v>
                </c:pt>
                <c:pt idx="8">
                  <c:v>4.9046321525890002E-2</c:v>
                </c:pt>
                <c:pt idx="9">
                  <c:v>4.041780199818E-2</c:v>
                </c:pt>
                <c:pt idx="10">
                  <c:v>3.950953678474E-2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B-4787-B10B-2186431933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 lafar/sgyrsiau ag eraill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0.32152588555860001</c:v>
                </c:pt>
                <c:pt idx="1">
                  <c:v>0.49253731343279999</c:v>
                </c:pt>
                <c:pt idx="2">
                  <c:v>0.32402234636869998</c:v>
                </c:pt>
                <c:pt idx="3">
                  <c:v>0.32377919320589998</c:v>
                </c:pt>
                <c:pt idx="4">
                  <c:v>0.32377919320589998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F-40F8-856C-3D917A8327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Hysbysebu ar-lein</c:v>
                </c:pt>
              </c:strCache>
            </c:strRef>
          </c:tx>
          <c:spPr>
            <a:solidFill>
              <a:srgbClr val="518A45"/>
            </a:solidFill>
            <a:ln>
              <a:solidFill>
                <a:srgbClr val="518A45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0.26748410535880002</c:v>
                </c:pt>
                <c:pt idx="1">
                  <c:v>0.34328358208960003</c:v>
                </c:pt>
                <c:pt idx="2">
                  <c:v>0.33519553072629998</c:v>
                </c:pt>
                <c:pt idx="3">
                  <c:v>0.28025477707009999</c:v>
                </c:pt>
                <c:pt idx="4">
                  <c:v>0.28025477707009999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7F-40F8-856C-3D917A8327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Hyrwyddo neu gynnwys ar wefan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0.25567665758399999</c:v>
                </c:pt>
                <c:pt idx="1">
                  <c:v>0.22388059701490001</c:v>
                </c:pt>
                <c:pt idx="2">
                  <c:v>0.2178770949721</c:v>
                </c:pt>
                <c:pt idx="3">
                  <c:v>0.25371549893840001</c:v>
                </c:pt>
                <c:pt idx="4">
                  <c:v>0.25371549893840001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7F-40F8-856C-3D917A8327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Cynnwys hyrwyddo ar gyfryngau cymdeithasol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chemeClr val="accent4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0.23387829246139999</c:v>
                </c:pt>
                <c:pt idx="1">
                  <c:v>0.47761194029850002</c:v>
                </c:pt>
                <c:pt idx="2">
                  <c:v>0.33519553072629998</c:v>
                </c:pt>
                <c:pt idx="3">
                  <c:v>0.28131634819529999</c:v>
                </c:pt>
                <c:pt idx="4">
                  <c:v>0.28131634819529999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7F-40F8-856C-3D917A8327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Erthygl mewn papur newydd neu gylchgrawn</c:v>
                </c:pt>
              </c:strCache>
            </c:strRef>
          </c:tx>
          <c:spPr>
            <a:solidFill>
              <a:srgbClr val="AD9CF5"/>
            </a:solidFill>
            <a:ln>
              <a:solidFill>
                <a:srgbClr val="AD9CF5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0.17393278837420001</c:v>
                </c:pt>
                <c:pt idx="1">
                  <c:v>7.4626865671639994E-2</c:v>
                </c:pt>
                <c:pt idx="2">
                  <c:v>0.12849162011170001</c:v>
                </c:pt>
                <c:pt idx="3">
                  <c:v>0.17303609341830001</c:v>
                </c:pt>
                <c:pt idx="4">
                  <c:v>0.17303609341830001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E7F-40F8-856C-3D917A8327A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Gweld hysbyseb ar y teledu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0.15849227974569999</c:v>
                </c:pt>
                <c:pt idx="1">
                  <c:v>0.16417910447760001</c:v>
                </c:pt>
                <c:pt idx="2">
                  <c:v>0.2011173184358</c:v>
                </c:pt>
                <c:pt idx="3">
                  <c:v>0.1698513800425</c:v>
                </c:pt>
                <c:pt idx="4">
                  <c:v>0.1698513800425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E7F-40F8-856C-3D917A8327A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Dylanwadwr cyfryngau cymdeithasol</c:v>
                </c:pt>
              </c:strCache>
            </c:strRef>
          </c:tx>
          <c:spPr>
            <a:solidFill>
              <a:srgbClr val="D9D9D9"/>
            </a:solidFill>
            <a:ln>
              <a:solidFill>
                <a:schemeClr val="accent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Pobl annibynnol iau</c:v>
                </c:pt>
                <c:pt idx="2">
                  <c:v>Teuluoedd</c:v>
                </c:pt>
                <c:pt idx="3">
                  <c:v>Pobl annibynnol hŷn</c:v>
                </c:pt>
                <c:pt idx="4">
                  <c:v>Oedran ymddeol</c:v>
                </c:pt>
              </c:strCache>
            </c:strRef>
          </c:cat>
          <c:val>
            <c:numRef>
              <c:f>Sheet1!$H$2:$H$6</c:f>
              <c:numCache>
                <c:formatCode>0%</c:formatCode>
                <c:ptCount val="5"/>
                <c:pt idx="0">
                  <c:v>4.9046321525890002E-2</c:v>
                </c:pt>
                <c:pt idx="1">
                  <c:v>0.28358208955219999</c:v>
                </c:pt>
                <c:pt idx="2">
                  <c:v>0.11731843575420001</c:v>
                </c:pt>
                <c:pt idx="3">
                  <c:v>4.9893842887470001E-2</c:v>
                </c:pt>
                <c:pt idx="4">
                  <c:v>4.9893842887470001E-2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9B-4BF4-AB7A-6B386C06DA4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  <c:max val="2.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793179739409343"/>
          <c:y val="1.9591836734693877E-2"/>
          <c:w val="0.7924800748094335"/>
          <c:h val="0.16225203278161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02392315304442"/>
          <c:y val="3.5791760106560551E-2"/>
          <c:w val="0.50065797335541862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Sheet1!$A$3:$A$9</c:f>
              <c:strCache>
                <c:ptCount val="7"/>
                <c:pt idx="0">
                  <c:v>Gwefan Croeso Cymru (visitwales.com)</c:v>
                </c:pt>
                <c:pt idx="1">
                  <c:v>Facebook Croeso Cymru</c:v>
                </c:pt>
                <c:pt idx="2">
                  <c:v>Instagram Croeso Cymru</c:v>
                </c:pt>
                <c:pt idx="3">
                  <c:v> (X/Twitter) Croeso Cymru</c:v>
                </c:pt>
                <c:pt idx="4">
                  <c:v>Youtube Croeso Cymru</c:v>
                </c:pt>
                <c:pt idx="5">
                  <c:v>Pinterest Croeso Cymru</c:v>
                </c:pt>
                <c:pt idx="6">
                  <c:v>TikTok Croeso Cymru</c:v>
                </c:pt>
              </c:strCache>
            </c:strRef>
          </c:cat>
          <c:val>
            <c:numRef>
              <c:f>Sheet1!$B$3:$B$9</c:f>
              <c:numCache>
                <c:formatCode>0%</c:formatCode>
                <c:ptCount val="7"/>
                <c:pt idx="0">
                  <c:v>0.49986934935979999</c:v>
                </c:pt>
                <c:pt idx="1">
                  <c:v>0.21923177423570001</c:v>
                </c:pt>
                <c:pt idx="2">
                  <c:v>9.1194146851320004E-2</c:v>
                </c:pt>
                <c:pt idx="3">
                  <c:v>1.7507185785209999E-2</c:v>
                </c:pt>
                <c:pt idx="4">
                  <c:v>1.5416775542200001E-2</c:v>
                </c:pt>
                <c:pt idx="5">
                  <c:v>6.5325320094070001E-3</c:v>
                </c:pt>
                <c:pt idx="6">
                  <c:v>6.2712307290309997E-3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30-4CEE-B409-1AA6FDBD7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60000000000000009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4043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Dim o'r rhain</c:v>
                </c:pt>
                <c:pt idx="1">
                  <c:v>Rhesymau newydd i ymweld drwy gydol y flwyddyn</c:v>
                </c:pt>
                <c:pt idx="2">
                  <c:v>Lleoedd newydd</c:v>
                </c:pt>
                <c:pt idx="3">
                  <c:v>Gweithgareddau newydd</c:v>
                </c:pt>
                <c:pt idx="4">
                  <c:v>Digwyddiadau newydd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0.43914623069940001</c:v>
                </c:pt>
                <c:pt idx="1">
                  <c:v>0.31743869209809999</c:v>
                </c:pt>
                <c:pt idx="2">
                  <c:v>0.27792915531340001</c:v>
                </c:pt>
                <c:pt idx="3">
                  <c:v>0.17029972752040001</c:v>
                </c:pt>
                <c:pt idx="4">
                  <c:v>0.16076294277930001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9B-42AB-AD4F-F72DB0701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Dim dylanwad o gwbl</c:v>
                </c:pt>
              </c:strCache>
            </c:strRef>
          </c:tx>
          <c:spPr>
            <a:solidFill>
              <a:srgbClr val="CB333B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1401819154628142E-3"/>
                  <c:y val="2.7097274881259742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CA2-44C0-83AF-A606981100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Rhesymau dros ymweld drwy gydol y flwyddyn</c:v>
                </c:pt>
                <c:pt idx="1">
                  <c:v>Lleoedd</c:v>
                </c:pt>
                <c:pt idx="2">
                  <c:v>Digwyddiadau</c:v>
                </c:pt>
                <c:pt idx="3">
                  <c:v>Gweithgareddau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0.15021459227469999</c:v>
                </c:pt>
                <c:pt idx="1">
                  <c:v>0.1290849673203</c:v>
                </c:pt>
                <c:pt idx="2">
                  <c:v>0.16</c:v>
                </c:pt>
                <c:pt idx="3">
                  <c:v>0.16666666666669999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A2-44C0-83AF-A606981100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Dim dylanwad mawr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9E763522-EE7F-40E4-8059-C06B3A9B2C02}" type="VALUE">
                      <a:rPr lang="en-US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F325-4916-9746-C15C3AE1EA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Rhesymau dros ymweld drwy gydol y flwyddyn</c:v>
                </c:pt>
                <c:pt idx="1">
                  <c:v>Lleoedd</c:v>
                </c:pt>
                <c:pt idx="2">
                  <c:v>Digwyddiadau</c:v>
                </c:pt>
                <c:pt idx="3">
                  <c:v>Gweithgareddau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0.17739628040059999</c:v>
                </c:pt>
                <c:pt idx="1">
                  <c:v>0.13562091503269999</c:v>
                </c:pt>
                <c:pt idx="2">
                  <c:v>0.20799999999999999</c:v>
                </c:pt>
                <c:pt idx="3">
                  <c:v>0.22881355932200001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A2-44C0-83AF-A606981100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Yn gymharol ddylanwadol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fld id="{91CCF4CD-3E00-4AC9-85F3-8DEE90D87FD8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325-4916-9746-C15C3AE1EA5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162B5A3-9F4B-4391-93DE-5943D8929389}" type="VALUE">
                      <a:rPr lang="en-US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CA2-44C0-83AF-A606981100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Rhesymau dros ymweld drwy gydol y flwyddyn</c:v>
                </c:pt>
                <c:pt idx="1">
                  <c:v>Lleoedd</c:v>
                </c:pt>
                <c:pt idx="2">
                  <c:v>Digwyddiadau</c:v>
                </c:pt>
                <c:pt idx="3">
                  <c:v>Gweithgareddau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0.39484978540769999</c:v>
                </c:pt>
                <c:pt idx="1">
                  <c:v>0.36764705882350002</c:v>
                </c:pt>
                <c:pt idx="2">
                  <c:v>0.38400000000000001</c:v>
                </c:pt>
                <c:pt idx="3">
                  <c:v>0.36723163841810003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A2-44C0-83AF-A606981100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Dylanwadol iawn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Rhesymau dros ymweld drwy gydol y flwyddyn</c:v>
                </c:pt>
                <c:pt idx="1">
                  <c:v>Lleoedd</c:v>
                </c:pt>
                <c:pt idx="2">
                  <c:v>Digwyddiadau</c:v>
                </c:pt>
                <c:pt idx="3">
                  <c:v>Gweithgareddau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0.20886981401999999</c:v>
                </c:pt>
                <c:pt idx="1">
                  <c:v>0.25653594771240001</c:v>
                </c:pt>
                <c:pt idx="2">
                  <c:v>0.15466666666670001</c:v>
                </c:pt>
                <c:pt idx="3">
                  <c:v>0.1327683615819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CA2-44C0-83AF-A6069811004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Eithriadol o ddylanwadol</c:v>
                </c:pt>
              </c:strCache>
            </c:strRef>
          </c:tx>
          <c:spPr>
            <a:solidFill>
              <a:srgbClr val="518A4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Rhesymau dros ymweld drwy gydol y flwyddyn</c:v>
                </c:pt>
                <c:pt idx="1">
                  <c:v>Lleoedd</c:v>
                </c:pt>
                <c:pt idx="2">
                  <c:v>Digwyddiadau</c:v>
                </c:pt>
                <c:pt idx="3">
                  <c:v>Gweithgareddau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5.7224606580829999E-2</c:v>
                </c:pt>
                <c:pt idx="1">
                  <c:v>9.3137254901959995E-2</c:v>
                </c:pt>
                <c:pt idx="2">
                  <c:v>7.4666666666670004E-2</c:v>
                </c:pt>
                <c:pt idx="3">
                  <c:v>8.4745762711860004E-2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CA2-44C0-83AF-A6069811004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Ddim yn gwybod/methu cofio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Rhesymau dros ymweld drwy gydol y flwyddyn</c:v>
                </c:pt>
                <c:pt idx="1">
                  <c:v>Lleoedd</c:v>
                </c:pt>
                <c:pt idx="2">
                  <c:v>Digwyddiadau</c:v>
                </c:pt>
                <c:pt idx="3">
                  <c:v>Gweithgareddau</c:v>
                </c:pt>
              </c:strCache>
            </c:strRef>
          </c:cat>
          <c:val>
            <c:numRef>
              <c:f>Sheet1!$G$2:$G$5</c:f>
              <c:numCache>
                <c:formatCode>0%</c:formatCode>
                <c:ptCount val="4"/>
                <c:pt idx="0">
                  <c:v>0.02</c:v>
                </c:pt>
                <c:pt idx="1">
                  <c:v>0.02</c:v>
                </c:pt>
                <c:pt idx="2">
                  <c:v>0.02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CA2-44C0-83AF-A6069811004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100"/>
        <c:axId val="665023808"/>
        <c:axId val="1638495119"/>
      </c:barChart>
      <c:catAx>
        <c:axId val="6650238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495119"/>
        <c:crosses val="autoZero"/>
        <c:auto val="1"/>
        <c:lblAlgn val="ctr"/>
        <c:lblOffset val="100"/>
        <c:noMultiLvlLbl val="0"/>
      </c:catAx>
      <c:valAx>
        <c:axId val="163849511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66502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829827128513084"/>
          <c:y val="0.76538441334359697"/>
          <c:w val="0.56209411691740518"/>
          <c:h val="0.199334173823969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</c:v>
                </c:pt>
              </c:strCache>
            </c:strRef>
          </c:tx>
          <c:spPr>
            <a:solidFill>
              <a:srgbClr val="12074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B333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6F-4D86-A7DD-4312305B04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0.3723887375114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6F-4D86-A7DD-4312305B04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Bach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0.13987284287009999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6F-4D86-A7DD-4312305B04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Cymedrol</c:v>
                </c:pt>
              </c:strCache>
            </c:strRef>
          </c:tx>
          <c:spPr>
            <a:solidFill>
              <a:srgbClr val="FEC3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0.2820163487738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6F-4D86-A7DD-4312305B04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Cryf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Sheet1!$E$2</c:f>
              <c:numCache>
                <c:formatCode>0%</c:formatCode>
                <c:ptCount val="1"/>
                <c:pt idx="0">
                  <c:v>0.14532243415080001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6F-4D86-A7DD-4312305B04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Mawr</c:v>
                </c:pt>
              </c:strCache>
            </c:strRef>
          </c:tx>
          <c:spPr>
            <a:solidFill>
              <a:srgbClr val="518A4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18A4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36F-4D86-A7DD-4312305B04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Sheet1!$F$2</c:f>
              <c:numCache>
                <c:formatCode>0%</c:formatCode>
                <c:ptCount val="1"/>
                <c:pt idx="0">
                  <c:v>6.0399636693909999E-2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36F-4D86-A7DD-4312305B043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91408672"/>
        <c:axId val="1391410112"/>
      </c:barChart>
      <c:catAx>
        <c:axId val="13914086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91410112"/>
        <c:crosses val="autoZero"/>
        <c:auto val="1"/>
        <c:lblAlgn val="ctr"/>
        <c:lblOffset val="100"/>
        <c:noMultiLvlLbl val="0"/>
      </c:catAx>
      <c:valAx>
        <c:axId val="13914101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9140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Sheet1!$A$3:$A$11</c:f>
              <c:strCache>
                <c:ptCount val="9"/>
                <c:pt idx="0">
                  <c:v>Ymwelais â Chymru y tu allan i dymor yr haf </c:v>
                </c:pt>
                <c:pt idx="1">
                  <c:v>Ymwelais â rhan o Gymru nad oeddwn wedi bod ynddi o'r blaen</c:v>
                </c:pt>
                <c:pt idx="2">
                  <c:v>Ymwelais â mwy o leoedd nag yr oeddwn wedi'i gynllunio'n wreiddiol</c:v>
                </c:pt>
                <c:pt idx="3">
                  <c:v>Gwariais fwy o arian nag yr oeddwn wedi'i gynllunio'n wreiddiol</c:v>
                </c:pt>
                <c:pt idx="4">
                  <c:v>Cymerais ran mewn mwy o weithgareddau nag a ystyriais yn flaenorol</c:v>
                </c:pt>
                <c:pt idx="5">
                  <c:v>Cymerais ran mewn gwahanol weithgareddau nag a ystyriais yn flaenorol</c:v>
                </c:pt>
                <c:pt idx="6">
                  <c:v>Arhosais yng Nghymru yn hirach nag a gynlluniwyd</c:v>
                </c:pt>
                <c:pt idx="7">
                  <c:v>Arall</c:v>
                </c:pt>
                <c:pt idx="8">
                  <c:v>Ddim yn gwybod/methu cofio</c:v>
                </c:pt>
              </c:strCache>
            </c:strRef>
          </c:cat>
          <c:val>
            <c:numRef>
              <c:f>Sheet1!$B$3:$B$11</c:f>
              <c:numCache>
                <c:formatCode>0%</c:formatCode>
                <c:ptCount val="9"/>
                <c:pt idx="0">
                  <c:v>0.24931880108990001</c:v>
                </c:pt>
                <c:pt idx="1">
                  <c:v>0.19209809264309999</c:v>
                </c:pt>
                <c:pt idx="2">
                  <c:v>0.16212534059950001</c:v>
                </c:pt>
                <c:pt idx="3">
                  <c:v>8.4468664850139999E-2</c:v>
                </c:pt>
                <c:pt idx="4">
                  <c:v>5.2225249772929999E-2</c:v>
                </c:pt>
                <c:pt idx="5">
                  <c:v>4.1780199818350003E-2</c:v>
                </c:pt>
                <c:pt idx="6">
                  <c:v>1.49863760218E-2</c:v>
                </c:pt>
                <c:pt idx="7">
                  <c:v>1.5894641235239999E-2</c:v>
                </c:pt>
                <c:pt idx="8">
                  <c:v>7.2207084468660004E-2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10-4D70-BA48-3A9607E49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4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Roeddwn i'n ystyried ymweld â Chymru yn 2024, ond doeddwn i ddim wedi gwneud penderfyniad terfynol</c:v>
                </c:pt>
                <c:pt idx="1">
                  <c:v>Doeddwn i ddim yn ystyried ymweld â Chymru yn 2024</c:v>
                </c:pt>
                <c:pt idx="2">
                  <c:v>Dwn i ddim/methu cofio</c:v>
                </c:pt>
              </c:strCache>
            </c:strRef>
          </c:cat>
          <c:val>
            <c:numRef>
              <c:f>Sheet1!$B$3:$B$5</c:f>
              <c:numCache>
                <c:formatCode>0%</c:formatCode>
                <c:ptCount val="3"/>
                <c:pt idx="0">
                  <c:v>0.2229791099001</c:v>
                </c:pt>
                <c:pt idx="1">
                  <c:v>3.6784741144410001E-2</c:v>
                </c:pt>
                <c:pt idx="2">
                  <c:v>2.4069028156220001E-2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B7-48F2-88BE-E6255D7BE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Ddim yn siŵr/heb benderfynu eto</c:v>
                </c:pt>
              </c:strCache>
            </c:strRef>
          </c:tx>
          <c:spPr>
            <a:solidFill>
              <a:srgbClr val="CB333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B333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D9-49CC-8A69-1C7BE79DE9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Ymwelwyr â Chymru yn 2024</c:v>
                </c:pt>
                <c:pt idx="2">
                  <c:v>Rhai na ymwelodd â Chymru yn 2024</c:v>
                </c:pt>
                <c:pt idx="3">
                  <c:v>Pobl annibynnol iau</c:v>
                </c:pt>
                <c:pt idx="4">
                  <c:v>Teuluoedd</c:v>
                </c:pt>
                <c:pt idx="5">
                  <c:v>Pobl annibynnol hŷn</c:v>
                </c:pt>
                <c:pt idx="6">
                  <c:v>Oedran ymddeol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0.15050953749670001</c:v>
                </c:pt>
                <c:pt idx="1">
                  <c:v>5.7220708446870001E-2</c:v>
                </c:pt>
                <c:pt idx="2">
                  <c:v>0.27692307692309998</c:v>
                </c:pt>
                <c:pt idx="3">
                  <c:v>0.13043478260870001</c:v>
                </c:pt>
                <c:pt idx="4">
                  <c:v>0.1184668989547</c:v>
                </c:pt>
                <c:pt idx="5">
                  <c:v>0.15170278637769999</c:v>
                </c:pt>
                <c:pt idx="6">
                  <c:v>0.15580110497239999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D9-49CC-8A69-1C7BE79DE9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Yn debygol/bendant ddim am ymweld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Ymwelwyr â Chymru yn 2024</c:v>
                </c:pt>
                <c:pt idx="2">
                  <c:v>Rhai na ymwelodd â Chymru yn 2024</c:v>
                </c:pt>
                <c:pt idx="3">
                  <c:v>Pobl annibynnol iau</c:v>
                </c:pt>
                <c:pt idx="4">
                  <c:v>Teuluoedd</c:v>
                </c:pt>
                <c:pt idx="5">
                  <c:v>Pobl annibynnol hŷn</c:v>
                </c:pt>
                <c:pt idx="6">
                  <c:v>Oedran ymddeol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9.1716749412070003E-2</c:v>
                </c:pt>
                <c:pt idx="1">
                  <c:v>4.6321525885560003E-2</c:v>
                </c:pt>
                <c:pt idx="2">
                  <c:v>0.15323076923080001</c:v>
                </c:pt>
                <c:pt idx="3">
                  <c:v>6.9565217391300005E-2</c:v>
                </c:pt>
                <c:pt idx="4">
                  <c:v>0.11149825783969999</c:v>
                </c:pt>
                <c:pt idx="5">
                  <c:v>8.6068111455109994E-2</c:v>
                </c:pt>
                <c:pt idx="6">
                  <c:v>9.5027624309390005E-2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3D9-49CC-8A69-1C7BE79DE9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Yn bendant/debygol o ymweld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Ymwelwyr â Chymru yn 2024</c:v>
                </c:pt>
                <c:pt idx="2">
                  <c:v>Rhai na ymwelodd â Chymru yn 2024</c:v>
                </c:pt>
                <c:pt idx="3">
                  <c:v>Pobl annibynnol iau</c:v>
                </c:pt>
                <c:pt idx="4">
                  <c:v>Teuluoedd</c:v>
                </c:pt>
                <c:pt idx="5">
                  <c:v>Pobl annibynnol hŷn</c:v>
                </c:pt>
                <c:pt idx="6">
                  <c:v>Oedran ymddeol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0.50065325320090004</c:v>
                </c:pt>
                <c:pt idx="1">
                  <c:v>0.52815622161669995</c:v>
                </c:pt>
                <c:pt idx="2">
                  <c:v>0.46338461538460002</c:v>
                </c:pt>
                <c:pt idx="3">
                  <c:v>0.48695652173909998</c:v>
                </c:pt>
                <c:pt idx="4">
                  <c:v>0.4982578397213</c:v>
                </c:pt>
                <c:pt idx="5">
                  <c:v>0.50464396284830004</c:v>
                </c:pt>
                <c:pt idx="6">
                  <c:v>0.49834254143649998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3D9-49CC-8A69-1C7BE79DE9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Eisoes wedi archebu</c:v>
                </c:pt>
              </c:strCache>
            </c:strRef>
          </c:tx>
          <c:spPr>
            <a:solidFill>
              <a:srgbClr val="518A4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Ymwelwyr â Chymru yn 2024</c:v>
                </c:pt>
                <c:pt idx="2">
                  <c:v>Rhai na ymwelodd â Chymru yn 2024</c:v>
                </c:pt>
                <c:pt idx="3">
                  <c:v>Pobl annibynnol iau</c:v>
                </c:pt>
                <c:pt idx="4">
                  <c:v>Teuluoedd</c:v>
                </c:pt>
                <c:pt idx="5">
                  <c:v>Pobl annibynnol hŷn</c:v>
                </c:pt>
                <c:pt idx="6">
                  <c:v>Oedran ymddeol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0.25712045989030002</c:v>
                </c:pt>
                <c:pt idx="1">
                  <c:v>0.36830154405089999</c:v>
                </c:pt>
                <c:pt idx="2">
                  <c:v>0.1064615384615</c:v>
                </c:pt>
                <c:pt idx="3">
                  <c:v>0.31304347826090001</c:v>
                </c:pt>
                <c:pt idx="4">
                  <c:v>0.27177700348430001</c:v>
                </c:pt>
                <c:pt idx="5">
                  <c:v>0.25758513931889998</c:v>
                </c:pt>
                <c:pt idx="6">
                  <c:v>0.2508287292818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03-48D7-BC44-96367967F5E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78103263"/>
        <c:axId val="117706240"/>
      </c:barChart>
      <c:catAx>
        <c:axId val="167810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06240"/>
        <c:crosses val="autoZero"/>
        <c:auto val="1"/>
        <c:lblAlgn val="ctr"/>
        <c:lblOffset val="100"/>
        <c:noMultiLvlLbl val="0"/>
      </c:catAx>
      <c:valAx>
        <c:axId val="117706240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678103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421619643119189E-2"/>
          <c:y val="0.21022768414337303"/>
          <c:w val="0.95715676071376166"/>
          <c:h val="0.56867672640256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Dylanwad Sylweddol/Mawr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4"/>
              <c:layout>
                <c:manualLayout>
                  <c:x val="0"/>
                  <c:y val="4.3582808881146937E-3"/>
                </c:manualLayout>
              </c:layout>
              <c:tx>
                <c:rich>
                  <a:bodyPr/>
                  <a:lstStyle/>
                  <a:p>
                    <a:fld id="{33E7057E-DB62-4F30-9E2F-F2DF7F5F0416}" type="VALUE">
                      <a:rPr lang="en-US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9E0-456F-A407-FFC5D828F5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Yn debygol o ymweld â Chymru yn 2025 neu eisoes wedi archebu</c:v>
                </c:pt>
                <c:pt idx="1">
                  <c:v>Gwefan</c:v>
                </c:pt>
                <c:pt idx="2">
                  <c:v>e-CRM</c:v>
                </c:pt>
                <c:pt idx="3">
                  <c:v>Ymgyrch</c:v>
                </c:pt>
                <c:pt idx="4">
                  <c:v>Cyfryngau Cymdeithasol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0.26793103448279998</c:v>
                </c:pt>
                <c:pt idx="1">
                  <c:v>0.28342245989300002</c:v>
                </c:pt>
                <c:pt idx="2">
                  <c:v>0.25315227934040002</c:v>
                </c:pt>
                <c:pt idx="3">
                  <c:v>0.32768361581920002</c:v>
                </c:pt>
                <c:pt idx="4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6F-4734-96C5-FF93F746A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Yn 2026</c:v>
                </c:pt>
                <c:pt idx="1">
                  <c:v>Yn 2027</c:v>
                </c:pt>
                <c:pt idx="2">
                  <c:v>2028 neu'n ddiweddarach</c:v>
                </c:pt>
              </c:strCache>
            </c:strRef>
          </c:cat>
          <c:val>
            <c:numRef>
              <c:f>Sheet1!$B$3:$B$5</c:f>
              <c:numCache>
                <c:formatCode>0%</c:formatCode>
                <c:ptCount val="3"/>
                <c:pt idx="0">
                  <c:v>0.26537216828479998</c:v>
                </c:pt>
                <c:pt idx="1">
                  <c:v>3.9913700107870001E-2</c:v>
                </c:pt>
                <c:pt idx="2">
                  <c:v>2.9126213592229999E-2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6-413F-BA92-B31D5D035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Sheet1!$A$3:$A$16</c:f>
              <c:strCache>
                <c:ptCount val="14"/>
                <c:pt idx="0">
                  <c:v>Arall</c:v>
                </c:pt>
                <c:pt idx="1">
                  <c:v>Rydw i wedi bod o'r blaen ac eisiau rhoi cynnig ar rywle arall</c:v>
                </c:pt>
                <c:pt idx="2">
                  <c:v>Cymerais wyliau dramor yn lle hynny</c:v>
                </c:pt>
                <c:pt idx="3">
                  <c:v>Dim rheswm penodol</c:v>
                </c:pt>
                <c:pt idx="4">
                  <c:v>Fy iechyd cyffredinol</c:v>
                </c:pt>
                <c:pt idx="5">
                  <c:v>Rydw i'n lleihau nifer y teithiau rydw i'n eu gwneud.</c:v>
                </c:pt>
                <c:pt idx="6">
                  <c:v>Roedd cynnig neu becyn arbennig yn rhywle arall yn ei gwneud yn fwy ffafriol</c:v>
                </c:pt>
                <c:pt idx="7">
                  <c:v>Mae'n anodd teithio i Gymru neu o'i chwmpas</c:v>
                </c:pt>
                <c:pt idx="8">
                  <c:v>Doeddwn i ddim yn gallu fforddio taith i/o fewn Cymru</c:v>
                </c:pt>
                <c:pt idx="9">
                  <c:v>Rhy bell i deithio</c:v>
                </c:pt>
                <c:pt idx="10">
                  <c:v>Roedd Cymru'n ddrutach na chyrchfannau eraill</c:v>
                </c:pt>
                <c:pt idx="11">
                  <c:v>Mae amodau'r tywydd yng Nghymru yn fy nigalonni</c:v>
                </c:pt>
                <c:pt idx="12">
                  <c:v>Rwy'n teithio llai i leihau fy effaith ar yr amgylchedd.</c:v>
                </c:pt>
                <c:pt idx="13">
                  <c:v>Nid wyf yn gwybod digon am yr hyn sydd i'w wneud yno</c:v>
                </c:pt>
              </c:strCache>
            </c:strRef>
          </c:cat>
          <c:val>
            <c:numRef>
              <c:f>Sheet1!$B$3:$B$16</c:f>
              <c:numCache>
                <c:formatCode>0%</c:formatCode>
                <c:ptCount val="14"/>
                <c:pt idx="0">
                  <c:v>0.16599462365590001</c:v>
                </c:pt>
                <c:pt idx="1">
                  <c:v>0.16196236559140001</c:v>
                </c:pt>
                <c:pt idx="2">
                  <c:v>0.14045698924729999</c:v>
                </c:pt>
                <c:pt idx="3">
                  <c:v>0.13776881720430001</c:v>
                </c:pt>
                <c:pt idx="4">
                  <c:v>0.1350806451613</c:v>
                </c:pt>
                <c:pt idx="5">
                  <c:v>0.1149193548387</c:v>
                </c:pt>
                <c:pt idx="6">
                  <c:v>0.10416666666670001</c:v>
                </c:pt>
                <c:pt idx="7">
                  <c:v>7.9973118279570002E-2</c:v>
                </c:pt>
                <c:pt idx="8">
                  <c:v>7.459677419355E-2</c:v>
                </c:pt>
                <c:pt idx="9">
                  <c:v>5.8467741935480003E-2</c:v>
                </c:pt>
                <c:pt idx="10">
                  <c:v>4.3682795698920002E-2</c:v>
                </c:pt>
                <c:pt idx="11">
                  <c:v>4.3010752688169999E-2</c:v>
                </c:pt>
                <c:pt idx="12">
                  <c:v>2.889784946237E-2</c:v>
                </c:pt>
                <c:pt idx="13">
                  <c:v>1.6129032258059998E-2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42-4028-82F6-D759CEE51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16836632505"/>
          <c:y val="5.2020181691446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Sheet1!$A$3:$A$4</c:f>
              <c:strCache>
                <c:ptCount val="2"/>
                <c:pt idx="0">
                  <c:v>Wedi mynd i rywle arall dramor</c:v>
                </c:pt>
                <c:pt idx="1">
                  <c:v>Ni chymerais wyliau o gwbl</c:v>
                </c:pt>
              </c:strCache>
            </c:strRef>
          </c:cat>
          <c:val>
            <c:numRef>
              <c:f>Sheet1!$B$3:$B$4</c:f>
              <c:numCache>
                <c:formatCode>0%</c:formatCode>
                <c:ptCount val="2"/>
                <c:pt idx="0">
                  <c:v>0.28763440860220002</c:v>
                </c:pt>
                <c:pt idx="1">
                  <c:v>0.30913978494619998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0E-44DA-B5A9-FEDEC2D1B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4043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Lloegr</c:v>
                </c:pt>
                <c:pt idx="1">
                  <c:v>Yr Alban</c:v>
                </c:pt>
                <c:pt idx="2">
                  <c:v>Gweriniaeth Iwerddon</c:v>
                </c:pt>
                <c:pt idx="3">
                  <c:v>Gogledd Iwerddon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0.73819163292849999</c:v>
                </c:pt>
                <c:pt idx="1">
                  <c:v>0.20782726045880001</c:v>
                </c:pt>
                <c:pt idx="2">
                  <c:v>4.5883940620780002E-2</c:v>
                </c:pt>
                <c:pt idx="3">
                  <c:v>3.5087719298249997E-2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B5-4EB4-8632-F4730CEE4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0.21678</cdr:x>
      <cdr:y>0.16131</cdr:y>
    </cdr:from>
    <cdr:to>
      <cdr:x>0.26796</cdr:x>
      <cdr:y>0.25166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2B9348A-C50A-00D7-CE8A-AE3F8C51F8B9}"/>
            </a:ext>
          </a:extLst>
        </cdr:cNvPr>
        <cdr:cNvSpPr txBox="1"/>
      </cdr:nvSpPr>
      <cdr:spPr>
        <a:xfrm xmlns:a="http://schemas.openxmlformats.org/drawingml/2006/main">
          <a:off x="2419954" y="617267"/>
          <a:ext cx="571383" cy="3457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kern="12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734B23F-C8EF-F3EF-99E7-364B65C229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C1D5AD-4C08-6090-1813-FFA36F54F6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525A5-1924-46B5-A4BC-19070D8266EF}" type="datetimeFigureOut">
              <a:rPr lang="en-GB" smtClean="0"/>
              <a:t>14/07/2025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1386DA-A9CF-BA47-44D3-626F281E31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688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DF16F-C23A-46E2-B2D7-FCEE5848A642}" type="datetimeFigureOut">
              <a:rPr lang="en-GB" smtClean="0"/>
              <a:t>14/07/2025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1B856-5973-49AE-9977-E24CB412D7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51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 lvl="0" indent="0" algn="r" defTabSz="4572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EBDEFB-99C6-43D2-BB77-DF7517F4543C}" type="slidenum">
              <a:rPr kumimoji="0" sz="12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rPr>
              <a:pPr marL="0" marR="0" lvl="0" indent="0" algn="r" defTabSz="4572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1" charset="-128"/>
              <a:cs typeface="+mn-cs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8632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6338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1450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2ED97-0C89-9A49-91BB-7ED2F5DEB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AE64DE-9AA3-81F9-4FCF-B36806DB69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AA6FEA-EEFA-D354-079D-3D3EFC77BC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666317-63D5-08EA-F24F-8BFBDD1EE6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0032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B3B66-5EDF-8310-0FC4-0A0D72059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9F6B32-5503-4D9E-02BC-D4B4B898D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6316B2-6874-BFF9-022D-0E4826B1F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F1770-4D35-34CE-789D-C7CCCC36D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9589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535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1018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DA755-61E9-5671-452B-B491F1BAA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FD424C-22E2-7B69-C118-116CCB22CC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197EBA-84FF-7B55-E257-FED36CEC1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CF7D4-3996-B0D0-F3CE-10F6982132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38165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3C06D-9596-934E-0B5A-7818EDA94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00E4F7-7379-3040-8C7D-29277844C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EEC832-13B4-0779-B5C6-29545D8F32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A49DC-F3A4-6B1B-DCE3-0E8E087943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14317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9958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9A4B7-4F5D-E7E6-13DD-303E8746A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F59892-1FDF-39A7-EEFA-6AB1534FB8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F05B60-7B21-DA06-D70E-FC42331AA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8A429-FEF8-F673-6ED9-650EE4F14B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9223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09132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97236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8531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5586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7394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14515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7728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C32EB-E83F-955F-40E2-54AF062AF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53C30A-B8E2-D72F-5CF5-013CCA006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4AC1E9-2B4E-66D8-4678-2E5FD2D025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40B401-4CC7-3466-B30D-1BFC93444D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86396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55372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9095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48491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12C04-1E21-EE79-A052-1CB90035B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C138D7-5CCC-B9E5-4FC8-82418F4B0C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7376EF-A679-0E9D-F13D-5A489B55FF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45FB4-934D-FEDD-1038-00552A85B7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41356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55018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0FA8C-4B5B-6D2D-98AC-1F57A7EFA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5D9DC-0A26-DF08-70C7-8FC91276BF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58814E-0264-6D0C-EEDA-732E3897A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75223-8B1D-ED3D-011C-5D8BE09235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32413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49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19402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591B856-5973-49AE-9977-E24CB412D712}" type="slidenum">
              <a:rPr/>
              <a:t>51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6345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213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7200" y="0"/>
            <a:ext cx="45648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162050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074" name="Picture 2" descr="Welsh Government Logo">
            <a:extLst>
              <a:ext uri="{FF2B5EF4-FFF2-40B4-BE49-F238E27FC236}">
                <a16:creationId xmlns:a16="http://schemas.microsoft.com/office/drawing/2014/main" id="{4409CF9D-498F-14C7-05C5-85D8682D41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0612015-5975-93A2-F805-95B27C018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E137F8-C350-A694-67BF-A7E61F6326EE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172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-14163" y="0"/>
            <a:ext cx="5500564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1041369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074" name="Picture 2" descr="Welsh Government Logo">
            <a:extLst>
              <a:ext uri="{FF2B5EF4-FFF2-40B4-BE49-F238E27FC236}">
                <a16:creationId xmlns:a16="http://schemas.microsoft.com/office/drawing/2014/main" id="{4409CF9D-498F-14C7-05C5-85D8682D41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0612015-5975-93A2-F805-95B27C018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FF970E-26F0-609E-8324-9B1C84697D69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5600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162050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074" name="Picture 2" descr="Welsh Government Logo">
            <a:extLst>
              <a:ext uri="{FF2B5EF4-FFF2-40B4-BE49-F238E27FC236}">
                <a16:creationId xmlns:a16="http://schemas.microsoft.com/office/drawing/2014/main" id="{4409CF9D-498F-14C7-05C5-85D8682D41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D1BFAF25-8474-4B8C-8B8F-DB93722B48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6BC91D-32B9-F018-C1EA-9CC5D2F7292C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74349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0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207813"/>
            <a:ext cx="10620375" cy="549275"/>
          </a:xfrm>
        </p:spPr>
        <p:txBody>
          <a:bodyPr>
            <a:noAutofit/>
          </a:bodyPr>
          <a:lstStyle>
            <a:lvl1pPr algn="l">
              <a:defRPr sz="24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2" descr="Welsh Government Logo">
            <a:extLst>
              <a:ext uri="{FF2B5EF4-FFF2-40B4-BE49-F238E27FC236}">
                <a16:creationId xmlns:a16="http://schemas.microsoft.com/office/drawing/2014/main" id="{08A95025-37A5-7707-21B5-F2A086D595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C845823-ECC6-6272-BA0B-1875D0B90C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CC4A44-72EB-5D4B-B604-41D0CBB3EFB8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190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A19D0-27C6-E328-AF2B-2A8B5220D430}"/>
              </a:ext>
            </a:extLst>
          </p:cNvPr>
          <p:cNvSpPr/>
          <p:nvPr userDrawn="1"/>
        </p:nvSpPr>
        <p:spPr>
          <a:xfrm rot="5400000">
            <a:off x="7970997" y="1824252"/>
            <a:ext cx="2565081" cy="5876925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E939716B-2A46-E3D1-C447-81C12AD230D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562975" y="3819739"/>
            <a:ext cx="3467100" cy="18859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69DD4672-AA9B-96EE-D941-D8FC34889A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861" y="4811652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3D294B5D-EE39-C63A-E247-D08E7C9DCE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676" y="4554522"/>
            <a:ext cx="646501" cy="20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1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3435A87-B6D4-8399-C079-40C56D244039}"/>
              </a:ext>
            </a:extLst>
          </p:cNvPr>
          <p:cNvSpPr/>
          <p:nvPr userDrawn="1"/>
        </p:nvSpPr>
        <p:spPr>
          <a:xfrm>
            <a:off x="-14163" y="0"/>
            <a:ext cx="838200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036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pic>
        <p:nvPicPr>
          <p:cNvPr id="3074" name="Picture 2" descr="Welsh Government Logo">
            <a:extLst>
              <a:ext uri="{FF2B5EF4-FFF2-40B4-BE49-F238E27FC236}">
                <a16:creationId xmlns:a16="http://schemas.microsoft.com/office/drawing/2014/main" id="{4409CF9D-498F-14C7-05C5-85D8682D41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022C2808-630D-D4CF-42BE-1F4371D580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48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BD2C1520-BD52-7D1B-E029-FA2F2636C4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56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80631E-EDE1-E5F1-B051-5AB6FC24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0000"/>
            <a:ext cx="11099801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902C65B8-8524-E7C7-0B0C-BE8784F915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D5266B-4873-FFB2-12ED-C018C9A0F5EE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fld id="{97D663C5-261E-4FDB-8E57-EC89341B6E58}" type="slidenum">
              <a:rPr sz="800" b="0" i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sz="800" b="0" i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772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/>
        </p:nvSpPr>
        <p:spPr>
          <a:xfrm>
            <a:off x="-1026724" y="6492875"/>
            <a:ext cx="147605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4D42EA9E-67C9-4C87-932C-8F489DA21F6E}" type="slidenum">
              <a: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01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4" r:id="rId3"/>
    <p:sldLayoutId id="2147483673" r:id="rId4"/>
    <p:sldLayoutId id="2147483670" r:id="rId5"/>
    <p:sldLayoutId id="2147483672" r:id="rId6"/>
    <p:sldLayoutId id="2147483675" r:id="rId7"/>
  </p:sldLayoutIdLst>
  <p:hf hdr="0" ftr="0" dt="0"/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tourismresearch@gov.wale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2.xml"/><Relationship Id="rId3" Type="http://schemas.openxmlformats.org/officeDocument/2006/relationships/slide" Target="slide8.xml"/><Relationship Id="rId7" Type="http://schemas.openxmlformats.org/officeDocument/2006/relationships/slide" Target="slide3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0.xml"/><Relationship Id="rId5" Type="http://schemas.openxmlformats.org/officeDocument/2006/relationships/slide" Target="slide15.xml"/><Relationship Id="rId10" Type="http://schemas.openxmlformats.org/officeDocument/2006/relationships/image" Target="../media/image7.jpeg"/><Relationship Id="rId4" Type="http://schemas.openxmlformats.org/officeDocument/2006/relationships/slide" Target="slide10.xml"/><Relationship Id="rId9" Type="http://schemas.openxmlformats.org/officeDocument/2006/relationships/slide" Target="slide4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0.jpeg"/><Relationship Id="rId4" Type="http://schemas.openxmlformats.org/officeDocument/2006/relationships/image" Target="../media/image15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chart" Target="../charts/chart32.xml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15" descr="Arolwg ail-gysylltu â defnyddwyr Croeso Cymru – Adroddiad y DU ac Iwerddon (2025)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825122" y="2192485"/>
            <a:ext cx="8871328" cy="1015663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 lvl="0" indent="0" algn="l" defTabSz="609585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400" b="0" i="0" u="none" strike="noStrike" kern="1200" cap="none" spc="0" normalizeH="0" baseline="0" dirty="0">
                <a:ln>
                  <a:noFill/>
                </a:ln>
                <a:solidFill>
                  <a:srgbClr val="4B546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Arolwg ail-gysylltu â defnyddwyr Croeso Cymru – </a:t>
            </a:r>
          </a:p>
          <a:p>
            <a:pPr marL="0" marR="0" lvl="0" indent="0" algn="l" defTabSz="609585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400" b="0" i="0" u="none" strike="noStrike" kern="1200" cap="none" spc="0" normalizeH="0" baseline="0" dirty="0">
                <a:ln>
                  <a:noFill/>
                </a:ln>
                <a:solidFill>
                  <a:srgbClr val="4B546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Adroddiad y DU ac Iwerddon (2025)</a:t>
            </a:r>
          </a:p>
        </p:txBody>
      </p:sp>
      <p:pic>
        <p:nvPicPr>
          <p:cNvPr id="6147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93" y="364220"/>
            <a:ext cx="1537051" cy="136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9" descr="Rhif Ymchwil Gymdeithasol: I'w gadarnhau. Dyddiad cyhoeddi: I'w gadarnhau"/>
          <p:cNvSpPr txBox="1"/>
          <p:nvPr/>
        </p:nvSpPr>
        <p:spPr>
          <a:xfrm>
            <a:off x="2901743" y="488475"/>
            <a:ext cx="4442639" cy="686661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:lc="http://schemas.openxmlformats.org/drawingml/2006/lockedCanvas" xmlns="" xmlns:c15="http://schemas.microsoft.com/office/drawing/2012/chart" xmlns:c="http://schemas.openxmlformats.org/drawingml/2006/chart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467" b="0" i="0" u="none" strike="noStrike" kern="1200" cap="small" spc="67" normalizeH="0" baseline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Rhif Ymchwil Gymdeithasol: 80/2025</a:t>
            </a:r>
          </a:p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467" b="0" i="0" u="none" strike="noStrike" kern="1200" cap="small" spc="67" normalizeH="0" baseline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Dyddiad cyhoeddi: </a:t>
            </a:r>
            <a:r>
              <a:rPr lang="cy-GB" sz="1467" cap="small" spc="67" dirty="0">
                <a:solidFill>
                  <a:srgbClr val="2C486E"/>
                </a:solidFill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18/07/2025</a:t>
            </a:r>
          </a:p>
        </p:txBody>
      </p:sp>
      <p:sp>
        <p:nvSpPr>
          <p:cNvPr id="9" name="Text Box 1" descr="ISBN Digidol: I'w gadarnhau © Hawlfraint y Goron"/>
          <p:cNvSpPr txBox="1"/>
          <p:nvPr/>
        </p:nvSpPr>
        <p:spPr>
          <a:xfrm>
            <a:off x="825122" y="5727283"/>
            <a:ext cx="3620372" cy="90804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:lc="http://schemas.openxmlformats.org/drawingml/2006/lockedCanvas" xmlns="" xmlns:c15="http://schemas.microsoft.com/office/drawing/2012/chart" xmlns:c="http://schemas.openxmlformats.org/drawingml/2006/chart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ISBN Digidol</a:t>
            </a:r>
            <a:r>
              <a:rPr lang="cy-GB" sz="1200" dirty="0">
                <a:solidFill>
                  <a:srgbClr val="12074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978-1-80633-071-3</a:t>
            </a:r>
          </a:p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kumimoji="0" lang="cy-GB" sz="12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Hawlfraint y Goron</a:t>
            </a:r>
          </a:p>
        </p:txBody>
      </p:sp>
      <p:sp>
        <p:nvSpPr>
          <p:cNvPr id="10" name="Text Box 1" descr="Mae'r ddogfen yma hefyd ar gael yn Saesneg."/>
          <p:cNvSpPr txBox="1"/>
          <p:nvPr/>
        </p:nvSpPr>
        <p:spPr>
          <a:xfrm>
            <a:off x="8320343" y="5874038"/>
            <a:ext cx="3620372" cy="761292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:lc="http://schemas.openxmlformats.org/drawingml/2006/lockedCanvas" xmlns="" xmlns:c15="http://schemas.microsoft.com/office/drawing/2012/chart" xmlns:c="http://schemas.openxmlformats.org/drawingml/2006/chart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Mae'r ddogfen yma hefyd ar gael yn Saesneg.</a:t>
            </a: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200" b="0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document is also available in English.</a:t>
            </a:r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015" y="1"/>
            <a:ext cx="1917700" cy="2190327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xmlns:c15="http://schemas.microsoft.com/office/drawing/2012/chart" xmlns:c="http://schemas.openxmlformats.org/drawingml/2006/chart"/>
            </a:ext>
          </a:extLst>
        </p:spPr>
      </p:pic>
    </p:spTree>
    <p:extLst>
      <p:ext uri="{BB962C8B-B14F-4D97-AF65-F5344CB8AC3E}">
        <p14:creationId xmlns:p14="http://schemas.microsoft.com/office/powerpoint/2010/main" val="3742319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 descr="  ">
            <a:extLst>
              <a:ext uri="{FF2B5EF4-FFF2-40B4-BE49-F238E27FC236}">
                <a16:creationId xmlns:a16="http://schemas.microsoft.com/office/drawing/2014/main" id="{075A5E56-1764-27E8-8B23-D8B22B1CFE3C}"/>
              </a:ext>
            </a:extLst>
          </p:cNvPr>
          <p:cNvSpPr txBox="1">
            <a:spLocks/>
          </p:cNvSpPr>
          <p:nvPr/>
        </p:nvSpPr>
        <p:spPr>
          <a:xfrm>
            <a:off x="564543" y="1112662"/>
            <a:ext cx="10966197" cy="116339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2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Adroddiad Ymchwil Llawn: Arolwg ail-gysylltu â defnyddwyr Croeso Cymru – Adroddiad y DU ac Iwerddon (2025)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Caerdydd: Llywodraeth Cymru, rhif adroddiad GSR i'w gadarnhau.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Ar gael yn: I'w gadarnhau</a:t>
            </a:r>
          </a:p>
        </p:txBody>
      </p:sp>
      <p:sp>
        <p:nvSpPr>
          <p:cNvPr id="3" name="Text Placeholder 4" descr="Safbwyntiau’r ymchwilydd a fynegir yn yr adroddiad hwn ac nid o reidrwydd rhai Llywodraeth Cymru.">
            <a:extLst>
              <a:ext uri="{FF2B5EF4-FFF2-40B4-BE49-F238E27FC236}">
                <a16:creationId xmlns:a16="http://schemas.microsoft.com/office/drawing/2014/main" id="{2D11D167-655C-A196-181C-B73FDDFF9F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64542" y="2721042"/>
            <a:ext cx="10642455" cy="25206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9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Safbwyntiau’r ymchwilydd a fynegir yn yr adroddiad hwn ac nid o reidrwydd rhai Llywodraeth Cymru.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 ragor o wybodaeth cysylltwch â: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Tîm Ymchwil a Mewnwelediadau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Croeso Cymru,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Economi, </a:t>
            </a:r>
            <a:r>
              <a:rPr lang="cy-GB" sz="1400" dirty="0">
                <a:solidFill>
                  <a:srgbClr val="120742"/>
                </a:solidFill>
              </a:rPr>
              <a:t>Ynni a Chynllunio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Parc Cathays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Caerdydd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CF10 3NQ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E-bost: </a:t>
            </a: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ymchwiltwristiaeth@llyw.cymru</a:t>
            </a:r>
            <a:r>
              <a:rPr kumimoji="0" lang="cy-GB" sz="1400" b="0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C5D40D4-215F-3D7B-819C-64B13F935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366" y="6098859"/>
            <a:ext cx="713656" cy="68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1A14E0-84BB-7428-0302-E619BAD0F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576" y="6388100"/>
            <a:ext cx="812421" cy="26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63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 descr="Cynnwys">
            <a:extLst>
              <a:ext uri="{FF2B5EF4-FFF2-40B4-BE49-F238E27FC236}">
                <a16:creationId xmlns:a16="http://schemas.microsoft.com/office/drawing/2014/main" id="{F94AB30A-3F33-FA22-02BD-596D147EC31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25286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Cynnwys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C9EF88-CCE0-40ED-5B62-60549722F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119702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07FB9A-9879-E583-877D-0BFD9C6F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826376"/>
              </p:ext>
            </p:extLst>
          </p:nvPr>
        </p:nvGraphicFramePr>
        <p:xfrm>
          <a:off x="415058" y="1251334"/>
          <a:ext cx="5820372" cy="4618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842">
                  <a:extLst>
                    <a:ext uri="{9D8B030D-6E8A-4147-A177-3AD203B41FA5}">
                      <a16:colId xmlns:a16="http://schemas.microsoft.com/office/drawing/2014/main" val="334382098"/>
                    </a:ext>
                  </a:extLst>
                </a:gridCol>
                <a:gridCol w="5334530">
                  <a:extLst>
                    <a:ext uri="{9D8B030D-6E8A-4147-A177-3AD203B41FA5}">
                      <a16:colId xmlns:a16="http://schemas.microsoft.com/office/drawing/2014/main" val="271853373"/>
                    </a:ext>
                  </a:extLst>
                </a:gridCol>
              </a:tblGrid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Cefndir a Methodoleg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987873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Canfyddiadau allweddol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410419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Proffil ymholwyr Croeso Cymru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246186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Trosi taith a pherthynas â Chymru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0317245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>
                          <a:solidFill>
                            <a:schemeClr val="bg1"/>
                          </a:solidFill>
                        </a:rPr>
                        <a:t>05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>
                          <a:solidFill>
                            <a:srgbClr val="120742"/>
                          </a:solidFill>
                        </a:rPr>
                        <a:t>Nodweddion taith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026097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 dirty="0">
                          <a:solidFill>
                            <a:schemeClr val="bg1"/>
                          </a:solidFill>
                        </a:rPr>
                        <a:t>06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 dirty="0">
                          <a:solidFill>
                            <a:srgbClr val="120742"/>
                          </a:solidFill>
                        </a:rPr>
                        <a:t>Effaith marchnata Croeso Cymru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188328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 dirty="0">
                          <a:solidFill>
                            <a:schemeClr val="bg1"/>
                          </a:solidFill>
                        </a:rPr>
                        <a:t>07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 dirty="0">
                          <a:solidFill>
                            <a:srgbClr val="120742"/>
                          </a:solidFill>
                        </a:rPr>
                        <a:t>Tebygolrwydd o ymweld â Chymru yn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600060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 rtl="0"/>
                      <a:r>
                        <a:rPr lang="cy-GB" b="1" dirty="0">
                          <a:solidFill>
                            <a:schemeClr val="bg1"/>
                          </a:solidFill>
                        </a:rPr>
                        <a:t>08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600" b="0" u="none" dirty="0">
                          <a:solidFill>
                            <a:srgbClr val="120742"/>
                          </a:solidFill>
                        </a:rPr>
                        <a:t>Rhesymau dros beidio â mynd ar daith i Gymru yn 2024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7174187"/>
                  </a:ext>
                </a:extLst>
              </a:tr>
            </a:tbl>
          </a:graphicData>
        </a:graphic>
      </p:graphicFrame>
      <p:sp>
        <p:nvSpPr>
          <p:cNvPr id="4" name="Rectangle 3" descr="1. Cefndir a Methodoleg">
            <a:hlinkClick r:id="rId2" action="ppaction://hlinksldjump"/>
            <a:extLst>
              <a:ext uri="{FF2B5EF4-FFF2-40B4-BE49-F238E27FC236}">
                <a16:creationId xmlns:a16="http://schemas.microsoft.com/office/drawing/2014/main" id="{3805535D-3164-FA44-356C-6FD7C0B62C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73840" y="1379536"/>
            <a:ext cx="2669459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7" name="Rectangle 6" descr="2. Canfyddiadau allweddol">
            <a:hlinkClick r:id="rId3" action="ppaction://hlinksldjump"/>
            <a:extLst>
              <a:ext uri="{FF2B5EF4-FFF2-40B4-BE49-F238E27FC236}">
                <a16:creationId xmlns:a16="http://schemas.microsoft.com/office/drawing/2014/main" id="{E0DCE567-2FA1-E29A-FC34-248FFE98DC7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36000" y="1949726"/>
            <a:ext cx="1200150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8" name="Rectangle 7" descr="3. Proffil ymholwyr Croeso Cymru">
            <a:hlinkClick r:id="rId4" action="ppaction://hlinksldjump"/>
            <a:extLst>
              <a:ext uri="{FF2B5EF4-FFF2-40B4-BE49-F238E27FC236}">
                <a16:creationId xmlns:a16="http://schemas.microsoft.com/office/drawing/2014/main" id="{39E4F3BB-325A-1E8E-A09B-7E22912E2BA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59601" y="2494028"/>
            <a:ext cx="2962275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Rectangle 8" descr="4. Trosi taith a pherthynas â Chymru 2024">
            <a:hlinkClick r:id="rId5" action="ppaction://hlinksldjump"/>
            <a:extLst>
              <a:ext uri="{FF2B5EF4-FFF2-40B4-BE49-F238E27FC236}">
                <a16:creationId xmlns:a16="http://schemas.microsoft.com/office/drawing/2014/main" id="{8E068366-29D7-6A01-704B-47E3AC249A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07201" y="3121501"/>
            <a:ext cx="4343400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0" name="Rectangle 9" descr="5. Nodweddion taith 2024">
            <a:hlinkClick r:id="rId6" action="ppaction://hlinksldjump"/>
            <a:extLst>
              <a:ext uri="{FF2B5EF4-FFF2-40B4-BE49-F238E27FC236}">
                <a16:creationId xmlns:a16="http://schemas.microsoft.com/office/drawing/2014/main" id="{6B1DB0B6-B2A4-C6AC-EBEE-00CE79944E7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07201" y="3687369"/>
            <a:ext cx="2333625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Rectangle 1" descr="7. Effaith marchnata Croeso Cymru">
            <a:hlinkClick r:id="rId7" action="ppaction://hlinksldjump"/>
            <a:extLst>
              <a:ext uri="{FF2B5EF4-FFF2-40B4-BE49-F238E27FC236}">
                <a16:creationId xmlns:a16="http://schemas.microsoft.com/office/drawing/2014/main" id="{FF83F3CD-3597-D6D0-80FE-A1B8394E242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84765" y="4213107"/>
            <a:ext cx="3037111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5" name="Rectangle 14" descr="8. Tebygolrwydd o ymweld â Chymru yn 2025">
            <a:hlinkClick r:id="rId8" action="ppaction://hlinksldjump"/>
            <a:extLst>
              <a:ext uri="{FF2B5EF4-FFF2-40B4-BE49-F238E27FC236}">
                <a16:creationId xmlns:a16="http://schemas.microsoft.com/office/drawing/2014/main" id="{768F5CAD-2B7F-D188-99B7-FAB13FF0CD4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35820" y="4836908"/>
            <a:ext cx="4004170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6" name="Rectangle 15" descr="9. Rhesymau dros beidio â mynd ar daith i Gymru yn 2024">
            <a:hlinkClick r:id="rId9" action="ppaction://hlinksldjump"/>
            <a:extLst>
              <a:ext uri="{FF2B5EF4-FFF2-40B4-BE49-F238E27FC236}">
                <a16:creationId xmlns:a16="http://schemas.microsoft.com/office/drawing/2014/main" id="{E10CCCDF-488E-0D9D-E463-382822CB88B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07201" y="5323778"/>
            <a:ext cx="5188799" cy="64511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1E17602-DF6E-5F34-EED4-598756B50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0" y="316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140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4D8AD41-FB4D-5E23-2516-D909E695A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CEFNDIR A METHODOLEG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1040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CEFNDIR 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METHODOLEG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7B3B48-2DD9-7850-7D96-54D78FF32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41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Cefndir">
            <a:extLst>
              <a:ext uri="{FF2B5EF4-FFF2-40B4-BE49-F238E27FC236}">
                <a16:creationId xmlns:a16="http://schemas.microsoft.com/office/drawing/2014/main" id="{18991223-AE64-0FC5-228D-48A7FDB3A14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25286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Cefndir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6AB6176-0D1E-C2F8-528C-973CAB59B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95196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 descr="Sbarduno Twristiaeth i Gymru: Mewnwelediadau gan ymholwyr o'r DU ac Iwerddon">
            <a:extLst>
              <a:ext uri="{FF2B5EF4-FFF2-40B4-BE49-F238E27FC236}">
                <a16:creationId xmlns:a16="http://schemas.microsoft.com/office/drawing/2014/main" id="{956B8181-49A0-AE2F-392B-D5C30305678D}"/>
              </a:ext>
            </a:extLst>
          </p:cNvPr>
          <p:cNvSpPr>
            <a:spLocks/>
          </p:cNvSpPr>
          <p:nvPr/>
        </p:nvSpPr>
        <p:spPr>
          <a:xfrm>
            <a:off x="1003300" y="846415"/>
            <a:ext cx="6789000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400" b="1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Sbarduno Twristiaeth i Gymru: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cy-GB" sz="2400" b="1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Mewnwelediadau gan ymholwyr o'r DU ac Iwerddon</a:t>
            </a:r>
          </a:p>
        </p:txBody>
      </p:sp>
      <p:sp>
        <p:nvSpPr>
          <p:cNvPr id="8" name="Content Placeholder 7" descr="Croeso Cymru, tîm twristiaeth Llywodraeth Cymru, sy'n gyfrifol am ddefnyddio ymgyrchoedd twristiaeth yn y DU ac yn rhyngwladol i osod Cymru fel cyrchfan dwristiaeth flaenllaw.">
            <a:extLst>
              <a:ext uri="{FF2B5EF4-FFF2-40B4-BE49-F238E27FC236}">
                <a16:creationId xmlns:a16="http://schemas.microsoft.com/office/drawing/2014/main" id="{037BA414-6CB1-7037-AEB4-001E22B2087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03300" y="2092549"/>
            <a:ext cx="6624638" cy="4466728"/>
          </a:xfrm>
        </p:spPr>
        <p:txBody>
          <a:bodyPr/>
          <a:lstStyle/>
          <a:p>
            <a:pPr marL="0" indent="0" rtl="0">
              <a:buNone/>
            </a:pPr>
            <a:r>
              <a:rPr lang="cy-GB" sz="1600" dirty="0">
                <a:solidFill>
                  <a:srgbClr val="04043F"/>
                </a:solidFill>
              </a:rPr>
              <a:t>Croeso Cymru, tîm twristiaeth Llywodraeth Cymru, sy'n gyfrifol am ddefnyddio ymgyrchoedd twristiaeth yn y DU ac yn rhyngwladol i osod Cymru fel cyrchfan dwristiaeth flaenllaw.</a:t>
            </a:r>
          </a:p>
          <a:p>
            <a:pPr marL="0" indent="0">
              <a:buNone/>
            </a:pPr>
            <a:endParaRPr lang="en-GB" sz="1600" noProof="0" dirty="0">
              <a:solidFill>
                <a:srgbClr val="04043F"/>
              </a:solidFill>
            </a:endParaRPr>
          </a:p>
          <a:p>
            <a:pPr marL="0" indent="0" rtl="0">
              <a:buNone/>
            </a:pPr>
            <a:r>
              <a:rPr lang="cy-GB" sz="1600" dirty="0">
                <a:solidFill>
                  <a:srgbClr val="04043F"/>
                </a:solidFill>
              </a:rPr>
              <a:t>Mae'r adroddiad manwl hwn yn dadansoddi data o arolwg ar-lein a gynhaliwyd ym misoedd Chwefror a Mawrth 2025 ymhlith cysylltiadau defnyddwyr Croeso Cymru o'r DU ac Iwerddon (cyfeirir atynt fel 'ymholwyr' drwyddo draw). Mae adroddiad ar wahân ar gael ar ymholwyr o'r Almaen. </a:t>
            </a:r>
          </a:p>
          <a:p>
            <a:pPr marL="0" indent="0">
              <a:buNone/>
            </a:pPr>
            <a:endParaRPr lang="en-GB" sz="1600" noProof="0" dirty="0">
              <a:solidFill>
                <a:srgbClr val="04043F"/>
              </a:solidFill>
            </a:endParaRPr>
          </a:p>
          <a:p>
            <a:pPr marL="0" indent="0" rtl="0">
              <a:buNone/>
            </a:pPr>
            <a:r>
              <a:rPr lang="cy-GB" sz="1600" dirty="0">
                <a:solidFill>
                  <a:srgbClr val="04043F"/>
                </a:solidFill>
              </a:rPr>
              <a:t>Prif amcanion ymchwil yr arolwg oedd:</a:t>
            </a:r>
          </a:p>
          <a:p>
            <a:pPr lvl="1" rtl="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4043F"/>
                </a:solidFill>
              </a:rPr>
              <a:t>Asesu trosi taith a pherthynas â Chymru</a:t>
            </a:r>
          </a:p>
          <a:p>
            <a:pPr lvl="1" rtl="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4043F"/>
                </a:solidFill>
              </a:rPr>
              <a:t>Deall nodweddion teithiau a gymerwyd yn 2024</a:t>
            </a:r>
          </a:p>
          <a:p>
            <a:pPr lvl="1" rtl="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4043F"/>
                </a:solidFill>
              </a:rPr>
              <a:t>Ymwybyddiaeth o'r ymgyrch</a:t>
            </a:r>
          </a:p>
          <a:p>
            <a:pPr lvl="1" rtl="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4043F"/>
                </a:solidFill>
              </a:rPr>
              <a:t>Mesur effaith y marchnata</a:t>
            </a:r>
          </a:p>
          <a:p>
            <a:pPr lvl="1" rtl="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4043F"/>
                </a:solidFill>
              </a:rPr>
              <a:t>Deall cynlluniau ar gyfer teithiau yn 2025</a:t>
            </a:r>
          </a:p>
          <a:p>
            <a:pPr lvl="1" rtl="0">
              <a:buFont typeface="Arial" panose="020B0604020202020204" pitchFamily="34" charset="0"/>
              <a:buChar char="•"/>
            </a:pPr>
            <a:r>
              <a:rPr lang="cy-GB" sz="1600" dirty="0">
                <a:solidFill>
                  <a:srgbClr val="04043F"/>
                </a:solidFill>
              </a:rPr>
              <a:t>Asesu'r rhesymau dros beidio â mynd ar daith yn 2024</a:t>
            </a:r>
          </a:p>
          <a:p>
            <a:endParaRPr lang="en-GB" sz="1600" noProof="0" dirty="0">
              <a:solidFill>
                <a:srgbClr val="04043F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2C6AA3A-07F5-5FBC-AE9C-3A2B62DFC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418" y="118838"/>
            <a:ext cx="674482" cy="33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C8426C33-DD60-B8D2-08A0-BB4C081F9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408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36A1-18AD-5536-ECDB-D56464C1E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 descr="Methodoleg">
            <a:extLst>
              <a:ext uri="{FF2B5EF4-FFF2-40B4-BE49-F238E27FC236}">
                <a16:creationId xmlns:a16="http://schemas.microsoft.com/office/drawing/2014/main" id="{62CC4F75-5B5C-D57E-E9E7-20C0EB9983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25286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Methodoleg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9E24834-0334-F129-14DC-4E38AC1F0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146752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 descr="Ym mis Chwefror 2025, cysylltodd Croeso Cymru ag ymholwyr drwy e-bost a gofynnwyd iddynt gwblhau arolwg ar-lein 10 i 15 munud a oedd ar gael yn Saesneg a Chymraeg.">
            <a:extLst>
              <a:ext uri="{FF2B5EF4-FFF2-40B4-BE49-F238E27FC236}">
                <a16:creationId xmlns:a16="http://schemas.microsoft.com/office/drawing/2014/main" id="{1314ECA3-3E92-8D87-0F0D-77F4BBE0466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88976" y="1108434"/>
            <a:ext cx="6440523" cy="3438525"/>
          </a:xfrm>
        </p:spPr>
        <p:txBody>
          <a:bodyPr/>
          <a:lstStyle/>
          <a:p>
            <a:pPr marL="0" indent="0" rtl="0">
              <a:buNone/>
            </a:pPr>
            <a:r>
              <a:rPr lang="cy-GB" sz="1400">
                <a:solidFill>
                  <a:schemeClr val="accent1"/>
                </a:solidFill>
              </a:rPr>
              <a:t>Ym mis Chwefror 2025, cysylltodd Croeso Cymru ag ymholwyr drwy e-bost a gofynnwyd iddynt gwblhau arolwg ar-lein 10 i 15 munud a oedd ar gael yn Saesneg a Chymraeg. Anfonwyd e-byst atgoffa at y rhai nad ymatebodd wythnos ar ôl y gwahoddiad cychwynnol, a chynigiwyd cymhelliant raffl gwobrau.</a:t>
            </a:r>
          </a:p>
          <a:p>
            <a:pPr marL="0" indent="0">
              <a:buNone/>
            </a:pPr>
            <a:endParaRPr lang="en-GB" sz="1400" noProof="0" dirty="0">
              <a:solidFill>
                <a:schemeClr val="accent1"/>
              </a:solidFill>
            </a:endParaRPr>
          </a:p>
          <a:p>
            <a:pPr marL="0" indent="0" rtl="0">
              <a:buNone/>
            </a:pPr>
            <a:r>
              <a:rPr lang="cy-GB" sz="1400">
                <a:solidFill>
                  <a:schemeClr val="accent1"/>
                </a:solidFill>
              </a:rPr>
              <a:t>Agorodd yr arolwg ar 17 Chwefror a chau am 9am ar 3 Mawrth 2025.</a:t>
            </a:r>
          </a:p>
          <a:p>
            <a:pPr marL="0" indent="0">
              <a:buNone/>
            </a:pPr>
            <a:endParaRPr lang="en-GB" sz="1400" noProof="0" dirty="0">
              <a:solidFill>
                <a:schemeClr val="accent1"/>
              </a:solidFill>
            </a:endParaRPr>
          </a:p>
          <a:p>
            <a:pPr marL="0" indent="0" rtl="0">
              <a:buNone/>
            </a:pPr>
            <a:r>
              <a:rPr lang="cy-GB" sz="1400" b="1">
                <a:solidFill>
                  <a:schemeClr val="accent1"/>
                </a:solidFill>
              </a:rPr>
              <a:t>Sampl a Chyfradd Ymateb</a:t>
            </a:r>
          </a:p>
          <a:p>
            <a:pPr marL="0" indent="0" rtl="0">
              <a:buNone/>
            </a:pPr>
            <a:r>
              <a:rPr lang="cy-GB" sz="1400">
                <a:solidFill>
                  <a:schemeClr val="accent1"/>
                </a:solidFill>
              </a:rPr>
              <a:t>Tynnwyd y sampl o amrywiol ffynonellau, gan adlewyrchu'r gwahanol ffyrdd yr oedd ymholwyr wedi cysylltu â Croeso Cymru. Mae'r tabl ar y dde yn dangos y ffynonellau sampl ynghyd â nifer yr arolygon a gwblhawyd ar gyfer pob ffynhonnell.</a:t>
            </a:r>
          </a:p>
          <a:p>
            <a:pPr marL="0" indent="0">
              <a:buNone/>
            </a:pPr>
            <a:endParaRPr lang="en-GB" sz="1400" dirty="0">
              <a:solidFill>
                <a:schemeClr val="accent1"/>
              </a:solidFill>
            </a:endParaRPr>
          </a:p>
          <a:p>
            <a:pPr marL="0" indent="0" rtl="0">
              <a:buNone/>
            </a:pPr>
            <a:r>
              <a:rPr lang="cy-GB" sz="1400">
                <a:solidFill>
                  <a:schemeClr val="accent1"/>
                </a:solidFill>
              </a:rPr>
              <a:t>Allan o 43,303 o wahoddiadau a anfonwyd at ymholwyr, derbyniwyd 3,827 o ymatebion arolwg wedi'u cwblhau, gan arwain at gyfradd ymateb o 9%.</a:t>
            </a:r>
          </a:p>
          <a:p>
            <a:pPr marL="0" indent="0">
              <a:buNone/>
            </a:pPr>
            <a:endParaRPr lang="en-GB" sz="1400" dirty="0">
              <a:solidFill>
                <a:schemeClr val="accent1"/>
              </a:solidFill>
            </a:endParaRPr>
          </a:p>
          <a:p>
            <a:pPr marL="0" indent="0" rtl="0">
              <a:buNone/>
            </a:pPr>
            <a:r>
              <a:rPr lang="cy-GB" sz="1400" b="1">
                <a:solidFill>
                  <a:schemeClr val="accent1"/>
                </a:solidFill>
              </a:rPr>
              <a:t>Ystyried data</a:t>
            </a:r>
          </a:p>
          <a:p>
            <a:pPr marL="0" indent="0" rtl="0">
              <a:buNone/>
            </a:pPr>
            <a:r>
              <a:rPr lang="cy-GB" sz="1400">
                <a:solidFill>
                  <a:schemeClr val="accent1"/>
                </a:solidFill>
              </a:rPr>
              <a:t>Mae'n bwysig nodi nad yw'r sampl a oedd yn rhan o'r astudiaeth hon yn gynrychioliadol o boblogaethau cyffredinol y DU ac Iwerddon. Dewiswyd cyfranogwyr ar sail eu cysylltiadau presennol â Chymru. O ganlyniad, mae'n debygol y bydd eu barn yn fwy cadarnhaol, neu'n 'gynhesach', tuag at Gymru na barn y cyhoedd yn ehangach. Dylid ystyried y cyd-destun hwn wrth ddehongli'r canfyddiadau.</a:t>
            </a:r>
          </a:p>
          <a:p>
            <a:pPr marL="0" indent="0">
              <a:buNone/>
            </a:pPr>
            <a:endParaRPr lang="en-GB" sz="1200" noProof="0" dirty="0">
              <a:solidFill>
                <a:schemeClr val="accen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CE1FE2-C7C3-BCAD-6F3D-6D75F4E41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0706" y="130102"/>
            <a:ext cx="674482" cy="33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C0AD407-CF8E-0708-1925-A5E4659A5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527539"/>
              </p:ext>
            </p:extLst>
          </p:nvPr>
        </p:nvGraphicFramePr>
        <p:xfrm>
          <a:off x="6715344" y="2491335"/>
          <a:ext cx="4336293" cy="2584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8268">
                  <a:extLst>
                    <a:ext uri="{9D8B030D-6E8A-4147-A177-3AD203B41FA5}">
                      <a16:colId xmlns:a16="http://schemas.microsoft.com/office/drawing/2014/main" val="110029569"/>
                    </a:ext>
                  </a:extLst>
                </a:gridCol>
                <a:gridCol w="1178025">
                  <a:extLst>
                    <a:ext uri="{9D8B030D-6E8A-4147-A177-3AD203B41FA5}">
                      <a16:colId xmlns:a16="http://schemas.microsoft.com/office/drawing/2014/main" val="2799018882"/>
                    </a:ext>
                  </a:extLst>
                </a:gridCol>
              </a:tblGrid>
              <a:tr h="366691">
                <a:tc>
                  <a:txBody>
                    <a:bodyPr/>
                    <a:lstStyle/>
                    <a:p>
                      <a:pPr marL="0" marR="0" lvl="0" indent="0" algn="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noProof="0" dirty="0">
                        <a:solidFill>
                          <a:srgbClr val="04043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04043F"/>
                          </a:solidFill>
                        </a:rPr>
                        <a:t>Maint y sylfaen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404125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Ymholwyr ECRM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2,747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806952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Ymholwyr ymgyrch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324362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Ymholwyr gwefan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929812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Cyfryngau cymdeithasol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141807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b="1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Cyfanswm y sampl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b="1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3,827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3239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8894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216CC-2E93-68B6-4ECB-65E101620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 descr="DIFFINIADAU">
            <a:extLst>
              <a:ext uri="{FF2B5EF4-FFF2-40B4-BE49-F238E27FC236}">
                <a16:creationId xmlns:a16="http://schemas.microsoft.com/office/drawing/2014/main" id="{E4E70A6B-50D0-4929-10BA-A824D2913E8C}"/>
              </a:ext>
            </a:extLst>
          </p:cNvPr>
          <p:cNvSpPr txBox="1">
            <a:spLocks/>
          </p:cNvSpPr>
          <p:nvPr/>
        </p:nvSpPr>
        <p:spPr>
          <a:xfrm>
            <a:off x="773430" y="1850552"/>
            <a:ext cx="4015740" cy="3332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Rockwell" panose="02060603020205020403" pitchFamily="18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4000" b="1" i="0" u="none" strike="noStrike" kern="120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DIFFINIADAU</a:t>
            </a:r>
          </a:p>
        </p:txBody>
      </p:sp>
      <p:sp>
        <p:nvSpPr>
          <p:cNvPr id="3" name="TextBox 2" descr="Diffiniadau a ddefnyddir yn yr adroddiad hwn">
            <a:extLst>
              <a:ext uri="{FF2B5EF4-FFF2-40B4-BE49-F238E27FC236}">
                <a16:creationId xmlns:a16="http://schemas.microsoft.com/office/drawing/2014/main" id="{772AEBA5-9128-9842-494A-C9DE4241A6CD}"/>
              </a:ext>
            </a:extLst>
          </p:cNvPr>
          <p:cNvSpPr txBox="1"/>
          <p:nvPr/>
        </p:nvSpPr>
        <p:spPr>
          <a:xfrm>
            <a:off x="6096000" y="778560"/>
            <a:ext cx="635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sz="2000" b="1">
                <a:solidFill>
                  <a:srgbClr val="120742"/>
                </a:solidFill>
              </a:rPr>
              <a:t>Diffiniadau a ddefnyddir yn yr adroddiad hwn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CC772A4-5A36-53A0-5CFA-933D9679D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191250" y="1166977"/>
            <a:ext cx="547221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 descr="Mae’r adroddiad hwn yn defnyddio sawl term i ddiffinio’r ymatebwyr i’r arolwg.">
            <a:extLst>
              <a:ext uri="{FF2B5EF4-FFF2-40B4-BE49-F238E27FC236}">
                <a16:creationId xmlns:a16="http://schemas.microsoft.com/office/drawing/2014/main" id="{0E611DFA-22F1-0F51-F2D9-E2B768E46044}"/>
              </a:ext>
            </a:extLst>
          </p:cNvPr>
          <p:cNvSpPr txBox="1"/>
          <p:nvPr/>
        </p:nvSpPr>
        <p:spPr>
          <a:xfrm>
            <a:off x="5913120" y="1439501"/>
            <a:ext cx="60198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sz="1400" dirty="0">
                <a:solidFill>
                  <a:srgbClr val="120742"/>
                </a:solidFill>
              </a:rPr>
              <a:t>Mae’r adroddiad hwn yn defnyddio sawl term i ddiffinio’r ymatebwyr i’r arolwg.</a:t>
            </a:r>
          </a:p>
          <a:p>
            <a:endParaRPr lang="en-GB" sz="1400" noProof="0" dirty="0">
              <a:solidFill>
                <a:srgbClr val="120742"/>
              </a:solidFill>
            </a:endParaRPr>
          </a:p>
          <a:p>
            <a:pPr rtl="0"/>
            <a:r>
              <a:rPr lang="cy-GB" sz="1400" dirty="0">
                <a:solidFill>
                  <a:srgbClr val="120742"/>
                </a:solidFill>
              </a:rPr>
              <a:t>Mae’r rhain yn cynnwys: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Ymholwyr Croeso Cymru</a:t>
            </a:r>
            <a:r>
              <a:rPr lang="cy-GB" sz="1400" dirty="0">
                <a:solidFill>
                  <a:srgbClr val="120742"/>
                </a:solidFill>
              </a:rPr>
              <a:t>: Cyfanswm poblogaeth yr arolwg - cysylltiadau defnyddwyr Croeso Cymru a ddefnyddiwyd ar gyfer yr arolwg hwn.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Ymwelwyr â Chymru yn 2024:</a:t>
            </a:r>
            <a:r>
              <a:rPr lang="cy-GB" sz="1400" dirty="0">
                <a:solidFill>
                  <a:srgbClr val="120742"/>
                </a:solidFill>
              </a:rPr>
              <a:t> Ymholwyr Croeso Cymru a ddywedodd yn yr arolwg eu bod wedi cymryd seibiant byr neu wyliau yng Nghymru yn 2024.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Pobl na gymerodd daith i Gymru yn 2024:</a:t>
            </a:r>
            <a:r>
              <a:rPr lang="cy-GB" sz="1400" dirty="0">
                <a:solidFill>
                  <a:srgbClr val="120742"/>
                </a:solidFill>
              </a:rPr>
              <a:t> Ymholwyr Croeso Cymru a ddywedodd yn yr arolwg nad oeddent wedi cymryd seibiant byr neu wyliau yng Nghymru yn 2024.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Pobl sy’n bwriadu mynd ar daith i Gymru yn 2025</a:t>
            </a:r>
            <a:r>
              <a:rPr lang="cy-GB" sz="1400" dirty="0">
                <a:solidFill>
                  <a:srgbClr val="120742"/>
                </a:solidFill>
              </a:rPr>
              <a:t>: Ymholwyr Croeso Cymru a ddywedodd yn yr arolwg eu bod yn bwriadu cymryd seibiant byr neu wyliau yng Nghymru yn 2025</a:t>
            </a:r>
          </a:p>
          <a:p>
            <a:endParaRPr lang="en-GB" sz="1400" noProof="0" dirty="0">
              <a:solidFill>
                <a:srgbClr val="120742"/>
              </a:solidFill>
            </a:endParaRPr>
          </a:p>
          <a:p>
            <a:pPr rtl="0"/>
            <a:r>
              <a:rPr lang="cy-GB" sz="1400" dirty="0">
                <a:solidFill>
                  <a:srgbClr val="120742"/>
                </a:solidFill>
              </a:rPr>
              <a:t>Mae cyfnodau bywyd yn well nag 'oedran' gan eu bod yn disgrifio sefyllfa bywyd rhywun yn well. At ddiben yr adroddiad hwn, defnyddir y canlynol: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Pobl annibynnol iau: </a:t>
            </a:r>
            <a:r>
              <a:rPr lang="cy-GB" sz="1400" dirty="0">
                <a:solidFill>
                  <a:srgbClr val="120742"/>
                </a:solidFill>
              </a:rPr>
              <a:t>16-34 oed heb blant yn yr aelwyd.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Teuluoedd: </a:t>
            </a:r>
            <a:r>
              <a:rPr lang="cy-GB" sz="1400" dirty="0">
                <a:solidFill>
                  <a:srgbClr val="120742"/>
                </a:solidFill>
              </a:rPr>
              <a:t>16-64 oed gyda phlant yn yr aelwyd.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Pobl annibynnol hŷn: </a:t>
            </a:r>
            <a:r>
              <a:rPr lang="cy-GB" sz="1400" dirty="0">
                <a:solidFill>
                  <a:srgbClr val="120742"/>
                </a:solidFill>
              </a:rPr>
              <a:t>35-64 oed heb unrhyw blant yn yr aelwyd.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-GB" sz="1400" b="1" dirty="0">
                <a:solidFill>
                  <a:srgbClr val="120742"/>
                </a:solidFill>
              </a:rPr>
              <a:t>Oed ymddeol: </a:t>
            </a:r>
            <a:r>
              <a:rPr lang="cy-GB" sz="1400" dirty="0">
                <a:solidFill>
                  <a:srgbClr val="120742"/>
                </a:solidFill>
              </a:rPr>
              <a:t>65+ oed.</a:t>
            </a:r>
          </a:p>
        </p:txBody>
      </p:sp>
    </p:spTree>
    <p:extLst>
      <p:ext uri="{BB962C8B-B14F-4D97-AF65-F5344CB8AC3E}">
        <p14:creationId xmlns:p14="http://schemas.microsoft.com/office/powerpoint/2010/main" val="1845312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7EB1B-AD74-2ED8-5BD0-2211CB115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AB4D72EA-3DE5-0B88-95E6-AE3949213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5C7AA8A-6AFF-4F78-4EA7-50891D849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CANFYDDIADAU ALLWEDDOL">
            <a:extLst>
              <a:ext uri="{FF2B5EF4-FFF2-40B4-BE49-F238E27FC236}">
                <a16:creationId xmlns:a16="http://schemas.microsoft.com/office/drawing/2014/main" id="{6D7C8FF8-ACB4-B09C-93B5-44B9DB5333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CANFYDDIADAU ALLWEDDOL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C9E9129-245A-CC00-3382-974C7F434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067D90-1577-A986-F041-80BC6F03F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459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49AF7-3E83-240A-3CB1-A39380370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CANFYDDIADAU ALLWEDDOL">
            <a:extLst>
              <a:ext uri="{FF2B5EF4-FFF2-40B4-BE49-F238E27FC236}">
                <a16:creationId xmlns:a16="http://schemas.microsoft.com/office/drawing/2014/main" id="{AEECDCB8-5C09-F5A8-D0BA-704FBCDFBF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498" y="275640"/>
            <a:ext cx="5486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CANFYDDIADAU ALLWEDDOL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D1767A-6EDC-087A-88AC-8649E1A18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0748" y="605553"/>
            <a:ext cx="370681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93109867-0787-6E72-20DA-9B81B9248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4168" y="130102"/>
            <a:ext cx="674482" cy="33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D6EDDA4-4AD2-CABE-D118-24FBFCF0F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5498" y="1157288"/>
            <a:ext cx="3802067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141ED5D-5BA4-6BB9-AB8C-1582A1851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486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941E4FF-5109-D882-1D0B-31FBD19B2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058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F505340-905C-4564-8784-1106B7271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802" y="1157288"/>
            <a:ext cx="11371265" cy="5700712"/>
          </a:xfrm>
          <a:prstGeom prst="rect">
            <a:avLst/>
          </a:prstGeom>
          <a:solidFill>
            <a:srgbClr val="120742">
              <a:alpha val="6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TextBox 1" descr="Ymweliadau â Chymru Nododd 60% o'r ymatebwyr eu bod wedi ymweld â Chymru yn 2024, ar yr un lefel â 2023. Rhoddodd 77% o ymwelwyr sgôr o 'rhagorol' i'w profiad, yn debyg i flynyddoedd blaenorol. Dewisodd 57% ymweld â Chymru gan eu bod wedi ymweld o'r blaen ac roeddent am ddychwelyd, gyda natur a chael gorffwys fel prif ysgogwyr eraill.">
            <a:extLst>
              <a:ext uri="{FF2B5EF4-FFF2-40B4-BE49-F238E27FC236}">
                <a16:creationId xmlns:a16="http://schemas.microsoft.com/office/drawing/2014/main" id="{5F4B4DB0-2DBA-FCEC-A3CB-8D78F5D2EC51}"/>
              </a:ext>
            </a:extLst>
          </p:cNvPr>
          <p:cNvSpPr txBox="1"/>
          <p:nvPr/>
        </p:nvSpPr>
        <p:spPr>
          <a:xfrm>
            <a:off x="821454" y="1665268"/>
            <a:ext cx="378936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Ymweliadau â Chymru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Nododd 60% o'r ymatebwyr eu bod wedi ymweld â Chymru yn 2024, ar yr un lefel â 2023.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Rhoddodd 77% o ymwelwyr sgôr o 'rhagorol' i'w profiad, yn debyg i flynyddoedd blaenorol.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Dewisodd 57% ymweld â Chymru oherwydd eu bod wedi bod o'r blaen ac roeddent am ddychwelyd, gyda natur a gorffwys yn sbardunau allweddol eraill. 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</p:txBody>
      </p:sp>
      <p:sp>
        <p:nvSpPr>
          <p:cNvPr id="3" name="TextBox 2" descr="Nodweddion taith Cerdded, heicio a chrwydro yw'r gweithgareddau mwyaf poblogaidd yng Nghymru.">
            <a:extLst>
              <a:ext uri="{FF2B5EF4-FFF2-40B4-BE49-F238E27FC236}">
                <a16:creationId xmlns:a16="http://schemas.microsoft.com/office/drawing/2014/main" id="{0720274C-0776-EA3B-5F22-A4FCD487ECF9}"/>
              </a:ext>
            </a:extLst>
          </p:cNvPr>
          <p:cNvSpPr txBox="1"/>
          <p:nvPr/>
        </p:nvSpPr>
        <p:spPr>
          <a:xfrm>
            <a:off x="4612167" y="1375708"/>
            <a:ext cx="3789365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Nodweddion taith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Cerdded, heicio a chrwydro yw'r gweithgareddau mwyaf poblogaidd yng Nghymru.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Gogledd Cymru, yn arbennig Eryri, welodd y gyfran uchaf o ymweliadau dros nos (47%). 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Arhosodd y rhan fwyaf o ymwelwyr (88%) mewn un lleoliad, gyda 55% yn aros am 1 i 3 noson. 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>
                <a:solidFill>
                  <a:schemeClr val="bg1"/>
                </a:solidFill>
              </a:rPr>
              <a:t>Medi oedd y mis mwyaf poblogaidd i ymweld o hyd, er bod canran uwch o ymatebwyr hefyd wedi ymweld ym mis Mai eleni o'i gymharu â'r llynedd.</a:t>
            </a:r>
          </a:p>
        </p:txBody>
      </p:sp>
      <p:sp>
        <p:nvSpPr>
          <p:cNvPr id="4" name="TextBox 3" descr="Dylanwad cyfathrebu Nododd 21% o’r ymatebwyr fod cyfathrebu Croeso Cymru wedi dylanwadu ar eu penderfyniad i ymweld, yn enwedig drwy annog teithio i Gymru y tu allan i dymor yr haf.">
            <a:extLst>
              <a:ext uri="{FF2B5EF4-FFF2-40B4-BE49-F238E27FC236}">
                <a16:creationId xmlns:a16="http://schemas.microsoft.com/office/drawing/2014/main" id="{4B69AA15-79EF-9F3E-D018-6F658B6FB377}"/>
              </a:ext>
            </a:extLst>
          </p:cNvPr>
          <p:cNvSpPr txBox="1"/>
          <p:nvPr/>
        </p:nvSpPr>
        <p:spPr>
          <a:xfrm>
            <a:off x="8414234" y="1665268"/>
            <a:ext cx="378936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Dylanwad cyfathrebu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Nododd 21% o’r ymatebwyr fod cyfathrebu Croeso Cymru wedi dylanwadu ar eu penderfyniad i ymweld, yn enwedig drwy annog teithio i Gymru y tu allan i dymor yr haf.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Roedd bron i dri chwarter o deithwyr eisoes wedi cynllunio eu taith i Gymru yn 2024 erbyn diwedd 2023, gan dynnu sylw at bwysigrwydd ymdrechion marchnata cynnar wrth lunio penderfyniadau teithio.</a:t>
            </a:r>
          </a:p>
        </p:txBody>
      </p:sp>
    </p:spTree>
    <p:extLst>
      <p:ext uri="{BB962C8B-B14F-4D97-AF65-F5344CB8AC3E}">
        <p14:creationId xmlns:p14="http://schemas.microsoft.com/office/powerpoint/2010/main" val="2156970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7B27D-4D1B-0AA1-7F04-19EAB6EE4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BB586C19-09AE-375C-B4BD-3821EB675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0E2F2F7-55B9-63F1-ED97-953B78318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PROFFIL YMHOLWYR CROESO CYMRU">
            <a:extLst>
              <a:ext uri="{FF2B5EF4-FFF2-40B4-BE49-F238E27FC236}">
                <a16:creationId xmlns:a16="http://schemas.microsoft.com/office/drawing/2014/main" id="{34FC20B8-E86F-E866-06D0-41A9F898AD6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PROFFIL YMHOLWYR CROESO CYMRU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6F21D5A-05CD-4613-C52C-0291F6F9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C6F8DD-567E-CFF0-A2B9-DFDE7274A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91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SAMPL">
            <a:extLst>
              <a:ext uri="{FF2B5EF4-FFF2-40B4-BE49-F238E27FC236}">
                <a16:creationId xmlns:a16="http://schemas.microsoft.com/office/drawing/2014/main" id="{EC582CEE-DAE5-0F01-9DDB-1172204DCED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7150" y="1676174"/>
            <a:ext cx="400110" cy="465846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4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</a:t>
            </a:r>
          </a:p>
        </p:txBody>
      </p:sp>
      <p:sp>
        <p:nvSpPr>
          <p:cNvPr id="6" name="Title 5" descr="Mae poblogaeth y sampl ychydig yn hŷn o'i gymharu â'r ddwy flynedd flaenorol ac, fel mewn blynyddoedd blaenorol, mae ganddi gyfran uwch o gyfranogwyr sy'n uniaethu fel merched.">
            <a:extLst>
              <a:ext uri="{FF2B5EF4-FFF2-40B4-BE49-F238E27FC236}">
                <a16:creationId xmlns:a16="http://schemas.microsoft.com/office/drawing/2014/main" id="{C7904E16-34FB-F89E-ADDE-70C93D48126E}"/>
              </a:ext>
            </a:extLst>
          </p:cNvPr>
          <p:cNvSpPr>
            <a:spLocks/>
          </p:cNvSpPr>
          <p:nvPr/>
        </p:nvSpPr>
        <p:spPr>
          <a:xfrm>
            <a:off x="838201" y="365125"/>
            <a:ext cx="6781798" cy="9789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poblogaeth y sampl ychydig yn hŷn o'i gymharu â'r ddwy flynedd flaenorol ac, fel mewn blynyddoedd blaenorol, mae ganddi gyfran uwch o gyfranogwyr sy'n uniaethu fel merched.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365DCA3-CB06-C685-C93A-47C95EEF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1533" y="1676174"/>
            <a:ext cx="634102" cy="454282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5ACFF5A5-74F9-9F2B-A58C-F70CA8633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691" y="4076748"/>
            <a:ext cx="318948" cy="31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C263E91D-2C75-0626-A810-4549912BE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34091"/>
              </p:ext>
            </p:extLst>
          </p:nvPr>
        </p:nvGraphicFramePr>
        <p:xfrm>
          <a:off x="839288" y="1583848"/>
          <a:ext cx="4380419" cy="4623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3820">
                  <a:extLst>
                    <a:ext uri="{9D8B030D-6E8A-4147-A177-3AD203B41FA5}">
                      <a16:colId xmlns:a16="http://schemas.microsoft.com/office/drawing/2014/main" val="110029569"/>
                    </a:ext>
                  </a:extLst>
                </a:gridCol>
                <a:gridCol w="717579">
                  <a:extLst>
                    <a:ext uri="{9D8B030D-6E8A-4147-A177-3AD203B41FA5}">
                      <a16:colId xmlns:a16="http://schemas.microsoft.com/office/drawing/2014/main" val="2799018882"/>
                    </a:ext>
                  </a:extLst>
                </a:gridCol>
                <a:gridCol w="869510">
                  <a:extLst>
                    <a:ext uri="{9D8B030D-6E8A-4147-A177-3AD203B41FA5}">
                      <a16:colId xmlns:a16="http://schemas.microsoft.com/office/drawing/2014/main" val="4010892257"/>
                    </a:ext>
                  </a:extLst>
                </a:gridCol>
                <a:gridCol w="869510">
                  <a:extLst>
                    <a:ext uri="{9D8B030D-6E8A-4147-A177-3AD203B41FA5}">
                      <a16:colId xmlns:a16="http://schemas.microsoft.com/office/drawing/2014/main" val="1038832076"/>
                    </a:ext>
                  </a:extLst>
                </a:gridCol>
              </a:tblGrid>
              <a:tr h="366691">
                <a:tc>
                  <a:txBody>
                    <a:bodyPr/>
                    <a:lstStyle/>
                    <a:p>
                      <a:pPr marL="0" marR="0" lvl="0" indent="0" algn="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200" b="1" dirty="0">
                          <a:solidFill>
                            <a:srgbClr val="04043F"/>
                          </a:solidFill>
                        </a:rPr>
                        <a:t>Cyfnod bywyd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04043F"/>
                          </a:solidFill>
                        </a:rPr>
                        <a:t>2023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04043F"/>
                          </a:solidFill>
                        </a:rPr>
                        <a:t>2024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 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8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(yr adroddiad hwn)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404125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Pobl annibynnol iau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806952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Teuluoedd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324362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Pobl annibynnol hŷn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43%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929812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Oed ymddeol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47%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141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kern="1200" noProof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289995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/>
                      <a:r>
                        <a:rPr lang="cy-GB" sz="1200" b="1" dirty="0">
                          <a:solidFill>
                            <a:srgbClr val="04043F"/>
                          </a:solidFill>
                        </a:rPr>
                        <a:t>Oed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b="1">
                          <a:solidFill>
                            <a:srgbClr val="04043F"/>
                          </a:solidFill>
                        </a:rPr>
                        <a:t>2023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b="1">
                          <a:solidFill>
                            <a:srgbClr val="04043F"/>
                          </a:solidFill>
                        </a:rPr>
                        <a:t>2024 </a:t>
                      </a:r>
                    </a:p>
                  </a:txBody>
                  <a:tcPr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 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8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(yr adroddiad hwn)</a:t>
                      </a:r>
                    </a:p>
                  </a:txBody>
                  <a:tcPr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1035266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16-34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428823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35-54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747587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3478184"/>
                  </a:ext>
                </a:extLst>
              </a:tr>
              <a:tr h="413266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400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400" kern="120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47%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82044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EAB34B32-F0D6-8399-8DF3-6638DC54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708313" y="169522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200" b="1" dirty="0">
                <a:solidFill>
                  <a:srgbClr val="04043F"/>
                </a:solidFill>
              </a:rPr>
              <a:t>Rhyw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0BAE0D6-8916-7630-CFE4-4C2405C945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1680" y="2050265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7BF424-FA04-E6C0-A460-3E2BA9220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85413" y="2415723"/>
            <a:ext cx="756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200" b="1">
                <a:solidFill>
                  <a:srgbClr val="120742"/>
                </a:solidFill>
              </a:rPr>
              <a:t>42%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CF8CC9D-70CC-E16A-A3F6-A2297F9E7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77494" y="2050265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0EF7E4-FC29-87A5-7D1D-6D8EB7F23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73857" y="2258174"/>
            <a:ext cx="756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200" b="1">
                <a:solidFill>
                  <a:srgbClr val="120742"/>
                </a:solidFill>
              </a:rPr>
              <a:t>57%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6756A8-4D16-12D8-73F7-99BC07E2F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20294" y="2920651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cy-GB" sz="800">
                <a:solidFill>
                  <a:schemeClr val="accent1"/>
                </a:solidFill>
              </a:rPr>
              <a:t>1% 'Arall' </a:t>
            </a:r>
          </a:p>
          <a:p>
            <a:pPr algn="ctr" rtl="0"/>
            <a:r>
              <a:rPr lang="cy-GB" sz="800">
                <a:solidFill>
                  <a:schemeClr val="accent1"/>
                </a:solidFill>
              </a:rPr>
              <a:t>neu 'Gwell gennyf beidio â dweud'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6242645-0369-7DFC-3BEB-08DDD274B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8" y="6304512"/>
            <a:ext cx="7109300" cy="5202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900" dirty="0">
                <a:solidFill>
                  <a:schemeClr val="tx1"/>
                </a:solidFill>
              </a:rPr>
              <a:t>X1. Sut ydych chi'n disgrifio'ch rhyw?</a:t>
            </a:r>
          </a:p>
          <a:p>
            <a:pPr marL="0" indent="0" rtl="0">
              <a:buNone/>
            </a:pPr>
            <a:r>
              <a:rPr lang="cy-GB" sz="900" dirty="0">
                <a:solidFill>
                  <a:schemeClr val="tx1"/>
                </a:solidFill>
              </a:rPr>
              <a:t>X2. Nodwch eich oedran. </a:t>
            </a:r>
          </a:p>
          <a:p>
            <a:pPr marL="0" indent="0" rtl="0">
              <a:buNone/>
            </a:pPr>
            <a:r>
              <a:rPr lang="cy-GB" sz="900" dirty="0">
                <a:solidFill>
                  <a:schemeClr val="tx1"/>
                </a:solidFill>
              </a:rPr>
              <a:t>X2b. A oes gennych unrhyw blant 15 oed neu iau yn eich cartref yr ydych yn gyfrifol amdanynt (rhiant, gwarcheidwad cyfreithiol ac ati)? </a:t>
            </a:r>
          </a:p>
          <a:p>
            <a:pPr marL="0" indent="0" rtl="0">
              <a:buNone/>
            </a:pPr>
            <a:r>
              <a:rPr lang="cy-GB" sz="900" dirty="0">
                <a:solidFill>
                  <a:schemeClr val="tx1"/>
                </a:solidFill>
              </a:rPr>
              <a:t>Cyfanswm maint y sylfaen, n=3,827.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5364569-A9D3-CC25-A2B0-C2B1841E6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465" y="6038346"/>
            <a:ext cx="674482" cy="33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04D60672-A7C7-8ED3-2D5A-7C3B89D87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974" y="0"/>
            <a:ext cx="4408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790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erthynas â Chymru">
            <a:extLst>
              <a:ext uri="{FF2B5EF4-FFF2-40B4-BE49-F238E27FC236}">
                <a16:creationId xmlns:a16="http://schemas.microsoft.com/office/drawing/2014/main" id="{7E97048A-57D7-AC1D-BCCA-6CF8A7BB63F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42583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Perthynas â Chymru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CBDAAD4-7F49-3AE3-8A56-343D564CD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249865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5" descr="O'i gymharu â 2024, ychydig o newid mae ymholwyr o’r DU ac Iwerddon yn 2025 yn ddangos yn eu hymddygiad a’u bwriadau ar gyfer ymweld â Chymru, gyda bron i hanner yn aml yn cymryd seibiannau byr ac yn bwriadu ymweld eto o fewn y flwyddyn nesaf.">
            <a:extLst>
              <a:ext uri="{FF2B5EF4-FFF2-40B4-BE49-F238E27FC236}">
                <a16:creationId xmlns:a16="http://schemas.microsoft.com/office/drawing/2014/main" id="{9C693B1E-BA3B-8399-7660-DC7CC5F33060}"/>
              </a:ext>
            </a:extLst>
          </p:cNvPr>
          <p:cNvSpPr>
            <a:spLocks/>
          </p:cNvSpPr>
          <p:nvPr/>
        </p:nvSpPr>
        <p:spPr>
          <a:xfrm>
            <a:off x="936000" y="936000"/>
            <a:ext cx="10848974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O'i gymharu â 2024, ychydig o newid mae ymholwyr o’r DU ac Iwerddon yn 2025 yn ddangos yn eu hymddygiad a’u bwriadau ar gyfer ymweld â Chymru, gyda bron i hanner yn aml yn cymryd seibiannau byr ac yn bwriadu ymweld eto o fewn y flwyddyn nesaf.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43355700-5C42-9ADB-107D-D513E04BB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6099221"/>
              </p:ext>
            </p:extLst>
          </p:nvPr>
        </p:nvGraphicFramePr>
        <p:xfrm>
          <a:off x="-2384426" y="1826738"/>
          <a:ext cx="14020800" cy="454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F68198A-AF57-A211-DBC2-7071D08B8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062037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A1. Pa un o’r datganiadau canlynol sydd fwyaf perthnasol i chi o ran ymweld â Chymru? Cyfanswm maint y sylfaen, n=6,208 (2024), n=3,827 (2025).</a:t>
            </a:r>
          </a:p>
        </p:txBody>
      </p:sp>
    </p:spTree>
    <p:extLst>
      <p:ext uri="{BB962C8B-B14F-4D97-AF65-F5344CB8AC3E}">
        <p14:creationId xmlns:p14="http://schemas.microsoft.com/office/powerpoint/2010/main" val="742043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B0161-210E-2613-AC61-65C562423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erthynas â Chymru, yn ôl cyfnod bywyd">
            <a:extLst>
              <a:ext uri="{FF2B5EF4-FFF2-40B4-BE49-F238E27FC236}">
                <a16:creationId xmlns:a16="http://schemas.microsoft.com/office/drawing/2014/main" id="{D253A871-9FA1-C69F-C2B4-903C557C5DA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71412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Perthynas â Chymru, yn ôl cyfnod bywyd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8A022E-115F-B784-4390-ECF8B03A9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500839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5" descr="Mae'r sampl wedi'i ddosbarthu'n gyfartal ar draws cyfnodau bywyd.">
            <a:extLst>
              <a:ext uri="{FF2B5EF4-FFF2-40B4-BE49-F238E27FC236}">
                <a16:creationId xmlns:a16="http://schemas.microsoft.com/office/drawing/2014/main" id="{A30584A8-1ABB-2752-04FB-27EDCFEFA960}"/>
              </a:ext>
            </a:extLst>
          </p:cNvPr>
          <p:cNvSpPr>
            <a:spLocks/>
          </p:cNvSpPr>
          <p:nvPr/>
        </p:nvSpPr>
        <p:spPr>
          <a:xfrm>
            <a:off x="936000" y="936000"/>
            <a:ext cx="10848974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Mae'r sampl wedi'i ddosbarthu'n gyfartal ar draws cyfnodau bywyd. Fodd bynnag, pobl annibynnol iau sydd fwyaf tebygol o fod heb ymweld erioed ond byddent yn hoffi, gyda 10% heb fod erioed, o'i gymharu â chyfartaledd o 3%.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612B5A6-BC26-BC58-9F39-34C35224D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2654553"/>
              </p:ext>
            </p:extLst>
          </p:nvPr>
        </p:nvGraphicFramePr>
        <p:xfrm>
          <a:off x="838198" y="1930326"/>
          <a:ext cx="11061701" cy="4436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4C2BB8-F5F4-520A-C728-5F5991EF8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900582" y="2891154"/>
            <a:ext cx="0" cy="3347721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F34C4DA-4698-1F89-C402-D14252A93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062037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A1. Pa un o’r datganiadau canlynol sydd fwyaf perthnasol i chi o ran ymweld â Chymru? Cyfanswm maint y sylfaen, n=3,827 (pobl annibynnol iau n=115, teuluoedd n=287, pobl annibynnol hŷn n=1,615, oedran ymddeol n=1,810). </a:t>
            </a:r>
          </a:p>
        </p:txBody>
      </p:sp>
    </p:spTree>
    <p:extLst>
      <p:ext uri="{BB962C8B-B14F-4D97-AF65-F5344CB8AC3E}">
        <p14:creationId xmlns:p14="http://schemas.microsoft.com/office/powerpoint/2010/main" val="2266938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AF3C4-F57A-D833-E1B2-23086422F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Rhanbarth preswylio">
            <a:extLst>
              <a:ext uri="{FF2B5EF4-FFF2-40B4-BE49-F238E27FC236}">
                <a16:creationId xmlns:a16="http://schemas.microsoft.com/office/drawing/2014/main" id="{D7D3B96D-E511-54E7-B61F-BF88361B79E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3661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Rhanbarth preswylio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260562E-B5C8-FCC1-41E6-8D355DEF8B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25527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5" descr="Mae cyfansoddiad y sampl rhanbarthol yn fras gyson â'r llynedd; fodd bynnag, rydym wedi gweld cynnydd yn nifer y trigolion yng Nghymru, gan gynyddu o 8% i 12% o'r sampl gyfan.">
            <a:extLst>
              <a:ext uri="{FF2B5EF4-FFF2-40B4-BE49-F238E27FC236}">
                <a16:creationId xmlns:a16="http://schemas.microsoft.com/office/drawing/2014/main" id="{A106ED9F-A145-B9E5-81C8-4C4F1B182B00}"/>
              </a:ext>
            </a:extLst>
          </p:cNvPr>
          <p:cNvSpPr txBox="1">
            <a:spLocks/>
          </p:cNvSpPr>
          <p:nvPr/>
        </p:nvSpPr>
        <p:spPr>
          <a:xfrm>
            <a:off x="936000" y="936000"/>
            <a:ext cx="10848974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Mae cyfansoddiad y sampl rhanbarthol yn fras gyson â'r llynedd; fodd bynnag, rydym wedi gweld cynnydd yn nifer y trigolion yng Nghymru, gan gynyddu o 8% i 12% o'r sampl gyfan.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9806842-A778-AF02-B125-5078BF808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4554583"/>
              </p:ext>
            </p:extLst>
          </p:nvPr>
        </p:nvGraphicFramePr>
        <p:xfrm>
          <a:off x="936000" y="2005542"/>
          <a:ext cx="11122116" cy="4318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E2BDECF-69A7-E8C3-9CAA-E1D1FEE43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025467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X3c. A ble yn y DU ydych chi’n byw? Ymatebwyr sy'n byw yn y DU, n=6,059(2024), n=3,705 (2025).</a:t>
            </a:r>
          </a:p>
        </p:txBody>
      </p:sp>
    </p:spTree>
    <p:extLst>
      <p:ext uri="{BB962C8B-B14F-4D97-AF65-F5344CB8AC3E}">
        <p14:creationId xmlns:p14="http://schemas.microsoft.com/office/powerpoint/2010/main" val="2635209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CD958-DBEB-1195-A9D6-C5EE23F95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0DF4AC81-A5E5-BD73-50F5-84EBD393F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86EA1CB-39B7-D8C4-DE7A-92E7D2717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TROSI TAITH A PHERTHYNAS Â CHYMRU 2024">
            <a:extLst>
              <a:ext uri="{FF2B5EF4-FFF2-40B4-BE49-F238E27FC236}">
                <a16:creationId xmlns:a16="http://schemas.microsoft.com/office/drawing/2014/main" id="{B9A29A67-03EC-9552-FE2F-F483BE437E3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TROSI TAITH A PHERTHYNAS Â CHYMRU 2024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D747D95-BDD8-38AA-E792-EEC0AF86E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750DC0B-8571-2C9A-0644-EFEE17980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91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 descr="TROSI TAITH A PHERTHYNAS Â CHYMRU 2024">
            <a:extLst>
              <a:ext uri="{FF2B5EF4-FFF2-40B4-BE49-F238E27FC236}">
                <a16:creationId xmlns:a16="http://schemas.microsoft.com/office/drawing/2014/main" id="{B24E8485-785B-46E9-976A-530F3223F7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498" y="275640"/>
            <a:ext cx="8432802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TROSI TAITH A PHERTHYNAS Â CHYMRU 2024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E1103D-320D-E8FF-8032-7DA4A12E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0748" y="612131"/>
            <a:ext cx="57135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5BE0539A-E277-C0EB-8F03-D0E82D2E1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46"/>
          <a:stretch/>
        </p:blipFill>
        <p:spPr bwMode="auto">
          <a:xfrm>
            <a:off x="824036" y="1157286"/>
            <a:ext cx="5271964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FFBDBEF9-849D-8103-F724-21E3CD5DA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24120" y="1157285"/>
            <a:ext cx="6172644" cy="570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B22476-350E-209A-B389-6C7A8B9E3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626" y="1157288"/>
            <a:ext cx="11423374" cy="5700712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3" name="TextBox 2" descr="Wedi ymweld â Chymru yn 2024 Ymwelodd 60% â Chymru yn 2024, sy'n gyson â ffigur y llynedd o 61%, ac ar draws gwahanol gyfnodau bywyd.">
            <a:extLst>
              <a:ext uri="{FF2B5EF4-FFF2-40B4-BE49-F238E27FC236}">
                <a16:creationId xmlns:a16="http://schemas.microsoft.com/office/drawing/2014/main" id="{986B4DBA-007F-3594-8351-9B83A82F6F6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20736" y="2633291"/>
            <a:ext cx="52033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Wedi ymweld â Chymru yn 2024</a:t>
            </a:r>
          </a:p>
          <a:p>
            <a:pPr algn="ctr"/>
            <a:endParaRPr lang="en-GB" sz="2000" b="1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Ymwelodd 60% â Chymru yn 2024, sy'n gyson â ffigur y llynedd o 61%, ac ar draws gwahanol gyfnodau bywyd. 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Fodd bynnag, roedd cynnydd bach yn nifer y bobl annibynnol iau a oedd yn ymweld â Chymru yn 2024 o'i gymharu â 2023.</a:t>
            </a:r>
          </a:p>
        </p:txBody>
      </p:sp>
      <p:sp>
        <p:nvSpPr>
          <p:cNvPr id="8" name="TextBox 7" descr="Faint o deithiau?">
            <a:extLst>
              <a:ext uri="{FF2B5EF4-FFF2-40B4-BE49-F238E27FC236}">
                <a16:creationId xmlns:a16="http://schemas.microsoft.com/office/drawing/2014/main" id="{EF3D7378-814D-0901-1728-05C797AD68F6}"/>
              </a:ext>
            </a:extLst>
          </p:cNvPr>
          <p:cNvSpPr txBox="1"/>
          <p:nvPr/>
        </p:nvSpPr>
        <p:spPr>
          <a:xfrm>
            <a:off x="6092700" y="2633291"/>
            <a:ext cx="60833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Faint o deithiau?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Yn 2024, roedd pobl a ymwelodd â Chymru ar gyfartaledd yn treulio 3.44 o seibiannau byr neu wyliau i'r rhanbarth, ychydig yn fwy na'r llynedd (3.30). 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Nododd llawer o ymatebwyr eu bod wedi ymweld â Chymru yn ystod y blynyddoedd diwethaf, gyda 68% wedi gwneud hynny cyn 2020.</a:t>
            </a:r>
          </a:p>
        </p:txBody>
      </p:sp>
    </p:spTree>
    <p:extLst>
      <p:ext uri="{BB962C8B-B14F-4D97-AF65-F5344CB8AC3E}">
        <p14:creationId xmlns:p14="http://schemas.microsoft.com/office/powerpoint/2010/main" val="3247350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A252D-4C72-2C2C-36F9-F1335C156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A gymerwyd seibiant byr neu wyliau yng Nghymru yn 2024">
            <a:extLst>
              <a:ext uri="{FF2B5EF4-FFF2-40B4-BE49-F238E27FC236}">
                <a16:creationId xmlns:a16="http://schemas.microsoft.com/office/drawing/2014/main" id="{0872CA26-BD7C-FB8D-1354-79CB4C445C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76619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gymerwyd seibiant byr neu wyliau yng Nghymru yn 2024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BF54A7-7DA5-FB09-B04D-6ACEF456F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712902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 descr="Yn 2024, nododd 60% o'r ymatebwyr eu bod wedi ymweld â Chymru, yn gyson â'r 61% yn 2023.">
            <a:extLst>
              <a:ext uri="{FF2B5EF4-FFF2-40B4-BE49-F238E27FC236}">
                <a16:creationId xmlns:a16="http://schemas.microsoft.com/office/drawing/2014/main" id="{6DD65202-E045-CDD9-9FD5-BB3E9A66C316}"/>
              </a:ext>
            </a:extLst>
          </p:cNvPr>
          <p:cNvSpPr txBox="1">
            <a:spLocks/>
          </p:cNvSpPr>
          <p:nvPr/>
        </p:nvSpPr>
        <p:spPr>
          <a:xfrm>
            <a:off x="936000" y="936000"/>
            <a:ext cx="1025546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Yn 2024, nododd 60% o'r ymatebwyr eu bod wedi ymweld â Chymru, yn gyson â'r 61% yn 2023. Ymhlith gwahanol gyfnodau bywyd, mae 66% o deuluoedd wedi ymweld â Chymru, o'i gymharu â dim ond 58% o ymatebwyr oedran ymddeol. Roedd cynnydd bach yn nifer y bobl annibynnol iau a oedd yn ymweld â Chymru yn 2024 o'i gymharu â 2023, tra bo cyfnodau bywyd eraill yn aros yn gymharol sefydlog.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194A37D-868D-C770-864F-3F062323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7901253"/>
              </p:ext>
            </p:extLst>
          </p:nvPr>
        </p:nvGraphicFramePr>
        <p:xfrm>
          <a:off x="1259681" y="2424936"/>
          <a:ext cx="9672637" cy="3220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D542388-35BC-A3FC-846D-3269FFD71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186113" y="3046216"/>
            <a:ext cx="0" cy="2599305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A4D679-1553-2067-051B-1A03D89B2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743075" y="5321300"/>
            <a:ext cx="8705850" cy="0"/>
          </a:xfrm>
          <a:prstGeom prst="line">
            <a:avLst/>
          </a:prstGeom>
          <a:ln w="6350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CDD83BC-3BD8-8800-B655-7A9A3B789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323012"/>
            <a:ext cx="11353799" cy="5476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A2a. A aethoch chi ar seibiant byr neu wyliau yng Nghymru yn 2024?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Wedi cymryd seibiant byr neu wyliau yng Nghymru, n=3,690 (Pobl annibynnol iau n=104, Teuluoedd n=272, Pobl annibynnol hŷn n=1,552, Oedran ymddeol n=1,762).</a:t>
            </a:r>
          </a:p>
        </p:txBody>
      </p:sp>
    </p:spTree>
    <p:extLst>
      <p:ext uri="{BB962C8B-B14F-4D97-AF65-F5344CB8AC3E}">
        <p14:creationId xmlns:p14="http://schemas.microsoft.com/office/powerpoint/2010/main" val="2845863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Nifer y seibiannau byr neu wyliau a gymerwyd yng Nghymru yn 2024">
            <a:extLst>
              <a:ext uri="{FF2B5EF4-FFF2-40B4-BE49-F238E27FC236}">
                <a16:creationId xmlns:a16="http://schemas.microsoft.com/office/drawing/2014/main" id="{58F3FFFA-8C0A-80FD-6B5E-F35599B664B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311879"/>
            <a:ext cx="6788150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Nifer y seibiannau byr neu wyliau a gymerwyd yng Nghymru yn 2024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53AEEA-4BE4-B41E-97B5-C56818EA3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658437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 descr="Yn 2024, roedd pobl a ymwelodd â Chymru ar gyfartaledd yn treulio 3.44 o seibiannau byr neu wyliau yng Nghymru, ychydig yn fwy na'r llynedd.">
            <a:extLst>
              <a:ext uri="{FF2B5EF4-FFF2-40B4-BE49-F238E27FC236}">
                <a16:creationId xmlns:a16="http://schemas.microsoft.com/office/drawing/2014/main" id="{73FB446B-55ED-331A-CAE8-5F33868D6F74}"/>
              </a:ext>
            </a:extLst>
          </p:cNvPr>
          <p:cNvSpPr txBox="1">
            <a:spLocks/>
          </p:cNvSpPr>
          <p:nvPr/>
        </p:nvSpPr>
        <p:spPr>
          <a:xfrm>
            <a:off x="932873" y="1040762"/>
            <a:ext cx="6426824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 dirty="0"/>
              <a:t>Yn 2024, roedd pobl a ymwelodd â Chymru ar gyfartaledd yn treulio 3.44 o seibiannau byr neu wyliau yng Nghymru, ychydig yn fwy na'r llynedd. Roeddent yn fwy tebygol o gymryd seibiannau byr na gwyliau o bedair noson neu hirach, yn unol â 2023.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DBC2BBB-EB20-B55F-318C-7085E7366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5810314"/>
              </p:ext>
            </p:extLst>
          </p:nvPr>
        </p:nvGraphicFramePr>
        <p:xfrm>
          <a:off x="932873" y="2661040"/>
          <a:ext cx="6521449" cy="2717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44E958-1819-9D53-6AA4-20A9C8515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305175" y="3171825"/>
            <a:ext cx="0" cy="2262244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9628F4-BDC8-BB81-781A-1AF502D36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565005" y="4898958"/>
            <a:ext cx="4905375" cy="0"/>
          </a:xfrm>
          <a:prstGeom prst="line">
            <a:avLst/>
          </a:prstGeom>
          <a:ln w="6350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2">
            <a:extLst>
              <a:ext uri="{FF2B5EF4-FFF2-40B4-BE49-F238E27FC236}">
                <a16:creationId xmlns:a16="http://schemas.microsoft.com/office/drawing/2014/main" id="{1F825A23-8DE6-A372-FFE4-E210AA77F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007A3AD-95F2-4423-9F1B-00AFAE30F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99522" y="6220723"/>
            <a:ext cx="6788150" cy="466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A3. Sawl seibiant byr neu wyliau gwahanol a gawsoch chi yng Nghymru yn 2024? - Crynodeb Cymedrig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Ymwelwyr â Chymru, n=3,652 (wedi mynd ar daith yn 2023), n=2,202 (wedi mynd ar daith yn 2024).</a:t>
            </a:r>
          </a:p>
        </p:txBody>
      </p:sp>
    </p:spTree>
    <p:extLst>
      <p:ext uri="{BB962C8B-B14F-4D97-AF65-F5344CB8AC3E}">
        <p14:creationId xmlns:p14="http://schemas.microsoft.com/office/powerpoint/2010/main" val="605249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DCA63-54A1-CE91-8CD8-F261F7070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descr="Pryd cymerwyd seibiannau byr neu wyliau yng Nghymru cyn 2024">
            <a:extLst>
              <a:ext uri="{FF2B5EF4-FFF2-40B4-BE49-F238E27FC236}">
                <a16:creationId xmlns:a16="http://schemas.microsoft.com/office/drawing/2014/main" id="{13CAC866-BD0E-DABD-75DE-FE5EA892316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6000" y="298723"/>
            <a:ext cx="829944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Pryd cymerwyd seibiannau byr neu wyliau yng Nghymru cyn 2024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1FC8C78-3C00-76B6-5E71-395ADFE99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3300" y="637277"/>
            <a:ext cx="799478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5" descr="Nododd llawer o ymatebwyr eu bod wedi ymweld â Chymru yn ystod y blynyddoedd diwethaf, gyda 68% wedi gwneud hynny cyn 2020.">
            <a:extLst>
              <a:ext uri="{FF2B5EF4-FFF2-40B4-BE49-F238E27FC236}">
                <a16:creationId xmlns:a16="http://schemas.microsoft.com/office/drawing/2014/main" id="{F300D310-0323-06DA-30D2-0DA2F23A5FA7}"/>
              </a:ext>
            </a:extLst>
          </p:cNvPr>
          <p:cNvSpPr txBox="1">
            <a:spLocks/>
          </p:cNvSpPr>
          <p:nvPr/>
        </p:nvSpPr>
        <p:spPr>
          <a:xfrm>
            <a:off x="936001" y="935999"/>
            <a:ext cx="10007598" cy="97852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Nododd llawer o ymatebwyr eu bod wedi ymweld â Chymru yn ystod y blynyddoedd diwethaf, gyda 68% wedi gwneud hynny cyn 2020.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A5DCA16-61DE-6C04-9B28-9D0D16074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1610089"/>
              </p:ext>
            </p:extLst>
          </p:nvPr>
        </p:nvGraphicFramePr>
        <p:xfrm>
          <a:off x="1346201" y="2005543"/>
          <a:ext cx="10007599" cy="4039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A1713AD-2E6E-2D1A-0D6F-F7CC00980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8" y="6318305"/>
            <a:ext cx="11272837" cy="5396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A2b. Ydych chi wedi cymryd seibiant byr neu wyliau yng Nghymru cyn 2024?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Wedi cymryd seibiant byr neu wyliau yng Nghymru, n=3,690.</a:t>
            </a:r>
          </a:p>
        </p:txBody>
      </p:sp>
    </p:spTree>
    <p:extLst>
      <p:ext uri="{BB962C8B-B14F-4D97-AF65-F5344CB8AC3E}">
        <p14:creationId xmlns:p14="http://schemas.microsoft.com/office/powerpoint/2010/main" val="2131443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EA5CE-AE74-194C-DBE9-49238AC8A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F6AAF59C-8BBE-8F02-9CEF-293C15733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CBD9910-F5AC-B066-FC21-9D11FE280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NODWEDDION TAITH 2024">
            <a:extLst>
              <a:ext uri="{FF2B5EF4-FFF2-40B4-BE49-F238E27FC236}">
                <a16:creationId xmlns:a16="http://schemas.microsoft.com/office/drawing/2014/main" id="{D56ED290-7D3F-C5EF-0730-D4670473DAE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NODWEDDION TAITH 2024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96E2F09-331E-0ECA-CA53-0378393E60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56A799-4DE2-71A6-0BB5-0D68F11B8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68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NODWEDDION TAITH 2024">
            <a:extLst>
              <a:ext uri="{FF2B5EF4-FFF2-40B4-BE49-F238E27FC236}">
                <a16:creationId xmlns:a16="http://schemas.microsoft.com/office/drawing/2014/main" id="{62F8CE23-75D5-0158-0F9B-5857BE37A3F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498" y="275640"/>
            <a:ext cx="5486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NODWEDDION TAITH 2024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42917F-31CE-D88B-2783-311E7E169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0748" y="605553"/>
            <a:ext cx="324269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>
            <a:extLst>
              <a:ext uri="{FF2B5EF4-FFF2-40B4-BE49-F238E27FC236}">
                <a16:creationId xmlns:a16="http://schemas.microsoft.com/office/drawing/2014/main" id="{7F9BDD40-A819-624F-72B5-492FA54E8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1B01D0D3-3BD8-44F7-7386-85EABA5ED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4863" y="1157288"/>
            <a:ext cx="3790950" cy="5700712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615FB447-12FA-C362-5EA8-07723F03F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1DB5C0E-9F67-A52C-030B-4DDA9CED0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3914" y="1157288"/>
            <a:ext cx="11370710" cy="5700712"/>
          </a:xfrm>
          <a:prstGeom prst="rect">
            <a:avLst/>
          </a:prstGeom>
          <a:solidFill>
            <a:srgbClr val="12074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TextBox 1" descr="Profiad Rhoddodd bron i 4 o bob 5 ymwelydd â Chymru sgôr o 'rhagorol' i'w profiad, yn debyg i'r llynedd. Dewisodd 57% ymweld â Chymru eto oherwydd eu bod wedi bod yno o'r blaen ac eisiau dychwelyd, gyda natur ac ymlacio yn rhesymau allweddol eraill. Dim ond yn 2024 y gwnaeth 68% o ymwelwyr â Chymru ystyried Cymru ar gyfer eu gwyliau.">
            <a:extLst>
              <a:ext uri="{FF2B5EF4-FFF2-40B4-BE49-F238E27FC236}">
                <a16:creationId xmlns:a16="http://schemas.microsoft.com/office/drawing/2014/main" id="{FE47DD62-6DD9-E4EB-7702-79074C57812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25498" y="1467431"/>
            <a:ext cx="378936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Profiad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Dywedodd bron 4 o bob 5 o ymwelwyr Cymru fod eu profiad yn 'rhagorol', a oedd yn debyg i'r llynedd.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Dewisodd 57% ymweld â Chymru eto oherwydd eu bod wedi bod o'r blaen ac roeddent am ddychwelyd, gyda natur ac ymlacio y rhesymau allweddol eraill.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Dim ond Cymru a ystyriodd 68% o ymwelwyr â Chymru ar gyfer eu gwyliau yn 2024.</a:t>
            </a:r>
          </a:p>
        </p:txBody>
      </p:sp>
      <p:sp>
        <p:nvSpPr>
          <p:cNvPr id="3" name="TextBox 2" descr="Manylion y daith Gogledd Cymru, yn arbennig Eryri, welodd y nifer uchaf o ymweliadau dros nos (47%).">
            <a:extLst>
              <a:ext uri="{FF2B5EF4-FFF2-40B4-BE49-F238E27FC236}">
                <a16:creationId xmlns:a16="http://schemas.microsoft.com/office/drawing/2014/main" id="{DA73C8FA-903B-55D1-4C6E-2E5D51DA04F6}"/>
              </a:ext>
            </a:extLst>
          </p:cNvPr>
          <p:cNvSpPr txBox="1"/>
          <p:nvPr/>
        </p:nvSpPr>
        <p:spPr>
          <a:xfrm>
            <a:off x="4591599" y="1467431"/>
            <a:ext cx="37893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Manylion y daith</a:t>
            </a:r>
          </a:p>
          <a:p>
            <a:pPr algn="ctr"/>
            <a:endParaRPr lang="en-GB" sz="2000" b="1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Gogledd Cymru, yn arbennig Eryri, welodd y nifer uchaf o ymweliadau dros nos (47%). 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Arhosodd y rhan fwyaf o ymwelwyr (88%) mewn un lleoliad, gyda'r mwyafrif yn aros am 1 i 3 noson. 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Medi oedd y mis mwyaf poblogaidd i ymweld o hyd, er bod canran uwch o ymatebwyr hefyd wedi ymweld ym mis Mai eleni o'i gymharu â'r llynedd.</a:t>
            </a:r>
          </a:p>
        </p:txBody>
      </p:sp>
      <p:sp>
        <p:nvSpPr>
          <p:cNvPr id="4" name="TextBox 3" descr="Llety Archebodd hanner y rhai a aeth ar daith eu llety yn uniongyrchol gyda darparwr, gan ei wneud y dull mwyaf cyffredin o archebu.">
            <a:extLst>
              <a:ext uri="{FF2B5EF4-FFF2-40B4-BE49-F238E27FC236}">
                <a16:creationId xmlns:a16="http://schemas.microsoft.com/office/drawing/2014/main" id="{53D2896A-46E7-BCBE-923A-7227EC657EAC}"/>
              </a:ext>
            </a:extLst>
          </p:cNvPr>
          <p:cNvSpPr txBox="1"/>
          <p:nvPr/>
        </p:nvSpPr>
        <p:spPr>
          <a:xfrm>
            <a:off x="8429077" y="1915060"/>
            <a:ext cx="37893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Llety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Archebodd hanner y rhai a aeth ar daith eu llety yn uniongyrchol gyda darparwr, gan ei wneud y dull mwyaf cyffredin o archebu. 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'Gwestai / Motelau' (29%) oedd y math mwyaf poblogaidd o lety, gyda 'Tai ar Rent / Bythynnod' yn ail (26%).</a:t>
            </a:r>
          </a:p>
        </p:txBody>
      </p:sp>
    </p:spTree>
    <p:extLst>
      <p:ext uri="{BB962C8B-B14F-4D97-AF65-F5344CB8AC3E}">
        <p14:creationId xmlns:p14="http://schemas.microsoft.com/office/powerpoint/2010/main" val="4245595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98DF1-DCD4-0769-F18C-7A98A360E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Sut brofiad oedd aros yng Nghymru">
            <a:extLst>
              <a:ext uri="{FF2B5EF4-FFF2-40B4-BE49-F238E27FC236}">
                <a16:creationId xmlns:a16="http://schemas.microsoft.com/office/drawing/2014/main" id="{5E87F25B-F268-24C2-28C6-30EFC153EB2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Sut brofiad oedd aros yng Nghymru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A19309-7F3C-B79E-7CBA-DF5F581F09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433569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 descr="Dywedodd ychydig yn llai na 4 o bob 5 o ymwelwyr â Chymru fod eu profiad yn 'rhagorol', a oedd yn debyg i'r llynedd.">
            <a:extLst>
              <a:ext uri="{FF2B5EF4-FFF2-40B4-BE49-F238E27FC236}">
                <a16:creationId xmlns:a16="http://schemas.microsoft.com/office/drawing/2014/main" id="{7C882F33-6C7F-65AE-B5EC-A41E1D9CD516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8149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Dywedodd ychydig yn llai na 4 o bob 5 o ymwelwyr â Chymru fod eu profiad yn 'rhagorol', a oedd yn debyg i'r llynedd.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F4BF506-EFEF-626A-0FB2-5FD8F3EDB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5756705"/>
              </p:ext>
            </p:extLst>
          </p:nvPr>
        </p:nvGraphicFramePr>
        <p:xfrm>
          <a:off x="1319183" y="2126506"/>
          <a:ext cx="5934075" cy="353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7CF7E51-ABDB-0435-6888-585133369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81058" y="3330307"/>
            <a:ext cx="6054725" cy="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306F01D-CEE0-06C2-E4AC-11D26E8BD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01982" y="5597257"/>
            <a:ext cx="133350" cy="133350"/>
          </a:xfrm>
          <a:prstGeom prst="rect">
            <a:avLst/>
          </a:prstGeom>
          <a:solidFill>
            <a:srgbClr val="120742"/>
          </a:solidFill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7A5E53-278C-4FC7-5396-5744628A0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178881" y="5548516"/>
            <a:ext cx="9239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sz="1000" b="0">
                <a:solidFill>
                  <a:srgbClr val="120742"/>
                </a:solidFill>
              </a:rPr>
              <a:t>Gwael </a:t>
            </a:r>
            <a:r>
              <a:rPr lang="cy-GB" sz="1000">
                <a:solidFill>
                  <a:srgbClr val="120742"/>
                </a:solidFill>
              </a:rPr>
              <a:t>1</a:t>
            </a:r>
            <a:r>
              <a:rPr lang="cy-GB" sz="1000" b="0">
                <a:solidFill>
                  <a:srgbClr val="120742"/>
                </a:solidFill>
              </a:rPr>
              <a:t>-6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03BB86-C9E1-2C76-4B99-99DC1292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37886" y="5597257"/>
            <a:ext cx="133350" cy="13335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AAD003-390B-3855-D8CF-82666739D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014785" y="5548514"/>
            <a:ext cx="9239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sz="1000" b="0">
                <a:solidFill>
                  <a:srgbClr val="120742"/>
                </a:solidFill>
              </a:rPr>
              <a:t>Da 7-8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A9572D-A583-285C-2D5A-BDC3BFFD2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22926" y="5597257"/>
            <a:ext cx="133350" cy="133350"/>
          </a:xfrm>
          <a:prstGeom prst="rect">
            <a:avLst/>
          </a:prstGeom>
          <a:solidFill>
            <a:srgbClr val="518A45"/>
          </a:solidFill>
          <a:ln>
            <a:solidFill>
              <a:srgbClr val="518A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03366D-AFF1-97E4-6113-B452053B4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729927" y="5548515"/>
            <a:ext cx="12882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sz="1000" b="0">
                <a:solidFill>
                  <a:srgbClr val="120742"/>
                </a:solidFill>
              </a:rPr>
              <a:t>Rhagorol 9-10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B16E88E-6BBA-E5FD-BE58-D5238F192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E900068-9106-F538-BFA9-9062FD2DB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153634"/>
            <a:ext cx="6810375" cy="5651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A15. Gan fynd yn ôl i’ch taith i Gymru/yng Nghymru yn 2024, pa sgôr o 1 i 10 y byddech chi'n ei rhoi i'ch profiad cyffredinol lle mae 1 yn wael iawn a 10 yn dda iawn? Ymwelwyr â Chymru yn 2024, n=2,202 (pobl annibynnol iau n=67, teuluoedd n=179, pobl annibynnol hŷn n=942, ac oedran ymddeol n=1,014). </a:t>
            </a:r>
          </a:p>
        </p:txBody>
      </p:sp>
    </p:spTree>
    <p:extLst>
      <p:ext uri="{BB962C8B-B14F-4D97-AF65-F5344CB8AC3E}">
        <p14:creationId xmlns:p14="http://schemas.microsoft.com/office/powerpoint/2010/main" val="3159767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B1FD5-9F90-25AB-02AD-229C6201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Prif reswm dros ddewis Cymru fel cyrchfan">
            <a:extLst>
              <a:ext uri="{FF2B5EF4-FFF2-40B4-BE49-F238E27FC236}">
                <a16:creationId xmlns:a16="http://schemas.microsoft.com/office/drawing/2014/main" id="{1F69F8BF-1C8F-6596-0BC5-92FAB7433A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71702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Prif reswm dros ddewis Cymru fel cyrchfan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C952A95-3D41-FD18-866D-DDB37EA90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16902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 descr="Dewisodd 57% ymweld â Chymru eto oherwydd eu bod wedi bod yno o'r blaen ac eisiau dychwelyd, sy'n dangos bod Cymru yn gyrchfan boblogaidd i ddychwelyd iddi.">
            <a:extLst>
              <a:ext uri="{FF2B5EF4-FFF2-40B4-BE49-F238E27FC236}">
                <a16:creationId xmlns:a16="http://schemas.microsoft.com/office/drawing/2014/main" id="{D4670E3D-0E61-4DCF-3CA2-045D36FBDD02}"/>
              </a:ext>
            </a:extLst>
          </p:cNvPr>
          <p:cNvSpPr>
            <a:spLocks/>
          </p:cNvSpPr>
          <p:nvPr/>
        </p:nvSpPr>
        <p:spPr>
          <a:xfrm>
            <a:off x="838199" y="962260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400" b="1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Dewisodd 57% ymweld â Chymru eto oherwydd eu bod wedi bod yno o'r blaen ac eisiau dychwelyd, sy'n dangos bod Cymru yn gyrchfan boblogaidd i ddychwelyd iddi. Gall adlewyrchu poblogrwydd y gyrchfan ac effaith samplu, gan fod yr ymatebwyr yn debygol o fod eisoes yn gyfarwydd â Chymru, gan ddylanwadu ar eu tebygolrwydd o ddychwelyd. Mae natur a'r awydd i ymlacio hefyd yn rhesymau allweddol dros ymweld.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A5E440-4842-1E54-540B-99793C705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973609" y="2547162"/>
            <a:ext cx="221797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 dirty="0">
                <a:solidFill>
                  <a:srgbClr val="120742"/>
                </a:solidFill>
              </a:rPr>
              <a:t>Rwyf wedi bod o'r blaen ac roeddwn eisiau mynd eto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D3FB85-F92F-9C22-1CDB-218524280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91585" y="2562496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 dirty="0">
                <a:solidFill>
                  <a:srgbClr val="120742"/>
                </a:solidFill>
              </a:rPr>
              <a:t>57%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707AFE8-9B66-8427-645D-974193579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6871777"/>
              </p:ext>
            </p:extLst>
          </p:nvPr>
        </p:nvGraphicFramePr>
        <p:xfrm>
          <a:off x="-1361407" y="2997570"/>
          <a:ext cx="9316605" cy="2923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338" name="Picture 2">
            <a:extLst>
              <a:ext uri="{FF2B5EF4-FFF2-40B4-BE49-F238E27FC236}">
                <a16:creationId xmlns:a16="http://schemas.microsoft.com/office/drawing/2014/main" id="{81E832D9-A324-77C2-100B-00EFED222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120" y="0"/>
            <a:ext cx="44768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35DC5B2-3328-086C-509A-F5039F861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409945"/>
            <a:ext cx="6788150" cy="448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>
                <a:solidFill>
                  <a:schemeClr val="tx1"/>
                </a:solidFill>
              </a:rPr>
              <a:t>A7. Pa rai o’r canlynol, os o gwbl, oedd y prif ffactorau dros ddewis Cymru fel cyrchfan ar gyfer y seibiant byr/gwyliau hwn yn 2024? Ymwelwyr â Chymru yn 2024, n=2,202. </a:t>
            </a:r>
          </a:p>
        </p:txBody>
      </p:sp>
    </p:spTree>
    <p:extLst>
      <p:ext uri="{BB962C8B-B14F-4D97-AF65-F5344CB8AC3E}">
        <p14:creationId xmlns:p14="http://schemas.microsoft.com/office/powerpoint/2010/main" val="1216760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F1586-EDA7-FA57-264B-7DBF0B67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Rhesymau dros ddewis Cymru fel cyrchfan, yn ôl cyfnod bywyd">
            <a:extLst>
              <a:ext uri="{FF2B5EF4-FFF2-40B4-BE49-F238E27FC236}">
                <a16:creationId xmlns:a16="http://schemas.microsoft.com/office/drawing/2014/main" id="{507CB876-C4CB-B904-C816-05AAAED421D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3"/>
            <a:ext cx="830580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 dros ddewis Cymru fel cyrchfan, yn ôl cyfnod bywyd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131FC7-9FCA-65A2-E7D2-0948AA1700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771119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5" descr="Mae pobl annibynnol iau yn fwy tebygol o chwilio am gyfleoedd i gysylltu â natur.">
            <a:extLst>
              <a:ext uri="{FF2B5EF4-FFF2-40B4-BE49-F238E27FC236}">
                <a16:creationId xmlns:a16="http://schemas.microsoft.com/office/drawing/2014/main" id="{3126396F-8539-0A1A-1E23-C98AEF7BEF93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135380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Mae pobl annibynnol iau yn fwy tebygol o chwilio am gyfleoedd i gysylltu â natur. Mae treulio amser gyda'r teulu hefyd yn flaenoriaeth, yn enwedig i'r ymatebwyr hynny sydd â phlant. Mae ymatebwyr oedran ymddeol yn fwy tebygol o fod wedi ymweld â Chymru o'r blaen ac eisiau dychwelyd, tra bod pobl annibynnol iau yn fwy tebygol o fod eisiau archwilio rhan o Gymru nad ydynt wedi ymweld â hi eto.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AADC224-F991-A43F-B829-E6274ECF8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6080454"/>
              </p:ext>
            </p:extLst>
          </p:nvPr>
        </p:nvGraphicFramePr>
        <p:xfrm>
          <a:off x="838199" y="2235200"/>
          <a:ext cx="10753724" cy="412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3FA384F-8DAE-F639-57F1-1F7AE770E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900582" y="2891154"/>
            <a:ext cx="0" cy="3347721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3970462-4940-B844-3C2C-0AFD9CF3E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80744"/>
            <a:ext cx="107537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A7. Pa rai o’r canlynol, os o gwbl, oedd y prif ffactorau dros ddewis Cymru fel cyrchfan ar gyfer y seibiant byr/gwyliau hwn yn 2024?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Ymwelwyr â Chymru 2024, n=2,202 (pobl annibynnol iau n=67, teuluoedd n=179, pobl annibynnol hŷn n=942, oedran ymddeol n=1,014). </a:t>
            </a:r>
          </a:p>
        </p:txBody>
      </p:sp>
    </p:spTree>
    <p:extLst>
      <p:ext uri="{BB962C8B-B14F-4D97-AF65-F5344CB8AC3E}">
        <p14:creationId xmlns:p14="http://schemas.microsoft.com/office/powerpoint/2010/main" val="2800935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2BEEC-4178-5B62-808E-DE348C442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Gweithgareddau a wnaed yng Nghymru yn 2024">
            <a:extLst>
              <a:ext uri="{FF2B5EF4-FFF2-40B4-BE49-F238E27FC236}">
                <a16:creationId xmlns:a16="http://schemas.microsoft.com/office/drawing/2014/main" id="{577CF48B-34F4-0525-B11B-091D3F5BAF1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11800" y="284090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Gweithgareddau a wnaed yng Nghymru yn 2024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C2AE42D-781F-9F7E-1C32-0CA230C3D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594222" y="629338"/>
            <a:ext cx="57790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 descr="Cerdded, heicio a chrwydro yw'r gweithgareddau mwyaf poblogaidd yng Nghymru, sy'n cyd-fynd ag un o'r prif resymau dros ymweld (i gysylltu â natur a mwynhau'r awyr agored), ac yna rhoi cynnig ar fwyd a diod lleol.">
            <a:extLst>
              <a:ext uri="{FF2B5EF4-FFF2-40B4-BE49-F238E27FC236}">
                <a16:creationId xmlns:a16="http://schemas.microsoft.com/office/drawing/2014/main" id="{98AA04B6-39D6-ABD7-DDF8-92F247AACBB7}"/>
              </a:ext>
            </a:extLst>
          </p:cNvPr>
          <p:cNvSpPr>
            <a:spLocks/>
          </p:cNvSpPr>
          <p:nvPr/>
        </p:nvSpPr>
        <p:spPr>
          <a:xfrm>
            <a:off x="5471999" y="936000"/>
            <a:ext cx="6317923" cy="576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Cerdded, heicio a chrwydro yw'r gweithgareddau mwyaf poblogaidd yng Nghymru, sy'n cyd-fynd ag un o'r prif resymau dros ymweld (i gysylltu â natur a mwynhau'r awyr agored), ac yna rhoi cynnig ar fwyd a diod lleol.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5B5B1E-36CD-E817-A063-A447149B2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666344" y="2415375"/>
            <a:ext cx="243705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Cerdded, heicio neu grwydro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1C1DD3-4F21-CA79-DC59-D8ADE9F1C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103395" y="2425899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56%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2B09634-40E1-BD23-DF24-9A08FE7AE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7919949"/>
              </p:ext>
            </p:extLst>
          </p:nvPr>
        </p:nvGraphicFramePr>
        <p:xfrm>
          <a:off x="2340628" y="2821457"/>
          <a:ext cx="8577711" cy="3356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2A9A83E-9A68-B137-7A2C-FE77F6771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5398162" y="6508750"/>
            <a:ext cx="6838288" cy="3282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050" dirty="0">
                <a:solidFill>
                  <a:schemeClr val="tx1"/>
                </a:solidFill>
              </a:rPr>
              <a:t>A14. Pa rai, os o gwbl, o'r canlynol a wnaethoch chi ar y daith hon yng Nghymru yn 2024? </a:t>
            </a:r>
          </a:p>
          <a:p>
            <a:pPr marL="0" indent="0" rtl="0">
              <a:buNone/>
            </a:pPr>
            <a:r>
              <a:rPr lang="cy-GB" sz="1050" dirty="0">
                <a:solidFill>
                  <a:schemeClr val="tx1"/>
                </a:solidFill>
              </a:rPr>
              <a:t>Ymwelwyr â Chymru yn 2024, n=2,202.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F631F-A1E0-C6B9-4521-AFA0EB5CB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679" y="0"/>
            <a:ext cx="45026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527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FC76C-04DF-E3E6-E441-8F0D30CF2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 descr="Ble yng Nghymru arhosoch chi?">
            <a:extLst>
              <a:ext uri="{FF2B5EF4-FFF2-40B4-BE49-F238E27FC236}">
                <a16:creationId xmlns:a16="http://schemas.microsoft.com/office/drawing/2014/main" id="{B4F45D5E-7283-9F35-E66F-D623BDDDA31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Ble yng Nghymru arhosoch chi?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40CFF1B-3231-3411-429E-D29326980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88821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5" descr="Gogledd Cymru a ddenodd y nifer uchaf o ymweliadau dros nos (47%), wedi'i ysgogi'n bennaf gan arosiadau yn Eryri. Mae ymatebwyr oedran ymddeol yn fwy tebygol o aros yn Llandudno a Bae Colwyn (15% o gymharu â chyfanswm o 12%).">
            <a:extLst>
              <a:ext uri="{FF2B5EF4-FFF2-40B4-BE49-F238E27FC236}">
                <a16:creationId xmlns:a16="http://schemas.microsoft.com/office/drawing/2014/main" id="{B0916A10-A469-E2CD-D376-1ED172DCFCE1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1106173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>
                <a:latin typeface="Arial" panose="020B0604020202020204" pitchFamily="34" charset="0"/>
                <a:cs typeface="Arial" panose="020B0604020202020204" pitchFamily="34" charset="0"/>
              </a:rPr>
              <a:t>Gogledd Cymru a ddenodd y nifer uchaf o ymweliadau dros nos (47%), wedi'i ysgogi'n bennaf gan arosiadau yn Eryri. </a:t>
            </a:r>
            <a:r>
              <a:rPr lang="cy-GB" b="1"/>
              <a:t>Mae ymatebwyr oedran ymddeol yn fwy tebygol o aros yn Llandudno a Bae Colwyn (15% o gymharu â chyfanswm o 12%).</a:t>
            </a:r>
          </a:p>
          <a:p>
            <a:endParaRPr lang="en-GB" b="1" noProof="0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261FE226-1FA5-E8AE-B5D4-8312E0AB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7526030"/>
              </p:ext>
            </p:extLst>
          </p:nvPr>
        </p:nvGraphicFramePr>
        <p:xfrm>
          <a:off x="-1965026" y="2405063"/>
          <a:ext cx="8577711" cy="3356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95F8E36F-A982-0DBE-8F86-6133354C1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7678" y="2393841"/>
            <a:ext cx="4882986" cy="3056998"/>
            <a:chOff x="6918558" y="2460640"/>
            <a:chExt cx="4882986" cy="305699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3DA58A0-EA4E-4C1E-5082-DCCB0BD92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  <a14:imgEffect>
                        <a14:brightnessContrast contrast="52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240210" y="2460640"/>
              <a:ext cx="2135057" cy="285613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DCFF95-5D17-D19A-7647-0D51D06C1305}"/>
                </a:ext>
              </a:extLst>
            </p:cNvPr>
            <p:cNvSpPr txBox="1"/>
            <p:nvPr/>
          </p:nvSpPr>
          <p:spPr>
            <a:xfrm>
              <a:off x="6990225" y="2807403"/>
              <a:ext cx="1547090" cy="612934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y-GB" sz="2000" b="1">
                  <a:solidFill>
                    <a:schemeClr val="bg1"/>
                  </a:solidFill>
                </a:rPr>
                <a:t>47%</a:t>
              </a:r>
            </a:p>
            <a:p>
              <a:pPr algn="ctr" rtl="0"/>
              <a:r>
                <a:rPr lang="cy-GB" sz="1000">
                  <a:solidFill>
                    <a:schemeClr val="bg1"/>
                  </a:solidFill>
                </a:rPr>
                <a:t>Gogledd Cymru (1)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6131EAF-8A45-C5D5-EB6B-A6D074518317}"/>
                </a:ext>
              </a:extLst>
            </p:cNvPr>
            <p:cNvSpPr txBox="1"/>
            <p:nvPr/>
          </p:nvSpPr>
          <p:spPr>
            <a:xfrm>
              <a:off x="10078162" y="3525767"/>
              <a:ext cx="1547090" cy="612000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y-GB" sz="2000" b="1">
                  <a:solidFill>
                    <a:schemeClr val="bg1"/>
                  </a:solidFill>
                </a:rPr>
                <a:t>20%</a:t>
              </a:r>
            </a:p>
            <a:p>
              <a:pPr algn="ctr" rtl="0"/>
              <a:r>
                <a:rPr lang="cy-GB" sz="900">
                  <a:solidFill>
                    <a:schemeClr val="bg1"/>
                  </a:solidFill>
                </a:rPr>
                <a:t>Canolbarth Cymru (2)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A68417A-107D-C9D3-0194-6FE963251422}"/>
                </a:ext>
              </a:extLst>
            </p:cNvPr>
            <p:cNvSpPr txBox="1"/>
            <p:nvPr/>
          </p:nvSpPr>
          <p:spPr>
            <a:xfrm>
              <a:off x="6918558" y="4839733"/>
              <a:ext cx="1548000" cy="612934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y-GB" sz="2000" b="1">
                  <a:solidFill>
                    <a:schemeClr val="bg1"/>
                  </a:solidFill>
                </a:rPr>
                <a:t>28%</a:t>
              </a:r>
            </a:p>
            <a:p>
              <a:pPr algn="ctr" rtl="0"/>
              <a:r>
                <a:rPr lang="cy-GB" sz="1000">
                  <a:solidFill>
                    <a:schemeClr val="bg1"/>
                  </a:solidFill>
                </a:rPr>
                <a:t>De-orllewin Cymru (3)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19077B0-C901-5ADA-D3EF-14AF71BD2C31}"/>
                </a:ext>
              </a:extLst>
            </p:cNvPr>
            <p:cNvSpPr txBox="1"/>
            <p:nvPr/>
          </p:nvSpPr>
          <p:spPr>
            <a:xfrm>
              <a:off x="10167750" y="4938756"/>
              <a:ext cx="1633794" cy="578882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y-GB" b="1" dirty="0">
                  <a:solidFill>
                    <a:schemeClr val="bg1"/>
                  </a:solidFill>
                </a:rPr>
                <a:t>15%</a:t>
              </a:r>
            </a:p>
            <a:p>
              <a:pPr algn="ctr" rtl="0"/>
              <a:r>
                <a:rPr lang="cy-GB" sz="1000" dirty="0">
                  <a:solidFill>
                    <a:schemeClr val="bg1"/>
                  </a:solidFill>
                </a:rPr>
                <a:t>De-ddwyrain Cymru (4)</a:t>
              </a:r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0089D-AB12-8F5C-BC08-B34C4471B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200234"/>
            <a:ext cx="11353800" cy="5852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100" dirty="0">
                <a:solidFill>
                  <a:schemeClr val="tx1"/>
                </a:solidFill>
              </a:rPr>
              <a:t>A12. Ble yng Nghymru arhosoch chi dros nos ar y daith hon yn [MIS]? Dewiswch yr hyn sy'n berthnasol. Ymwelwyr â Chymru yn 2024, n=2,202.</a:t>
            </a:r>
          </a:p>
          <a:p>
            <a:pPr marL="0" indent="0" rtl="0">
              <a:buNone/>
            </a:pPr>
            <a:r>
              <a:rPr lang="cy-GB" sz="1100" dirty="0">
                <a:solidFill>
                  <a:schemeClr val="tx1"/>
                </a:solidFill>
              </a:rPr>
              <a:t>Gogledd Cymru = Gogledd Ddwyrain Cymru, Llandudno a Bae Colwyn, Eryri Mynyddoedd a Môr, Ynys Môn; Canolbarth Cymru = Canolbarth Cymru a Bannau Brycheiniog a Cheredigion; </a:t>
            </a:r>
          </a:p>
          <a:p>
            <a:pPr marL="0" indent="0" rtl="0">
              <a:buNone/>
            </a:pPr>
            <a:r>
              <a:rPr lang="cy-GB" sz="1100" dirty="0">
                <a:solidFill>
                  <a:schemeClr val="tx1"/>
                </a:solidFill>
              </a:rPr>
              <a:t>De-orllewin Cymru = Sir Benfro, Sir Gaerfyrddin a Bae Abertawe; De-ddwyrain Cymru = Caerdydd, Cymoedd De Cymru, Arfordir Treftadaeth Morgannwg a Dyffryn Gwy</a:t>
            </a:r>
          </a:p>
        </p:txBody>
      </p:sp>
    </p:spTree>
    <p:extLst>
      <p:ext uri="{BB962C8B-B14F-4D97-AF65-F5344CB8AC3E}">
        <p14:creationId xmlns:p14="http://schemas.microsoft.com/office/powerpoint/2010/main" val="65540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49749-957B-49C2-6135-EA7DACA30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 descr="A arhosoch chi mewn un neu sawl lleoliad?">
            <a:extLst>
              <a:ext uri="{FF2B5EF4-FFF2-40B4-BE49-F238E27FC236}">
                <a16:creationId xmlns:a16="http://schemas.microsoft.com/office/drawing/2014/main" id="{C10F9F55-D459-6FE2-5D65-546B63572BF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arhosoch chi mewn un neu sawl lleoliad?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7DDF18B-8F6A-420E-7E98-E14BDF31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16902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5" descr="Arhosodd 88% o'r rhai a deithiodd i Gymru dros nos mewn un lleoliad yn unig.">
            <a:extLst>
              <a:ext uri="{FF2B5EF4-FFF2-40B4-BE49-F238E27FC236}">
                <a16:creationId xmlns:a16="http://schemas.microsoft.com/office/drawing/2014/main" id="{6E6A3440-7D0B-C7DA-2BA2-546DAC4B8A9F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81228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800" b="1" dirty="0"/>
              <a:t>Arhosodd 88% o'r rhai a deithiodd i Gymru dros nos mewn un lleoliad yn unig. Mae pobl annibynnol iau ychydig yn fwy tebygol o aros mewn sawl lleoliad, gyda 13% yn aros mewn sawl lle, o'i gymharu â'r cyfartaledd cyffredinol o 11%.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581A627F-7329-0F0B-EB05-13C29AF59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914205"/>
              </p:ext>
            </p:extLst>
          </p:nvPr>
        </p:nvGraphicFramePr>
        <p:xfrm>
          <a:off x="838199" y="2215356"/>
          <a:ext cx="6610352" cy="4113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0B54CF0-3523-C7DE-A42D-FBEC2EE9C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510013" y="2677413"/>
            <a:ext cx="0" cy="3347721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180E8D2-0B8F-F7A5-6DE4-F5E1C61FE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519457" y="2677413"/>
            <a:ext cx="0" cy="3347721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49748-59E8-36D5-7BFA-7DFC032CA2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69050"/>
            <a:ext cx="6610351" cy="4889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100" dirty="0">
                <a:solidFill>
                  <a:schemeClr val="tx1"/>
                </a:solidFill>
              </a:rPr>
              <a:t>A13. Pa un o'r isod sy'n disgrifio'ch taith yng Nghymru yn 2024 orau? Ymwelwyr â Chymru yn 2024 n=2,202 (pobl annibynnol iau n=67, teuluoedd n=179, pobl annibynnol hŷn n=942, oedran ymddeol n=1,014, gwefan n=331, ECRM n=1,529, ymgyrch n=256, cyfryngau cymdeithasol n=86).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1E16E1-6615-14B5-CCF5-DB73CCCCC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8551" y="0"/>
            <a:ext cx="47434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06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49749-957B-49C2-6135-EA7DACA30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Mis y cymerwyd taith i Gymru yn 2023 neu 2024">
            <a:extLst>
              <a:ext uri="{FF2B5EF4-FFF2-40B4-BE49-F238E27FC236}">
                <a16:creationId xmlns:a16="http://schemas.microsoft.com/office/drawing/2014/main" id="{608FCB88-B315-ED06-FE23-C2CDBD95A1F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Mis y cymerwyd taith i Gymru yn 2023 neu 2024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1CA12EA-53A2-39A0-1A38-5F6406F72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73647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 descr="Yn debyg i 2023, mis Medi oedd y mis mwyaf poblogaidd i ymweld â Chymru yn 2024.">
            <a:extLst>
              <a:ext uri="{FF2B5EF4-FFF2-40B4-BE49-F238E27FC236}">
                <a16:creationId xmlns:a16="http://schemas.microsoft.com/office/drawing/2014/main" id="{5A79229C-885F-633A-9C77-AD7FC045AF20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61035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800" b="1"/>
              <a:t>Yn debyg i 2023, mis Medi oedd y mis mwyaf poblogaidd i ymweld â Chymru yn 2024</a:t>
            </a:r>
            <a:r>
              <a:rPr lang="cy-GB" b="1"/>
              <a:t>.</a:t>
            </a:r>
            <a:r>
              <a:rPr lang="cy-GB" sz="1800" b="1"/>
              <a:t> Ymwelodd canran ychydig yn uwch o ymatebwyr ym mis Mai 2024, o'i gymharu â 2023.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E5DAEBB-A28D-FAE6-0D7F-8DA9261A4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5144673"/>
              </p:ext>
            </p:extLst>
          </p:nvPr>
        </p:nvGraphicFramePr>
        <p:xfrm>
          <a:off x="702592" y="2118783"/>
          <a:ext cx="6881567" cy="3903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16E7639-5DB8-0596-6858-BD24EBFC9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5382260"/>
            <a:ext cx="6365368" cy="0"/>
          </a:xfrm>
          <a:prstGeom prst="line">
            <a:avLst/>
          </a:prstGeom>
          <a:ln w="6350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316C536-26D4-1D46-074A-CA26EF7B4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10313"/>
            <a:ext cx="661035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A4. Ac ym mha fis(oedd) o'r flwyddyn y gwnaethoch chi ymweld â Chymru am seibiant byr neu wyliau yn 2024?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Ymwelwyr â Chymru, n=3,652 (2023), n=2,202 (2024).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223D6BDA-F50B-D08B-33DD-0A431C7D7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41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3AA74-E8C0-9C57-C2C3-9003B2D17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 descr="Nifer nosweithiau a maint y criw">
            <a:extLst>
              <a:ext uri="{FF2B5EF4-FFF2-40B4-BE49-F238E27FC236}">
                <a16:creationId xmlns:a16="http://schemas.microsoft.com/office/drawing/2014/main" id="{58464EC0-F9B8-2C51-54BF-26F9592CDC6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Nifer nosweithiau a maint y criw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7C17155-0F11-704A-2F3B-966D5710A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87849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5" descr="O'r rhai a ymwelodd yn 2024, arhosodd 55% rhwng 1 a 3 noson ac arhoswyd ar gyfartaledd o 4.44 noson, sy'n gyson â'r llynedd.">
            <a:extLst>
              <a:ext uri="{FF2B5EF4-FFF2-40B4-BE49-F238E27FC236}">
                <a16:creationId xmlns:a16="http://schemas.microsoft.com/office/drawing/2014/main" id="{77C4063C-96E8-EBE9-F982-5F8E079BC620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077468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O'r rhai a ymwelodd yn 2024, arhosodd 55% rhwng 1 a 3 noson ac arhoswyd ar gyfartaledd o 4.44 noson, sy'n gyson â'r llynedd. Fel arfer, roedd gan bobl annibynnol iau arosiadau byrrach (3.15 noson), tra bod ymatebwyr oedran ymddeol yn fwy tebygol o aros yn hirach (4.84 noson). Yn 2024, gostyngodd nifer y plant a oedd yn ymweld â Chymru o 3% o'i gymharu â 2023.</a:t>
            </a:r>
          </a:p>
        </p:txBody>
      </p:sp>
      <p:graphicFrame>
        <p:nvGraphicFramePr>
          <p:cNvPr id="9" name="Chart 8" descr="Arhosodd 55% rhwng 1-3 noson ac arhoswyd ar gyfartaledd o 4.44 noson, sy'n gyson â'r llynedd.">
            <a:extLst>
              <a:ext uri="{FF2B5EF4-FFF2-40B4-BE49-F238E27FC236}">
                <a16:creationId xmlns:a16="http://schemas.microsoft.com/office/drawing/2014/main" id="{00A1F736-64E7-EF16-06B1-CF360943D8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7737169"/>
              </p:ext>
            </p:extLst>
          </p:nvPr>
        </p:nvGraphicFramePr>
        <p:xfrm>
          <a:off x="1602998" y="2410979"/>
          <a:ext cx="3438526" cy="2717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DEC3282-8125-B7EB-D840-B0DE58C19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326810"/>
              </p:ext>
            </p:extLst>
          </p:nvPr>
        </p:nvGraphicFramePr>
        <p:xfrm>
          <a:off x="924808" y="5412751"/>
          <a:ext cx="5027759" cy="927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0099">
                  <a:extLst>
                    <a:ext uri="{9D8B030D-6E8A-4147-A177-3AD203B41FA5}">
                      <a16:colId xmlns:a16="http://schemas.microsoft.com/office/drawing/2014/main" val="3389603796"/>
                    </a:ext>
                  </a:extLst>
                </a:gridCol>
                <a:gridCol w="587720">
                  <a:extLst>
                    <a:ext uri="{9D8B030D-6E8A-4147-A177-3AD203B41FA5}">
                      <a16:colId xmlns:a16="http://schemas.microsoft.com/office/drawing/2014/main" val="1935562048"/>
                    </a:ext>
                  </a:extLst>
                </a:gridCol>
                <a:gridCol w="819985">
                  <a:extLst>
                    <a:ext uri="{9D8B030D-6E8A-4147-A177-3AD203B41FA5}">
                      <a16:colId xmlns:a16="http://schemas.microsoft.com/office/drawing/2014/main" val="1594601659"/>
                    </a:ext>
                  </a:extLst>
                </a:gridCol>
                <a:gridCol w="819985">
                  <a:extLst>
                    <a:ext uri="{9D8B030D-6E8A-4147-A177-3AD203B41FA5}">
                      <a16:colId xmlns:a16="http://schemas.microsoft.com/office/drawing/2014/main" val="1541826715"/>
                    </a:ext>
                  </a:extLst>
                </a:gridCol>
                <a:gridCol w="819985">
                  <a:extLst>
                    <a:ext uri="{9D8B030D-6E8A-4147-A177-3AD203B41FA5}">
                      <a16:colId xmlns:a16="http://schemas.microsoft.com/office/drawing/2014/main" val="197308423"/>
                    </a:ext>
                  </a:extLst>
                </a:gridCol>
                <a:gridCol w="819985">
                  <a:extLst>
                    <a:ext uri="{9D8B030D-6E8A-4147-A177-3AD203B41FA5}">
                      <a16:colId xmlns:a16="http://schemas.microsoft.com/office/drawing/2014/main" val="177079241"/>
                    </a:ext>
                  </a:extLst>
                </a:gridCol>
              </a:tblGrid>
              <a:tr h="265883">
                <a:tc>
                  <a:txBody>
                    <a:bodyPr/>
                    <a:lstStyle/>
                    <a:p>
                      <a:pPr algn="l" rtl="0" fontAlgn="b"/>
                      <a:r>
                        <a:rPr lang="cy-GB" sz="11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000" b="0" i="0" u="none" strike="noStrike" noProof="0">
                        <a:solidFill>
                          <a:srgbClr val="12074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000" b="0" i="0" u="none" strike="noStrike">
                          <a:solidFill>
                            <a:srgbClr val="120742"/>
                          </a:solidFill>
                          <a:effectLst/>
                          <a:latin typeface="Arial" panose="020B0604020202020204" pitchFamily="34" charset="0"/>
                        </a:rPr>
                        <a:t>Pobl annibynnol iau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000" b="0" i="0" u="none" strike="noStrike">
                          <a:solidFill>
                            <a:srgbClr val="120742"/>
                          </a:solidFill>
                          <a:effectLst/>
                          <a:latin typeface="Arial" panose="020B0604020202020204" pitchFamily="34" charset="0"/>
                        </a:rPr>
                        <a:t>Teuluoedd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000" b="0" i="0" u="none" strike="noStrike">
                          <a:solidFill>
                            <a:srgbClr val="120742"/>
                          </a:solidFill>
                          <a:effectLst/>
                          <a:latin typeface="Arial" panose="020B0604020202020204" pitchFamily="34" charset="0"/>
                        </a:rPr>
                        <a:t>Pobl annibynnol hŷn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000" b="0" i="0" u="none" strike="noStrike">
                          <a:solidFill>
                            <a:srgbClr val="120742"/>
                          </a:solidFill>
                          <a:effectLst/>
                          <a:latin typeface="Arial" panose="020B0604020202020204" pitchFamily="34" charset="0"/>
                        </a:rPr>
                        <a:t>Oed ymddeol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1664417"/>
                  </a:ext>
                </a:extLst>
              </a:tr>
              <a:tr h="221103">
                <a:tc>
                  <a:txBody>
                    <a:bodyPr/>
                    <a:lstStyle/>
                    <a:p>
                      <a:pPr algn="r" rtl="0" fontAlgn="b"/>
                      <a:r>
                        <a:rPr lang="cy-GB" sz="10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</a:rPr>
                        <a:t>Nosweithiau i ffwrdd ar gyfartaledd (2024)</a:t>
                      </a:r>
                    </a:p>
                  </a:txBody>
                  <a:tcPr marL="6350" marR="6350" marT="6350" marB="0" anchor="ctr"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000" b="0" i="0" u="none" strike="noStrike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</a:rPr>
                        <a:t>4.44</a:t>
                      </a:r>
                    </a:p>
                  </a:txBody>
                  <a:tcPr marL="6350" marR="6350" marT="6350" marB="0" anchor="ctr"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000" b="0" i="0" u="none" strike="noStrike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</a:rPr>
                        <a:t>3.15</a:t>
                      </a:r>
                    </a:p>
                  </a:txBody>
                  <a:tcPr marL="6350" marR="6350" marT="6350" marB="0" anchor="ctr"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000" b="0" i="0" u="none" strike="noStrike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</a:rPr>
                        <a:t>4.10</a:t>
                      </a:r>
                      <a:r>
                        <a:rPr lang="cy-GB" sz="1000" b="0" i="0" u="none" strike="noStrike">
                          <a:solidFill>
                            <a:srgbClr val="CB333B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6350" marR="6350" marT="6350" marB="0" anchor="ctr"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000" b="0" i="0" u="none" strike="noStrike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</a:rPr>
                        <a:t>4.15 </a:t>
                      </a:r>
                    </a:p>
                  </a:txBody>
                  <a:tcPr marL="6350" marR="6350" marT="6350" marB="0" anchor="ctr"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0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</a:rPr>
                        <a:t>4.84 </a:t>
                      </a:r>
                    </a:p>
                  </a:txBody>
                  <a:tcPr marL="6350" marR="6350" marT="6350" marB="0" anchor="ctr"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3355086"/>
                  </a:ext>
                </a:extLst>
              </a:tr>
            </a:tbl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A8C7CB6-3B50-6B7F-8D99-A1F621CE3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90054" y="2114863"/>
            <a:ext cx="0" cy="4114971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618DFA8-2C65-3452-15D4-97EE4D1C4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457637"/>
              </p:ext>
            </p:extLst>
          </p:nvPr>
        </p:nvGraphicFramePr>
        <p:xfrm>
          <a:off x="6979751" y="2454417"/>
          <a:ext cx="4362503" cy="3136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Graphic 1">
            <a:extLst>
              <a:ext uri="{FF2B5EF4-FFF2-40B4-BE49-F238E27FC236}">
                <a16:creationId xmlns:a16="http://schemas.microsoft.com/office/drawing/2014/main" id="{46552B38-99F1-F04D-E7B6-A16DE5880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6868" y="3433283"/>
            <a:ext cx="400110" cy="4001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321B2E-B00D-E364-A378-62D60842F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937955" y="2917001"/>
            <a:ext cx="505467" cy="4070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D56C77-3E13-3CDD-9298-396BEE5B2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25538" y="5671932"/>
            <a:ext cx="1061051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000" dirty="0">
                <a:solidFill>
                  <a:schemeClr val="accent1"/>
                </a:solidFill>
                <a:latin typeface="Arial" panose="020B0604020202020204" pitchFamily="34" charset="0"/>
              </a:rPr>
              <a:t>Nifer cyfartalog ym mhob criw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3E48DC-1210-601C-0689-7C793AC04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20788" y="5800128"/>
            <a:ext cx="526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200">
                <a:solidFill>
                  <a:srgbClr val="120742"/>
                </a:solidFill>
              </a:rPr>
              <a:t>0.24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E8D6DC-2EAC-55D5-A6BE-7D55AA0DA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937955" y="5814714"/>
            <a:ext cx="526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200">
                <a:solidFill>
                  <a:srgbClr val="120742"/>
                </a:solidFill>
              </a:rPr>
              <a:t>0.30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CA19C3E-8C90-F9BA-A963-ADCE6D9BF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11353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A5. Ar y daith dros nos hon yng Nghymru yn 2024, am faint o nosweithiau y gwnaethoch chi aros i ffwrdd?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A6. Gan gynnwys chi, faint o’r canlynol oedd yn eich criw ar y daith dros nos hon yng Nghymru yn [MIS]? Ymwelwyr â Chymru, n=2,202 (2024).</a:t>
            </a:r>
          </a:p>
        </p:txBody>
      </p:sp>
    </p:spTree>
    <p:extLst>
      <p:ext uri="{BB962C8B-B14F-4D97-AF65-F5344CB8AC3E}">
        <p14:creationId xmlns:p14="http://schemas.microsoft.com/office/powerpoint/2010/main" val="2399259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3ACDA-C680-2F41-4E62-F54C05E8E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 descr="Sut archebwyd llety ar gyfer taith i Gymru">
            <a:extLst>
              <a:ext uri="{FF2B5EF4-FFF2-40B4-BE49-F238E27FC236}">
                <a16:creationId xmlns:a16="http://schemas.microsoft.com/office/drawing/2014/main" id="{1DEB864E-D3C5-680D-1020-1E988709E28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27582"/>
            <a:ext cx="6263329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Sut archebwyd llety ar gyfer taith i Gymru</a:t>
            </a:r>
          </a:p>
        </p:txBody>
      </p:sp>
      <p:sp>
        <p:nvSpPr>
          <p:cNvPr id="14" name="Title 5" descr="Archebodd hanner y rhai a aeth ar daith eu llety 'yn uniongyrchol gyda darparwr llety', gan olygu mai dyma'r dull mwyaf cyffredin o bell ffordd o archebu llety.">
            <a:extLst>
              <a:ext uri="{FF2B5EF4-FFF2-40B4-BE49-F238E27FC236}">
                <a16:creationId xmlns:a16="http://schemas.microsoft.com/office/drawing/2014/main" id="{42A2A438-E2CD-6037-D724-4CAC25536390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61035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Archebodd hanner y rhai a aeth ar daith eu llety 'yn uniongyrchol gyda darparwr llety', gan olygu mai dyma'r dull mwyaf cyffredin o bell ffordd o archebu llety.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0DD8A5-F5F9-5A06-C3D9-78DFBE8E7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318052" y="2213610"/>
            <a:ext cx="243705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Yn uniongyrchol gyda darparwr llety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4B5D01-3511-8007-E950-AF06B9222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55103" y="2213609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50%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3664BF4-4CBC-153C-37AA-1C9092CE3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6847603"/>
              </p:ext>
            </p:extLst>
          </p:nvPr>
        </p:nvGraphicFramePr>
        <p:xfrm>
          <a:off x="-2150413" y="2673714"/>
          <a:ext cx="9170337" cy="263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 descr="Daeth 13% o hyd i wybodaeth neu fanylion cyswllt ar gyfer y llety y buont yn aros ynddo ar wefan Croeso Cymru">
            <a:extLst>
              <a:ext uri="{FF2B5EF4-FFF2-40B4-BE49-F238E27FC236}">
                <a16:creationId xmlns:a16="http://schemas.microsoft.com/office/drawing/2014/main" id="{F93620EA-AC7F-831D-6883-11F3184AC4FC}"/>
              </a:ext>
            </a:extLst>
          </p:cNvPr>
          <p:cNvSpPr txBox="1"/>
          <p:nvPr/>
        </p:nvSpPr>
        <p:spPr>
          <a:xfrm>
            <a:off x="1350659" y="5312140"/>
            <a:ext cx="584071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1400" dirty="0">
                <a:solidFill>
                  <a:srgbClr val="120742"/>
                </a:solidFill>
              </a:rPr>
              <a:t>Daeth </a:t>
            </a:r>
            <a:r>
              <a:rPr lang="cy-GB" sz="2000" b="1" dirty="0">
                <a:solidFill>
                  <a:srgbClr val="120742"/>
                </a:solidFill>
              </a:rPr>
              <a:t>13%</a:t>
            </a:r>
            <a:r>
              <a:rPr lang="cy-GB" sz="1400" dirty="0">
                <a:solidFill>
                  <a:srgbClr val="120742"/>
                </a:solidFill>
              </a:rPr>
              <a:t> o hyd i wybodaeth neu fanylion cyswllt ar gyfer y llety y buont yn aros ynddo ar wefan Croeso Cymru</a:t>
            </a:r>
          </a:p>
        </p:txBody>
      </p:sp>
      <p:sp>
        <p:nvSpPr>
          <p:cNvPr id="2" name="Text Placeholder 3" descr="A9.">
            <a:extLst>
              <a:ext uri="{FF2B5EF4-FFF2-40B4-BE49-F238E27FC236}">
                <a16:creationId xmlns:a16="http://schemas.microsoft.com/office/drawing/2014/main" id="{C1C81B03-AC08-9577-6388-FCB40A8A7D76}"/>
              </a:ext>
            </a:extLst>
          </p:cNvPr>
          <p:cNvSpPr txBox="1">
            <a:spLocks/>
          </p:cNvSpPr>
          <p:nvPr/>
        </p:nvSpPr>
        <p:spPr>
          <a:xfrm>
            <a:off x="838199" y="6236873"/>
            <a:ext cx="6730779" cy="4922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100" dirty="0">
                <a:solidFill>
                  <a:schemeClr val="tx1"/>
                </a:solidFill>
              </a:rPr>
              <a:t>A9. Sut wnaethoch chi archebu eich llety ar gyfer y daith hon yng Nghymru? Ymwelwyr â Chymru yn 2024, n=2,202.</a:t>
            </a:r>
          </a:p>
          <a:p>
            <a:pPr marL="0" indent="0" rtl="0">
              <a:buNone/>
            </a:pPr>
            <a:r>
              <a:rPr lang="cy-GB" sz="1100" dirty="0">
                <a:solidFill>
                  <a:schemeClr val="tx1"/>
                </a:solidFill>
              </a:rPr>
              <a:t>A10. A wnaethoch chi ddod o hyd i wybodaeth neu fanylion cyswllt ar gyfer y llety yr arhosoch ynddo ar wefan Croeso Cymru? Y rhai a archebodd lety, n=1,801. 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9E6AE33E-8FE6-047A-27C6-35866C9CC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53170AC-5A2E-6A47-E734-55C947F99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01662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841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FF1AE-78DE-791B-56A1-EDC453660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 descr="Math o lety a arhoswyd ynddo">
            <a:extLst>
              <a:ext uri="{FF2B5EF4-FFF2-40B4-BE49-F238E27FC236}">
                <a16:creationId xmlns:a16="http://schemas.microsoft.com/office/drawing/2014/main" id="{721AB95F-5146-A598-6AB4-206EF4DE45A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 o lety a arhoswyd ynddo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87ED163-9250-B97A-D1AD-1B4CF1C61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362557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5" descr="'Gwestai/Motelau oedd y math mwyaf poblogaidd o lety (29%), ac yna 'Tai/Bythynnod ar Rent' ar 26%.">
            <a:extLst>
              <a:ext uri="{FF2B5EF4-FFF2-40B4-BE49-F238E27FC236}">
                <a16:creationId xmlns:a16="http://schemas.microsoft.com/office/drawing/2014/main" id="{9533425C-D9C6-2283-B3F5-2D36D7DEA1EA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865936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'Gwestai/Motelau oedd y math mwyaf poblogaidd o lety (29%), ac yna 'Tai/Bythynnod ar Rent' ar 26%.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FF8714-5BB5-461B-1929-93DD05AE3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82718" y="2301069"/>
            <a:ext cx="243705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Gwesty / Motel / Tafarn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FD4C6B-8F32-009B-EEC9-4F3917B10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91585" y="2157792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29%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6C3B60B-EE0E-3E96-5EE6-A54DA7D8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9688954"/>
              </p:ext>
            </p:extLst>
          </p:nvPr>
        </p:nvGraphicFramePr>
        <p:xfrm>
          <a:off x="-849854" y="2634832"/>
          <a:ext cx="8094195" cy="3260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 descr="A11.">
            <a:extLst>
              <a:ext uri="{FF2B5EF4-FFF2-40B4-BE49-F238E27FC236}">
                <a16:creationId xmlns:a16="http://schemas.microsoft.com/office/drawing/2014/main" id="{C7B22FB2-7F60-3310-40FF-9CA468F9BBB6}"/>
              </a:ext>
            </a:extLst>
          </p:cNvPr>
          <p:cNvSpPr txBox="1">
            <a:spLocks/>
          </p:cNvSpPr>
          <p:nvPr/>
        </p:nvSpPr>
        <p:spPr>
          <a:xfrm>
            <a:off x="838199" y="6386415"/>
            <a:ext cx="6865937" cy="4715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>
                <a:solidFill>
                  <a:schemeClr val="tx1"/>
                </a:solidFill>
              </a:rPr>
              <a:t>A11. Ym mha fath/au o lety arhosoch chi yn ystod eich taith yng Nghymru yn 2024? </a:t>
            </a:r>
          </a:p>
          <a:p>
            <a:pPr marL="0" indent="0" rtl="0">
              <a:buNone/>
            </a:pPr>
            <a:r>
              <a:rPr lang="cy-GB" sz="1200">
                <a:solidFill>
                  <a:schemeClr val="tx1"/>
                </a:solidFill>
              </a:rPr>
              <a:t>Ymwelwyr â Chymru yn 2024, n=2,202.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15C0A65-0F57-E734-A561-2E6920F3B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217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F8DBD-57DD-DA9C-211F-959823FF7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Ystyriaeth gystadleuol, yn ôl cyfnod bywyd">
            <a:extLst>
              <a:ext uri="{FF2B5EF4-FFF2-40B4-BE49-F238E27FC236}">
                <a16:creationId xmlns:a16="http://schemas.microsoft.com/office/drawing/2014/main" id="{A920C3C1-E8FE-2513-65ED-57B240C6680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Ystyriaeth gystadleuol, yn ôl cyfnod bywyd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86DBB72-24F7-06A8-0217-BD06B2DD2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525892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5" descr="Ni ystyriodd 68% o ymwelwyr â Chymru unrhyw gyrchfannau eraill ar gyfer eu taith, er bod bron i chwarter wedi ystyried ychwanegu lleoliad arall, gyda Lloegr y dewis mwyaf poblogaidd.">
            <a:extLst>
              <a:ext uri="{FF2B5EF4-FFF2-40B4-BE49-F238E27FC236}">
                <a16:creationId xmlns:a16="http://schemas.microsoft.com/office/drawing/2014/main" id="{3F3CC7D4-EB31-BE42-B240-4D64B2984B71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077468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Ni ystyriodd 68% o ymwelwyr â Chymru unrhyw gyrchfannau eraill ar gyfer eu taith, er bod bron i chwarter wedi ystyried ychwanegu lleoliad arall, gyda Lloegr y dewis mwyaf poblogaidd. Roedd pobl annibynnol iau a theuluoedd yn fwy tebygol o ystyried Cymru yn unig. Os oedd pobl annibynnol iau yn ystyried cyrchfan arall, roedden nhw'n ffafrio'r Alban dros Loegr.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658BE38-0A34-C01F-9026-319BA86D7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6914839"/>
              </p:ext>
            </p:extLst>
          </p:nvPr>
        </p:nvGraphicFramePr>
        <p:xfrm>
          <a:off x="1168783" y="2257826"/>
          <a:ext cx="9854433" cy="3537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B5C0A0-8B5B-9F46-D7AA-F6A948275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210336" y="2623418"/>
            <a:ext cx="0" cy="3080446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6">
            <a:extLst>
              <a:ext uri="{FF2B5EF4-FFF2-40B4-BE49-F238E27FC236}">
                <a16:creationId xmlns:a16="http://schemas.microsoft.com/office/drawing/2014/main" id="{FB1CA16E-C0A8-466D-43D8-1B4945D07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013" y="4415762"/>
            <a:ext cx="184093" cy="12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6B20A08B-D672-7F87-631E-62B7D9674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112" y="4726898"/>
            <a:ext cx="184093" cy="11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3AA27E6F-EFB2-3FF6-C9BD-2943326719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968" y="4837354"/>
            <a:ext cx="184093" cy="12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B4F0C01E-08F8-4F5A-E936-26115981F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468" y="4643257"/>
            <a:ext cx="184093" cy="11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E915C2C7-9E3B-FF33-B915-5B051C91F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299" y="4520299"/>
            <a:ext cx="184093" cy="12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>
            <a:extLst>
              <a:ext uri="{FF2B5EF4-FFF2-40B4-BE49-F238E27FC236}">
                <a16:creationId xmlns:a16="http://schemas.microsoft.com/office/drawing/2014/main" id="{399F7026-8635-7B43-5755-06B3140AA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799" y="4717142"/>
            <a:ext cx="184093" cy="11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A7D7A9A5-615E-4F34-B192-F9CA35CCC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566" y="4409843"/>
            <a:ext cx="184093" cy="12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>
            <a:extLst>
              <a:ext uri="{FF2B5EF4-FFF2-40B4-BE49-F238E27FC236}">
                <a16:creationId xmlns:a16="http://schemas.microsoft.com/office/drawing/2014/main" id="{12B52C8B-9598-0A90-F233-F09C8E021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066" y="4672946"/>
            <a:ext cx="184093" cy="11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>
            <a:extLst>
              <a:ext uri="{FF2B5EF4-FFF2-40B4-BE49-F238E27FC236}">
                <a16:creationId xmlns:a16="http://schemas.microsoft.com/office/drawing/2014/main" id="{FFC448F0-0CE1-EA35-1D7F-9B5D04DCA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833" y="4280965"/>
            <a:ext cx="184093" cy="12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>
            <a:extLst>
              <a:ext uri="{FF2B5EF4-FFF2-40B4-BE49-F238E27FC236}">
                <a16:creationId xmlns:a16="http://schemas.microsoft.com/office/drawing/2014/main" id="{5A9044D6-7279-6CEA-E5E3-CE362366E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959" y="4709718"/>
            <a:ext cx="184093" cy="11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37DE49F-F5E6-ACDE-7097-418B7F081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266" y="2818074"/>
            <a:ext cx="228598" cy="13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>
            <a:extLst>
              <a:ext uri="{FF2B5EF4-FFF2-40B4-BE49-F238E27FC236}">
                <a16:creationId xmlns:a16="http://schemas.microsoft.com/office/drawing/2014/main" id="{6F6D2ADE-A402-E3C7-E49A-031C2DBA6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804" y="2660854"/>
            <a:ext cx="228598" cy="13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>
            <a:extLst>
              <a:ext uri="{FF2B5EF4-FFF2-40B4-BE49-F238E27FC236}">
                <a16:creationId xmlns:a16="http://schemas.microsoft.com/office/drawing/2014/main" id="{2C45559B-E80C-E295-EED4-72CE4F68C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649" y="2710732"/>
            <a:ext cx="228598" cy="13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>
            <a:extLst>
              <a:ext uri="{FF2B5EF4-FFF2-40B4-BE49-F238E27FC236}">
                <a16:creationId xmlns:a16="http://schemas.microsoft.com/office/drawing/2014/main" id="{C76D2639-089D-5E3F-C158-0CF13DC0A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458" y="2847891"/>
            <a:ext cx="228598" cy="13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>
            <a:extLst>
              <a:ext uri="{FF2B5EF4-FFF2-40B4-BE49-F238E27FC236}">
                <a16:creationId xmlns:a16="http://schemas.microsoft.com/office/drawing/2014/main" id="{4DA07E30-8BCA-7ADA-A8DA-F0A338352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276" y="2827831"/>
            <a:ext cx="228598" cy="13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856AEC9F-1B3D-E654-AC29-67A3E04AD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975" y="502920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8B65D6D-678E-47DC-F5B1-63A368880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809" y="508635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39B03BD8-9BB2-F145-4103-98B5DE8DF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669" y="5029200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86AF97D-B9EF-66D3-4196-241382417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529" y="5006838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ACC4806D-A39B-9376-C890-22C897273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389" y="5063988"/>
            <a:ext cx="2286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439D456-2CC0-5B46-6449-D1351A71D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73825"/>
            <a:ext cx="11353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A8_UKI. Pa rai, os o gwbl, o’r cyrchfannau eraill a ganlyn wnaethoch chi eu hystyried pan aethoch chi ar eich taith dros nos yng Nghymru yn 2024?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Ymwelwyr â Chymru 2024, n=2,202 (pobl annibynnol iau n=67, teuluoedd n=179, pobl annibynnol hŷn n=942, oedran ymddeol n=1,014). </a:t>
            </a:r>
          </a:p>
        </p:txBody>
      </p:sp>
    </p:spTree>
    <p:extLst>
      <p:ext uri="{BB962C8B-B14F-4D97-AF65-F5344CB8AC3E}">
        <p14:creationId xmlns:p14="http://schemas.microsoft.com/office/powerpoint/2010/main" val="3025537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3DBE4-3B13-E6BC-4A71-DCD103DE0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312E8CE5-E019-01C5-2EBD-886AA0C68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A6388E5-507E-8B60-2A93-91CB08BA7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EFFAITH MARCHNATA CROESO CYMRU">
            <a:extLst>
              <a:ext uri="{FF2B5EF4-FFF2-40B4-BE49-F238E27FC236}">
                <a16:creationId xmlns:a16="http://schemas.microsoft.com/office/drawing/2014/main" id="{72786C95-76ED-E316-5B6E-71E7BA9EB69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EFFAITH MARCHNATA CROESO CYMRU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9A46452-EB9B-3AB1-6265-F1CCBD322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7A9474-AC8D-58D8-99AF-95A0815C5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9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CC5DE-18C1-3930-4D46-980D77637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EFFAITH MARCHNATA CROESO CYMRU">
            <a:extLst>
              <a:ext uri="{FF2B5EF4-FFF2-40B4-BE49-F238E27FC236}">
                <a16:creationId xmlns:a16="http://schemas.microsoft.com/office/drawing/2014/main" id="{09D2F0F5-BB64-55DB-9ABD-1BE08B134BA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498" y="275640"/>
            <a:ext cx="5486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EFFAITH MARCHNATA CROESO CYMRU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1F8170F-EBEB-17A9-359A-0691AD79E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0748" y="605553"/>
            <a:ext cx="492557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C4AE6C5B-A4F0-FF8C-74ED-FBC11D97F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AC360D3-138E-84A1-E8BD-85B431FA4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03B006B-6373-CEDD-9018-AF31C9EC1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73CED2A-31C1-9B6A-15AD-45E8EB668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6918" y="1157288"/>
            <a:ext cx="11395558" cy="5700712"/>
          </a:xfrm>
          <a:prstGeom prst="rect">
            <a:avLst/>
          </a:prstGeom>
          <a:solidFill>
            <a:srgbClr val="12074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extBox 1" descr="Amlygiad cyfathrebu Dysgodd y rhan fwyaf o ymwelwyr â Chymru am Gymru ar lafar (32%), ac yna hysbysebu ar-lein (27%), hyrwyddo neu gynnwys ar wefan (26%), a chynnwys cyfryngau cymdeithasol (23%).">
            <a:extLst>
              <a:ext uri="{FF2B5EF4-FFF2-40B4-BE49-F238E27FC236}">
                <a16:creationId xmlns:a16="http://schemas.microsoft.com/office/drawing/2014/main" id="{3BD8DEB0-A3D3-71F2-A4CC-019B9521EF9D}"/>
              </a:ext>
            </a:extLst>
          </p:cNvPr>
          <p:cNvSpPr txBox="1"/>
          <p:nvPr/>
        </p:nvSpPr>
        <p:spPr>
          <a:xfrm>
            <a:off x="809626" y="1751380"/>
            <a:ext cx="378936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Amlygiad cyfathrebu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Dysgodd y rhan fwyaf o ymwelwyr â Chymru am Gymru ar lafar (32%), ac yna hysbysebu ar-lein (27%), hyrwyddo neu gynnwys ar wefan (26%), a chynnwys cyfryngau cymdeithasol (23%). 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Mae pobl annibynnol iau yn fwy tebygol o fod wedi clywed am Gymru ar lafar, cyfryngau cymdeithasol, neu ddylanwadwyr, tra bod pobl annibynnol hŷn ac ymatebwyr oedran ymddeol yn fwy tebygol o’i darganfod drwy erthygl.</a:t>
            </a:r>
          </a:p>
        </p:txBody>
      </p:sp>
      <p:sp>
        <p:nvSpPr>
          <p:cNvPr id="3" name="TextBox 2" descr="Cyswllt â Croeso Cymru* E-gylchlythyrau gan Croeso Cymru oedd y ffordd fwyaf cyffredin i ddarpar ymwelwyr gysylltu â'r sefydliad, gyda 50% hefyd yn ymweld â gwefan Croeso Cymru.">
            <a:extLst>
              <a:ext uri="{FF2B5EF4-FFF2-40B4-BE49-F238E27FC236}">
                <a16:creationId xmlns:a16="http://schemas.microsoft.com/office/drawing/2014/main" id="{75C8C09E-774C-D313-4EDA-32AAFFBEBC7C}"/>
              </a:ext>
            </a:extLst>
          </p:cNvPr>
          <p:cNvSpPr txBox="1"/>
          <p:nvPr/>
        </p:nvSpPr>
        <p:spPr>
          <a:xfrm>
            <a:off x="4629150" y="1751380"/>
            <a:ext cx="3789365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Ymgysylltu â Croeso Cymru*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E-gylchlythyrau gan Croeso Cymru oedd y ffordd fwyaf cyffredin i ddarpar ymwelwyr gysylltu â'r sefydliad, gyda 50% hefyd yn ymweld â gwefan Croeso Cymru. 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Facebook yw'r prif blatfform cyfryngau cymdeithasol, ond mae 34% o bobl annibynnol iau yn ymgysylltu â Croeso Cymru drwy Instagram, sy'n cynnig cysylltiad gwerthfawr â'r grŵp hwn.</a:t>
            </a:r>
          </a:p>
          <a:p>
            <a:pPr algn="ctr"/>
            <a:endParaRPr lang="en-GB" dirty="0">
              <a:solidFill>
                <a:schemeClr val="bg1"/>
              </a:solidFill>
            </a:endParaRPr>
          </a:p>
          <a:p>
            <a:pPr algn="ctr" rtl="0"/>
            <a:r>
              <a:rPr lang="cy-GB" sz="1100" dirty="0">
                <a:solidFill>
                  <a:schemeClr val="bg1"/>
                </a:solidFill>
              </a:rPr>
              <a:t>*Daw mwyafrif y sampl ail-gysylltu o gronfa ddata ECRM, a chasglwyd y rhan fwyaf o'r sampl cyfryngau cymdeithasol drwy Facebook. Gallai hyn ddylanwadu ar ddosbarthiad cyffredinol yr ymatebion.</a:t>
            </a:r>
          </a:p>
        </p:txBody>
      </p:sp>
      <p:sp>
        <p:nvSpPr>
          <p:cNvPr id="4" name="TextBox 3" descr="Effaith cyfathrebu Ni welodd 44% o’r ymwelwyr unrhyw ddeunyddiau ymgyrch, tra bod 32% wedi nodi eu bod wedi gweld hysbysebion am ymweliadau drwy gydol y flwyddyn, gyda 27% yn eu canfod yn ddylanwadol iawn. Dywedodd 21% fod cyfathrebu Croeso Cymru wedi dylanwadu ar eu penderfyniad i ymweld. Teithiodd 25% y tu allan i fisoedd brig yr haf, sy’n dynodi hyrwyddo llwyddiannus y tu allan i’r tymor.">
            <a:extLst>
              <a:ext uri="{FF2B5EF4-FFF2-40B4-BE49-F238E27FC236}">
                <a16:creationId xmlns:a16="http://schemas.microsoft.com/office/drawing/2014/main" id="{DBF741B8-D4CC-57BA-CD73-575F4A3B2A87}"/>
              </a:ext>
            </a:extLst>
          </p:cNvPr>
          <p:cNvSpPr txBox="1"/>
          <p:nvPr/>
        </p:nvSpPr>
        <p:spPr>
          <a:xfrm>
            <a:off x="8393111" y="1751380"/>
            <a:ext cx="378936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Effaith cyfathrebu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Ni welodd 44% o’r ymwelwyr unrhyw ddeunyddiau ymgyrch, tra bod 32% wedi nodi eu bod wedi gweld hysbysebion am ymweliadau drwy gydol y flwyddyn, gyda 27% yn eu canfod yn ddylanwadol iawn.</a:t>
            </a:r>
          </a:p>
          <a:p>
            <a:pPr algn="ctr"/>
            <a:endParaRPr lang="en-GB" noProof="0" dirty="0">
              <a:solidFill>
                <a:schemeClr val="bg1"/>
              </a:solidFill>
            </a:endParaRPr>
          </a:p>
          <a:p>
            <a:pPr algn="ctr" rtl="0"/>
            <a:r>
              <a:rPr lang="cy-GB" dirty="0">
                <a:solidFill>
                  <a:schemeClr val="bg1"/>
                </a:solidFill>
              </a:rPr>
              <a:t>Dywedodd 21% fod cyfathrebiadau Croeso Cymru wedi dylanwadu ar eu penderfyniad i ymweld. Teithiodd 25% y tu allan i fisoedd brig yr haf, sy'n dynodi hyrwyddo llwyddiannus y tu allan i'r tymor. 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556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1E47D-EE60-40CD-0C4E-896EE465B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Amlygiad cyfathrebu">
            <a:extLst>
              <a:ext uri="{FF2B5EF4-FFF2-40B4-BE49-F238E27FC236}">
                <a16:creationId xmlns:a16="http://schemas.microsoft.com/office/drawing/2014/main" id="{1539051B-C65B-056D-6B0E-F36FA2C6555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Amlygiad cyfathrebu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5BF9D5A-2AE6-1009-E1B0-BF2CEB293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54580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Roedd ymwelwyr â Chymru yn fwyaf tebygol o fod wedi gweld neu glywed am Gymru ar lafar (32%), cyn hysbysebu ar-lein (27%), gwefan (26%), a chynnwys cyfryngau cymdeithasol (23%).">
            <a:extLst>
              <a:ext uri="{FF2B5EF4-FFF2-40B4-BE49-F238E27FC236}">
                <a16:creationId xmlns:a16="http://schemas.microsoft.com/office/drawing/2014/main" id="{F5836612-5EB9-1FE4-EEEC-1D11E4DB8381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90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 dirty="0"/>
              <a:t>Roedd ymwelwyr â Chymru yn fwyaf tebygol o fod wedi gweld neu glywed am Gymru ar lafar (32%), cyn hysbysebu ar-lein (27%), gwefan (26%), a chynnwys cyfryngau cymdeithasol (23%).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959F03F-266A-A4F5-E109-3196121F9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2208222"/>
              </p:ext>
            </p:extLst>
          </p:nvPr>
        </p:nvGraphicFramePr>
        <p:xfrm>
          <a:off x="-1228431" y="2564335"/>
          <a:ext cx="9316605" cy="3589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AF586D2-6300-40B1-32A2-30AD7F644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372673" y="2349579"/>
            <a:ext cx="204652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 dirty="0">
                <a:solidFill>
                  <a:srgbClr val="120742"/>
                </a:solidFill>
              </a:rPr>
              <a:t>Ar lafar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AE0C2A-B195-1494-4F6F-6F7116678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21256" y="2225094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 dirty="0">
                <a:solidFill>
                  <a:srgbClr val="120742"/>
                </a:solidFill>
              </a:rPr>
              <a:t>32%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50EF32F-3AA6-63E8-4811-45DC7BB8A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6375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>
                <a:solidFill>
                  <a:schemeClr val="tx1"/>
                </a:solidFill>
              </a:rPr>
              <a:t>A18. Gan feddwl am farchnata a chyfathrebu, pa rai, os o gwbl, o’r canlynol a welsoch neu a glywsoch am Gymru yn ystod 2024? Ymwelwyr â Chymru yn 2024, n=2,202.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B408335-1919-E7C8-1872-AC8B2FE9B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314" y="0"/>
            <a:ext cx="42736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615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7CDF8-33C6-620F-E1D2-FFFE692C7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Amlygiad cyfathrebu, yn ôl cyfnod bywyd">
            <a:extLst>
              <a:ext uri="{FF2B5EF4-FFF2-40B4-BE49-F238E27FC236}">
                <a16:creationId xmlns:a16="http://schemas.microsoft.com/office/drawing/2014/main" id="{C4BEC2DD-4BDE-A432-20F6-13E8CB82BEE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Amlygiad cyfathrebu, yn ôl cyfnod bywyd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19D8B3-2E5D-3FA4-B121-7B4364FBD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499717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5" descr="Wrth edrych ar farchnata ar draws gwahanol gyfnodau bywyd, mae pobl annibynnol iau yn fwy tebygol o fod wedi clywed am Gymru ar lafar (49%), cyfryngau cymdeithasol (48%), neu ddylanwadwyr cyfryngau cymdeithasol (28%).">
            <a:extLst>
              <a:ext uri="{FF2B5EF4-FFF2-40B4-BE49-F238E27FC236}">
                <a16:creationId xmlns:a16="http://schemas.microsoft.com/office/drawing/2014/main" id="{881E4D1F-67FD-8A5C-1659-0053C5B5415E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1143000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600" b="1"/>
              <a:t>Wrth edrych ar farchnata ar draws gwahanol gyfnodau bywyd, mae pobl annibynnol iau yn fwy tebygol o fod wedi clywed am Gymru ar lafar (49%), cyfryngau cymdeithasol (48%), neu ddylanwadwyr cyfryngau cymdeithasol (28%). Maent hefyd yn fwy tebygol o fod wedi dod ar draws gwybodaeth o amrywiaeth o ffynonellau. Mewn cyferbyniad, mae pobl annibynnol hŷn ac ymatebwyr oedran ymddeol yn fwy tebygol o fod wedi clywed am Gymru drwy erthyglau, o'i gymharu ag unigolion annibynnol iau a theuluoedd.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F8DA9FA-1A59-957E-AAA9-DE46EA6B2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3020813"/>
              </p:ext>
            </p:extLst>
          </p:nvPr>
        </p:nvGraphicFramePr>
        <p:xfrm>
          <a:off x="838199" y="2349500"/>
          <a:ext cx="10753724" cy="3889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E417E5-C7C4-7EAC-45CE-F8FF6C232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969162" y="3225800"/>
            <a:ext cx="0" cy="3013075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92DEAEB-D39C-1A19-B5CF-2CB09EFA0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80744"/>
            <a:ext cx="107537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A18. Gan feddwl am farchnata a chyfathrebu, pa rai, os o gwbl, o’r canlynol a welsoch neu a glywsoch am Gymru yn ystod 2024?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(pobl annibynnol iau n=67, teuluoedd n=179, pobl annibynnol hŷn n=942, oedran ymddeol n=1,014).</a:t>
            </a:r>
          </a:p>
        </p:txBody>
      </p:sp>
    </p:spTree>
    <p:extLst>
      <p:ext uri="{BB962C8B-B14F-4D97-AF65-F5344CB8AC3E}">
        <p14:creationId xmlns:p14="http://schemas.microsoft.com/office/powerpoint/2010/main" val="29887998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4D497-E275-BC62-4EE4-883C15E3D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Cyswllt â Croeso Cymru">
            <a:extLst>
              <a:ext uri="{FF2B5EF4-FFF2-40B4-BE49-F238E27FC236}">
                <a16:creationId xmlns:a16="http://schemas.microsoft.com/office/drawing/2014/main" id="{CE94439E-9D43-4FE9-DEDC-6D32FDF23C6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25879" y="966976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Cyswllt â Croeso Cymru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F8E782-F700-243D-B343-99E40EA26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414652" y="1306218"/>
            <a:ext cx="292388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 descr="E-gylchlythyrau gan Croeso Cymru oedd y ffordd fwyaf poblogaidd i ddarpar ymwelwyr gysylltu â Croeso Cymru.">
            <a:extLst>
              <a:ext uri="{FF2B5EF4-FFF2-40B4-BE49-F238E27FC236}">
                <a16:creationId xmlns:a16="http://schemas.microsoft.com/office/drawing/2014/main" id="{6D4289A0-BDA3-86BD-8D43-75496059A6BE}"/>
              </a:ext>
            </a:extLst>
          </p:cNvPr>
          <p:cNvSpPr txBox="1"/>
          <p:nvPr/>
        </p:nvSpPr>
        <p:spPr>
          <a:xfrm>
            <a:off x="1325879" y="1614848"/>
            <a:ext cx="46329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cy-GB" b="1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E-gylchlythyrau gan Croeso Cymru oedd y ffordd fwyaf poblogaidd i ddarpar ymwelwyr gysylltu â Croeso Cymru.</a:t>
            </a:r>
          </a:p>
        </p:txBody>
      </p:sp>
      <p:sp>
        <p:nvSpPr>
          <p:cNvPr id="10" name="Title 5" descr="Roedd 50% hefyd wedi ymweld â gwefan Croeso Cymru.">
            <a:extLst>
              <a:ext uri="{FF2B5EF4-FFF2-40B4-BE49-F238E27FC236}">
                <a16:creationId xmlns:a16="http://schemas.microsoft.com/office/drawing/2014/main" id="{96E34E32-7459-DB52-CAF1-7CCC6E11CD28}"/>
              </a:ext>
            </a:extLst>
          </p:cNvPr>
          <p:cNvSpPr txBox="1">
            <a:spLocks/>
          </p:cNvSpPr>
          <p:nvPr/>
        </p:nvSpPr>
        <p:spPr>
          <a:xfrm>
            <a:off x="1325879" y="2742514"/>
            <a:ext cx="446532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Roedd 50% hefyd wedi ymweld â gwefan Croeso Cymru. Mae Facebook yn arwain y ffordd ar gyfer cyfryngau cymdeithasol; fodd bynnag, mae 34% o fusnesau annibynnol iau yn ymgysylltu â Croeso Cymru drwy Instagram, sy'n cynrychioli llwybr cryf i'r grŵp hwn.</a:t>
            </a:r>
          </a:p>
          <a:p>
            <a:endParaRPr lang="en-GB" b="1" dirty="0"/>
          </a:p>
          <a:p>
            <a:pPr rtl="0"/>
            <a:r>
              <a:rPr lang="cy-GB" sz="1000" b="1"/>
              <a:t>*</a:t>
            </a:r>
            <a:r>
              <a:rPr lang="cy-GB" sz="1000"/>
              <a:t>Daw mwyafrif y sampl ail-gysylltu o gronfa ddata ECRM, a chasglwyd y rhan fwyaf o'r sampl cyfryngau cymdeithasol drwy Facebook. Gan fod y ddwy ffynhonnell ymhlith y tri uchaf, gallai hyn ddylanwadu ar ddosbarthiad cyffredinol yr ymatebion.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65E3E3C2-D376-B908-3B02-4D201EF1F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9003563"/>
              </p:ext>
            </p:extLst>
          </p:nvPr>
        </p:nvGraphicFramePr>
        <p:xfrm>
          <a:off x="6515100" y="2030346"/>
          <a:ext cx="5539738" cy="3260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D922075B-0DBF-321E-4520-857ABB6F8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78021" y="1648893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63%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1E33D5-3BFF-8EF0-750F-B26146673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99634" y="1634245"/>
            <a:ext cx="207838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 dirty="0">
                <a:solidFill>
                  <a:srgbClr val="120742"/>
                </a:solidFill>
              </a:rPr>
              <a:t>E-gylchlythyrau Croeso Cymru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DF18273-CCBA-86B4-FE98-38ACC37DD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510698"/>
            <a:ext cx="11353800" cy="2299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A19. Gan feddwl am y cyswllt a gawsoch chi gyda Croeso Cymru yn 2024, pa rai o’r canlynol sy’n berthnasol i chi?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Cyfanswm maint y sylfaen, n=3,827 (pobl annibynnol iau n=115, teuluoedd n=287, pobl annibynnol hŷn n=1,615, oedran ymddeol n=1,810). </a:t>
            </a:r>
          </a:p>
        </p:txBody>
      </p:sp>
    </p:spTree>
    <p:extLst>
      <p:ext uri="{BB962C8B-B14F-4D97-AF65-F5344CB8AC3E}">
        <p14:creationId xmlns:p14="http://schemas.microsoft.com/office/powerpoint/2010/main" val="2229980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6A1C7-F3E2-162B-040A-920B36366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 descr="Ble ac ar ba ddyfais?">
            <a:extLst>
              <a:ext uri="{FF2B5EF4-FFF2-40B4-BE49-F238E27FC236}">
                <a16:creationId xmlns:a16="http://schemas.microsoft.com/office/drawing/2014/main" id="{637D1993-3FA1-F50A-A690-14B37E9EC85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Ble ac ar ba ddyfais?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0DC4CDA-26ED-8ACD-2B8E-93E05593D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253607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5" descr="Y rhai sydd wedi ymweld â gwefan Croeso Cymru, roedden nhw’n cyrchu gwefan Croeso Cymru o’u cartrefi yn bennaf, gyda dyfeisiau symudol yn cynhyrchu mwy o draffig na gliniaduron.">
            <a:extLst>
              <a:ext uri="{FF2B5EF4-FFF2-40B4-BE49-F238E27FC236}">
                <a16:creationId xmlns:a16="http://schemas.microsoft.com/office/drawing/2014/main" id="{B11CA813-2F6B-3DD8-9710-FF1DA6C3A1C3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90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Y rhai sydd wedi ymweld â gwefan Croeso Cymru, roedden nhw’n cyrchu gwefan Croeso Cymru o’u cartrefi yn bennaf, gyda dyfeisiau symudol yn cynhyrchu mwy o draffig na gliniaduron.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2EF4F56-1B12-A357-E0B1-D138BD4CB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8613" y="2505318"/>
            <a:ext cx="914400" cy="9144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20AB753-9E84-0840-F121-7DCA54FCF6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0290" y="2628900"/>
            <a:ext cx="685800" cy="685800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6BE97DC-59BC-1FD9-2E2E-E579E116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203989"/>
              </p:ext>
            </p:extLst>
          </p:nvPr>
        </p:nvGraphicFramePr>
        <p:xfrm>
          <a:off x="-319627" y="3419718"/>
          <a:ext cx="733955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087">
                  <a:extLst>
                    <a:ext uri="{9D8B030D-6E8A-4147-A177-3AD203B41FA5}">
                      <a16:colId xmlns:a16="http://schemas.microsoft.com/office/drawing/2014/main" val="3269108709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644541256"/>
                    </a:ext>
                  </a:extLst>
                </a:gridCol>
                <a:gridCol w="462469">
                  <a:extLst>
                    <a:ext uri="{9D8B030D-6E8A-4147-A177-3AD203B41FA5}">
                      <a16:colId xmlns:a16="http://schemas.microsoft.com/office/drawing/2014/main" val="3127594129"/>
                    </a:ext>
                  </a:extLst>
                </a:gridCol>
                <a:gridCol w="1289907">
                  <a:extLst>
                    <a:ext uri="{9D8B030D-6E8A-4147-A177-3AD203B41FA5}">
                      <a16:colId xmlns:a16="http://schemas.microsoft.com/office/drawing/2014/main" val="2477565000"/>
                    </a:ext>
                  </a:extLst>
                </a:gridCol>
                <a:gridCol w="1289907">
                  <a:extLst>
                    <a:ext uri="{9D8B030D-6E8A-4147-A177-3AD203B41FA5}">
                      <a16:colId xmlns:a16="http://schemas.microsoft.com/office/drawing/2014/main" val="108293611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endParaRPr lang="en-GB" sz="1400" noProof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200" b="1">
                          <a:solidFill>
                            <a:srgbClr val="04043F"/>
                          </a:solidFill>
                        </a:rPr>
                        <a:t>Ble wnaethoch chi gyrchu gwefan Croeso Cymru?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kern="1200" noProof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100" kern="120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Gliniadur (59%)</a:t>
                      </a:r>
                    </a:p>
                  </a:txBody>
                  <a:tcPr anchor="ctr">
                    <a:lnL w="12700" cmpd="sng">
                      <a:noFill/>
                    </a:lnL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100" kern="120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Ffôn symudol (93%)</a:t>
                      </a:r>
                    </a:p>
                  </a:txBody>
                  <a:tcPr anchor="ctr"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70878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Gartref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kern="120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kern="1200" noProof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kern="120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 kern="120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70%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1648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Yn ystod taith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45%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>
                        <a:solidFill>
                          <a:srgbClr val="12074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20%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92%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752276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Yn y gwaith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16%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>
                        <a:solidFill>
                          <a:srgbClr val="12074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53%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-GB" sz="1400">
                          <a:solidFill>
                            <a:srgbClr val="120742"/>
                          </a:solidFill>
                        </a:rPr>
                        <a:t>62%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632685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endParaRPr lang="en-GB" sz="1400" noProof="0" dirty="0">
                        <a:solidFill>
                          <a:srgbClr val="12074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-GB" sz="1000" b="0">
                          <a:solidFill>
                            <a:srgbClr val="04043F"/>
                          </a:solidFill>
                        </a:rPr>
                        <a:t>O'r rhai sydd wedi ymweld â gwefan Croeso Cymru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>
                        <a:solidFill>
                          <a:srgbClr val="12074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>
                        <a:solidFill>
                          <a:srgbClr val="12074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 dirty="0">
                        <a:solidFill>
                          <a:srgbClr val="12074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500993"/>
                  </a:ext>
                </a:extLst>
              </a:tr>
            </a:tbl>
          </a:graphicData>
        </a:graphic>
      </p:graphicFrame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7F48692-198B-7EDC-BAA5-5DF663EC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218238"/>
            <a:ext cx="6788999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A20. Yn y 12 mis diwethaf, pa ddyfeisiau ddefnyddioch chi i gyrchu gwefan Croeso Cymru?  Pwy a ymwelodd â gwefan Croeso Cymru, n=1,931, gartref n=1890, yn ystod taith n=861, ac yn y gwaith n=313.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F297C8C-162A-5C0C-F90C-574554273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281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597BF-DD29-9323-8A16-8C09456F3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 descr="Gweld cyfathrebiadau sy'n hyrwyddo Cymru a dylanwadu ar benderfyniad i fynd ar daith">
            <a:extLst>
              <a:ext uri="{FF2B5EF4-FFF2-40B4-BE49-F238E27FC236}">
                <a16:creationId xmlns:a16="http://schemas.microsoft.com/office/drawing/2014/main" id="{34453EB1-4E01-6202-A47F-C57B95816A8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11029316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Gweld cyfathrebiadau sy'n hyrwyddo Cymru a dylanwadu ar benderfyniad i fynd ar daith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42F2BCF-8F76-F077-704A-83624DE52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1065867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Ni welodd 44% unrhyw ddeunyddiau yn ymwneud â'r ymgyrch; fodd bynnag, gwelodd 32% gyfathrebiadau am resymau newydd i ymweld drwy gydol y flwyddyn.">
            <a:extLst>
              <a:ext uri="{FF2B5EF4-FFF2-40B4-BE49-F238E27FC236}">
                <a16:creationId xmlns:a16="http://schemas.microsoft.com/office/drawing/2014/main" id="{1F16EE66-9ED4-9EA7-5A5E-C6882ECE46F7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019556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>
                <a:latin typeface="Arial" panose="020B0604020202020204" pitchFamily="34" charset="0"/>
                <a:cs typeface="Arial" panose="020B0604020202020204" pitchFamily="34" charset="0"/>
              </a:rPr>
              <a:t>Ni welodd 44% </a:t>
            </a:r>
            <a:r>
              <a:rPr lang="cy-GB" b="1"/>
              <a:t>unrhyw ddeunyddiau yn ymwneud â'r ymgyrch; fodd bynnag, gwelodd 32% gyfathrebiadau am resymau newydd i ymweld drwy gydol y flwyddyn. O'r rheini, roedd 27% o'r farn ei fod yn ddylanwadol iawn neu'n eithriadol o ddylanwadol.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13EEE19-768F-0611-9BC6-FDC78AE4C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5794446"/>
              </p:ext>
            </p:extLst>
          </p:nvPr>
        </p:nvGraphicFramePr>
        <p:xfrm>
          <a:off x="1108368" y="2805131"/>
          <a:ext cx="4470394" cy="2717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CB93300-CC70-1BFC-52BC-543305136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4234446"/>
              </p:ext>
            </p:extLst>
          </p:nvPr>
        </p:nvGraphicFramePr>
        <p:xfrm>
          <a:off x="5764932" y="2183208"/>
          <a:ext cx="5546548" cy="3959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D714268-ADEF-C4A6-4416-6DDFA2CFD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867735"/>
              </p:ext>
            </p:extLst>
          </p:nvPr>
        </p:nvGraphicFramePr>
        <p:xfrm>
          <a:off x="11061872" y="1664758"/>
          <a:ext cx="980971" cy="3639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0971">
                  <a:extLst>
                    <a:ext uri="{9D8B030D-6E8A-4147-A177-3AD203B41FA5}">
                      <a16:colId xmlns:a16="http://schemas.microsoft.com/office/drawing/2014/main" val="3934333086"/>
                    </a:ext>
                  </a:extLst>
                </a:gridCol>
              </a:tblGrid>
              <a:tr h="647877">
                <a:tc>
                  <a:txBody>
                    <a:bodyPr/>
                    <a:lstStyle/>
                    <a:p>
                      <a:pPr algn="ctr" rtl="0"/>
                      <a:r>
                        <a:rPr lang="cy-GB" sz="1000" b="1" dirty="0">
                          <a:solidFill>
                            <a:srgbClr val="120742"/>
                          </a:solidFill>
                          <a:latin typeface="+mj-lt"/>
                        </a:rPr>
                        <a:t>Dylanwadol iawn/ Eithriadol o ddylanwadol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068852"/>
                  </a:ext>
                </a:extLst>
              </a:tr>
              <a:tr h="734704"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200" b="0" i="0" u="none" strike="noStrike">
                          <a:solidFill>
                            <a:srgbClr val="120742"/>
                          </a:solidFill>
                          <a:effectLst/>
                          <a:latin typeface="+mj-lt"/>
                        </a:rPr>
                        <a:t>27%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362371"/>
                  </a:ext>
                </a:extLst>
              </a:tr>
              <a:tr h="734704"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200" b="0" i="0" u="none" strike="noStrike">
                          <a:solidFill>
                            <a:srgbClr val="120742"/>
                          </a:solidFill>
                          <a:effectLst/>
                          <a:latin typeface="+mj-lt"/>
                        </a:rPr>
                        <a:t>35%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103527"/>
                  </a:ext>
                </a:extLst>
              </a:tr>
              <a:tr h="734704"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200" b="0" i="0" u="none" strike="noStrike">
                          <a:solidFill>
                            <a:srgbClr val="120742"/>
                          </a:solidFill>
                          <a:effectLst/>
                          <a:latin typeface="+mj-lt"/>
                        </a:rPr>
                        <a:t>23%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9822886"/>
                  </a:ext>
                </a:extLst>
              </a:tr>
              <a:tr h="734704">
                <a:tc>
                  <a:txBody>
                    <a:bodyPr/>
                    <a:lstStyle/>
                    <a:p>
                      <a:pPr algn="ctr" rtl="0" fontAlgn="b"/>
                      <a:r>
                        <a:rPr lang="cy-GB" sz="1200" b="0" i="0" u="none" strike="noStrike" dirty="0">
                          <a:solidFill>
                            <a:srgbClr val="120742"/>
                          </a:solidFill>
                          <a:effectLst/>
                          <a:latin typeface="+mj-lt"/>
                        </a:rPr>
                        <a:t>22%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556166"/>
                  </a:ext>
                </a:extLst>
              </a:tr>
            </a:tbl>
          </a:graphicData>
        </a:graphic>
      </p:graphicFrame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6DE97E6A-5331-F15E-87BE-6F9EA29E5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705100" y="2581122"/>
            <a:ext cx="3059832" cy="595795"/>
          </a:xfrm>
          <a:prstGeom prst="curvedConnector3">
            <a:avLst/>
          </a:prstGeom>
          <a:ln w="6350">
            <a:solidFill>
              <a:srgbClr val="12074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2B2E7C5-643C-8003-5FC4-A0003D46C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13500"/>
            <a:ext cx="11353800" cy="2299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A23a. Yn 2024, a welsoch chi unrhyw gyfathrebu yn hyrwyddo Cymru mewn perthynas â’r canlynol? Ymwelwyr â Chymru yn 2024, n=2,202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A23b. A pha mor ddylanwadol oedden nhw ar eich penderfyniad i fynd ar daith yng Nghymru yn 2024. Ymwelwyr â Chymru yn 2024, rhesymau newydd i ymweld drwy gydol y flwyddyn n=699, lleoedd newydd n=612, digwyddiadau newydd n=375 a gweithgareddau newydd n=354.</a:t>
            </a:r>
          </a:p>
        </p:txBody>
      </p:sp>
    </p:spTree>
    <p:extLst>
      <p:ext uri="{BB962C8B-B14F-4D97-AF65-F5344CB8AC3E}">
        <p14:creationId xmlns:p14="http://schemas.microsoft.com/office/powerpoint/2010/main" val="317900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87EFF-5F9D-0788-3EA5-3CF3921CA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 descr="Dylanwad cyfathrebu Croeso Cymru">
            <a:extLst>
              <a:ext uri="{FF2B5EF4-FFF2-40B4-BE49-F238E27FC236}">
                <a16:creationId xmlns:a16="http://schemas.microsoft.com/office/drawing/2014/main" id="{065BC1CC-7312-7E7C-B7E5-B9AAE5BC1A8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Dylanwad cyfathrebu Croeso Cymru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B9BC2A-9423-8A03-E225-C43ED4655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438433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5" descr="Dywedodd 21% fod cyfathrebiadau Croeso Cymru wedi dylanwadu ar eu penderfyniad i ymweld â Chymru.">
            <a:extLst>
              <a:ext uri="{FF2B5EF4-FFF2-40B4-BE49-F238E27FC236}">
                <a16:creationId xmlns:a16="http://schemas.microsoft.com/office/drawing/2014/main" id="{7B51AD7C-1BF5-444A-A250-26368A15BD68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11633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800" b="1"/>
              <a:t>Dywedodd 21% fod cyfathrebiadau Croeso Cymru wedi dylanwadu ar eu penderfyniad i ymweld â Chymru. Hefyd, teithiodd 25% i Gymru y tu allan i fisoedd brig yr haf sy'n adlewyrchu hyrwyddo ymweliadau drwy gydol y flwyddyn.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00760AF-34F1-4122-0D90-4A1E5A60F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38198" y="2189082"/>
            <a:ext cx="4839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600" b="1">
                <a:solidFill>
                  <a:srgbClr val="04043F"/>
                </a:solidFill>
              </a:rPr>
              <a:t>Penderfyniad ar y daith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AA9E1E85-1B73-1AF6-AB67-32A3F1E9E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4355069"/>
              </p:ext>
            </p:extLst>
          </p:nvPr>
        </p:nvGraphicFramePr>
        <p:xfrm>
          <a:off x="926972" y="2489877"/>
          <a:ext cx="4254500" cy="3299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Left Brace 17">
            <a:extLst>
              <a:ext uri="{FF2B5EF4-FFF2-40B4-BE49-F238E27FC236}">
                <a16:creationId xmlns:a16="http://schemas.microsoft.com/office/drawing/2014/main" id="{F1B8BCB3-F7BB-3872-204E-ECB241676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12657" y="3133787"/>
            <a:ext cx="249940" cy="56476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3B75CE-E13B-0AFD-4C64-1A2437644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9817" y="3221692"/>
            <a:ext cx="797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>
                <a:solidFill>
                  <a:srgbClr val="120742"/>
                </a:solidFill>
              </a:rPr>
              <a:t>21%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B5C22F-C565-D173-FA21-54F95D938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200246" y="3071497"/>
            <a:ext cx="22774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Dylanwad mawr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5F5B821-F6BB-DA26-B77A-7A64A90D8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3652" y="3112302"/>
            <a:ext cx="180000" cy="180000"/>
          </a:xfrm>
          <a:prstGeom prst="rect">
            <a:avLst/>
          </a:prstGeom>
          <a:solidFill>
            <a:srgbClr val="518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F0ACA1-95ED-A0F6-B546-B3D5B2884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200247" y="3390197"/>
            <a:ext cx="32404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Dylanwad cryf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6E8A07B-61DC-DF70-0B42-49F13FD0F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3652" y="3431002"/>
            <a:ext cx="180000" cy="180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A54338-D848-EB8D-C304-A289B62F6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200246" y="3717486"/>
            <a:ext cx="3116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Dylanwad cymedrol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A54E910-9F3A-0CD6-9BF1-4FB01314B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3652" y="3758291"/>
            <a:ext cx="180000" cy="1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5B2B610-3E23-F991-E432-5345AC37C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200247" y="4028878"/>
            <a:ext cx="1706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Dylanwad bach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0C4AD5-A2A1-14AF-7FB5-46805F806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3652" y="4076991"/>
            <a:ext cx="180000" cy="180000"/>
          </a:xfrm>
          <a:prstGeom prst="rect">
            <a:avLst/>
          </a:prstGeom>
          <a:solidFill>
            <a:srgbClr val="EA5A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D94A899-225A-7330-BE34-8AC118BF1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200247" y="4339437"/>
            <a:ext cx="1706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-GB" sz="1100">
                <a:solidFill>
                  <a:srgbClr val="120742"/>
                </a:solidFill>
              </a:rPr>
              <a:t>Dim dylanwad o gwbl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40E19C9-8BC3-B5F3-F026-202A9EC5A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3652" y="4380242"/>
            <a:ext cx="180000" cy="180000"/>
          </a:xfrm>
          <a:prstGeom prst="rect">
            <a:avLst/>
          </a:prstGeom>
          <a:solidFill>
            <a:srgbClr val="CB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GB" sz="1093" noProof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3C9DA3-4A22-BF85-8834-708BA53AC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096000" y="2180451"/>
            <a:ext cx="15071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600" b="1">
                <a:solidFill>
                  <a:srgbClr val="04043F"/>
                </a:solidFill>
              </a:rPr>
              <a:t>Ar ymddygiad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4015118-E0BE-881A-25A2-44DE493F0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1458251"/>
              </p:ext>
            </p:extLst>
          </p:nvPr>
        </p:nvGraphicFramePr>
        <p:xfrm>
          <a:off x="4342735" y="2903692"/>
          <a:ext cx="7978569" cy="2832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2F5CB64-AEC0-DE9B-765C-F3605D5D7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025099" y="2450075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45%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5E473E-80C9-0022-C8C5-0B6513614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49264" y="2573024"/>
            <a:ext cx="204652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Dim un o’r uchod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2F8899D-6DA2-6548-7168-DDC9A4063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949084" y="2258950"/>
            <a:ext cx="0" cy="353011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B55DD0C-88D4-AC57-7716-C8E2E67BE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49940"/>
            <a:ext cx="11353800" cy="415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A22. Ar raddfa o 1 i 5, lle mae 1 yn golygu ‘dim dylanwad o gwbl’ a 5 yn golygu ‘dylanwad mawr’, pa ddylanwad, os o gwbl, gafodd cyfathrebiadau Croeso Cymru ar eich penderfyniad i gymryd seibiant byr neu wyliau yn 2024?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A23. Yn 2024, a effeithiodd cyfathrebiadau Croeso Cymru ar eich ymddygiad mewn unrhyw un o’r ffyrdd canlynol…Ymwelwyr â Chymru yn 2024, n=2,202. </a:t>
            </a:r>
          </a:p>
        </p:txBody>
      </p:sp>
    </p:spTree>
    <p:extLst>
      <p:ext uri="{BB962C8B-B14F-4D97-AF65-F5344CB8AC3E}">
        <p14:creationId xmlns:p14="http://schemas.microsoft.com/office/powerpoint/2010/main" val="1082758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38C49-3EE4-DC85-0C73-9EE6C7485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 descr="Meddylfryd ynghylch ymweld â Chymru ar ddiwedd 2023">
            <a:extLst>
              <a:ext uri="{FF2B5EF4-FFF2-40B4-BE49-F238E27FC236}">
                <a16:creationId xmlns:a16="http://schemas.microsoft.com/office/drawing/2014/main" id="{96B7C1CD-B251-8A62-B5BB-3A42E012694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3"/>
            <a:ext cx="6522721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Meddylfryd ynghylch ymweld â Chymru ar ddiwedd 2023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A88775E-F65C-E9F1-950E-B526DC802C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6972" y="704366"/>
            <a:ext cx="616449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5" descr="Roedd bron i dri chwarter y rhai a aeth ar daith eisoes wedi penderfynu mynd ar daith i Gymru yn 2024 erbyn diwedd 2023.">
            <a:extLst>
              <a:ext uri="{FF2B5EF4-FFF2-40B4-BE49-F238E27FC236}">
                <a16:creationId xmlns:a16="http://schemas.microsoft.com/office/drawing/2014/main" id="{4BB073F9-E698-684B-A2BA-EFBA530EFC02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90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Roedd bron i dri chwarter y rhai a aeth ar daith eisoes wedi penderfynu mynd ar daith i Gymru yn 2024 erbyn diwedd 2023. Mae hyn yn tynnu sylw at bwysigrwydd ymdrechion marchnata cynnar wrth lunio penderfyniadau teithio.</a:t>
            </a:r>
          </a:p>
          <a:p>
            <a:endParaRPr lang="en-GB" b="1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FFEC87-77F5-0B0E-4124-A1F35331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82886" y="2601576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72%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262309-BAB1-6C7E-07F9-1DD765CFB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74019" y="2637132"/>
            <a:ext cx="243705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Roeddwn eisoes wedi penderfynu ymweld â Chymru yn 2024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77A5F2D-8CCF-05FD-5F0D-942374562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8064945"/>
              </p:ext>
            </p:extLst>
          </p:nvPr>
        </p:nvGraphicFramePr>
        <p:xfrm>
          <a:off x="-121920" y="3078616"/>
          <a:ext cx="7057561" cy="3260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610F5F1E-3B4C-3AC8-8C99-AB4C61269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339524"/>
            <a:ext cx="6375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A24. Yn olaf yn yr adran hon, gan feddwl yn ôl i ddiwedd 2023, pa un o’r datganiadau hyn sy’n disgrifio orau eich cynlluniau ar yr adeg honno i ymweld â Chymru yn 2024? Ymwelwyr â Chymru yn 2024, n=2,202.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B1CB23A-3245-8395-958E-1A4634C07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367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D47E9-0C0C-83A8-6019-A3F1DDAAF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7E7F518A-B7CC-BF17-EEBF-3B5F920F5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832198A-AEFD-AA9F-E599-6D4AA3D91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TEBYGOLRWYDD O YMWELD Â CHYMRU YN 2025">
            <a:extLst>
              <a:ext uri="{FF2B5EF4-FFF2-40B4-BE49-F238E27FC236}">
                <a16:creationId xmlns:a16="http://schemas.microsoft.com/office/drawing/2014/main" id="{40D190AC-502F-7AF9-072A-3D0BA75C74D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TEBYGOLRWYDD O YMWELD Â CHYMRU YN 2025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64931B2-1E19-3F11-96E7-2D5B97D09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DA2596-D01F-862C-5910-08AE59DE1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1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5A270-9301-366A-1616-DFD8AE2BB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TEBYGOLRWYDD O YMWELD Â CHYMRU YN 2025">
            <a:extLst>
              <a:ext uri="{FF2B5EF4-FFF2-40B4-BE49-F238E27FC236}">
                <a16:creationId xmlns:a16="http://schemas.microsoft.com/office/drawing/2014/main" id="{FACBE8A0-C3F7-24AE-24B2-FC9C444BEAB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498" y="275640"/>
            <a:ext cx="6820442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TEBYGOLRWYDD O YMWELD Â CHYMRU YN 2025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5DA9E1-5345-C04B-6C2C-9227AFCAC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0748" y="605553"/>
            <a:ext cx="616098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>
            <a:extLst>
              <a:ext uri="{FF2B5EF4-FFF2-40B4-BE49-F238E27FC236}">
                <a16:creationId xmlns:a16="http://schemas.microsoft.com/office/drawing/2014/main" id="{17965E02-2F54-A48D-FD2D-9C5263A06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3D6002D-F1FC-DD48-E063-9ADC6EDC9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26B4763-2B13-A1BE-AE2E-EDC85435D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1" y="1157288"/>
            <a:ext cx="3803652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EAA4E7D-E1F4-74F9-8DC2-370A4F5BE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5260" y="1157288"/>
            <a:ext cx="11368569" cy="5700712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TextBox 1" descr="Tebygolrwydd o ymweld â Chymru yn 2025 Mae 37% o'r rhai a ymwelodd â Chymru yn 2024 eisoes wedi archebu taith ar gyfer 2025.">
            <a:extLst>
              <a:ext uri="{FF2B5EF4-FFF2-40B4-BE49-F238E27FC236}">
                <a16:creationId xmlns:a16="http://schemas.microsoft.com/office/drawing/2014/main" id="{39E81992-F4B9-8B91-75B2-3022EE49A978}"/>
              </a:ext>
            </a:extLst>
          </p:cNvPr>
          <p:cNvSpPr txBox="1"/>
          <p:nvPr/>
        </p:nvSpPr>
        <p:spPr>
          <a:xfrm>
            <a:off x="819925" y="1577067"/>
            <a:ext cx="378936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Tebygolrwydd o ymweld â Chymru yn 2025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Mae 37% o'r rhai a ymwelodd â Chymru yn 2024 eisoes wedi archebu taith ar gyfer 2025. 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Yn ogystal, mae 90% o'r rhai a deithiodd i Gymru yn 2024 eisoes wedi archebu taith arall yng Nghymru ar gyfer 2025 (37%) neu'n debygol/yn bendant o ymweld yn 2025 (53%). Nid oes unrhyw wahaniaethau nodedig yn seiliedig ar gyfnod bywyd.</a:t>
            </a:r>
          </a:p>
        </p:txBody>
      </p:sp>
      <p:sp>
        <p:nvSpPr>
          <p:cNvPr id="3" name="TextBox 2" descr="Dylanwad cyfathrebiadau Croeso Cymru Mae 27% y rhai sy’n bwriadu trefnu taith yn dweud bod cyfathrebiadau Croeso Cymru wedi dylanwadu ar eu penderfyniad i ymweld yn 2025.">
            <a:extLst>
              <a:ext uri="{FF2B5EF4-FFF2-40B4-BE49-F238E27FC236}">
                <a16:creationId xmlns:a16="http://schemas.microsoft.com/office/drawing/2014/main" id="{80196BF8-1155-3DD9-D43C-6FE4352EBEB9}"/>
              </a:ext>
            </a:extLst>
          </p:cNvPr>
          <p:cNvSpPr txBox="1"/>
          <p:nvPr/>
        </p:nvSpPr>
        <p:spPr>
          <a:xfrm>
            <a:off x="4614863" y="1786201"/>
            <a:ext cx="378936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Dylanwad cyfathrebu Croeso Cymru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Mae 27% y rhai sy’n bwriadu trefnu taith yn dweud bod cyfathrebiadau Croeso Cymru wedi dylanwadu ar eu penderfyniad i ymweld yn 2025. 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Roedd y rhai yn sampl yr ymgyrch ychydig yn fwy tebygol o fod wedi cael eu dylanwadu (33%).</a:t>
            </a:r>
          </a:p>
        </p:txBody>
      </p:sp>
      <p:sp>
        <p:nvSpPr>
          <p:cNvPr id="4" name="TextBox 3" descr="Yn fwyaf tebygol nesaf Dywedodd 67% o'r rhai sy'n annhebygol o ymweld â Chymru yn 2025 nad oeddent yn siŵr pryd y byddent yn ymweld nesaf, tra bod ychydig dros chwarter yn bwriadu ymweld yn 2026.">
            <a:extLst>
              <a:ext uri="{FF2B5EF4-FFF2-40B4-BE49-F238E27FC236}">
                <a16:creationId xmlns:a16="http://schemas.microsoft.com/office/drawing/2014/main" id="{62FF868F-E33A-DCC0-C180-12D2553202ED}"/>
              </a:ext>
            </a:extLst>
          </p:cNvPr>
          <p:cNvSpPr txBox="1"/>
          <p:nvPr/>
        </p:nvSpPr>
        <p:spPr>
          <a:xfrm>
            <a:off x="8404200" y="2182441"/>
            <a:ext cx="37893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 dirty="0">
                <a:solidFill>
                  <a:schemeClr val="bg1"/>
                </a:solidFill>
              </a:rPr>
              <a:t>Yn fwyaf tebygol nesaf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 dirty="0">
                <a:solidFill>
                  <a:schemeClr val="bg1"/>
                </a:solidFill>
              </a:rPr>
              <a:t>Dywedodd 67% o'r rhai sy'n annhebygol o ymweld â Chymru yn 2025 nad oeddent yn siŵr pryd y byddent yn ymweld nesaf, tra bod ychydig dros chwarter yn bwriadu ymweld yn 2026.</a:t>
            </a:r>
          </a:p>
        </p:txBody>
      </p:sp>
    </p:spTree>
    <p:extLst>
      <p:ext uri="{BB962C8B-B14F-4D97-AF65-F5344CB8AC3E}">
        <p14:creationId xmlns:p14="http://schemas.microsoft.com/office/powerpoint/2010/main" val="4282816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2C742-C22F-8586-CFB3-D9AFCB701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ebygolrwydd o ymweld â Chymru yn 2025">
            <a:extLst>
              <a:ext uri="{FF2B5EF4-FFF2-40B4-BE49-F238E27FC236}">
                <a16:creationId xmlns:a16="http://schemas.microsoft.com/office/drawing/2014/main" id="{0340F45F-ED6C-DBC9-CF63-A4F13995BA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781801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Tebygolrwydd o ymweld â Chymru yn 2025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C7A38DD-0DEF-4898-F585-4168C0C09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64104" y="703678"/>
            <a:ext cx="464074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5" descr="Mae 90% o'r rhai a deithiodd i Gymru yn 2024 naill ai eisoes wedi archebu taith arall yng Nghymru ar gyfer 2025 (37%) neu yn debygol/bendant yn ymweld yn 2025 (53%). 57% o'r rhai nad oeddent wedi ymweld yn 2024, naill ai eisoes wedi archebu (11%) neu yn debygol/bendant yn ymweld (46%) yn 2025.">
            <a:extLst>
              <a:ext uri="{FF2B5EF4-FFF2-40B4-BE49-F238E27FC236}">
                <a16:creationId xmlns:a16="http://schemas.microsoft.com/office/drawing/2014/main" id="{74EDDBC1-00EA-FC73-1D6E-2BB5AF1579C1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11633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sz="1800" b="1"/>
              <a:t>Mae 90% o'r rhai a deithiodd i Gymru yn 2024 naill ai eisoes wedi archebu taith arall yng Nghymru ar gyfer 2025 (37%) neu yn debygol/bendant yn ymweld yn 2025 (53%). 57% o'r rhai nad oeddent wedi ymweld yn 2024, naill ai eisoes wedi archebu (11%) neu yn debygol/bendant yn ymweld (46%) yn 2025. Ychydig o wahaniaethau sydd yn ôl cyfnod bywyd.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E43B9E37-D17A-346F-BFC8-85E10078F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0975893"/>
              </p:ext>
            </p:extLst>
          </p:nvPr>
        </p:nvGraphicFramePr>
        <p:xfrm>
          <a:off x="838197" y="2114219"/>
          <a:ext cx="11163302" cy="3826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D87495-B419-8430-E7AE-168D5ABEA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487870" y="2953768"/>
            <a:ext cx="0" cy="242934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C910447-8106-A7F1-D98D-14ED29549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604851" y="2953768"/>
            <a:ext cx="0" cy="242934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ight Brace 8">
            <a:extLst>
              <a:ext uri="{FF2B5EF4-FFF2-40B4-BE49-F238E27FC236}">
                <a16:creationId xmlns:a16="http://schemas.microsoft.com/office/drawing/2014/main" id="{E6BD4E89-23A3-7242-4D7A-9F059FCC1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493970" y="2919311"/>
            <a:ext cx="144379" cy="616017"/>
          </a:xfrm>
          <a:prstGeom prst="rightBrac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7EFD36-1526-305C-4E85-ED5B0F83F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330429" y="286649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400" b="1">
                <a:solidFill>
                  <a:srgbClr val="120742"/>
                </a:solidFill>
              </a:rPr>
              <a:t>90%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6D53FB46-35B2-9013-E98A-1ED4B68EF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5080534" y="3114976"/>
            <a:ext cx="144379" cy="616017"/>
          </a:xfrm>
          <a:prstGeom prst="rightBrac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45E719-7EA3-EBED-7434-E99A68B58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16993" y="306215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400" b="1">
                <a:solidFill>
                  <a:srgbClr val="120742"/>
                </a:solidFill>
              </a:rPr>
              <a:t>57%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AA92FFB-9983-E90F-869A-6F639218E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6442443"/>
            <a:ext cx="11353799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B5. A ydych chi’n bwriadu mynd ar seibiant byr neu wyliau yng Nghymru yn 2025? Cyfanswm n=3,827 (Ymwelwyr â Chymru n=2,202, rhai na ymwelodd â Chymru n=1,625, pobl annibynnol iau n=115, teuluoedd n=287, pobl annibynnol hŷn n=1,615, oedran ymddeol n=1,810). </a:t>
            </a:r>
          </a:p>
        </p:txBody>
      </p:sp>
    </p:spTree>
    <p:extLst>
      <p:ext uri="{BB962C8B-B14F-4D97-AF65-F5344CB8AC3E}">
        <p14:creationId xmlns:p14="http://schemas.microsoft.com/office/powerpoint/2010/main" val="2892440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6D102-A4A3-C76C-2DDE-E7AE0E337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Dylanwad cyfathrebu Croeso Cymru ar benderfyniad taith">
            <a:extLst>
              <a:ext uri="{FF2B5EF4-FFF2-40B4-BE49-F238E27FC236}">
                <a16:creationId xmlns:a16="http://schemas.microsoft.com/office/drawing/2014/main" id="{8A521252-08F8-977D-00C5-306D1706E6E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781801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Dylanwad cyfathrebu Croeso Cymru ar benderfyniad taith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F8D474-A5BD-7EBA-57E0-EFDBAFB85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64104" y="703678"/>
            <a:ext cx="61669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5" descr="Mae ychydig dros chwarter y rhai sy’n bwriadu trefnu taith yn nodi bod cyfathrebiadau Croeso Cymru wedi dylanwadu ar eu penderfyniad i fynd ar daith i Gymru yn 2025.">
            <a:extLst>
              <a:ext uri="{FF2B5EF4-FFF2-40B4-BE49-F238E27FC236}">
                <a16:creationId xmlns:a16="http://schemas.microsoft.com/office/drawing/2014/main" id="{2098C8DA-BAE8-93F3-F38E-9A56AA26FC08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693420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 dirty="0"/>
              <a:t>Mae ychydig dros chwarter y rhai sy’n bwriadu trefnu taith yn nodi bod cyfathrebiadau Croeso Cymru wedi dylanwadu ar eu penderfyniad i </a:t>
            </a:r>
            <a:r>
              <a:rPr lang="cy-GB" b="1" dirty="0">
                <a:latin typeface="Arial" panose="020B0604020202020204" pitchFamily="34" charset="0"/>
                <a:cs typeface="Arial" panose="020B0604020202020204" pitchFamily="34" charset="0"/>
              </a:rPr>
              <a:t>fynd ar daith i Gymru yn 2025</a:t>
            </a:r>
            <a:r>
              <a:rPr lang="cy-GB" b="1" dirty="0"/>
              <a:t>. Mae sampl yr ymgyrch ychydig yn fwy tebygol o gael ei ddylanwadu (33%).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A20E225D-2317-4799-2CA8-28F1C48FCD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3260629"/>
              </p:ext>
            </p:extLst>
          </p:nvPr>
        </p:nvGraphicFramePr>
        <p:xfrm>
          <a:off x="968376" y="2790825"/>
          <a:ext cx="6521449" cy="2913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6FDEA65-929C-2A5F-D3C2-C306E804D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78335" y="2748737"/>
            <a:ext cx="4915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1600" b="1">
                <a:solidFill>
                  <a:srgbClr val="120742"/>
                </a:solidFill>
              </a:rPr>
              <a:t>% dylanwad sylweddol neu fawr </a:t>
            </a:r>
            <a:r>
              <a:rPr lang="cy-GB" sz="1200" b="1">
                <a:solidFill>
                  <a:srgbClr val="120742"/>
                </a:solidFill>
              </a:rPr>
              <a:t>(sgôr o 4 neu 5 allan o 5)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CCCDBFB-D2D3-323D-052B-44C22B1F7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449368" y="3204025"/>
            <a:ext cx="0" cy="2429340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95F61B7-339E-9783-A3DE-00F519CF16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9350" y="4584727"/>
            <a:ext cx="5981700" cy="0"/>
          </a:xfrm>
          <a:prstGeom prst="line">
            <a:avLst/>
          </a:prstGeom>
          <a:ln w="6350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44A1BD8-F19D-39D4-3F01-E885DA23D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1001" y="6082164"/>
            <a:ext cx="6788999" cy="5492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B10. Ar raddfa o 1 i 5, lle mae 1 yn golygu ‘dim dylanwad o gwbl’ a 5 yn golygu ‘dylanwad mawr’, pa ddylanwad, os o gwbl, gafodd cyfathrebiadau Croeso Cymru ar eich penderfyniad i gymryd seibiant byr neu wyliau yng Nghymru yn 2025? Yn debygol o ymweld â Chymru yn 2025 neu eisoes wedi archebu, n=2,900 (Gwefan n=374, e-CRM n=2,062, Ymgyrch n=354, Cyfryngau Cymdeithasol n=110).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DA0287D-AF49-0619-9BF8-EF2BD79BC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798" y="0"/>
            <a:ext cx="45212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408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06B4D-BBF9-6431-6F12-AD7C677D5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Pryd yn debygol o ymweld â Chymru nesaf?">
            <a:extLst>
              <a:ext uri="{FF2B5EF4-FFF2-40B4-BE49-F238E27FC236}">
                <a16:creationId xmlns:a16="http://schemas.microsoft.com/office/drawing/2014/main" id="{2B94D583-A3D0-2691-8031-D50706EB8EF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Pryd yn debygol o ymweld â Chymru nesaf?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B188FE-58FC-1C0B-2A7F-F7116AD0A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15036" y="686525"/>
            <a:ext cx="537876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5" descr="O'r rhai sy'n annhebygol o ymweld â Chymru yn 2025, dywedodd 67% eu bod 'ddim yn gwybod' pryd y byddent yn ymweld â Chymru nesaf.">
            <a:extLst>
              <a:ext uri="{FF2B5EF4-FFF2-40B4-BE49-F238E27FC236}">
                <a16:creationId xmlns:a16="http://schemas.microsoft.com/office/drawing/2014/main" id="{93B214D8-B510-6E66-24FA-09B495B22E76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90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>
                <a:latin typeface="Arial" panose="020B0604020202020204" pitchFamily="34" charset="0"/>
                <a:cs typeface="Arial" panose="020B0604020202020204" pitchFamily="34" charset="0"/>
              </a:rPr>
              <a:t>O'r rhai sy'n annhebygol o ymweld â Chymru yn 2025, dywedodd 67% eu bod 'ddim yn gwybod' pryd y byddent yn ymweld â Chymru nesaf. Dywedodd </a:t>
            </a:r>
            <a:r>
              <a:rPr lang="cy-GB" b="1"/>
              <a:t>ychydig dros chwarter</a:t>
            </a:r>
            <a:r>
              <a:rPr lang="cy-GB" b="1">
                <a:latin typeface="Arial" panose="020B0604020202020204" pitchFamily="34" charset="0"/>
                <a:cs typeface="Arial" panose="020B0604020202020204" pitchFamily="34" charset="0"/>
              </a:rPr>
              <a:t> y byddent yn ymweld yn 2026.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9C2202-CA1E-0B21-5586-FABA15DA1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401851" y="2459070"/>
            <a:ext cx="243705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Ddim yn gwybod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DDDFA7-3995-54AF-94D5-A889ABDCD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10718" y="2315793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67%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FB8C7D1-1CA5-E1BE-6A00-E78ECFB57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520875"/>
              </p:ext>
            </p:extLst>
          </p:nvPr>
        </p:nvGraphicFramePr>
        <p:xfrm>
          <a:off x="-752072" y="2792833"/>
          <a:ext cx="6615545" cy="3260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58A2818-ABAC-36CA-51D6-E78FDFDC5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6375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B6. A phryd ydych chi’n bwriadu ymweld â Chymru nesaf am seibiant byr neu wyliau?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Annhebygol o ymweld â Chymru yn 2025 neu ddim yn siŵr, n=927. 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A629568-EEAF-2996-4D88-668B63698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156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355AB-38E3-543D-FB9D-82E392807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4E01A13-6167-320F-C3DB-F72853C43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F049CFF-AC39-5554-CCCC-CA0B7CF33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RHESYMAU DROS BEIDIO Â MYND AR DAITH">
            <a:extLst>
              <a:ext uri="{FF2B5EF4-FFF2-40B4-BE49-F238E27FC236}">
                <a16:creationId xmlns:a16="http://schemas.microsoft.com/office/drawing/2014/main" id="{522BE770-1E1E-1F77-36A1-16874208C9C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RHESYMAU DROS BEIDIO Â 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cy-GB" sz="28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MYND AR DAITH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0AF146F-FDC7-482A-738A-BB2FEA514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6701C1-893A-A5E7-A696-94E2C6A64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32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CE470-5183-D0B7-8015-26CB66352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RHESYMAU DROS BEIDIO Â MYND AR DAITH">
            <a:extLst>
              <a:ext uri="{FF2B5EF4-FFF2-40B4-BE49-F238E27FC236}">
                <a16:creationId xmlns:a16="http://schemas.microsoft.com/office/drawing/2014/main" id="{631E683C-FB61-9561-015F-663876645EB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498" y="275640"/>
            <a:ext cx="6674528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 DROS BEIDIO Â MYND AR DAITH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1BE0E1-100D-98CE-134B-2BC629B32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0748" y="605553"/>
            <a:ext cx="553841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>
            <a:extLst>
              <a:ext uri="{FF2B5EF4-FFF2-40B4-BE49-F238E27FC236}">
                <a16:creationId xmlns:a16="http://schemas.microsoft.com/office/drawing/2014/main" id="{4DAAAE76-C4F0-EC7F-432D-40577A00A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57288"/>
            <a:ext cx="379095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23A7502-D90B-B29E-599C-68EBEE26E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A95197D8-7F05-D804-5DF6-2D4C4EA0D6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1" y="1157288"/>
            <a:ext cx="3803652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5DAAFF8-F8E6-A502-87C2-59944FF20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3913" y="1157288"/>
            <a:ext cx="11378093" cy="5700712"/>
          </a:xfrm>
          <a:prstGeom prst="rect">
            <a:avLst/>
          </a:prstGeom>
          <a:solidFill>
            <a:srgbClr val="120742">
              <a:alpha val="6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TextBox 1" descr="Rhesymau dros beidio ag ymweld â Chymru Yn 2024, ‘amgylchiadau personol’ oedd y rheswm mwyaf cyffredin dros beidio ag ymweld â Chymru. Aeth 14% ar wyliau tramor yn lle hynny.">
            <a:extLst>
              <a:ext uri="{FF2B5EF4-FFF2-40B4-BE49-F238E27FC236}">
                <a16:creationId xmlns:a16="http://schemas.microsoft.com/office/drawing/2014/main" id="{65BAB127-4A45-9C17-29FB-9CE70CFBCF2D}"/>
              </a:ext>
            </a:extLst>
          </p:cNvPr>
          <p:cNvSpPr txBox="1"/>
          <p:nvPr/>
        </p:nvSpPr>
        <p:spPr>
          <a:xfrm>
            <a:off x="825498" y="2351351"/>
            <a:ext cx="37893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Rheswm dros beidio ag ymweld â Chymru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Yn 2024, ‘amgylchiadau personol’ oedd y rheswm mwyaf cyffredin dros beidio ag ymweld â Chymru. Aeth 14% ar wyliau tramor yn lle hynny.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</p:txBody>
      </p:sp>
      <p:sp>
        <p:nvSpPr>
          <p:cNvPr id="3" name="TextBox 2" descr="Ystyried taith i Gymru Roedd 40% o'r rhai na ymwelodd â Chymru yn 2024 yn ystyried taith dros nos yno. Dewisodd 69% deithio i rywle arall ac ni aeth 31% ar wyliau o gwbl.">
            <a:extLst>
              <a:ext uri="{FF2B5EF4-FFF2-40B4-BE49-F238E27FC236}">
                <a16:creationId xmlns:a16="http://schemas.microsoft.com/office/drawing/2014/main" id="{D21B2B75-9E8B-A9CE-E327-1BB122D00A4E}"/>
              </a:ext>
            </a:extLst>
          </p:cNvPr>
          <p:cNvSpPr txBox="1"/>
          <p:nvPr/>
        </p:nvSpPr>
        <p:spPr>
          <a:xfrm>
            <a:off x="4614863" y="2351351"/>
            <a:ext cx="37893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Ystyried taith i Gymru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Roedd 40% o'r rhai na ymwelodd â Chymru yn 2024 yn ystyried taith dros nos yno.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Dewisodd 69% deithio i rywle arall ac ni aeth 31% ar wyliau o gwbl.</a:t>
            </a:r>
          </a:p>
        </p:txBody>
      </p:sp>
      <p:sp>
        <p:nvSpPr>
          <p:cNvPr id="4" name="TextBox 3" descr="Cyrchfan Ymhlith y rhai nad oeddent yn ymweld â Chymru a deithiodd o fewn Prydain ac Iwerddon (50%), Lloegr oedd y gyrchfan fwyaf poblogaidd (74%).">
            <a:extLst>
              <a:ext uri="{FF2B5EF4-FFF2-40B4-BE49-F238E27FC236}">
                <a16:creationId xmlns:a16="http://schemas.microsoft.com/office/drawing/2014/main" id="{3DD498A0-6064-0DCA-5F7D-38E506EBE638}"/>
              </a:ext>
            </a:extLst>
          </p:cNvPr>
          <p:cNvSpPr txBox="1"/>
          <p:nvPr/>
        </p:nvSpPr>
        <p:spPr>
          <a:xfrm>
            <a:off x="8393111" y="2351351"/>
            <a:ext cx="37893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2000" b="1">
                <a:solidFill>
                  <a:schemeClr val="bg1"/>
                </a:solidFill>
              </a:rPr>
              <a:t>Cyrchfan 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 rtl="0"/>
            <a:r>
              <a:rPr lang="cy-GB" sz="2000">
                <a:solidFill>
                  <a:schemeClr val="bg1"/>
                </a:solidFill>
              </a:rPr>
              <a:t>Ymhlith y rhai nad oeddent yn ymweld â Chymru a deithiodd o fewn Prydain ac Iwerddon (50%), Lloegr oedd y gyrchfan fwyaf poblogaidd (74%).</a:t>
            </a:r>
          </a:p>
        </p:txBody>
      </p:sp>
    </p:spTree>
    <p:extLst>
      <p:ext uri="{BB962C8B-B14F-4D97-AF65-F5344CB8AC3E}">
        <p14:creationId xmlns:p14="http://schemas.microsoft.com/office/powerpoint/2010/main" val="217583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0EBAC-3ACB-3BED-4A63-161AEBD38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Rhesymau dros beidio ag ymweld â Chymru yn 2024">
            <a:extLst>
              <a:ext uri="{FF2B5EF4-FFF2-40B4-BE49-F238E27FC236}">
                <a16:creationId xmlns:a16="http://schemas.microsoft.com/office/drawing/2014/main" id="{0A75F12A-0E37-43B6-0B61-F17C8F9D37B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3"/>
            <a:ext cx="659892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 dros beidio ag ymweld â Chymru yn 2024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5ACCB9D-6959-677B-F8A6-673A871E4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65836" y="703678"/>
            <a:ext cx="624776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 descr="Yn 2024, ‘amgylchiadau personol’ oedd y rheswm a ddyfynnwyd fwyaf dros beidio ag ymweld â Chymru. Aeth 14% ar wyliau tramor yn lle hynny.">
            <a:extLst>
              <a:ext uri="{FF2B5EF4-FFF2-40B4-BE49-F238E27FC236}">
                <a16:creationId xmlns:a16="http://schemas.microsoft.com/office/drawing/2014/main" id="{48F3795B-E073-CE84-E000-4FCD0500C999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90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>
                <a:latin typeface="Arial" panose="020B0604020202020204" pitchFamily="34" charset="0"/>
                <a:cs typeface="Arial" panose="020B0604020202020204" pitchFamily="34" charset="0"/>
              </a:rPr>
              <a:t>Yn 2024, ‘amgylchiadau personol’ oedd y rheswm a ddyfynnwyd fwyaf dros beidio ag ymweld â Chymru. Aeth 14% ar wyliau tramor yn lle hynny.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0A5532-6CC8-3B0A-39C9-3702BC6EF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172274" y="2143259"/>
            <a:ext cx="204652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>
                <a:solidFill>
                  <a:srgbClr val="120742"/>
                </a:solidFill>
              </a:rPr>
              <a:t>Amgylchiadau personol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51C9EC-D484-40B1-9C2C-F4EED5A1E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18800" y="2097513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32%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9A550C7-5933-D6CE-77EB-67DB2E070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0528449"/>
              </p:ext>
            </p:extLst>
          </p:nvPr>
        </p:nvGraphicFramePr>
        <p:xfrm>
          <a:off x="-932873" y="2569845"/>
          <a:ext cx="8682182" cy="3483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9F1D609-19E7-D9B9-8D2D-5B33ABAE0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492875"/>
            <a:ext cx="6375400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>
                <a:solidFill>
                  <a:schemeClr val="tx1"/>
                </a:solidFill>
              </a:rPr>
              <a:t>B4. Beth oedd y rhesymau na ymweloch chi â Chymru am wyliau yn 2024? </a:t>
            </a:r>
          </a:p>
          <a:p>
            <a:pPr marL="0" indent="0" rtl="0">
              <a:buNone/>
            </a:pPr>
            <a:r>
              <a:rPr lang="cy-GB" sz="1200">
                <a:solidFill>
                  <a:schemeClr val="tx1"/>
                </a:solidFill>
              </a:rPr>
              <a:t>Rhai na ymwelodd â Chymru yn 2024, n=1,488. 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BD7ECCDD-7C05-B4A4-A432-9BC98FA3A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5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6A1C7-F3E2-162B-040A-920B36366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Bwriad i ymweld â Chymru gan rai na aeth ar daith i Gymru">
            <a:extLst>
              <a:ext uri="{FF2B5EF4-FFF2-40B4-BE49-F238E27FC236}">
                <a16:creationId xmlns:a16="http://schemas.microsoft.com/office/drawing/2014/main" id="{8880C733-C718-FC5A-4910-F378F81B722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736600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Bwriad i ymweld â Chymru gan rai na aeth ar daith i Gymru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31D4FD-1AD0-BF7E-29EF-5B0BDBB12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15036" y="686525"/>
            <a:ext cx="714919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 descr="Roedd 40% o'r rhai na ymwelodd â Chymru yn 2024 yn ystyried taith dros nos yng Nghymru yn 2024. Aeth 69% i rywle arall, tra nad oedd 31% wedi cymryd gwyliau o gwbl.">
            <a:extLst>
              <a:ext uri="{FF2B5EF4-FFF2-40B4-BE49-F238E27FC236}">
                <a16:creationId xmlns:a16="http://schemas.microsoft.com/office/drawing/2014/main" id="{EA7B5D33-38E9-820A-C768-63E3778AB18D}"/>
              </a:ext>
            </a:extLst>
          </p:cNvPr>
          <p:cNvSpPr txBox="1">
            <a:spLocks/>
          </p:cNvSpPr>
          <p:nvPr/>
        </p:nvSpPr>
        <p:spPr>
          <a:xfrm>
            <a:off x="838198" y="962260"/>
            <a:ext cx="10111741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/>
              <a:t>Roedd 40% o'r rhai na ymwelodd â Chymru yn 2024</a:t>
            </a:r>
            <a:r>
              <a:rPr lang="cy-GB" b="1">
                <a:latin typeface="Arial" panose="020B0604020202020204" pitchFamily="34" charset="0"/>
                <a:cs typeface="Arial" panose="020B0604020202020204" pitchFamily="34" charset="0"/>
              </a:rPr>
              <a:t> yn ystyried taith dros nos yng Nghymru yn 2024. Aeth 69% i rywle arall, tra nad oedd 31% wedi cymryd gwyliau o gwbl.</a:t>
            </a:r>
          </a:p>
        </p:txBody>
      </p:sp>
      <p:sp>
        <p:nvSpPr>
          <p:cNvPr id="11" name="TextBox 10" descr="Roedd 40% o’r rhai nad oedd wedi bod ar daith i Gymru yn ystyried taith dros nos i Gymru yn 2024">
            <a:extLst>
              <a:ext uri="{FF2B5EF4-FFF2-40B4-BE49-F238E27FC236}">
                <a16:creationId xmlns:a16="http://schemas.microsoft.com/office/drawing/2014/main" id="{E1894D18-C4B2-436C-CD7A-303FB56A3338}"/>
              </a:ext>
            </a:extLst>
          </p:cNvPr>
          <p:cNvSpPr txBox="1"/>
          <p:nvPr/>
        </p:nvSpPr>
        <p:spPr>
          <a:xfrm>
            <a:off x="1589639" y="2718454"/>
            <a:ext cx="38205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-GB" sz="4800" b="1">
                <a:solidFill>
                  <a:srgbClr val="120742"/>
                </a:solidFill>
              </a:rPr>
              <a:t>40% </a:t>
            </a:r>
          </a:p>
          <a:p>
            <a:pPr algn="ctr" rtl="0"/>
            <a:r>
              <a:rPr lang="cy-GB" sz="2400">
                <a:solidFill>
                  <a:srgbClr val="120742"/>
                </a:solidFill>
              </a:rPr>
              <a:t>O’r rhai nad oedd wedi bod ar daith i Gymru yn ystyried taith dros nos i Gymru yn 2024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D5F34D-8DB8-E3D6-0FE3-50BBC1F5DF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096001" y="2927780"/>
            <a:ext cx="300975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r>
              <a:rPr lang="cy-GB" sz="1400" b="1" dirty="0">
                <a:solidFill>
                  <a:srgbClr val="120742"/>
                </a:solidFill>
              </a:rPr>
              <a:t>Wedi mynd i rywle arall yn Ynysoedd Prydain neu Iwerddon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C3B5E3-25B9-F904-99FC-104A5C38D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105758" y="292778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sz="2800" b="1">
                <a:solidFill>
                  <a:srgbClr val="120742"/>
                </a:solidFill>
              </a:rPr>
              <a:t>50%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696A3D5-12AA-74D4-A5DF-7BEA19A719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4863444"/>
              </p:ext>
            </p:extLst>
          </p:nvPr>
        </p:nvGraphicFramePr>
        <p:xfrm>
          <a:off x="4408906" y="3369264"/>
          <a:ext cx="6615545" cy="1565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Right Brace 15">
            <a:extLst>
              <a:ext uri="{FF2B5EF4-FFF2-40B4-BE49-F238E27FC236}">
                <a16:creationId xmlns:a16="http://schemas.microsoft.com/office/drawing/2014/main" id="{30B8CE81-FC22-DB18-00E1-F283A60B3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07685" y="2915957"/>
            <a:ext cx="350520" cy="1070086"/>
          </a:xfrm>
          <a:prstGeom prst="rightBrace">
            <a:avLst/>
          </a:prstGeom>
          <a:ln w="12700">
            <a:solidFill>
              <a:srgbClr val="1207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156BBE-C347-804E-69E0-1CD11B604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949939" y="326633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cy-GB" b="1">
                <a:solidFill>
                  <a:srgbClr val="120742"/>
                </a:solidFill>
              </a:rPr>
              <a:t>69%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80C7BCA-4AB0-9F4B-61F6-5B3BC583B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8" y="6308726"/>
            <a:ext cx="11209022" cy="5492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B1. Sonioch chi na wnaethoch gymryd seibiant byr neu wyliau i Gymru yn ystod 2024. Oeddech chi'n ystyried taith dros nos yng Nghymru yn 2024 ar unrhyw adeg?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B2. Ac a aethoch chi i rywle arall am wyliau, neu a wnaethoch chi ddim mynd ar wyliau o gwbl? Rhai na ymwelodd â Chymru yn 2024, n=1,488. </a:t>
            </a:r>
          </a:p>
        </p:txBody>
      </p:sp>
    </p:spTree>
    <p:extLst>
      <p:ext uri="{BB962C8B-B14F-4D97-AF65-F5344CB8AC3E}">
        <p14:creationId xmlns:p14="http://schemas.microsoft.com/office/powerpoint/2010/main" val="845951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39205-C638-B3F0-9CC3-E1FEDF031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Cyrchfan y rhai a aeth i rywle arall">
            <a:extLst>
              <a:ext uri="{FF2B5EF4-FFF2-40B4-BE49-F238E27FC236}">
                <a16:creationId xmlns:a16="http://schemas.microsoft.com/office/drawing/2014/main" id="{5DC75FC3-FCD4-1B36-CDFE-E0A6324ADDA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2000" b="1" i="0" u="none" strike="noStrike" kern="1200" cap="none" spc="0" normalizeH="0" baseline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 y rhai a aeth i rywle arall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CCF9514-A9B4-EBE1-C361-0FB29FD1D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15036" y="686525"/>
            <a:ext cx="412389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5" descr="Ymhlith y rhai nad oeddent yn ymweld â Chymru a deithiodd o fewn Prydain ac Iwerddon (50%), Lloegr oedd y gyrchfan fwyaf poblogaidd.">
            <a:extLst>
              <a:ext uri="{FF2B5EF4-FFF2-40B4-BE49-F238E27FC236}">
                <a16:creationId xmlns:a16="http://schemas.microsoft.com/office/drawing/2014/main" id="{21A98287-1A9C-3EB5-A3F7-9BB29D50ED84}"/>
              </a:ext>
            </a:extLst>
          </p:cNvPr>
          <p:cNvSpPr txBox="1">
            <a:spLocks/>
          </p:cNvSpPr>
          <p:nvPr/>
        </p:nvSpPr>
        <p:spPr>
          <a:xfrm>
            <a:off x="838199" y="962260"/>
            <a:ext cx="6789002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rtl="0"/>
            <a:r>
              <a:rPr lang="cy-GB" b="1">
                <a:latin typeface="Arial" panose="020B0604020202020204" pitchFamily="34" charset="0"/>
                <a:cs typeface="Arial" panose="020B0604020202020204" pitchFamily="34" charset="0"/>
              </a:rPr>
              <a:t>Ymhlith y rhai nad oeddent yn ymweld â Chymru a deithiodd o fewn Prydain ac Iwerddon (50%), Lloegr oedd y gyrchfan fwyaf poblogaidd.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FEFF08DB-1202-39BA-B2C6-9E4760368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7359481"/>
              </p:ext>
            </p:extLst>
          </p:nvPr>
        </p:nvGraphicFramePr>
        <p:xfrm>
          <a:off x="1562526" y="2481999"/>
          <a:ext cx="4781123" cy="2969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222" name="Picture 6">
            <a:extLst>
              <a:ext uri="{FF2B5EF4-FFF2-40B4-BE49-F238E27FC236}">
                <a16:creationId xmlns:a16="http://schemas.microsoft.com/office/drawing/2014/main" id="{3AF369E4-D0C6-000E-90D1-1888B96F3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535" y="5451737"/>
            <a:ext cx="515639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BBD4A484-2BF6-5681-971F-66773AB57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203" y="5451737"/>
            <a:ext cx="571501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F5845A-962F-116C-AC05-5BB411E5A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2699" y="5461262"/>
            <a:ext cx="647700" cy="3238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B395437-5432-2597-DBCC-C51D71462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602" y="5451737"/>
            <a:ext cx="6477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5CC689D-404C-B7A5-1E3C-25E5B9EEA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199" y="6492875"/>
            <a:ext cx="678900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B3. Ac i ba un o'r ardaloedd canlynol o Ynysoedd Prydain ac Iwerddon aethoch chi? </a:t>
            </a:r>
          </a:p>
          <a:p>
            <a:pPr marL="0" indent="0" rtl="0">
              <a:buNone/>
            </a:pPr>
            <a:r>
              <a:rPr lang="cy-GB" sz="1200" dirty="0">
                <a:solidFill>
                  <a:schemeClr val="tx1"/>
                </a:solidFill>
              </a:rPr>
              <a:t>Rhai na ymwelodd â Chymru ond a aeth i rywle arall yn Ynysoedd Prydain neu Iwerddon, n=741.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29DEE988-6144-7690-6179-995A69C56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032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c15="http://schemas.microsoft.com/office/drawing/2012/chart" xmlns:c="http://schemas.openxmlformats.org/drawingml/2006/chart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isitBritain powerpoint template 16x9 final">
  <a:themeElements>
    <a:clrScheme name="Custom 2">
      <a:dk1>
        <a:srgbClr val="4B5461"/>
      </a:dk1>
      <a:lt1>
        <a:srgbClr val="FFFFFF"/>
      </a:lt1>
      <a:dk2>
        <a:srgbClr val="4B5461"/>
      </a:dk2>
      <a:lt2>
        <a:srgbClr val="FFFFFF"/>
      </a:lt2>
      <a:accent1>
        <a:srgbClr val="120742"/>
      </a:accent1>
      <a:accent2>
        <a:srgbClr val="D8D8D8"/>
      </a:accent2>
      <a:accent3>
        <a:srgbClr val="518A45"/>
      </a:accent3>
      <a:accent4>
        <a:srgbClr val="FDB332"/>
      </a:accent4>
      <a:accent5>
        <a:srgbClr val="157EAB"/>
      </a:accent5>
      <a:accent6>
        <a:srgbClr val="BFDBF7"/>
      </a:accent6>
      <a:hlink>
        <a:srgbClr val="120742"/>
      </a:hlink>
      <a:folHlink>
        <a:srgbClr val="12074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20742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isitBritain powerpoint template 16x9.pptx" id="{A974925C-57B1-4DDE-88B9-CC0001E547A0}" vid="{F19EADF2-66DA-4708-8BB7-96895F155A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A58656529</value>
    </field>
    <field name="Objective-Title">
      <value order="0">Re-contact - Report 2025 - UK &amp; Ireland - CY</value>
    </field>
    <field name="Objective-Description">
      <value order="0"/>
    </field>
    <field name="Objective-CreationStamp">
      <value order="0">2025-06-30T14:36:46Z</value>
    </field>
    <field name="Objective-IsApproved">
      <value order="0">false</value>
    </field>
    <field name="Objective-IsPublished">
      <value order="0">true</value>
    </field>
    <field name="Objective-DatePublished">
      <value order="0">2025-07-04T09:32:42Z</value>
    </field>
    <field name="Objective-ModificationStamp">
      <value order="0">2025-07-04T09:32:42Z</value>
    </field>
    <field name="Objective-Owner">
      <value order="0">Cox, Rebecca (EET - Tourism Development)</value>
    </field>
    <field name="Objective-Path">
      <value order="0">Objective Global Folder:#Business File Plan:WG Organisational Groups:OLD - Pre April 2024 - Economy, Treasury &amp; Constitution:Economy, Treasury &amp; Constitution (ETC) - Culture, Sport &amp; Tourism - Tourism Development:1 - Save:Tourism Research &amp; Insights:Marketing Evaluation - VW:Tourism &amp; Marketing - Tourism Research - Visit Wales Marketing Evaluation - Outcomes &amp; Deliverables - 2023-2028:Conversion 2025</value>
    </field>
    <field name="Objective-Parent">
      <value order="0">Conversion 2025</value>
    </field>
    <field name="Objective-State">
      <value order="0">Published</value>
    </field>
    <field name="Objective-VersionId">
      <value order="0">vA106347812</value>
    </field>
    <field name="Objective-Version">
      <value order="0">3.0</value>
    </field>
    <field name="Objective-VersionNumber">
      <value order="0">4</value>
    </field>
    <field name="Objective-VersionComment">
      <value order="0"/>
    </field>
    <field name="Objective-FileNumber">
      <value order="0">qA2088808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/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0</TotalTime>
  <Words>5720</Words>
  <Application>Microsoft Office PowerPoint</Application>
  <PresentationFormat>Widescreen</PresentationFormat>
  <Paragraphs>502</Paragraphs>
  <Slides>51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Aptos</vt:lpstr>
      <vt:lpstr>Arial</vt:lpstr>
      <vt:lpstr>Calibri</vt:lpstr>
      <vt:lpstr>Cambria</vt:lpstr>
      <vt:lpstr>VisitBritain powerpoint template 16x9 final</vt:lpstr>
      <vt:lpstr>Arolwg ail-gysylltu â defnyddwyr Croeso Cymru –  Adroddiad y DU ac Iwerddon (2025)</vt:lpstr>
      <vt:lpstr>PowerPoint Presentation</vt:lpstr>
      <vt:lpstr>Cynnwys</vt:lpstr>
      <vt:lpstr>CEFNDIR  A METHODOLEG</vt:lpstr>
      <vt:lpstr>Cefndir</vt:lpstr>
      <vt:lpstr>Methodoleg</vt:lpstr>
      <vt:lpstr>PowerPoint Presentation</vt:lpstr>
      <vt:lpstr>CANFYDDIADAU ALLWEDDOL</vt:lpstr>
      <vt:lpstr>CANFYDDIADAU ALLWEDDOL</vt:lpstr>
      <vt:lpstr>PROFFIL YMHOLWYR CROESO CYMRU</vt:lpstr>
      <vt:lpstr>SAMPL</vt:lpstr>
      <vt:lpstr>Perthynas â Chymru</vt:lpstr>
      <vt:lpstr>Perthynas â Chymru, yn ôl cyfnod bywyd</vt:lpstr>
      <vt:lpstr>Rhanbarth preswylio</vt:lpstr>
      <vt:lpstr>TROSI TAITH A PHERTHYNAS Â CHYMRU 2024</vt:lpstr>
      <vt:lpstr>TROSI TAITH A PHERTHYNAS Â CHYMRU 2024</vt:lpstr>
      <vt:lpstr>A gymerwyd seibiant byr neu wyliau yng Nghymru yn 2024</vt:lpstr>
      <vt:lpstr>Nifer y seibiannau byr neu wyliau a gymerwyd yng Nghymru yn 2024</vt:lpstr>
      <vt:lpstr>Pryd cymerwyd seibiannau byr neu wyliau yng Nghymru cyn 2024</vt:lpstr>
      <vt:lpstr>NODWEDDION TAITH 2024</vt:lpstr>
      <vt:lpstr>NODWEDDION TAITH 2024</vt:lpstr>
      <vt:lpstr>Sut brofiad oedd aros yng Nghymru</vt:lpstr>
      <vt:lpstr>Prif reswm dros ddewis Cymru fel cyrchfan</vt:lpstr>
      <vt:lpstr>Rhesymau dros ddewis Cymru fel cyrchfan, yn ôl cyfnod bywyd</vt:lpstr>
      <vt:lpstr>Gweithgareddau a wnaed yng Nghymru yn 2024</vt:lpstr>
      <vt:lpstr>Ble yng Nghymru arhosoch chi?</vt:lpstr>
      <vt:lpstr>A arhosoch chi mewn un neu sawl lleoliad?</vt:lpstr>
      <vt:lpstr>Mis y cymerwyd taith i Gymru yn 2023 neu 2024</vt:lpstr>
      <vt:lpstr>Nifer nosweithiau a maint y criw</vt:lpstr>
      <vt:lpstr>Sut archebwyd llety ar gyfer taith i Gymru</vt:lpstr>
      <vt:lpstr>Math o lety a arhoswyd ynddo</vt:lpstr>
      <vt:lpstr>Ystyriaeth gystadleuol, yn ôl cyfnod bywyd</vt:lpstr>
      <vt:lpstr>EFFAITH MARCHNATA CROESO CYMRU</vt:lpstr>
      <vt:lpstr>EFFAITH MARCHNATA CROESO CYMRU</vt:lpstr>
      <vt:lpstr>Amlygiad cyfathrebu</vt:lpstr>
      <vt:lpstr>Amlygiad cyfathrebu, yn ôl cyfnod bywyd</vt:lpstr>
      <vt:lpstr>Cyswllt â Croeso Cymru</vt:lpstr>
      <vt:lpstr>Ble ac ar ba ddyfais?</vt:lpstr>
      <vt:lpstr>Gweld cyfathrebiadau sy'n hyrwyddo Cymru a dylanwadu ar benderfyniad i fynd ar daith</vt:lpstr>
      <vt:lpstr>Dylanwad cyfathrebu Croeso Cymru</vt:lpstr>
      <vt:lpstr>Meddylfryd ynghylch ymweld â Chymru ar ddiwedd 2023</vt:lpstr>
      <vt:lpstr>TEBYGOLRWYDD O YMWELD Â CHYMRU YN 2025</vt:lpstr>
      <vt:lpstr>TEBYGOLRWYDD O YMWELD Â CHYMRU YN 2025</vt:lpstr>
      <vt:lpstr>Tebygolrwydd o ymweld â Chymru yn 2025</vt:lpstr>
      <vt:lpstr>Dylanwad cyfathrebu Croeso Cymru ar benderfyniad taith</vt:lpstr>
      <vt:lpstr>Pryd yn debygol o ymweld â Chymru nesaf?</vt:lpstr>
      <vt:lpstr>RHESYMAU DROS BEIDIO Â  MYND AR DAITH</vt:lpstr>
      <vt:lpstr>RHESYMAU DROS BEIDIO Â MYND AR DAITH</vt:lpstr>
      <vt:lpstr>Rhesymau dros beidio ag ymweld â Chymru yn 2024</vt:lpstr>
      <vt:lpstr>Bwriad i ymweld â Chymru gan rai na aeth ar daith i Gymru</vt:lpstr>
      <vt:lpstr>Cyrchfan y rhai a aeth i rywle arall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Arolwg ail-gysylltu â defnyddwyr Croeso Cymru - Adroddiad y DU ac Iwerddon (2025)</dc:title>
  <dc:creator/>
  <cp:lastModifiedBy/>
  <cp:revision>1</cp:revision>
  <dcterms:created xsi:type="dcterms:W3CDTF">2025-07-14T07:10:57Z</dcterms:created>
  <dcterms:modified xsi:type="dcterms:W3CDTF">2025-07-14T07:11:07Z</dcterms:modified>
</cp:coreProperties>
</file>