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7.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tags/tag8.xml" ContentType="application/vnd.openxmlformats-officedocument.presentationml.tags+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tags/tag9.xml" ContentType="application/vnd.openxmlformats-officedocument.presentationml.tags+xml"/>
  <Override PartName="/ppt/charts/chart26.xml" ContentType="application/vnd.openxmlformats-officedocument.drawingml.chart+xml"/>
  <Override PartName="/ppt/tags/tag10.xml" ContentType="application/vnd.openxmlformats-officedocument.presentationml.tags+xml"/>
  <Override PartName="/ppt/notesSlides/notesSlide2.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tags/tag11.xml" ContentType="application/vnd.openxmlformats-officedocument.presentationml.tags+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tags/tag12.xml" ContentType="application/vnd.openxmlformats-officedocument.presentationml.tags+xml"/>
  <Override PartName="/ppt/notesSlides/notesSlide3.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tags/tag13.xml" ContentType="application/vnd.openxmlformats-officedocument.presentationml.tags+xml"/>
  <Override PartName="/ppt/charts/chart34.xml" ContentType="application/vnd.openxmlformats-officedocument.drawingml.chart+xml"/>
  <Override PartName="/ppt/charts/chart35.xml" ContentType="application/vnd.openxmlformats-officedocument.drawingml.chart+xml"/>
  <Override PartName="/ppt/tags/tag14.xml" ContentType="application/vnd.openxmlformats-officedocument.presentationml.tags+xml"/>
  <Override PartName="/ppt/charts/chart36.xml" ContentType="application/vnd.openxmlformats-officedocument.drawingml.chart+xml"/>
  <Override PartName="/ppt/charts/chart37.xml" ContentType="application/vnd.openxmlformats-officedocument.drawingml.chart+xml"/>
  <Override PartName="/ppt/tags/tag15.xml" ContentType="application/vnd.openxmlformats-officedocument.presentationml.tags+xml"/>
  <Override PartName="/ppt/charts/chart38.xml" ContentType="application/vnd.openxmlformats-officedocument.drawingml.chart+xml"/>
  <Override PartName="/ppt/tags/tag16.xml" ContentType="application/vnd.openxmlformats-officedocument.presentationml.tags+xml"/>
  <Override PartName="/ppt/charts/chart39.xml" ContentType="application/vnd.openxmlformats-officedocument.drawingml.chart+xml"/>
  <Override PartName="/ppt/tags/tag17.xml" ContentType="application/vnd.openxmlformats-officedocument.presentationml.tags+xml"/>
  <Override PartName="/ppt/charts/chart40.xml" ContentType="application/vnd.openxmlformats-officedocument.drawingml.chart+xml"/>
  <Override PartName="/ppt/tags/tag18.xml" ContentType="application/vnd.openxmlformats-officedocument.presentationml.tags+xml"/>
  <Override PartName="/ppt/charts/chart41.xml" ContentType="application/vnd.openxmlformats-officedocument.drawingml.chart+xml"/>
  <Override PartName="/ppt/charts/chart42.xml" ContentType="application/vnd.openxmlformats-officedocument.drawingml.chart+xml"/>
  <Override PartName="/ppt/charts/style1.xml" ContentType="application/vnd.ms-office.chartstyle+xml"/>
  <Override PartName="/ppt/charts/colors1.xml" ContentType="application/vnd.ms-office.chartcolorstyle+xml"/>
  <Override PartName="/ppt/charts/chart43.xml" ContentType="application/vnd.openxmlformats-officedocument.drawingml.chart+xml"/>
  <Override PartName="/ppt/charts/chart44.xml" ContentType="application/vnd.openxmlformats-officedocument.drawingml.chart+xml"/>
  <Override PartName="/ppt/tags/tag19.xml" ContentType="application/vnd.openxmlformats-officedocument.presentationml.tags+xml"/>
  <Override PartName="/ppt/charts/chart45.xml" ContentType="application/vnd.openxmlformats-officedocument.drawingml.chart+xml"/>
  <Override PartName="/ppt/charts/style2.xml" ContentType="application/vnd.ms-office.chartstyle+xml"/>
  <Override PartName="/ppt/charts/colors2.xml" ContentType="application/vnd.ms-office.chartcolorstyle+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Lst>
  <p:notesMasterIdLst>
    <p:notesMasterId r:id="rId39"/>
  </p:notesMasterIdLst>
  <p:handoutMasterIdLst>
    <p:handoutMasterId r:id="rId40"/>
  </p:handoutMasterIdLst>
  <p:sldIdLst>
    <p:sldId id="264" r:id="rId3"/>
    <p:sldId id="422" r:id="rId4"/>
    <p:sldId id="320" r:id="rId5"/>
    <p:sldId id="266" r:id="rId6"/>
    <p:sldId id="386" r:id="rId7"/>
    <p:sldId id="388" r:id="rId8"/>
    <p:sldId id="389" r:id="rId9"/>
    <p:sldId id="390" r:id="rId10"/>
    <p:sldId id="391" r:id="rId11"/>
    <p:sldId id="463" r:id="rId12"/>
    <p:sldId id="392" r:id="rId13"/>
    <p:sldId id="316" r:id="rId14"/>
    <p:sldId id="393" r:id="rId15"/>
    <p:sldId id="394" r:id="rId16"/>
    <p:sldId id="269" r:id="rId17"/>
    <p:sldId id="396" r:id="rId18"/>
    <p:sldId id="397" r:id="rId19"/>
    <p:sldId id="398" r:id="rId20"/>
    <p:sldId id="395" r:id="rId21"/>
    <p:sldId id="400" r:id="rId22"/>
    <p:sldId id="401" r:id="rId23"/>
    <p:sldId id="410" r:id="rId24"/>
    <p:sldId id="411" r:id="rId25"/>
    <p:sldId id="412" r:id="rId26"/>
    <p:sldId id="413" r:id="rId27"/>
    <p:sldId id="267" r:id="rId28"/>
    <p:sldId id="459" r:id="rId29"/>
    <p:sldId id="407" r:id="rId30"/>
    <p:sldId id="457" r:id="rId31"/>
    <p:sldId id="265" r:id="rId32"/>
    <p:sldId id="460" r:id="rId33"/>
    <p:sldId id="462" r:id="rId34"/>
    <p:sldId id="263" r:id="rId35"/>
    <p:sldId id="464" r:id="rId36"/>
    <p:sldId id="465" r:id="rId37"/>
    <p:sldId id="466" r:id="rId38"/>
  </p:sldIdLst>
  <p:sldSz cx="24384000" cy="13716000"/>
  <p:notesSz cx="6800850" cy="9807575"/>
  <p:custDataLst>
    <p:tags r:id="rId41"/>
  </p:custDataLst>
  <p:defaultTex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1" name="Author" initials="A" lastIdx="0" clrIdx="12"/>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54" y="102"/>
      </p:cViewPr>
      <p:guideLst>
        <p:guide pos="7680"/>
        <p:guide orient="horz" pos="4320"/>
      </p:guideLst>
    </p:cSldViewPr>
  </p:slideViewPr>
  <p:notesTextViewPr>
    <p:cViewPr>
      <p:scale>
        <a:sx n="1" d="1"/>
        <a:sy n="1" d="1"/>
      </p:scale>
      <p:origin x="0" y="0"/>
    </p:cViewPr>
  </p:notesTextViewPr>
  <p:notesViewPr>
    <p:cSldViewPr snapToGrid="0">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1.xml"/><Relationship Id="rId1" Type="http://schemas.microsoft.com/office/2011/relationships/chartStyle" Target="style1.xml"/></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2.xml"/><Relationship Id="rId1" Type="http://schemas.microsoft.com/office/2011/relationships/chartStyle" Target="style2.xml"/></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1B1-4B8E-AB46-8C116F24A31F}"/>
              </c:ext>
            </c:extLst>
          </c:dPt>
          <c:dPt>
            <c:idx val="1"/>
            <c:bubble3D val="0"/>
            <c:spPr>
              <a:solidFill>
                <a:schemeClr val="accent2"/>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1B1-4B8E-AB46-8C116F24A31F}"/>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1B1-4B8E-AB46-8C116F24A31F}"/>
              </c:ext>
            </c:extLst>
          </c:dPt>
          <c:dLbls>
            <c:dLbl>
              <c:idx val="0"/>
              <c:layout>
                <c:manualLayout>
                  <c:x val="0.10993136465549469"/>
                  <c:y val="7.9145863652229309E-2"/>
                </c:manualLayout>
              </c:layout>
              <c:tx>
                <c:rich>
                  <a:bodyPr/>
                  <a:lstStyle/>
                  <a:p>
                    <a:pPr>
                      <a:defRPr/>
                    </a:pPr>
                    <a:fld id="{AE9389D5-DE74-471D-8069-B57D7B2770CD}"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15598310000000001"/>
                      <c:h val="0.11582000000000001"/>
                    </c:manualLayout>
                  </c15:layout>
                  <c15:dlblFieldTable/>
                  <c15:showDataLabelsRange val="0"/>
                </c:ext>
                <c:ext xmlns:c16="http://schemas.microsoft.com/office/drawing/2014/chart" uri="{C3380CC4-5D6E-409C-BE32-E72D297353CC}">
                  <c16:uniqueId val="{00000001-91B1-4B8E-AB46-8C116F24A31F}"/>
                </c:ext>
              </c:extLst>
            </c:dLbl>
            <c:dLbl>
              <c:idx val="1"/>
              <c:layout>
                <c:manualLayout>
                  <c:x val="-0.13237838447093964"/>
                  <c:y val="-5.273476243019104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17557600000000001"/>
                      <c:h val="0.1965277"/>
                    </c:manualLayout>
                  </c15:layout>
                  <c15:dlblFieldTable/>
                  <c15:showDataLabelsRange val="0"/>
                </c:ext>
                <c:ext xmlns:c16="http://schemas.microsoft.com/office/drawing/2014/chart" uri="{C3380CC4-5D6E-409C-BE32-E72D297353CC}">
                  <c16:uniqueId val="{00000003-91B1-4B8E-AB46-8C116F24A31F}"/>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91B1-4B8E-AB46-8C116F24A31F}"/>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89.588993561117505</c:v>
                </c:pt>
                <c:pt idx="1">
                  <c:v>10.5880049531123</c:v>
                </c:pt>
                <c:pt idx="2">
                  <c:v>7.6137739531715303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1B1-4B8E-AB46-8C116F24A31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E7A-4720-A5EB-8A45931E64FD}"/>
              </c:ext>
            </c:extLst>
          </c:dPt>
          <c:dPt>
            <c:idx val="1"/>
            <c:bubble3D val="0"/>
            <c:spPr>
              <a:solidFill>
                <a:schemeClr val="accent2"/>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E7A-4720-A5EB-8A45931E64FD}"/>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7E7A-4720-A5EB-8A45931E64FD}"/>
              </c:ext>
            </c:extLst>
          </c:dPt>
          <c:dLbls>
            <c:dLbl>
              <c:idx val="0"/>
              <c:layout>
                <c:manualLayout>
                  <c:x val="0.15363267064094543"/>
                  <c:y val="8.5764117538928986E-2"/>
                </c:manualLayout>
              </c:layout>
              <c:tx>
                <c:rich>
                  <a:bodyPr/>
                  <a:lstStyle/>
                  <a:p>
                    <a:pPr>
                      <a:defRPr/>
                    </a:pPr>
                    <a:fld id="{D80ABF87-B516-4709-B43A-DE1C19770BFB}"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21296799999999999"/>
                      <c:h val="9.9778160000000005E-2"/>
                    </c:manualLayout>
                  </c15:layout>
                  <c15:dlblFieldTable/>
                  <c15:showDataLabelsRange val="0"/>
                </c:ext>
                <c:ext xmlns:c16="http://schemas.microsoft.com/office/drawing/2014/chart" uri="{C3380CC4-5D6E-409C-BE32-E72D297353CC}">
                  <c16:uniqueId val="{00000001-7E7A-4720-A5EB-8A45931E64FD}"/>
                </c:ext>
              </c:extLst>
            </c:dLbl>
            <c:dLbl>
              <c:idx val="1"/>
              <c:layout>
                <c:manualLayout>
                  <c:x val="-8.5551440715789795E-2"/>
                  <c:y val="-7.4918001890182495E-2"/>
                </c:manualLayout>
              </c:layout>
              <c:tx>
                <c:rich>
                  <a:bodyPr/>
                  <a:lstStyle/>
                  <a:p>
                    <a:pPr>
                      <a:defRPr/>
                    </a:pPr>
                    <a:fld id="{9D89DE11-23EE-42F3-B3B8-09CD78B5D1D9}"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3-7E7A-4720-A5EB-8A45931E64FD}"/>
                </c:ext>
              </c:extLst>
            </c:dLbl>
            <c:dLbl>
              <c:idx val="2"/>
              <c:layout>
                <c:manualLayout>
                  <c:x val="-1.169231254607439E-2"/>
                  <c:y val="-0.11622206121683121"/>
                </c:manualLayout>
              </c:layout>
              <c:tx>
                <c:rich>
                  <a:bodyPr/>
                  <a:lstStyle/>
                  <a:p>
                    <a:pPr>
                      <a:defRPr/>
                    </a:pPr>
                    <a:fld id="{ABB186B5-F97B-4154-89E2-A7CAD5C24B0E}"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7E7A-4720-A5EB-8A45931E64FD}"/>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906.32622738202497</c:v>
                </c:pt>
                <c:pt idx="1">
                  <c:v>76.807852858699704</c:v>
                </c:pt>
                <c:pt idx="2">
                  <c:v>53.2512464886195</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7E7A-4720-A5EB-8A45931E64FD}"/>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solidFill>
              <a:srgbClr val="A8308C"/>
            </a:solidFill>
            <a:ln>
              <a:no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4B0-45AB-AF87-FA332AA4279F}"/>
              </c:ext>
            </c:extLst>
          </c:dPt>
          <c:dPt>
            <c:idx val="1"/>
            <c:bubble3D val="0"/>
            <c:spPr>
              <a:solidFill>
                <a:schemeClr val="accent2"/>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4B0-45AB-AF87-FA332AA4279F}"/>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4B0-45AB-AF87-FA332AA4279F}"/>
              </c:ext>
            </c:extLst>
          </c:dPt>
          <c:dLbls>
            <c:dLbl>
              <c:idx val="0"/>
              <c:layout>
                <c:manualLayout>
                  <c:x val="0.1057850643992424"/>
                  <c:y val="5.4208356887102127E-2"/>
                </c:manualLayout>
              </c:layout>
              <c:tx>
                <c:rich>
                  <a:bodyPr/>
                  <a:lstStyle/>
                  <a:p>
                    <a:pPr>
                      <a:defRPr/>
                    </a:pPr>
                    <a:r>
                      <a:rPr lang="en-US"/>
                      <a:t>1.1B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13773930000000001"/>
                      <c:h val="0.11582000000000001"/>
                    </c:manualLayout>
                  </c15:layout>
                  <c15:showDataLabelsRange val="0"/>
                </c:ext>
                <c:ext xmlns:c16="http://schemas.microsoft.com/office/drawing/2014/chart" uri="{C3380CC4-5D6E-409C-BE32-E72D297353CC}">
                  <c16:uniqueId val="{00000001-94B0-45AB-AF87-FA332AA4279F}"/>
                </c:ext>
              </c:extLst>
            </c:dLbl>
            <c:dLbl>
              <c:idx val="1"/>
              <c:layout>
                <c:manualLayout>
                  <c:x val="-0.1173490509390831"/>
                  <c:y val="-5.9460394084453583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24167759999999999"/>
                      <c:h val="0.1158201"/>
                    </c:manualLayout>
                  </c15:layout>
                  <c15:dlblFieldTable/>
                  <c15:showDataLabelsRange val="0"/>
                </c:ext>
                <c:ext xmlns:c16="http://schemas.microsoft.com/office/drawing/2014/chart" uri="{C3380CC4-5D6E-409C-BE32-E72D297353CC}">
                  <c16:uniqueId val="{00000003-94B0-45AB-AF87-FA332AA4279F}"/>
                </c:ext>
              </c:extLst>
            </c:dLbl>
            <c:dLbl>
              <c:idx val="2"/>
              <c:layout>
                <c:manualLayout>
                  <c:x val="-3.8211539387702942E-2"/>
                  <c:y val="-0.11669974029064178"/>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94B0-45AB-AF87-FA332AA4279F}"/>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995.915220943142</c:v>
                </c:pt>
                <c:pt idx="1">
                  <c:v>87.395857811811993</c:v>
                </c:pt>
                <c:pt idx="2">
                  <c:v>60.865020441791003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4B0-45AB-AF87-FA332AA4279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A09-4223-BE35-65DB9EC688AC}"/>
              </c:ext>
            </c:extLst>
          </c:dPt>
          <c:dPt>
            <c:idx val="1"/>
            <c:bubble3D val="0"/>
            <c:spPr>
              <a:solidFill>
                <a:srgbClr val="DC973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A09-4223-BE35-65DB9EC688AC}"/>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A09-4223-BE35-65DB9EC688AC}"/>
              </c:ext>
            </c:extLst>
          </c:dPt>
          <c:dLbls>
            <c:dLbl>
              <c:idx val="0"/>
              <c:layout>
                <c:manualLayout>
                  <c:x val="0.14003226161003113"/>
                  <c:y val="7.6728686690330505E-2"/>
                </c:manualLayout>
              </c:layout>
              <c:tx>
                <c:rich>
                  <a:bodyPr/>
                  <a:lstStyle/>
                  <a:p>
                    <a:pPr>
                      <a:defRPr/>
                    </a:pPr>
                    <a:r>
                      <a:rPr lang="en-US"/>
                      <a:t>£27.3B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2007352"/>
                      <c:h val="0.13112370000000001"/>
                    </c:manualLayout>
                  </c15:layout>
                  <c15:showDataLabelsRange val="0"/>
                </c:ext>
                <c:ext xmlns:c16="http://schemas.microsoft.com/office/drawing/2014/chart" uri="{C3380CC4-5D6E-409C-BE32-E72D297353CC}">
                  <c16:uniqueId val="{00000001-9A09-4223-BE35-65DB9EC688AC}"/>
                </c:ext>
              </c:extLst>
            </c:dLbl>
            <c:dLbl>
              <c:idx val="1"/>
              <c:layout>
                <c:manualLayout>
                  <c:x val="-7.8712202608585358E-2"/>
                  <c:y val="-7.5209096074104309E-2"/>
                </c:manualLayout>
              </c:layout>
              <c:tx>
                <c:rich>
                  <a:bodyPr/>
                  <a:lstStyle/>
                  <a:p>
                    <a:pPr>
                      <a:defRPr/>
                    </a:pPr>
                    <a:r>
                      <a:rPr lang="en-US"/>
                      <a:t>£3.3B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26298159999999998"/>
                      <c:h val="8.3295519999999998E-2"/>
                    </c:manualLayout>
                  </c15:layout>
                  <c15:showDataLabelsRange val="0"/>
                </c:ext>
                <c:ext xmlns:c16="http://schemas.microsoft.com/office/drawing/2014/chart" uri="{C3380CC4-5D6E-409C-BE32-E72D297353CC}">
                  <c16:uniqueId val="{00000003-9A09-4223-BE35-65DB9EC688AC}"/>
                </c:ext>
              </c:extLst>
            </c:dLbl>
            <c:dLbl>
              <c:idx val="2"/>
              <c:layout>
                <c:manualLayout>
                  <c:x val="1.0061472654342651E-2"/>
                  <c:y val="-0.11734268814325333"/>
                </c:manualLayout>
              </c:layout>
              <c:tx>
                <c:rich>
                  <a:bodyPr/>
                  <a:lstStyle/>
                  <a:p>
                    <a:pPr>
                      <a:defRPr/>
                    </a:pPr>
                    <a:r>
                      <a:rPr lang="en-US"/>
                      <a:t>£2.2B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32222190000000001"/>
                      <c:h val="8.3295519999999998E-2"/>
                    </c:manualLayout>
                  </c15:layout>
                  <c15:showDataLabelsRange val="0"/>
                </c:ext>
                <c:ext xmlns:c16="http://schemas.microsoft.com/office/drawing/2014/chart" uri="{C3380CC4-5D6E-409C-BE32-E72D297353CC}">
                  <c16:uniqueId val="{00000005-9A09-4223-BE35-65DB9EC688AC}"/>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26045.0748414679</c:v>
                </c:pt>
                <c:pt idx="1">
                  <c:v>3188.8850974803099</c:v>
                </c:pt>
                <c:pt idx="2">
                  <c:v>2018.6777536652901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A09-4223-BE35-65DB9EC688AC}"/>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AE08-4147-A75B-CF6C112E0F68}"/>
              </c:ext>
            </c:extLst>
          </c:dPt>
          <c:dPt>
            <c:idx val="1"/>
            <c:bubble3D val="0"/>
            <c:spPr>
              <a:solidFill>
                <a:schemeClr val="accent2"/>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AE08-4147-A75B-CF6C112E0F68}"/>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AE08-4147-A75B-CF6C112E0F68}"/>
              </c:ext>
            </c:extLst>
          </c:dPt>
          <c:dLbls>
            <c:dLbl>
              <c:idx val="0"/>
              <c:layout>
                <c:manualLayout>
                  <c:x val="0.12400127947330475"/>
                  <c:y val="0.10207008570432663"/>
                </c:manualLayout>
              </c:layout>
              <c:tx>
                <c:rich>
                  <a:bodyPr/>
                  <a:lstStyle/>
                  <a:p>
                    <a:pPr>
                      <a:defRPr/>
                    </a:pPr>
                    <a:r>
                      <a:rPr lang="en-US"/>
                      <a:t>£48.4B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16867309999999999"/>
                      <c:h val="0.13112370000000001"/>
                    </c:manualLayout>
                  </c15:layout>
                  <c15:showDataLabelsRange val="0"/>
                </c:ext>
                <c:ext xmlns:c16="http://schemas.microsoft.com/office/drawing/2014/chart" uri="{C3380CC4-5D6E-409C-BE32-E72D297353CC}">
                  <c16:uniqueId val="{00000001-AE08-4147-A75B-CF6C112E0F68}"/>
                </c:ext>
              </c:extLst>
            </c:dLbl>
            <c:dLbl>
              <c:idx val="1"/>
              <c:layout>
                <c:manualLayout>
                  <c:x val="-0.10175632685422897"/>
                  <c:y val="-5.4614495486021042E-2"/>
                </c:manualLayout>
              </c:layout>
              <c:tx>
                <c:rich>
                  <a:bodyPr/>
                  <a:lstStyle/>
                  <a:p>
                    <a:pPr>
                      <a:defRPr/>
                    </a:pPr>
                    <a:r>
                      <a:rPr lang="en-US"/>
                      <a:t>£4.0B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26753850000000001"/>
                      <c:h val="9.9557820000000005E-2"/>
                    </c:manualLayout>
                  </c15:layout>
                  <c15:showDataLabelsRange val="0"/>
                </c:ext>
                <c:ext xmlns:c16="http://schemas.microsoft.com/office/drawing/2014/chart" uri="{C3380CC4-5D6E-409C-BE32-E72D297353CC}">
                  <c16:uniqueId val="{00000003-AE08-4147-A75B-CF6C112E0F68}"/>
                </c:ext>
              </c:extLst>
            </c:dLbl>
            <c:dLbl>
              <c:idx val="2"/>
              <c:layout>
                <c:manualLayout>
                  <c:x val="3.1695275101810694E-3"/>
                  <c:y val="-0.11686602234840393"/>
                </c:manualLayout>
              </c:layout>
              <c:tx>
                <c:rich>
                  <a:bodyPr/>
                  <a:lstStyle/>
                  <a:p>
                    <a:pPr>
                      <a:defRPr/>
                    </a:pPr>
                    <a:r>
                      <a:rPr lang="en-US"/>
                      <a:t>£2.4B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30399409999999999"/>
                      <c:h val="8.0043059999999999E-2"/>
                    </c:manualLayout>
                  </c15:layout>
                  <c15:showDataLabelsRange val="0"/>
                </c:ext>
                <c:ext xmlns:c16="http://schemas.microsoft.com/office/drawing/2014/chart" uri="{C3380CC4-5D6E-409C-BE32-E72D297353CC}">
                  <c16:uniqueId val="{00000005-AE08-4147-A75B-CF6C112E0F68}"/>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formatCode="&quot;£&quot;#,##0_);[Red]\(&quot;£&quot;#,##0\)">
                  <c:v>48405</c:v>
                </c:pt>
                <c:pt idx="1">
                  <c:v>4025.0760579944099</c:v>
                </c:pt>
                <c:pt idx="2">
                  <c:v>2411.8842166289701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AE08-4147-A75B-CF6C112E0F68}"/>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252-4784-B743-F49F27BBC3A9}"/>
              </c:ext>
            </c:extLst>
          </c:dPt>
          <c:dPt>
            <c:idx val="1"/>
            <c:bubble3D val="0"/>
            <c:spPr>
              <a:solidFill>
                <a:schemeClr val="accent2"/>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252-4784-B743-F49F27BBC3A9}"/>
              </c:ext>
            </c:extLst>
          </c:dPt>
          <c:dPt>
            <c:idx val="2"/>
            <c:bubble3D val="0"/>
            <c:spPr>
              <a:solidFill>
                <a:schemeClr val="accent3"/>
              </a:solidFill>
              <a:ln w="19050">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7252-4784-B743-F49F27BBC3A9}"/>
              </c:ext>
            </c:extLst>
          </c:dPt>
          <c:dLbls>
            <c:dLbl>
              <c:idx val="0"/>
              <c:layout>
                <c:manualLayout>
                  <c:x val="0.14794759452342987"/>
                  <c:y val="5.6135635823011398E-2"/>
                </c:manualLayout>
              </c:layout>
              <c:tx>
                <c:rich>
                  <a:bodyPr/>
                  <a:lstStyle/>
                  <a:p>
                    <a:pPr>
                      <a:defRPr/>
                    </a:pPr>
                    <a:r>
                      <a:rPr lang="en-US"/>
                      <a:t>£75.7B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42944539999999998"/>
                      <c:h val="9.3052770000000007E-2"/>
                    </c:manualLayout>
                  </c15:layout>
                  <c15:showDataLabelsRange val="0"/>
                </c:ext>
                <c:ext xmlns:c16="http://schemas.microsoft.com/office/drawing/2014/chart" uri="{C3380CC4-5D6E-409C-BE32-E72D297353CC}">
                  <c16:uniqueId val="{00000001-7252-4784-B743-F49F27BBC3A9}"/>
                </c:ext>
              </c:extLst>
            </c:dLbl>
            <c:dLbl>
              <c:idx val="1"/>
              <c:layout>
                <c:manualLayout>
                  <c:x val="-7.2061136364936829E-2"/>
                  <c:y val="-7.812163233757019E-2"/>
                </c:manualLayout>
              </c:layout>
              <c:tx>
                <c:rich>
                  <a:bodyPr/>
                  <a:lstStyle/>
                  <a:p>
                    <a:pPr>
                      <a:defRPr/>
                    </a:pPr>
                    <a:r>
                      <a:rPr lang="en-US"/>
                      <a:t>£7.4B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9.815691E-2"/>
                      <c:h val="0.13927110000000001"/>
                    </c:manualLayout>
                  </c15:layout>
                  <c15:showDataLabelsRange val="0"/>
                </c:ext>
                <c:ext xmlns:c16="http://schemas.microsoft.com/office/drawing/2014/chart" uri="{C3380CC4-5D6E-409C-BE32-E72D297353CC}">
                  <c16:uniqueId val="{00000003-7252-4784-B743-F49F27BBC3A9}"/>
                </c:ext>
              </c:extLst>
            </c:dLbl>
            <c:dLbl>
              <c:idx val="2"/>
              <c:layout>
                <c:manualLayout>
                  <c:x val="-4.1545674204826355E-2"/>
                  <c:y val="-0.13183240592479706"/>
                </c:manualLayout>
              </c:layout>
              <c:tx>
                <c:rich>
                  <a:bodyPr/>
                  <a:lstStyle/>
                  <a:p>
                    <a:pPr>
                      <a:defRPr/>
                    </a:pPr>
                    <a:r>
                      <a:rPr lang="en-US"/>
                      <a:t>£4.7B</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8.7245890000000006E-2"/>
                      <c:h val="6.1926370000000001E-2"/>
                    </c:manualLayout>
                  </c15:layout>
                  <c15:showDataLabelsRange val="0"/>
                </c:ext>
                <c:ext xmlns:c16="http://schemas.microsoft.com/office/drawing/2014/chart" uri="{C3380CC4-5D6E-409C-BE32-E72D297353CC}">
                  <c16:uniqueId val="{00000005-7252-4784-B743-F49F27BBC3A9}"/>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"£"#,##0_);[Red]\("£"#,##0\)</c:formatCode>
                <c:ptCount val="3"/>
                <c:pt idx="0">
                  <c:v>71624</c:v>
                </c:pt>
                <c:pt idx="1">
                  <c:v>7110</c:v>
                </c:pt>
                <c:pt idx="2">
                  <c:v>4504</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7252-4784-B743-F49F27BBC3A9}"/>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238379299640656"/>
          <c:y val="0.13775762915611267"/>
          <c:w val="0.52411609888076782"/>
          <c:h val="0.80475962162017822"/>
        </c:manualLayout>
      </c:layout>
      <c:doughnutChart>
        <c:varyColors val="1"/>
        <c:ser>
          <c:idx val="0"/>
          <c:order val="0"/>
          <c:tx>
            <c:strRef>
              <c:f>Sheet1!$B$1</c:f>
              <c:strCache>
                <c:ptCount val="1"/>
                <c:pt idx="0">
                  <c:v>Sales</c:v>
                </c:pt>
              </c:strCache>
            </c:strRef>
          </c:tx>
          <c:spPr>
            <a:ln>
              <a:solidFill>
                <a:schemeClr val="bg1">
                  <a:lumMod val="95000"/>
                </a:schemeClr>
              </a:solidFill>
            </a:ln>
          </c:spPr>
          <c:explosion val="1"/>
          <c:dPt>
            <c:idx val="0"/>
            <c:bubble3D val="0"/>
            <c:explosion val="0"/>
            <c:spPr>
              <a:solidFill>
                <a:schemeClr val="accent1"/>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0224-4A73-A58D-58318BC12ABB}"/>
              </c:ext>
            </c:extLst>
          </c:dPt>
          <c:dLbls>
            <c:dLbl>
              <c:idx val="0"/>
              <c:layout>
                <c:manualLayout>
                  <c:x val="0.16660405695438385"/>
                  <c:y val="1.8087854608893394E-2"/>
                </c:manualLayout>
              </c:layout>
              <c:tx>
                <c:rich>
                  <a:bodyPr/>
                  <a:lstStyle/>
                  <a:p>
                    <a:pPr>
                      <a:defRPr sz="2400"/>
                    </a:pPr>
                    <a:fld id="{FE68E1B4-A62E-4749-A416-03340EF684CB}" type="VALUE">
                      <a:rPr lang="en-US" sz="2400" smtClean="0">
                        <a:solidFill>
                          <a:sysClr val="windowText" lastClr="000000"/>
                        </a:solidFill>
                      </a:rPr>
                      <a:pPr>
                        <a:defRPr sz="2400"/>
                      </a:pPr>
                      <a:t>[VALUE]</a:t>
                    </a:fld>
                    <a:r>
                      <a:rPr lang="en-US" sz="2400">
                        <a:solidFill>
                          <a:sysClr val="windowText" lastClr="000000"/>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7.5729116797447205E-2"/>
                  <c:y val="-9.0439274907112122E-2"/>
                </c:manualLayout>
              </c:layout>
              <c:tx>
                <c:rich>
                  <a:bodyPr/>
                  <a:lstStyle/>
                  <a:p>
                    <a:pPr>
                      <a:defRPr sz="2400"/>
                    </a:pPr>
                    <a:fld id="{AE147F6F-C75B-457D-9829-344BCD75DC20}" type="VALUE">
                      <a:rPr lang="en-US" sz="2400" smtClean="0">
                        <a:solidFill>
                          <a:sysClr val="windowText" lastClr="000000"/>
                        </a:solidFill>
                      </a:rPr>
                      <a:pPr>
                        <a:defRPr sz="2400"/>
                      </a:pPr>
                      <a:t>[VALUE]</a:t>
                    </a:fld>
                    <a:r>
                      <a:rPr lang="en-US" sz="2400">
                        <a:solidFill>
                          <a:sysClr val="windowText" lastClr="000000"/>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0388863533735275E-2"/>
                  <c:y val="-0.1111111119389534"/>
                </c:manualLayout>
              </c:layout>
              <c:tx>
                <c:rich>
                  <a:bodyPr/>
                  <a:lstStyle/>
                  <a:p>
                    <a:pPr>
                      <a:defRPr sz="2400"/>
                    </a:pPr>
                    <a:fld id="{4824C825-80F9-4BC6-B7AA-71A22DD25C1E}" type="VALUE">
                      <a:rPr lang="en-US" sz="2400" smtClean="0">
                        <a:solidFill>
                          <a:sysClr val="windowText" lastClr="000000"/>
                        </a:solidFill>
                      </a:rPr>
                      <a:pPr>
                        <a:defRPr sz="2400"/>
                      </a:pPr>
                      <a:t>[VALUE]</a:t>
                    </a:fld>
                    <a:r>
                      <a:rPr lang="en-US" sz="2400">
                        <a:solidFill>
                          <a:sysClr val="windowText" lastClr="000000"/>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2289.5346401319798</c:v>
                </c:pt>
                <c:pt idx="1">
                  <c:v>251.362072874272</c:v>
                </c:pt>
                <c:pt idx="2">
                  <c:v>157.83977137917199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371569573879242"/>
          <c:y val="1.4763270737603307E-3"/>
          <c:w val="0.70320230722427368"/>
          <c:h val="0.11734765768051147"/>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111236572"/>
          <c:y val="0.18168526887893677"/>
          <c:w val="0.52411609888076782"/>
          <c:h val="0.80475962162017822"/>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0224-4A73-A58D-58318BC12ABB}"/>
              </c:ext>
            </c:extLst>
          </c:dPt>
          <c:dLbls>
            <c:dLbl>
              <c:idx val="0"/>
              <c:layout>
                <c:manualLayout>
                  <c:x val="0.1716526597738266"/>
                  <c:y val="3.6175709217786789E-2"/>
                </c:manualLayout>
              </c:layout>
              <c:tx>
                <c:rich>
                  <a:bodyPr/>
                  <a:lstStyle/>
                  <a:p>
                    <a:pPr>
                      <a:defRPr sz="2400"/>
                    </a:pPr>
                    <a:fld id="{B2D28E14-35F8-4664-841F-91893ADCCF98}" type="VALUE">
                      <a:rPr lang="en-US" sz="2400" smtClean="0">
                        <a:solidFill>
                          <a:schemeClr val="tx1"/>
                        </a:solidFill>
                      </a:rPr>
                      <a:pPr>
                        <a:defRPr sz="2400"/>
                      </a:pPr>
                      <a:t>[VALUE]</a:t>
                    </a:fld>
                    <a:r>
                      <a:rPr lang="en-US" sz="2400">
                        <a:solidFill>
                          <a:schemeClr val="tx1"/>
                        </a:solidFill>
                      </a:rPr>
                      <a:t>M</a:t>
                    </a:r>
                  </a:p>
                </c:rich>
              </c:tx>
              <c:numFmt formatCode="#,##0.0" sourceLinked="0"/>
              <c:spPr/>
              <c:showLegendKey val="0"/>
              <c:showVal val="1"/>
              <c:showCatName val="0"/>
              <c:showSerName val="0"/>
              <c:showPercent val="0"/>
              <c:showBubbleSize val="0"/>
              <c:separator>, </c:separator>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9.9289283156394958E-2"/>
                  <c:y val="-9.8191216588020325E-2"/>
                </c:manualLayout>
              </c:layout>
              <c:tx>
                <c:rich>
                  <a:bodyPr/>
                  <a:lstStyle/>
                  <a:p>
                    <a:pPr>
                      <a:defRPr sz="2400"/>
                    </a:pPr>
                    <a:fld id="{F8A38209-0711-4A30-BC80-FAA4F8F8D1A0}" type="VALUE">
                      <a:rPr lang="en-US" sz="2400" smtClean="0">
                        <a:solidFill>
                          <a:schemeClr val="tx1"/>
                        </a:solidFill>
                      </a:rPr>
                      <a:pPr>
                        <a:defRPr sz="2400"/>
                      </a:pPr>
                      <a:t>[VALUE]</a:t>
                    </a:fld>
                    <a:r>
                      <a:rPr lang="en-US" sz="2400">
                        <a:solidFill>
                          <a:schemeClr val="tx1"/>
                        </a:solidFill>
                      </a:rPr>
                      <a:t>M</a:t>
                    </a:r>
                  </a:p>
                </c:rich>
              </c:tx>
              <c:numFmt formatCode="#,##0.0" sourceLinked="0"/>
              <c:spPr/>
              <c:showLegendKey val="0"/>
              <c:showVal val="1"/>
              <c:showCatName val="0"/>
              <c:showSerName val="0"/>
              <c:showPercent val="0"/>
              <c:showBubbleSize val="0"/>
              <c:separator>, </c:separator>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8803206533193588E-2"/>
                  <c:y val="-0.10852713137865067"/>
                </c:manualLayout>
              </c:layout>
              <c:tx>
                <c:rich>
                  <a:bodyPr/>
                  <a:lstStyle/>
                  <a:p>
                    <a:pPr>
                      <a:defRPr sz="2400"/>
                    </a:pPr>
                    <a:fld id="{1634B9F4-E5D7-4B8F-B198-2A5AD2FE1A2A}" type="VALUE">
                      <a:rPr lang="en-US" sz="2400" smtClean="0">
                        <a:solidFill>
                          <a:schemeClr val="tx1"/>
                        </a:solidFill>
                      </a:rPr>
                      <a:pPr>
                        <a:defRPr sz="2400"/>
                      </a:pPr>
                      <a:t>[VALUE]</a:t>
                    </a:fld>
                    <a:r>
                      <a:rPr lang="en-US" sz="2400">
                        <a:solidFill>
                          <a:schemeClr val="tx1"/>
                        </a:solidFill>
                      </a:rPr>
                      <a:t>M</a:t>
                    </a:r>
                  </a:p>
                </c:rich>
              </c:tx>
              <c:numFmt formatCode="#,##0.0" sourceLinked="0"/>
              <c:spPr/>
              <c:showLegendKey val="0"/>
              <c:showVal val="1"/>
              <c:showCatName val="0"/>
              <c:showSerName val="0"/>
              <c:showPercent val="0"/>
              <c:showBubbleSize val="0"/>
              <c:separator>, </c:separator>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eparator>, </c:separator>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906.32622738202497</c:v>
                </c:pt>
                <c:pt idx="1">
                  <c:v>76.807852858699704</c:v>
                </c:pt>
                <c:pt idx="2">
                  <c:v>53.2512464886195</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53985732793808"/>
          <c:y val="2.4732066318392754E-2"/>
          <c:w val="0.70320230722427368"/>
          <c:h val="0.11734765768051147"/>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111236572"/>
          <c:y val="0.18168526887893677"/>
          <c:w val="0.52411609888076782"/>
          <c:h val="0.80475962162017822"/>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0224-4A73-A58D-58318BC12ABB}"/>
              </c:ext>
            </c:extLst>
          </c:dPt>
          <c:dLbls>
            <c:dLbl>
              <c:idx val="0"/>
              <c:layout>
                <c:manualLayout>
                  <c:x val="0.16660405695438385"/>
                  <c:y val="2.3255813866853714E-2"/>
                </c:manualLayout>
              </c:layout>
              <c:tx>
                <c:rich>
                  <a:bodyPr/>
                  <a:lstStyle/>
                  <a:p>
                    <a:pPr>
                      <a:defRPr sz="2400"/>
                    </a:pPr>
                    <a:fld id="{19B8596A-D3A6-4869-8CD6-D6BF1A08CEAC}" type="VALUE">
                      <a:rPr lang="en-US" sz="2400" smtClean="0">
                        <a:solidFill>
                          <a:schemeClr val="tx1"/>
                        </a:solidFill>
                      </a:rPr>
                      <a:pPr>
                        <a:defRPr sz="2400"/>
                      </a:pPr>
                      <a:t>[VALUE]</a:t>
                    </a:fld>
                    <a:r>
                      <a:rPr lang="en-US" sz="2400">
                        <a:solidFill>
                          <a:schemeClr val="tx1"/>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0.1144351065158844"/>
                  <c:y val="-8.0103360116481781E-2"/>
                </c:manualLayout>
              </c:layout>
              <c:tx>
                <c:rich>
                  <a:bodyPr/>
                  <a:lstStyle/>
                  <a:p>
                    <a:pPr>
                      <a:defRPr sz="2400"/>
                    </a:pPr>
                    <a:fld id="{514D663D-D9F4-4E29-A1C6-8D67E49B763A}" type="VALUE">
                      <a:rPr lang="en-US" sz="2400" smtClean="0">
                        <a:solidFill>
                          <a:schemeClr val="tx1"/>
                        </a:solidFill>
                      </a:rPr>
                      <a:pPr>
                        <a:defRPr sz="2400"/>
                      </a:pPr>
                      <a:t>[VALUE]</a:t>
                    </a:fld>
                    <a:r>
                      <a:rPr lang="en-US" sz="2400">
                        <a:solidFill>
                          <a:schemeClr val="tx1"/>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7.5729116797447205E-2"/>
                  <c:y val="-0.10594315081834793"/>
                </c:manualLayout>
              </c:layout>
              <c:tx>
                <c:rich>
                  <a:bodyPr/>
                  <a:lstStyle/>
                  <a:p>
                    <a:pPr>
                      <a:defRPr sz="2400"/>
                    </a:pPr>
                    <a:fld id="{E23F838D-479E-48E1-A330-A6B9F83B2891}" type="VALUE">
                      <a:rPr lang="en-US" sz="2400" smtClean="0">
                        <a:solidFill>
                          <a:schemeClr val="tx1"/>
                        </a:solidFill>
                      </a:rPr>
                      <a:pPr>
                        <a:defRPr sz="2400"/>
                      </a:pPr>
                      <a:t>[VALUE]</a:t>
                    </a:fld>
                    <a:r>
                      <a:rPr lang="en-US" sz="2400">
                        <a:solidFill>
                          <a:schemeClr val="tx1"/>
                        </a:solidFill>
                      </a:rPr>
                      <a:t>M</a:t>
                    </a:r>
                  </a:p>
                </c:rich>
              </c:tx>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296.19264259493701</c:v>
                </c:pt>
                <c:pt idx="1">
                  <c:v>29.2177064558723</c:v>
                </c:pt>
                <c:pt idx="2">
                  <c:v>19.480346282854001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t"/>
      <c:layout>
        <c:manualLayout>
          <c:xMode val="edge"/>
          <c:yMode val="edge"/>
          <c:x val="0.1753985732793808"/>
          <c:y val="2.4732066318392754E-2"/>
          <c:w val="0.70320230722427368"/>
          <c:h val="0.11734765768051147"/>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0493485480547E-2"/>
          <c:y val="0.12509442865848541"/>
          <c:w val="0.98999512195587158"/>
          <c:h val="0.78596317768096924"/>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021-473C-9FF3-41E6CB5588CB}"/>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021-473C-9FF3-41E6CB5588CB}"/>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021-473C-9FF3-41E6CB5588CB}"/>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021-473C-9FF3-41E6CB5588CB}"/>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021-473C-9FF3-41E6CB5588CB}"/>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021-473C-9FF3-41E6CB5588CB}"/>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EDBA-4FD5-9956-3634D2130150}"/>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EDBA-4FD5-9956-3634D2130150}"/>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EDBA-4FD5-9956-3634D2130150}"/>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EDBA-4FD5-9956-3634D2130150}"/>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EDBA-4FD5-9956-3634D2130150}"/>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EDBA-4FD5-9956-3634D2130150}"/>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EDBA-4FD5-9956-3634D2130150}"/>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EDBA-4FD5-9956-3634D2130150}"/>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EDBA-4FD5-9956-3634D2130150}"/>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Sheet1!$B$2:$M$2</c:f>
              <c:numCache>
                <c:formatCode>_-* #,##0.0_-;\-* #,##0.0_-;_-* "-"??_-;_-@_-</c:formatCode>
                <c:ptCount val="12"/>
                <c:pt idx="0">
                  <c:v>63.603658298609801</c:v>
                </c:pt>
                <c:pt idx="1">
                  <c:v>86.190964122361805</c:v>
                </c:pt>
                <c:pt idx="2">
                  <c:v>81.039214964199104</c:v>
                </c:pt>
                <c:pt idx="3">
                  <c:v>70.818573327551903</c:v>
                </c:pt>
                <c:pt idx="4">
                  <c:v>97.618000047266307</c:v>
                </c:pt>
                <c:pt idx="5">
                  <c:v>94.336051902971505</c:v>
                </c:pt>
                <c:pt idx="6">
                  <c:v>84.135689260707196</c:v>
                </c:pt>
                <c:pt idx="7">
                  <c:v>121.852389631016</c:v>
                </c:pt>
                <c:pt idx="8">
                  <c:v>84.576278192398604</c:v>
                </c:pt>
                <c:pt idx="9">
                  <c:v>77.909224285487994</c:v>
                </c:pt>
                <c:pt idx="10">
                  <c:v>76.114547887564399</c:v>
                </c:pt>
                <c:pt idx="11">
                  <c:v>90.266641985564505</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1021-473C-9FF3-41E6CB5588CB}"/>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EDBA-4FD5-9956-3634D2130150}"/>
                </c:ext>
              </c:extLst>
            </c:dLbl>
            <c:dLbl>
              <c:idx val="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EDBA-4FD5-9956-3634D2130150}"/>
                </c:ext>
              </c:extLst>
            </c:dLbl>
            <c:dLbl>
              <c:idx val="2"/>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EDBA-4FD5-9956-3634D2130150}"/>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EDBA-4FD5-9956-3634D2130150}"/>
                </c:ext>
              </c:extLst>
            </c:dLbl>
            <c:dLbl>
              <c:idx val="4"/>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EDBA-4FD5-9956-3634D2130150}"/>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EDBA-4FD5-9956-3634D2130150}"/>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EDBA-4FD5-9956-3634D2130150}"/>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EDBA-4FD5-9956-3634D2130150}"/>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EDBA-4FD5-9956-3634D2130150}"/>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EDBA-4FD5-9956-3634D2130150}"/>
                </c:ext>
              </c:extLst>
            </c:dLbl>
            <c:dLbl>
              <c:idx val="1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EDBA-4FD5-9956-3634D2130150}"/>
                </c:ext>
              </c:extLst>
            </c:dLbl>
            <c:dLbl>
              <c:idx val="1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EDBA-4FD5-9956-3634D2130150}"/>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Sheet1!$B$3:$M$3</c:f>
              <c:numCache>
                <c:formatCode>_-* #,##0.0_-;\-* #,##0.0_-;_-* "-"??_-;_-@_-</c:formatCode>
                <c:ptCount val="12"/>
                <c:pt idx="0">
                  <c:v>55.580402865940997</c:v>
                </c:pt>
                <c:pt idx="1">
                  <c:v>74.827621206737504</c:v>
                </c:pt>
                <c:pt idx="2">
                  <c:v>71.250488652110405</c:v>
                </c:pt>
                <c:pt idx="3">
                  <c:v>62.091043716186</c:v>
                </c:pt>
                <c:pt idx="4">
                  <c:v>85.967770003609701</c:v>
                </c:pt>
                <c:pt idx="5">
                  <c:v>85.796794667509502</c:v>
                </c:pt>
                <c:pt idx="6">
                  <c:v>73.853398402176495</c:v>
                </c:pt>
                <c:pt idx="7">
                  <c:v>108.382052533311</c:v>
                </c:pt>
                <c:pt idx="8">
                  <c:v>73.641684606424107</c:v>
                </c:pt>
                <c:pt idx="9">
                  <c:v>68.999423554993896</c:v>
                </c:pt>
                <c:pt idx="10">
                  <c:v>66.624637427769301</c:v>
                </c:pt>
                <c:pt idx="11">
                  <c:v>79.3109097452528</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1021-473C-9FF3-41E6CB5588CB}"/>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EDBA-4FD5-9956-3634D2130150}"/>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EDBA-4FD5-9956-3634D2130150}"/>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EDBA-4FD5-9956-3634D2130150}"/>
                </c:ext>
              </c:extLst>
            </c:dLbl>
            <c:dLbl>
              <c:idx val="3"/>
              <c:layout>
                <c:manualLayout>
                  <c:x val="-2.5201825425028801E-2"/>
                  <c:y val="-4.802748188376426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F422-4656-943E-96C445E34667}"/>
                </c:ext>
              </c:extLst>
            </c:dLbl>
            <c:dLbl>
              <c:idx val="4"/>
              <c:layout>
                <c:manualLayout>
                  <c:x val="-1.2868785630844403E-2"/>
                  <c:y val="-6.918051453581468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F422-4656-943E-96C445E34667}"/>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EDBA-4FD5-9956-3634D2130150}"/>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EDBA-4FD5-9956-3634D2130150}"/>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0-EDBA-4FD5-9956-3634D2130150}"/>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1-EDBA-4FD5-9956-3634D2130150}"/>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2-EDBA-4FD5-9956-3634D2130150}"/>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3-EDBA-4FD5-9956-3634D2130150}"/>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4-EDBA-4FD5-9956-3634D213015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Sheet1!$B$4:$M$4</c:f>
              <c:numCache>
                <c:formatCode>_-* #,##0.0_-;\-* #,##0.0_-;_-* "-"??_-;_-@_-</c:formatCode>
                <c:ptCount val="12"/>
                <c:pt idx="0">
                  <c:v>5.15538569600945</c:v>
                </c:pt>
                <c:pt idx="1">
                  <c:v>6.7486897108895203</c:v>
                </c:pt>
                <c:pt idx="2">
                  <c:v>6.6238569209730098</c:v>
                </c:pt>
                <c:pt idx="3">
                  <c:v>5.3481233465405804</c:v>
                </c:pt>
                <c:pt idx="4">
                  <c:v>6.7830901855677004</c:v>
                </c:pt>
                <c:pt idx="5">
                  <c:v>6.0425700586303099</c:v>
                </c:pt>
                <c:pt idx="6">
                  <c:v>5.8452997809676202</c:v>
                </c:pt>
                <c:pt idx="7">
                  <c:v>7.6586088533554202</c:v>
                </c:pt>
                <c:pt idx="8">
                  <c:v>6.0644296976748899</c:v>
                </c:pt>
                <c:pt idx="9">
                  <c:v>6.3339417113192802</c:v>
                </c:pt>
                <c:pt idx="10">
                  <c:v>5.9824417333681996</c:v>
                </c:pt>
                <c:pt idx="11">
                  <c:v>8.22141516340381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1021-473C-9FF3-41E6CB5588CB}"/>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5-EDBA-4FD5-9956-3634D2130150}"/>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6-EDBA-4FD5-9956-3634D2130150}"/>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7-EDBA-4FD5-9956-3634D2130150}"/>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8-EDBA-4FD5-9956-3634D2130150}"/>
                </c:ext>
              </c:extLst>
            </c:dLbl>
            <c:dLbl>
              <c:idx val="4"/>
              <c:layout>
                <c:manualLayout>
                  <c:x val="-1.3103853837951273E-2"/>
                  <c:y val="5.5892965163861505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F422-4656-943E-96C445E34667}"/>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9-EDBA-4FD5-9956-3634D2130150}"/>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A-EDBA-4FD5-9956-3634D2130150}"/>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B-EDBA-4FD5-9956-3634D2130150}"/>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C-EDBA-4FD5-9956-3634D2130150}"/>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D-EDBA-4FD5-9956-3634D2130150}"/>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E-EDBA-4FD5-9956-3634D2130150}"/>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F-EDBA-4FD5-9956-3634D2130150}"/>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Sheet1!$B$5:$M$5</c:f>
              <c:numCache>
                <c:formatCode>_-* #,##0.0_-;\-* #,##0.0_-;_-* "-"??_-;_-@_-</c:formatCode>
                <c:ptCount val="12"/>
                <c:pt idx="0">
                  <c:v>3.0276980974781802</c:v>
                </c:pt>
                <c:pt idx="1">
                  <c:v>5.5800374185382102</c:v>
                </c:pt>
                <c:pt idx="2">
                  <c:v>3.50462111468463</c:v>
                </c:pt>
                <c:pt idx="3">
                  <c:v>3.6536451704836002</c:v>
                </c:pt>
                <c:pt idx="4">
                  <c:v>6.3796175364042398</c:v>
                </c:pt>
                <c:pt idx="5">
                  <c:v>3.3826992232075002</c:v>
                </c:pt>
                <c:pt idx="6">
                  <c:v>4.74659810792512</c:v>
                </c:pt>
                <c:pt idx="7">
                  <c:v>6.44120754305004</c:v>
                </c:pt>
                <c:pt idx="8">
                  <c:v>5.6619050303766398</c:v>
                </c:pt>
                <c:pt idx="9">
                  <c:v>3.5891036236451002</c:v>
                </c:pt>
                <c:pt idx="10">
                  <c:v>3.9920986423131501</c:v>
                </c:pt>
                <c:pt idx="11">
                  <c:v>3.2920149805130299</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1021-473C-9FF3-41E6CB5588CB}"/>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3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smtId="4294967295">
                <a:solidFill>
                  <a:schemeClr val="tx1"/>
                </a:solidFill>
                <a:latin typeface="+mn-lt"/>
                <a:ea typeface="+mn-ea"/>
                <a:cs typeface="+mn-cs"/>
              </a:defRPr>
            </a:pPr>
            <a:endParaRPr lang="en-US"/>
          </a:p>
        </c:txPr>
        <c:crossAx val="320372591"/>
        <c:crosses val="autoZero"/>
        <c:crossBetween val="between"/>
        <c:majorUnit val="10"/>
      </c:valAx>
      <c:spPr>
        <a:noFill/>
        <a:ln w="25400">
          <a:noFill/>
        </a:ln>
        <a:effectLst/>
      </c:spPr>
    </c:plotArea>
    <c:legend>
      <c:legendPos val="t"/>
      <c:layout>
        <c:manualLayout>
          <c:xMode val="edge"/>
          <c:yMode val="edge"/>
          <c:x val="0.31988248229026794"/>
          <c:y val="9.316200390458107E-3"/>
          <c:w val="0.36023500561714172"/>
          <c:h val="8.0282539129257202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smtId="4294967295">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811055988073349"/>
          <c:w val="0.98999512195587158"/>
          <c:h val="0.70910632610321045"/>
        </c:manualLayout>
      </c:layout>
      <c:lineChart>
        <c:grouping val="standard"/>
        <c:varyColors val="0"/>
        <c:ser>
          <c:idx val="0"/>
          <c:order val="0"/>
          <c:tx>
            <c:strRef>
              <c:f>Sheet1!$A$2</c:f>
              <c:strCache>
                <c:ptCount val="1"/>
                <c:pt idx="0">
                  <c:v>Prydain Fawr</c:v>
                </c:pt>
              </c:strCache>
            </c:strRef>
          </c:tx>
          <c:spPr>
            <a:ln w="34925" cap="rnd">
              <a:solidFill>
                <a:schemeClr val="accent4"/>
              </a:solidFill>
              <a:round/>
            </a:ln>
            <a:effectLst/>
          </c:spPr>
          <c:marker>
            <c:symbol val="circle"/>
            <c:size val="6"/>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A70A-481C-A467-7A8AFFC618DB}"/>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A70A-481C-A467-7A8AFFC618DB}"/>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A70A-481C-A467-7A8AFFC618DB}"/>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A70A-481C-A467-7A8AFFC618DB}"/>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A70A-481C-A467-7A8AFFC618DB}"/>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A70A-481C-A467-7A8AFFC618DB}"/>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CF8A-4204-98FC-0A88AE186205}"/>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CF8A-4204-98FC-0A88AE186205}"/>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CF8A-4204-98FC-0A88AE186205}"/>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CF8A-4204-98FC-0A88AE186205}"/>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CF8A-4204-98FC-0A88AE186205}"/>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CF8A-4204-98FC-0A88AE186205}"/>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CF8A-4204-98FC-0A88AE186205}"/>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CF8A-4204-98FC-0A88AE186205}"/>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CF8A-4204-98FC-0A88AE186205}"/>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Sheet1!$B$2:$M$2</c:f>
              <c:numCache>
                <c:formatCode>0.0</c:formatCode>
                <c:ptCount val="12"/>
                <c:pt idx="0">
                  <c:v>205.98334226059501</c:v>
                </c:pt>
                <c:pt idx="1">
                  <c:v>267.81891446339603</c:v>
                </c:pt>
                <c:pt idx="2">
                  <c:v>310.82180299779299</c:v>
                </c:pt>
                <c:pt idx="3">
                  <c:v>310.78665700337302</c:v>
                </c:pt>
                <c:pt idx="4">
                  <c:v>248.654424668812</c:v>
                </c:pt>
                <c:pt idx="5">
                  <c:v>290.99845449201803</c:v>
                </c:pt>
                <c:pt idx="6">
                  <c:v>317.39075140470698</c:v>
                </c:pt>
                <c:pt idx="7">
                  <c:v>314.38322167836998</c:v>
                </c:pt>
                <c:pt idx="8">
                  <c:v>230.83383738517</c:v>
                </c:pt>
                <c:pt idx="9">
                  <c:v>262.77262527778998</c:v>
                </c:pt>
                <c:pt idx="10">
                  <c:v>290.56435708412101</c:v>
                </c:pt>
                <c:pt idx="11">
                  <c:v>244.29041415861701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A70A-481C-A467-7A8AFFC618DB}"/>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3.6432575434446335E-2"/>
                  <c:y val="3.075127862393856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A70A-481C-A467-7A8AFFC618DB}"/>
                </c:ext>
              </c:extLst>
            </c:dLbl>
            <c:dLbl>
              <c:idx val="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CF8A-4204-98FC-0A88AE186205}"/>
                </c:ext>
              </c:extLst>
            </c:dLbl>
            <c:dLbl>
              <c:idx val="2"/>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CF8A-4204-98FC-0A88AE186205}"/>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CF8A-4204-98FC-0A88AE186205}"/>
                </c:ext>
              </c:extLst>
            </c:dLbl>
            <c:dLbl>
              <c:idx val="4"/>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CF8A-4204-98FC-0A88AE186205}"/>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CF8A-4204-98FC-0A88AE186205}"/>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CF8A-4204-98FC-0A88AE186205}"/>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CF8A-4204-98FC-0A88AE186205}"/>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CF8A-4204-98FC-0A88AE186205}"/>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CF8A-4204-98FC-0A88AE186205}"/>
                </c:ext>
              </c:extLst>
            </c:dLbl>
            <c:dLbl>
              <c:idx val="1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CF8A-4204-98FC-0A88AE186205}"/>
                </c:ext>
              </c:extLst>
            </c:dLbl>
            <c:dLbl>
              <c:idx val="1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CF8A-4204-98FC-0A88AE186205}"/>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Sheet1!$B$3:$M$3</c:f>
              <c:numCache>
                <c:formatCode>0.0</c:formatCode>
                <c:ptCount val="12"/>
                <c:pt idx="0">
                  <c:v>179.35196599083</c:v>
                </c:pt>
                <c:pt idx="1">
                  <c:v>230.44874287598699</c:v>
                </c:pt>
                <c:pt idx="2">
                  <c:v>270.67168456579901</c:v>
                </c:pt>
                <c:pt idx="3">
                  <c:v>270.50699815031697</c:v>
                </c:pt>
                <c:pt idx="4">
                  <c:v>216.20548222119101</c:v>
                </c:pt>
                <c:pt idx="5">
                  <c:v>253.12439268244901</c:v>
                </c:pt>
                <c:pt idx="6">
                  <c:v>277.31811898539797</c:v>
                </c:pt>
                <c:pt idx="7">
                  <c:v>283.38844741194401</c:v>
                </c:pt>
                <c:pt idx="8">
                  <c:v>201.65851272478801</c:v>
                </c:pt>
                <c:pt idx="9">
                  <c:v>233.85560838730501</c:v>
                </c:pt>
                <c:pt idx="10">
                  <c:v>255.877135541912</c:v>
                </c:pt>
                <c:pt idx="11">
                  <c:v>214.934970728016</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A70A-481C-A467-7A8AFFC618DB}"/>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CF8A-4204-98FC-0A88AE186205}"/>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CF8A-4204-98FC-0A88AE18620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CF8A-4204-98FC-0A88AE186205}"/>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CF8A-4204-98FC-0A88AE186205}"/>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CF8A-4204-98FC-0A88AE186205}"/>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CF8A-4204-98FC-0A88AE186205}"/>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0-CF8A-4204-98FC-0A88AE186205}"/>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1-CF8A-4204-98FC-0A88AE186205}"/>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2-CF8A-4204-98FC-0A88AE186205}"/>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3-CF8A-4204-98FC-0A88AE186205}"/>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4-CF8A-4204-98FC-0A88AE186205}"/>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5-CF8A-4204-98FC-0A88AE186205}"/>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Sheet1!$B$4:$M$4</c:f>
              <c:numCache>
                <c:formatCode>0.0</c:formatCode>
                <c:ptCount val="12"/>
                <c:pt idx="0">
                  <c:v>18.795335679399798</c:v>
                </c:pt>
                <c:pt idx="1">
                  <c:v>24.508747610080199</c:v>
                </c:pt>
                <c:pt idx="2">
                  <c:v>25.583560487605201</c:v>
                </c:pt>
                <c:pt idx="3">
                  <c:v>27.279244406205699</c:v>
                </c:pt>
                <c:pt idx="4">
                  <c:v>23.1227680470212</c:v>
                </c:pt>
                <c:pt idx="5">
                  <c:v>21.255237049269098</c:v>
                </c:pt>
                <c:pt idx="6">
                  <c:v>28.274088444093</c:v>
                </c:pt>
                <c:pt idx="7">
                  <c:v>18.100189692949801</c:v>
                </c:pt>
                <c:pt idx="8">
                  <c:v>18.527932327872001</c:v>
                </c:pt>
                <c:pt idx="9">
                  <c:v>18.173783590738601</c:v>
                </c:pt>
                <c:pt idx="10">
                  <c:v>19.5683383319979</c:v>
                </c:pt>
                <c:pt idx="11">
                  <c:v>20.5377986080913</c:v>
                </c:pt>
              </c:numCache>
            </c:numRef>
          </c:val>
          <c:smooth val="1"/>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A70A-481C-A467-7A8AFFC618DB}"/>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6-CF8A-4204-98FC-0A88AE186205}"/>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7-CF8A-4204-98FC-0A88AE186205}"/>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8-CF8A-4204-98FC-0A88AE186205}"/>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9-CF8A-4204-98FC-0A88AE186205}"/>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A-CF8A-4204-98FC-0A88AE186205}"/>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B-CF8A-4204-98FC-0A88AE186205}"/>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C-CF8A-4204-98FC-0A88AE186205}"/>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D-CF8A-4204-98FC-0A88AE186205}"/>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E-CF8A-4204-98FC-0A88AE186205}"/>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F-CF8A-4204-98FC-0A88AE186205}"/>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30-CF8A-4204-98FC-0A88AE186205}"/>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31-CF8A-4204-98FC-0A88AE186205}"/>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Sheet1!$B$5:$M$5</c:f>
              <c:numCache>
                <c:formatCode>0.0</c:formatCode>
                <c:ptCount val="12"/>
                <c:pt idx="0">
                  <c:v>11.7052141620781</c:v>
                </c:pt>
                <c:pt idx="1">
                  <c:v>16.847077457787702</c:v>
                </c:pt>
                <c:pt idx="2">
                  <c:v>17.162381545846699</c:v>
                </c:pt>
                <c:pt idx="3">
                  <c:v>15.9099861628043</c:v>
                </c:pt>
                <c:pt idx="4">
                  <c:v>11.3214781902811</c:v>
                </c:pt>
                <c:pt idx="5">
                  <c:v>18.509838246997301</c:v>
                </c:pt>
                <c:pt idx="6">
                  <c:v>15.862693477821599</c:v>
                </c:pt>
                <c:pt idx="7">
                  <c:v>15.205231186697899</c:v>
                </c:pt>
                <c:pt idx="8">
                  <c:v>12.112356630701001</c:v>
                </c:pt>
                <c:pt idx="9">
                  <c:v>13.4159619300953</c:v>
                </c:pt>
                <c:pt idx="10">
                  <c:v>16.849710681351802</c:v>
                </c:pt>
                <c:pt idx="11">
                  <c:v>10.873217246471301</c:v>
                </c:pt>
              </c:numCache>
            </c:numRef>
          </c:val>
          <c:smooth val="1"/>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A70A-481C-A467-7A8AFFC618DB}"/>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2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320372591"/>
        <c:crosses val="autoZero"/>
        <c:crossBetween val="between"/>
      </c:valAx>
      <c:spPr>
        <a:noFill/>
        <a:ln w="25400">
          <a:noFill/>
        </a:ln>
        <a:effectLst/>
      </c:spPr>
    </c:plotArea>
    <c:legend>
      <c:legendPos val="t"/>
      <c:layout>
        <c:manualLayout>
          <c:xMode val="edge"/>
          <c:yMode val="edge"/>
          <c:x val="0.38064953684806824"/>
          <c:y val="0"/>
          <c:w val="0.23870094120502472"/>
          <c:h val="0.1164124310016632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1934651434421539"/>
          <c:w val="0.98999512195587158"/>
          <c:h val="0.77086538076400757"/>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748-4B1D-853B-049D0859F208}"/>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748-4B1D-853B-049D0859F208}"/>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8748-4B1D-853B-049D0859F208}"/>
              </c:ext>
            </c:extLst>
          </c:dPt>
          <c:dLbls>
            <c:dLbl>
              <c:idx val="0"/>
              <c:layout>
                <c:manualLayout>
                  <c:x val="-4.5219589024782181E-2"/>
                  <c:y val="-3.089435398578643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8748-4B1D-853B-049D0859F208}"/>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748-4B1D-853B-049D0859F208}"/>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8748-4B1D-853B-049D0859F208}"/>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E99C-4CD2-B3E1-3617C245FC74}"/>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E99C-4CD2-B3E1-3617C245FC74}"/>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E99C-4CD2-B3E1-3617C245FC74}"/>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E99C-4CD2-B3E1-3617C245FC74}"/>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E99C-4CD2-B3E1-3617C245FC74}"/>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E99C-4CD2-B3E1-3617C245FC74}"/>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E99C-4CD2-B3E1-3617C245FC74}"/>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E99C-4CD2-B3E1-3617C245FC74}"/>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E99C-4CD2-B3E1-3617C245FC74}"/>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Sheet1!$B$2:$M$2</c:f>
              <c:numCache>
                <c:formatCode>"£"#,##0</c:formatCode>
                <c:ptCount val="12"/>
                <c:pt idx="0">
                  <c:v>8524</c:v>
                </c:pt>
                <c:pt idx="1">
                  <c:v>11495</c:v>
                </c:pt>
                <c:pt idx="2">
                  <c:v>12485</c:v>
                </c:pt>
                <c:pt idx="3">
                  <c:v>13240</c:v>
                </c:pt>
                <c:pt idx="4">
                  <c:v>10703</c:v>
                </c:pt>
                <c:pt idx="5">
                  <c:v>12142</c:v>
                </c:pt>
                <c:pt idx="6">
                  <c:v>13705</c:v>
                </c:pt>
                <c:pt idx="7">
                  <c:v>15435</c:v>
                </c:pt>
                <c:pt idx="8">
                  <c:v>11888.0703494725</c:v>
                </c:pt>
                <c:pt idx="9">
                  <c:v>13209.2132382484</c:v>
                </c:pt>
                <c:pt idx="10">
                  <c:v>15105.656523627</c:v>
                </c:pt>
                <c:pt idx="11">
                  <c:v>14638.886630520399</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8748-4B1D-853B-049D0859F208}"/>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E99C-4CD2-B3E1-3617C245FC74}"/>
                </c:ext>
              </c:extLst>
            </c:dLbl>
            <c:dLbl>
              <c:idx val="1"/>
              <c:layout>
                <c:manualLayout>
                  <c:x val="-3.1823795288801193E-2"/>
                  <c:y val="4.1464552283287048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8748-4B1D-853B-049D0859F208}"/>
                </c:ext>
              </c:extLst>
            </c:dLbl>
            <c:dLbl>
              <c:idx val="2"/>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E99C-4CD2-B3E1-3617C245FC74}"/>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E99C-4CD2-B3E1-3617C245FC74}"/>
                </c:ext>
              </c:extLst>
            </c:dLbl>
            <c:dLbl>
              <c:idx val="4"/>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E99C-4CD2-B3E1-3617C245FC74}"/>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E99C-4CD2-B3E1-3617C245FC74}"/>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E99C-4CD2-B3E1-3617C245FC74}"/>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E99C-4CD2-B3E1-3617C245FC74}"/>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E99C-4CD2-B3E1-3617C245FC74}"/>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E99C-4CD2-B3E1-3617C245FC74}"/>
                </c:ext>
              </c:extLst>
            </c:dLbl>
            <c:dLbl>
              <c:idx val="1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E99C-4CD2-B3E1-3617C245FC74}"/>
                </c:ext>
              </c:extLst>
            </c:dLbl>
            <c:dLbl>
              <c:idx val="1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E99C-4CD2-B3E1-3617C245FC74}"/>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Sheet1!$B$3:$M$3</c:f>
              <c:numCache>
                <c:formatCode>"£"#,##0</c:formatCode>
                <c:ptCount val="12"/>
                <c:pt idx="0">
                  <c:v>7382</c:v>
                </c:pt>
                <c:pt idx="1">
                  <c:v>9886</c:v>
                </c:pt>
                <c:pt idx="2">
                  <c:v>10962</c:v>
                </c:pt>
                <c:pt idx="3">
                  <c:v>11294</c:v>
                </c:pt>
                <c:pt idx="4">
                  <c:v>9175</c:v>
                </c:pt>
                <c:pt idx="5">
                  <c:v>10408</c:v>
                </c:pt>
                <c:pt idx="6">
                  <c:v>12145</c:v>
                </c:pt>
                <c:pt idx="7">
                  <c:v>13851</c:v>
                </c:pt>
                <c:pt idx="8">
                  <c:v>10358.6243938222</c:v>
                </c:pt>
                <c:pt idx="9">
                  <c:v>11688.800007436699</c:v>
                </c:pt>
                <c:pt idx="10">
                  <c:v>13496.644328985099</c:v>
                </c:pt>
                <c:pt idx="11">
                  <c:v>12860.797737000799</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8748-4B1D-853B-049D0859F208}"/>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E99C-4CD2-B3E1-3617C245FC74}"/>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E99C-4CD2-B3E1-3617C245FC74}"/>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E99C-4CD2-B3E1-3617C245FC74}"/>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E99C-4CD2-B3E1-3617C245FC74}"/>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E99C-4CD2-B3E1-3617C245FC74}"/>
                </c:ext>
              </c:extLst>
            </c:dLbl>
            <c:dLbl>
              <c:idx val="5"/>
              <c:layout>
                <c:manualLayout>
                  <c:x val="-2.6847485452890396E-2"/>
                  <c:y val="-4.457132518291473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B44C-402D-995E-69B0202C009D}"/>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E99C-4CD2-B3E1-3617C245FC74}"/>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0-E99C-4CD2-B3E1-3617C245FC74}"/>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1-E99C-4CD2-B3E1-3617C245FC74}"/>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2-E99C-4CD2-B3E1-3617C245FC74}"/>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3-E99C-4CD2-B3E1-3617C245FC74}"/>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4-E99C-4CD2-B3E1-3617C245FC74}"/>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Sheet1!$B$4:$M$4</c:f>
              <c:numCache>
                <c:formatCode>"£"#,##0</c:formatCode>
                <c:ptCount val="12"/>
                <c:pt idx="0">
                  <c:v>724</c:v>
                </c:pt>
                <c:pt idx="1">
                  <c:v>964</c:v>
                </c:pt>
                <c:pt idx="2">
                  <c:v>906</c:v>
                </c:pt>
                <c:pt idx="3">
                  <c:v>1330</c:v>
                </c:pt>
                <c:pt idx="4">
                  <c:v>1069</c:v>
                </c:pt>
                <c:pt idx="5">
                  <c:v>895</c:v>
                </c:pt>
                <c:pt idx="6">
                  <c:v>1020</c:v>
                </c:pt>
                <c:pt idx="7">
                  <c:v>937</c:v>
                </c:pt>
                <c:pt idx="8">
                  <c:v>1035.0610990918599</c:v>
                </c:pt>
                <c:pt idx="9">
                  <c:v>900.34162203377798</c:v>
                </c:pt>
                <c:pt idx="10">
                  <c:v>838.54964214336201</c:v>
                </c:pt>
                <c:pt idx="11">
                  <c:v>1251.1236947254099</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8748-4B1D-853B-049D0859F208}"/>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5-E99C-4CD2-B3E1-3617C245FC74}"/>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6-E99C-4CD2-B3E1-3617C245FC74}"/>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7-E99C-4CD2-B3E1-3617C245FC74}"/>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8-E99C-4CD2-B3E1-3617C245FC74}"/>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9-E99C-4CD2-B3E1-3617C245FC74}"/>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A-E99C-4CD2-B3E1-3617C245FC74}"/>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B-E99C-4CD2-B3E1-3617C245FC74}"/>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C-E99C-4CD2-B3E1-3617C245FC74}"/>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D-E99C-4CD2-B3E1-3617C245FC74}"/>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E-E99C-4CD2-B3E1-3617C245FC74}"/>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F-E99C-4CD2-B3E1-3617C245FC74}"/>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30-E99C-4CD2-B3E1-3617C245FC74}"/>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Sheet1!$B$5:$M$5</c:f>
              <c:numCache>
                <c:formatCode>"£"#,##0</c:formatCode>
                <c:ptCount val="12"/>
                <c:pt idx="0">
                  <c:v>419</c:v>
                </c:pt>
                <c:pt idx="1">
                  <c:v>644</c:v>
                </c:pt>
                <c:pt idx="2">
                  <c:v>617</c:v>
                </c:pt>
                <c:pt idx="3">
                  <c:v>616</c:v>
                </c:pt>
                <c:pt idx="4">
                  <c:v>459</c:v>
                </c:pt>
                <c:pt idx="5">
                  <c:v>839</c:v>
                </c:pt>
                <c:pt idx="6">
                  <c:v>540</c:v>
                </c:pt>
                <c:pt idx="7">
                  <c:v>647</c:v>
                </c:pt>
                <c:pt idx="8">
                  <c:v>494.38485655838201</c:v>
                </c:pt>
                <c:pt idx="9">
                  <c:v>620.07160877785998</c:v>
                </c:pt>
                <c:pt idx="10">
                  <c:v>770.46255249857495</c:v>
                </c:pt>
                <c:pt idx="11">
                  <c:v>526.96519879415303</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8748-4B1D-853B-049D0859F208}"/>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600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0.32328671216964722"/>
          <c:y val="4.7722267918288708E-3"/>
          <c:w val="0.35342660546302795"/>
          <c:h val="8.771689236164093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96699452400208"/>
          <c:y val="0.15960265696048737"/>
          <c:w val="0.84145188331604004"/>
          <c:h val="0.73250740766525269"/>
        </c:manualLayout>
      </c:layout>
      <c:barChart>
        <c:barDir val="col"/>
        <c:grouping val="percentStacked"/>
        <c:varyColors val="0"/>
        <c:ser>
          <c:idx val="0"/>
          <c:order val="0"/>
          <c:tx>
            <c:strRef>
              <c:f>Sheet1!$B$1</c:f>
              <c:strCache>
                <c:ptCount val="1"/>
                <c:pt idx="0">
                  <c:v>Trigolion Lloegr</c:v>
                </c:pt>
              </c:strCache>
            </c:strRef>
          </c:tx>
          <c:spPr>
            <a:solidFill>
              <a:schemeClr val="accent1"/>
            </a:solidFill>
            <a:ln>
              <a:noFill/>
            </a:ln>
            <a:effectLst/>
          </c:spPr>
          <c:invertIfNegative val="0"/>
          <c:dPt>
            <c:idx val="1"/>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921-4BB5-B6BB-DD96CF10A0DA}"/>
              </c:ext>
            </c:extLst>
          </c:dPt>
          <c:dPt>
            <c:idx val="2"/>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921-4BB5-B6BB-DD96CF10A0DA}"/>
              </c:ext>
            </c:extLst>
          </c:dPt>
          <c:dPt>
            <c:idx val="3"/>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921-4BB5-B6BB-DD96CF10A0DA}"/>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3754-412C-91F9-45285F7836AA}"/>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921-4BB5-B6BB-DD96CF10A0DA}"/>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921-4BB5-B6BB-DD96CF10A0DA}"/>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921-4BB5-B6BB-DD96CF10A0D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Sheet1!$A$3:$A$5</c:f>
              <c:strCache>
                <c:ptCount val="3"/>
                <c:pt idx="0">
                  <c:v>Lloegr fel Cyrchfan</c:v>
                </c:pt>
                <c:pt idx="1">
                  <c:v>Yr Alban fel Cyrchfan</c:v>
                </c:pt>
                <c:pt idx="2">
                  <c:v>Cymru fel Cyrchfan</c:v>
                </c:pt>
              </c:strCache>
            </c:strRef>
          </c:cat>
          <c:val>
            <c:numRef>
              <c:f>Sheet1!$B$3:$B$5</c:f>
              <c:numCache>
                <c:formatCode>0%</c:formatCode>
                <c:ptCount val="3"/>
                <c:pt idx="0">
                  <c:v>0.97285358223239504</c:v>
                </c:pt>
                <c:pt idx="1">
                  <c:v>0.10802103437599</c:v>
                </c:pt>
                <c:pt idx="2">
                  <c:v>0.38866988307274802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1921-4BB5-B6BB-DD96CF10A0DA}"/>
            </c:ext>
          </c:extLst>
        </c:ser>
        <c:ser>
          <c:idx val="1"/>
          <c:order val="1"/>
          <c:tx>
            <c:strRef>
              <c:f>Sheet1!$C$1</c:f>
              <c:strCache>
                <c:ptCount val="1"/>
                <c:pt idx="0">
                  <c:v>Trigolion Yr Alban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3754-412C-91F9-45285F7836AA}"/>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3754-412C-91F9-45285F7836AA}"/>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3754-412C-91F9-45285F7836A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Sheet1!$A$3:$A$5</c:f>
              <c:strCache>
                <c:ptCount val="3"/>
                <c:pt idx="0">
                  <c:v>Lloegr fel Cyrchfan</c:v>
                </c:pt>
                <c:pt idx="1">
                  <c:v>Yr Alban fel Cyrchfan</c:v>
                </c:pt>
                <c:pt idx="2">
                  <c:v>Cymru fel Cyrchfan</c:v>
                </c:pt>
              </c:strCache>
            </c:strRef>
          </c:cat>
          <c:val>
            <c:numRef>
              <c:f>Sheet1!$C$3:$C$5</c:f>
              <c:numCache>
                <c:formatCode>0%</c:formatCode>
                <c:ptCount val="3"/>
                <c:pt idx="0">
                  <c:v>9.1879948274772496E-3</c:v>
                </c:pt>
                <c:pt idx="1">
                  <c:v>0.885243613606149</c:v>
                </c:pt>
                <c:pt idx="2">
                  <c:v>1.3343609822000901E-2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1921-4BB5-B6BB-DD96CF10A0DA}"/>
            </c:ext>
          </c:extLst>
        </c:ser>
        <c:ser>
          <c:idx val="2"/>
          <c:order val="2"/>
          <c:tx>
            <c:strRef>
              <c:f>Sheet1!$D$1</c:f>
              <c:strCache>
                <c:ptCount val="1"/>
                <c:pt idx="0">
                  <c:v>Trigolion Cymru</c:v>
                </c:pt>
              </c:strCache>
            </c:strRef>
          </c:tx>
          <c:spPr>
            <a:solidFill>
              <a:schemeClr val="accent3"/>
            </a:solidFill>
            <a:ln>
              <a:noFill/>
            </a:ln>
            <a:effectLst/>
          </c:spPr>
          <c:invertIfNegative val="0"/>
          <c:dLbls>
            <c:dLbl>
              <c:idx val="0"/>
              <c:layout>
                <c:manualLayout>
                  <c:x val="4.4975848140893504E-5"/>
                  <c:y val="-2.850635163486003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1921-4BB5-B6BB-DD96CF10A0DA}"/>
                </c:ext>
              </c:extLst>
            </c:dLbl>
            <c:dLbl>
              <c:idx val="1"/>
              <c:layout>
                <c:manualLayout>
                  <c:x val="-7.6285956311039627E-5"/>
                  <c:y val="-2.78371013700962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1921-4BB5-B6BB-DD96CF10A0DA}"/>
                </c:ext>
              </c:extLst>
            </c:dLbl>
            <c:dLbl>
              <c:idx val="2"/>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1921-4BB5-B6BB-DD96CF10A0D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Sheet1!$A$3:$A$5</c:f>
              <c:strCache>
                <c:ptCount val="3"/>
                <c:pt idx="0">
                  <c:v>Lloegr fel Cyrchfan</c:v>
                </c:pt>
                <c:pt idx="1">
                  <c:v>Yr Alban fel Cyrchfan</c:v>
                </c:pt>
                <c:pt idx="2">
                  <c:v>Cymru fel Cyrchfan</c:v>
                </c:pt>
              </c:strCache>
            </c:strRef>
          </c:cat>
          <c:val>
            <c:numRef>
              <c:f>Sheet1!$D$3:$D$5</c:f>
              <c:numCache>
                <c:formatCode>0%</c:formatCode>
                <c:ptCount val="3"/>
                <c:pt idx="0">
                  <c:v>1.7958422940126999E-2</c:v>
                </c:pt>
                <c:pt idx="1">
                  <c:v>6.7353520178614996E-3</c:v>
                </c:pt>
                <c:pt idx="2">
                  <c:v>0.59798650710525003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1921-4BB5-B6BB-DD96CF10A0DA}"/>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132171362638474E-2"/>
          <c:y val="0.11818867176771164"/>
          <c:w val="0.98999512195587158"/>
          <c:h val="0.77165085077285767"/>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391-4C97-86E7-B356B0785AD3}"/>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391-4C97-86E7-B356B0785AD3}"/>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0391-4C97-86E7-B356B0785AD3}"/>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391-4C97-86E7-B356B0785AD3}"/>
                </c:ext>
              </c:extLst>
            </c:dLbl>
            <c:dLbl>
              <c:idx val="1"/>
              <c:layout>
                <c:manualLayout>
                  <c:x val="7.1319807320833206E-3"/>
                  <c:y val="-1.306615304201841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0391-4C97-86E7-B356B0785AD3}"/>
                </c:ext>
              </c:extLst>
            </c:dLbl>
            <c:dLbl>
              <c:idx val="2"/>
              <c:layout>
                <c:manualLayout>
                  <c:x val="-2.3700619116425514E-2"/>
                  <c:y val="-7.969985902309417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0391-4C97-86E7-B356B0785AD3}"/>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EA8A-49B1-A7F9-8F0CE8317800}"/>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EA8A-49B1-A7F9-8F0CE8317800}"/>
                </c:ext>
              </c:extLst>
            </c:dLbl>
            <c:dLbl>
              <c:idx val="5"/>
              <c:layout>
                <c:manualLayout>
                  <c:x val="-3.3721212297677994E-2"/>
                  <c:y val="-4.382017254829406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0391-4C97-86E7-B356B0785AD3}"/>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EA8A-49B1-A7F9-8F0CE8317800}"/>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EA8A-49B1-A7F9-8F0CE8317800}"/>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EA8A-49B1-A7F9-8F0CE8317800}"/>
                </c:ext>
              </c:extLst>
            </c:dLbl>
            <c:dLbl>
              <c:idx val="9"/>
              <c:layout>
                <c:manualLayout>
                  <c:x val="-2.0617358386516571E-2"/>
                  <c:y val="-0.1121624335646629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B-8810-4721-8333-C802442BA69A}"/>
                </c:ext>
              </c:extLst>
            </c:dLbl>
            <c:dLbl>
              <c:idx val="10"/>
              <c:layout>
                <c:manualLayout>
                  <c:x val="-2.0617358386516571E-2"/>
                  <c:y val="6.723600625991821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D-8810-4721-8333-C802442BA69A}"/>
                </c:ext>
              </c:extLst>
            </c:dLbl>
            <c:dLbl>
              <c:idx val="11"/>
              <c:layout>
                <c:manualLayout>
                  <c:x val="-1.2138393707573414E-2"/>
                  <c:y val="2.452209219336509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0-8810-4721-8333-C802442BA69A}"/>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Sheet1!$B$2:$M$2</c:f>
              <c:numCache>
                <c:formatCode>"£"#,##0</c:formatCode>
                <c:ptCount val="12"/>
                <c:pt idx="0">
                  <c:v>41.384132819758698</c:v>
                </c:pt>
                <c:pt idx="1">
                  <c:v>42.919088881306202</c:v>
                </c:pt>
                <c:pt idx="2">
                  <c:v>40.166899124360299</c:v>
                </c:pt>
                <c:pt idx="3">
                  <c:v>42.601115473555197</c:v>
                </c:pt>
                <c:pt idx="4">
                  <c:v>43.044595091886897</c:v>
                </c:pt>
                <c:pt idx="5">
                  <c:v>41.726436692725102</c:v>
                </c:pt>
                <c:pt idx="6">
                  <c:v>43.179254166723297</c:v>
                </c:pt>
                <c:pt idx="7">
                  <c:v>49.095205507582001</c:v>
                </c:pt>
                <c:pt idx="8">
                  <c:v>51.500553316349503</c:v>
                </c:pt>
                <c:pt idx="9">
                  <c:v>50.268604746344003</c:v>
                </c:pt>
                <c:pt idx="10">
                  <c:v>51.9873004218951</c:v>
                </c:pt>
                <c:pt idx="11">
                  <c:v>59.9241140138042</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0391-4C97-86E7-B356B0785AD3}"/>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4.2970992624759674E-2"/>
                  <c:y val="1.8191957846283913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8810-4721-8333-C802442BA69A}"/>
                </c:ext>
              </c:extLst>
            </c:dLbl>
            <c:dLbl>
              <c:idx val="1"/>
              <c:layout>
                <c:manualLayout>
                  <c:x val="-2.3700619116425514E-2"/>
                  <c:y val="-1.7687730491161346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8810-4721-8333-C802442BA69A}"/>
                </c:ext>
              </c:extLst>
            </c:dLbl>
            <c:dLbl>
              <c:idx val="2"/>
              <c:layout>
                <c:manualLayout>
                  <c:x val="-2.2929802536964417E-2"/>
                  <c:y val="-2.2813400253653526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8810-4721-8333-C802442BA69A}"/>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EA8A-49B1-A7F9-8F0CE8317800}"/>
                </c:ext>
              </c:extLst>
            </c:dLbl>
            <c:dLbl>
              <c:idx val="4"/>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EA8A-49B1-A7F9-8F0CE8317800}"/>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EA8A-49B1-A7F9-8F0CE8317800}"/>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EA8A-49B1-A7F9-8F0CE8317800}"/>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EA8A-49B1-A7F9-8F0CE8317800}"/>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EA8A-49B1-A7F9-8F0CE8317800}"/>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EA8A-49B1-A7F9-8F0CE8317800}"/>
                </c:ext>
              </c:extLst>
            </c:dLbl>
            <c:dLbl>
              <c:idx val="10"/>
              <c:layout>
                <c:manualLayout>
                  <c:x val="-2.3700619116425514E-2"/>
                  <c:y val="-5.0150305032730103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8810-4721-8333-C802442BA69A}"/>
                </c:ext>
              </c:extLst>
            </c:dLbl>
            <c:dLbl>
              <c:idx val="11"/>
              <c:layout>
                <c:manualLayout>
                  <c:x val="-2.138817310333252E-2"/>
                  <c:y val="9.6785560250282288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F-8810-4721-8333-C802442BA69A}"/>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Sheet1!$B$3:$M$3</c:f>
              <c:numCache>
                <c:formatCode>"£"#,##0</c:formatCode>
                <c:ptCount val="12"/>
                <c:pt idx="0">
                  <c:v>41.157351057333202</c:v>
                </c:pt>
                <c:pt idx="1">
                  <c:v>42.898734113835097</c:v>
                </c:pt>
                <c:pt idx="2">
                  <c:v>40.499562592098599</c:v>
                </c:pt>
                <c:pt idx="3">
                  <c:v>41.749856248609902</c:v>
                </c:pt>
                <c:pt idx="4">
                  <c:v>42.436873271643698</c:v>
                </c:pt>
                <c:pt idx="5">
                  <c:v>41.119907250447298</c:v>
                </c:pt>
                <c:pt idx="6">
                  <c:v>43.793015953778699</c:v>
                </c:pt>
                <c:pt idx="7">
                  <c:v>48.876540978668899</c:v>
                </c:pt>
                <c:pt idx="8">
                  <c:v>51.367156555196203</c:v>
                </c:pt>
                <c:pt idx="9">
                  <c:v>49.982979189783002</c:v>
                </c:pt>
                <c:pt idx="10">
                  <c:v>52.746582067214</c:v>
                </c:pt>
                <c:pt idx="11">
                  <c:v>59.835761921103</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0391-4C97-86E7-B356B0785AD3}"/>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layout>
                <c:manualLayout>
                  <c:x val="-2.601306326687336E-2"/>
                  <c:y val="1.085363887250423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F-0391-4C97-86E7-B356B0785AD3}"/>
                </c:ext>
              </c:extLst>
            </c:dLbl>
            <c:dLbl>
              <c:idx val="1"/>
              <c:layout>
                <c:manualLayout>
                  <c:x val="-1.7534097656607628E-2"/>
                  <c:y val="-1.990037970244884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8810-4721-8333-C802442BA69A}"/>
                </c:ext>
              </c:extLst>
            </c:dLbl>
            <c:dLbl>
              <c:idx val="2"/>
              <c:layout>
                <c:manualLayout>
                  <c:x val="-1.9846543669700623E-2"/>
                  <c:y val="3.30648757517337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1-0391-4C97-86E7-B356B0785AD3}"/>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EA8A-49B1-A7F9-8F0CE8317800}"/>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EA8A-49B1-A7F9-8F0CE8317800}"/>
                </c:ext>
              </c:extLst>
            </c:dLbl>
            <c:dLbl>
              <c:idx val="5"/>
              <c:layout>
                <c:manualLayout>
                  <c:x val="1.5610945411026478E-2"/>
                  <c:y val="-6.261429190635681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4-0391-4C97-86E7-B356B0785AD3}"/>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EA8A-49B1-A7F9-8F0CE8317800}"/>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EA8A-49B1-A7F9-8F0CE8317800}"/>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EA8A-49B1-A7F9-8F0CE8317800}"/>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EA8A-49B1-A7F9-8F0CE8317800}"/>
                </c:ext>
              </c:extLst>
            </c:dLbl>
            <c:dLbl>
              <c:idx val="10"/>
              <c:layout>
                <c:manualLayout>
                  <c:x val="-1.7534097656607628E-2"/>
                  <c:y val="7.748734205961227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2-8810-4721-8333-C802442BA69A}"/>
                </c:ext>
              </c:extLst>
            </c:dLbl>
            <c:dLbl>
              <c:idx val="11"/>
              <c:layout>
                <c:manualLayout>
                  <c:x val="-1.2138393707573414E-2"/>
                  <c:y val="-3.356883302330970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E-8810-4721-8333-C802442BA69A}"/>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Sheet1!$B$4:$M$4</c:f>
              <c:numCache>
                <c:formatCode>"£"#,##0</c:formatCode>
                <c:ptCount val="12"/>
                <c:pt idx="0">
                  <c:v>38.527965245962498</c:v>
                </c:pt>
                <c:pt idx="1">
                  <c:v>39.341517065222199</c:v>
                </c:pt>
                <c:pt idx="2">
                  <c:v>35.398709149166699</c:v>
                </c:pt>
                <c:pt idx="3">
                  <c:v>48.760722158170203</c:v>
                </c:pt>
                <c:pt idx="4">
                  <c:v>46.225556611061798</c:v>
                </c:pt>
                <c:pt idx="5">
                  <c:v>42.116989112576</c:v>
                </c:pt>
                <c:pt idx="6">
                  <c:v>36.069230922468797</c:v>
                </c:pt>
                <c:pt idx="7">
                  <c:v>51.7571165206136</c:v>
                </c:pt>
                <c:pt idx="8">
                  <c:v>55.864900668640402</c:v>
                </c:pt>
                <c:pt idx="9">
                  <c:v>49.540681363268497</c:v>
                </c:pt>
                <c:pt idx="10">
                  <c:v>42.852368347095499</c:v>
                </c:pt>
                <c:pt idx="11">
                  <c:v>60.9181012337176</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0391-4C97-86E7-B356B0785AD3}"/>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EA8A-49B1-A7F9-8F0CE8317800}"/>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EA8A-49B1-A7F9-8F0CE8317800}"/>
                </c:ext>
              </c:extLst>
            </c:dLbl>
            <c:dLbl>
              <c:idx val="2"/>
              <c:layout>
                <c:manualLayout>
                  <c:x val="-2.138817310333252E-2"/>
                  <c:y val="-3.306474164128303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7B96-4DC1-AEC8-3AF425451CE4}"/>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EA8A-49B1-A7F9-8F0CE8317800}"/>
                </c:ext>
              </c:extLst>
            </c:dLbl>
            <c:dLbl>
              <c:idx val="4"/>
              <c:layout>
                <c:manualLayout>
                  <c:x val="-1.8304914236068726E-2"/>
                  <c:y val="6.261442601680755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8810-4721-8333-C802442BA69A}"/>
                </c:ext>
              </c:extLst>
            </c:dLbl>
            <c:dLbl>
              <c:idx val="5"/>
              <c:layout>
                <c:manualLayout>
                  <c:x val="-2.2929802536964417E-2"/>
                  <c:y val="-7.407009601593017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7B96-4DC1-AEC8-3AF425451CE4}"/>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EA8A-49B1-A7F9-8F0CE8317800}"/>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EA8A-49B1-A7F9-8F0CE8317800}"/>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EA8A-49B1-A7F9-8F0CE8317800}"/>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EA8A-49B1-A7F9-8F0CE8317800}"/>
                </c:ext>
              </c:extLst>
            </c:dLbl>
            <c:dLbl>
              <c:idx val="10"/>
              <c:layout>
                <c:manualLayout>
                  <c:x val="-1.9846543669700623E-2"/>
                  <c:y val="2.844329550862312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1-8810-4721-8333-C802442BA69A}"/>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EA8A-49B1-A7F9-8F0CE8317800}"/>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Sheet1!$B$5:$M$5</c:f>
              <c:numCache>
                <c:formatCode>"£"#,##0</c:formatCode>
                <c:ptCount val="12"/>
                <c:pt idx="0">
                  <c:v>35.765610267688302</c:v>
                </c:pt>
                <c:pt idx="1">
                  <c:v>38.248363000068402</c:v>
                </c:pt>
                <c:pt idx="2">
                  <c:v>35.9529449531016</c:v>
                </c:pt>
                <c:pt idx="3">
                  <c:v>38.722492410880697</c:v>
                </c:pt>
                <c:pt idx="4">
                  <c:v>40.567278136172803</c:v>
                </c:pt>
                <c:pt idx="5">
                  <c:v>45.309442499351498</c:v>
                </c:pt>
                <c:pt idx="6">
                  <c:v>34.059442150526799</c:v>
                </c:pt>
                <c:pt idx="7">
                  <c:v>42.541160913537198</c:v>
                </c:pt>
                <c:pt idx="8">
                  <c:v>40.816570353061799</c:v>
                </c:pt>
                <c:pt idx="9">
                  <c:v>46.218945164631599</c:v>
                </c:pt>
                <c:pt idx="10">
                  <c:v>45.725565682933301</c:v>
                </c:pt>
                <c:pt idx="11">
                  <c:v>48.464514857842097</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0391-4C97-86E7-B356B0785AD3}"/>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in val="3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0.28382724523544312"/>
          <c:y val="2.7948601171374321E-2"/>
          <c:w val="0.43234559893608093"/>
          <c:h val="7.349080592393875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0.1396481990814209"/>
          <c:w val="0.96082496643066406"/>
          <c:h val="0.66471737623214722"/>
        </c:manualLayout>
      </c:layout>
      <c:barChart>
        <c:barDir val="col"/>
        <c:grouping val="clustered"/>
        <c:varyColors val="0"/>
        <c:ser>
          <c:idx val="0"/>
          <c:order val="0"/>
          <c:tx>
            <c:strRef>
              <c:f>Sheet1!$B$1</c:f>
              <c:strCache>
                <c:ptCount val="1"/>
                <c:pt idx="0">
                  <c:v>2024</c:v>
                </c:pt>
              </c:strCache>
            </c:strRef>
          </c:tx>
          <c:spPr>
            <a:solidFill>
              <a:schemeClr val="accent2"/>
            </a:solidFill>
            <a:ln>
              <a:noFill/>
            </a:ln>
            <a:effectLst/>
          </c:spPr>
          <c:invertIfNegative val="0"/>
          <c:dPt>
            <c:idx val="0"/>
            <c:invertIfNegative val="0"/>
            <c:bubble3D val="0"/>
            <c:spPr>
              <a:solidFill>
                <a:schemeClr val="accent1"/>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68CC-4A5E-A03B-4278F5B02BCC}"/>
              </c:ext>
            </c:extLst>
          </c:dPt>
          <c:dPt>
            <c:idx val="2"/>
            <c:invertIfNegative val="0"/>
            <c:bubble3D val="0"/>
            <c:spPr>
              <a:solidFill>
                <a:schemeClr val="accent3"/>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68CC-4A5E-A03B-4278F5B02BCC}"/>
              </c:ext>
            </c:extLst>
          </c:dPt>
          <c:dPt>
            <c:idx val="3"/>
            <c:invertIfNegative val="0"/>
            <c:bubble3D val="0"/>
            <c:spPr>
              <a:solidFill>
                <a:schemeClr val="accent4"/>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68CC-4A5E-A03B-4278F5B02BCC}"/>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68CC-4A5E-A03B-4278F5B02BCC}"/>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C9AE-4285-A8AE-1EF280059CA6}"/>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68CC-4A5E-A03B-4278F5B02BC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68CC-4A5E-A03B-4278F5B02B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Ch1 2024</c:v>
                </c:pt>
                <c:pt idx="1">
                  <c:v>Ch2 2024</c:v>
                </c:pt>
                <c:pt idx="2">
                  <c:v>Ch3 2024</c:v>
                </c:pt>
                <c:pt idx="3">
                  <c:v>Ch4 2024</c:v>
                </c:pt>
              </c:strCache>
            </c:strRef>
          </c:cat>
          <c:val>
            <c:numRef>
              <c:f>Sheet1!$B$2:$B$5</c:f>
              <c:numCache>
                <c:formatCode>0.00</c:formatCode>
                <c:ptCount val="4"/>
                <c:pt idx="0">
                  <c:v>12.112356630701001</c:v>
                </c:pt>
                <c:pt idx="1">
                  <c:v>13.4159619300953</c:v>
                </c:pt>
                <c:pt idx="2">
                  <c:v>16.849710681351802</c:v>
                </c:pt>
                <c:pt idx="3">
                  <c:v>10.873217246471301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68CC-4A5E-A03B-4278F5B02BCC}"/>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00" sourceLinked="1"/>
        <c:majorTickMark val="none"/>
        <c:minorTickMark val="none"/>
        <c:tickLblPos val="nextTo"/>
        <c:crossAx val="1578304320"/>
        <c:crosses val="autoZero"/>
        <c:crossBetween val="between"/>
      </c:valAx>
      <c:spPr>
        <a:noFill/>
        <a:ln w="25400">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290875673294067"/>
          <c:y val="2.7910245582461357E-2"/>
          <c:w val="0.45104452967643738"/>
          <c:h val="0.93466591835021973"/>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3F77-42B3-89BA-9DC408FBE43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3F77-42B3-89BA-9DC408FBE43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3F77-42B3-89BA-9DC408FBE43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3F77-42B3-89BA-9DC408FBE43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3F77-42B3-89BA-9DC408FBE43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3F77-42B3-89BA-9DC408FBE43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3F77-42B3-89BA-9DC408FBE43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3F77-42B3-89BA-9DC408FBE43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3F77-42B3-89BA-9DC408FBE43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Sheet1!$A$2:$A$10</c:f>
              <c:strCache>
                <c:ptCount val="9"/>
                <c:pt idx="0">
                  <c:v>*Mynd i brofiad celfyddyau, diwylliannol neu adloniant  </c:v>
                </c:pt>
                <c:pt idx="1">
                  <c:v>*Mynd i ddigwyddiad arbennig neu ddathliad o natur bersonol </c:v>
                </c:pt>
                <c:pt idx="2">
                  <c:v>*Mynd i ddigwyddiad cyhoeddus a drefnwyd</c:v>
                </c:pt>
                <c:pt idx="3">
                  <c:v>*Cymryd rhan mewn hobïau a diddordebau</c:v>
                </c:pt>
                <c:pt idx="4">
                  <c:v>Cymryd rhan mewn gweithgareddau hamdden awyr agored a chwaraeon</c:v>
                </c:pt>
                <c:pt idx="5">
                  <c:v>Ymweld â lleoedd ac archwilio ardaloedd</c:v>
                </c:pt>
                <c:pt idx="6">
                  <c:v>Mynd i atyniad ymwelwyr </c:v>
                </c:pt>
                <c:pt idx="7">
                  <c:v>Bwyd a diod, noson allan neu siopa arbenigol</c:v>
                </c:pt>
                <c:pt idx="8">
                  <c:v>Ymweld â ffrindiau neu berthnasau</c:v>
                </c:pt>
              </c:strCache>
            </c:strRef>
          </c:cat>
          <c:val>
            <c:numRef>
              <c:f>Sheet1!$B$2:$B$10</c:f>
              <c:numCache>
                <c:formatCode>0%</c:formatCode>
                <c:ptCount val="9"/>
                <c:pt idx="0">
                  <c:v>3.9375824797909603E-2</c:v>
                </c:pt>
                <c:pt idx="1">
                  <c:v>7.1905212257593595E-2</c:v>
                </c:pt>
                <c:pt idx="2">
                  <c:v>8.7637125584890202E-2</c:v>
                </c:pt>
                <c:pt idx="3">
                  <c:v>0.106349801238667</c:v>
                </c:pt>
                <c:pt idx="4">
                  <c:v>0.140802467168016</c:v>
                </c:pt>
                <c:pt idx="5">
                  <c:v>0.175545756234326</c:v>
                </c:pt>
                <c:pt idx="6">
                  <c:v>0.179943843954738</c:v>
                </c:pt>
                <c:pt idx="7">
                  <c:v>0.21536992295385499</c:v>
                </c:pt>
                <c:pt idx="8">
                  <c:v>0.33282884011879299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F2F4-48AC-AA3B-E9E65916EDE0}"/>
            </c:ext>
          </c:extLst>
        </c:ser>
        <c:dLbls>
          <c:showLegendKey val="0"/>
          <c:showVal val="0"/>
          <c:showCatName val="0"/>
          <c:showSerName val="0"/>
          <c:showPercent val="0"/>
          <c:showBubbleSize val="0"/>
        </c:dLbls>
        <c:gapWidth val="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947665140032768E-2"/>
          <c:y val="5.96269890666008E-2"/>
          <c:w val="0.95610463619232178"/>
          <c:h val="0.78513139486312866"/>
        </c:manualLayout>
      </c:layout>
      <c:lineChart>
        <c:grouping val="standard"/>
        <c:varyColors val="0"/>
        <c:ser>
          <c:idx val="0"/>
          <c:order val="0"/>
          <c:tx>
            <c:strRef>
              <c:f>Sheet1!$A$2</c:f>
              <c:strCache>
                <c:ptCount val="1"/>
                <c:pt idx="0">
                  <c:v>Total Trips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D67E-4D37-A8A9-CF743226615A}"/>
                </c:ext>
              </c:extLst>
            </c:dLbl>
            <c:dLbl>
              <c:idx val="1"/>
              <c:layout>
                <c:manualLayout>
                  <c:x val="-4.5197360217571259E-2"/>
                  <c:y val="9.26009938120841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0588-493F-A107-F773ABF27AD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D67E-4D37-A8A9-CF743226615A}"/>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D67E-4D37-A8A9-CF743226615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Sheet1!$B$2:$E$2</c:f>
              <c:numCache>
                <c:formatCode>"£"#,##0</c:formatCode>
                <c:ptCount val="4"/>
                <c:pt idx="0">
                  <c:v>494.38485655838201</c:v>
                </c:pt>
                <c:pt idx="1">
                  <c:v>620.07160877785998</c:v>
                </c:pt>
                <c:pt idx="2">
                  <c:v>770.46255249857495</c:v>
                </c:pt>
                <c:pt idx="3">
                  <c:v>526.96519879415303</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588-493F-A107-F773ABF27ADC}"/>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900"/>
          <c:min val="200"/>
        </c:scaling>
        <c:delete val="1"/>
        <c:axPos val="l"/>
        <c:numFmt formatCode="[$£-809]#,##0" sourceLinked="0"/>
        <c:majorTickMark val="out"/>
        <c:minorTickMark val="none"/>
        <c:tickLblPos val="nextTo"/>
        <c:crossAx val="320372591"/>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2758750916"/>
          <c:y val="6.874953955411911E-2"/>
          <c:w val="0.47441360354423523"/>
          <c:h val="0.8625009059906005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4A8-4F6D-90C9-095C7B889557}"/>
              </c:ext>
            </c:extLst>
          </c:dPt>
          <c:dPt>
            <c:idx val="1"/>
            <c:bubble3D val="0"/>
            <c:spPr>
              <a:solidFill>
                <a:schemeClr val="accent2"/>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4A8-4F6D-90C9-095C7B889557}"/>
              </c:ext>
            </c:extLst>
          </c:dPt>
          <c:dPt>
            <c:idx val="2"/>
            <c:bubble3D val="0"/>
            <c:spPr>
              <a:solidFill>
                <a:schemeClr val="accent3"/>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74A8-4F6D-90C9-095C7B889557}"/>
              </c:ext>
            </c:extLst>
          </c:dPt>
          <c:dPt>
            <c:idx val="3"/>
            <c:bubble3D val="0"/>
            <c:spPr>
              <a:solidFill>
                <a:schemeClr val="accent4"/>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74A8-4F6D-90C9-095C7B889557}"/>
              </c:ext>
            </c:extLst>
          </c:dPt>
          <c:dPt>
            <c:idx val="4"/>
            <c:bubble3D val="0"/>
            <c:spPr>
              <a:solidFill>
                <a:schemeClr val="accent6"/>
              </a:solidFill>
              <a:ln w="19050">
                <a:solidFill>
                  <a:schemeClr val="bg1">
                    <a:lumMod val="95000"/>
                  </a:schemeClr>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74A8-4F6D-90C9-095C7B889557}"/>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4A8-4F6D-90C9-095C7B889557}"/>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4A8-4F6D-90C9-095C7B88955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74A8-4F6D-90C9-095C7B889557}"/>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74A8-4F6D-90C9-095C7B889557}"/>
                </c:ext>
              </c:extLst>
            </c:dLbl>
            <c:dLbl>
              <c:idx val="4"/>
              <c:layout>
                <c:manualLayout>
                  <c:x val="3.2942143734544516E-3"/>
                  <c:y val="-4.1205022484064102E-2"/>
                </c:manualLayout>
              </c:layout>
              <c:tx>
                <c:rich>
                  <a:bodyPr/>
                  <a:lstStyle/>
                  <a:p>
                    <a:pPr>
                      <a:defRPr/>
                    </a:pPr>
                    <a:r>
                      <a:rPr lang="en-US" dirty="0">
                        <a:solidFill>
                          <a:schemeClr val="bg1"/>
                        </a:solidFill>
                      </a:rPr>
                      <a:t>2%</a:t>
                    </a:r>
                  </a:p>
                </c:rich>
              </c:tx>
              <c:sp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9-74A8-4F6D-90C9-095C7B88955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Sheet1!$A$2:$A$6</c:f>
              <c:strCache>
                <c:ptCount val="5"/>
                <c:pt idx="0">
                  <c:v>Glan môr/ arfordirol</c:v>
                </c:pt>
                <c:pt idx="1">
                  <c:v>Dinas/ tref fawr</c:v>
                </c:pt>
                <c:pt idx="2">
                  <c:v>Tref fach</c:v>
                </c:pt>
                <c:pt idx="3">
                  <c:v>Cefn gwlad/ pentref</c:v>
                </c:pt>
                <c:pt idx="4">
                  <c:v>*Arall</c:v>
                </c:pt>
              </c:strCache>
            </c:strRef>
          </c:cat>
          <c:val>
            <c:numRef>
              <c:f>Sheet1!$B$2:$B$6</c:f>
              <c:numCache>
                <c:formatCode>0%</c:formatCode>
                <c:ptCount val="5"/>
                <c:pt idx="0">
                  <c:v>0.13061478722904701</c:v>
                </c:pt>
                <c:pt idx="1">
                  <c:v>0.382839691616772</c:v>
                </c:pt>
                <c:pt idx="2">
                  <c:v>0.25054008867586602</c:v>
                </c:pt>
                <c:pt idx="3">
                  <c:v>0.212328148225437</c:v>
                </c:pt>
                <c:pt idx="4">
                  <c:v>2.3677284252877701E-2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74A8-4F6D-90C9-095C7B889557}"/>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2.0626666024327278E-2"/>
          <c:y val="7.7074348926544189E-2"/>
          <c:w val="0.33618435263633728"/>
          <c:h val="0.8708508014678955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8.9648321270942688E-2"/>
          <c:w val="0.96082496643066406"/>
          <c:h val="0.77145731449127197"/>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A4F-473E-85F9-ED247C815723}"/>
              </c:ext>
            </c:extLst>
          </c:dPt>
          <c:dPt>
            <c:idx val="2"/>
            <c:invertIfNegative val="0"/>
            <c:bubble3D val="0"/>
            <c:spPr>
              <a:solidFill>
                <a:schemeClr val="accent3"/>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A4F-473E-85F9-ED247C815723}"/>
              </c:ext>
            </c:extLst>
          </c:dPt>
          <c:dPt>
            <c:idx val="3"/>
            <c:invertIfNegative val="0"/>
            <c:bubble3D val="0"/>
            <c:spPr>
              <a:solidFill>
                <a:schemeClr val="accent4"/>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A4F-473E-85F9-ED247C815723}"/>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A4F-473E-85F9-ED247C815723}"/>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5069-4235-95E0-648CC2B55F9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A4F-473E-85F9-ED247C815723}"/>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A4F-473E-85F9-ED247C81572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Ch1 2024</c:v>
                </c:pt>
                <c:pt idx="1">
                  <c:v>Ch2 2024</c:v>
                </c:pt>
                <c:pt idx="2">
                  <c:v>Ch3 2024</c:v>
                </c:pt>
                <c:pt idx="3">
                  <c:v>Ch4 2024</c:v>
                </c:pt>
              </c:strCache>
            </c:strRef>
          </c:cat>
          <c:val>
            <c:numRef>
              <c:f>Sheet1!$B$2:$B$5</c:f>
              <c:numCache>
                <c:formatCode>0.00</c:formatCode>
                <c:ptCount val="4"/>
                <c:pt idx="0">
                  <c:v>12.112356630701001</c:v>
                </c:pt>
                <c:pt idx="1">
                  <c:v>13.4159619300953</c:v>
                </c:pt>
                <c:pt idx="2">
                  <c:v>16.849710681351802</c:v>
                </c:pt>
                <c:pt idx="3">
                  <c:v>10.873217246471301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A4F-473E-85F9-ED247C815723}"/>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00" sourceLinked="1"/>
        <c:majorTickMark val="none"/>
        <c:minorTickMark val="none"/>
        <c:tickLblPos val="nextTo"/>
        <c:crossAx val="1578304320"/>
        <c:crosses val="autoZero"/>
        <c:crossBetween val="between"/>
      </c:valAx>
      <c:spPr>
        <a:noFill/>
        <a:ln w="25400">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1668002605438232"/>
          <c:w val="1"/>
          <c:h val="0.74584680795669556"/>
        </c:manualLayout>
      </c:layout>
      <c:lineChart>
        <c:grouping val="standard"/>
        <c:varyColors val="0"/>
        <c:ser>
          <c:idx val="0"/>
          <c:order val="0"/>
          <c:tx>
            <c:strRef>
              <c:f>Sheet1!$A$2</c:f>
              <c:strCache>
                <c:ptCount val="1"/>
                <c:pt idx="0">
                  <c:v>Total Trips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C76F-49D4-B6C5-6B727FB6F0B7}"/>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2862-407C-8392-DD6AB5F484A0}"/>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C76F-49D4-B6C5-6B727FB6F0B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C76F-49D4-B6C5-6B727FB6F0B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Sheet1!$B$2:$E$2</c:f>
              <c:numCache>
                <c:formatCode>"£"#,##0</c:formatCode>
                <c:ptCount val="4"/>
                <c:pt idx="0">
                  <c:v>494</c:v>
                </c:pt>
                <c:pt idx="1">
                  <c:v>620</c:v>
                </c:pt>
                <c:pt idx="2">
                  <c:v>770</c:v>
                </c:pt>
                <c:pt idx="3">
                  <c:v>527</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2862-407C-8392-DD6AB5F484A0}"/>
            </c:ext>
          </c:extLst>
        </c:ser>
        <c:ser>
          <c:idx val="1"/>
          <c:order val="1"/>
          <c:tx>
            <c:strRef>
              <c:f>Sheet1!#REF!</c:f>
              <c:strCache>
                <c:ptCount val="1"/>
                <c:pt idx="0">
                  <c:v>#REF!</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C76F-49D4-B6C5-6B727FB6F0B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Sheet1!#REF!</c:f>
              <c:numCache>
                <c:formatCode>General</c:formatCode>
                <c:ptCount val="1"/>
                <c:pt idx="0">
                  <c:v>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2862-407C-8392-DD6AB5F484A0}"/>
            </c:ext>
          </c:extLst>
        </c:ser>
        <c:ser>
          <c:idx val="2"/>
          <c:order val="2"/>
          <c:tx>
            <c:strRef>
              <c:f>Sheet1!#REF!</c:f>
              <c:strCache>
                <c:ptCount val="1"/>
                <c:pt idx="0">
                  <c:v>#REF!</c:v>
                </c:pt>
              </c:strCache>
            </c:strRef>
          </c:tx>
          <c:spPr>
            <a:ln w="28575" cap="rnd">
              <a:solidFill>
                <a:schemeClr val="accent3"/>
              </a:solidFill>
              <a:round/>
            </a:ln>
            <a:effectLst/>
          </c:spPr>
          <c:marker>
            <c:symbol val="triangle"/>
            <c:size val="5"/>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C76F-49D4-B6C5-6B727FB6F0B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Sheet1!#REF!</c:f>
              <c:numCache>
                <c:formatCode>General</c:formatCode>
                <c:ptCount val="1"/>
                <c:pt idx="0">
                  <c:v>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2862-407C-8392-DD6AB5F484A0}"/>
            </c:ext>
          </c:extLst>
        </c:ser>
        <c:ser>
          <c:idx val="3"/>
          <c:order val="3"/>
          <c:tx>
            <c:strRef>
              <c:f>Sheet1!#REF!</c:f>
              <c:strCache>
                <c:ptCount val="1"/>
                <c:pt idx="0">
                  <c:v>#REF!</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C76F-49D4-B6C5-6B727FB6F0B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Sheet1!#REF!</c:f>
              <c:numCache>
                <c:formatCode>General</c:formatCode>
                <c:ptCount val="1"/>
                <c:pt idx="0">
                  <c:v>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2862-407C-8392-DD6AB5F484A0}"/>
            </c:ext>
          </c:extLst>
        </c:ser>
        <c:ser>
          <c:idx val="4"/>
          <c:order val="4"/>
          <c:tx>
            <c:strRef>
              <c:f>Sheet1!#REF!</c:f>
              <c:strCache>
                <c:ptCount val="1"/>
                <c:pt idx="0">
                  <c:v>#REF!</c:v>
                </c:pt>
              </c:strCache>
            </c:strRef>
          </c:tx>
          <c:spPr>
            <a:ln w="28575" cap="rnd">
              <a:solidFill>
                <a:schemeClr val="accent5"/>
              </a:solidFill>
              <a:round/>
            </a:ln>
            <a:effectLst/>
          </c:spPr>
          <c:marker>
            <c:symbol val="x"/>
            <c:size val="7"/>
            <c:spPr>
              <a:solidFill>
                <a:schemeClr val="accent5"/>
              </a:solidFill>
              <a:ln w="9525">
                <a:solidFill>
                  <a:schemeClr val="accent5"/>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C76F-49D4-B6C5-6B727FB6F0B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Sheet1!#REF!</c:f>
              <c:numCache>
                <c:formatCode>General</c:formatCode>
                <c:ptCount val="1"/>
                <c:pt idx="0">
                  <c:v>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2862-407C-8392-DD6AB5F484A0}"/>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900"/>
          <c:min val="20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4545913413167E-3"/>
          <c:y val="9.8479233682155609E-2"/>
          <c:w val="0.98999512195587158"/>
          <c:h val="0.78816771507263184"/>
        </c:manualLayout>
      </c:layout>
      <c:lineChart>
        <c:grouping val="standard"/>
        <c:varyColors val="0"/>
        <c:ser>
          <c:idx val="0"/>
          <c:order val="0"/>
          <c:tx>
            <c:strRef>
              <c:f>Sheet1!$A$2</c:f>
              <c:strCache>
                <c:ptCount val="1"/>
                <c:pt idx="0">
                  <c:v>Glan môr neu arfordirol arall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4EEA-49D2-9B49-73A3878446D5}"/>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4EEA-49D2-9B49-73A3878446D5}"/>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4EEA-49D2-9B49-73A3878446D5}"/>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4EEA-49D2-9B49-73A3878446D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4EEA-49D2-9B49-73A3878446D5}"/>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4EEA-49D2-9B49-73A3878446D5}"/>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AE89-42D2-8BA8-9D87A5CD7001}"/>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AE89-42D2-8BA8-9D87A5CD7001}"/>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AE89-42D2-8BA8-9D87A5CD7001}"/>
                </c:ext>
              </c:extLst>
            </c:dLbl>
            <c:dLbl>
              <c:idx val="6"/>
              <c:layout>
                <c:manualLayout>
                  <c:x val="-2.3723741993308067E-2"/>
                  <c:y val="-2.379964850842952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6FB5-48B9-A069-AB93B43C818D}"/>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AE89-42D2-8BA8-9D87A5CD7001}"/>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AE89-42D2-8BA8-9D87A5CD7001}"/>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AE89-42D2-8BA8-9D87A5CD7001}"/>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AE89-42D2-8BA8-9D87A5CD7001}"/>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AE89-42D2-8BA8-9D87A5CD7001}"/>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Sheet1!$B$2:$M$2</c:f>
              <c:numCache>
                <c:formatCode>0.00</c:formatCode>
                <c:ptCount val="12"/>
                <c:pt idx="0">
                  <c:v>2.10402705091562</c:v>
                </c:pt>
                <c:pt idx="1">
                  <c:v>2.26775652606098</c:v>
                </c:pt>
                <c:pt idx="2">
                  <c:v>3.1121968380508598</c:v>
                </c:pt>
                <c:pt idx="3">
                  <c:v>1.5180413437903599</c:v>
                </c:pt>
                <c:pt idx="4">
                  <c:v>1.63408444767365</c:v>
                </c:pt>
                <c:pt idx="5">
                  <c:v>3.0230351480906501</c:v>
                </c:pt>
                <c:pt idx="6">
                  <c:v>3.0398206781613899</c:v>
                </c:pt>
                <c:pt idx="7">
                  <c:v>1.34396466708871</c:v>
                </c:pt>
                <c:pt idx="8">
                  <c:v>1.4353752237395601</c:v>
                </c:pt>
                <c:pt idx="9">
                  <c:v>2.0282629465183999</c:v>
                </c:pt>
                <c:pt idx="10">
                  <c:v>2.5417314966841502</c:v>
                </c:pt>
                <c:pt idx="11">
                  <c:v>0.95003056285045895</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4EEA-49D2-9B49-73A3878446D5}"/>
            </c:ext>
          </c:extLst>
        </c:ser>
        <c:ser>
          <c:idx val="1"/>
          <c:order val="1"/>
          <c:tx>
            <c:strRef>
              <c:f>Sheet1!$A$3</c:f>
              <c:strCache>
                <c:ptCount val="1"/>
                <c:pt idx="0">
                  <c:v>Dinas fawr/ tref fawr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AE89-42D2-8BA8-9D87A5CD7001}"/>
                </c:ext>
              </c:extLst>
            </c:dLbl>
            <c:dLbl>
              <c:idx val="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AE89-42D2-8BA8-9D87A5CD7001}"/>
                </c:ext>
              </c:extLst>
            </c:dLbl>
            <c:dLbl>
              <c:idx val="2"/>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AE89-42D2-8BA8-9D87A5CD7001}"/>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AE89-42D2-8BA8-9D87A5CD7001}"/>
                </c:ext>
              </c:extLst>
            </c:dLbl>
            <c:dLbl>
              <c:idx val="4"/>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AE89-42D2-8BA8-9D87A5CD7001}"/>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AE89-42D2-8BA8-9D87A5CD7001}"/>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AE89-42D2-8BA8-9D87A5CD7001}"/>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AE89-42D2-8BA8-9D87A5CD7001}"/>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AE89-42D2-8BA8-9D87A5CD7001}"/>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AE89-42D2-8BA8-9D87A5CD7001}"/>
                </c:ext>
              </c:extLst>
            </c:dLbl>
            <c:dLbl>
              <c:idx val="1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AE89-42D2-8BA8-9D87A5CD7001}"/>
                </c:ext>
              </c:extLst>
            </c:dLbl>
            <c:dLbl>
              <c:idx val="1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AE89-42D2-8BA8-9D87A5CD7001}"/>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Sheet1!$B$3:$M$3</c:f>
              <c:numCache>
                <c:formatCode>0.00</c:formatCode>
                <c:ptCount val="12"/>
                <c:pt idx="0">
                  <c:v>2.7153543834486298</c:v>
                </c:pt>
                <c:pt idx="1">
                  <c:v>6.7991784129790203</c:v>
                </c:pt>
                <c:pt idx="2">
                  <c:v>5.2929435962666096</c:v>
                </c:pt>
                <c:pt idx="3">
                  <c:v>7.1119740201828598</c:v>
                </c:pt>
                <c:pt idx="4">
                  <c:v>3.94291005115933</c:v>
                </c:pt>
                <c:pt idx="5">
                  <c:v>5.4732808523417802</c:v>
                </c:pt>
                <c:pt idx="6">
                  <c:v>5.0479220248655396</c:v>
                </c:pt>
                <c:pt idx="7">
                  <c:v>6.5521928424842004</c:v>
                </c:pt>
                <c:pt idx="8">
                  <c:v>4.3455058583606698</c:v>
                </c:pt>
                <c:pt idx="9">
                  <c:v>4.4530635561753096</c:v>
                </c:pt>
                <c:pt idx="10">
                  <c:v>7.0264151386479003</c:v>
                </c:pt>
                <c:pt idx="11">
                  <c:v>4.5617062307279204</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4EEA-49D2-9B49-73A3878446D5}"/>
            </c:ext>
          </c:extLst>
        </c:ser>
        <c:ser>
          <c:idx val="2"/>
          <c:order val="2"/>
          <c:tx>
            <c:strRef>
              <c:f>Sheet1!$A$4</c:f>
              <c:strCache>
                <c:ptCount val="1"/>
                <c:pt idx="0">
                  <c:v>Tref fach</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AE89-42D2-8BA8-9D87A5CD7001}"/>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AE89-42D2-8BA8-9D87A5CD7001}"/>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AE89-42D2-8BA8-9D87A5CD7001}"/>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AE89-42D2-8BA8-9D87A5CD7001}"/>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AE89-42D2-8BA8-9D87A5CD7001}"/>
                </c:ext>
              </c:extLst>
            </c:dLbl>
            <c:dLbl>
              <c:idx val="5"/>
              <c:layout>
                <c:manualLayout>
                  <c:x val="-2.0640483126044273E-2"/>
                  <c:y val="3.984156250953674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A1D8-48FC-89CD-C7B380F17513}"/>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AE89-42D2-8BA8-9D87A5CD7001}"/>
                </c:ext>
              </c:extLst>
            </c:dLbl>
            <c:dLbl>
              <c:idx val="7"/>
              <c:layout>
                <c:manualLayout>
                  <c:x val="-2.218211255967617E-2"/>
                  <c:y val="-6.17563389241695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6FB5-48B9-A069-AB93B43C818D}"/>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0-AE89-42D2-8BA8-9D87A5CD7001}"/>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1-AE89-42D2-8BA8-9D87A5CD7001}"/>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2-AE89-42D2-8BA8-9D87A5CD7001}"/>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3-AE89-42D2-8BA8-9D87A5CD7001}"/>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Sheet1!$B$4:$M$4</c:f>
              <c:numCache>
                <c:formatCode>0.00</c:formatCode>
                <c:ptCount val="12"/>
                <c:pt idx="0">
                  <c:v>3.7682578502697601</c:v>
                </c:pt>
                <c:pt idx="1">
                  <c:v>5.0517377215211603</c:v>
                </c:pt>
                <c:pt idx="2">
                  <c:v>4.1176133325856696</c:v>
                </c:pt>
                <c:pt idx="3">
                  <c:v>3.9861987271884298</c:v>
                </c:pt>
                <c:pt idx="4">
                  <c:v>2.8684934381934202</c:v>
                </c:pt>
                <c:pt idx="5">
                  <c:v>4.2239558053594397</c:v>
                </c:pt>
                <c:pt idx="6">
                  <c:v>4.2943367876622203</c:v>
                </c:pt>
                <c:pt idx="7">
                  <c:v>3.4018475668738102</c:v>
                </c:pt>
                <c:pt idx="8">
                  <c:v>3.4957254174524</c:v>
                </c:pt>
                <c:pt idx="9">
                  <c:v>3.4498519013325302</c:v>
                </c:pt>
                <c:pt idx="10">
                  <c:v>3.6975753620425702</c:v>
                </c:pt>
                <c:pt idx="11">
                  <c:v>2.6984193365315798</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4EEA-49D2-9B49-73A3878446D5}"/>
            </c:ext>
          </c:extLst>
        </c:ser>
        <c:ser>
          <c:idx val="3"/>
          <c:order val="3"/>
          <c:tx>
            <c:strRef>
              <c:f>Sheet1!$A$5</c:f>
              <c:strCache>
                <c:ptCount val="1"/>
                <c:pt idx="0">
                  <c:v>Cefn gwlad/ pentref</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4-AE89-42D2-8BA8-9D87A5CD7001}"/>
                </c:ext>
              </c:extLst>
            </c:dLbl>
            <c:dLbl>
              <c:idx val="1"/>
              <c:layout>
                <c:manualLayout>
                  <c:x val="-2.218211255967617E-2"/>
                  <c:y val="-2.558206953108310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8-4EEA-49D2-9B49-73A3878446D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5-AE89-42D2-8BA8-9D87A5CD7001}"/>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6-AE89-42D2-8BA8-9D87A5CD7001}"/>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7-AE89-42D2-8BA8-9D87A5CD7001}"/>
                </c:ext>
              </c:extLst>
            </c:dLbl>
            <c:dLbl>
              <c:idx val="5"/>
              <c:layout>
                <c:manualLayout>
                  <c:x val="-2.0640483126044273E-2"/>
                  <c:y val="2.9366412200033665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6FB5-48B9-A069-AB93B43C818D}"/>
                </c:ext>
              </c:extLst>
            </c:dLbl>
            <c:dLbl>
              <c:idx val="6"/>
              <c:layout>
                <c:manualLayout>
                  <c:x val="-2.2952927276492119E-2"/>
                  <c:y val="4.571470618247985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6FB5-48B9-A069-AB93B43C818D}"/>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8-AE89-42D2-8BA8-9D87A5CD7001}"/>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9-AE89-42D2-8BA8-9D87A5CD7001}"/>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A-AE89-42D2-8BA8-9D87A5CD7001}"/>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B-AE89-42D2-8BA8-9D87A5CD7001}"/>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C-AE89-42D2-8BA8-9D87A5CD700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Sheet1!$B$5:$M$5</c:f>
              <c:numCache>
                <c:formatCode>0.00</c:formatCode>
                <c:ptCount val="12"/>
                <c:pt idx="0">
                  <c:v>2.69594987176465</c:v>
                </c:pt>
                <c:pt idx="1">
                  <c:v>2.4564774680783401</c:v>
                </c:pt>
                <c:pt idx="2">
                  <c:v>3.8252450870792698</c:v>
                </c:pt>
                <c:pt idx="3">
                  <c:v>3.2124961100659202</c:v>
                </c:pt>
                <c:pt idx="4">
                  <c:v>2.6869817109344898</c:v>
                </c:pt>
                <c:pt idx="5">
                  <c:v>4.7060655005316798</c:v>
                </c:pt>
                <c:pt idx="6">
                  <c:v>2.90549077019597</c:v>
                </c:pt>
                <c:pt idx="7">
                  <c:v>3.73554142631495</c:v>
                </c:pt>
                <c:pt idx="8">
                  <c:v>2.4409005589840702</c:v>
                </c:pt>
                <c:pt idx="9">
                  <c:v>3.3046016077317502</c:v>
                </c:pt>
                <c:pt idx="10">
                  <c:v>3.2313079343480902</c:v>
                </c:pt>
                <c:pt idx="11">
                  <c:v>2.3299284565609901</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4EEA-49D2-9B49-73A3878446D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463445663E-2"/>
          <c:y val="1.025133952498436E-2"/>
          <c:w val="0.8752671480178833"/>
          <c:h val="9.0049676597118378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0204404592514038"/>
          <c:w val="0.98999512195587158"/>
          <c:h val="0.78816771507263184"/>
        </c:manualLayout>
      </c:layout>
      <c:lineChart>
        <c:grouping val="standard"/>
        <c:varyColors val="0"/>
        <c:ser>
          <c:idx val="0"/>
          <c:order val="0"/>
          <c:tx>
            <c:strRef>
              <c:f>Sheet1!$A$2</c:f>
              <c:strCache>
                <c:ptCount val="1"/>
                <c:pt idx="0">
                  <c:v>Glan môr neu arfordirol arall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C1C1-4C5B-B8B0-C23DB93EA7DF}"/>
              </c:ext>
            </c:extLst>
          </c:dPt>
          <c:dPt>
            <c:idx val="1"/>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C1C1-4C5B-B8B0-C23DB93EA7DF}"/>
              </c:ext>
            </c:extLst>
          </c:dPt>
          <c:dPt>
            <c:idx val="2"/>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C1C1-4C5B-B8B0-C23DB93EA7DF}"/>
              </c:ext>
            </c:extLst>
          </c:dPt>
          <c:dLbls>
            <c:dLbl>
              <c:idx val="0"/>
              <c:layout>
                <c:manualLayout>
                  <c:x val="-3.1921450048685074E-2"/>
                  <c:y val="-2.187880687415599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C1C1-4C5B-B8B0-C23DB93EA7DF}"/>
                </c:ext>
              </c:extLst>
            </c:dLbl>
            <c:dLbl>
              <c:idx val="1"/>
              <c:layout>
                <c:manualLayout>
                  <c:x val="-1.9382718950510025E-2"/>
                  <c:y val="3.4480150789022446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C1C1-4C5B-B8B0-C23DB93EA7DF}"/>
                </c:ext>
              </c:extLst>
            </c:dLbl>
            <c:dLbl>
              <c:idx val="2"/>
              <c:layout>
                <c:manualLayout>
                  <c:x val="-2.6210865005850792E-2"/>
                  <c:y val="2.50553432852029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C1C1-4C5B-B8B0-C23DB93EA7DF}"/>
                </c:ext>
              </c:extLst>
            </c:dLbl>
            <c:dLbl>
              <c:idx val="3"/>
              <c:layout>
                <c:manualLayout>
                  <c:x val="-1.8492821604013443E-2"/>
                  <c:y val="4.79681342840194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C1C1-4C5B-B8B0-C23DB93EA7DF}"/>
                </c:ext>
              </c:extLst>
            </c:dLbl>
            <c:dLbl>
              <c:idx val="4"/>
              <c:layout>
                <c:manualLayout>
                  <c:x val="-2.3700619116425514E-2"/>
                  <c:y val="-1.08535047620534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1D07-4A24-9CF8-74E027916B1B}"/>
                </c:ext>
              </c:extLst>
            </c:dLbl>
            <c:dLbl>
              <c:idx val="5"/>
              <c:layout>
                <c:manualLayout>
                  <c:x val="-2.7636630460619926E-2"/>
                  <c:y val="7.9400790855288506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C1C1-4C5B-B8B0-C23DB93EA7DF}"/>
                </c:ext>
              </c:extLst>
            </c:dLbl>
            <c:dLbl>
              <c:idx val="6"/>
              <c:layout>
                <c:manualLayout>
                  <c:x val="-2.2802770137786865E-2"/>
                  <c:y val="5.213731154799461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C1C1-4C5B-B8B0-C23DB93EA7DF}"/>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FE0-452D-8826-E77A5BDDE128}"/>
                </c:ext>
              </c:extLst>
            </c:dLbl>
            <c:dLbl>
              <c:idx val="8"/>
              <c:layout>
                <c:manualLayout>
                  <c:x val="-2.2158987820148468E-2"/>
                  <c:y val="-1.310513354837894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77B9-4171-AF4B-5A04F1430861}"/>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9FE0-452D-8826-E77A5BDDE128}"/>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9FE0-452D-8826-E77A5BDDE128}"/>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9FE0-452D-8826-E77A5BDDE128}"/>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Sheet1!$B$2:$M$2</c:f>
              <c:numCache>
                <c:formatCode>"£"#,##0</c:formatCode>
                <c:ptCount val="12"/>
                <c:pt idx="0">
                  <c:v>75.361353248994703</c:v>
                </c:pt>
                <c:pt idx="1">
                  <c:v>43.916916909283898</c:v>
                </c:pt>
                <c:pt idx="2">
                  <c:v>115.194819008721</c:v>
                </c:pt>
                <c:pt idx="3">
                  <c:v>68.849133679046304</c:v>
                </c:pt>
                <c:pt idx="4">
                  <c:v>78.291650452977606</c:v>
                </c:pt>
                <c:pt idx="5">
                  <c:v>166.01751100596101</c:v>
                </c:pt>
                <c:pt idx="6">
                  <c:v>114.289974160516</c:v>
                </c:pt>
                <c:pt idx="7">
                  <c:v>65.114985196996798</c:v>
                </c:pt>
                <c:pt idx="8">
                  <c:v>75.504198071524598</c:v>
                </c:pt>
                <c:pt idx="9">
                  <c:v>115.713698635396</c:v>
                </c:pt>
                <c:pt idx="10">
                  <c:v>84.081869581396901</c:v>
                </c:pt>
                <c:pt idx="11">
                  <c:v>41.624360822507903</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C1C1-4C5B-B8B0-C23DB93EA7DF}"/>
            </c:ext>
          </c:extLst>
        </c:ser>
        <c:ser>
          <c:idx val="1"/>
          <c:order val="1"/>
          <c:tx>
            <c:strRef>
              <c:f>Sheet1!$A$3</c:f>
              <c:strCache>
                <c:ptCount val="1"/>
                <c:pt idx="0">
                  <c:v>Dinas fawr/ tref fawr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9FE0-452D-8826-E77A5BDDE128}"/>
                </c:ext>
              </c:extLst>
            </c:dLbl>
            <c:dLbl>
              <c:idx val="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9FE0-452D-8826-E77A5BDDE128}"/>
                </c:ext>
              </c:extLst>
            </c:dLbl>
            <c:dLbl>
              <c:idx val="2"/>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9FE0-452D-8826-E77A5BDDE128}"/>
                </c:ext>
              </c:extLst>
            </c:dLbl>
            <c:dLbl>
              <c:idx val="3"/>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9FE0-452D-8826-E77A5BDDE128}"/>
                </c:ext>
              </c:extLst>
            </c:dLbl>
            <c:dLbl>
              <c:idx val="4"/>
              <c:layout>
                <c:manualLayout>
                  <c:x val="-2.6076670736074448E-2"/>
                  <c:y val="-7.0668436586856842E-2"/>
                </c:manualLayout>
              </c:layout>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1D07-4A24-9CF8-74E027916B1B}"/>
                </c:ext>
              </c:extLst>
            </c:dLbl>
            <c:dLbl>
              <c:idx val="5"/>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9FE0-452D-8826-E77A5BDDE128}"/>
                </c:ext>
              </c:extLst>
            </c:dLbl>
            <c:dLbl>
              <c:idx val="6"/>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9FE0-452D-8826-E77A5BDDE128}"/>
                </c:ext>
              </c:extLst>
            </c:dLbl>
            <c:dLbl>
              <c:idx val="7"/>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9FE0-452D-8826-E77A5BDDE128}"/>
                </c:ext>
              </c:extLst>
            </c:dLbl>
            <c:dLbl>
              <c:idx val="8"/>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9FE0-452D-8826-E77A5BDDE128}"/>
                </c:ext>
              </c:extLst>
            </c:dLbl>
            <c:dLbl>
              <c:idx val="9"/>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9FE0-452D-8826-E77A5BDDE128}"/>
                </c:ext>
              </c:extLst>
            </c:dLbl>
            <c:dLbl>
              <c:idx val="10"/>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9FE0-452D-8826-E77A5BDDE128}"/>
                </c:ext>
              </c:extLst>
            </c:dLbl>
            <c:dLbl>
              <c:idx val="11"/>
              <c:spPr>
                <a:solidFill>
                  <a:schemeClr val="accent6">
                    <a:lumMod val="25000"/>
                    <a:lumOff val="75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4-9FE0-452D-8826-E77A5BDDE128}"/>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Sheet1!$B$3:$M$3</c:f>
              <c:numCache>
                <c:formatCode>"£"#,##0</c:formatCode>
                <c:ptCount val="12"/>
                <c:pt idx="0">
                  <c:v>169.37445520063301</c:v>
                </c:pt>
                <c:pt idx="1">
                  <c:v>348.90154091105097</c:v>
                </c:pt>
                <c:pt idx="2">
                  <c:v>267.65072403667801</c:v>
                </c:pt>
                <c:pt idx="3">
                  <c:v>350.08938392482003</c:v>
                </c:pt>
                <c:pt idx="4">
                  <c:v>161.41351449560901</c:v>
                </c:pt>
                <c:pt idx="5">
                  <c:v>311.23718904590299</c:v>
                </c:pt>
                <c:pt idx="6">
                  <c:v>235.723813903924</c:v>
                </c:pt>
                <c:pt idx="7">
                  <c:v>371.75483612698901</c:v>
                </c:pt>
                <c:pt idx="8">
                  <c:v>205.80611820717101</c:v>
                </c:pt>
                <c:pt idx="9">
                  <c:v>292.17043257588898</c:v>
                </c:pt>
                <c:pt idx="10">
                  <c:v>388.99560312992998</c:v>
                </c:pt>
                <c:pt idx="11">
                  <c:v>261.92879942647397</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C1C1-4C5B-B8B0-C23DB93EA7DF}"/>
            </c:ext>
          </c:extLst>
        </c:ser>
        <c:ser>
          <c:idx val="2"/>
          <c:order val="2"/>
          <c:tx>
            <c:strRef>
              <c:f>Sheet1!$A$4</c:f>
              <c:strCache>
                <c:ptCount val="1"/>
                <c:pt idx="0">
                  <c:v>Tref fach</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0"/>
              <c:layout>
                <c:manualLayout>
                  <c:x val="-2.6010757312178612E-2"/>
                  <c:y val="-4.754859209060668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E-C1C1-4C5B-B8B0-C23DB93EA7DF}"/>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9FE0-452D-8826-E77A5BDDE128}"/>
                </c:ext>
              </c:extLst>
            </c:dLbl>
            <c:dLbl>
              <c:idx val="2"/>
              <c:layout>
                <c:manualLayout>
                  <c:x val="-2.4333415552973747E-2"/>
                  <c:y val="9.236314892768859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F-C1C1-4C5B-B8B0-C23DB93EA7DF}"/>
                </c:ext>
              </c:extLst>
            </c:dLbl>
            <c:dLbl>
              <c:idx val="3"/>
              <c:layout>
                <c:manualLayout>
                  <c:x val="-2.4471433833241463E-2"/>
                  <c:y val="-5.628740042448043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99E3-4EDC-940E-FB9746BB63CC}"/>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6-9FE0-452D-8826-E77A5BDDE128}"/>
                </c:ext>
              </c:extLst>
            </c:dLbl>
            <c:dLbl>
              <c:idx val="5"/>
              <c:layout>
                <c:manualLayout>
                  <c:x val="-3.2109543681144714E-2"/>
                  <c:y val="4.067291691899299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0-C1C1-4C5B-B8B0-C23DB93EA7DF}"/>
                </c:ext>
              </c:extLst>
            </c:dLbl>
            <c:dLbl>
              <c:idx val="6"/>
              <c:layout>
                <c:manualLayout>
                  <c:x val="-2.3880576714873314E-2"/>
                  <c:y val="-4.087564721703529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1-C1C1-4C5B-B8B0-C23DB93EA7DF}"/>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9FE0-452D-8826-E77A5BDDE128}"/>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8-9FE0-452D-8826-E77A5BDDE128}"/>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9FE0-452D-8826-E77A5BDDE128}"/>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9FE0-452D-8826-E77A5BDDE128}"/>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B-9FE0-452D-8826-E77A5BDDE128}"/>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Sheet1!$B$4:$M$4</c:f>
              <c:numCache>
                <c:formatCode>"£"#,##0</c:formatCode>
                <c:ptCount val="12"/>
                <c:pt idx="0">
                  <c:v>96.263358209615504</c:v>
                </c:pt>
                <c:pt idx="1">
                  <c:v>191.37027504315299</c:v>
                </c:pt>
                <c:pt idx="2">
                  <c:v>103.448765906467</c:v>
                </c:pt>
                <c:pt idx="3">
                  <c:v>101.032909223391</c:v>
                </c:pt>
                <c:pt idx="4">
                  <c:v>133.90841648600801</c:v>
                </c:pt>
                <c:pt idx="5">
                  <c:v>132.40552207761399</c:v>
                </c:pt>
                <c:pt idx="6">
                  <c:v>118.744618294407</c:v>
                </c:pt>
                <c:pt idx="7">
                  <c:v>79.158787699917795</c:v>
                </c:pt>
                <c:pt idx="8">
                  <c:v>117.22008049039501</c:v>
                </c:pt>
                <c:pt idx="9">
                  <c:v>149.411922515757</c:v>
                </c:pt>
                <c:pt idx="10">
                  <c:v>172.53304793599801</c:v>
                </c:pt>
                <c:pt idx="11">
                  <c:v>74.807458735974393</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2-C1C1-4C5B-B8B0-C23DB93EA7DF}"/>
            </c:ext>
          </c:extLst>
        </c:ser>
        <c:ser>
          <c:idx val="3"/>
          <c:order val="3"/>
          <c:tx>
            <c:strRef>
              <c:f>Sheet1!$A$5</c:f>
              <c:strCache>
                <c:ptCount val="1"/>
                <c:pt idx="0">
                  <c:v>Cefn gwlad/ pentref</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C-9FE0-452D-8826-E77A5BDDE128}"/>
                </c:ext>
              </c:extLst>
            </c:dLbl>
            <c:dLbl>
              <c:idx val="1"/>
              <c:layout>
                <c:manualLayout>
                  <c:x val="-1.8304914236068726E-2"/>
                  <c:y val="-3.80590036511421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4-C1C1-4C5B-B8B0-C23DB93EA7DF}"/>
                </c:ext>
              </c:extLst>
            </c:dLbl>
            <c:dLbl>
              <c:idx val="2"/>
              <c:layout>
                <c:manualLayout>
                  <c:x val="-2.5305856019258499E-2"/>
                  <c:y val="-5.410077795386314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5-C1C1-4C5B-B8B0-C23DB93EA7DF}"/>
                </c:ext>
              </c:extLst>
            </c:dLbl>
            <c:dLbl>
              <c:idx val="3"/>
              <c:layout>
                <c:manualLayout>
                  <c:x val="-2.138817310333252E-2"/>
                  <c:y val="2.076083421707153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6-C1C1-4C5B-B8B0-C23DB93EA7DF}"/>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D-9FE0-452D-8826-E77A5BDDE128}"/>
                </c:ext>
              </c:extLst>
            </c:dLbl>
            <c:dLbl>
              <c:idx val="5"/>
              <c:layout>
                <c:manualLayout>
                  <c:x val="-2.5305856019258499E-2"/>
                  <c:y val="-2.023481018841266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8-C1C1-4C5B-B8B0-C23DB93EA7DF}"/>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E-9FE0-452D-8826-E77A5BDDE128}"/>
                </c:ext>
              </c:extLst>
            </c:dLbl>
            <c:dLbl>
              <c:idx val="7"/>
              <c:layout>
                <c:manualLayout>
                  <c:x val="-2.8389114886522293E-2"/>
                  <c:y val="-4.162384197115898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F77C-4FEF-98D6-1704501261D7}"/>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F-9FE0-452D-8826-E77A5BDDE128}"/>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20-9FE0-452D-8826-E77A5BDDE128}"/>
                </c:ext>
              </c:extLst>
            </c:dLbl>
            <c:dLbl>
              <c:idx val="10"/>
              <c:layout>
                <c:manualLayout>
                  <c:x val="-2.2993410006165504E-2"/>
                  <c:y val="-2.201722934842109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77B9-4171-AF4B-5A04F1430861}"/>
                </c:ext>
              </c:extLst>
            </c:dLbl>
            <c:dLbl>
              <c:idx val="11"/>
              <c:layout>
                <c:manualLayout>
                  <c:x val="-1.4022277668118477E-2"/>
                  <c:y val="-1.666997186839580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77B9-4171-AF4B-5A04F143086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 22</c:v>
                </c:pt>
                <c:pt idx="1">
                  <c:v>Ch2' 22</c:v>
                </c:pt>
                <c:pt idx="2">
                  <c:v>Ch3' 22</c:v>
                </c:pt>
                <c:pt idx="3">
                  <c:v>Ch4' 22</c:v>
                </c:pt>
                <c:pt idx="4">
                  <c:v>Ch1' 23</c:v>
                </c:pt>
                <c:pt idx="5">
                  <c:v>Ch2' 23</c:v>
                </c:pt>
                <c:pt idx="6">
                  <c:v>Ch3' 23</c:v>
                </c:pt>
                <c:pt idx="7">
                  <c:v>Ch4' 23</c:v>
                </c:pt>
                <c:pt idx="8">
                  <c:v>Ch1' 24</c:v>
                </c:pt>
                <c:pt idx="9">
                  <c:v>Ch2' 24</c:v>
                </c:pt>
                <c:pt idx="10">
                  <c:v>Ch3' 24</c:v>
                </c:pt>
                <c:pt idx="11">
                  <c:v>Ch4' 24</c:v>
                </c:pt>
              </c:strCache>
            </c:strRef>
          </c:cat>
          <c:val>
            <c:numRef>
              <c:f>Sheet1!$B$5:$M$5</c:f>
              <c:numCache>
                <c:formatCode>"£"#,##0</c:formatCode>
                <c:ptCount val="12"/>
                <c:pt idx="0">
                  <c:v>70.055033733463901</c:v>
                </c:pt>
                <c:pt idx="1">
                  <c:v>50.008864749035197</c:v>
                </c:pt>
                <c:pt idx="2">
                  <c:v>115.554533361729</c:v>
                </c:pt>
                <c:pt idx="3">
                  <c:v>95.326274582143895</c:v>
                </c:pt>
                <c:pt idx="4">
                  <c:v>38.497297811541003</c:v>
                </c:pt>
                <c:pt idx="5">
                  <c:v>201.23496004377901</c:v>
                </c:pt>
                <c:pt idx="6">
                  <c:v>65.573475513547194</c:v>
                </c:pt>
                <c:pt idx="7">
                  <c:v>122.43877481134901</c:v>
                </c:pt>
                <c:pt idx="8">
                  <c:v>69.399562248431906</c:v>
                </c:pt>
                <c:pt idx="9">
                  <c:v>58.031149097410399</c:v>
                </c:pt>
                <c:pt idx="10">
                  <c:v>117.71095252344</c:v>
                </c:pt>
                <c:pt idx="11">
                  <c:v>136.44537607755299</c:v>
                </c:pt>
              </c:numCache>
            </c:numRef>
          </c:val>
          <c:smooth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C1C1-4C5B-B8B0-C23DB93EA7D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5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463445663E-2"/>
          <c:y val="1.025133952498436E-2"/>
          <c:w val="0.8752671480178833"/>
          <c:h val="9.0049676597118378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16052412986755"/>
          <c:y val="3.7537138909101486E-2"/>
          <c:w val="0.47606080770492554"/>
          <c:h val="0.94192945957183838"/>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80C9-474A-B932-70CB96FA4D8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0C9-474A-B932-70CB96FA4D8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80C9-474A-B932-70CB96FA4D82}"/>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0C9-474A-B932-70CB96FA4D82}"/>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80C9-474A-B932-70CB96FA4D82}"/>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80C9-474A-B932-70CB96FA4D82}"/>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80C9-474A-B932-70CB96FA4D8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80C9-474A-B932-70CB96FA4D8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80C9-474A-B932-70CB96FA4D82}"/>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80C9-474A-B932-70CB96FA4D8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Sheet1!$A$2:$A$11</c:f>
              <c:strCache>
                <c:ptCount val="10"/>
                <c:pt idx="0">
                  <c:v>*Cymryd rhan mewn profiad iechyd neu lesiant</c:v>
                </c:pt>
                <c:pt idx="1">
                  <c:v>*Mynd i brofiad celfyddydau, diwylliannol neu adloniant</c:v>
                </c:pt>
                <c:pt idx="2">
                  <c:v>*Mynd i ddigwyddiad arbennig neu ddathliad o natur bersonol</c:v>
                </c:pt>
                <c:pt idx="3">
                  <c:v>*Mynd i ddigwyddiad cyhoeddus a drefnwyd</c:v>
                </c:pt>
                <c:pt idx="4">
                  <c:v>*Cymryd rhan mewn hobïau a diddordebau</c:v>
                </c:pt>
                <c:pt idx="5">
                  <c:v>Cymryd rhan mewn gweithgareddau hamdden awyr agored a chwaraeon </c:v>
                </c:pt>
                <c:pt idx="6">
                  <c:v>Mynd i ymweld â lleoedd ac archwilio ardaloedd</c:v>
                </c:pt>
                <c:pt idx="7">
                  <c:v>Mynd i atyniad ymwelwyr</c:v>
                </c:pt>
                <c:pt idx="8">
                  <c:v>Bwyd a diod, noson allan neu siopa arbenigol</c:v>
                </c:pt>
                <c:pt idx="9">
                  <c:v>Ymweld â ffrindiau neu berthnasau</c:v>
                </c:pt>
              </c:strCache>
            </c:strRef>
          </c:cat>
          <c:val>
            <c:numRef>
              <c:f>Sheet1!$B$2:$B$11</c:f>
              <c:numCache>
                <c:formatCode>0%</c:formatCode>
                <c:ptCount val="10"/>
                <c:pt idx="0">
                  <c:v>1.9469532807107798E-2</c:v>
                </c:pt>
                <c:pt idx="1">
                  <c:v>0.04</c:v>
                </c:pt>
                <c:pt idx="2">
                  <c:v>7.0000000000000007E-2</c:v>
                </c:pt>
                <c:pt idx="3">
                  <c:v>0.09</c:v>
                </c:pt>
                <c:pt idx="4">
                  <c:v>0.11</c:v>
                </c:pt>
                <c:pt idx="5">
                  <c:v>0.14000000000000001</c:v>
                </c:pt>
                <c:pt idx="6">
                  <c:v>0.18</c:v>
                </c:pt>
                <c:pt idx="7">
                  <c:v>0.18</c:v>
                </c:pt>
                <c:pt idx="8">
                  <c:v>0.22</c:v>
                </c:pt>
                <c:pt idx="9">
                  <c:v>0.33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AD94-49A4-8C08-77BBCDAAE55E}"/>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9.1560646891593933E-2"/>
          <c:w val="0.99147903919219971"/>
          <c:h val="0.64719337224960327"/>
        </c:manualLayout>
      </c:layout>
      <c:barChart>
        <c:barDir val="col"/>
        <c:grouping val="clustered"/>
        <c:varyColors val="0"/>
        <c:ser>
          <c:idx val="0"/>
          <c:order val="0"/>
          <c:tx>
            <c:strRef>
              <c:f>Sheet1!$B$1</c:f>
              <c:strCache>
                <c:ptCount val="1"/>
                <c:pt idx="0">
                  <c:v>Ymweliadau fesul gweithgaredd</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9CBA-450D-8A4A-3FD653ABDD9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CBA-450D-8A4A-3FD653ABDD96}"/>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9CBA-450D-8A4A-3FD653ABDD96}"/>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CBA-450D-8A4A-3FD653ABDD96}"/>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9CBA-450D-8A4A-3FD653ABDD96}"/>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9CBA-450D-8A4A-3FD653ABDD9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9CBA-450D-8A4A-3FD653ABDD96}"/>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9CBA-450D-8A4A-3FD653ABDD96}"/>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9CBA-450D-8A4A-3FD653ABDD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Sheet1!$A$2:$A$10</c:f>
              <c:strCache>
                <c:ptCount val="9"/>
                <c:pt idx="0">
                  <c:v>Ymweld â ffrindiau neu berthnasau</c:v>
                </c:pt>
                <c:pt idx="1">
                  <c:v>Bwyd a diod, noson allan neu siopa arbenigol </c:v>
                </c:pt>
                <c:pt idx="2">
                  <c:v>Mynd i atyniad ymwelwyr </c:v>
                </c:pt>
                <c:pt idx="3">
                  <c:v>Mynd i ymweld â lleoedd ac archwilio ardaloedd</c:v>
                </c:pt>
                <c:pt idx="4">
                  <c:v>Cymryd rhan mewn gweithgareddau hamdden awyr agored neu chwaraeon </c:v>
                </c:pt>
                <c:pt idx="5">
                  <c:v>Cymryd rhan mewn hobïau a diddordebau *</c:v>
                </c:pt>
                <c:pt idx="6">
                  <c:v>Mynd i ddigwyddiad cyhoeddus a drefnwyd *</c:v>
                </c:pt>
                <c:pt idx="7">
                  <c:v>Mynd i ddigwyddiad arbennig neu ddathliad o natur bersonol *</c:v>
                </c:pt>
                <c:pt idx="8">
                  <c:v>Mynd i brofiad celfyddydau, diwylliannol neu adloniant *</c:v>
                </c:pt>
              </c:strCache>
            </c:strRef>
          </c:cat>
          <c:val>
            <c:numRef>
              <c:f>Sheet1!$B$2:$B$10</c:f>
              <c:numCache>
                <c:formatCode>0%</c:formatCode>
                <c:ptCount val="9"/>
                <c:pt idx="0">
                  <c:v>0.33282884011879299</c:v>
                </c:pt>
                <c:pt idx="1">
                  <c:v>0.21536992295385499</c:v>
                </c:pt>
                <c:pt idx="2">
                  <c:v>0.179943843954738</c:v>
                </c:pt>
                <c:pt idx="3">
                  <c:v>0.175545756234326</c:v>
                </c:pt>
                <c:pt idx="4">
                  <c:v>0.140802467168016</c:v>
                </c:pt>
                <c:pt idx="5">
                  <c:v>0.106349801238667</c:v>
                </c:pt>
                <c:pt idx="6">
                  <c:v>8.7637125584890202E-2</c:v>
                </c:pt>
                <c:pt idx="7">
                  <c:v>7.1905212257593595E-2</c:v>
                </c:pt>
                <c:pt idx="8">
                  <c:v>3.9375824797909603E-2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258E-48BD-99B0-050B58EAC272}"/>
            </c:ext>
          </c:extLst>
        </c:ser>
        <c:ser>
          <c:idx val="1"/>
          <c:order val="1"/>
          <c:tx>
            <c:strRef>
              <c:f>Sheet1!$C$1</c:f>
              <c:strCache>
                <c:ptCount val="1"/>
                <c:pt idx="0">
                  <c:v>Gwariant ymweliad fesul gweithgaredd</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9CBA-450D-8A4A-3FD653ABDD9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9CBA-450D-8A4A-3FD653ABDD96}"/>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9CBA-450D-8A4A-3FD653ABDD96}"/>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9CBA-450D-8A4A-3FD653ABDD96}"/>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9CBA-450D-8A4A-3FD653ABDD96}"/>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E-9CBA-450D-8A4A-3FD653ABDD9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9CBA-450D-8A4A-3FD653ABDD96}"/>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0-9CBA-450D-8A4A-3FD653ABDD96}"/>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9CBA-450D-8A4A-3FD653ABDD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Sheet1!$A$2:$A$10</c:f>
              <c:strCache>
                <c:ptCount val="9"/>
                <c:pt idx="0">
                  <c:v>Ymweld â ffrindiau neu berthnasau</c:v>
                </c:pt>
                <c:pt idx="1">
                  <c:v>Bwyd a diod, noson allan neu siopa arbenigol </c:v>
                </c:pt>
                <c:pt idx="2">
                  <c:v>Mynd i atyniad ymwelwyr </c:v>
                </c:pt>
                <c:pt idx="3">
                  <c:v>Mynd i ymweld â lleoedd ac archwilio ardaloedd</c:v>
                </c:pt>
                <c:pt idx="4">
                  <c:v>Cymryd rhan mewn gweithgareddau hamdden awyr agored neu chwaraeon </c:v>
                </c:pt>
                <c:pt idx="5">
                  <c:v>Cymryd rhan mewn hobïau a diddordebau *</c:v>
                </c:pt>
                <c:pt idx="6">
                  <c:v>Mynd i ddigwyddiad cyhoeddus a drefnwyd *</c:v>
                </c:pt>
                <c:pt idx="7">
                  <c:v>Mynd i ddigwyddiad arbennig neu ddathliad o natur bersonol *</c:v>
                </c:pt>
                <c:pt idx="8">
                  <c:v>Mynd i brofiad celfyddydau, diwylliannol neu adloniant *</c:v>
                </c:pt>
              </c:strCache>
            </c:strRef>
          </c:cat>
          <c:val>
            <c:numRef>
              <c:f>Sheet1!$C$2:$C$10</c:f>
              <c:numCache>
                <c:formatCode>0%</c:formatCode>
                <c:ptCount val="9"/>
                <c:pt idx="0">
                  <c:v>0.29117246130170998</c:v>
                </c:pt>
                <c:pt idx="1">
                  <c:v>0.36291527397213302</c:v>
                </c:pt>
                <c:pt idx="2">
                  <c:v>0.13405427653982199</c:v>
                </c:pt>
                <c:pt idx="3">
                  <c:v>0.17113411145597299</c:v>
                </c:pt>
                <c:pt idx="4">
                  <c:v>0.12338879684557801</c:v>
                </c:pt>
                <c:pt idx="5">
                  <c:v>0.127316740691539</c:v>
                </c:pt>
                <c:pt idx="6">
                  <c:v>0.10512517433859001</c:v>
                </c:pt>
                <c:pt idx="7">
                  <c:v>9.84828685966566E-2</c:v>
                </c:pt>
                <c:pt idx="8">
                  <c:v>5.3249841575480301E-2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258E-48BD-99B0-050B58EAC272}"/>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18788915872573853"/>
          <c:y val="0"/>
          <c:w val="0.703937828540802"/>
          <c:h val="7.525280863046646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28622984886169"/>
          <c:y val="9.2610366642475128E-2"/>
          <c:w val="0.44589543342590332"/>
          <c:h val="0.8560062646865844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E2A-465A-AEAA-2E7756CABB03}"/>
              </c:ext>
            </c:extLst>
          </c:dPt>
          <c:dPt>
            <c:idx val="1"/>
            <c:bubble3D val="0"/>
            <c:spPr>
              <a:solidFill>
                <a:schemeClr val="accent2"/>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E2A-465A-AEAA-2E7756CABB03}"/>
              </c:ext>
            </c:extLst>
          </c:dPt>
          <c:dPt>
            <c:idx val="2"/>
            <c:bubble3D val="0"/>
            <c:spPr>
              <a:solidFill>
                <a:schemeClr val="accent3"/>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E2A-465A-AEAA-2E7756CABB03}"/>
              </c:ext>
            </c:extLst>
          </c:dPt>
          <c:dPt>
            <c:idx val="3"/>
            <c:bubble3D val="0"/>
            <c:spPr>
              <a:solidFill>
                <a:schemeClr val="accent4"/>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1E2A-465A-AEAA-2E7756CABB03}"/>
              </c:ext>
            </c:extLst>
          </c:dPt>
          <c:dLbls>
            <c:dLbl>
              <c:idx val="0"/>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1E2A-465A-AEAA-2E7756CABB03}"/>
                </c:ext>
              </c:extLst>
            </c:dLbl>
            <c:dLbl>
              <c:idx val="1"/>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1E2A-465A-AEAA-2E7756CABB03}"/>
                </c:ext>
              </c:extLst>
            </c:dLbl>
            <c:dLbl>
              <c:idx val="2"/>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1E2A-465A-AEAA-2E7756CABB03}"/>
                </c:ext>
              </c:extLst>
            </c:dLbl>
            <c:dLbl>
              <c:idx val="3"/>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1E2A-465A-AEAA-2E7756CABB03}"/>
                </c:ext>
              </c:extLst>
            </c:dLbl>
            <c:numFmt formatCode="#,##0.00" sourceLinked="0"/>
            <c:spPr>
              <a:noFill/>
              <a:ln>
                <a:noFill/>
              </a:ln>
              <a:effectLst/>
            </c:spPr>
            <c:txPr>
              <a:bodyPr rot="0" vert="horz"/>
              <a:lstStyle/>
              <a:p>
                <a:pPr>
                  <a:defRPr smtId="4294967295">
                    <a:solidFill>
                      <a:schemeClr val="bg1"/>
                    </a:solidFill>
                  </a:defRPr>
                </a:pPr>
                <a:endParaRPr lang="en-US"/>
              </a:p>
            </c:txPr>
            <c:showLegendKey val="0"/>
            <c:showVal val="1"/>
            <c:showCatName val="0"/>
            <c:showSerName val="0"/>
            <c:showPercent val="0"/>
            <c:showBubbleSize val="0"/>
            <c:separator> </c:separator>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Canolbarth Cymru*</c:v>
                </c:pt>
                <c:pt idx="1">
                  <c:v>Gogledd Cymru</c:v>
                </c:pt>
                <c:pt idx="2">
                  <c:v>De-ddwyrain Cymru</c:v>
                </c:pt>
                <c:pt idx="3">
                  <c:v>De-orllewin Cymru</c:v>
                </c:pt>
              </c:strCache>
            </c:strRef>
          </c:cat>
          <c:val>
            <c:numRef>
              <c:f>Sheet1!$B$2:$B$5</c:f>
              <c:numCache>
                <c:formatCode>0.00</c:formatCode>
                <c:ptCount val="4"/>
                <c:pt idx="0">
                  <c:v>2.26286633572736</c:v>
                </c:pt>
                <c:pt idx="1">
                  <c:v>12.250366519015399</c:v>
                </c:pt>
                <c:pt idx="2">
                  <c:v>26.477614201944402</c:v>
                </c:pt>
                <c:pt idx="3">
                  <c:v>12.090421669664099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1E2A-465A-AEAA-2E7756CABB03}"/>
            </c:ext>
          </c:extLst>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l"/>
      <c:layout>
        <c:manualLayout>
          <c:xMode val="edge"/>
          <c:yMode val="edge"/>
          <c:x val="7.9262860119342804E-2"/>
          <c:y val="0.12874378263950348"/>
          <c:w val="0.18890377879142761"/>
          <c:h val="0.80462044477462769"/>
        </c:manualLayout>
      </c:layout>
      <c:overlay val="0"/>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05228328704834"/>
          <c:y val="0.1283990889787674"/>
          <c:w val="0.441427081823349"/>
          <c:h val="0.84742814302444458"/>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5B95-4761-BD24-77DC04C937DC}"/>
              </c:ext>
            </c:extLst>
          </c:dPt>
          <c:dPt>
            <c:idx val="1"/>
            <c:bubble3D val="0"/>
            <c:spPr>
              <a:solidFill>
                <a:schemeClr val="accent2"/>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5B95-4761-BD24-77DC04C937DC}"/>
              </c:ext>
            </c:extLst>
          </c:dPt>
          <c:dPt>
            <c:idx val="2"/>
            <c:bubble3D val="0"/>
            <c:spPr>
              <a:solidFill>
                <a:schemeClr val="accent3"/>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5B95-4761-BD24-77DC04C937DC}"/>
              </c:ext>
            </c:extLst>
          </c:dPt>
          <c:dPt>
            <c:idx val="3"/>
            <c:bubble3D val="0"/>
            <c:spPr>
              <a:solidFill>
                <a:schemeClr val="accent4"/>
              </a:solidFill>
              <a:ln w="19050">
                <a:solidFill>
                  <a:schemeClr val="bg1">
                    <a:lumMod val="95000"/>
                  </a:schemeClr>
                </a:solid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5B95-4761-BD24-77DC04C937DC}"/>
              </c:ext>
            </c:extLst>
          </c:dPt>
          <c:dLbls>
            <c:dLbl>
              <c:idx val="0"/>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5B95-4761-BD24-77DC04C937DC}"/>
                </c:ext>
              </c:extLst>
            </c:dLbl>
            <c:dLbl>
              <c:idx val="1"/>
              <c:layout>
                <c:manualLayout>
                  <c:x val="4.7988854348659515E-2"/>
                  <c:y val="0.12009382992982864"/>
                </c:manualLayout>
              </c:layout>
              <c:numFmt formatCode="#,##0.00" sourceLinked="0"/>
              <c:spPr>
                <a:noFill/>
                <a:ln>
                  <a:noFill/>
                </a:ln>
                <a:effectLst/>
              </c:spPr>
              <c:txPr>
                <a:bodyPr rot="0" vert="horz"/>
                <a:lstStyle/>
                <a:p>
                  <a:pPr>
                    <a:defRPr smtId="4294967295">
                      <a:solidFill>
                        <a:schemeClr val="tx1"/>
                      </a:solidFill>
                    </a:defRPr>
                  </a:pPr>
                  <a:endParaRPr lang="en-US"/>
                </a:p>
              </c:txPr>
              <c:showLegendKey val="0"/>
              <c:showVal val="1"/>
              <c:showCatName val="0"/>
              <c:showSerName val="0"/>
              <c:showPercent val="0"/>
              <c:showBubbleSize val="0"/>
              <c:separator> </c:separator>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5B95-4761-BD24-77DC04C937DC}"/>
                </c:ext>
              </c:extLst>
            </c:dLbl>
            <c:dLbl>
              <c:idx val="2"/>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5B95-4761-BD24-77DC04C937DC}"/>
                </c:ext>
              </c:extLst>
            </c:dLbl>
            <c:dLbl>
              <c:idx val="3"/>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5B95-4761-BD24-77DC04C937DC}"/>
                </c:ext>
              </c:extLst>
            </c:dLbl>
            <c:dLbl>
              <c:idx val="4"/>
              <c:numFmt formatCode="#,##0.00" sourceLinked="0"/>
              <c:spPr/>
              <c:txPr>
                <a:bodyPr rot="0" vert="horz"/>
                <a:lstStyle/>
                <a:p>
                  <a:pPr>
                    <a:defRPr smtId="4294967295">
                      <a:solidFill>
                        <a:schemeClr val="bg1"/>
                      </a:solidFill>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3E4C-48EB-A68C-4006DED2379B}"/>
                </c:ext>
              </c:extLst>
            </c:dLbl>
            <c:dLbl>
              <c:idx val="5"/>
              <c:layout>
                <c:manualLayout>
                  <c:x val="-2.6402618736028671E-2"/>
                  <c:y val="-0.14582823216915131"/>
                </c:manualLayout>
              </c:layout>
              <c:tx>
                <c:rich>
                  <a:bodyPr/>
                  <a:lstStyle/>
                  <a:p>
                    <a:pPr>
                      <a:defRPr/>
                    </a:pPr>
                    <a:r>
                      <a:rPr lang="en-US" dirty="0">
                        <a:solidFill>
                          <a:schemeClr val="tx1"/>
                        </a:solidFill>
                      </a:rPr>
                      <a:t>**</a:t>
                    </a:r>
                  </a:p>
                </c:rich>
              </c:tx>
              <c:numFmt formatCode="#,##0.00" sourceLinked="0"/>
              <c:spPr/>
              <c:showLegendKey val="0"/>
              <c:showVal val="0"/>
              <c:showCatName val="1"/>
              <c:showSerName val="0"/>
              <c:showPercent val="1"/>
              <c:showBubbleSize val="0"/>
              <c:separator> </c:separator>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8-CA76-4266-9FBF-35F0D3E037DC}"/>
                </c:ext>
              </c:extLst>
            </c:dLbl>
            <c:numFmt formatCode="#,##0.00" sourceLinked="0"/>
            <c:spPr>
              <a:noFill/>
              <a:ln>
                <a:noFill/>
              </a:ln>
              <a:effectLst/>
            </c:spPr>
            <c:txPr>
              <a:bodyPr rot="0" vert="horz"/>
              <a:lstStyle/>
              <a:p>
                <a:pPr>
                  <a:defRPr smtId="4294967295">
                    <a:solidFill>
                      <a:schemeClr val="bg1"/>
                    </a:solidFill>
                  </a:defRPr>
                </a:pPr>
                <a:endParaRPr lang="en-US"/>
              </a:p>
            </c:txPr>
            <c:showLegendKey val="0"/>
            <c:showVal val="1"/>
            <c:showCatName val="0"/>
            <c:showSerName val="0"/>
            <c:showPercent val="0"/>
            <c:showBubbleSize val="0"/>
            <c:separator> </c:separator>
            <c:showLeaderLines val="1"/>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pPr xmlns:c15="http://schemas.microsoft.com/office/drawing/2012/chart">
                  <a:prstGeom prst="rect">
                    <a:avLst/>
                  </a:prstGeom>
                </c15:spPr>
              </c:ext>
            </c:extLst>
          </c:dLbls>
          <c:cat>
            <c:strRef>
              <c:f>Sheet1!$A$2:$A$7</c:f>
              <c:strCache>
                <c:ptCount val="6"/>
                <c:pt idx="0">
                  <c:v>Lloegr</c:v>
                </c:pt>
                <c:pt idx="1">
                  <c:v>Canolbarth Cymru*</c:v>
                </c:pt>
                <c:pt idx="2">
                  <c:v>Gogledd Cymru</c:v>
                </c:pt>
                <c:pt idx="3">
                  <c:v>De-ddwyrain Cymru</c:v>
                </c:pt>
                <c:pt idx="4">
                  <c:v>De-orllewin Cymru</c:v>
                </c:pt>
                <c:pt idx="5">
                  <c:v>Yr Alban</c:v>
                </c:pt>
              </c:strCache>
            </c:strRef>
          </c:cat>
          <c:val>
            <c:numRef>
              <c:f>Sheet1!$B$2:$B$7</c:f>
              <c:numCache>
                <c:formatCode>0.00</c:formatCode>
                <c:ptCount val="6"/>
                <c:pt idx="0">
                  <c:v>20.697155746209798</c:v>
                </c:pt>
                <c:pt idx="1">
                  <c:v>1.4251443585941801</c:v>
                </c:pt>
                <c:pt idx="2">
                  <c:v>4.3828811578420499</c:v>
                </c:pt>
                <c:pt idx="3">
                  <c:v>18.533109767058299</c:v>
                </c:pt>
                <c:pt idx="4">
                  <c:v>7.4662970925551502</c:v>
                </c:pt>
                <c:pt idx="5">
                  <c:v>0.710563855679334</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5B95-4761-BD24-77DC04C937D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overlay val="0"/>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latin typeface="+mn-lt"/>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64063286781311"/>
          <c:y val="5.5656298995018005E-2"/>
          <c:w val="0.4133504331111908"/>
          <c:h val="0.87103277444839478"/>
        </c:manualLayout>
      </c:layout>
      <c:barChart>
        <c:barDir val="col"/>
        <c:grouping val="percentStacked"/>
        <c:varyColors val="0"/>
        <c:ser>
          <c:idx val="0"/>
          <c:order val="0"/>
          <c:tx>
            <c:strRef>
              <c:f>Sheet1!$B$1</c:f>
              <c:strCache>
                <c:ptCount val="1"/>
                <c:pt idx="0">
                  <c:v> Cerdded, Beic</c:v>
                </c:pt>
              </c:strCache>
            </c:strRef>
          </c:tx>
          <c:spPr>
            <a:solidFill>
              <a:schemeClr val="accent4"/>
            </a:solidFill>
            <a:ln>
              <a:noFill/>
            </a:ln>
            <a:effectLst/>
          </c:spPr>
          <c:invertIfNegative val="0"/>
          <c:dLbls>
            <c:dLbl>
              <c:idx val="0"/>
              <c:layout>
                <c:manualLayout>
                  <c:x val="0.13619191944599152"/>
                  <c:y val="-6.06080191209912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F345-499D-89C1-AFA45718F8C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Sheet1!$B$2</c:f>
              <c:numCache>
                <c:formatCode>0%</c:formatCode>
                <c:ptCount val="1"/>
                <c:pt idx="0">
                  <c:v>5.3219069026777602E-2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F345-499D-89C1-AFA45718F8CD}"/>
            </c:ext>
          </c:extLst>
        </c:ser>
        <c:ser>
          <c:idx val="1"/>
          <c:order val="1"/>
          <c:tx>
            <c:strRef>
              <c:f>Sheet1!$C$1</c:f>
              <c:strCache>
                <c:ptCount val="1"/>
                <c:pt idx="0">
                  <c:v> Bws/Coets/tacsi</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in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C040-41FB-B873-8B0AC06846D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Sheet1!$C$2</c:f>
              <c:numCache>
                <c:formatCode>0%</c:formatCode>
                <c:ptCount val="1"/>
                <c:pt idx="0">
                  <c:v>9.7800555098717198E-2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F345-499D-89C1-AFA45718F8CD}"/>
            </c:ext>
          </c:extLst>
        </c:ser>
        <c:ser>
          <c:idx val="2"/>
          <c:order val="2"/>
          <c:tx>
            <c:strRef>
              <c:f>Sheet1!$D$1</c:f>
              <c:strCache>
                <c:ptCount val="1"/>
                <c:pt idx="0">
                  <c:v> Trên, trên tanddaearol, tram</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C040-41FB-B873-8B0AC06846D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Sheet1!$D$2</c:f>
              <c:numCache>
                <c:formatCode>0%</c:formatCode>
                <c:ptCount val="1"/>
                <c:pt idx="0">
                  <c:v>0.14112198531744699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F345-499D-89C1-AFA45718F8CD}"/>
            </c:ext>
          </c:extLst>
        </c:ser>
        <c:ser>
          <c:idx val="3"/>
          <c:order val="3"/>
          <c:tx>
            <c:strRef>
              <c:f>Sheet1!$E$1</c:f>
              <c:strCache>
                <c:ptCount val="1"/>
                <c:pt idx="0">
                  <c:v> Cerbyd modur preifat</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C040-41FB-B873-8B0AC06846D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Sheet1!$E$2</c:f>
              <c:numCache>
                <c:formatCode>0%</c:formatCode>
                <c:ptCount val="1"/>
                <c:pt idx="0">
                  <c:v>0.74680476795227702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F345-499D-89C1-AFA45718F8CD}"/>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12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7.4043143540620804E-3"/>
          <c:y val="6.8020865321159363E-2"/>
          <c:w val="0.43038365244865417"/>
          <c:h val="0.76751738786697388"/>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smtId="4294967295">
          <a:solidFill>
            <a:schemeClr val="tx1"/>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224850535392761"/>
          <c:y val="6.5105102956295013E-2"/>
          <c:w val="0.44825074076652527"/>
          <c:h val="0.88259702920913696"/>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F950-493F-874C-6E433E9642B9}"/>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F950-493F-874C-6E433E9642B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Aelodaeth neu bàs blynyddol a oedd gennych eisoes</c:v>
                </c:pt>
                <c:pt idx="1">
                  <c:v>Cerdyn teithio neu docyn tymor a oedd gennych eisoes</c:v>
                </c:pt>
              </c:strCache>
            </c:strRef>
          </c:cat>
          <c:val>
            <c:numRef>
              <c:f>Sheet1!$B$2:$B$3</c:f>
              <c:numCache>
                <c:formatCode>0%</c:formatCode>
                <c:ptCount val="2"/>
                <c:pt idx="0">
                  <c:v>0.08</c:v>
                </c:pt>
                <c:pt idx="1">
                  <c:v>0.14000000000000001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E81E-4127-97AC-96329080DF91}"/>
            </c:ext>
          </c:extLst>
        </c:ser>
        <c:dLbls>
          <c:showLegendKey val="0"/>
          <c:showVal val="0"/>
          <c:showCatName val="0"/>
          <c:showSerName val="0"/>
          <c:showPercent val="0"/>
          <c:showBubbleSize val="0"/>
        </c:dLbls>
        <c:gapWidth val="1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940414429"/>
          <c:y val="5.4603986442089081E-2"/>
          <c:w val="0.40701177716255188"/>
          <c:h val="0.87083595991134644"/>
        </c:manualLayout>
      </c:layout>
      <c:barChart>
        <c:barDir val="col"/>
        <c:grouping val="percentStacked"/>
        <c:varyColors val="0"/>
        <c:ser>
          <c:idx val="0"/>
          <c:order val="0"/>
          <c:tx>
            <c:strRef>
              <c:f>Sheet1!$B$1</c:f>
              <c:strCache>
                <c:ptCount val="1"/>
                <c:pt idx="0">
                  <c:v>Llai na 5 milltir</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89EB-4ABA-90B0-CBF72946A2C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6C6C-4EB8-A656-FF541AACFF64}"/>
            </c:ext>
          </c:extLst>
        </c:ser>
        <c:ser>
          <c:idx val="1"/>
          <c:order val="1"/>
          <c:tx>
            <c:strRef>
              <c:f>Sheet1!$C$1</c:f>
              <c:strCache>
                <c:ptCount val="1"/>
                <c:pt idx="0">
                  <c:v>5-10 milltir*</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9EB-4ABA-90B0-CBF72946A2C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0.05</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6C6C-4EB8-A656-FF541AACFF64}"/>
            </c:ext>
          </c:extLst>
        </c:ser>
        <c:ser>
          <c:idx val="2"/>
          <c:order val="2"/>
          <c:tx>
            <c:strRef>
              <c:f>Sheet1!$D$1</c:f>
              <c:strCache>
                <c:ptCount val="1"/>
                <c:pt idx="0">
                  <c:v>11-20 milltir</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89EB-4ABA-90B0-CBF72946A2C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0.12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6C6C-4EB8-A656-FF541AACFF64}"/>
            </c:ext>
          </c:extLst>
        </c:ser>
        <c:ser>
          <c:idx val="3"/>
          <c:order val="3"/>
          <c:tx>
            <c:strRef>
              <c:f>Sheet1!$E$1</c:f>
              <c:strCache>
                <c:ptCount val="1"/>
                <c:pt idx="0">
                  <c:v>21-40 milltir</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9EB-4ABA-90B0-CBF72946A2C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6C6C-4EB8-A656-FF541AACFF64}"/>
            </c:ext>
          </c:extLst>
        </c:ser>
        <c:ser>
          <c:idx val="4"/>
          <c:order val="4"/>
          <c:tx>
            <c:strRef>
              <c:f>Sheet1!$F$1</c:f>
              <c:strCache>
                <c:ptCount val="1"/>
                <c:pt idx="0">
                  <c:v>41+ milltir</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89EB-4ABA-90B0-CBF72946A2C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0.53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6C6C-4EB8-A656-FF541AACFF64}"/>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689725876E-3"/>
          <c:y val="6.5325655043125153E-2"/>
          <c:w val="0.27763491868972778"/>
          <c:h val="0.7612056732177734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2958068848"/>
          <c:y val="7.2338588535785675E-2"/>
          <c:w val="0.55722874402999878"/>
          <c:h val="0.85532283782958984"/>
        </c:manualLayout>
      </c:layout>
      <c:barChart>
        <c:barDir val="bar"/>
        <c:grouping val="clustered"/>
        <c:varyColors val="0"/>
        <c:ser>
          <c:idx val="0"/>
          <c:order val="0"/>
          <c:tx>
            <c:strRef>
              <c:f>Sheet1!$B$1</c:f>
              <c:strCache>
                <c:ptCount val="1"/>
                <c:pt idx="0">
                  <c:v>Sales</c:v>
                </c:pt>
              </c:strCache>
            </c:strRef>
          </c:tx>
          <c:spPr>
            <a:solidFill>
              <a:schemeClr val="accent1"/>
            </a:solidFill>
            <a:ln w="19050">
              <a:noFill/>
            </a:ln>
            <a:effectLst/>
          </c:spPr>
          <c:invertIfNegative val="0"/>
          <c:dPt>
            <c:idx val="0"/>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9ED-48CC-90F4-8337E0DE93C6}"/>
              </c:ext>
            </c:extLst>
          </c:dPt>
          <c:dPt>
            <c:idx val="1"/>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9ED-48CC-90F4-8337E0DE93C6}"/>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79ED-48CC-90F4-8337E0DE93C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79ED-48CC-90F4-8337E0DE93C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5 neu fwy o oriau</c:v>
                </c:pt>
                <c:pt idx="1">
                  <c:v>3 awr hyd at 4 awr 59 munud</c:v>
                </c:pt>
              </c:strCache>
            </c:strRef>
          </c:cat>
          <c:val>
            <c:numRef>
              <c:f>Sheet1!$B$2:$B$3</c:f>
              <c:numCache>
                <c:formatCode>0%</c:formatCode>
                <c:ptCount val="2"/>
                <c:pt idx="0">
                  <c:v>0.47</c:v>
                </c:pt>
                <c:pt idx="1">
                  <c:v>0.53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79ED-48CC-90F4-8337E0DE93C6}"/>
            </c:ext>
          </c:extLst>
        </c:ser>
        <c:dLbls>
          <c:showLegendKey val="0"/>
          <c:showVal val="0"/>
          <c:showCatName val="0"/>
          <c:showSerName val="0"/>
          <c:showPercent val="0"/>
          <c:showBubbleSize val="0"/>
        </c:dLbls>
        <c:gapWidth val="100"/>
        <c:axId val="502659984"/>
        <c:axId val="502672464"/>
      </c:barChart>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02672464"/>
        <c:crosses val="autoZero"/>
        <c:auto val="0"/>
        <c:lblAlgn val="ctr"/>
        <c:lblOffset val="100"/>
        <c:noMultiLvlLbl val="0"/>
      </c:catAx>
      <c:valAx>
        <c:axId val="502672464"/>
        <c:scaling>
          <c:orientation val="minMax"/>
        </c:scaling>
        <c:delete val="1"/>
        <c:axPos val="b"/>
        <c:numFmt formatCode="0%" sourceLinked="1"/>
        <c:majorTickMark val="out"/>
        <c:minorTickMark val="none"/>
        <c:tickLblPos val="nextTo"/>
        <c:crossAx val="502659984"/>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0.20983745157718658"/>
          <c:w val="0.96082496643066406"/>
          <c:h val="0.53741633892059326"/>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35EC-4641-BF90-45C90735A392}"/>
              </c:ext>
            </c:extLst>
          </c:dPt>
          <c:dPt>
            <c:idx val="2"/>
            <c:invertIfNegative val="0"/>
            <c:bubble3D val="0"/>
            <c:spPr>
              <a:solidFill>
                <a:schemeClr val="accent3"/>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35EC-4641-BF90-45C90735A392}"/>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35EC-4641-BF90-45C90735A39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2980-4196-8BBD-5FCF74F76FB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35EC-4641-BF90-45C90735A39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Un</c:v>
                </c:pt>
                <c:pt idx="1">
                  <c:v>Dau neu fwy</c:v>
                </c:pt>
              </c:strCache>
            </c:strRef>
          </c:cat>
          <c:val>
            <c:numRef>
              <c:f>Sheet1!$B$2:$B$3</c:f>
              <c:numCache>
                <c:formatCode>0%</c:formatCode>
                <c:ptCount val="2"/>
                <c:pt idx="0">
                  <c:v>0.81</c:v>
                </c:pt>
                <c:pt idx="1">
                  <c:v>0.185779177624737</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35EC-4641-BF90-45C90735A392}"/>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 sourceLinked="1"/>
        <c:majorTickMark val="none"/>
        <c:minorTickMark val="none"/>
        <c:tickLblPos val="nextTo"/>
        <c:crossAx val="1578304320"/>
        <c:crosses val="autoZero"/>
        <c:crossBetween val="between"/>
      </c:valAx>
      <c:spPr>
        <a:noFill/>
        <a:ln w="25400">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smtId="4294967295">
          <a:solidFill>
            <a:schemeClr val="tx1"/>
          </a:solidFill>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940414429"/>
          <c:y val="5.4603986442089081E-2"/>
          <c:w val="0.40701177716255188"/>
          <c:h val="0.87083595991134644"/>
        </c:manualLayout>
      </c:layout>
      <c:barChart>
        <c:barDir val="col"/>
        <c:grouping val="percentStacked"/>
        <c:varyColors val="0"/>
        <c:ser>
          <c:idx val="0"/>
          <c:order val="0"/>
          <c:tx>
            <c:strRef>
              <c:f>Sheet1!$B$1</c:f>
              <c:strCache>
                <c:ptCount val="1"/>
                <c:pt idx="0">
                  <c:v>Oedran Ymddeol*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F523-4945-91EC-769E8F1673A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8.7541861686962805E-2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F90F-4C03-84D3-38BC21716310}"/>
            </c:ext>
          </c:extLst>
        </c:ser>
        <c:ser>
          <c:idx val="1"/>
          <c:order val="1"/>
          <c:tx>
            <c:strRef>
              <c:f>Sheet1!$C$1</c:f>
              <c:strCache>
                <c:ptCount val="1"/>
                <c:pt idx="0">
                  <c:v>Pobl Annibynnol Hŷn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F523-4945-91EC-769E8F1673A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0.230770257147415</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F90F-4C03-84D3-38BC21716310}"/>
            </c:ext>
          </c:extLst>
        </c:ser>
        <c:ser>
          <c:idx val="2"/>
          <c:order val="2"/>
          <c:tx>
            <c:strRef>
              <c:f>Sheet1!$D$1</c:f>
              <c:strCache>
                <c:ptCount val="1"/>
                <c:pt idx="0">
                  <c:v>Teuluoedd</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F523-4945-91EC-769E8F1673A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0.44387553329009399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F90F-4C03-84D3-38BC21716310}"/>
            </c:ext>
          </c:extLst>
        </c:ser>
        <c:ser>
          <c:idx val="3"/>
          <c:order val="3"/>
          <c:tx>
            <c:strRef>
              <c:f>Sheet1!$E$1</c:f>
              <c:strCache>
                <c:ptCount val="1"/>
                <c:pt idx="0">
                  <c:v>Pobl Annibynnol Iau</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F523-4945-91EC-769E8F1673A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0.23781234787552699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F90F-4C03-84D3-38BC21716310}"/>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689725876E-3"/>
          <c:y val="3.4571632742881775E-2"/>
          <c:w val="0.31720909476280212"/>
          <c:h val="0.86080574989318848"/>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49379825592041"/>
          <c:y val="5.4604124277830124E-2"/>
          <c:w val="0.41292789578437805"/>
          <c:h val="0.87254434823989868"/>
        </c:manualLayout>
      </c:layout>
      <c:barChart>
        <c:barDir val="col"/>
        <c:grouping val="percentStacked"/>
        <c:varyColors val="0"/>
        <c:ser>
          <c:idx val="0"/>
          <c:order val="0"/>
          <c:tx>
            <c:strRef>
              <c:f>Sheet1!$G$1</c:f>
              <c:strCache>
                <c:ptCount val="1"/>
                <c:pt idx="0">
                  <c:v>65+*</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8.7541861686962805E-2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2FF9-443C-B2BE-F47AAB40D5B0}"/>
            </c:ext>
          </c:extLst>
        </c:ser>
        <c:ser>
          <c:idx val="1"/>
          <c:order val="1"/>
          <c:tx>
            <c:strRef>
              <c:f>Sheet1!$F$1</c:f>
              <c:strCache>
                <c:ptCount val="1"/>
                <c:pt idx="0">
                  <c:v>55-64*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8.9618954405078194E-2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2FF9-443C-B2BE-F47AAB40D5B0}"/>
            </c:ext>
          </c:extLst>
        </c:ser>
        <c:ser>
          <c:idx val="2"/>
          <c:order val="2"/>
          <c:tx>
            <c:strRef>
              <c:f>Sheet1!$E$1</c:f>
              <c:strCache>
                <c:ptCount val="1"/>
                <c:pt idx="0">
                  <c:v>45-54</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0.12994431781791499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2FF9-443C-B2BE-F47AAB40D5B0}"/>
            </c:ext>
          </c:extLst>
        </c:ser>
        <c:ser>
          <c:idx val="3"/>
          <c:order val="3"/>
          <c:tx>
            <c:strRef>
              <c:f>Sheet1!$D$1</c:f>
              <c:strCache>
                <c:ptCount val="1"/>
                <c:pt idx="0">
                  <c:v>35-44</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0.29138761500649502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2FF9-443C-B2BE-F47AAB40D5B0}"/>
            </c:ext>
          </c:extLst>
        </c:ser>
        <c:ser>
          <c:idx val="4"/>
          <c:order val="4"/>
          <c:tx>
            <c:strRef>
              <c:f>Sheet1!$C$1</c:f>
              <c:strCache>
                <c:ptCount val="1"/>
                <c:pt idx="0">
                  <c:v>25-34</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0.25287605843764299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2FF9-443C-B2BE-F47AAB40D5B0}"/>
            </c:ext>
          </c:extLst>
        </c:ser>
        <c:ser>
          <c:idx val="5"/>
          <c:order val="5"/>
          <c:tx>
            <c:strRef>
              <c:f>Sheet1!$B$1</c:f>
              <c:strCache>
                <c:ptCount val="1"/>
                <c:pt idx="0">
                  <c:v>16-24</c:v>
                </c:pt>
              </c:strCache>
            </c:strRef>
          </c:tx>
          <c:spPr>
            <a:solidFill>
              <a:schemeClr val="accent6"/>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6D12-49E2-9301-A7603BB6835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0.14863119264590399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2FF9-443C-B2BE-F47AAB40D5B0}"/>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11278469115495682"/>
          <c:y val="5.3622309118509293E-2"/>
          <c:w val="0.16639800369739532"/>
          <c:h val="0.8671268820762634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smtId="4294967295">
          <a:solidFill>
            <a:schemeClr val="tx1"/>
          </a:solidFil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940414429"/>
          <c:y val="5.4603986442089081E-2"/>
          <c:w val="0.40701177716255188"/>
          <c:h val="0.87083595991134644"/>
        </c:manualLayout>
      </c:layout>
      <c:barChart>
        <c:barDir val="col"/>
        <c:grouping val="percentStacked"/>
        <c:varyColors val="0"/>
        <c:ser>
          <c:idx val="0"/>
          <c:order val="0"/>
          <c:tx>
            <c:strRef>
              <c:f>Sheet1!$B$1</c:f>
              <c:strCache>
                <c:ptCount val="1"/>
                <c:pt idx="0">
                  <c:v>Teithiwr unigol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55A6-4F3E-BABD-3F7574A39B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0.21860016582756001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0A9D-44F4-82F4-7CEE217C4BAD}"/>
            </c:ext>
          </c:extLst>
        </c:ser>
        <c:ser>
          <c:idx val="1"/>
          <c:order val="1"/>
          <c:tx>
            <c:strRef>
              <c:f>Sheet1!$C$1</c:f>
              <c:strCache>
                <c:ptCount val="1"/>
                <c:pt idx="0">
                  <c:v>Partïon 2 berson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55A6-4F3E-BABD-3F7574A39B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0.32533078089010398</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A9D-44F4-82F4-7CEE217C4BAD}"/>
            </c:ext>
          </c:extLst>
        </c:ser>
        <c:ser>
          <c:idx val="2"/>
          <c:order val="2"/>
          <c:tx>
            <c:strRef>
              <c:f>Sheet1!$D$1</c:f>
              <c:strCache>
                <c:ptCount val="1"/>
                <c:pt idx="0">
                  <c:v>Partïon 3 i 4 person</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55A6-4F3E-BABD-3F7574A39B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0.31261039326003898</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0A9D-44F4-82F4-7CEE217C4BAD}"/>
            </c:ext>
          </c:extLst>
        </c:ser>
        <c:ser>
          <c:idx val="3"/>
          <c:order val="3"/>
          <c:tx>
            <c:strRef>
              <c:f>Sheet1!$E$1</c:f>
              <c:strCache>
                <c:ptCount val="1"/>
                <c:pt idx="0">
                  <c:v>Partïon 5 i 9 person*</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55A6-4F3E-BABD-3F7574A39B9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0.11292933735969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A9D-44F4-82F4-7CEE217C4BAD}"/>
            </c:ext>
          </c:extLst>
        </c:ser>
        <c:ser>
          <c:idx val="4"/>
          <c:order val="4"/>
          <c:tx>
            <c:strRef>
              <c:f>Sheet1!$F$1</c:f>
              <c:strCache>
                <c:ptCount val="1"/>
                <c:pt idx="0">
                  <c:v>Partïon 10 person a mwy**</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55A6-4F3E-BABD-3F7574A39B9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3.0529322662605801E-2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0A9D-44F4-82F4-7CEE217C4BAD}"/>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4.6531528234481812E-2"/>
          <c:w val="0.32475018501281738"/>
          <c:h val="0.8697491884231567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82253086566925"/>
          <c:y val="0.11126179248094559"/>
          <c:w val="0.61435496807098389"/>
          <c:h val="0.855998694896698"/>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5A3-4755-AD89-806294F4D8A5}"/>
              </c:ext>
            </c:extLst>
          </c:dPt>
          <c:dPt>
            <c:idx val="1"/>
            <c:bubble3D val="0"/>
            <c:spPr>
              <a:solidFill>
                <a:schemeClr val="bg2"/>
              </a:solidFill>
              <a:ln w="19050">
                <a:solidFill>
                  <a:schemeClr val="lt1"/>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5A3-4755-AD89-806294F4D8A5}"/>
              </c:ext>
            </c:extLst>
          </c:dPt>
          <c:dLbls>
            <c:dLbl>
              <c:idx val="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95A3-4755-AD89-806294F4D8A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95A3-4755-AD89-806294F4D8A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Sheet1!$A$2:$A$3</c:f>
              <c:strCache>
                <c:ptCount val="2"/>
                <c:pt idx="0">
                  <c:v>Oes, Plant ym mharti'r ymweliad</c:v>
                </c:pt>
                <c:pt idx="1">
                  <c:v>Nac oes</c:v>
                </c:pt>
              </c:strCache>
            </c:strRef>
          </c:cat>
          <c:val>
            <c:numRef>
              <c:f>Sheet1!$B$2:$B$3</c:f>
              <c:numCache>
                <c:formatCode>0%</c:formatCode>
                <c:ptCount val="2"/>
                <c:pt idx="0">
                  <c:v>0.33694667536078998</c:v>
                </c:pt>
                <c:pt idx="1">
                  <c:v>0.66305332463920996</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95A3-4755-AD89-806294F4D8A5}"/>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981213986873627"/>
          <c:y val="0.14791788160800934"/>
          <c:w val="0.58663457632064819"/>
          <c:h val="0.81933110952377319"/>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9D0-4C27-BC17-1D2B54BD08A0}"/>
              </c:ext>
            </c:extLst>
          </c:dPt>
          <c:dPt>
            <c:idx val="1"/>
            <c:bubble3D val="0"/>
            <c:spPr>
              <a:solidFill>
                <a:schemeClr val="bg2"/>
              </a:solidFill>
              <a:ln w="19050">
                <a:solidFill>
                  <a:schemeClr val="lt1"/>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B9D0-4C27-BC17-1D2B54BD08A0}"/>
              </c:ext>
            </c:extLst>
          </c:dPt>
          <c:dPt>
            <c:idx val="2"/>
            <c:bubble3D val="0"/>
            <c:spPr>
              <a:solidFill>
                <a:schemeClr val="accent2"/>
              </a:solidFill>
              <a:ln w="19050">
                <a:solidFill>
                  <a:schemeClr val="lt1"/>
                </a:solid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B9D0-4C27-BC17-1D2B54BD08A0}"/>
              </c:ext>
            </c:extLst>
          </c:dPt>
          <c:dLbls>
            <c:dLbl>
              <c:idx val="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9D0-4C27-BC17-1D2B54BD08A0}"/>
                </c:ext>
              </c:extLst>
            </c:dLbl>
            <c:dLbl>
              <c:idx val="1"/>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B9D0-4C27-BC17-1D2B54BD08A0}"/>
                </c:ext>
              </c:extLst>
            </c:dLbl>
            <c:dLbl>
              <c:idx val="2"/>
              <c:layout>
                <c:manualLayout>
                  <c:x val="0"/>
                  <c:y val="-0.1273214071989059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B9D0-4C27-BC17-1D2B54BD08A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Sheet1!$A$2:$A$4</c:f>
              <c:strCache>
                <c:ptCount val="3"/>
                <c:pt idx="0">
                  <c:v>Rhan o Barti Mawr</c:v>
                </c:pt>
                <c:pt idx="1">
                  <c:v>Ddim yn rhan o barti mawr</c:v>
                </c:pt>
                <c:pt idx="2">
                  <c:v>Ddim yn gwybod</c:v>
                </c:pt>
              </c:strCache>
            </c:strRef>
          </c:cat>
          <c:val>
            <c:numRef>
              <c:f>Sheet1!$B$2:$B$4</c:f>
              <c:numCache>
                <c:formatCode>0%</c:formatCode>
                <c:ptCount val="3"/>
                <c:pt idx="0">
                  <c:v>0.12000085458651601</c:v>
                </c:pt>
                <c:pt idx="1">
                  <c:v>0.86558135686580095</c:v>
                </c:pt>
                <c:pt idx="2">
                  <c:v>0.01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B9D0-4C27-BC17-1D2B54BD08A0}"/>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0"/>
          <c:y val="0"/>
          <c:w val="1"/>
          <c:h val="9.029950201511383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accent1"/>
          </a:solidFill>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894068956375122"/>
          <c:y val="4.4637992978096008E-2"/>
          <c:w val="0.40765306353569031"/>
          <c:h val="0.89170414209365845"/>
        </c:manualLayout>
      </c:layout>
      <c:barChart>
        <c:barDir val="col"/>
        <c:grouping val="percentStacked"/>
        <c:varyColors val="0"/>
        <c:ser>
          <c:idx val="2"/>
          <c:order val="0"/>
          <c:tx>
            <c:strRef>
              <c:f>Sheet1!$E$1</c:f>
              <c:strCache>
                <c:ptCount val="1"/>
                <c:pt idx="0">
                  <c:v>Oedden, yn rhan o fath arall o grŵp mwy</c:v>
                </c:pt>
              </c:strCache>
            </c:strRef>
          </c:tx>
          <c:spPr>
            <a:solidFill>
              <a:schemeClr val="accent1"/>
            </a:solidFill>
            <a:ln>
              <a:noFill/>
            </a:ln>
            <a:effectLst/>
          </c:spPr>
          <c:invertIfNegative val="0"/>
          <c:dPt>
            <c:idx val="0"/>
            <c:invertIfNegative val="0"/>
            <c:bubble3D val="0"/>
            <c:spPr>
              <a:solidFill>
                <a:schemeClr val="accent6"/>
              </a:solidFill>
              <a:ln>
                <a:noFill/>
              </a:ln>
              <a:effectLst/>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2DE-4A66-B7F7-17577C4F470F}"/>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2DE-4A66-B7F7-17577C4F470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Sheet1!$E$2</c:f>
              <c:numCache>
                <c:formatCode>0%</c:formatCode>
                <c:ptCount val="1"/>
                <c:pt idx="0">
                  <c:v>2.07805126701745E-2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82DE-4A66-B7F7-17577C4F470F}"/>
            </c:ext>
          </c:extLst>
        </c:ser>
        <c:ser>
          <c:idx val="3"/>
          <c:order val="1"/>
          <c:tx>
            <c:strRef>
              <c:f>Sheet1!$D$1</c:f>
              <c:strCache>
                <c:ptCount val="1"/>
                <c:pt idx="0">
                  <c:v>Oedden, yn rhan o grŵp taith a drefnwyd</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48BC-4DE3-895C-BD297242A93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Sheet1!$D$2</c:f>
              <c:numCache>
                <c:formatCode>0%</c:formatCode>
                <c:ptCount val="1"/>
                <c:pt idx="0">
                  <c:v>2.2494648507069798E-2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2DE-4A66-B7F7-17577C4F470F}"/>
            </c:ext>
          </c:extLst>
        </c:ser>
        <c:ser>
          <c:idx val="5"/>
          <c:order val="2"/>
          <c:tx>
            <c:strRef>
              <c:f>Sheet1!$F$1</c:f>
              <c:strCache>
                <c:ptCount val="1"/>
                <c:pt idx="0">
                  <c:v>Oedden, yn teithio gyda thîm neu glwb (e.e. tîm chwaraeon, clwb cymdeithasol neu grŵp diddordeb arbennig arall)</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48BC-4DE3-895C-BD297242A93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Sheet1!$F$2</c:f>
              <c:numCache>
                <c:formatCode>0%</c:formatCode>
                <c:ptCount val="1"/>
                <c:pt idx="0">
                  <c:v>1.4529478384930501E-2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82DE-4A66-B7F7-17577C4F470F}"/>
            </c:ext>
          </c:extLst>
        </c:ser>
        <c:ser>
          <c:idx val="4"/>
          <c:order val="3"/>
          <c:tx>
            <c:strRef>
              <c:f>Sheet1!$G$1</c:f>
              <c:strCache>
                <c:ptCount val="1"/>
                <c:pt idx="0">
                  <c:v>Oedden, yn rhan o daith fusnes neu daith allan gyda'r gwaith</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48BC-4DE3-895C-BD297242A93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Sheet1!$G$2</c:f>
              <c:numCache>
                <c:formatCode>0%</c:formatCode>
                <c:ptCount val="1"/>
                <c:pt idx="0">
                  <c:v>7.6970698508129903E-3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82DE-4A66-B7F7-17577C4F470F}"/>
            </c:ext>
          </c:extLst>
        </c:ser>
        <c:ser>
          <c:idx val="1"/>
          <c:order val="4"/>
          <c:tx>
            <c:strRef>
              <c:f>Sheet1!$C$1</c:f>
              <c:strCache>
                <c:ptCount val="1"/>
                <c:pt idx="0">
                  <c:v>Oedden, yn rhan o daith ysgol neu addysgol arall</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48BC-4DE3-895C-BD297242A93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Sheet1!$C$2</c:f>
              <c:numCache>
                <c:formatCode>0%</c:formatCode>
                <c:ptCount val="1"/>
                <c:pt idx="0">
                  <c:v>2.5480978280066999E-2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82DE-4A66-B7F7-17577C4F470F}"/>
            </c:ext>
          </c:extLst>
        </c:ser>
        <c:ser>
          <c:idx val="0"/>
          <c:order val="5"/>
          <c:tx>
            <c:strRef>
              <c:f>Sheet1!$B$1</c:f>
              <c:strCache>
                <c:ptCount val="1"/>
                <c:pt idx="0">
                  <c:v>Oedden, yn rhan o ddathliad (e.e. pen-blwydd, pen-blwydd priodas, noson i'r dynion ac ati)</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48BC-4DE3-895C-BD297242A93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fg</c:v>
                </c:pt>
              </c:strCache>
            </c:strRef>
          </c:cat>
          <c:val>
            <c:numRef>
              <c:f>Sheet1!$B$2</c:f>
              <c:numCache>
                <c:formatCode>0%</c:formatCode>
                <c:ptCount val="1"/>
                <c:pt idx="0">
                  <c:v>4.0463590356912903E-2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82DE-4A66-B7F7-17577C4F470F}"/>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1.334065105766058E-2"/>
          <c:y val="5.046520009636879E-2"/>
          <c:w val="0.6102789044380188"/>
          <c:h val="0.8990696072578430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29237508773804"/>
          <c:y val="3.631317988038063E-2"/>
          <c:w val="0.29571053385734558"/>
          <c:h val="0.92057937383651733"/>
        </c:manualLayout>
      </c:layout>
      <c:pieChart>
        <c:varyColors val="1"/>
        <c:ser>
          <c:idx val="0"/>
          <c:order val="0"/>
          <c:tx>
            <c:strRef>
              <c:f>Sheet1!$B$1</c:f>
              <c:strCache>
                <c:ptCount val="1"/>
                <c:pt idx="0">
                  <c:v>Column1</c:v>
                </c:pt>
              </c:strCache>
            </c:strRef>
          </c:tx>
          <c:spPr>
            <a:ln>
              <a:noFill/>
            </a:ln>
          </c:spPr>
          <c:explosion val="1"/>
          <c:dPt>
            <c:idx val="0"/>
            <c:bubble3D val="0"/>
            <c:spPr>
              <a:solidFill>
                <a:schemeClr val="accent1"/>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338-406A-A000-9D6CC855B1E2}"/>
              </c:ext>
            </c:extLst>
          </c:dPt>
          <c:dPt>
            <c:idx val="1"/>
            <c:bubble3D val="0"/>
            <c:spPr>
              <a:solidFill>
                <a:schemeClr val="accent2"/>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B338-406A-A000-9D6CC855B1E2}"/>
              </c:ext>
            </c:extLst>
          </c:dPt>
          <c:dPt>
            <c:idx val="2"/>
            <c:bubble3D val="0"/>
            <c:spPr>
              <a:solidFill>
                <a:schemeClr val="accent3"/>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B338-406A-A000-9D6CC855B1E2}"/>
              </c:ext>
            </c:extLst>
          </c:dPt>
          <c:dPt>
            <c:idx val="3"/>
            <c:bubble3D val="0"/>
            <c:spPr>
              <a:solidFill>
                <a:schemeClr val="accent4"/>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B338-406A-A000-9D6CC855B1E2}"/>
              </c:ext>
            </c:extLst>
          </c:dPt>
          <c:dPt>
            <c:idx val="4"/>
            <c:bubble3D val="0"/>
            <c:spPr>
              <a:solidFill>
                <a:schemeClr val="accent5"/>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B338-406A-A000-9D6CC855B1E2}"/>
              </c:ext>
            </c:extLst>
          </c:dPt>
          <c:dPt>
            <c:idx val="5"/>
            <c:bubble3D val="0"/>
            <c:spPr>
              <a:solidFill>
                <a:schemeClr val="accent6"/>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B338-406A-A000-9D6CC855B1E2}"/>
              </c:ext>
            </c:extLst>
          </c:dPt>
          <c:dPt>
            <c:idx val="6"/>
            <c:bubble3D val="0"/>
            <c:spPr>
              <a:solidFill>
                <a:schemeClr val="accent1">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B338-406A-A000-9D6CC855B1E2}"/>
              </c:ext>
            </c:extLst>
          </c:dPt>
          <c:dPt>
            <c:idx val="7"/>
            <c:bubble3D val="0"/>
            <c:spPr>
              <a:solidFill>
                <a:schemeClr val="accent2">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B338-406A-A000-9D6CC855B1E2}"/>
              </c:ext>
            </c:extLst>
          </c:dPt>
          <c:dPt>
            <c:idx val="8"/>
            <c:bubble3D val="0"/>
            <c:spPr>
              <a:solidFill>
                <a:schemeClr val="accent3">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B338-406A-A000-9D6CC855B1E2}"/>
              </c:ext>
            </c:extLst>
          </c:dPt>
          <c:dPt>
            <c:idx val="9"/>
            <c:bubble3D val="0"/>
            <c:spPr>
              <a:solidFill>
                <a:schemeClr val="accent4">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B338-406A-A000-9D6CC855B1E2}"/>
              </c:ext>
            </c:extLst>
          </c:dPt>
          <c:dPt>
            <c:idx val="10"/>
            <c:bubble3D val="0"/>
            <c:spPr>
              <a:solidFill>
                <a:schemeClr val="accent5">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B338-406A-A000-9D6CC855B1E2}"/>
              </c:ext>
            </c:extLst>
          </c:dPt>
          <c:dPt>
            <c:idx val="11"/>
            <c:bubble3D val="0"/>
            <c:spPr>
              <a:solidFill>
                <a:schemeClr val="accent6">
                  <a:lumMod val="6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B338-406A-A000-9D6CC855B1E2}"/>
              </c:ext>
            </c:extLst>
          </c:dPt>
          <c:dPt>
            <c:idx val="12"/>
            <c:bubble3D val="0"/>
            <c:spPr>
              <a:solidFill>
                <a:schemeClr val="bg1">
                  <a:lumMod val="50000"/>
                </a:schemeClr>
              </a:solidFill>
              <a:ln>
                <a:noFill/>
              </a:ln>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B338-406A-A000-9D6CC855B1E2}"/>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338-406A-A000-9D6CC855B1E2}"/>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B338-406A-A000-9D6CC855B1E2}"/>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B338-406A-A000-9D6CC855B1E2}"/>
                </c:ext>
              </c:extLst>
            </c:dLbl>
            <c:dLbl>
              <c:idx val="3"/>
              <c:tx>
                <c:rich>
                  <a:bodyPr/>
                  <a:lstStyle/>
                  <a:p>
                    <a:pPr>
                      <a:defRPr/>
                    </a:pPr>
                    <a:r>
                      <a:rPr lang="en-US"/>
                      <a:t>10%</a:t>
                    </a:r>
                  </a:p>
                </c:rich>
              </c:tx>
              <c:sp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7-B338-406A-A000-9D6CC855B1E2}"/>
                </c:ext>
              </c:extLst>
            </c:dLbl>
            <c:dLbl>
              <c:idx val="4"/>
              <c:layout>
                <c:manualLayout>
                  <c:x val="2.5674207136034966E-2"/>
                  <c:y val="6.5669678151607513E-2"/>
                </c:manualLayout>
              </c:layou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B338-406A-A000-9D6CC855B1E2}"/>
                </c:ext>
              </c:extLst>
            </c:dLbl>
            <c:dLbl>
              <c:idx val="5"/>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B-B338-406A-A000-9D6CC855B1E2}"/>
                </c:ext>
              </c:extLst>
            </c:dLbl>
            <c:dLbl>
              <c:idx val="6"/>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D-B338-406A-A000-9D6CC855B1E2}"/>
                </c:ext>
              </c:extLst>
            </c:dLbl>
            <c:dLbl>
              <c:idx val="7"/>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F-B338-406A-A000-9D6CC855B1E2}"/>
                </c:ext>
              </c:extLst>
            </c:dLbl>
            <c:dLbl>
              <c:idx val="8"/>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1-B338-406A-A000-9D6CC855B1E2}"/>
                </c:ext>
              </c:extLst>
            </c:dLbl>
            <c:dLbl>
              <c:idx val="9"/>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3-B338-406A-A000-9D6CC855B1E2}"/>
                </c:ext>
              </c:extLst>
            </c:dLbl>
            <c:dLbl>
              <c:idx val="1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5-B338-406A-A000-9D6CC855B1E2}"/>
                </c:ext>
              </c:extLst>
            </c:dLbl>
            <c:dLbl>
              <c:idx val="1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7-B338-406A-A000-9D6CC855B1E2}"/>
                </c:ext>
              </c:extLst>
            </c:dLbl>
            <c:dLbl>
              <c:idx val="1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9-B338-406A-A000-9D6CC855B1E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Sheet1!$A$2:$A$7</c:f>
              <c:strCache>
                <c:ptCount val="6"/>
                <c:pt idx="0">
                  <c:v>Costau trafnidiaeth</c:v>
                </c:pt>
                <c:pt idx="1">
                  <c:v>Costau bwyd a diod</c:v>
                </c:pt>
                <c:pt idx="2">
                  <c:v>Siopa arbenigol i'ch hun neu eraill</c:v>
                </c:pt>
                <c:pt idx="3">
                  <c:v>Costau atyniadau ac adloniant</c:v>
                </c:pt>
                <c:pt idx="4">
                  <c:v>Gwyliau pecyn, gwasanaethau teithio a llogi offer*</c:v>
                </c:pt>
                <c:pt idx="5">
                  <c:v>Arall/Ddim yn gwybod</c:v>
                </c:pt>
              </c:strCache>
            </c:strRef>
          </c:cat>
          <c:val>
            <c:numRef>
              <c:f>Sheet1!$B$2:$B$7</c:f>
              <c:numCache>
                <c:formatCode>0%</c:formatCode>
                <c:ptCount val="6"/>
                <c:pt idx="0">
                  <c:v>0.247184974661462</c:v>
                </c:pt>
                <c:pt idx="1">
                  <c:v>0.33073679922674298</c:v>
                </c:pt>
                <c:pt idx="2">
                  <c:v>0.16278494684841199</c:v>
                </c:pt>
                <c:pt idx="3">
                  <c:v>0.103827064839166</c:v>
                </c:pt>
                <c:pt idx="4">
                  <c:v>3.2231375084590203E-2</c:v>
                </c:pt>
                <c:pt idx="5">
                  <c:v>0.11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1A-B338-406A-A000-9D6CC855B1E2}"/>
            </c:ext>
          </c:extLst>
        </c:ser>
        <c:dLbls>
          <c:showLegendKey val="0"/>
          <c:showVal val="0"/>
          <c:showCatName val="0"/>
          <c:showSerName val="0"/>
          <c:showPercent val="0"/>
          <c:showBubbleSize val="0"/>
          <c:showLeaderLines val="0"/>
        </c:dLbls>
        <c:firstSliceAng val="0"/>
      </c:pieChart>
      <c:spPr>
        <a:noFill/>
        <a:ln>
          <a:noFill/>
        </a:ln>
        <a:effectLst/>
      </c:spPr>
    </c:plotArea>
    <c:legend>
      <c:legendPos val="l"/>
      <c:layout>
        <c:manualLayout>
          <c:xMode val="edge"/>
          <c:yMode val="edge"/>
          <c:x val="1.7564306035637856E-2"/>
          <c:y val="3.6288939416408539E-2"/>
          <c:w val="0.26888415217399597"/>
          <c:h val="0.91544944047927856"/>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05431340262294E-4"/>
          <c:y val="5.5870607495307922E-2"/>
          <c:w val="0.99147903919219971"/>
          <c:h val="0.83043098449707031"/>
        </c:manualLayout>
      </c:layout>
      <c:barChart>
        <c:barDir val="col"/>
        <c:grouping val="clustered"/>
        <c:varyColors val="0"/>
        <c:ser>
          <c:idx val="0"/>
          <c:order val="0"/>
          <c:tx>
            <c:strRef>
              <c:f>Sheet1!$B$1</c:f>
              <c:strCache>
                <c:ptCount val="1"/>
                <c:pt idx="0">
                  <c:v>Proportion of avergae spend 2023</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1D3C-4E75-9791-A074A86AADE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D3C-4E75-9791-A074A86AADE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1D3C-4E75-9791-A074A86AADE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D3C-4E75-9791-A074A86AADE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1D3C-4E75-9791-A074A86AADE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D3C-4E75-9791-A074A86AADE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1D3C-4E75-9791-A074A86AADE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1D3C-4E75-9791-A074A86AADE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1D3C-4E75-9791-A074A86AADE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Sheet1!$A$2:$A$10</c:f>
              <c:strCache>
                <c:ptCount val="9"/>
                <c:pt idx="0">
                  <c:v>£0</c:v>
                </c:pt>
                <c:pt idx="1">
                  <c:v>£0-£10</c:v>
                </c:pt>
                <c:pt idx="2">
                  <c:v>£10-£20</c:v>
                </c:pt>
                <c:pt idx="3">
                  <c:v>£20-£30</c:v>
                </c:pt>
                <c:pt idx="4">
                  <c:v>£30-£40</c:v>
                </c:pt>
                <c:pt idx="5">
                  <c:v>£40-£60</c:v>
                </c:pt>
                <c:pt idx="6">
                  <c:v>£60-£80</c:v>
                </c:pt>
                <c:pt idx="7">
                  <c:v>£80-£100</c:v>
                </c:pt>
                <c:pt idx="8">
                  <c:v>£100+</c:v>
                </c:pt>
              </c:strCache>
            </c:strRef>
          </c:cat>
          <c:val>
            <c:numRef>
              <c:f>Sheet1!$B$2:$B$10</c:f>
              <c:numCache>
                <c:formatCode>0%</c:formatCode>
                <c:ptCount val="9"/>
                <c:pt idx="0">
                  <c:v>0.10867178924259099</c:v>
                </c:pt>
                <c:pt idx="1">
                  <c:v>9.7694840834248106E-2</c:v>
                </c:pt>
                <c:pt idx="2">
                  <c:v>0.142700329308452</c:v>
                </c:pt>
                <c:pt idx="3">
                  <c:v>0.12403951701427</c:v>
                </c:pt>
                <c:pt idx="4">
                  <c:v>0.20965971459934099</c:v>
                </c:pt>
                <c:pt idx="5">
                  <c:v>0.109769484083425</c:v>
                </c:pt>
                <c:pt idx="6">
                  <c:v>6.5861690450054897E-2</c:v>
                </c:pt>
                <c:pt idx="7">
                  <c:v>2.7442371020856199E-2</c:v>
                </c:pt>
                <c:pt idx="8">
                  <c:v>0.114160263446762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719F-40D7-A5E2-497301F1E1AD}"/>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Ymweliadau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70E8-4AC4-AD22-1429B87A742C}"/>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0E8-4AC4-AD22-1429B87A742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70E8-4AC4-AD22-1429B87A742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Sheet1!$B$2:$B$4</c:f>
              <c:numCache>
                <c:formatCode>0%</c:formatCode>
                <c:ptCount val="3"/>
                <c:pt idx="0">
                  <c:v>0.23311432293487899</c:v>
                </c:pt>
                <c:pt idx="1">
                  <c:v>0.247473400739496</c:v>
                </c:pt>
                <c:pt idx="2">
                  <c:v>0.26733400752785802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0352-425B-8C01-762DFA8CC39B}"/>
            </c:ext>
          </c:extLst>
        </c:ser>
        <c:ser>
          <c:idx val="1"/>
          <c:order val="1"/>
          <c:tx>
            <c:strRef>
              <c:f>Sheet1!$C$1</c:f>
              <c:strCache>
                <c:ptCount val="1"/>
                <c:pt idx="0">
                  <c:v>Gwariant</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70E8-4AC4-AD22-1429B87A742C}"/>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70E8-4AC4-AD22-1429B87A742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70E8-4AC4-AD22-1429B87A742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Sheet1!$C$2:$C$4</c:f>
              <c:numCache>
                <c:formatCode>0%</c:formatCode>
                <c:ptCount val="3"/>
                <c:pt idx="0">
                  <c:v>0.21107627145157501</c:v>
                </c:pt>
                <c:pt idx="1">
                  <c:v>0.21807244985124699</c:v>
                </c:pt>
                <c:pt idx="2">
                  <c:v>0.24266870741249999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352-425B-8C01-762DFA8CC39B}"/>
            </c:ext>
          </c:extLst>
        </c:ser>
        <c:dLbls>
          <c:showLegendKey val="0"/>
          <c:showVal val="0"/>
          <c:showCatName val="0"/>
          <c:showSerName val="0"/>
          <c:showPercent val="0"/>
          <c:showBubbleSize val="0"/>
        </c:dLbls>
        <c:gapWidth val="182"/>
        <c:axId val="1798131599"/>
        <c:axId val="1798128239"/>
      </c:barChart>
      <c:catAx>
        <c:axId val="1798131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798128239"/>
        <c:crosses val="autoZero"/>
        <c:auto val="0"/>
        <c:lblAlgn val="ctr"/>
        <c:lblOffset val="100"/>
        <c:noMultiLvlLbl val="0"/>
      </c:catAx>
      <c:valAx>
        <c:axId val="1798128239"/>
        <c:scaling>
          <c:orientation val="minMax"/>
        </c:scaling>
        <c:delete val="1"/>
        <c:axPos val="l"/>
        <c:numFmt formatCode="0%" sourceLinked="1"/>
        <c:majorTickMark val="none"/>
        <c:minorTickMark val="none"/>
        <c:tickLblPos val="nextTo"/>
        <c:crossAx val="179813159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03185939788818"/>
          <c:y val="0"/>
          <c:w val="0.47606080770492554"/>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0166-4FF6-94F7-5DB6CC9E8094}"/>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0166-4FF6-94F7-5DB6CC9E8094}"/>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0166-4FF6-94F7-5DB6CC9E8094}"/>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0166-4FF6-94F7-5DB6CC9E8094}"/>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0166-4FF6-94F7-5DB6CC9E809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0166-4FF6-94F7-5DB6CC9E809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0166-4FF6-94F7-5DB6CC9E809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0166-4FF6-94F7-5DB6CC9E8094}"/>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0166-4FF6-94F7-5DB6CC9E809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Sheet1!$A$2:$A$10</c:f>
              <c:strCache>
                <c:ptCount val="9"/>
                <c:pt idx="0">
                  <c:v>*Golwg </c:v>
                </c:pt>
                <c:pt idx="1">
                  <c:v>*Cof</c:v>
                </c:pt>
                <c:pt idx="2">
                  <c:v>*Dysgu</c:v>
                </c:pt>
                <c:pt idx="3">
                  <c:v>*Clyw </c:v>
                </c:pt>
                <c:pt idx="4">
                  <c:v>*Deheurwydd </c:v>
                </c:pt>
                <c:pt idx="5">
                  <c:v>*Stamina/blinder anadlu</c:v>
                </c:pt>
                <c:pt idx="6">
                  <c:v>*Cymdeithasol/ymddygiadol</c:v>
                </c:pt>
                <c:pt idx="7">
                  <c:v>*Symudedd</c:v>
                </c:pt>
                <c:pt idx="8">
                  <c:v>Iechyd meddwl</c:v>
                </c:pt>
              </c:strCache>
            </c:strRef>
          </c:cat>
          <c:val>
            <c:numRef>
              <c:f>Sheet1!$B$2:$B$10</c:f>
              <c:numCache>
                <c:formatCode>0%</c:formatCode>
                <c:ptCount val="9"/>
                <c:pt idx="0">
                  <c:v>5.4836064453312801E-2</c:v>
                </c:pt>
                <c:pt idx="1">
                  <c:v>6.5247190813020994E-2</c:v>
                </c:pt>
                <c:pt idx="2">
                  <c:v>9.2887363574158999E-2</c:v>
                </c:pt>
                <c:pt idx="3">
                  <c:v>0.10027832588456199</c:v>
                </c:pt>
                <c:pt idx="4">
                  <c:v>0.12908294549476901</c:v>
                </c:pt>
                <c:pt idx="5">
                  <c:v>0.20806522423575499</c:v>
                </c:pt>
                <c:pt idx="6">
                  <c:v>0.22393155813802501</c:v>
                </c:pt>
                <c:pt idx="7">
                  <c:v>0.300163438790852</c:v>
                </c:pt>
                <c:pt idx="8">
                  <c:v>0.51230648412181201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8016-4492-9447-030125A53273}"/>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mtId="4294967295">
          <a:solidFill>
            <a:schemeClr val="accent1"/>
          </a:solidFill>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2958068848"/>
          <c:y val="7.2338588535785675E-2"/>
          <c:w val="0.55722874402999878"/>
          <c:h val="0.85532283782958984"/>
        </c:manualLayout>
      </c:layout>
      <c:barChart>
        <c:barDir val="bar"/>
        <c:grouping val="clustered"/>
        <c:varyColors val="1"/>
        <c:dLbls>
          <c:showLegendKey val="0"/>
          <c:showVal val="0"/>
          <c:showCatName val="0"/>
          <c:showSerName val="0"/>
          <c:showPercent val="0"/>
          <c:showBubbleSize val="0"/>
        </c:dLbls>
        <c:gapWidth val="15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02672464"/>
        <c:crosses val="autoZero"/>
        <c:auto val="0"/>
        <c:lblAlgn val="ctr"/>
        <c:lblOffset val="100"/>
        <c:noMultiLvlLbl val="0"/>
      </c:cat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746132910251617"/>
          <c:w val="0.97466373443603516"/>
          <c:h val="0.5195002555847168"/>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B980-488E-BFA4-A8E9721D4517}"/>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980-488E-BFA4-A8E9721D4517}"/>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B980-488E-BFA4-A8E9721D4517}"/>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B980-488E-BFA4-A8E9721D451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Pobl Annibynnol Iau</c:v>
                </c:pt>
                <c:pt idx="1">
                  <c:v>Teuluoedd</c:v>
                </c:pt>
                <c:pt idx="2">
                  <c:v>Pobl Annibynnol Hŷn</c:v>
                </c:pt>
                <c:pt idx="3">
                  <c:v>*Oedran ymddeol</c:v>
                </c:pt>
              </c:strCache>
            </c:strRef>
          </c:cat>
          <c:val>
            <c:numRef>
              <c:f>Sheet1!$B$2:$B$5</c:f>
              <c:numCache>
                <c:formatCode>0%</c:formatCode>
                <c:ptCount val="4"/>
                <c:pt idx="0">
                  <c:v>0.201132488746329</c:v>
                </c:pt>
                <c:pt idx="1">
                  <c:v>0.44444511310604201</c:v>
                </c:pt>
                <c:pt idx="2">
                  <c:v>0.28701600398969301</c:v>
                </c:pt>
                <c:pt idx="3">
                  <c:v>6.7406394157935395E-2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3E13-4635-B2B1-C32EC77BB315}"/>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122737616300583"/>
          <c:w val="0.97466373443603516"/>
          <c:h val="0.38659688830375671"/>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6BB9-4845-A9E0-46852F1AF30D}"/>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6BB9-4845-A9E0-46852F1AF30D}"/>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6BB9-4845-A9E0-46852F1AF30D}"/>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6BB9-4845-A9E0-46852F1AF30D}"/>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6BB9-4845-A9E0-46852F1AF30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Cyflogedig/ hunan-gyflogedig llawn amser</c:v>
                </c:pt>
                <c:pt idx="1">
                  <c:v>*Cyflogedig/ hunan-gyflogedig rhan-amser</c:v>
                </c:pt>
                <c:pt idx="2">
                  <c:v>*Mewn addysg lawn amser</c:v>
                </c:pt>
                <c:pt idx="3">
                  <c:v>*Diwaith/ Ddim yn gweithio</c:v>
                </c:pt>
                <c:pt idx="4">
                  <c:v>*Wedi ymddeol</c:v>
                </c:pt>
              </c:strCache>
            </c:strRef>
          </c:cat>
          <c:val>
            <c:numRef>
              <c:f>Sheet1!$B$2:$B$6</c:f>
              <c:numCache>
                <c:formatCode>0%</c:formatCode>
                <c:ptCount val="5"/>
                <c:pt idx="0">
                  <c:v>0.41325877975009401</c:v>
                </c:pt>
                <c:pt idx="1">
                  <c:v>0.20336906076570399</c:v>
                </c:pt>
                <c:pt idx="2">
                  <c:v>6.0338614755631702E-2</c:v>
                </c:pt>
                <c:pt idx="3">
                  <c:v>0.17012629963904499</c:v>
                </c:pt>
                <c:pt idx="4">
                  <c:v>0.112192968374805</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3752-4AD6-9A33-D5C459526891}"/>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2958068848"/>
          <c:y val="7.2338588535785675E-2"/>
          <c:w val="0.55722874402999878"/>
          <c:h val="0.85532283782958984"/>
        </c:manualLayout>
      </c:layout>
      <c:barChart>
        <c:barDir val="bar"/>
        <c:grouping val="clustered"/>
        <c:varyColors val="1"/>
        <c:dLbls>
          <c:showLegendKey val="0"/>
          <c:showVal val="0"/>
          <c:showCatName val="0"/>
          <c:showSerName val="0"/>
          <c:showPercent val="0"/>
          <c:showBubbleSize val="0"/>
        </c:dLbls>
        <c:gapWidth val="15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02672464"/>
        <c:crosses val="autoZero"/>
        <c:auto val="0"/>
        <c:lblAlgn val="ctr"/>
        <c:lblOffset val="100"/>
        <c:noMultiLvlLbl val="0"/>
      </c:cat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322830140590668E-2"/>
          <c:y val="0.31132581830024719"/>
          <c:w val="0.95135432481765747"/>
          <c:h val="0.48353323340415955"/>
        </c:manualLayout>
      </c:layout>
      <c:barChart>
        <c:barDir val="col"/>
        <c:grouping val="clustered"/>
        <c:varyColors val="0"/>
        <c:ser>
          <c:idx val="0"/>
          <c:order val="0"/>
          <c:tx>
            <c:strRef>
              <c:f>Sheet1!$B$1</c:f>
              <c:strCache>
                <c:ptCount val="1"/>
                <c:pt idx="0">
                  <c:v>% Impairment in visit party</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1BDF-458C-8C29-82A73499ACC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BDF-458C-8C29-82A73499ACC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1BDF-458C-8C29-82A73499ACC1}"/>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BDF-458C-8C29-82A73499ACC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Glan môr/arfordirol</c:v>
                </c:pt>
                <c:pt idx="1">
                  <c:v>Dinas fawr/tref fawr</c:v>
                </c:pt>
                <c:pt idx="2">
                  <c:v>Tref fach</c:v>
                </c:pt>
                <c:pt idx="3">
                  <c:v>Cefn gwlad/pentref</c:v>
                </c:pt>
              </c:strCache>
            </c:strRef>
          </c:cat>
          <c:val>
            <c:numRef>
              <c:f>Sheet1!$B$2:$B$5</c:f>
              <c:numCache>
                <c:formatCode>0%</c:formatCode>
                <c:ptCount val="4"/>
                <c:pt idx="0">
                  <c:v>0.17487075648783201</c:v>
                </c:pt>
                <c:pt idx="1">
                  <c:v>0.348966455751055</c:v>
                </c:pt>
                <c:pt idx="2">
                  <c:v>0.22307170178934599</c:v>
                </c:pt>
                <c:pt idx="3">
                  <c:v>0.22300705875813601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D239-4174-B0C0-0FD25CF8D6B0}"/>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054225921630859E-2"/>
          <c:y val="0.19796068966388702"/>
          <c:w val="0.97452360391616821"/>
          <c:h val="0.48478281497955322"/>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159A-4363-9AA6-35D1E6483C7B}"/>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59A-4363-9AA6-35D1E6483C7B}"/>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159A-4363-9AA6-35D1E6483C7B}"/>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59A-4363-9AA6-35D1E6483C7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Cerbyd modur preifat</c:v>
                </c:pt>
                <c:pt idx="1">
                  <c:v>*Trên, trên tanddaearol, tram</c:v>
                </c:pt>
                <c:pt idx="2">
                  <c:v>*Bws/Coets/tacsi</c:v>
                </c:pt>
                <c:pt idx="3">
                  <c:v>*Cerdded, Beicio</c:v>
                </c:pt>
              </c:strCache>
            </c:strRef>
          </c:cat>
          <c:val>
            <c:numRef>
              <c:f>Sheet1!$B$2:$B$5</c:f>
              <c:numCache>
                <c:formatCode>0%</c:formatCode>
                <c:ptCount val="4"/>
                <c:pt idx="0">
                  <c:v>0.75270831275546601</c:v>
                </c:pt>
                <c:pt idx="1">
                  <c:v>0.17537390195348099</c:v>
                </c:pt>
                <c:pt idx="2">
                  <c:v>0.10893689574780401</c:v>
                </c:pt>
                <c:pt idx="3">
                  <c:v>6.3778022097398496E-2</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A868-4955-BECB-4CEE0011C95F}"/>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116427183151245"/>
          <c:y val="0"/>
          <c:w val="0.3026975691318512"/>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858E-4630-8F62-5BA097EE656A}"/>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858E-4630-8F62-5BA097EE656A}"/>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858E-4630-8F62-5BA097EE656A}"/>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858E-4630-8F62-5BA097EE656A}"/>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4-858E-4630-8F62-5BA097EE656A}"/>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858E-4630-8F62-5BA097EE656A}"/>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6-858E-4630-8F62-5BA097EE656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7-858E-4630-8F62-5BA097EE656A}"/>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8-858E-4630-8F62-5BA097EE656A}"/>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9-858E-4630-8F62-5BA097EE656A}"/>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A-858E-4630-8F62-5BA097EE656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Sheet1!$A$2:$A$12</c:f>
              <c:strCache>
                <c:ptCount val="11"/>
                <c:pt idx="0">
                  <c:v>Profiad iechyd neu lesiant</c:v>
                </c:pt>
                <c:pt idx="1">
                  <c:v>Gweithgareddau hamdden eraill</c:v>
                </c:pt>
                <c:pt idx="2">
                  <c:v>Digwyddiad arbennig neu ddathliad</c:v>
                </c:pt>
                <c:pt idx="3">
                  <c:v>Celfyddydau, diwylliannol neu adloniant</c:v>
                </c:pt>
                <c:pt idx="4">
                  <c:v>Digwyddiad cyhoeddus a drefnwyd</c:v>
                </c:pt>
                <c:pt idx="5">
                  <c:v>Hobïau a diddordebau</c:v>
                </c:pt>
                <c:pt idx="6">
                  <c:v>Mynd i atyniad ymwelwyr</c:v>
                </c:pt>
                <c:pt idx="7">
                  <c:v>Chwaraeon neu hamdden awyr agored</c:v>
                </c:pt>
                <c:pt idx="8">
                  <c:v>Bwyd, diod, noson allan neu siopa arbenigol</c:v>
                </c:pt>
                <c:pt idx="9">
                  <c:v>Ymweld â lleoedd </c:v>
                </c:pt>
                <c:pt idx="10">
                  <c:v>Ymweld â ffrindiau neu berthnasau</c:v>
                </c:pt>
              </c:strCache>
            </c:strRef>
          </c:cat>
          <c:val>
            <c:numRef>
              <c:f>Sheet1!$B$2:$B$12</c:f>
              <c:numCache>
                <c:formatCode>0%</c:formatCode>
                <c:ptCount val="11"/>
                <c:pt idx="0">
                  <c:v>2.3139555693105801E-2</c:v>
                </c:pt>
                <c:pt idx="1">
                  <c:v>2.7624299483214002E-2</c:v>
                </c:pt>
                <c:pt idx="2">
                  <c:v>7.0385464817684498E-2</c:v>
                </c:pt>
                <c:pt idx="3">
                  <c:v>7.3012970586306902E-2</c:v>
                </c:pt>
                <c:pt idx="4">
                  <c:v>9.4496852262562395E-2</c:v>
                </c:pt>
                <c:pt idx="5">
                  <c:v>0.12530866724763001</c:v>
                </c:pt>
                <c:pt idx="6">
                  <c:v>0.13778105872267199</c:v>
                </c:pt>
                <c:pt idx="7">
                  <c:v>0.17967050284418301</c:v>
                </c:pt>
                <c:pt idx="8">
                  <c:v>0.19821534891012299</c:v>
                </c:pt>
                <c:pt idx="9">
                  <c:v>0.235366897360408</c:v>
                </c:pt>
                <c:pt idx="10">
                  <c:v>0.28022705628070599</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B497-4132-B725-0138916EEC1F}"/>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m="http://schemas.openxmlformats.org/officeDocument/2006/math" xmlns:w="http://schemas.openxmlformats.org/wordprocessingml/2006/main" xmlns:wp="http://schemas.openxmlformats.org/drawingml/2006/wordprocessingDrawing" xmlns:a14="http://schemas.microsoft.com/office/drawing/2010/main">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accent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02/06/2025</a:t>
            </a:fld>
            <a:endParaRPr lang="en-GB"/>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052257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4631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483506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pic>
        <p:nvPicPr>
          <p:cNvPr id="3" name="Picture 2">
            <a:extLst>
              <a:ext uri="{FF2B5EF4-FFF2-40B4-BE49-F238E27FC236}">
                <a16:creationId xmlns:a16="http://schemas.microsoft.com/office/drawing/2014/main" id="{6E4276A5-95C0-4E80-9CDC-76C30C9499D7}"/>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100211" y="12160370"/>
            <a:ext cx="1004189" cy="1124692"/>
          </a:xfrm>
          <a:prstGeom prst="rect">
            <a:avLst/>
          </a:prstGeom>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 y="0"/>
            <a:ext cx="24535312" cy="13716000"/>
          </a:xfrm>
          <a:prstGeom prst="rect">
            <a:avLst/>
          </a:prstGeom>
        </p:spPr>
      </p:pic>
      <p:sp>
        <p:nvSpPr>
          <p:cNvPr id="11"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9EA28CA1-7B1B-F727-A0DA-477E1B2085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8"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8"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3"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4"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7_Title &amp; Subtitle">
    <p:spTree>
      <p:nvGrpSpPr>
        <p:cNvPr id="1" name=""/>
        <p:cNvGrpSpPr/>
        <p:nvPr/>
      </p:nvGrpSpPr>
      <p:grpSpPr>
        <a:xfrm>
          <a:off x="0" y="0"/>
          <a:ext cx="0" cy="0"/>
          <a:chOff x="0" y="0"/>
          <a:chExt cx="0" cy="0"/>
        </a:xfrm>
      </p:grpSpPr>
      <p:sp>
        <p:nvSpPr>
          <p:cNvPr id="187"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189"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190"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191"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192"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193"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1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460A6D08-5145-F15B-0521-CD48B4250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56"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7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87"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30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35598341-B5DD-800B-ABE3-E161E89AFD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448624"/>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B03EFE90-27F8-7788-FA19-C9815283C4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44EAEAE7-ADAE-698A-3286-0EED75A976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0A8DF4B9-C5FC-1603-DC68-E8E167780B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1" orient="horz" pos="2392" userDrawn="1">
          <p15:clr>
            <a:srgbClr val="FBAE40"/>
          </p15:clr>
        </p15:guide>
        <p15:guide id="2" pos="7680" userDrawn="1">
          <p15:clr>
            <a:srgbClr val="FBAE40"/>
          </p15:clr>
        </p15:guide>
        <p15:guide id="3" orient="horz" pos="1145" userDrawn="1">
          <p15:clr>
            <a:srgbClr val="FBAE40"/>
          </p15:clr>
        </p15:guide>
        <p15:guide id="4" orient="horz" pos="1326" userDrawn="1">
          <p15:clr>
            <a:srgbClr val="FBAE40"/>
          </p15:clr>
        </p15:guide>
        <p15:guide id="5" orient="horz" pos="7541" userDrawn="1">
          <p15:clr>
            <a:srgbClr val="FBAE40"/>
          </p15:clr>
        </p15:guide>
        <p15:guide id="7" pos="149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7A605FBC-6B96-BE76-1D0A-F502B34412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33400" y="12136683"/>
            <a:ext cx="3124857" cy="719523"/>
          </a:xfrm>
          <a:prstGeom prst="rect">
            <a:avLst/>
          </a:prstGeom>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17"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18" name="Text Placeholder 2"/>
          <p:cNvSpPr>
            <a:spLocks noGrp="1"/>
          </p:cNvSpPr>
          <p:nvPr>
            <p:ph type="body" sz="quarter" idx="24"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21359885-ED26-07F3-9FBF-4A1534D948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51689" y="12102860"/>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1" y="3434819"/>
            <a:ext cx="1" cy="9387559"/>
          </a:xfrm>
          <a:prstGeom prst="line">
            <a:avLst/>
          </a:prstGeom>
          <a:ln w="25400">
            <a:solidFill>
              <a:srgbClr val="7D7D7D"/>
            </a:solidFill>
            <a:miter/>
          </a:ln>
        </p:spPr>
        <p:txBody>
          <a:bodyPr lIns="45718" tIns="45718" rIns="45718" bIns="45718"/>
          <a:lstStyle/>
          <a:p>
            <a:endParaRPr/>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09"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4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45" name="Text Placeholder 2"/>
          <p:cNvSpPr>
            <a:spLocks noGrp="1"/>
          </p:cNvSpPr>
          <p:nvPr>
            <p:ph type="body" sz="quarter" idx="28"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1" y="2205110"/>
            <a:ext cx="1" cy="10617267"/>
          </a:xfrm>
          <a:prstGeom prst="line">
            <a:avLst/>
          </a:prstGeom>
          <a:ln w="25400">
            <a:solidFill>
              <a:srgbClr val="7D7D7D"/>
            </a:solidFill>
            <a:miter/>
          </a:ln>
        </p:spPr>
        <p:txBody>
          <a:bodyPr lIns="45718" tIns="45718" rIns="45718" bIns="45718"/>
          <a:lstStyle/>
          <a:p>
            <a:endParaRPr/>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09"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19"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92"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93"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19"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a:p>
        </p:txBody>
      </p:sp>
      <p:sp>
        <p:nvSpPr>
          <p:cNvPr id="527" name="Picture Placeholder 19"/>
          <p:cNvSpPr>
            <a:spLocks noGrp="1"/>
          </p:cNvSpPr>
          <p:nvPr>
            <p:ph type="pic" sz="quarter" idx="23"/>
          </p:nvPr>
        </p:nvSpPr>
        <p:spPr>
          <a:xfrm>
            <a:off x="16186976" y="3278370"/>
            <a:ext cx="7561252" cy="4836932"/>
          </a:xfrm>
          <a:prstGeom prst="rect">
            <a:avLst/>
          </a:prstGeom>
        </p:spPr>
        <p:txBody>
          <a:bodyPr lIns="91439" rIns="91439">
            <a:noAutofit/>
          </a:bodyPr>
          <a:lstStyle/>
          <a:p>
            <a:endParaRPr/>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29"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53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535"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6186976" y="2133666"/>
            <a:ext cx="7561252" cy="5981637"/>
          </a:xfrm>
          <a:prstGeom prst="rect">
            <a:avLst/>
          </a:prstGeom>
        </p:spPr>
        <p:txBody>
          <a:bodyPr lIns="91439" rIns="91439">
            <a:noAutofit/>
          </a:bodyPr>
          <a:lstStyle/>
          <a:p>
            <a:endParaRPr/>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50"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4"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2163811"/>
            <a:ext cx="0" cy="1065857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3346792"/>
            <a:ext cx="0" cy="9475589"/>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8"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3434820"/>
            <a:ext cx="0" cy="938755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3434820"/>
            <a:ext cx="0" cy="938755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3434820"/>
            <a:ext cx="0" cy="938755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21"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2205111"/>
            <a:ext cx="0" cy="1061726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2205111"/>
            <a:ext cx="0" cy="1061726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2205111"/>
            <a:ext cx="0" cy="10617264"/>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3330913"/>
            <a:ext cx="0" cy="9491463"/>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3330913"/>
            <a:ext cx="0" cy="9491462"/>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333091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7" name="Text Placeholder 2"/>
          <p:cNvSpPr>
            <a:spLocks noGrp="1"/>
          </p:cNvSpPr>
          <p:nvPr>
            <p:ph type="body" sz="quarter" idx="2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2227328"/>
            <a:ext cx="0" cy="10595048"/>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2227328"/>
            <a:ext cx="0" cy="1059504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222732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1" name="Text Placeholder 2"/>
          <p:cNvSpPr>
            <a:spLocks noGrp="1"/>
          </p:cNvSpPr>
          <p:nvPr>
            <p:ph type="body" sz="quarter" idx="19"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9" name="Picture Placeholder 4">
            <a:extLst>
              <a:ext uri="{FF2B5EF4-FFF2-40B4-BE49-F238E27FC236}">
                <a16:creationId xmlns:a16="http://schemas.microsoft.com/office/drawing/2014/main" id="{E9E83C1D-7F56-444C-9954-A9EF55BF23BE}"/>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sp>
        <p:nvSpPr>
          <p:cNvPr id="6" name="Text Placeholder 5">
            <a:extLst>
              <a:ext uri="{FF2B5EF4-FFF2-40B4-BE49-F238E27FC236}">
                <a16:creationId xmlns:a16="http://schemas.microsoft.com/office/drawing/2014/main" id="{01358E76-BC2C-32C7-AFC2-60AE3ECA1CBE}"/>
              </a:ext>
            </a:extLst>
          </p:cNvPr>
          <p:cNvSpPr>
            <a:spLocks noGrp="1"/>
          </p:cNvSpPr>
          <p:nvPr>
            <p:ph type="body" sz="quarter" idx="15"/>
          </p:nvPr>
        </p:nvSpPr>
        <p:spPr>
          <a:xfrm>
            <a:off x="650879" y="2315797"/>
            <a:ext cx="23123522" cy="99428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red dragon with wings&#10;&#10;Description automatically generated">
            <a:extLst>
              <a:ext uri="{FF2B5EF4-FFF2-40B4-BE49-F238E27FC236}">
                <a16:creationId xmlns:a16="http://schemas.microsoft.com/office/drawing/2014/main" id="{2F98B954-88D3-0530-93E0-664CF41F811E}"/>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4AC1304C-E981-B3EA-15DF-B415090B64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370162" y="12776819"/>
            <a:ext cx="2560320" cy="589534"/>
          </a:xfrm>
          <a:prstGeom prst="rect">
            <a:avLst/>
          </a:prstGeom>
        </p:spPr>
      </p:pic>
    </p:spTree>
    <p:custDataLst>
      <p:tags r:id="rId1"/>
    </p:custDataLst>
    <p:extLst>
      <p:ext uri="{BB962C8B-B14F-4D97-AF65-F5344CB8AC3E}">
        <p14:creationId xmlns:p14="http://schemas.microsoft.com/office/powerpoint/2010/main" val="3866959641"/>
      </p:ext>
    </p:extLst>
  </p:cSld>
  <p:clrMapOvr>
    <a:masterClrMapping/>
  </p:clrMapOvr>
  <p:transition/>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Heading and Sub heading only">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ct val="0"/>
              </a:spcBef>
              <a:spcAft>
                <a:spcPct val="0"/>
              </a:spcAft>
              <a:buClr>
                <a:srgbClr val="E41F18"/>
              </a:buClr>
              <a:buNone/>
              <a:defRPr sz="2400" b="1" baseline="0">
                <a:solidFill>
                  <a:schemeClr val="accent1"/>
                </a:solidFill>
                <a:latin typeface="+mn-lt"/>
              </a:defRPr>
            </a:lvl1pPr>
            <a:lvl2pPr marL="542926" indent="-542926">
              <a:lnSpc>
                <a:spcPct val="100000"/>
              </a:lnSpc>
              <a:spcBef>
                <a:spcPct val="0"/>
              </a:spcBef>
              <a:spcAft>
                <a:spcPts val="1200"/>
              </a:spcAft>
              <a:buClr>
                <a:srgbClr val="E41F18"/>
              </a:buClr>
              <a:defRPr sz="3200" baseline="0">
                <a:solidFill>
                  <a:schemeClr val="accent1"/>
                </a:solidFill>
                <a:latin typeface="+mn-lt"/>
              </a:defRPr>
            </a:lvl2pPr>
            <a:lvl3pPr marL="1066800" indent="-523876">
              <a:lnSpc>
                <a:spcPct val="100000"/>
              </a:lnSpc>
              <a:spcBef>
                <a:spcPct val="0"/>
              </a:spcBef>
              <a:spcAft>
                <a:spcPts val="1200"/>
              </a:spcAft>
              <a:buClr>
                <a:srgbClr val="E41F18"/>
              </a:buClr>
              <a:defRPr sz="3200" baseline="0">
                <a:solidFill>
                  <a:schemeClr val="accent1"/>
                </a:solidFill>
                <a:latin typeface="+mn-lt"/>
              </a:defRPr>
            </a:lvl3pPr>
            <a:lvl4pPr marL="1612900" indent="-546100">
              <a:lnSpc>
                <a:spcPct val="100000"/>
              </a:lnSpc>
              <a:spcBef>
                <a:spcPct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pic>
        <p:nvPicPr>
          <p:cNvPr id="6" name="Picture 5" descr="A red dragon with wings&#10;&#10;Description automatically generated">
            <a:extLst>
              <a:ext uri="{FF2B5EF4-FFF2-40B4-BE49-F238E27FC236}">
                <a16:creationId xmlns:a16="http://schemas.microsoft.com/office/drawing/2014/main" id="{052AAD8B-DD38-6A8D-445A-D60539BD1F2C}"/>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C95A6E1B-7ADB-D839-BCE1-18D57E82C0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351689" y="12776819"/>
            <a:ext cx="2560320" cy="589534"/>
          </a:xfrm>
          <a:prstGeom prst="rect">
            <a:avLst/>
          </a:prstGeom>
        </p:spPr>
      </p:pic>
    </p:spTree>
    <p:custDataLst>
      <p:tags r:id="rId1"/>
    </p:custDataLst>
    <p:extLst>
      <p:ext uri="{BB962C8B-B14F-4D97-AF65-F5344CB8AC3E}">
        <p14:creationId xmlns:p14="http://schemas.microsoft.com/office/powerpoint/2010/main" val="3946804191"/>
      </p:ext>
    </p:extLst>
  </p:cSld>
  <p:clrMapOvr>
    <a:masterClrMapping/>
  </p:clrMapOvr>
  <p:transition/>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ct val="0"/>
              </a:spcBef>
              <a:spcAft>
                <a:spcPct val="0"/>
              </a:spcAft>
              <a:buClr>
                <a:srgbClr val="E41F18"/>
              </a:buClr>
              <a:buNone/>
              <a:defRPr sz="2400" b="1" baseline="0">
                <a:solidFill>
                  <a:schemeClr val="accent1"/>
                </a:solidFill>
                <a:latin typeface="+mn-lt"/>
              </a:defRPr>
            </a:lvl1pPr>
            <a:lvl2pPr marL="542926" indent="-542926">
              <a:lnSpc>
                <a:spcPct val="100000"/>
              </a:lnSpc>
              <a:spcBef>
                <a:spcPct val="0"/>
              </a:spcBef>
              <a:spcAft>
                <a:spcPts val="1200"/>
              </a:spcAft>
              <a:buClr>
                <a:srgbClr val="E41F18"/>
              </a:buClr>
              <a:defRPr sz="3200" baseline="0">
                <a:solidFill>
                  <a:schemeClr val="accent1"/>
                </a:solidFill>
                <a:latin typeface="+mn-lt"/>
              </a:defRPr>
            </a:lvl2pPr>
            <a:lvl3pPr marL="1066800" indent="-523876">
              <a:lnSpc>
                <a:spcPct val="100000"/>
              </a:lnSpc>
              <a:spcBef>
                <a:spcPct val="0"/>
              </a:spcBef>
              <a:spcAft>
                <a:spcPts val="1200"/>
              </a:spcAft>
              <a:buClr>
                <a:srgbClr val="E41F18"/>
              </a:buClr>
              <a:defRPr sz="3200" baseline="0">
                <a:solidFill>
                  <a:schemeClr val="accent1"/>
                </a:solidFill>
                <a:latin typeface="+mn-lt"/>
              </a:defRPr>
            </a:lvl3pPr>
            <a:lvl4pPr marL="1612900" indent="-546100">
              <a:lnSpc>
                <a:spcPct val="100000"/>
              </a:lnSpc>
              <a:spcBef>
                <a:spcPct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sp>
        <p:nvSpPr>
          <p:cNvPr id="11" name="Text Placeholder 10">
            <a:extLst>
              <a:ext uri="{FF2B5EF4-FFF2-40B4-BE49-F238E27FC236}">
                <a16:creationId xmlns:a16="http://schemas.microsoft.com/office/drawing/2014/main" id="{E5ECE6EC-5B56-58E7-4B5B-B4942000A86D}"/>
              </a:ext>
            </a:extLst>
          </p:cNvPr>
          <p:cNvSpPr>
            <a:spLocks noGrp="1"/>
          </p:cNvSpPr>
          <p:nvPr>
            <p:ph type="body" sz="quarter" idx="16"/>
          </p:nvPr>
        </p:nvSpPr>
        <p:spPr>
          <a:xfrm>
            <a:off x="650879" y="3367733"/>
            <a:ext cx="23123522" cy="8927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red dragon with wings&#10;&#10;Description automatically generated">
            <a:extLst>
              <a:ext uri="{FF2B5EF4-FFF2-40B4-BE49-F238E27FC236}">
                <a16:creationId xmlns:a16="http://schemas.microsoft.com/office/drawing/2014/main" id="{0C93556D-B0DB-00FC-92D7-0C51111C6E6A}"/>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115BB0F5-21F5-A8CC-B31D-0007DE44F72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66962" y="12846499"/>
            <a:ext cx="2560320" cy="589534"/>
          </a:xfrm>
          <a:prstGeom prst="rect">
            <a:avLst/>
          </a:prstGeom>
        </p:spPr>
      </p:pic>
    </p:spTree>
    <p:custDataLst>
      <p:tags r:id="rId1"/>
    </p:custDataLst>
    <p:extLst>
      <p:ext uri="{BB962C8B-B14F-4D97-AF65-F5344CB8AC3E}">
        <p14:creationId xmlns:p14="http://schemas.microsoft.com/office/powerpoint/2010/main" val="3612969445"/>
      </p:ext>
    </p:extLst>
  </p:cSld>
  <p:clrMapOvr>
    <a:masterClrMapping/>
  </p:clrMapOvr>
  <p:transition/>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lain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669928" y="789143"/>
            <a:ext cx="2310447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lstStyle>
            <a:lvl1pPr marL="0" indent="0">
              <a:buNone/>
              <a:defRPr sz="2000" baseline="0">
                <a:solidFill>
                  <a:schemeClr val="accent1"/>
                </a:solidFill>
              </a:defRPr>
            </a:lvl1pPr>
          </a:lstStyle>
          <a:p>
            <a:pPr lvl="0"/>
            <a:r>
              <a:rPr lang="en-GB"/>
              <a:t>Click to add source</a:t>
            </a:r>
          </a:p>
        </p:txBody>
      </p:sp>
      <p:pic>
        <p:nvPicPr>
          <p:cNvPr id="7" name="Picture 6">
            <a:extLst>
              <a:ext uri="{FF2B5EF4-FFF2-40B4-BE49-F238E27FC236}">
                <a16:creationId xmlns:a16="http://schemas.microsoft.com/office/drawing/2014/main" id="{5D5A5431-3821-E1CE-F912-ABBCA5AF9C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02824" y="12632090"/>
            <a:ext cx="2560320" cy="589534"/>
          </a:xfrm>
          <a:prstGeom prst="rect">
            <a:avLst/>
          </a:prstGeom>
        </p:spPr>
      </p:pic>
    </p:spTree>
    <p:custDataLst>
      <p:tags r:id="rId1"/>
    </p:custDataLst>
    <p:extLst>
      <p:ext uri="{BB962C8B-B14F-4D97-AF65-F5344CB8AC3E}">
        <p14:creationId xmlns:p14="http://schemas.microsoft.com/office/powerpoint/2010/main" val="132499730"/>
      </p:ext>
    </p:extLst>
  </p:cSld>
  <p:clrMapOvr>
    <a:masterClrMapping/>
  </p:clrMapOvr>
  <p:transition/>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ingle column 4_light background">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5E79973B-8DFD-58E4-5D0D-B616CB366283}"/>
              </a:ext>
            </a:extLst>
          </p:cNvPr>
          <p:cNvSpPr>
            <a:spLocks noGrp="1"/>
          </p:cNvSpPr>
          <p:nvPr>
            <p:ph type="body" sz="quarter" idx="11" hasCustomPrompt="1"/>
          </p:nvPr>
        </p:nvSpPr>
        <p:spPr>
          <a:xfrm>
            <a:off x="937738" y="851117"/>
            <a:ext cx="22508524" cy="984886"/>
          </a:xfrm>
          <a:prstGeom prst="rect">
            <a:avLst/>
          </a:prstGeom>
        </p:spPr>
        <p:txBody>
          <a:bodyPr lIns="0"/>
          <a:lstStyle>
            <a:lvl1pPr marL="0" indent="0">
              <a:buNone/>
              <a:defRPr sz="5200" b="1" i="0">
                <a:solidFill>
                  <a:srgbClr val="200F2E"/>
                </a:solidFill>
                <a:latin typeface="Source Sans Pro Semibold" panose="020B0503030403020204" pitchFamily="34" charset="0"/>
              </a:defRPr>
            </a:lvl1pPr>
          </a:lstStyle>
          <a:p>
            <a:pPr lvl="0"/>
            <a:r>
              <a:rPr lang="en-US"/>
              <a:t>Slide title</a:t>
            </a:r>
          </a:p>
        </p:txBody>
      </p:sp>
      <p:sp>
        <p:nvSpPr>
          <p:cNvPr id="2" name="Text Placeholder 12">
            <a:extLst>
              <a:ext uri="{FF2B5EF4-FFF2-40B4-BE49-F238E27FC236}">
                <a16:creationId xmlns:a16="http://schemas.microsoft.com/office/drawing/2014/main" id="{91F0AE06-C19C-D443-441C-94E502BA777E}"/>
              </a:ext>
            </a:extLst>
          </p:cNvPr>
          <p:cNvSpPr>
            <a:spLocks noGrp="1"/>
          </p:cNvSpPr>
          <p:nvPr>
            <p:ph type="body" sz="quarter" idx="13" hasCustomPrompt="1"/>
          </p:nvPr>
        </p:nvSpPr>
        <p:spPr>
          <a:xfrm>
            <a:off x="937736" y="2184401"/>
            <a:ext cx="22508524" cy="9695598"/>
          </a:xfrm>
          <a:prstGeom prst="rect">
            <a:avLst/>
          </a:prstGeom>
        </p:spPr>
        <p:txBody>
          <a:bodyPr lIns="0" tIns="0" rIns="0" bIns="0"/>
          <a:lstStyle>
            <a:lvl1pPr marL="571500" indent="-571500">
              <a:lnSpc>
                <a:spcPct val="100000"/>
              </a:lnSpc>
              <a:buFont typeface="Arial" panose="020B0604020202020204" pitchFamily="34" charset="0"/>
              <a:buChar char="•"/>
              <a:defRPr sz="2800" b="0" i="0">
                <a:solidFill>
                  <a:srgbClr val="200F2E"/>
                </a:solidFill>
                <a:latin typeface="Source Sans Pro" panose="020B0503030403020204" pitchFamily="34" charset="0"/>
              </a:defRPr>
            </a:lvl1pPr>
          </a:lstStyle>
          <a:p>
            <a:pPr lvl="0"/>
            <a:r>
              <a:rPr lang="en-GB"/>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lvl="0"/>
            <a:endParaRPr lang="en-GB"/>
          </a:p>
          <a:p>
            <a:pPr lvl="0"/>
            <a:r>
              <a:rPr lang="en-GB"/>
              <a:t>At ultrices mi tempus imperdiet nulla malesuada pellentesque elit. Tristique senectus et netus et malesuada fames ac turpis egestas. Mi tempus imperdiet nulla malesuada pellentesque elit eget gravida. Diam donec adipiscing tristique risus nec feugiat. Tempor orci eu lobortis elementum. Diam in arcu cursus euismod. Lorem ipsum dolor sit amet consectetur adipiscing elit. Id faucibus nisl tincidunt eget nullam non nisi. Leo vel fringilla est ullamcorper eget nulla. Lacus suspendisse faucibus interdum posuere lorem. Lectus quam id leo in vitae turpis massa. Cursus euismod quis viverra nibh.</a:t>
            </a:r>
          </a:p>
        </p:txBody>
      </p:sp>
      <p:pic>
        <p:nvPicPr>
          <p:cNvPr id="3" name="Picture 2">
            <a:extLst>
              <a:ext uri="{FF2B5EF4-FFF2-40B4-BE49-F238E27FC236}">
                <a16:creationId xmlns:a16="http://schemas.microsoft.com/office/drawing/2014/main" id="{6A0D7B79-406F-6D83-1FC0-8F8599703C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646033" y="12570116"/>
            <a:ext cx="2560320" cy="589534"/>
          </a:xfrm>
          <a:prstGeom prst="rect">
            <a:avLst/>
          </a:prstGeom>
        </p:spPr>
      </p:pic>
    </p:spTree>
    <p:custDataLst>
      <p:tags r:id="rId1"/>
    </p:custDataLst>
    <p:extLst>
      <p:ext uri="{BB962C8B-B14F-4D97-AF65-F5344CB8AC3E}">
        <p14:creationId xmlns:p14="http://schemas.microsoft.com/office/powerpoint/2010/main" val="113444393"/>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740" r:id="rId4"/>
    <p:sldLayoutId id="2147483741" r:id="rId5"/>
    <p:sldLayoutId id="2147483742" r:id="rId6"/>
    <p:sldLayoutId id="2147483743" r:id="rId7"/>
    <p:sldLayoutId id="2147483750" r:id="rId8"/>
    <p:sldLayoutId id="2147483751" r:id="rId9"/>
    <p:sldLayoutId id="2147483663" r:id="rId10"/>
    <p:sldLayoutId id="2147483665" r:id="rId11"/>
    <p:sldLayoutId id="2147483666" r:id="rId12"/>
    <p:sldLayoutId id="2147483735" r:id="rId13"/>
    <p:sldLayoutId id="2147483668" r:id="rId14"/>
    <p:sldLayoutId id="2147483669" r:id="rId15"/>
    <p:sldLayoutId id="2147483670" r:id="rId16"/>
    <p:sldLayoutId id="2147483671" r:id="rId17"/>
    <p:sldLayoutId id="2147483752" r:id="rId18"/>
    <p:sldLayoutId id="2147483753" r:id="rId19"/>
    <p:sldLayoutId id="2147483739" r:id="rId20"/>
    <p:sldLayoutId id="2147483707" r:id="rId21"/>
    <p:sldLayoutId id="2147483755" r:id="rId22"/>
    <p:sldLayoutId id="2147483754" r:id="rId23"/>
    <p:sldLayoutId id="214748375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736" r:id="rId33"/>
    <p:sldLayoutId id="2147483710" r:id="rId34"/>
    <p:sldLayoutId id="2147483711" r:id="rId35"/>
    <p:sldLayoutId id="2147483712" r:id="rId36"/>
    <p:sldLayoutId id="2147483715" r:id="rId37"/>
    <p:sldLayoutId id="2147483716" r:id="rId38"/>
    <p:sldLayoutId id="2147483717"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 id="2147483757" r:id="rId48"/>
    <p:sldLayoutId id="2147483758" r:id="rId49"/>
    <p:sldLayoutId id="2147483759" r:id="rId50"/>
    <p:sldLayoutId id="2147483760" r:id="rId51"/>
    <p:sldLayoutId id="2147483761" r:id="rId52"/>
  </p:sldLayoutIdLst>
  <p:transition spd="med"/>
  <p:txStyles>
    <p:titleStyle>
      <a:lvl1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5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8" Type="http://schemas.openxmlformats.org/officeDocument/2006/relationships/hyperlink" Target="https://protect.checkpoint.com/v2/___https:/www.gov.wales/domestic-gb-tourism-statistics-annual-report-2023___.YzJlOnJza2dyb3VwcGxjOmM6bzpiOTQ3ZGY5NmU1NmJhOGJiYzY4Zjc2YjA0NzNiZWNlZTo2OmYyYTk6M2Y1MmJhNmNkYTlkMjZlNjdlNzlkNmYxMTc0OTllZjIzMGRjYTc1OTI4ODY4N2NiZWE5YTc0ZjM0Y2MxYjdmMzpwOlQ6Tg" TargetMode="External"/><Relationship Id="rId3" Type="http://schemas.openxmlformats.org/officeDocument/2006/relationships/hyperlink" Target="https://protect.checkpoint.com/v2/___https:/www.visitbritain.org/research-insights/great-britain-domestic-day-visits-latest-results___.YzJlOnJza2dyb3VwcGxjOmM6bzpiOTQ3ZGY5NmU1NmJhOGJiYzY4Zjc2YjA0NzNiZWNlZTo2OjE4YTI6ZThmMWJlNTVlOGJiY2E5OWQyNjhmYmU0ZGY0OGE0OTBjY2M1Y2NhMTQyZDIxYTJmZjgxMTc1MTk5ZjQxZDkwYjpwOlQ6Tg" TargetMode="External"/><Relationship Id="rId7" Type="http://schemas.openxmlformats.org/officeDocument/2006/relationships/hyperlink" Target="https://protect.checkpoint.com/v2/___https:/www.llyw.cymru/ystadegau-twristiaeth-ddomestig-prydain-fawr-teithiau-dros-nos-yng-nghymru-2022-html___.YzJlOnJza2dyb3VwcGxjOmM6bzpiOTQ3ZGY5NmU1NmJhOGJiYzY4Zjc2YjA0NzNiZWNlZTo2OjdlZGI6ZmI1NmRiOTUxN2NhMzgzNjJmOTRlMWM2MzZlZmJhY2JmM2QzOThkNTc4ZGU5NmUzYTVjYTlmNDdkMTM2Njk0NTpwOlQ6Tg" TargetMode="External"/><Relationship Id="rId2" Type="http://schemas.openxmlformats.org/officeDocument/2006/relationships/slideLayout" Target="../slideLayouts/slideLayout21.xml"/><Relationship Id="rId1" Type="http://schemas.openxmlformats.org/officeDocument/2006/relationships/tags" Target="../tags/tag7.xml"/><Relationship Id="rId6" Type="http://schemas.openxmlformats.org/officeDocument/2006/relationships/hyperlink" Target="https://protect.checkpoint.com/v2/___https:/osr.statisticsauthority.gov.uk/policies/official-statistics-policies/official-statistics-in-development/___.YzJlOnJza2dyb3VwcGxjOmM6bzpiOTQ3ZGY5NmU1NmJhOGJiYzY4Zjc2YjA0NzNiZWNlZTo2OmU5MWY6NDZjYmU1YzY1NDNhNjUzOGRiNDYyYWJjNjlhYzliODc3M2YwY2YxZTkxOGEyNzdhZTVlOTNhZDkyOGU4NjAzZjpwOlQ6Tg" TargetMode="External"/><Relationship Id="rId5" Type="http://schemas.openxmlformats.org/officeDocument/2006/relationships/hyperlink" Target="https://protect.checkpoint.com/v2/___https:/www.llyw.cymru/ystadegau-twristiaeth-ddomestig-datganiad-ar-adolygiad-methodolegol-html___.YzJlOnJza2dyb3VwcGxjOmM6bzpiOTQ3ZGY5NmU1NmJhOGJiYzY4Zjc2YjA0NzNiZWNlZTo2OmU5YmY6NWU3NzljOTBlYTAxOTFlOTc2MmFlNzQxY2VmODM1MzQ4NjkzM2Y5MGNmMjFmODY0Mzc3ZjVjM2VmMTNiMmFmODpwOlQ6Tg" TargetMode="External"/><Relationship Id="rId4" Type="http://schemas.openxmlformats.org/officeDocument/2006/relationships/hyperlink" Target="https://protect.checkpoint.com/v2/___https:/www.visitscotland.org/research-insights/about-our-visitors/uk/day-visits-survey___.YzJlOnJza2dyb3VwcGxjOmM6bzpiOTQ3ZGY5NmU1NmJhOGJiYzY4Zjc2YjA0NzNiZWNlZTo2OjEwNDg6ZTllMWM5NmFkOGQ5MDI5YzNkYTZjYmM3NTI4YmViMDFlODY0MDUyZjAzYWQ5YTc3M2ViNGFmZDRkZWQ5YWRkMzpwOlQ6Tg"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protect.checkpoint.com/v2/___https:/diwydiant.croeso.cymru/cy/ymchwil-mewnwelediadau/teithiau-dydd-i-gymru-gan-ymwelwyr-o-brydain___.YzJlOnJza2dyb3VwcGxjOmM6bzpiOTQ3ZGY5NmU1NmJhOGJiYzY4Zjc2YjA0NzNiZWNlZTo2Ojg0MDY6NGQyYTgwNGEyYmE5YzFhMzZkNDMyMjNhMWZjOTU0NzExZDA0YjM5NmY5NzQ4YjBiNGYwMGRlYzk5MWUyZWRlYTpwOlQ6Tg" TargetMode="Externa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hyperlink" Target="https://protect.checkpoint.com/v2/___https:/commonslibrary.parliament.uk/research-briefings/cbp-10100/___.YzJlOnJza2dyb3VwcGxjOmM6bzpiOTQ3ZGY5NmU1NmJhOGJiYzY4Zjc2YjA0NzNiZWNlZTo2OjJhMWU6MTZlOGNjNTQ1MTczNzA0MTJmMzZlOTg0NTEyZDliNTkxM2EwYzA4MjRmMjZjY2U3ZmU1NmUzMTJkZDQzMjIxYzpwOlQ6Tg" TargetMode="External"/><Relationship Id="rId7" Type="http://schemas.openxmlformats.org/officeDocument/2006/relationships/hyperlink" Target="https://protect.checkpoint.com/v2/___https:/www.breathehr.com/en-gb/resources/holiday-burnout-report-2024___.YzJlOnJza2dyb3VwcGxjOmM6bzpiOTQ3ZGY5NmU1NmJhOGJiYzY4Zjc2YjA0NzNiZWNlZTo2OmFkZWM6MDIzMWIwN2IwMWEyOTdiYmU1YjI0MjM2NzYzZDI2YjJkODk5YzBiOTI4YThkYjYwYzk0ZDI1YmI3YmE0M2ZmMjpwOlQ6Tg" TargetMode="External"/><Relationship Id="rId2" Type="http://schemas.openxmlformats.org/officeDocument/2006/relationships/hyperlink" Target="https://protect.checkpoint.com/v2/___https:/www.ons.gov.uk/economy/inflationandpriceindices/bulletins/consumerpriceinflation/december2024%23:~:text=a%20year%20earlier.-,The%20Consumer%20Prices%20Index%20(CPI)%20rose%20by%202.5*25%20in,from%200.4*25%20in%20December%202023.___.YzJlOnJza2dyb3VwcGxjOmM6bzpiOTQ3ZGY5NmU1NmJhOGJiYzY4Zjc2YjA0NzNiZWNlZTo2OjdiNGQ6YmE1ZDkxMWEyZmYyMjcwMjk0YzNkOTUzZDI1N2NkOWJjZGUwYjg5Y2ZlNjdlMzUxZGRkYzI2YTgyOTcwODNjNDpwOlQ6Tg" TargetMode="External"/><Relationship Id="rId1" Type="http://schemas.openxmlformats.org/officeDocument/2006/relationships/slideLayout" Target="../slideLayouts/slideLayout21.xml"/><Relationship Id="rId6" Type="http://schemas.openxmlformats.org/officeDocument/2006/relationships/hyperlink" Target="https://protect.checkpoint.com/v2/___https:/www.ons.gov.uk/economy/inflationandpriceindices/bulletins/consumerpriceinflation/december2024___.YzJlOnJza2dyb3VwcGxjOmM6bzpiOTQ3ZGY5NmU1NmJhOGJiYzY4Zjc2YjA0NzNiZWNlZTo2OjE3YWQ6ZGI0MzJhOWZlNmFiYmQ2ZDAyMWNiMjhmYzM0YmFjZTFhZjQ1NTg5ZTc3MTViYjJkNzk0MWM1ZGQzMmJkODM5ODpwOlQ6Tg" TargetMode="External"/><Relationship Id="rId5" Type="http://schemas.openxmlformats.org/officeDocument/2006/relationships/hyperlink" Target="https://protect.checkpoint.com/v2/___https:/www.gov.uk/government/statistics/rail-factsheet-2024/rail-factsheet-2024___.YzJlOnJza2dyb3VwcGxjOmM6bzpiOTQ3ZGY5NmU1NmJhOGJiYzY4Zjc2YjA0NzNiZWNlZTo2OmZjN2E6YjViMjU2NjlmYzhkZTFhOTBlYzdiYjg1NDgyZmU1YTc4YzI2NjExOWQ1MGMxNDNkZWI3NDNhZTFmNGY3MTk5OTpwOlQ6Tg" TargetMode="External"/><Relationship Id="rId4" Type="http://schemas.openxmlformats.org/officeDocument/2006/relationships/hyperlink" Target="https://protect.checkpoint.com/v2/___https:/www.carbonbrief.org/met-office-a-review-of-the-uks-climate-in-2024/___.YzJlOnJza2dyb3VwcGxjOmM6bzpiOTQ3ZGY5NmU1NmJhOGJiYzY4Zjc2YjA0NzNiZWNlZTo2Ojc2Nzk6ZjgwODk0MzA5N2NjODdkY2UzODllNmI3ZDhjNjRhYzBmMGU5MzZlZDIwZGYwYTk1OTkxZWFlMzI1YWFlOTUwNzpwOlQ6T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1.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Layout" Target="../slideLayouts/slideLayout22.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hyperlink" Target="https://protect.checkpoint.com/v2/___https:/cy.ons.gov.uk/economy/inflationandpriceindices/bulletins/consumerpriceinflation/december2024___.YzJlOnJza2dyb3VwcGxjOmM6bzpiOTQ3ZGY5NmU1NmJhOGJiYzY4Zjc2YjA0NzNiZWNlZTo2OmNjOTI6NzE2MmM0NjQ5MTFlZDU3MGJkOWViOWY2NTZkMDQ0NTc3MDhmMjEwZTlkZDU1YjBjZDFmNDNhZDQ4ZTgyNzBjMzpwOlQ6Tg" TargetMode="Externa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2.xml"/><Relationship Id="rId5" Type="http://schemas.openxmlformats.org/officeDocument/2006/relationships/chart" Target="../charts/chart18.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slideLayout" Target="../slideLayouts/slideLayout24.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ags" Target="../tags/tag10.xml"/><Relationship Id="rId5" Type="http://schemas.openxmlformats.org/officeDocument/2006/relationships/chart" Target="../charts/chart28.xml"/><Relationship Id="rId4" Type="http://schemas.openxmlformats.org/officeDocument/2006/relationships/chart" Target="../charts/chart27.xml"/></Relationships>
</file>

<file path=ppt/slides/_rels/slide28.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slideLayout" Target="../slideLayouts/slideLayout22.xml"/><Relationship Id="rId1" Type="http://schemas.openxmlformats.org/officeDocument/2006/relationships/tags" Target="../tags/tag11.xml"/><Relationship Id="rId5" Type="http://schemas.openxmlformats.org/officeDocument/2006/relationships/chart" Target="../charts/chart31.xml"/><Relationship Id="rId4" Type="http://schemas.openxmlformats.org/officeDocument/2006/relationships/chart" Target="../charts/chart3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ags" Target="../tags/tag12.xml"/><Relationship Id="rId5" Type="http://schemas.openxmlformats.org/officeDocument/2006/relationships/chart" Target="../charts/chart33.xml"/><Relationship Id="rId4" Type="http://schemas.openxmlformats.org/officeDocument/2006/relationships/chart" Target="../charts/chart32.xml"/></Relationships>
</file>

<file path=ppt/slides/_rels/slide3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slideLayout" Target="../slideLayouts/slideLayout24.xml"/><Relationship Id="rId1" Type="http://schemas.openxmlformats.org/officeDocument/2006/relationships/tags" Target="../tags/tag13.xml"/><Relationship Id="rId4" Type="http://schemas.openxmlformats.org/officeDocument/2006/relationships/chart" Target="../charts/chart35.xml"/></Relationships>
</file>

<file path=ppt/slides/_rels/slide31.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slideLayout" Target="../slideLayouts/slideLayout24.xml"/><Relationship Id="rId1" Type="http://schemas.openxmlformats.org/officeDocument/2006/relationships/tags" Target="../tags/tag14.xml"/><Relationship Id="rId4" Type="http://schemas.openxmlformats.org/officeDocument/2006/relationships/chart" Target="../charts/chart37.xml"/></Relationships>
</file>

<file path=ppt/slides/_rels/slide32.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slideLayout" Target="../slideLayouts/slideLayout22.xml"/><Relationship Id="rId1" Type="http://schemas.openxmlformats.org/officeDocument/2006/relationships/tags" Target="../tags/tag15.xml"/></Relationships>
</file>

<file path=ppt/slides/_rels/slide33.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3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35.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slideLayout" Target="../slideLayouts/slideLayout22.xml"/><Relationship Id="rId1" Type="http://schemas.openxmlformats.org/officeDocument/2006/relationships/tags" Target="../tags/tag18.xml"/><Relationship Id="rId6" Type="http://schemas.openxmlformats.org/officeDocument/2006/relationships/chart" Target="../charts/chart44.xml"/><Relationship Id="rId5" Type="http://schemas.openxmlformats.org/officeDocument/2006/relationships/chart" Target="../charts/chart43.xml"/><Relationship Id="rId4" Type="http://schemas.openxmlformats.org/officeDocument/2006/relationships/chart" Target="../charts/chart42.xml"/></Relationships>
</file>

<file path=ppt/slides/_rels/slide36.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slideLayout" Target="../slideLayouts/slideLayout22.xml"/><Relationship Id="rId1" Type="http://schemas.openxmlformats.org/officeDocument/2006/relationships/tags" Target="../tags/tag19.xml"/><Relationship Id="rId6" Type="http://schemas.openxmlformats.org/officeDocument/2006/relationships/chart" Target="../charts/chart48.xml"/><Relationship Id="rId5" Type="http://schemas.openxmlformats.org/officeDocument/2006/relationships/chart" Target="../charts/chart47.xml"/><Relationship Id="rId4" Type="http://schemas.openxmlformats.org/officeDocument/2006/relationships/chart" Target="../charts/char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121B87-B1DE-C6C8-3D15-B2EFFD7B3115}"/>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dirty="0" err="1">
                <a:ln>
                  <a:noFill/>
                </a:ln>
                <a:solidFill>
                  <a:schemeClr val="tx1"/>
                </a:solidFill>
                <a:effectLst/>
                <a:uLnTx/>
                <a:uFillTx/>
                <a:latin typeface="+mn-lt"/>
                <a:ea typeface="Wales Sans Body"/>
                <a:cs typeface="Wales Sans Body"/>
                <a:sym typeface="Wales Sans Body"/>
              </a:rPr>
              <a:t>Adroddiad</a:t>
            </a:r>
            <a:r>
              <a:rPr kumimoji="0" lang="en-IN" sz="6000" b="0" i="0" u="none" strike="noStrike" kern="0" cap="none" spc="0" normalizeH="0" baseline="0" noProof="0" dirty="0">
                <a:ln>
                  <a:noFill/>
                </a:ln>
                <a:solidFill>
                  <a:schemeClr val="tx1"/>
                </a:solidFill>
                <a:effectLst/>
                <a:uLnTx/>
                <a:uFillTx/>
                <a:latin typeface="+mn-lt"/>
                <a:ea typeface="Wales Sans Body"/>
                <a:cs typeface="Wales Sans Body"/>
                <a:sym typeface="Wales Sans Body"/>
              </a:rPr>
              <a:t> </a:t>
            </a:r>
            <a:r>
              <a:rPr kumimoji="0" lang="en-IN" sz="6000" b="0" i="0" u="none" strike="noStrike" kern="0" cap="none" spc="0" normalizeH="0" baseline="0" noProof="0" dirty="0" err="1">
                <a:ln>
                  <a:noFill/>
                </a:ln>
                <a:solidFill>
                  <a:schemeClr val="tx1"/>
                </a:solidFill>
                <a:effectLst/>
                <a:uLnTx/>
                <a:uFillTx/>
                <a:latin typeface="+mn-lt"/>
                <a:ea typeface="Wales Sans Body"/>
                <a:cs typeface="Wales Sans Body"/>
                <a:sym typeface="Wales Sans Body"/>
              </a:rPr>
              <a:t>Blynyddol</a:t>
            </a:r>
            <a:r>
              <a:rPr kumimoji="0" lang="en-IN" sz="6000" b="0" i="0" u="none" strike="noStrike" kern="0" cap="none" spc="0" normalizeH="0" baseline="0" noProof="0" dirty="0">
                <a:ln>
                  <a:noFill/>
                </a:ln>
                <a:solidFill>
                  <a:schemeClr val="tx1"/>
                </a:solidFill>
                <a:effectLst/>
                <a:uLnTx/>
                <a:uFillTx/>
                <a:latin typeface="+mn-lt"/>
                <a:ea typeface="Wales Sans Body"/>
                <a:cs typeface="Wales Sans Body"/>
                <a:sym typeface="Wales Sans Body"/>
              </a:rPr>
              <a:t> 2024</a:t>
            </a:r>
          </a:p>
        </p:txBody>
      </p:sp>
      <p:sp>
        <p:nvSpPr>
          <p:cNvPr id="2" name="Text Placeholder 1">
            <a:extLst>
              <a:ext uri="{FF2B5EF4-FFF2-40B4-BE49-F238E27FC236}">
                <a16:creationId xmlns:a16="http://schemas.microsoft.com/office/drawing/2014/main" id="{0B07F218-9C53-1F69-138D-D99D3AFCC10E}"/>
              </a:ext>
            </a:extLst>
          </p:cNvPr>
          <p:cNvSpPr>
            <a:spLocks noGrp="1"/>
          </p:cNvSpPr>
          <p:nvPr>
            <p:ph type="body" sz="quarter" idx="10"/>
          </p:nvPr>
        </p:nvSpPr>
        <p:spPr/>
        <p:txBody>
          <a:bodyPr>
            <a:normAutofit/>
          </a:bodyPr>
          <a:lstStyle/>
          <a:p>
            <a:r>
              <a:rPr lang="en-US" dirty="0" err="1">
                <a:solidFill>
                  <a:schemeClr val="tx1"/>
                </a:solidFill>
              </a:rPr>
              <a:t>Arolwg</a:t>
            </a:r>
            <a:r>
              <a:rPr lang="en-US" dirty="0">
                <a:solidFill>
                  <a:schemeClr val="tx1"/>
                </a:solidFill>
              </a:rPr>
              <a:t> </a:t>
            </a:r>
            <a:r>
              <a:rPr lang="en-US" dirty="0" err="1">
                <a:solidFill>
                  <a:schemeClr val="tx1"/>
                </a:solidFill>
              </a:rPr>
              <a:t>Twristiaeth</a:t>
            </a:r>
            <a:r>
              <a:rPr lang="en-US" dirty="0">
                <a:solidFill>
                  <a:schemeClr val="tx1"/>
                </a:solidFill>
              </a:rPr>
              <a:t> Prydain </a:t>
            </a:r>
            <a:r>
              <a:rPr lang="en-US" dirty="0" err="1">
                <a:solidFill>
                  <a:schemeClr val="tx1"/>
                </a:solidFill>
              </a:rPr>
              <a:t>Fawr</a:t>
            </a:r>
            <a:r>
              <a:rPr lang="en-US" dirty="0">
                <a:solidFill>
                  <a:schemeClr val="tx1"/>
                </a:solidFill>
              </a:rPr>
              <a:t> Cymru</a:t>
            </a:r>
            <a:r>
              <a:rPr lang="en-GB" dirty="0">
                <a:solidFill>
                  <a:schemeClr val="tx1"/>
                </a:solidFill>
              </a:rPr>
              <a:t>: </a:t>
            </a:r>
            <a:r>
              <a:rPr lang="en-GB" dirty="0" err="1">
                <a:solidFill>
                  <a:schemeClr val="tx1"/>
                </a:solidFill>
              </a:rPr>
              <a:t>Ymweliadau</a:t>
            </a:r>
            <a:r>
              <a:rPr lang="en-GB" dirty="0">
                <a:solidFill>
                  <a:schemeClr val="tx1"/>
                </a:solidFill>
              </a:rPr>
              <a:t> </a:t>
            </a:r>
            <a:r>
              <a:rPr lang="en-GB" dirty="0" err="1">
                <a:solidFill>
                  <a:schemeClr val="tx1"/>
                </a:solidFill>
              </a:rPr>
              <a:t>Dydd</a:t>
            </a:r>
            <a:endParaRPr lang="en-IN" dirty="0">
              <a:solidFill>
                <a:schemeClr val="tx1"/>
              </a:solidFill>
            </a:endParaRPr>
          </a:p>
        </p:txBody>
      </p:sp>
      <p:sp>
        <p:nvSpPr>
          <p:cNvPr id="4" name="TextBox 3">
            <a:extLst>
              <a:ext uri="{FF2B5EF4-FFF2-40B4-BE49-F238E27FC236}">
                <a16:creationId xmlns:a16="http://schemas.microsoft.com/office/drawing/2014/main" id="{3E52A4E9-5E8D-A419-8706-AF4D25CF201F}"/>
              </a:ext>
            </a:extLst>
          </p:cNvPr>
          <p:cNvSpPr txBox="1"/>
          <p:nvPr/>
        </p:nvSpPr>
        <p:spPr>
          <a:xfrm>
            <a:off x="695877" y="11955780"/>
            <a:ext cx="5849301" cy="13542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t">
            <a:spAutoFit/>
          </a:bodyPr>
          <a:lstStyle/>
          <a:p>
            <a:r>
              <a:rPr lang="en-GB" sz="2400" dirty="0" err="1">
                <a:solidFill>
                  <a:schemeClr val="bg1"/>
                </a:solidFill>
                <a:latin typeface="Arial" panose="020B0604020202020204" pitchFamily="34" charset="0"/>
                <a:cs typeface="Arial" panose="020B0604020202020204" pitchFamily="34" charset="0"/>
              </a:rPr>
              <a:t>Rhif</a:t>
            </a:r>
            <a:r>
              <a:rPr lang="en-GB" sz="2400" dirty="0">
                <a:solidFill>
                  <a:schemeClr val="bg1"/>
                </a:solidFill>
                <a:latin typeface="Arial" panose="020B0604020202020204" pitchFamily="34" charset="0"/>
                <a:cs typeface="Arial" panose="020B0604020202020204" pitchFamily="34" charset="0"/>
              </a:rPr>
              <a:t> Ymchwil </a:t>
            </a:r>
            <a:r>
              <a:rPr lang="en-GB" sz="2400" dirty="0" err="1">
                <a:solidFill>
                  <a:schemeClr val="bg1"/>
                </a:solidFill>
                <a:latin typeface="Arial" panose="020B0604020202020204" pitchFamily="34" charset="0"/>
                <a:cs typeface="Arial" panose="020B0604020202020204" pitchFamily="34" charset="0"/>
              </a:rPr>
              <a:t>Gymdeithasol</a:t>
            </a:r>
            <a:r>
              <a:rPr lang="en-GB" sz="2400" dirty="0">
                <a:solidFill>
                  <a:schemeClr val="bg1"/>
                </a:solidFill>
                <a:latin typeface="Arial" panose="020B0604020202020204" pitchFamily="34" charset="0"/>
                <a:cs typeface="Arial" panose="020B0604020202020204" pitchFamily="34" charset="0"/>
              </a:rPr>
              <a:t>:</a:t>
            </a:r>
            <a:r>
              <a:rPr kumimoji="0" lang="en-GB" sz="24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rPr>
              <a:t>: 50/2025</a:t>
            </a:r>
          </a:p>
          <a:p>
            <a:r>
              <a:rPr lang="en-GB" sz="2400" dirty="0">
                <a:solidFill>
                  <a:schemeClr val="bg1"/>
                </a:solidFill>
                <a:latin typeface="Arial" panose="020B0604020202020204" pitchFamily="34" charset="0"/>
                <a:cs typeface="Arial" panose="020B0604020202020204" pitchFamily="34" charset="0"/>
              </a:rPr>
              <a:t>ISBN </a:t>
            </a:r>
            <a:r>
              <a:rPr lang="en-GB" sz="2400" dirty="0" err="1">
                <a:solidFill>
                  <a:schemeClr val="bg1"/>
                </a:solidFill>
                <a:latin typeface="Arial" panose="020B0604020202020204" pitchFamily="34" charset="0"/>
                <a:cs typeface="Arial" panose="020B0604020202020204" pitchFamily="34" charset="0"/>
              </a:rPr>
              <a:t>Digidol</a:t>
            </a:r>
            <a:r>
              <a:rPr lang="en-GB" sz="2400" dirty="0">
                <a:solidFill>
                  <a:schemeClr val="bg1"/>
                </a:solidFill>
                <a:latin typeface="Arial" panose="020B0604020202020204" pitchFamily="34" charset="0"/>
                <a:cs typeface="Arial" panose="020B0604020202020204" pitchFamily="34" charset="0"/>
              </a:rPr>
              <a:t>: </a:t>
            </a:r>
            <a:r>
              <a:rPr lang="en-GB"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978-1-83715-815-7</a:t>
            </a:r>
            <a:endParaRPr lang="en-GB" sz="2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endParaRPr lang="en-GB" sz="2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7BC6-1812-A496-5A55-5ABCD55C4027}"/>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a:xfrm>
            <a:off x="698355" y="1410076"/>
            <a:ext cx="23104472" cy="1039658"/>
          </a:xfrm>
        </p:spPr>
        <p:txBody>
          <a:bodyPr>
            <a:noAutofit/>
          </a:bodyPr>
          <a:lstStyle/>
          <a:p>
            <a:pPr>
              <a:spcBef>
                <a:spcPts val="1800"/>
              </a:spcBef>
              <a:buSzTx/>
              <a:defRPr/>
            </a:pPr>
            <a:r>
              <a:rPr lang="en-US" sz="4800">
                <a:solidFill>
                  <a:schemeClr val="tx1"/>
                </a:solidFill>
                <a:latin typeface="Wales Sans Headline" panose="02000503030000020004" pitchFamily="50" charset="0"/>
              </a:rPr>
              <a:t>Aeth trigolion Prydain Fawr ar 1.1 biliwn o deithiau dydd a dros nos ym Mhrydain Fawr yn 2024. £87.8 biliwn oedd y gwariant ar bob taith ddomestig ym Mhrydain Fawr yn 2024.</a:t>
            </a:r>
            <a:endParaRPr lang="en-IN" sz="4800">
              <a:solidFill>
                <a:schemeClr val="tx1"/>
              </a:solidFill>
              <a:latin typeface="Wales Sans Headline" panose="02000503030000020004" pitchFamily="50" charset="0"/>
            </a:endParaRPr>
          </a:p>
        </p:txBody>
      </p:sp>
      <p:sp>
        <p:nvSpPr>
          <p:cNvPr id="57" name="Rectangle 56">
            <a:extLst>
              <a:ext uri="{FF2B5EF4-FFF2-40B4-BE49-F238E27FC236}">
                <a16:creationId xmlns:a16="http://schemas.microsoft.com/office/drawing/2014/main" id="{A938063C-B8F1-BF06-C84F-22A79BDA1E66}"/>
              </a:ext>
              <a:ext uri="{C183D7F6-B498-43B3-948B-1728B52AA6E4}">
                <adec:decorative xmlns:adec="http://schemas.microsoft.com/office/drawing/2017/decorative" val="1"/>
              </a:ext>
            </a:extLst>
          </p:cNvPr>
          <p:cNvSpPr/>
          <p:nvPr/>
        </p:nvSpPr>
        <p:spPr>
          <a:xfrm>
            <a:off x="669926" y="3806241"/>
            <a:ext cx="7618170"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1" name="Group 10" descr="Pie chart depicting 2022 overnight trips to GB 125.7M, England 106.9M, Scotland 13.5M and Wales 8.7M.">
            <a:extLst>
              <a:ext uri="{FF2B5EF4-FFF2-40B4-BE49-F238E27FC236}">
                <a16:creationId xmlns:a16="http://schemas.microsoft.com/office/drawing/2014/main" id="{856D64AC-7DB6-A673-5C05-17BDB46755CB}"/>
              </a:ext>
              <a:ext uri="{C183D7F6-B498-43B3-948B-1728B52AA6E4}">
                <adec:decorative xmlns:adec="http://schemas.microsoft.com/office/drawing/2017/decorative" val="0"/>
              </a:ext>
            </a:extLst>
          </p:cNvPr>
          <p:cNvGrpSpPr>
            <a:grpSpLocks noGrp="1" noUngrp="1" noRot="1" noMove="1" noResize="1"/>
          </p:cNvGrpSpPr>
          <p:nvPr/>
        </p:nvGrpSpPr>
        <p:grpSpPr>
          <a:xfrm>
            <a:off x="639928" y="3183065"/>
            <a:ext cx="7648168" cy="4396822"/>
            <a:chOff x="319964" y="1685487"/>
            <a:chExt cx="3824084" cy="2198411"/>
          </a:xfrm>
        </p:grpSpPr>
        <p:grpSp>
          <p:nvGrpSpPr>
            <p:cNvPr id="10" name="Group 9">
              <a:extLst>
                <a:ext uri="{FF2B5EF4-FFF2-40B4-BE49-F238E27FC236}">
                  <a16:creationId xmlns:a16="http://schemas.microsoft.com/office/drawing/2014/main" id="{7B356A12-A655-2FF2-3954-22CDB68CBB9C}"/>
                </a:ext>
              </a:extLst>
            </p:cNvPr>
            <p:cNvGrpSpPr>
              <a:grpSpLocks noGrp="1" noUngrp="1" noRot="1" noMove="1" noResize="1"/>
            </p:cNvGrpSpPr>
            <p:nvPr/>
          </p:nvGrpSpPr>
          <p:grpSpPr>
            <a:xfrm>
              <a:off x="319964" y="1685487"/>
              <a:ext cx="3824084" cy="2198411"/>
              <a:chOff x="319964" y="1685487"/>
              <a:chExt cx="3824084" cy="2198411"/>
            </a:xfrm>
          </p:grpSpPr>
          <p:sp>
            <p:nvSpPr>
              <p:cNvPr id="63" name="Rectangle 62">
                <a:extLst>
                  <a:ext uri="{FF2B5EF4-FFF2-40B4-BE49-F238E27FC236}">
                    <a16:creationId xmlns:a16="http://schemas.microsoft.com/office/drawing/2014/main" id="{62632BCE-225D-6B83-725F-656F18FD032E}"/>
                  </a:ext>
                </a:extLst>
              </p:cNvPr>
              <p:cNvSpPr>
                <a:spLocks noGrp="1" noRot="1" noMove="1" noResize="1" noEditPoints="1" noAdjustHandles="1" noChangeArrowheads="1" noChangeShapeType="1"/>
              </p:cNvSpPr>
              <p:nvPr/>
            </p:nvSpPr>
            <p:spPr>
              <a:xfrm>
                <a:off x="334963" y="1685487"/>
                <a:ext cx="3809085" cy="310114"/>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err="1">
                    <a:solidFill>
                      <a:schemeClr val="bg1"/>
                    </a:solidFill>
                  </a:rPr>
                  <a:t>Teithiau Dros Nos 2024</a:t>
                </a:r>
              </a:p>
            </p:txBody>
          </p:sp>
          <p:graphicFrame>
            <p:nvGraphicFramePr>
              <p:cNvPr id="69" name="Chart 68">
                <a:extLst>
                  <a:ext uri="{FF2B5EF4-FFF2-40B4-BE49-F238E27FC236}">
                    <a16:creationId xmlns:a16="http://schemas.microsoft.com/office/drawing/2014/main" id="{B88590F1-C1AD-8DD5-13CE-73FC5DCD7AA3}"/>
                  </a:ext>
                </a:extLst>
              </p:cNvPr>
              <p:cNvGraphicFramePr/>
              <p:nvPr>
                <p:extLst>
                  <p:ext uri="{D42A27DB-BD31-4B8C-83A1-F6EECF244321}">
                    <p14:modId xmlns:p14="http://schemas.microsoft.com/office/powerpoint/2010/main" val="3639391572"/>
                  </p:ext>
                </p:extLst>
              </p:nvPr>
            </p:nvGraphicFramePr>
            <p:xfrm>
              <a:off x="319964" y="1995599"/>
              <a:ext cx="3809085" cy="1888299"/>
            </p:xfrm>
            <a:graphic>
              <a:graphicData uri="http://schemas.openxmlformats.org/drawingml/2006/chart">
                <c:chart xmlns:c="http://schemas.openxmlformats.org/drawingml/2006/chart" xmlns:r="http://schemas.openxmlformats.org/officeDocument/2006/relationships" r:id="rId2"/>
              </a:graphicData>
            </a:graphic>
          </p:graphicFrame>
        </p:grpSp>
        <p:sp>
          <p:nvSpPr>
            <p:cNvPr id="75" name="TextBox 74">
              <a:extLst>
                <a:ext uri="{FF2B5EF4-FFF2-40B4-BE49-F238E27FC236}">
                  <a16:creationId xmlns:a16="http://schemas.microsoft.com/office/drawing/2014/main" id="{F15B75F6-3800-3481-C1F3-714A6699A502}"/>
                </a:ext>
              </a:extLst>
            </p:cNvPr>
            <p:cNvSpPr txBox="1">
              <a:spLocks noGrp="1" noRot="1" noMove="1" noResize="1" noEditPoints="1" noAdjustHandles="1" noChangeArrowheads="1" noChangeShapeType="1"/>
            </p:cNvSpPr>
            <p:nvPr/>
          </p:nvSpPr>
          <p:spPr>
            <a:xfrm>
              <a:off x="1835408" y="2822029"/>
              <a:ext cx="838371" cy="553998"/>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r>
                <a:rPr lang="en-IN" sz="2400" b="1" dirty="0" err="1"/>
                <a:t>Fawr</a:t>
              </a:r>
              <a:endParaRPr lang="en-IN" sz="2400" b="1" dirty="0"/>
            </a:p>
            <a:p>
              <a:pPr algn="ctr" defTabSz="914400">
                <a:defRPr/>
              </a:pPr>
              <a:r>
                <a:rPr lang="en-IN" sz="2400" b="1" dirty="0"/>
                <a:t>105.6M</a:t>
              </a:r>
            </a:p>
          </p:txBody>
        </p:sp>
      </p:grpSp>
      <p:sp>
        <p:nvSpPr>
          <p:cNvPr id="58" name="Rectangle 57">
            <a:extLst>
              <a:ext uri="{FF2B5EF4-FFF2-40B4-BE49-F238E27FC236}">
                <a16:creationId xmlns:a16="http://schemas.microsoft.com/office/drawing/2014/main" id="{76C885A3-A1B8-85EE-36E7-97D63E69D156}"/>
              </a:ext>
              <a:ext uri="{C183D7F6-B498-43B3-948B-1728B52AA6E4}">
                <adec:decorative xmlns:adec="http://schemas.microsoft.com/office/drawing/2017/decorative" val="1"/>
              </a:ext>
            </a:extLst>
          </p:cNvPr>
          <p:cNvSpPr/>
          <p:nvPr/>
        </p:nvSpPr>
        <p:spPr>
          <a:xfrm>
            <a:off x="8441508" y="3811536"/>
            <a:ext cx="7618168"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2" name="Group 11" descr="Pie chart depicting 2022 tourism day visits to GB 1.1B, England 945M, Scotland 94.8M, Wales 60.0M.">
            <a:extLst>
              <a:ext uri="{FF2B5EF4-FFF2-40B4-BE49-F238E27FC236}">
                <a16:creationId xmlns:a16="http://schemas.microsoft.com/office/drawing/2014/main" id="{FD060F2A-486F-F601-737B-1011598D3C75}"/>
              </a:ext>
              <a:ext uri="{C183D7F6-B498-43B3-948B-1728B52AA6E4}">
                <adec:decorative xmlns:adec="http://schemas.microsoft.com/office/drawing/2017/decorative" val="0"/>
              </a:ext>
            </a:extLst>
          </p:cNvPr>
          <p:cNvGrpSpPr>
            <a:grpSpLocks noGrp="1" noUngrp="1" noRot="1" noMove="1" noResize="1"/>
          </p:cNvGrpSpPr>
          <p:nvPr/>
        </p:nvGrpSpPr>
        <p:grpSpPr>
          <a:xfrm>
            <a:off x="8441508" y="3201107"/>
            <a:ext cx="7618170" cy="4396826"/>
            <a:chOff x="4206539" y="1685487"/>
            <a:chExt cx="3809085" cy="2198413"/>
          </a:xfrm>
        </p:grpSpPr>
        <p:sp>
          <p:nvSpPr>
            <p:cNvPr id="64" name="Rectangle 63">
              <a:extLst>
                <a:ext uri="{FF2B5EF4-FFF2-40B4-BE49-F238E27FC236}">
                  <a16:creationId xmlns:a16="http://schemas.microsoft.com/office/drawing/2014/main" id="{D4A908D6-9A26-82C9-E500-9AB8E1CB1F68}"/>
                </a:ext>
              </a:extLst>
            </p:cNvPr>
            <p:cNvSpPr>
              <a:spLocks noGrp="1" noRot="1" noMove="1" noResize="1" noEditPoints="1" noAdjustHandles="1" noChangeArrowheads="1" noChangeShapeType="1"/>
            </p:cNvSpPr>
            <p:nvPr/>
          </p:nvSpPr>
          <p:spPr>
            <a:xfrm>
              <a:off x="4206539" y="1685487"/>
              <a:ext cx="3809085" cy="310114"/>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chemeClr val="bg1"/>
                  </a:solidFill>
                </a:rPr>
                <a:t>Ymweliadau Dydd Twristiaeth 2024</a:t>
              </a:r>
            </a:p>
          </p:txBody>
        </p:sp>
        <p:graphicFrame>
          <p:nvGraphicFramePr>
            <p:cNvPr id="70" name="Chart 69">
              <a:extLst>
                <a:ext uri="{FF2B5EF4-FFF2-40B4-BE49-F238E27FC236}">
                  <a16:creationId xmlns:a16="http://schemas.microsoft.com/office/drawing/2014/main" id="{D733543B-0D5C-1F10-1201-391E5FEADA44}"/>
                </a:ext>
              </a:extLst>
            </p:cNvPr>
            <p:cNvGraphicFramePr/>
            <p:nvPr>
              <p:extLst>
                <p:ext uri="{D42A27DB-BD31-4B8C-83A1-F6EECF244321}">
                  <p14:modId xmlns:p14="http://schemas.microsoft.com/office/powerpoint/2010/main" val="1737756833"/>
                </p:ext>
              </p:extLst>
            </p:nvPr>
          </p:nvGraphicFramePr>
          <p:xfrm>
            <a:off x="4206539" y="1995601"/>
            <a:ext cx="3809084" cy="1888299"/>
          </p:xfrm>
          <a:graphic>
            <a:graphicData uri="http://schemas.openxmlformats.org/drawingml/2006/chart">
              <c:chart xmlns:c="http://schemas.openxmlformats.org/drawingml/2006/chart" xmlns:r="http://schemas.openxmlformats.org/officeDocument/2006/relationships" r:id="rId3"/>
            </a:graphicData>
          </a:graphic>
        </p:graphicFrame>
        <p:sp>
          <p:nvSpPr>
            <p:cNvPr id="76" name="TextBox 75">
              <a:extLst>
                <a:ext uri="{FF2B5EF4-FFF2-40B4-BE49-F238E27FC236}">
                  <a16:creationId xmlns:a16="http://schemas.microsoft.com/office/drawing/2014/main" id="{1D59DCD8-145E-D5EB-9CF1-914424315697}"/>
                </a:ext>
              </a:extLst>
            </p:cNvPr>
            <p:cNvSpPr txBox="1">
              <a:spLocks noGrp="1" noRot="1" noMove="1" noResize="1" noEditPoints="1" noAdjustHandles="1" noChangeArrowheads="1" noChangeShapeType="1"/>
            </p:cNvSpPr>
            <p:nvPr/>
          </p:nvSpPr>
          <p:spPr>
            <a:xfrm>
              <a:off x="5710455" y="2822029"/>
              <a:ext cx="838371" cy="553998"/>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r>
                <a:rPr lang="en-IN" sz="2400" b="1" dirty="0" err="1"/>
                <a:t>Fawr</a:t>
              </a:r>
              <a:endParaRPr lang="en-IN" sz="2400" b="1" dirty="0"/>
            </a:p>
            <a:p>
              <a:pPr algn="ctr" defTabSz="914400">
                <a:defRPr/>
              </a:pPr>
              <a:r>
                <a:rPr lang="en-IN" sz="2400" b="1" dirty="0"/>
                <a:t>1.0B</a:t>
              </a:r>
            </a:p>
          </p:txBody>
        </p:sp>
      </p:grpSp>
      <p:sp>
        <p:nvSpPr>
          <p:cNvPr id="59" name="Rectangle 58">
            <a:extLst>
              <a:ext uri="{FF2B5EF4-FFF2-40B4-BE49-F238E27FC236}">
                <a16:creationId xmlns:a16="http://schemas.microsoft.com/office/drawing/2014/main" id="{EC54DC7D-FA90-3EA8-4108-40D63EC5FD45}"/>
              </a:ext>
              <a:ext uri="{C183D7F6-B498-43B3-948B-1728B52AA6E4}">
                <adec:decorative xmlns:adec="http://schemas.microsoft.com/office/drawing/2017/decorative" val="1"/>
              </a:ext>
            </a:extLst>
          </p:cNvPr>
          <p:cNvSpPr/>
          <p:nvPr/>
        </p:nvSpPr>
        <p:spPr>
          <a:xfrm>
            <a:off x="16156226" y="3770558"/>
            <a:ext cx="7618170"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5" name="Group 14" descr="Pie chart depicting 2022 Day visits and overnight trips to GB 1.2B, England 1.1B, Scotland 103M, Wales 70.7M.">
            <a:extLst>
              <a:ext uri="{FF2B5EF4-FFF2-40B4-BE49-F238E27FC236}">
                <a16:creationId xmlns:a16="http://schemas.microsoft.com/office/drawing/2014/main" id="{DFC9533E-A988-9453-4CEE-E6E8A60FB862}"/>
              </a:ext>
              <a:ext uri="{C183D7F6-B498-43B3-948B-1728B52AA6E4}">
                <adec:decorative xmlns:adec="http://schemas.microsoft.com/office/drawing/2017/decorative" val="0"/>
              </a:ext>
            </a:extLst>
          </p:cNvPr>
          <p:cNvGrpSpPr>
            <a:grpSpLocks noGrp="1" noUngrp="1" noRot="1" noMove="1" noResize="1"/>
          </p:cNvGrpSpPr>
          <p:nvPr/>
        </p:nvGrpSpPr>
        <p:grpSpPr>
          <a:xfrm>
            <a:off x="16156226" y="3183062"/>
            <a:ext cx="7618172" cy="4396824"/>
            <a:chOff x="4206538" y="3940451"/>
            <a:chExt cx="3809086" cy="2198412"/>
          </a:xfrm>
        </p:grpSpPr>
        <p:grpSp>
          <p:nvGrpSpPr>
            <p:cNvPr id="6" name="Group 5">
              <a:extLst>
                <a:ext uri="{FF2B5EF4-FFF2-40B4-BE49-F238E27FC236}">
                  <a16:creationId xmlns:a16="http://schemas.microsoft.com/office/drawing/2014/main" id="{58EF572A-5DB4-9CDD-F926-4B2CC0D9DF12}"/>
                </a:ext>
              </a:extLst>
            </p:cNvPr>
            <p:cNvGrpSpPr>
              <a:grpSpLocks noGrp="1" noUngrp="1" noRot="1" noMove="1" noResize="1"/>
            </p:cNvGrpSpPr>
            <p:nvPr/>
          </p:nvGrpSpPr>
          <p:grpSpPr>
            <a:xfrm>
              <a:off x="4206538" y="3940451"/>
              <a:ext cx="3809086" cy="2198412"/>
              <a:chOff x="4206538" y="3940451"/>
              <a:chExt cx="3809086" cy="2198412"/>
            </a:xfrm>
          </p:grpSpPr>
          <p:graphicFrame>
            <p:nvGraphicFramePr>
              <p:cNvPr id="73" name="Chart 72">
                <a:extLst>
                  <a:ext uri="{FF2B5EF4-FFF2-40B4-BE49-F238E27FC236}">
                    <a16:creationId xmlns:a16="http://schemas.microsoft.com/office/drawing/2014/main" id="{10F8CFEB-3C0D-C06C-404A-A1D64F968B62}"/>
                  </a:ext>
                </a:extLst>
              </p:cNvPr>
              <p:cNvGraphicFramePr/>
              <p:nvPr>
                <p:extLst>
                  <p:ext uri="{D42A27DB-BD31-4B8C-83A1-F6EECF244321}">
                    <p14:modId xmlns:p14="http://schemas.microsoft.com/office/powerpoint/2010/main" val="4015382677"/>
                  </p:ext>
                </p:extLst>
              </p:nvPr>
            </p:nvGraphicFramePr>
            <p:xfrm>
              <a:off x="4206538" y="4250564"/>
              <a:ext cx="3809085" cy="1888299"/>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66">
                <a:extLst>
                  <a:ext uri="{FF2B5EF4-FFF2-40B4-BE49-F238E27FC236}">
                    <a16:creationId xmlns:a16="http://schemas.microsoft.com/office/drawing/2014/main" id="{E57DCF03-31BA-77C5-2CC7-3F15899C60EE}"/>
                  </a:ext>
                </a:extLst>
              </p:cNvPr>
              <p:cNvSpPr>
                <a:spLocks noGrp="1" noRot="1" noMove="1" noResize="1" noEditPoints="1" noAdjustHandles="1" noChangeArrowheads="1" noChangeShapeType="1"/>
              </p:cNvSpPr>
              <p:nvPr/>
            </p:nvSpPr>
            <p:spPr>
              <a:xfrm>
                <a:off x="4206539" y="3940451"/>
                <a:ext cx="3809085" cy="310114"/>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a:solidFill>
                      <a:schemeClr val="bg1"/>
                    </a:solidFill>
                  </a:rPr>
                  <a:t>Ymweliadau Dydd a Theithiau Dros Nos 2024</a:t>
                </a:r>
                <a:endParaRPr lang="en-IN" sz="2800" b="1">
                  <a:solidFill>
                    <a:schemeClr val="bg1"/>
                  </a:solidFill>
                </a:endParaRPr>
              </a:p>
            </p:txBody>
          </p:sp>
        </p:grpSp>
        <p:sp>
          <p:nvSpPr>
            <p:cNvPr id="79" name="TextBox 78">
              <a:extLst>
                <a:ext uri="{FF2B5EF4-FFF2-40B4-BE49-F238E27FC236}">
                  <a16:creationId xmlns:a16="http://schemas.microsoft.com/office/drawing/2014/main" id="{F7B52C67-8536-A6B3-0FB1-A14DBA05ACC8}"/>
                </a:ext>
              </a:extLst>
            </p:cNvPr>
            <p:cNvSpPr txBox="1">
              <a:spLocks noGrp="1" noRot="1" noMove="1" noResize="1" noEditPoints="1" noAdjustHandles="1" noChangeArrowheads="1" noChangeShapeType="1"/>
            </p:cNvSpPr>
            <p:nvPr/>
          </p:nvSpPr>
          <p:spPr>
            <a:xfrm>
              <a:off x="5702874" y="5079470"/>
              <a:ext cx="838371" cy="553998"/>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r>
                <a:rPr lang="en-IN" sz="2400" b="1" dirty="0" err="1"/>
                <a:t>Fawr</a:t>
              </a:r>
              <a:endParaRPr lang="en-IN" sz="2400" b="1" dirty="0"/>
            </a:p>
            <a:p>
              <a:pPr algn="ctr" defTabSz="914400">
                <a:defRPr/>
              </a:pPr>
              <a:r>
                <a:rPr lang="en-IN" sz="2400" b="1" dirty="0"/>
                <a:t>1.1B</a:t>
              </a:r>
            </a:p>
          </p:txBody>
        </p:sp>
      </p:grpSp>
      <p:sp>
        <p:nvSpPr>
          <p:cNvPr id="60" name="Rectangle 59">
            <a:extLst>
              <a:ext uri="{FF2B5EF4-FFF2-40B4-BE49-F238E27FC236}">
                <a16:creationId xmlns:a16="http://schemas.microsoft.com/office/drawing/2014/main" id="{C5F71C31-0D17-0AB9-9032-ECEBEEA14B31}"/>
              </a:ext>
              <a:ext uri="{C183D7F6-B498-43B3-948B-1728B52AA6E4}">
                <adec:decorative xmlns:adec="http://schemas.microsoft.com/office/drawing/2017/decorative" val="1"/>
              </a:ext>
            </a:extLst>
          </p:cNvPr>
          <p:cNvSpPr/>
          <p:nvPr/>
        </p:nvSpPr>
        <p:spPr>
          <a:xfrm>
            <a:off x="669926" y="8313218"/>
            <a:ext cx="7618170"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3" name="Group 12" descr="Pie chart depicting 2022 overnight spend in GB £32.9B, England £27.5B, Scotland £3.4B and Wales £1.9B.">
            <a:extLst>
              <a:ext uri="{FF2B5EF4-FFF2-40B4-BE49-F238E27FC236}">
                <a16:creationId xmlns:a16="http://schemas.microsoft.com/office/drawing/2014/main" id="{7797D893-F3E1-885C-DCD5-AD526D64558C}"/>
              </a:ext>
              <a:ext uri="{C183D7F6-B498-43B3-948B-1728B52AA6E4}">
                <adec:decorative xmlns:adec="http://schemas.microsoft.com/office/drawing/2017/decorative" val="0"/>
              </a:ext>
            </a:extLst>
          </p:cNvPr>
          <p:cNvGrpSpPr>
            <a:grpSpLocks noGrp="1" noUngrp="1" noRot="1" noMove="1" noResize="1"/>
          </p:cNvGrpSpPr>
          <p:nvPr/>
        </p:nvGrpSpPr>
        <p:grpSpPr>
          <a:xfrm>
            <a:off x="609606" y="7696675"/>
            <a:ext cx="7689468" cy="4383342"/>
            <a:chOff x="8078114" y="1692229"/>
            <a:chExt cx="3844734" cy="2191671"/>
          </a:xfrm>
        </p:grpSpPr>
        <p:grpSp>
          <p:nvGrpSpPr>
            <p:cNvPr id="8" name="Group 7">
              <a:extLst>
                <a:ext uri="{FF2B5EF4-FFF2-40B4-BE49-F238E27FC236}">
                  <a16:creationId xmlns:a16="http://schemas.microsoft.com/office/drawing/2014/main" id="{3D647627-5171-EC38-9E95-CE8222BAC577}"/>
                </a:ext>
              </a:extLst>
            </p:cNvPr>
            <p:cNvGrpSpPr>
              <a:grpSpLocks noGrp="1" noUngrp="1" noRot="1" noMove="1" noResize="1"/>
            </p:cNvGrpSpPr>
            <p:nvPr/>
          </p:nvGrpSpPr>
          <p:grpSpPr>
            <a:xfrm>
              <a:off x="8078114" y="1692229"/>
              <a:ext cx="3844734" cy="2191671"/>
              <a:chOff x="8078114" y="1692229"/>
              <a:chExt cx="3844734" cy="2191671"/>
            </a:xfrm>
          </p:grpSpPr>
          <p:sp>
            <p:nvSpPr>
              <p:cNvPr id="65" name="Rectangle 64">
                <a:extLst>
                  <a:ext uri="{FF2B5EF4-FFF2-40B4-BE49-F238E27FC236}">
                    <a16:creationId xmlns:a16="http://schemas.microsoft.com/office/drawing/2014/main" id="{972E2DE5-E209-465A-D623-433EA8A7D35E}"/>
                  </a:ext>
                </a:extLst>
              </p:cNvPr>
              <p:cNvSpPr>
                <a:spLocks noGrp="1" noRot="1" noMove="1" noResize="1" noEditPoints="1" noAdjustHandles="1" noChangeArrowheads="1" noChangeShapeType="1"/>
              </p:cNvSpPr>
              <p:nvPr/>
            </p:nvSpPr>
            <p:spPr>
              <a:xfrm>
                <a:off x="8113763" y="1692229"/>
                <a:ext cx="3809085" cy="310114"/>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rgbClr val="200E2E"/>
                    </a:solidFill>
                  </a:rPr>
                  <a:t>Gwariant Dros Nos 2024</a:t>
                </a:r>
              </a:p>
            </p:txBody>
          </p:sp>
          <p:graphicFrame>
            <p:nvGraphicFramePr>
              <p:cNvPr id="71" name="Chart 70">
                <a:extLst>
                  <a:ext uri="{FF2B5EF4-FFF2-40B4-BE49-F238E27FC236}">
                    <a16:creationId xmlns:a16="http://schemas.microsoft.com/office/drawing/2014/main" id="{360DD992-FAF6-DA75-7AE1-C323F6A00AF0}"/>
                  </a:ext>
                </a:extLst>
              </p:cNvPr>
              <p:cNvGraphicFramePr/>
              <p:nvPr>
                <p:extLst>
                  <p:ext uri="{D42A27DB-BD31-4B8C-83A1-F6EECF244321}">
                    <p14:modId xmlns:p14="http://schemas.microsoft.com/office/powerpoint/2010/main" val="380912879"/>
                  </p:ext>
                </p:extLst>
              </p:nvPr>
            </p:nvGraphicFramePr>
            <p:xfrm>
              <a:off x="8078114" y="1995601"/>
              <a:ext cx="3809085" cy="1888299"/>
            </p:xfrm>
            <a:graphic>
              <a:graphicData uri="http://schemas.openxmlformats.org/drawingml/2006/chart">
                <c:chart xmlns:c="http://schemas.openxmlformats.org/drawingml/2006/chart" xmlns:r="http://schemas.openxmlformats.org/officeDocument/2006/relationships" r:id="rId5"/>
              </a:graphicData>
            </a:graphic>
          </p:graphicFrame>
        </p:grpSp>
        <p:sp>
          <p:nvSpPr>
            <p:cNvPr id="77" name="TextBox 76">
              <a:extLst>
                <a:ext uri="{FF2B5EF4-FFF2-40B4-BE49-F238E27FC236}">
                  <a16:creationId xmlns:a16="http://schemas.microsoft.com/office/drawing/2014/main" id="{BC927D28-DED8-3C85-74D2-3DBE6E5DD32C}"/>
                </a:ext>
              </a:extLst>
            </p:cNvPr>
            <p:cNvSpPr txBox="1">
              <a:spLocks noGrp="1" noRot="1" noMove="1" noResize="1" noEditPoints="1" noAdjustHandles="1" noChangeArrowheads="1" noChangeShapeType="1"/>
            </p:cNvSpPr>
            <p:nvPr/>
          </p:nvSpPr>
          <p:spPr>
            <a:xfrm>
              <a:off x="9578633" y="2822029"/>
              <a:ext cx="838371" cy="553998"/>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r>
                <a:rPr lang="en-IN" sz="2400" b="1" dirty="0" err="1"/>
                <a:t>Fawr</a:t>
              </a:r>
              <a:endParaRPr lang="en-IN" sz="2400" b="1" dirty="0"/>
            </a:p>
            <a:p>
              <a:pPr algn="ctr" defTabSz="914400">
                <a:defRPr/>
              </a:pPr>
              <a:r>
                <a:rPr lang="en-IN" sz="2400" b="1" dirty="0"/>
                <a:t>£32.9B</a:t>
              </a:r>
            </a:p>
          </p:txBody>
        </p:sp>
      </p:grpSp>
      <p:sp>
        <p:nvSpPr>
          <p:cNvPr id="61" name="Rectangle 60">
            <a:extLst>
              <a:ext uri="{FF2B5EF4-FFF2-40B4-BE49-F238E27FC236}">
                <a16:creationId xmlns:a16="http://schemas.microsoft.com/office/drawing/2014/main" id="{3439E691-8D79-39FC-D36A-66C69405C5ED}"/>
              </a:ext>
              <a:ext uri="{C183D7F6-B498-43B3-948B-1728B52AA6E4}">
                <adec:decorative xmlns:adec="http://schemas.microsoft.com/office/drawing/2017/decorative" val="1"/>
              </a:ext>
            </a:extLst>
          </p:cNvPr>
          <p:cNvSpPr/>
          <p:nvPr/>
        </p:nvSpPr>
        <p:spPr>
          <a:xfrm>
            <a:off x="8413078" y="8303419"/>
            <a:ext cx="7618168"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4" name="Group 13" descr="Pie chart depicting 2022 day visit spend to GB £45B, England £38.7B, Scotland £3.9B, Wales £2.4B.">
            <a:extLst>
              <a:ext uri="{FF2B5EF4-FFF2-40B4-BE49-F238E27FC236}">
                <a16:creationId xmlns:a16="http://schemas.microsoft.com/office/drawing/2014/main" id="{4F86285A-DF67-77D8-9990-FBB04395EE6C}"/>
              </a:ext>
              <a:ext uri="{C183D7F6-B498-43B3-948B-1728B52AA6E4}">
                <adec:decorative xmlns:adec="http://schemas.microsoft.com/office/drawing/2017/decorative" val="0"/>
              </a:ext>
            </a:extLst>
          </p:cNvPr>
          <p:cNvGrpSpPr>
            <a:grpSpLocks noGrp="1" noUngrp="1" noRot="1" noMove="1" noResize="1"/>
          </p:cNvGrpSpPr>
          <p:nvPr/>
        </p:nvGrpSpPr>
        <p:grpSpPr>
          <a:xfrm>
            <a:off x="8413080" y="7692992"/>
            <a:ext cx="7618170" cy="4396824"/>
            <a:chOff x="334963" y="3940451"/>
            <a:chExt cx="3809085" cy="2198412"/>
          </a:xfrm>
        </p:grpSpPr>
        <p:grpSp>
          <p:nvGrpSpPr>
            <p:cNvPr id="5" name="Group 4">
              <a:extLst>
                <a:ext uri="{FF2B5EF4-FFF2-40B4-BE49-F238E27FC236}">
                  <a16:creationId xmlns:a16="http://schemas.microsoft.com/office/drawing/2014/main" id="{0079DFE4-0426-71A7-6A2B-CC9C626E05D7}"/>
                </a:ext>
              </a:extLst>
            </p:cNvPr>
            <p:cNvGrpSpPr>
              <a:grpSpLocks noGrp="1" noUngrp="1" noRot="1" noMove="1" noResize="1"/>
            </p:cNvGrpSpPr>
            <p:nvPr/>
          </p:nvGrpSpPr>
          <p:grpSpPr>
            <a:xfrm>
              <a:off x="334963" y="3940451"/>
              <a:ext cx="3809085" cy="2198412"/>
              <a:chOff x="334963" y="3940451"/>
              <a:chExt cx="3809085" cy="2198412"/>
            </a:xfrm>
          </p:grpSpPr>
          <p:graphicFrame>
            <p:nvGraphicFramePr>
              <p:cNvPr id="72" name="Chart 71">
                <a:extLst>
                  <a:ext uri="{FF2B5EF4-FFF2-40B4-BE49-F238E27FC236}">
                    <a16:creationId xmlns:a16="http://schemas.microsoft.com/office/drawing/2014/main" id="{54B49E39-90F0-2340-7826-81E612E6C4BD}"/>
                  </a:ext>
                </a:extLst>
              </p:cNvPr>
              <p:cNvGraphicFramePr/>
              <p:nvPr>
                <p:extLst>
                  <p:ext uri="{D42A27DB-BD31-4B8C-83A1-F6EECF244321}">
                    <p14:modId xmlns:p14="http://schemas.microsoft.com/office/powerpoint/2010/main" val="3539174959"/>
                  </p:ext>
                </p:extLst>
              </p:nvPr>
            </p:nvGraphicFramePr>
            <p:xfrm>
              <a:off x="334963" y="4250564"/>
              <a:ext cx="3809085" cy="1888299"/>
            </p:xfrm>
            <a:graphic>
              <a:graphicData uri="http://schemas.openxmlformats.org/drawingml/2006/chart">
                <c:chart xmlns:c="http://schemas.openxmlformats.org/drawingml/2006/chart" xmlns:r="http://schemas.openxmlformats.org/officeDocument/2006/relationships" r:id="rId6"/>
              </a:graphicData>
            </a:graphic>
          </p:graphicFrame>
          <p:sp>
            <p:nvSpPr>
              <p:cNvPr id="66" name="Rectangle 65">
                <a:extLst>
                  <a:ext uri="{FF2B5EF4-FFF2-40B4-BE49-F238E27FC236}">
                    <a16:creationId xmlns:a16="http://schemas.microsoft.com/office/drawing/2014/main" id="{F2C3BC57-19B8-40B6-206E-6078BC946B74}"/>
                  </a:ext>
                </a:extLst>
              </p:cNvPr>
              <p:cNvSpPr>
                <a:spLocks noGrp="1" noRot="1" noMove="1" noResize="1" noEditPoints="1" noAdjustHandles="1" noChangeArrowheads="1" noChangeShapeType="1"/>
              </p:cNvSpPr>
              <p:nvPr/>
            </p:nvSpPr>
            <p:spPr>
              <a:xfrm>
                <a:off x="334963" y="3940451"/>
                <a:ext cx="3809085" cy="310114"/>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rgbClr val="200E2E"/>
                    </a:solidFill>
                  </a:rPr>
                  <a:t>Gwariant Ymweliadau Dydd 2024</a:t>
                </a:r>
              </a:p>
            </p:txBody>
          </p:sp>
        </p:grpSp>
        <p:sp>
          <p:nvSpPr>
            <p:cNvPr id="78" name="TextBox 77">
              <a:extLst>
                <a:ext uri="{FF2B5EF4-FFF2-40B4-BE49-F238E27FC236}">
                  <a16:creationId xmlns:a16="http://schemas.microsoft.com/office/drawing/2014/main" id="{64DD8F63-50AA-E0F6-EDF6-1E3930EE7853}"/>
                </a:ext>
              </a:extLst>
            </p:cNvPr>
            <p:cNvSpPr txBox="1">
              <a:spLocks noGrp="1" noRot="1" noMove="1" noResize="1" noEditPoints="1" noAdjustHandles="1" noChangeArrowheads="1" noChangeShapeType="1"/>
            </p:cNvSpPr>
            <p:nvPr/>
          </p:nvSpPr>
          <p:spPr>
            <a:xfrm>
              <a:off x="1834536" y="5079470"/>
              <a:ext cx="838371" cy="553998"/>
            </a:xfrm>
            <a:prstGeom prst="rect">
              <a:avLst/>
            </a:prstGeom>
            <a:noFill/>
          </p:spPr>
          <p:txBody>
            <a:bodyPr wrap="none" lIns="0" tIns="0" rIns="0" bIns="0" rtlCol="0" anchor="ctr">
              <a:spAutoFit/>
            </a:bodyPr>
            <a:lstStyle/>
            <a:p>
              <a:pPr algn="ctr" defTabSz="914400">
                <a:defRPr/>
              </a:pPr>
              <a:r>
                <a:rPr lang="en-IN" sz="2400" b="1" dirty="0" err="1">
                  <a:solidFill>
                    <a:srgbClr val="200E2E"/>
                  </a:solidFill>
                </a:rPr>
                <a:t>Cyfanswm</a:t>
              </a:r>
              <a:r>
                <a:rPr lang="en-IN" sz="2400" b="1" dirty="0">
                  <a:solidFill>
                    <a:srgbClr val="200E2E"/>
                  </a:solidFill>
                </a:rPr>
                <a:t> </a:t>
              </a:r>
            </a:p>
            <a:p>
              <a:pPr algn="ctr" defTabSz="914400">
                <a:defRPr/>
              </a:pPr>
              <a:r>
                <a:rPr lang="en-IN" sz="2400" b="1" dirty="0">
                  <a:solidFill>
                    <a:srgbClr val="200E2E"/>
                  </a:solidFill>
                </a:rPr>
                <a:t>Prydain </a:t>
              </a:r>
              <a:r>
                <a:rPr lang="en-IN" sz="2400" b="1" dirty="0" err="1">
                  <a:solidFill>
                    <a:srgbClr val="200E2E"/>
                  </a:solidFill>
                </a:rPr>
                <a:t>Fawr</a:t>
              </a:r>
              <a:endParaRPr lang="en-IN" sz="2400" b="1" dirty="0">
                <a:solidFill>
                  <a:srgbClr val="200E2E"/>
                </a:solidFill>
              </a:endParaRPr>
            </a:p>
            <a:p>
              <a:pPr algn="ctr" defTabSz="914400">
                <a:defRPr/>
              </a:pPr>
              <a:r>
                <a:rPr lang="en-IN" sz="2400" b="1" dirty="0">
                  <a:solidFill>
                    <a:srgbClr val="200E2E"/>
                  </a:solidFill>
                </a:rPr>
                <a:t>£54.8B</a:t>
              </a:r>
            </a:p>
          </p:txBody>
        </p:sp>
      </p:grpSp>
      <p:sp>
        <p:nvSpPr>
          <p:cNvPr id="62" name="Rectangle 61">
            <a:extLst>
              <a:ext uri="{FF2B5EF4-FFF2-40B4-BE49-F238E27FC236}">
                <a16:creationId xmlns:a16="http://schemas.microsoft.com/office/drawing/2014/main" id="{5ED73E5A-EE3A-59ED-C055-B2A74BDA9F2D}"/>
              </a:ext>
              <a:ext uri="{C183D7F6-B498-43B3-948B-1728B52AA6E4}">
                <adec:decorative xmlns:adec="http://schemas.microsoft.com/office/drawing/2017/decorative" val="1"/>
              </a:ext>
            </a:extLst>
          </p:cNvPr>
          <p:cNvSpPr/>
          <p:nvPr/>
        </p:nvSpPr>
        <p:spPr>
          <a:xfrm>
            <a:off x="16178183" y="8303419"/>
            <a:ext cx="7618170" cy="3776598"/>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6" name="Group 15" descr="Pie chart depicting 2022 day spend and overnight spend to GB £77.9B, England £66.3B, Scotland £7.3B, Wales £4.3B.">
            <a:extLst>
              <a:ext uri="{FF2B5EF4-FFF2-40B4-BE49-F238E27FC236}">
                <a16:creationId xmlns:a16="http://schemas.microsoft.com/office/drawing/2014/main" id="{37C185AD-959A-526C-638C-BE52636B3446}"/>
              </a:ext>
              <a:ext uri="{C183D7F6-B498-43B3-948B-1728B52AA6E4}">
                <adec:decorative xmlns:adec="http://schemas.microsoft.com/office/drawing/2017/decorative" val="0"/>
              </a:ext>
            </a:extLst>
          </p:cNvPr>
          <p:cNvGrpSpPr>
            <a:grpSpLocks noGrp="1" noUngrp="1" noRot="1" noMove="1" noResize="1"/>
          </p:cNvGrpSpPr>
          <p:nvPr/>
        </p:nvGrpSpPr>
        <p:grpSpPr>
          <a:xfrm>
            <a:off x="16156226" y="7692992"/>
            <a:ext cx="7618170" cy="4396824"/>
            <a:chOff x="8078114" y="3940451"/>
            <a:chExt cx="3809085" cy="2198412"/>
          </a:xfrm>
        </p:grpSpPr>
        <p:grpSp>
          <p:nvGrpSpPr>
            <p:cNvPr id="7" name="Group 6">
              <a:extLst>
                <a:ext uri="{FF2B5EF4-FFF2-40B4-BE49-F238E27FC236}">
                  <a16:creationId xmlns:a16="http://schemas.microsoft.com/office/drawing/2014/main" id="{B3DE0B05-50EC-BC24-0FD0-57A48209DBB1}"/>
                </a:ext>
              </a:extLst>
            </p:cNvPr>
            <p:cNvGrpSpPr>
              <a:grpSpLocks noGrp="1" noUngrp="1" noRot="1" noMove="1" noResize="1"/>
            </p:cNvGrpSpPr>
            <p:nvPr/>
          </p:nvGrpSpPr>
          <p:grpSpPr>
            <a:xfrm>
              <a:off x="8078114" y="3940451"/>
              <a:ext cx="3809085" cy="2198412"/>
              <a:chOff x="8078114" y="3940451"/>
              <a:chExt cx="3809085" cy="2198412"/>
            </a:xfrm>
          </p:grpSpPr>
          <p:sp>
            <p:nvSpPr>
              <p:cNvPr id="68" name="Rectangle 67">
                <a:extLst>
                  <a:ext uri="{FF2B5EF4-FFF2-40B4-BE49-F238E27FC236}">
                    <a16:creationId xmlns:a16="http://schemas.microsoft.com/office/drawing/2014/main" id="{644BDAD5-DCA6-E6C8-526C-9BC4724914FC}"/>
                  </a:ext>
                </a:extLst>
              </p:cNvPr>
              <p:cNvSpPr>
                <a:spLocks noGrp="1" noRot="1" noMove="1" noResize="1" noEditPoints="1" noAdjustHandles="1" noChangeArrowheads="1" noChangeShapeType="1"/>
              </p:cNvSpPr>
              <p:nvPr/>
            </p:nvSpPr>
            <p:spPr>
              <a:xfrm>
                <a:off x="8078114" y="3940451"/>
                <a:ext cx="3809085" cy="310114"/>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err="1">
                    <a:solidFill>
                      <a:srgbClr val="200E2E"/>
                    </a:solidFill>
                  </a:rPr>
                  <a:t>Gwariant Dydd a Gwariant Dros Nos 2024</a:t>
                </a:r>
                <a:endParaRPr lang="en-IN" sz="2800" b="1">
                  <a:solidFill>
                    <a:srgbClr val="200E2E"/>
                  </a:solidFill>
                </a:endParaRPr>
              </a:p>
            </p:txBody>
          </p:sp>
          <p:graphicFrame>
            <p:nvGraphicFramePr>
              <p:cNvPr id="74" name="Chart 73">
                <a:extLst>
                  <a:ext uri="{FF2B5EF4-FFF2-40B4-BE49-F238E27FC236}">
                    <a16:creationId xmlns:a16="http://schemas.microsoft.com/office/drawing/2014/main" id="{F508DFC7-65E7-FA25-E1FB-AFDBEA61E96D}"/>
                  </a:ext>
                </a:extLst>
              </p:cNvPr>
              <p:cNvGraphicFramePr/>
              <p:nvPr>
                <p:extLst>
                  <p:ext uri="{D42A27DB-BD31-4B8C-83A1-F6EECF244321}">
                    <p14:modId xmlns:p14="http://schemas.microsoft.com/office/powerpoint/2010/main" val="2208714120"/>
                  </p:ext>
                </p:extLst>
              </p:nvPr>
            </p:nvGraphicFramePr>
            <p:xfrm>
              <a:off x="8078114" y="4250564"/>
              <a:ext cx="3809085" cy="1888299"/>
            </p:xfrm>
            <a:graphic>
              <a:graphicData uri="http://schemas.openxmlformats.org/drawingml/2006/chart">
                <c:chart xmlns:c="http://schemas.openxmlformats.org/drawingml/2006/chart" xmlns:r="http://schemas.openxmlformats.org/officeDocument/2006/relationships" r:id="rId7"/>
              </a:graphicData>
            </a:graphic>
          </p:graphicFrame>
        </p:grpSp>
        <p:sp>
          <p:nvSpPr>
            <p:cNvPr id="80" name="TextBox 79">
              <a:extLst>
                <a:ext uri="{FF2B5EF4-FFF2-40B4-BE49-F238E27FC236}">
                  <a16:creationId xmlns:a16="http://schemas.microsoft.com/office/drawing/2014/main" id="{E34E55B3-4D9E-E0BC-C630-6EFF5247A312}"/>
                </a:ext>
              </a:extLst>
            </p:cNvPr>
            <p:cNvSpPr txBox="1">
              <a:spLocks noGrp="1" noRot="1" noMove="1" noResize="1" noEditPoints="1" noAdjustHandles="1" noChangeArrowheads="1" noChangeShapeType="1"/>
            </p:cNvSpPr>
            <p:nvPr/>
          </p:nvSpPr>
          <p:spPr>
            <a:xfrm>
              <a:off x="9580620" y="5079470"/>
              <a:ext cx="838371" cy="553998"/>
            </a:xfrm>
            <a:prstGeom prst="rect">
              <a:avLst/>
            </a:prstGeom>
            <a:noFill/>
          </p:spPr>
          <p:txBody>
            <a:bodyPr wrap="none" lIns="0" tIns="0" rIns="0" bIns="0" rtlCol="0" anchor="ctr">
              <a:spAutoFit/>
            </a:bodyPr>
            <a:lstStyle/>
            <a:p>
              <a:pPr algn="ctr" defTabSz="914400">
                <a:defRPr/>
              </a:pPr>
              <a:r>
                <a:rPr lang="en-IN" sz="2400" b="1" dirty="0" err="1">
                  <a:solidFill>
                    <a:srgbClr val="200E2E"/>
                  </a:solidFill>
                </a:rPr>
                <a:t>Cyfanswm</a:t>
              </a:r>
              <a:r>
                <a:rPr lang="en-IN" sz="2400" b="1" dirty="0">
                  <a:solidFill>
                    <a:srgbClr val="200E2E"/>
                  </a:solidFill>
                </a:rPr>
                <a:t> </a:t>
              </a:r>
            </a:p>
            <a:p>
              <a:pPr algn="ctr" defTabSz="914400">
                <a:defRPr/>
              </a:pPr>
              <a:r>
                <a:rPr lang="en-IN" sz="2400" b="1" dirty="0">
                  <a:solidFill>
                    <a:srgbClr val="200E2E"/>
                  </a:solidFill>
                </a:rPr>
                <a:t>Prydain </a:t>
              </a:r>
              <a:r>
                <a:rPr lang="en-IN" sz="2400" b="1" dirty="0" err="1">
                  <a:solidFill>
                    <a:srgbClr val="200E2E"/>
                  </a:solidFill>
                </a:rPr>
                <a:t>Fawr</a:t>
              </a:r>
              <a:endParaRPr lang="en-IN" sz="2400" b="1" dirty="0">
                <a:solidFill>
                  <a:srgbClr val="200E2E"/>
                </a:solidFill>
              </a:endParaRPr>
            </a:p>
            <a:p>
              <a:pPr algn="ctr" defTabSz="914400">
                <a:defRPr/>
              </a:pPr>
              <a:r>
                <a:rPr lang="en-IN" sz="2400" b="1" dirty="0">
                  <a:solidFill>
                    <a:srgbClr val="200E2E"/>
                  </a:solidFill>
                </a:rPr>
                <a:t>£87.8B</a:t>
              </a:r>
            </a:p>
          </p:txBody>
        </p:sp>
      </p:grpSp>
      <p:sp>
        <p:nvSpPr>
          <p:cNvPr id="3" name="Text Placeholder 2">
            <a:extLst>
              <a:ext uri="{FF2B5EF4-FFF2-40B4-BE49-F238E27FC236}">
                <a16:creationId xmlns:a16="http://schemas.microsoft.com/office/drawing/2014/main" id="{AF8094B4-2E4A-7559-A74A-6C3835C2BD2D}"/>
              </a:ext>
              <a:ext uri="{C183D7F6-B498-43B3-948B-1728B52AA6E4}">
                <adec:decorative xmlns:adec="http://schemas.microsoft.com/office/drawing/2017/decorative" val="0"/>
              </a:ext>
            </a:extLst>
          </p:cNvPr>
          <p:cNvSpPr>
            <a:spLocks noGrp="1"/>
          </p:cNvSpPr>
          <p:nvPr>
            <p:ph type="body" sz="quarter" idx="11"/>
          </p:nvPr>
        </p:nvSpPr>
        <p:spPr>
          <a:xfrm>
            <a:off x="669926" y="12128113"/>
            <a:ext cx="19948730" cy="538300"/>
          </a:xfrm>
        </p:spPr>
        <p:txBody>
          <a:bodyPr/>
          <a:lstStyle/>
          <a:p>
            <a:r>
              <a:rPr lang="en-GB" sz="2400">
                <a:solidFill>
                  <a:schemeClr val="tx1"/>
                </a:solidFill>
              </a:rPr>
              <a:t>Ffynhonnell: Arolwg Twristiaeth Prydain Fawr (GBTS): Ymweliadau Dydd a Theithiau Dros Nos 2024</a:t>
            </a:r>
            <a:endParaRPr lang="en-US" sz="2400">
              <a:solidFill>
                <a:schemeClr val="tx1"/>
              </a:solidFill>
            </a:endParaRPr>
          </a:p>
        </p:txBody>
      </p:sp>
    </p:spTree>
    <p:extLst>
      <p:ext uri="{BB962C8B-B14F-4D97-AF65-F5344CB8AC3E}">
        <p14:creationId xmlns:p14="http://schemas.microsoft.com/office/powerpoint/2010/main" val="42115668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704A28-1667-1E51-4732-F04DB1AE5314}"/>
              </a:ext>
            </a:extLst>
          </p:cNvPr>
          <p:cNvSpPr>
            <a:spLocks noGrp="1"/>
          </p:cNvSpPr>
          <p:nvPr>
            <p:ph type="title" idx="4294967295"/>
          </p:nvPr>
        </p:nvSpPr>
        <p:spPr>
          <a:xfrm>
            <a:off x="937738" y="851117"/>
            <a:ext cx="22508524" cy="984886"/>
          </a:xfrm>
          <a:prstGeom prst="rect">
            <a:avLst/>
          </a:prstGeom>
          <a:noFill/>
          <a:ln>
            <a:noFill/>
          </a:ln>
          <a:effectLst/>
        </p:spPr>
        <p:txBody>
          <a:bodyPr rot="0" spcFirstLastPara="0" vertOverflow="overflow" horzOverflow="overflow" vert="horz" wrap="square" lIns="0" tIns="91440" rIns="182880" bIns="91440" numCol="1" spcCol="0" rtlCol="0" fromWordArt="0" anchor="t" anchorCtr="0" forceAA="0" compatLnSpc="1">
            <a:prstTxWarp prst="textNoShape">
              <a:avLst/>
            </a:prstTxWarp>
            <a:noAutofit/>
          </a:bodyPr>
          <a:lstStyle/>
          <a:p>
            <a:pPr>
              <a:spcBef>
                <a:spcPts val="2000"/>
              </a:spcBef>
              <a:defRPr/>
            </a:pPr>
            <a:r>
              <a:rPr lang="en-IN" sz="5200" b="1" kern="1200" err="1">
                <a:solidFill>
                  <a:srgbClr val="200F2E"/>
                </a:solidFill>
                <a:latin typeface="Source Sans Pro Semibold" panose="020B0503030403020204" pitchFamily="34" charset="0"/>
                <a:ea typeface="+mn-ea"/>
                <a:cs typeface="+mn-cs"/>
              </a:rPr>
              <a:t>Cynnwys</a:t>
            </a:r>
            <a:endParaRPr lang="en-IN" sz="5200" b="1" kern="1200">
              <a:solidFill>
                <a:srgbClr val="200F2E"/>
              </a:solidFill>
              <a:latin typeface="Source Sans Pro Semibold" panose="020B0503030403020204" pitchFamily="34" charset="0"/>
              <a:ea typeface="+mn-ea"/>
              <a:cs typeface="+mn-cs"/>
            </a:endParaRPr>
          </a:p>
        </p:txBody>
      </p:sp>
      <p:sp>
        <p:nvSpPr>
          <p:cNvPr id="6" name="Text Placeholder 5">
            <a:extLst>
              <a:ext uri="{FF2B5EF4-FFF2-40B4-BE49-F238E27FC236}">
                <a16:creationId xmlns:a16="http://schemas.microsoft.com/office/drawing/2014/main" id="{10EC14A4-7C0C-40F6-F7B1-AB507436AD7B}"/>
              </a:ext>
            </a:extLst>
          </p:cNvPr>
          <p:cNvSpPr>
            <a:spLocks noGrp="1"/>
          </p:cNvSpPr>
          <p:nvPr>
            <p:ph type="body" sz="quarter" idx="13"/>
          </p:nvPr>
        </p:nvSpPr>
        <p:spPr>
          <a:xfrm>
            <a:off x="937736" y="2184401"/>
            <a:ext cx="22508524" cy="9695598"/>
          </a:xfrm>
        </p:spPr>
        <p:txBody>
          <a:bodyPr lIns="0" tIns="0" rIns="0" bIns="0" anchor="t"/>
          <a:lstStyle/>
          <a:p>
            <a:pPr>
              <a:lnSpc>
                <a:spcPct val="100000"/>
              </a:lnSpc>
            </a:pPr>
            <a:r>
              <a:rPr lang="en-US" b="1">
                <a:latin typeface="+mn-lt"/>
              </a:rPr>
              <a:t>Cyflwyniad, Dull, Diffiniadau a Chyd-destun</a:t>
            </a:r>
          </a:p>
          <a:p>
            <a:pPr>
              <a:lnSpc>
                <a:spcPct val="100000"/>
              </a:lnSpc>
            </a:pPr>
            <a:r>
              <a:rPr lang="en-US" b="1" err="1">
                <a:latin typeface="+mn-lt"/>
              </a:rPr>
              <a:t>Crynodeb 2022 i 2024</a:t>
            </a:r>
            <a:endParaRPr lang="en-US" b="1">
              <a:latin typeface="+mn-lt"/>
              <a:ea typeface="Source Sans Pro"/>
            </a:endParaRPr>
          </a:p>
          <a:p>
            <a:pPr lvl="1">
              <a:lnSpc>
                <a:spcPct val="100000"/>
              </a:lnSpc>
              <a:buFont typeface="Courier New" panose="02070309020205020404" pitchFamily="49" charset="0"/>
              <a:buChar char="o"/>
            </a:pPr>
            <a:r>
              <a:rPr lang="en-US" sz="2800" err="1"/>
              <a:t>Prif ganlyniadau Prydain Fawr 2024</a:t>
            </a:r>
          </a:p>
          <a:p>
            <a:pPr lvl="1">
              <a:lnSpc>
                <a:spcPct val="100000"/>
              </a:lnSpc>
              <a:buFont typeface="Courier New" panose="02070309020205020404" pitchFamily="49" charset="0"/>
              <a:buChar char="o"/>
            </a:pPr>
            <a:r>
              <a:rPr lang="en-US" sz="2800"/>
              <a:t>Ymweliadau dydd twristiaeth Prydain Fawr fesul gwlad fesul mis a chwarter 2022 i 2024</a:t>
            </a:r>
          </a:p>
          <a:p>
            <a:pPr lvl="1">
              <a:lnSpc>
                <a:spcPct val="100000"/>
              </a:lnSpc>
              <a:buFont typeface="Courier New" panose="02070309020205020404" pitchFamily="49" charset="0"/>
              <a:buChar char="o"/>
            </a:pPr>
            <a:r>
              <a:rPr lang="en-US" sz="2800"/>
              <a:t>Ymweliadau dydd twristiaeth Prydain Fawr fesul gwlad breswylio yn erbyn gwlad gyrchfan 2024</a:t>
            </a:r>
          </a:p>
          <a:p>
            <a:pPr lvl="1">
              <a:lnSpc>
                <a:spcPct val="100000"/>
              </a:lnSpc>
              <a:buFont typeface="Courier New" panose="02070309020205020404" pitchFamily="49" charset="0"/>
              <a:buChar char="o"/>
            </a:pPr>
            <a:r>
              <a:rPr lang="en-US" sz="2800"/>
              <a:t>Gwariant ymweliadau dydd twristiaeth Prydain Fawr fesul gwlad fesul chwarter a gwariant cyfartalog fesul ymweliad 2022 i 2024</a:t>
            </a:r>
            <a:endParaRPr lang="en-US" sz="2800">
              <a:ea typeface="Source Sans Pro"/>
            </a:endParaRPr>
          </a:p>
          <a:p>
            <a:pPr>
              <a:lnSpc>
                <a:spcPct val="100000"/>
              </a:lnSpc>
            </a:pPr>
            <a:r>
              <a:rPr lang="en-US" b="1" err="1">
                <a:latin typeface="+mn-lt"/>
              </a:rPr>
              <a:t>Prif ganlyniadau Cymru 2022 a 2024</a:t>
            </a:r>
            <a:endParaRPr lang="en-US" b="1">
              <a:latin typeface="+mn-lt"/>
              <a:ea typeface="Source Sans Pro"/>
            </a:endParaRPr>
          </a:p>
          <a:p>
            <a:pPr lvl="1">
              <a:lnSpc>
                <a:spcPct val="100000"/>
              </a:lnSpc>
              <a:buFont typeface="Courier New" panose="02070309020205020404" pitchFamily="49" charset="0"/>
              <a:buChar char="o"/>
            </a:pPr>
            <a:r>
              <a:rPr lang="en-US" sz="2800"/>
              <a:t>Ymweliadau dydd twristiaeth a gwariant fesul math lleoliad y prif le yr ymwelwyd ag ef 2022 i 2024</a:t>
            </a:r>
            <a:endParaRPr lang="en-US" sz="2800">
              <a:ea typeface="Source Sans Pro"/>
            </a:endParaRPr>
          </a:p>
          <a:p>
            <a:pPr lvl="1">
              <a:lnSpc>
                <a:spcPct val="100000"/>
              </a:lnSpc>
              <a:buFont typeface="Courier New" panose="02070309020205020404" pitchFamily="49" charset="0"/>
              <a:buChar char="o"/>
            </a:pPr>
            <a:r>
              <a:rPr lang="en-US" sz="2800"/>
              <a:t>Ymweliadau dydd twristiaeth a gwariant fesul gweithgareddau y cymerwyd rhan ynddynt 2024</a:t>
            </a:r>
            <a:endParaRPr lang="en-US" sz="2800">
              <a:ea typeface="Source Sans Pro"/>
            </a:endParaRPr>
          </a:p>
          <a:p>
            <a:pPr>
              <a:lnSpc>
                <a:spcPct val="100000"/>
              </a:lnSpc>
            </a:pPr>
            <a:r>
              <a:rPr lang="en-US" b="1" err="1">
                <a:latin typeface="+mn-lt"/>
              </a:rPr>
              <a:t>Proffil ymweliadau Cymru 2024</a:t>
            </a:r>
            <a:endParaRPr lang="en-US" b="1">
              <a:latin typeface="+mn-lt"/>
              <a:ea typeface="Source Sans Pro"/>
            </a:endParaRPr>
          </a:p>
          <a:p>
            <a:pPr lvl="1">
              <a:lnSpc>
                <a:spcPct val="100000"/>
              </a:lnSpc>
              <a:buFont typeface="Courier New" panose="02070309020205020404" pitchFamily="49" charset="0"/>
              <a:buChar char="o"/>
            </a:pPr>
            <a:r>
              <a:rPr lang="en-US" sz="2800"/>
              <a:t>Ymweliadau dydd twristiaeth a gwariant fesul rhanbarth yr ymwelwyd ag ef a rhanbarth preswylio 2024</a:t>
            </a:r>
            <a:endParaRPr lang="en-US" sz="2800">
              <a:ea typeface="Source Sans Pro"/>
            </a:endParaRPr>
          </a:p>
          <a:p>
            <a:pPr lvl="1">
              <a:lnSpc>
                <a:spcPct val="100000"/>
              </a:lnSpc>
              <a:buFont typeface="Courier New" panose="02070309020205020404" pitchFamily="49" charset="0"/>
              <a:buChar char="o"/>
            </a:pPr>
            <a:r>
              <a:rPr lang="en-US" sz="2800"/>
              <a:t>Ymweliadau dydd twristiaeth fesul trafnidiaeth a ddefnyddiwyd, pellter a deithiwyd a nifer y lleoedd yr ymwelwyd â nhw 2024</a:t>
            </a:r>
            <a:endParaRPr lang="en-US" sz="2800">
              <a:ea typeface="Source Sans Pro"/>
            </a:endParaRPr>
          </a:p>
          <a:p>
            <a:pPr lvl="1">
              <a:lnSpc>
                <a:spcPct val="100000"/>
              </a:lnSpc>
              <a:buFont typeface="Courier New" panose="02070309020205020404" pitchFamily="49" charset="0"/>
              <a:buChar char="o"/>
            </a:pPr>
            <a:r>
              <a:rPr lang="en-US" sz="2800"/>
              <a:t>Ymweliadau dydd twristiaeth fesul cyfnod oes ac oedran 2024</a:t>
            </a:r>
            <a:endParaRPr lang="en-US" sz="2800">
              <a:ea typeface="Source Sans Pro"/>
            </a:endParaRPr>
          </a:p>
          <a:p>
            <a:pPr lvl="1">
              <a:lnSpc>
                <a:spcPct val="100000"/>
              </a:lnSpc>
              <a:buFont typeface="Courier New" panose="02070309020205020404" pitchFamily="49" charset="0"/>
              <a:buChar char="o"/>
            </a:pPr>
            <a:r>
              <a:rPr lang="en-US" sz="2800"/>
              <a:t>Ymweliadau dydd twristiaeth fesul maint a chyfansoddiad parti 2024</a:t>
            </a:r>
          </a:p>
          <a:p>
            <a:pPr lvl="1">
              <a:lnSpc>
                <a:spcPct val="100000"/>
              </a:lnSpc>
              <a:buFont typeface="Courier New" panose="02070309020205020404" pitchFamily="49" charset="0"/>
              <a:buChar char="o"/>
            </a:pPr>
            <a:r>
              <a:rPr lang="en-US" sz="2800">
                <a:ea typeface="Source Sans Pro"/>
              </a:rPr>
              <a:t>Ymweliadau dydd twristiaeth fesul hygyrchedd 2024</a:t>
            </a:r>
          </a:p>
          <a:p>
            <a:pPr>
              <a:lnSpc>
                <a:spcPct val="100000"/>
              </a:lnSpc>
            </a:pPr>
            <a:r>
              <a:rPr lang="en-US" b="1" err="1">
                <a:latin typeface="+mn-lt"/>
              </a:rPr>
              <a:t>Atodiad</a:t>
            </a:r>
            <a:endParaRPr lang="en-US" b="1">
              <a:latin typeface="+mn-lt"/>
              <a:ea typeface="Source Sans Pro"/>
            </a:endParaRPr>
          </a:p>
          <a:p>
            <a:pPr lvl="1">
              <a:lnSpc>
                <a:spcPct val="100000"/>
              </a:lnSpc>
              <a:buFont typeface="Courier New" panose="02070309020205020404" pitchFamily="49" charset="0"/>
              <a:buChar char="o"/>
            </a:pPr>
            <a:r>
              <a:rPr lang="en-US" sz="2800" err="1"/>
              <a:t>Tablau Blynyddol Ystadegau Ymweliadau Dydd Prydain Fawr a’r Alban 2022 a 2024</a:t>
            </a:r>
          </a:p>
        </p:txBody>
      </p:sp>
    </p:spTree>
    <p:extLst>
      <p:ext uri="{BB962C8B-B14F-4D97-AF65-F5344CB8AC3E}">
        <p14:creationId xmlns:p14="http://schemas.microsoft.com/office/powerpoint/2010/main" val="160417481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en-IN" sz="4800" err="1">
                <a:solidFill>
                  <a:schemeClr val="tx1"/>
                </a:solidFill>
                <a:latin typeface="Wales Sans Headline" panose="02000503030000020004" pitchFamily="50" charset="0"/>
              </a:rPr>
              <a:t>Cyflwyniad</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066931"/>
            <a:ext cx="23187025" cy="9850749"/>
          </a:xfrm>
        </p:spPr>
        <p:txBody>
          <a:bodyPr/>
          <a:lstStyle/>
          <a:p>
            <a:pPr>
              <a:spcBef>
                <a:spcPts val="2400"/>
              </a:spcBef>
            </a:pPr>
            <a:r>
              <a:rPr lang="cy-GB"/>
              <a:t>Arolwg defnyddwyr cenedlaethol yw Arolwg Twristiaeth Prydain Fawr (GBTS), sy’n cynnwys dau fodiwl domestig craidd sef teithiau dros nos ac ymweliadau dydd. Defnyddir y modiwl ymweliadau dydd i wneud amcangyfrifon o niferoedd a gwerth ymweliadau dydd twristiaeth domestig gan drigolion Prydain.</a:t>
            </a:r>
          </a:p>
          <a:p>
            <a:pPr>
              <a:spcBef>
                <a:spcPts val="2400"/>
              </a:spcBef>
            </a:pPr>
            <a:r>
              <a:rPr lang="cy-GB"/>
              <a:t>Mae’r adroddiad hwn yn canolbwyntio ar yr ystadegau ymweliadau dydd twristiaeth domestig ar gyfer 2024 yng Nghymru. Drwy’r adroddiad cyfan, defnyddir yr ystadegau ymweliadau dydd twristiaeth ar gyfer 2023 i amlygu tueddiadau o ran ymweliadau a gwariant. Cyhoeddir canlyniadau manwl ar gyfer Lloegr a’r Alban gan </a:t>
            </a:r>
            <a:r>
              <a:rPr lang="cy-GB" err="1">
                <a:hlinkClick r:id="rId3"/>
              </a:rPr>
              <a:t>VisitEngland</a:t>
            </a:r>
            <a:r>
              <a:rPr lang="cy-GB"/>
              <a:t> a </a:t>
            </a:r>
            <a:r>
              <a:rPr lang="cy-GB" err="1">
                <a:hlinkClick r:id="rId4"/>
              </a:rPr>
              <a:t>VisitScotland</a:t>
            </a:r>
            <a:r>
              <a:rPr lang="cy-GB"/>
              <a:t> yn eu trefn.</a:t>
            </a:r>
          </a:p>
          <a:p>
            <a:pPr lvl="1">
              <a:spcBef>
                <a:spcPts val="1200"/>
              </a:spcBef>
              <a:spcAft>
                <a:spcPct val="0"/>
              </a:spcAft>
            </a:pPr>
            <a:r>
              <a:rPr lang="cy-GB" sz="2800"/>
              <a:t>Cynhaliwyd adolygiad methodolegol yn 2024, ac yn dilyn hwnnw gwnaed nifer o newidiadau methodolegol. Mae data 2023 a 2024 yn yr adroddiad hwn yn adlewyrchu’r fethodoleg newydd ac mae ei manylion ar gael ar </a:t>
            </a:r>
            <a:r>
              <a:rPr lang="cy-GB" sz="2800">
                <a:hlinkClick r:id="rId5"/>
              </a:rPr>
              <a:t>wefan Croeso Cymru</a:t>
            </a:r>
            <a:r>
              <a:rPr lang="cy-GB" sz="2800"/>
              <a:t>.</a:t>
            </a:r>
          </a:p>
          <a:p>
            <a:pPr lvl="1">
              <a:spcBef>
                <a:spcPts val="1200"/>
              </a:spcBef>
              <a:spcAft>
                <a:spcPct val="0"/>
              </a:spcAft>
            </a:pPr>
            <a:r>
              <a:rPr lang="cy-GB" sz="2800"/>
              <a:t>Cyhoeddwyd data 2024 a 2023 GBTS fel </a:t>
            </a:r>
            <a:r>
              <a:rPr lang="cy-GB" sz="2800" i="1"/>
              <a:t>ystadegau sy’n cael eu datblygu</a:t>
            </a:r>
            <a:r>
              <a:rPr lang="cy-GB" sz="2800"/>
              <a:t>. Mae rhagor o wybodaeth am hyn ar gael ar </a:t>
            </a:r>
            <a:r>
              <a:rPr lang="cy-GB" sz="2800" u="sng">
                <a:solidFill>
                  <a:schemeClr val="accent2"/>
                </a:solidFill>
                <a:hlinkClick r:id="rId6"/>
              </a:rPr>
              <a:t>wefan y Swyddfa Ystadegau Gwladol</a:t>
            </a:r>
            <a:r>
              <a:rPr lang="cy-GB" sz="2800" u="sng">
                <a:solidFill>
                  <a:schemeClr val="accent2"/>
                </a:solidFill>
              </a:rPr>
              <a:t>.</a:t>
            </a:r>
            <a:endParaRPr lang="cy-GB"/>
          </a:p>
          <a:p>
            <a:pPr>
              <a:spcBef>
                <a:spcPts val="2400"/>
              </a:spcBef>
            </a:pPr>
            <a:r>
              <a:rPr lang="cy-GB"/>
              <a:t>Mae’r ystadegau o 2022 ymlaen yn seiliedig ar arolwg ar-lein cyfunol newydd. Mae’r un yma yn disodli’r Arolwg Twristiaeth Prydain Fawr (GBTS) a’r Arolwg Ymweliadau Dydd Prydain Fawr (GBDVS) ar wahân, a oedd yn weithredol tan ddiwedd 2019. </a:t>
            </a:r>
          </a:p>
          <a:p>
            <a:pPr>
              <a:spcBef>
                <a:spcPts val="2400"/>
              </a:spcBef>
            </a:pPr>
            <a:r>
              <a:rPr lang="cy-GB" sz="2800"/>
              <a:t>Oherwydd y newidiadau methodolegol a wnaed ar ôl 2019, ni ellir cymharu’r data o 2022* ymlaen â’r canlyniadau hyd at 2019. (* Sylwer bod data ar gyfer 2020 a 2021 heb gael eu cyhoeddi gan nad yw data blwyddyn galendr gyflawn ar gael oherwydd cyfyngiadau symud pandemig COVID.) </a:t>
            </a:r>
            <a:endParaRPr lang="cy-GB"/>
          </a:p>
          <a:p>
            <a:pPr>
              <a:spcBef>
                <a:spcPts val="2400"/>
              </a:spcBef>
            </a:pPr>
            <a:r>
              <a:rPr kumimoji="0" lang="cy-GB" sz="2800" b="0" i="0" u="none" strike="noStrike" kern="0" cap="none" spc="0" normalizeH="0" baseline="0" noProof="0">
                <a:ln>
                  <a:noFill/>
                </a:ln>
                <a:solidFill>
                  <a:srgbClr val="000000"/>
                </a:solidFill>
                <a:effectLst/>
                <a:uLnTx/>
                <a:uFillTx/>
                <a:latin typeface="Wales Sans Body"/>
                <a:sym typeface="Wales Sans Body"/>
              </a:rPr>
              <a:t>Mae methodoleg ac adroddiadau ansawdd ar gael ar gyfer rhagor o fanylion ar wefan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7"/>
              </a:rPr>
              <a:t>Croeso Cymru</a:t>
            </a:r>
            <a:r>
              <a:rPr kumimoji="0" lang="cy-GB" sz="2800" b="0" i="0" u="none" strike="noStrike" kern="0" cap="none" spc="0" normalizeH="0" baseline="0" noProof="0">
                <a:ln>
                  <a:noFill/>
                </a:ln>
                <a:solidFill>
                  <a:srgbClr val="000000"/>
                </a:solidFill>
                <a:effectLst/>
                <a:uLnTx/>
                <a:uFillTx/>
                <a:latin typeface="Wales Sans Body"/>
                <a:sym typeface="Wales Sans Body"/>
              </a:rPr>
              <a:t>. Mae hyn yn cynnwys canllawiau ar ddiffyg cymharedd â data hyd at 2019</a:t>
            </a:r>
            <a:r>
              <a:rPr lang="cy-GB"/>
              <a:t>.</a:t>
            </a:r>
          </a:p>
          <a:p>
            <a:pPr>
              <a:spcBef>
                <a:spcPts val="2400"/>
              </a:spcBef>
            </a:pPr>
            <a:r>
              <a:rPr kumimoji="0" lang="cy-GB" sz="2800" b="0" i="0" u="none" strike="noStrike" kern="0" cap="none" spc="0" normalizeH="0" baseline="0" noProof="0">
                <a:ln>
                  <a:noFill/>
                </a:ln>
                <a:solidFill>
                  <a:srgbClr val="000000"/>
                </a:solidFill>
                <a:effectLst/>
                <a:uLnTx/>
                <a:uFillTx/>
                <a:latin typeface="Wales Sans Body"/>
                <a:sym typeface="Wales Sans Body"/>
              </a:rPr>
              <a:t>Noddir yr arolwg ar y cyd gan VisitEngland, VisitScotland a Croeso Cymru. Cynhelir yr arolwg ar hyn o bryd gan yr asiantaeth ymchwil annibynnol, BMG. Ynghyd ag </a:t>
            </a:r>
            <a:r>
              <a:rPr lang="cy-GB">
                <a:hlinkClick r:id="rId8"/>
              </a:rPr>
              <a:t>Arolwg Twristiaeth Prydain Fawr: Teithiau Dros Nos</a:t>
            </a:r>
            <a:r>
              <a:rPr kumimoji="0" lang="cy-GB" sz="2800" b="0" i="0" u="none" strike="noStrike" kern="0" cap="none" spc="0" normalizeH="0" baseline="0" noProof="0">
                <a:ln>
                  <a:noFill/>
                </a:ln>
                <a:solidFill>
                  <a:srgbClr val="000000"/>
                </a:solidFill>
                <a:effectLst/>
                <a:uLnTx/>
                <a:uFillTx/>
                <a:latin typeface="Wales Sans Body"/>
                <a:sym typeface="Wales Sans Body"/>
              </a:rPr>
              <a:t>, sydd ar gael fel adroddiad ar wahân, yr arolygon hyn yw’r arolygon mwyaf a mwyaf cynhwysfawr o deithio domestig Prydain Fawr</a:t>
            </a:r>
            <a:r>
              <a:rPr lang="cy-GB"/>
              <a:t>.</a:t>
            </a:r>
          </a:p>
          <a:p>
            <a:pPr>
              <a:spcBef>
                <a:spcPts val="2400"/>
              </a:spcBef>
            </a:pPr>
            <a:r>
              <a:rPr lang="cy-GB"/>
              <a:t>Sylwer y gall meintiau sampl ar y lefel fisol ac ar gyfer rhai is-grwpiau fod yn isel a dylid trin canlyniadau gyda gofal. Ar gyfer eglurder, amlygir meintiau sylfaen isel ar bob tudalen a rhoddir eu manylion ar ddiwedd yr adroddiad. Gall fod lefel uchel o amrywioldeb yn y data newydd, yn enwedig ar gyfer gwariant, ac rydym yn cynghori gofal wrth wneud cymariaethau ar draws misoedd a chwarteri.</a:t>
            </a:r>
          </a:p>
          <a:p>
            <a:pPr>
              <a:spcBef>
                <a:spcPts val="2400"/>
              </a:spcBef>
            </a:pPr>
            <a:endParaRPr lang="en-US"/>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a:xfrm>
            <a:off x="561975" y="12452576"/>
            <a:ext cx="20528218" cy="998175"/>
          </a:xfrm>
        </p:spPr>
        <p:txBody>
          <a:bodyPr/>
          <a:lstStyle/>
          <a:p>
            <a:r>
              <a:rPr lang="en-US"/>
              <a:t>Oni nodir fel arall, mae’r hawlfraint ac unrhyw hawliau eraill yn yr holl ddeunydd yn yr adroddiad hwn yn eiddo i Croeso Cymru</a:t>
            </a:r>
          </a:p>
        </p:txBody>
      </p:sp>
    </p:spTree>
    <p:custDataLst>
      <p:tags r:id="rId1"/>
    </p:custDataLst>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F481041-B791-63A1-3FDE-D0ED37D94781}"/>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Methodoleg</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8" name="Content Placeholder 7">
            <a:extLst>
              <a:ext uri="{FF2B5EF4-FFF2-40B4-BE49-F238E27FC236}">
                <a16:creationId xmlns:a16="http://schemas.microsoft.com/office/drawing/2014/main" id="{37962789-E513-3309-36A5-FDE30DC2DADE}"/>
              </a:ext>
            </a:extLst>
          </p:cNvPr>
          <p:cNvSpPr>
            <a:spLocks noGrp="1"/>
          </p:cNvSpPr>
          <p:nvPr>
            <p:ph type="body" sz="half" idx="12"/>
          </p:nvPr>
        </p:nvSpPr>
        <p:spPr>
          <a:xfrm>
            <a:off x="580232" y="2319496"/>
            <a:ext cx="23223536" cy="10846639"/>
          </a:xfrm>
        </p:spPr>
        <p:txBody>
          <a:bodyPr vert="horz" lIns="91440" tIns="45720" rIns="91440" bIns="45720" rtlCol="0">
            <a:normAutofit/>
          </a:bodyPr>
          <a:lstStyle>
            <a:lvl1pPr marL="0" indent="0" algn="l" defTabSz="914400" rtl="0" eaLnBrk="1" latinLnBrk="0" hangingPunct="1">
              <a:lnSpc>
                <a:spcPct val="100000"/>
              </a:lnSpc>
              <a:spcBef>
                <a:spcPct val="0"/>
              </a:spcBef>
              <a:spcAft>
                <a:spcPts val="600"/>
              </a:spcAft>
              <a:buFont typeface="Arial" panose="020B0604020202020204" pitchFamily="34" charset="0"/>
              <a:buNone/>
              <a:defRPr lang="en-US" sz="1600" kern="1200" baseline="0" smtClean="0">
                <a:solidFill>
                  <a:schemeClr val="tx1"/>
                </a:solidFill>
                <a:latin typeface="+mn-lt"/>
                <a:ea typeface="+mn-ea"/>
                <a:cs typeface="+mn-cs"/>
              </a:defRPr>
            </a:lvl1pPr>
            <a:lvl2pPr marL="27432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2pPr>
            <a:lvl3pPr marL="54864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3pPr>
            <a:lvl4pPr marL="82296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4pPr>
            <a:lvl5pPr marL="109728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GB" sz="1600" kern="1200" baseline="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35,000 o ymatebwyr yw’r maint sampl blynyddol ar gyfer GBDVS. Mae’r niferoedd hyn yn cynnwys ymatebwyr nad ydynt wedi bod ar unrhyw deithiau cymwys. Mae’r samplau blynyddol wedi’u rhannu’n gyfartal ar draws 52 wythnos y flwyddyn. </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Ers 2020, pan gyfunwyd yr arolwg Ymweliadau Dydd â’r arolwg Teithiau Dros Nos, mae wedi bod yn defnyddio dull panel cymysg ar-lein, sy’n newid sylweddol o’r fethodoleg wyneb yn wyneb cyn 2020. Caiff ymatebwyr eu canfod bellach trwy blatfform ar-lein sy’n cyfuno nifer o ddarparwyr paneli ag achrediad ESOMAR. </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Cesglir data ar nifer yr ymweliadau dydd domestig yr aethpwyd arnynt gan oedolion 16 oed a hŷn yng Nghymru, Lloegr a’r Alban. Mae’r arolwg hefyd yn casglu manylion unrhyw blant sy’n rhan o ymweliadau dydd, a chaiff y rhain eu cynnwys yn y ffigurau ar ffurf gros amcangyfrifedig ar gyfer ymweliad a gwariant. </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Gwnaed nifer o newidiadau i’r holiadur yn 2022, a graddnodwyd y data cyn 2022 i gymryd y newidiadau hyn i ystyriaeth. </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Defnyddiwyd cwotâu pleth pan fo’n ymarferol. Ym mhob gwlad, caiff cwotâu eu pennu yn ôl oedran a rhywedd (plethu), gradd gymdeithasol fras a rhanbarthau Lloegr. Caiff y data eu pwysoli i adlewyrchu’r boblogaeth yn fwy cywir.</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Mae gwybodaeth fwy manwl am newidiadau i’r fethodoleg, cwotâu a phwysoli ar gael trwy ddarllen yr Adroddiad Ansawdd Cefndir sydd ar gael </a:t>
            </a:r>
            <a:r>
              <a:rPr lang="cy-GB" sz="2800" noProof="0">
                <a:latin typeface="Wales Sans Body"/>
                <a:hlinkClick r:id="rId2"/>
              </a:rPr>
              <a:t>ar-lein</a:t>
            </a:r>
            <a:r>
              <a:rPr lang="cy-GB" sz="2800" noProof="0">
                <a:latin typeface="Wales Sans Body"/>
              </a:rPr>
              <a:t>.</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Meintiau sylfaen yw nifer yr ymweliadau cymwys, yn hytrach na nifer yr ymatebwyr. Defnyddir targedau tri misol ar gyfer Cymru a’r Alban oherwydd meintiau sylfaen misol bach.</a:t>
            </a:r>
          </a:p>
          <a:p>
            <a:pPr marL="571500" indent="-571500" defTabSz="1828800">
              <a:lnSpc>
                <a:spcPct val="90000"/>
              </a:lnSpc>
              <a:spcBef>
                <a:spcPts val="2400"/>
              </a:spcBef>
              <a:spcAft>
                <a:spcPct val="0"/>
              </a:spcAft>
              <a:buFont typeface="Symbol" panose="05050102010706020507" pitchFamily="18" charset="2"/>
              <a:buChar char=""/>
            </a:pPr>
            <a:r>
              <a:rPr lang="cy-GB" sz="2800" noProof="0">
                <a:latin typeface="Wales Sans Body"/>
              </a:rPr>
              <a:t>Nifer y teithiau ar gyfer amcangyfrifon 2024 yn seiliedig ar:</a:t>
            </a:r>
          </a:p>
          <a:p>
            <a:pPr marL="571500" indent="-571500" defTabSz="1828800">
              <a:lnSpc>
                <a:spcPct val="90000"/>
              </a:lnSpc>
              <a:spcBef>
                <a:spcPts val="2400"/>
              </a:spcBef>
              <a:spcAft>
                <a:spcPct val="0"/>
              </a:spcAft>
              <a:buFont typeface="Symbol" panose="05050102010706020507" pitchFamily="18" charset="2"/>
              <a:buChar char=""/>
            </a:pPr>
            <a:endParaRPr lang="en-GB" sz="2800">
              <a:latin typeface="Wales Sans Body"/>
            </a:endParaRPr>
          </a:p>
          <a:p>
            <a:pPr defTabSz="1828800">
              <a:lnSpc>
                <a:spcPct val="90000"/>
              </a:lnSpc>
              <a:spcBef>
                <a:spcPts val="2400"/>
              </a:spcBef>
              <a:spcAft>
                <a:spcPct val="0"/>
              </a:spcAft>
            </a:pPr>
            <a:endParaRPr lang="en-GB" sz="2800">
              <a:latin typeface="Wales Sans Body"/>
            </a:endParaRPr>
          </a:p>
          <a:p>
            <a:pPr marL="571500" indent="-571500" defTabSz="1828800">
              <a:lnSpc>
                <a:spcPct val="90000"/>
              </a:lnSpc>
              <a:spcBef>
                <a:spcPts val="2400"/>
              </a:spcBef>
              <a:spcAft>
                <a:spcPct val="0"/>
              </a:spcAft>
              <a:buFont typeface="Symbol" panose="05050102010706020507" pitchFamily="18" charset="2"/>
              <a:buChar char=""/>
            </a:pPr>
            <a:endParaRPr lang="en-GB" sz="2800">
              <a:latin typeface="Wales Sans Body"/>
            </a:endParaRPr>
          </a:p>
          <a:p>
            <a:pPr marL="571500" indent="-571500" defTabSz="1828800">
              <a:lnSpc>
                <a:spcPct val="90000"/>
              </a:lnSpc>
              <a:spcBef>
                <a:spcPts val="2400"/>
              </a:spcBef>
              <a:spcAft>
                <a:spcPct val="0"/>
              </a:spcAft>
              <a:buFont typeface="Symbol" panose="05050102010706020507" pitchFamily="18" charset="2"/>
              <a:buChar char=""/>
            </a:pPr>
            <a:endParaRPr lang="en-GB" sz="2800">
              <a:latin typeface="Wales Sans Body"/>
            </a:endParaRPr>
          </a:p>
          <a:p>
            <a:pPr marL="571500" indent="-571500" defTabSz="1828800">
              <a:lnSpc>
                <a:spcPct val="90000"/>
              </a:lnSpc>
              <a:spcBef>
                <a:spcPts val="2400"/>
              </a:spcBef>
              <a:spcAft>
                <a:spcPct val="0"/>
              </a:spcAft>
              <a:buFont typeface="Symbol" panose="05050102010706020507" pitchFamily="18" charset="2"/>
              <a:buChar char=""/>
            </a:pPr>
            <a:endParaRPr lang="en-GB" sz="2800">
              <a:latin typeface="Wales Sans Body"/>
            </a:endParaRPr>
          </a:p>
          <a:p>
            <a:pPr marL="571500" indent="-571500" defTabSz="1828800">
              <a:lnSpc>
                <a:spcPct val="90000"/>
              </a:lnSpc>
              <a:spcBef>
                <a:spcPts val="2400"/>
              </a:spcBef>
              <a:spcAft>
                <a:spcPct val="0"/>
              </a:spcAft>
              <a:buFont typeface="Symbol" panose="05050102010706020507" pitchFamily="18" charset="2"/>
              <a:buChar char=""/>
            </a:pPr>
            <a:endParaRPr lang="en-GB" sz="2800">
              <a:latin typeface="Wales Sans Body"/>
            </a:endParaRPr>
          </a:p>
          <a:p>
            <a:pPr defTabSz="1828800">
              <a:lnSpc>
                <a:spcPct val="90000"/>
              </a:lnSpc>
              <a:spcBef>
                <a:spcPts val="2400"/>
              </a:spcBef>
              <a:spcAft>
                <a:spcPct val="0"/>
              </a:spcAft>
            </a:pPr>
            <a:endParaRPr lang="en-GB" sz="2800">
              <a:latin typeface="Wales Sans Body"/>
            </a:endParaRPr>
          </a:p>
        </p:txBody>
      </p:sp>
      <p:graphicFrame>
        <p:nvGraphicFramePr>
          <p:cNvPr id="2" name="Table 1" descr="Table with number of visits by nation">
            <a:extLst>
              <a:ext uri="{FF2B5EF4-FFF2-40B4-BE49-F238E27FC236}">
                <a16:creationId xmlns:a16="http://schemas.microsoft.com/office/drawing/2014/main" id="{A495CCC5-5D35-1BDF-7593-96B188DBF589}"/>
              </a:ext>
            </a:extLst>
          </p:cNvPr>
          <p:cNvGraphicFramePr>
            <a:graphicFrameLocks noGrp="1"/>
          </p:cNvGraphicFramePr>
          <p:nvPr>
            <p:extLst>
              <p:ext uri="{D42A27DB-BD31-4B8C-83A1-F6EECF244321}">
                <p14:modId xmlns:p14="http://schemas.microsoft.com/office/powerpoint/2010/main" val="1780231795"/>
              </p:ext>
            </p:extLst>
          </p:nvPr>
        </p:nvGraphicFramePr>
        <p:xfrm>
          <a:off x="1178663" y="10634391"/>
          <a:ext cx="11325226" cy="2560320"/>
        </p:xfrm>
        <a:graphic>
          <a:graphicData uri="http://schemas.openxmlformats.org/drawingml/2006/table">
            <a:tbl>
              <a:tblPr firstRow="1" bandRow="1">
                <a:tableStyleId>{5C22544A-7EE6-4342-B048-85BDC9FD1C3A}</a:tableStyleId>
              </a:tblPr>
              <a:tblGrid>
                <a:gridCol w="5662613">
                  <a:extLst>
                    <a:ext uri="{9D8B030D-6E8A-4147-A177-3AD203B41FA5}">
                      <a16:colId xmlns:a16="http://schemas.microsoft.com/office/drawing/2014/main" val="2431069922"/>
                    </a:ext>
                  </a:extLst>
                </a:gridCol>
                <a:gridCol w="5662613">
                  <a:extLst>
                    <a:ext uri="{9D8B030D-6E8A-4147-A177-3AD203B41FA5}">
                      <a16:colId xmlns:a16="http://schemas.microsoft.com/office/drawing/2014/main" val="217070797"/>
                    </a:ext>
                  </a:extLst>
                </a:gridCol>
              </a:tblGrid>
              <a:tr h="478420">
                <a:tc>
                  <a:txBody>
                    <a:bodyPr/>
                    <a:lstStyle/>
                    <a:p>
                      <a:pPr algn="ctr"/>
                      <a:r>
                        <a:rPr lang="en-IN" sz="2800" err="1"/>
                        <a:t>Gwlad</a:t>
                      </a:r>
                      <a:endParaRPr lang="en-IN" sz="2800">
                        <a:latin typeface="+mn-lt"/>
                      </a:endParaRPr>
                    </a:p>
                  </a:txBody>
                  <a:tcPr marL="183671" marR="183671" marT="91836" marB="91836" anchor="ctr"/>
                </a:tc>
                <a:tc>
                  <a:txBody>
                    <a:bodyPr/>
                    <a:lstStyle/>
                    <a:p>
                      <a:pPr algn="ctr">
                        <a:spcAft>
                          <a:spcPts val="600"/>
                        </a:spcAft>
                      </a:pPr>
                      <a:r>
                        <a:rPr lang="en-US" sz="2800" err="1">
                          <a:effectLst/>
                        </a:rPr>
                        <a:t>Meintiau Sylfaen Heb eu Pwysoli 2024</a:t>
                      </a:r>
                    </a:p>
                  </a:txBody>
                  <a:tcPr marL="137753" marR="137753" marT="0" marB="0" anchor="ctr"/>
                </a:tc>
                <a:extLst>
                  <a:ext uri="{0D108BD9-81ED-4DB2-BD59-A6C34878D82A}">
                    <a16:rowId xmlns:a16="http://schemas.microsoft.com/office/drawing/2014/main" val="88439107"/>
                  </a:ext>
                </a:extLst>
              </a:tr>
              <a:tr h="358896">
                <a:tc>
                  <a:txBody>
                    <a:bodyPr/>
                    <a:lstStyle/>
                    <a:p>
                      <a:pPr algn="ctr">
                        <a:spcAft>
                          <a:spcPts val="600"/>
                        </a:spcAft>
                      </a:pPr>
                      <a:r>
                        <a:rPr lang="en-US" sz="2800" b="0" baseline="0">
                          <a:solidFill>
                            <a:schemeClr val="tx1"/>
                          </a:solidFill>
                          <a:effectLst/>
                        </a:rPr>
                        <a:t>Prydain Fawr</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ct val="0"/>
                        </a:spcBef>
                        <a:spcAft>
                          <a:spcPts val="600"/>
                        </a:spcAft>
                        <a:buClrTx/>
                        <a:buSzTx/>
                        <a:buFontTx/>
                        <a:buNone/>
                      </a:pPr>
                      <a:r>
                        <a:rPr lang="en-GB" sz="2800" b="0" i="0" u="none" strike="noStrike" cap="none" spc="0" baseline="0">
                          <a:solidFill>
                            <a:schemeClr val="tx1"/>
                          </a:solidFill>
                          <a:effectLst/>
                          <a:uFillTx/>
                          <a:latin typeface="+mn-lt"/>
                          <a:ea typeface="+mn-ea"/>
                          <a:cs typeface="+mn-cs"/>
                          <a:sym typeface="Calibri"/>
                        </a:rPr>
                        <a:t>10,015</a:t>
                      </a:r>
                    </a:p>
                  </a:txBody>
                  <a:tcPr marL="0" marR="0" marT="0" marB="0" anchor="ctr"/>
                </a:tc>
                <a:extLst>
                  <a:ext uri="{0D108BD9-81ED-4DB2-BD59-A6C34878D82A}">
                    <a16:rowId xmlns:a16="http://schemas.microsoft.com/office/drawing/2014/main" val="872913265"/>
                  </a:ext>
                </a:extLst>
              </a:tr>
              <a:tr h="358896">
                <a:tc>
                  <a:txBody>
                    <a:bodyPr/>
                    <a:lstStyle/>
                    <a:p>
                      <a:pPr algn="ctr">
                        <a:spcAft>
                          <a:spcPts val="600"/>
                        </a:spcAft>
                      </a:pPr>
                      <a:r>
                        <a:rPr lang="en-US" sz="2800" b="0" baseline="0" err="1">
                          <a:solidFill>
                            <a:schemeClr val="tx1"/>
                          </a:solidFill>
                          <a:effectLst/>
                        </a:rPr>
                        <a:t>Lloegr</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ct val="0"/>
                        </a:spcBef>
                        <a:spcAft>
                          <a:spcPts val="600"/>
                        </a:spcAft>
                        <a:buClrTx/>
                        <a:buSzTx/>
                        <a:buFontTx/>
                        <a:buNone/>
                      </a:pPr>
                      <a:r>
                        <a:rPr lang="en-GB" sz="2800" b="0" i="0" u="none" strike="noStrike" cap="none" spc="0" baseline="0">
                          <a:solidFill>
                            <a:schemeClr val="tx1"/>
                          </a:solidFill>
                          <a:effectLst/>
                          <a:uFillTx/>
                          <a:latin typeface="+mn-lt"/>
                          <a:ea typeface="+mn-ea"/>
                          <a:cs typeface="+mn-cs"/>
                          <a:sym typeface="Calibri"/>
                        </a:rPr>
                        <a:t>8,049</a:t>
                      </a:r>
                    </a:p>
                  </a:txBody>
                  <a:tcPr marL="0" marR="0" marT="0" marB="0" anchor="ctr"/>
                </a:tc>
                <a:extLst>
                  <a:ext uri="{0D108BD9-81ED-4DB2-BD59-A6C34878D82A}">
                    <a16:rowId xmlns:a16="http://schemas.microsoft.com/office/drawing/2014/main" val="2051847918"/>
                  </a:ext>
                </a:extLst>
              </a:tr>
              <a:tr h="358896">
                <a:tc>
                  <a:txBody>
                    <a:bodyPr/>
                    <a:lstStyle/>
                    <a:p>
                      <a:pPr algn="ctr">
                        <a:spcAft>
                          <a:spcPts val="600"/>
                        </a:spcAft>
                      </a:pPr>
                      <a:r>
                        <a:rPr lang="en-US" sz="2800" b="0" baseline="0">
                          <a:solidFill>
                            <a:schemeClr val="tx1"/>
                          </a:solidFill>
                          <a:effectLst/>
                        </a:rPr>
                        <a:t>Yr Alban</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ct val="0"/>
                        </a:spcBef>
                        <a:spcAft>
                          <a:spcPts val="600"/>
                        </a:spcAft>
                        <a:buClrTx/>
                        <a:buSzTx/>
                        <a:buFontTx/>
                        <a:buNone/>
                      </a:pPr>
                      <a:r>
                        <a:rPr lang="en-GB" sz="2800" b="0" i="0" u="none" strike="noStrike" cap="none" spc="0" baseline="0">
                          <a:solidFill>
                            <a:schemeClr val="tx1"/>
                          </a:solidFill>
                          <a:effectLst/>
                          <a:uFillTx/>
                          <a:latin typeface="+mn-lt"/>
                          <a:ea typeface="+mn-ea"/>
                          <a:cs typeface="+mn-cs"/>
                          <a:sym typeface="Calibri"/>
                        </a:rPr>
                        <a:t>1,143</a:t>
                      </a:r>
                    </a:p>
                  </a:txBody>
                  <a:tcPr marL="0" marR="0" marT="0" marB="0" anchor="ctr"/>
                </a:tc>
                <a:extLst>
                  <a:ext uri="{0D108BD9-81ED-4DB2-BD59-A6C34878D82A}">
                    <a16:rowId xmlns:a16="http://schemas.microsoft.com/office/drawing/2014/main" val="2175539000"/>
                  </a:ext>
                </a:extLst>
              </a:tr>
              <a:tr h="358896">
                <a:tc>
                  <a:txBody>
                    <a:bodyPr/>
                    <a:lstStyle/>
                    <a:p>
                      <a:pPr algn="ctr">
                        <a:spcAft>
                          <a:spcPts val="600"/>
                        </a:spcAft>
                      </a:pPr>
                      <a:r>
                        <a:rPr lang="en-US" sz="2800" b="0" baseline="0">
                          <a:solidFill>
                            <a:schemeClr val="tx1"/>
                          </a:solidFill>
                          <a:effectLst/>
                        </a:rPr>
                        <a:t>Cymru</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ct val="0"/>
                        </a:spcBef>
                        <a:spcAft>
                          <a:spcPts val="600"/>
                        </a:spcAft>
                        <a:buClrTx/>
                        <a:buSzTx/>
                        <a:buFontTx/>
                        <a:buNone/>
                      </a:pPr>
                      <a:r>
                        <a:rPr lang="en-GB" sz="2800" b="0" i="0" u="none" strike="noStrike" cap="none" spc="0" baseline="0" dirty="0">
                          <a:solidFill>
                            <a:schemeClr val="tx1"/>
                          </a:solidFill>
                          <a:effectLst/>
                          <a:uFillTx/>
                          <a:latin typeface="+mn-lt"/>
                          <a:ea typeface="+mn-ea"/>
                          <a:cs typeface="+mn-cs"/>
                          <a:sym typeface="Calibri"/>
                        </a:rPr>
                        <a:t>911</a:t>
                      </a:r>
                    </a:p>
                  </a:txBody>
                  <a:tcPr marL="0" marR="0" marT="0" marB="0" anchor="ctr"/>
                </a:tc>
                <a:extLst>
                  <a:ext uri="{0D108BD9-81ED-4DB2-BD59-A6C34878D82A}">
                    <a16:rowId xmlns:a16="http://schemas.microsoft.com/office/drawing/2014/main" val="3775690053"/>
                  </a:ext>
                </a:extLst>
              </a:tr>
            </a:tbl>
          </a:graphicData>
        </a:graphic>
      </p:graphicFrame>
    </p:spTree>
    <p:extLst>
      <p:ext uri="{BB962C8B-B14F-4D97-AF65-F5344CB8AC3E}">
        <p14:creationId xmlns:p14="http://schemas.microsoft.com/office/powerpoint/2010/main" val="8480646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FE8EB7-D127-E019-4398-EA9E2672D8FC}"/>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Diffiniadau</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5" name="TextBox 4">
            <a:extLst>
              <a:ext uri="{FF2B5EF4-FFF2-40B4-BE49-F238E27FC236}">
                <a16:creationId xmlns:a16="http://schemas.microsoft.com/office/drawing/2014/main" id="{ADD46CA7-48F6-95C3-78AE-0E70BC69CA0E}"/>
              </a:ext>
            </a:extLst>
          </p:cNvPr>
          <p:cNvSpPr txBox="1"/>
          <p:nvPr/>
        </p:nvSpPr>
        <p:spPr>
          <a:xfrm>
            <a:off x="561974" y="2124910"/>
            <a:ext cx="23223536" cy="12557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en-US" sz="2800">
                <a:solidFill>
                  <a:schemeClr val="tx1"/>
                </a:solidFill>
                <a:latin typeface="Wales Sans Body"/>
                <a:sym typeface="Wales Sans Body"/>
              </a:rPr>
              <a:t>Ceir 3 prif fesur ar gyfer ymweliadau dydd yn yr adroddiad hwn – Ymweliadau Dydd Hamdden 3 awr a mwy (y mesur ehangaf), Ymweliadau Dydd Twristiaeth (y mesur safonol) ac Ymweliadau Dydd Twristiaeth – Gweithgareddau Craidd i Dwristiaeth (y mesur culaf). Mae Ymweliadau Dydd Twristiaeth yn is-set o’r ymweliadau dydd hamdden ehangach. I fod yn Ymweliad Dydd Prydain Fawr cymwys, mae’n rhaid bodloni’r meini prawf canlynol:</a:t>
            </a:r>
          </a:p>
        </p:txBody>
      </p:sp>
      <p:sp>
        <p:nvSpPr>
          <p:cNvPr id="6" name="Rectangle 5">
            <a:extLst>
              <a:ext uri="{FF2B5EF4-FFF2-40B4-BE49-F238E27FC236}">
                <a16:creationId xmlns:a16="http://schemas.microsoft.com/office/drawing/2014/main" id="{F33FB3ED-1C1A-74A8-FC0D-CAD12A2791A6}"/>
              </a:ext>
            </a:extLst>
          </p:cNvPr>
          <p:cNvSpPr/>
          <p:nvPr/>
        </p:nvSpPr>
        <p:spPr>
          <a:xfrm>
            <a:off x="561973"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Ymweliadau Dydd Hamdden 3 awr a mwy</a:t>
            </a:r>
          </a:p>
        </p:txBody>
      </p:sp>
      <p:sp>
        <p:nvSpPr>
          <p:cNvPr id="9" name="Rectangle 8">
            <a:extLst>
              <a:ext uri="{FF2B5EF4-FFF2-40B4-BE49-F238E27FC236}">
                <a16:creationId xmlns:a16="http://schemas.microsoft.com/office/drawing/2014/main" id="{35B56BBA-1AFD-9198-35BD-ED9A84A86A5B}"/>
              </a:ext>
            </a:extLst>
          </p:cNvPr>
          <p:cNvSpPr/>
          <p:nvPr/>
        </p:nvSpPr>
        <p:spPr>
          <a:xfrm>
            <a:off x="561973" y="4838174"/>
            <a:ext cx="7665121" cy="71411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Wedi para 3 awr neu fwy (gan gynnwys amser teithio)</a:t>
            </a:r>
          </a:p>
          <a:p>
            <a:pPr marL="571500" indent="-571500">
              <a:lnSpc>
                <a:spcPct val="90000"/>
              </a:lnSpc>
              <a:spcBef>
                <a:spcPts val="800"/>
              </a:spcBef>
              <a:buFont typeface="Symbol" panose="05050102010706020507" pitchFamily="18" charset="2"/>
              <a:buChar char=""/>
            </a:pPr>
            <a:r>
              <a:rPr lang="en-US" sz="2800" err="1">
                <a:solidFill>
                  <a:schemeClr val="tx1"/>
                </a:solidFill>
                <a:sym typeface="Wales Sans Body"/>
              </a:rPr>
              <a:t>Cymryd rhan mewn 1 neu fwy o weithgareddau hamdden cymwys</a:t>
            </a:r>
            <a:endParaRPr lang="en-US" sz="2800">
              <a:solidFill>
                <a:schemeClr val="tx1"/>
              </a:solidFill>
              <a:sym typeface="Wales Sans Body"/>
            </a:endParaRPr>
          </a:p>
          <a:p>
            <a:pPr marL="571500" indent="-571500">
              <a:lnSpc>
                <a:spcPct val="90000"/>
              </a:lnSpc>
              <a:spcBef>
                <a:spcPts val="800"/>
              </a:spcBef>
              <a:buFont typeface="Symbol" panose="05050102010706020507" pitchFamily="18" charset="2"/>
              <a:buChar char=""/>
            </a:pPr>
            <a:r>
              <a:rPr lang="en-US" sz="2800" err="1">
                <a:solidFill>
                  <a:schemeClr val="tx1"/>
                </a:solidFill>
                <a:sym typeface="Wales Sans Body"/>
              </a:rPr>
              <a:t>Mae’n rhaid nad oedd dros nos</a:t>
            </a:r>
            <a:endParaRPr lang="en-US" sz="2800">
              <a:solidFill>
                <a:schemeClr val="tx1"/>
              </a:solidFill>
              <a:sym typeface="Wales Sans Body"/>
            </a:endParaRPr>
          </a:p>
        </p:txBody>
      </p:sp>
      <p:sp>
        <p:nvSpPr>
          <p:cNvPr id="7" name="Rectangle 6">
            <a:extLst>
              <a:ext uri="{FF2B5EF4-FFF2-40B4-BE49-F238E27FC236}">
                <a16:creationId xmlns:a16="http://schemas.microsoft.com/office/drawing/2014/main" id="{CAF1F17E-239C-AA72-6745-86BE9EE6CAF6}"/>
              </a:ext>
            </a:extLst>
          </p:cNvPr>
          <p:cNvSpPr/>
          <p:nvPr/>
        </p:nvSpPr>
        <p:spPr>
          <a:xfrm>
            <a:off x="8341182"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Ymweliadau Dydd Twristiaeth – </a:t>
            </a:r>
            <a:br>
              <a:rPr lang="en-US" sz="2800" b="1"/>
            </a:br>
            <a:r>
              <a:rPr lang="en-US" sz="2800" b="1"/>
              <a:t>Prif bwyslais yr adroddiad hwn</a:t>
            </a:r>
          </a:p>
        </p:txBody>
      </p:sp>
      <p:sp>
        <p:nvSpPr>
          <p:cNvPr id="10" name="Rectangle 9">
            <a:extLst>
              <a:ext uri="{FF2B5EF4-FFF2-40B4-BE49-F238E27FC236}">
                <a16:creationId xmlns:a16="http://schemas.microsoft.com/office/drawing/2014/main" id="{5FDF132E-8645-9F92-63D9-6E719E7075A5}"/>
              </a:ext>
            </a:extLst>
          </p:cNvPr>
          <p:cNvSpPr/>
          <p:nvPr/>
        </p:nvSpPr>
        <p:spPr>
          <a:xfrm>
            <a:off x="8341182" y="4838174"/>
            <a:ext cx="7665121" cy="7141101"/>
          </a:xfrm>
          <a:prstGeom prst="rect">
            <a:avLst/>
          </a:prstGeom>
          <a:solidFill>
            <a:schemeClr val="accent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en-US" sz="2800">
                <a:solidFill>
                  <a:schemeClr val="tx1"/>
                </a:solidFill>
              </a:rPr>
              <a:t>Yn ogystal â’r meini prawf ymweliad dydd hamdden 3 awr a mwy, mae’r canlynol yn berthnasol i Ymweliad Dydd Twristiaeth:</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Fe’i cyflawnir llai nag unwaith yr wythnos</a:t>
            </a:r>
          </a:p>
          <a:p>
            <a:pPr marL="571500" indent="-571500">
              <a:lnSpc>
                <a:spcPct val="90000"/>
              </a:lnSpc>
              <a:spcBef>
                <a:spcPts val="800"/>
              </a:spcBef>
              <a:buFont typeface="Symbol" panose="05050102010706020507" pitchFamily="18" charset="2"/>
              <a:buChar char=""/>
            </a:pPr>
            <a:r>
              <a:rPr lang="en-US" sz="2800" err="1">
                <a:solidFill>
                  <a:schemeClr val="tx1"/>
                </a:solidFill>
                <a:sym typeface="Wales Sans Body"/>
              </a:rPr>
              <a:t>Mae’n cynnwys ymweliad â lle y tu allan i’r awdurdod lleol lle cychwynnodd yr ymweliad, ac eithrio ymweliadau lle mae’r prif weithgaredd yn atyniad ymwelwyr, mynd i ddigwyddiad cyhoeddus neu i wylio chwaraeon byw. Yn yr achosion hyn, diddymir yr angen i fod wedi ymweld y tu allan i’r awdurdod lleol cychwynnol.</a:t>
            </a:r>
          </a:p>
        </p:txBody>
      </p:sp>
      <p:sp>
        <p:nvSpPr>
          <p:cNvPr id="8" name="Rectangle 7">
            <a:extLst>
              <a:ext uri="{FF2B5EF4-FFF2-40B4-BE49-F238E27FC236}">
                <a16:creationId xmlns:a16="http://schemas.microsoft.com/office/drawing/2014/main" id="{1FA5B334-BC41-5295-79BA-AF165AD46359}"/>
              </a:ext>
            </a:extLst>
          </p:cNvPr>
          <p:cNvSpPr/>
          <p:nvPr/>
        </p:nvSpPr>
        <p:spPr>
          <a:xfrm>
            <a:off x="16120390" y="3531888"/>
            <a:ext cx="7665123"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Ymweliadau Dydd Twristiaeth – </a:t>
            </a:r>
            <a:br>
              <a:rPr lang="en-US" sz="2800" b="1"/>
            </a:br>
            <a:r>
              <a:rPr lang="en-US" sz="2800" b="1"/>
              <a:t>Gweithgareddau Craidd i Dwristiaeth</a:t>
            </a:r>
          </a:p>
        </p:txBody>
      </p:sp>
      <p:sp>
        <p:nvSpPr>
          <p:cNvPr id="11" name="Rectangle 10">
            <a:extLst>
              <a:ext uri="{FF2B5EF4-FFF2-40B4-BE49-F238E27FC236}">
                <a16:creationId xmlns:a16="http://schemas.microsoft.com/office/drawing/2014/main" id="{B05B2BE6-4D77-8874-F9D5-8A26DAB53E01}"/>
              </a:ext>
            </a:extLst>
          </p:cNvPr>
          <p:cNvSpPr/>
          <p:nvPr/>
        </p:nvSpPr>
        <p:spPr>
          <a:xfrm>
            <a:off x="16120390" y="4838174"/>
            <a:ext cx="7665121" cy="71411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en-US" sz="2800">
                <a:solidFill>
                  <a:schemeClr val="tx1"/>
                </a:solidFill>
              </a:rPr>
              <a:t>Yn ogystal â’r meini prawf ymweliad dydd twristiaeth, mae’n rhaid bod ymweliad wedi cynnwys un o’r canlynol fel y prif weithgaredd a gyflawnwyd yn ystod yr ymweliad: </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Mynd i atyniad ymwelwyr e.e., tŷ hanesyddol, parc thema, amgueddfa, ac ati.</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Ymweld â lleoedd ac archwilio ardaloedd.</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Triniaethau sba / harddwch / iechyd</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Encilfa neu fyfyrdod</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Mynd i ddigwyddiad cyhoeddus a drefnwyd (e.e., arddangosfa, cyngerdd, ffair, chwaraeon byw ac ati.)</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Ymweld ag oriel gelf</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Ymweld ag amgueddfa.</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Mynd i ganolfan ddiwylliannol leol</a:t>
            </a:r>
          </a:p>
          <a:p>
            <a:pPr marL="571500" indent="-571500">
              <a:lnSpc>
                <a:spcPct val="90000"/>
              </a:lnSpc>
              <a:spcBef>
                <a:spcPts val="800"/>
              </a:spcBef>
              <a:buFont typeface="Symbol" panose="05050102010706020507" pitchFamily="18" charset="2"/>
              <a:buChar char=""/>
            </a:pPr>
            <a:r>
              <a:rPr lang="cy-GB" sz="2800">
                <a:solidFill>
                  <a:schemeClr val="tx1"/>
                </a:solidFill>
                <a:sym typeface="Wales Sans Body"/>
              </a:rPr>
              <a:t>Gwylio chwaraeon byw (nid ar y teledu</a:t>
            </a:r>
            <a:r>
              <a:rPr lang="en-US" sz="2800">
                <a:solidFill>
                  <a:schemeClr val="tx1"/>
                </a:solidFill>
                <a:sym typeface="Wales Sans Body"/>
              </a:rPr>
              <a:t>)</a:t>
            </a:r>
          </a:p>
        </p:txBody>
      </p:sp>
    </p:spTree>
    <p:extLst>
      <p:ext uri="{BB962C8B-B14F-4D97-AF65-F5344CB8AC3E}">
        <p14:creationId xmlns:p14="http://schemas.microsoft.com/office/powerpoint/2010/main" val="28630465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473D62-1853-9FD4-6700-668410E7EE43}"/>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Cyd-destun</a:t>
            </a:r>
          </a:p>
        </p:txBody>
      </p:sp>
      <p:sp>
        <p:nvSpPr>
          <p:cNvPr id="8" name="Content Placeholder 7">
            <a:extLst>
              <a:ext uri="{FF2B5EF4-FFF2-40B4-BE49-F238E27FC236}">
                <a16:creationId xmlns:a16="http://schemas.microsoft.com/office/drawing/2014/main" id="{9D75FF6F-3AD1-62C9-E5FB-A17008539E6F}"/>
              </a:ext>
            </a:extLst>
          </p:cNvPr>
          <p:cNvSpPr>
            <a:spLocks noGrp="1"/>
          </p:cNvSpPr>
          <p:nvPr>
            <p:ph type="body" sz="half" idx="12"/>
          </p:nvPr>
        </p:nvSpPr>
        <p:spPr>
          <a:xfrm>
            <a:off x="561975" y="2105031"/>
            <a:ext cx="23223536" cy="985074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ct val="0"/>
              </a:spcBef>
              <a:spcAft>
                <a:spcPts val="600"/>
              </a:spcAft>
              <a:buFont typeface="Arial" panose="020B0604020202020204" pitchFamily="34" charset="0"/>
              <a:buNone/>
              <a:defRPr lang="en-US" sz="1600" kern="1200" baseline="0" smtClean="0">
                <a:solidFill>
                  <a:schemeClr val="tx1"/>
                </a:solidFill>
                <a:latin typeface="+mn-lt"/>
                <a:ea typeface="+mn-ea"/>
                <a:cs typeface="+mn-cs"/>
              </a:defRPr>
            </a:lvl1pPr>
            <a:lvl2pPr marL="27432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2pPr>
            <a:lvl3pPr marL="54864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3pPr>
            <a:lvl4pPr marL="82296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US" sz="1600" kern="1200" baseline="0" smtClean="0">
                <a:solidFill>
                  <a:schemeClr val="tx1"/>
                </a:solidFill>
                <a:latin typeface="+mn-lt"/>
                <a:ea typeface="+mn-ea"/>
                <a:cs typeface="+mn-cs"/>
              </a:defRPr>
            </a:lvl4pPr>
            <a:lvl5pPr marL="1097280" indent="-274320" algn="l" defTabSz="914400" rtl="0" eaLnBrk="1" latinLnBrk="0" hangingPunct="1">
              <a:lnSpc>
                <a:spcPct val="100000"/>
              </a:lnSpc>
              <a:spcBef>
                <a:spcPct val="0"/>
              </a:spcBef>
              <a:spcAft>
                <a:spcPts val="600"/>
              </a:spcAft>
              <a:buClr>
                <a:schemeClr val="accent2"/>
              </a:buClr>
              <a:buFont typeface="Arial" panose="020B0604020202020204" pitchFamily="34" charset="0"/>
              <a:buChar char="•"/>
              <a:defRPr lang="en-GB" sz="1600" kern="1200" baseline="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en-US" sz="2800" b="1"/>
              <a:t>Costau byw: </a:t>
            </a:r>
            <a:r>
              <a:rPr lang="en-US" sz="2800"/>
              <a:t>2.5% oedd chwyddiant y DU, fel y’i mesurir gan y </a:t>
            </a:r>
            <a:r>
              <a:rPr lang="en-US" sz="2800">
                <a:hlinkClick r:id="rId2"/>
              </a:rPr>
              <a:t>Mynegai Prisiau Defnyddwyr (CPI)</a:t>
            </a:r>
            <a:r>
              <a:rPr lang="en-US" sz="2800"/>
              <a:t>, yn y 12 mis hyd at fis Rhagfyr 2024, i lawr o 4% ar ddechrau 2024. Er i chwyddiant gyrraedd brig o 9.2% ym mis Hydref 2022, roedd pwysau costau byw yn dal i fod yn breeder allweddol ym Mhrydain Fawr yn </a:t>
            </a:r>
            <a:r>
              <a:rPr lang="en-US" sz="2800">
                <a:hlinkClick r:id="rId3"/>
              </a:rPr>
              <a:t>2024</a:t>
            </a:r>
            <a:r>
              <a:rPr lang="en-US" sz="2800"/>
              <a:t>.</a:t>
            </a:r>
          </a:p>
          <a:p>
            <a:pPr marL="342900" indent="-342900" algn="just">
              <a:buFont typeface="Arial" panose="020B0604020202020204" pitchFamily="34" charset="0"/>
              <a:buChar char="•"/>
            </a:pPr>
            <a:r>
              <a:rPr lang="en-US" sz="2800" b="1">
                <a:cs typeface="Arial"/>
              </a:rPr>
              <a:t>Sentiment Domestig</a:t>
            </a:r>
            <a:r>
              <a:rPr lang="en-US" sz="2800">
                <a:cs typeface="Arial"/>
              </a:rPr>
              <a:t>: Er i’r sentiment yn gysylltiedig â’r argyfwng costau byw wella trwy gydol 2024, o’i gymharu â 2022, roedd tua 70-80% o ddefnyddwyr o hyd a oedd nail ai’n credo bod y gwaethaf yn dal i ddod (tua 40-50%) neu y bydd pethau’n aros yr un fath (tua 30-40%), nid gwaethygu na gwella. Fodd bynnag, newidiodd sentiment drwy gydol y flwyddyn, a Ch4 oedd y mwyaf negyddol. Yn 2024, adroddwyd mai costau a chyllid oedd y prif rwystr i dwristiaeth ddomestig, yn aros oddeutu </a:t>
            </a:r>
            <a:r>
              <a:rPr lang="en-GB" sz="2800">
                <a:cs typeface="Arial"/>
              </a:rPr>
              <a:t>50-60% ym mhob mis o 2024. </a:t>
            </a:r>
          </a:p>
          <a:p>
            <a:pPr marL="342900" indent="-342900" algn="just">
              <a:buFont typeface="Arial" panose="020B0604020202020204" pitchFamily="34" charset="0"/>
              <a:buChar char="•"/>
            </a:pPr>
            <a:r>
              <a:rPr lang="en-US" sz="2800" b="1" err="1">
                <a:cs typeface="Arial"/>
              </a:rPr>
              <a:t>Teithiau dros nos domestig: </a:t>
            </a:r>
            <a:r>
              <a:rPr lang="en-GB" sz="2800">
                <a:cs typeface="Arial"/>
              </a:rPr>
              <a:t>Roedd 105.6 miliwn o deithiau dros nos domestig ym Mhrydain Fawr yn 2024, sy’n cyfateb i ostyngiad o </a:t>
            </a:r>
            <a:r>
              <a:rPr lang="en-GB" sz="2800"/>
              <a:t>10% o’i gymharu â 2023. Cynyddodd gwariant domestig ar deithiau 5% i 32.9 biliwn, a chynyddodd y gwariant cyfartalog fesul taith ym Mhrydain Fawr o £266 yn 2023, i £312 yn 2024.</a:t>
            </a:r>
          </a:p>
          <a:p>
            <a:pPr marL="342900" indent="-342900" algn="just">
              <a:buFont typeface="Arial" panose="020B0604020202020204" pitchFamily="34" charset="0"/>
              <a:buChar char="•"/>
            </a:pPr>
            <a:r>
              <a:rPr lang="en-GB" sz="2800" b="1" err="1">
                <a:cs typeface="Arial"/>
              </a:rPr>
              <a:t>Gwleidyddol: </a:t>
            </a:r>
            <a:r>
              <a:rPr lang="en-GB" sz="2800" err="1"/>
              <a:t>Galwyd etholiad cyffredinol yn y DU ar 23 Mai 2024, a newidiodd y llywodraeth o’r Ceidwadwyr i Lafur ym mis Gorffennaf 2024. Roedd cyllideb mis Hydref ar fin effeithio ar 10 miliwn o bensiynwyr a gollodd eu taliadau tanwydd y gaeaf.</a:t>
            </a:r>
            <a:endParaRPr lang="en-US" sz="2800"/>
          </a:p>
          <a:p>
            <a:pPr marL="342900" indent="-342900" algn="just">
              <a:buFont typeface="Arial" panose="020B0604020202020204" pitchFamily="34" charset="0"/>
              <a:buChar char="•"/>
            </a:pPr>
            <a:r>
              <a:rPr lang="en-US" sz="2800" b="1" err="1"/>
              <a:t>Tywydd: </a:t>
            </a:r>
            <a:r>
              <a:rPr lang="en-US" sz="2800" err="1"/>
              <a:t>Adroddodd y </a:t>
            </a:r>
            <a:r>
              <a:rPr lang="en-US" sz="2800" err="1">
                <a:hlinkClick r:id="rId4"/>
              </a:rPr>
              <a:t>Swyddfa Dywydd</a:t>
            </a:r>
            <a:r>
              <a:rPr lang="en-US" sz="2800"/>
              <a:t> mai 2024 oedd y bedwaredd flwyddyn gynhesaf a gofnodwyd ar gyfer y DU</a:t>
            </a:r>
            <a:r>
              <a:rPr lang="en-GB" sz="2800"/>
              <a:t>, ar ôl 2022, 2023 a 2014 yn unig. Gwanwyn oedd y cynhesaf a gofnodwyd ar gyfer y DU, pan gafwyd tymheredd cyfartalog uchaf erioed ar gyfer mis Mai. Chwefror oedd yr ail gynhesaf a gofnodwyd ar gyfer y DU a Rhagfyr y pumed cynhesaf. Mewn cyferbyniad, roedd misoedd yr haf Mehefin, Gorffennaf a Medi rhyw fymryn yn oerach na’r cyfartaledd. Roedd y flwyddyn yn gymharol wlyb, â 7% yn fwy o lawiad na’r cyfartaledd a 9 o stormydd trwy gydol 2024.</a:t>
            </a:r>
          </a:p>
          <a:p>
            <a:pPr marL="342900" indent="-342900" algn="just">
              <a:buFont typeface="Arial" panose="020B0604020202020204" pitchFamily="34" charset="0"/>
              <a:buChar char="•"/>
            </a:pPr>
            <a:r>
              <a:rPr lang="en-GB" sz="2800" b="1" err="1"/>
              <a:t>Trafnidiaeth gyhoeddus: </a:t>
            </a:r>
            <a:r>
              <a:rPr lang="en-GB" sz="2800" err="1"/>
              <a:t>Cynnydd i’r </a:t>
            </a:r>
            <a:r>
              <a:rPr lang="en-GB" sz="2800" err="1">
                <a:hlinkClick r:id="rId5"/>
              </a:rPr>
              <a:t>defnydd o drafnidiaeth rheilffordd </a:t>
            </a:r>
            <a:r>
              <a:rPr lang="en-GB" sz="2800"/>
              <a:t>– o bosibl oherwydd </a:t>
            </a:r>
            <a:r>
              <a:rPr lang="en-GB" sz="2800" err="1">
                <a:hlinkClick r:id="rId6"/>
              </a:rPr>
              <a:t>costau tanwydd </a:t>
            </a:r>
            <a:r>
              <a:rPr lang="en-GB" sz="2800" err="1"/>
              <a:t>ond hefyd pryderon amgylcheddol.</a:t>
            </a:r>
          </a:p>
          <a:p>
            <a:pPr marL="342900" indent="-342900" algn="just">
              <a:buFont typeface="Arial" panose="020B0604020202020204" pitchFamily="34" charset="0"/>
              <a:buChar char="•"/>
            </a:pPr>
            <a:r>
              <a:rPr lang="en-GB" sz="2800" b="1" err="1"/>
              <a:t>Gwyliau blynyddol: </a:t>
            </a:r>
            <a:r>
              <a:rPr lang="en-GB" sz="2800" err="1"/>
              <a:t>adroddwyd y bu </a:t>
            </a:r>
            <a:r>
              <a:rPr lang="en-GB" sz="2800" err="1">
                <a:hlinkClick r:id="rId7"/>
              </a:rPr>
              <a:t>gostyngiad o 8% </a:t>
            </a:r>
            <a:r>
              <a:rPr lang="en-GB" sz="2800" err="1"/>
              <a:t>i weithwyr yn cymryd gwyliau blynyddol yn 2024. </a:t>
            </a:r>
          </a:p>
          <a:p>
            <a:pPr marL="0" indent="0" algn="just">
              <a:buNone/>
            </a:pPr>
            <a:endParaRPr lang="en-US" sz="2400">
              <a:solidFill>
                <a:srgbClr val="1E1541"/>
              </a:solidFill>
              <a:ea typeface="Source Sans Pro"/>
            </a:endParaRPr>
          </a:p>
          <a:p>
            <a:pPr marL="571500" indent="-571500" defTabSz="1828800">
              <a:lnSpc>
                <a:spcPct val="90000"/>
              </a:lnSpc>
              <a:spcBef>
                <a:spcPts val="1800"/>
              </a:spcBef>
              <a:spcAft>
                <a:spcPts val="1200"/>
              </a:spcAft>
              <a:buFont typeface="Symbol" panose="05050102010706020507" pitchFamily="18" charset="2"/>
              <a:buChar char=""/>
            </a:pPr>
            <a:endParaRPr lang="en-US" sz="2800">
              <a:latin typeface="Wales Sans Body"/>
            </a:endParaRPr>
          </a:p>
        </p:txBody>
      </p:sp>
    </p:spTree>
    <p:extLst>
      <p:ext uri="{BB962C8B-B14F-4D97-AF65-F5344CB8AC3E}">
        <p14:creationId xmlns:p14="http://schemas.microsoft.com/office/powerpoint/2010/main" val="38616083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46DA685-7139-479C-883E-465BFE6FE400}"/>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err="1">
                <a:ln>
                  <a:noFill/>
                </a:ln>
                <a:solidFill>
                  <a:schemeClr val="tx2">
                    <a:lumMod val="20000"/>
                    <a:lumOff val="80000"/>
                  </a:schemeClr>
                </a:solidFill>
                <a:effectLst/>
                <a:uLnTx/>
                <a:uFillTx/>
                <a:latin typeface="+mn-lt"/>
                <a:ea typeface="Wales Sans Body"/>
                <a:cs typeface="Wales Sans Body"/>
                <a:sym typeface="Wales Sans Body"/>
              </a:rPr>
              <a:t>Crynodeb</a:t>
            </a:r>
            <a:endParaRPr kumimoji="0" lang="en-IN"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endParaRPr>
          </a:p>
        </p:txBody>
      </p:sp>
    </p:spTree>
    <p:extLst>
      <p:ext uri="{BB962C8B-B14F-4D97-AF65-F5344CB8AC3E}">
        <p14:creationId xmlns:p14="http://schemas.microsoft.com/office/powerpoint/2010/main" val="26734665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DA3276C-C0FE-794A-22B4-FB0A9A355DB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Crynodeb o’r canfyddiadau (1/2)</a:t>
            </a:r>
          </a:p>
        </p:txBody>
      </p:sp>
      <p:sp>
        <p:nvSpPr>
          <p:cNvPr id="6" name="Text Placeholder 5">
            <a:extLst>
              <a:ext uri="{FF2B5EF4-FFF2-40B4-BE49-F238E27FC236}">
                <a16:creationId xmlns:a16="http://schemas.microsoft.com/office/drawing/2014/main" id="{117269C6-7DBB-2C3F-282F-503910F54C99}"/>
              </a:ext>
            </a:extLst>
          </p:cNvPr>
          <p:cNvSpPr>
            <a:spLocks noGrp="1"/>
          </p:cNvSpPr>
          <p:nvPr>
            <p:ph type="body" sz="half" idx="12"/>
          </p:nvPr>
        </p:nvSpPr>
        <p:spPr>
          <a:xfrm>
            <a:off x="561975" y="1968459"/>
            <a:ext cx="23187025" cy="10336184"/>
          </a:xfrm>
        </p:spPr>
        <p:txBody>
          <a:bodyPr lIns="91440" tIns="45720" rIns="91440" bIns="45720" anchor="t"/>
          <a:lstStyle/>
          <a:p>
            <a:pPr marL="0" indent="0" algn="just">
              <a:buNone/>
            </a:pPr>
            <a:r>
              <a:rPr lang="en-GB" sz="2400" b="1"/>
              <a:t>Prydain Fawr</a:t>
            </a:r>
          </a:p>
          <a:p>
            <a:pPr algn="just"/>
            <a:r>
              <a:rPr lang="en-GB" sz="2400"/>
              <a:t>Roedd 1.03 biliwn o ymweliadau dydd twristiaeth ym Mhrydain Fawr yn 2024, sy’n cyfateb i ostyngiad o 12% ers 2023. Mewn cyferbyniad, cynyddodd gwariant 5% yn yr un cyfnod o amser, i £54.8 biliwn. Dilynodd teithiau dros nos domestig ym Mhrydain Fawr yn 2024 duedd debyg, â theithiau yn gostwng 10% ers 2023, ond gwariant yn cynyddu 5%.</a:t>
            </a:r>
          </a:p>
          <a:p>
            <a:pPr algn="just"/>
            <a:r>
              <a:rPr lang="en-GB" sz="2400"/>
              <a:t>Mae chwyddiant, â Mynegai Prisiau Defnyddwyr o 2.5% yn y 12 mis i Ragfyr 2024, yn gyfrifol am rywfaint o’r cynnydd i wariant ymweliadau dydd ym Mhrydain Fawr yn 2024. Mae gweddill y cynnydd oherwydd y newid i gyfansoddiad partïon ymweliadau dydd a theithiau dros nos yn 2024, sy’n dewis teithio ar eu pen eu hunain neu fel cwpl ac yn gadael y plant gartref. Mae’r partïon llai, heb blant hyn yn warwyr cyfartalog uwch ac mae’n well ganddynt weithgareddau drytach fel diwrnodau sba neu fwyta ac yfed allan, nosweithiau allan neu siopa arbenigol.</a:t>
            </a:r>
          </a:p>
          <a:p>
            <a:pPr marL="0" indent="0" algn="just">
              <a:buNone/>
            </a:pPr>
            <a:r>
              <a:rPr lang="en-GB" sz="2400" b="1"/>
              <a:t>Cymru</a:t>
            </a:r>
          </a:p>
          <a:p>
            <a:pPr algn="just"/>
            <a:r>
              <a:rPr lang="en-GB" sz="2400"/>
              <a:t>Roedd 53 miliwn o ymweliadau dydd twristiaeth yng Nghymru yn 2024, sy’n cyfateb i ostyngiad o 13%, o’i gymharu â 2023, oherwydd cynnydd i gyfran yr ymweliadau sengl (+3 phwynt canran i 22%) a chynnydd i ymweliadau dydd a oedd yn cynnwys plant (-3 phwynt canran i 34%). Gwariodd ymwelwyr dydd domestig £2.4 biliwn yng Nghymru yn 2024, gostyngiad o 3% o’i gymharu â 2023, wrth i ymwelwyr leihau eu gwariant ar fwyd a diod (-11%) a’u gwariant ar atyniadau ac adloniant (-28%).</a:t>
            </a:r>
          </a:p>
          <a:p>
            <a:pPr algn="just"/>
            <a:r>
              <a:rPr lang="en-GB" sz="2400"/>
              <a:t>Roedd ymweliadau dydd yng Nghymru yn 2024 yn canolbwyntio mwy ar drefi mawr/dinasoedd nag yn 2023 (+4 pwynt canran, sy’n cyfateb i 38% o’r ymweliadau dydd yn 2024). Cynyddodd cyfran y gwariant mewn dinasoedd a threfni mawr 4 pwynt canran ers 2023 hefyd, i gyfateb i 48% o wariant yng Nghymru yn 2024. </a:t>
            </a:r>
          </a:p>
          <a:p>
            <a:pPr algn="just"/>
            <a:r>
              <a:rPr lang="en-GB" sz="2400"/>
              <a:t>Ymweliadau a oedd yn cynnwys bwyd a diod, noson allan neu siopa arbenigol oedd rhai o’r mwyaf poblogaidd ac â’r gwariant mwyaf, gan gyfateb i 22% o ymweliadau ac yn gyfrifol am 36% o wariant ymweliadau yng Nghymru yn 2024. Yr ymweliadau dydd hyn oedd â’r gwariant cyfartalog uchaf fesul ymweliad hefyd (£76 yr ymweliad), wrth i bobl annibynnol iau bron i ddyblu eu gwariant ar siopa arbenigol yn 2024. Er y bu gostyngiad i ymweliadau dydd a oedd yn cynnwys mynd i ddigwyddiad cyhoeddus a drefnwyd neu ddigwyddiad arbennig o natur bersonol yn 2024, roedd gwariant cyfartalog yn dal i fod yn uchel ar gyfer y gweithgareddau hyn (£54 a £62 yn eu trefn, o’u cymharu â gwariant cyfartalog o £45 fesul ymweliad yng Nghymru yn 2024).</a:t>
            </a:r>
          </a:p>
          <a:p>
            <a:pPr algn="just"/>
            <a:r>
              <a:rPr lang="en-GB" sz="2400"/>
              <a:t>De-ddwyrain Cymru yw’r cyrchfan mwyaf poblogaidd o hyd i ymwelwyr dydd yng Nghymru, sy’n gyfrifol am hanner yr holl ymweliadau a gwariant yn 2024 ac yn cynrychioli’r gwariant cyfartalog uchaf fesul ymweliad, sef £51. Yn 2024, roedd 23% o ymweliadau dydd ac 20% o wariant yng Nghymru yn Ne-orllewin Cymru, cynnydd o 3 phwynt canran yn y gyfran o ymweliadau a gwariant ers 2023. Ysgogir y cynnydd i ymweliadau â De-orllewin Cymru gan gynnydd o 13% i ymwelwyr dydd o Loegr yn mynd i’r rhanbarth hwn, er gwaethaf gostyngiad i ymwelwyr o Loegr yn gyffredinol (-14% yn 2024, o’i gymharu â 2023). </a:t>
            </a:r>
          </a:p>
        </p:txBody>
      </p:sp>
      <p:sp>
        <p:nvSpPr>
          <p:cNvPr id="4" name="Text Placeholder 3">
            <a:extLst>
              <a:ext uri="{FF2B5EF4-FFF2-40B4-BE49-F238E27FC236}">
                <a16:creationId xmlns:a16="http://schemas.microsoft.com/office/drawing/2014/main" id="{FE9F43F3-22C4-41A3-653E-9D28CE9A89B4}"/>
              </a:ext>
            </a:extLst>
          </p:cNvPr>
          <p:cNvSpPr>
            <a:spLocks noGrp="1"/>
          </p:cNvSpPr>
          <p:nvPr>
            <p:ph type="body" sz="quarter" idx="14"/>
          </p:nvPr>
        </p:nvSpPr>
        <p:spPr>
          <a:xfrm>
            <a:off x="561975" y="12717825"/>
            <a:ext cx="20528218" cy="998175"/>
          </a:xfrm>
        </p:spPr>
        <p:txBody>
          <a:bodyPr/>
          <a:lstStyle/>
          <a:p>
            <a:r>
              <a:rPr lang="en-GB" sz="2400"/>
              <a:t>Ffynhonnell: Arolwg Twristiaeth Prydain Fawr: Ymweliadau Dydd 2024</a:t>
            </a:r>
            <a:br>
              <a:rPr lang="en-GB" sz="2400"/>
            </a:br>
            <a:r>
              <a:rPr lang="en-GB" sz="2400"/>
              <a:t>Sylfaen: Prydain Fawr 10,015; Lloegr 8,049; Yr Alban 1,143; Cymru 911</a:t>
            </a:r>
          </a:p>
        </p:txBody>
      </p:sp>
    </p:spTree>
    <p:extLst>
      <p:ext uri="{BB962C8B-B14F-4D97-AF65-F5344CB8AC3E}">
        <p14:creationId xmlns:p14="http://schemas.microsoft.com/office/powerpoint/2010/main" val="351199697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709D6-3A68-4023-1F52-30984950A39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02333D6-E46B-6B20-EE14-4F021DAF734C}"/>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Crynodeb o’r canfyddiadau (2/2)</a:t>
            </a:r>
          </a:p>
        </p:txBody>
      </p:sp>
      <p:sp>
        <p:nvSpPr>
          <p:cNvPr id="6" name="Text Placeholder 5">
            <a:extLst>
              <a:ext uri="{FF2B5EF4-FFF2-40B4-BE49-F238E27FC236}">
                <a16:creationId xmlns:a16="http://schemas.microsoft.com/office/drawing/2014/main" id="{A516F2E4-5BE5-A02E-7391-D3A3D76EDC47}"/>
              </a:ext>
            </a:extLst>
          </p:cNvPr>
          <p:cNvSpPr>
            <a:spLocks noGrp="1"/>
          </p:cNvSpPr>
          <p:nvPr>
            <p:ph type="body" sz="half" idx="12"/>
          </p:nvPr>
        </p:nvSpPr>
        <p:spPr>
          <a:xfrm>
            <a:off x="561975" y="1968459"/>
            <a:ext cx="23187025" cy="9116957"/>
          </a:xfrm>
        </p:spPr>
        <p:txBody>
          <a:bodyPr lIns="91440" tIns="45720" rIns="91440" bIns="45720" anchor="t"/>
          <a:lstStyle/>
          <a:p>
            <a:endParaRPr lang="en-GB" sz="2400">
              <a:latin typeface="+mn-lt"/>
            </a:endParaRPr>
          </a:p>
          <a:p>
            <a:r>
              <a:rPr lang="en-GB" sz="2400">
                <a:latin typeface="+mn-lt"/>
              </a:rPr>
              <a:t>Cynyddodd cyfran yr ymweliadau dydd a deithiodd ar drên 4 pwynt canran, sydd bellach yn cyfateb i 14% o’r holl drafnidiaeth a ddefnyddiwyd yn 2024. Roedd teithio ar drenau fwyaf poblogaidd ymhlith pobl annibynnol iau (defnyddiodd 20% drên ar ymweliad dydd yng Nghymru yn 2024), ond pobl annibynnol hŷn ddangosodd y cynnydd mwyaf i’w defnydd o drenau ar ymweliadau dydd yng Nghymru yn 2024 (+6 pwynt canran ers 2023 i 16%).</a:t>
            </a:r>
          </a:p>
          <a:p>
            <a:r>
              <a:rPr lang="en-GB" sz="2400">
                <a:latin typeface="+mn-lt"/>
              </a:rPr>
              <a:t>Teithiodd ymwelwyr dydd yng Nghymru yn 2024 ymhellach nag yn 2023, ag ychydig dros hanner (53%) yn teithio mwy na 41 milltir, cynnydd o 3 phwynt canran ers 2023. Fel yn 2023, roedd mwyafrif yr ymweliadau dydd ag un lle yn unig (81%) ac fe wnaeth llai na hanner bara mwy na 5 awr (47%).  O’i gymharu â chyfnodau oes eraill, teithiodd pobl annibynnol hŷn ymhellach na’r cyfartaledd (57% yn teithio 41 milltir a mwy), gan dreulio mwy o amser ar eu hymweliad dydd (50% yn aros am 5 milltir a mwy) ac ymweld â mwy o leoliadau (ymwelodd 24% â 2 le neu fwy) yng Nghymru yn 2024. </a:t>
            </a:r>
          </a:p>
          <a:p>
            <a:r>
              <a:rPr lang="en-GB" sz="2400">
                <a:latin typeface="+mn-lt"/>
              </a:rPr>
              <a:t>Cynyddodd pobl annibynnol iau eu cyfran o ymweliadau dydd yng Nghymru yn 2024 rhyw fymryn, o’i gymharu â 2023 (o 22% yn 2023 i 24% yn 2024). Y grŵp hwn yw’r gwarwyr cyfartalog mwyaf ar ymweliadau dydd (£53 fesul ymweliad) o’r holl gyfnodau oes. Aeth pobl annibynnol iau ar y mwyaf o ymweliadau yn Ch1 2024 (3.5 miliwn o ymweliadau) ac fe wnaethant gynyddu eu cyfran o ymweliadau dydd ymhellach o 6 phwynt canran, o 23% o ymweliadau dydd yn Ch1 2023 i 29% o ymweliadau dydd yn Ch1 2024. </a:t>
            </a:r>
          </a:p>
          <a:p>
            <a:r>
              <a:rPr lang="en-GB" sz="2400">
                <a:latin typeface="+mn-lt"/>
              </a:rPr>
              <a:t>Cynyddodd teithio sengl yn y mwyafrif o gyfnodau oes (pob un ac eithrio’r rhai o oedran ymddeol) yn 2024, ac er bod ymweliadau sengl yn is ymhlith y cyfnod oes teulu (14%), bu cynnydd o 26% ers2023. Roedd 1 o bob 3 ymweliad dydd yng Nghymru yn 2024 yn cynnwys plentyn, gostyngiad o 3 phwynt canran ers 2023 a gostyngiad o 7 pwynt canran i’r rhai yn y cyfnod oes teulu.</a:t>
            </a:r>
          </a:p>
          <a:p>
            <a:r>
              <a:rPr lang="en-GB" sz="2400">
                <a:latin typeface="+mn-lt"/>
              </a:rPr>
              <a:t>Ar y cyfan, gostyngodd ymweliadau dydd yng Nghymru a oedd yn cynnwys rhywun ag amhariad yn y parti 6%, o 15 miliwn o ymweliadau yn 2023 i 14 miliwn o ymweliadau yn 2024. Fodd bynnag, cynyddodd cyfran yr ymweliadau dydd a oedd yn cynnwys rhywun ag amhariad yn y parti 4 pwynt canran, o 23% yn 2022 i 27% yn 2024. Cynyddodd gwariant 8% ar gyfer partïon ymweliad ag amhariadau, o £542 miliwn yn 2023 i £585 miliwn 2024. Yn yr un modd â phob ymweliad dydd yng Nghymru yn 2024, cynyddodd gwariant cyfartalog ymhlith partïon a oedd yn cynnwys y rhai ag amhariadau o £36 yn 2023 i £41 yn 2024. </a:t>
            </a:r>
          </a:p>
          <a:p>
            <a:endParaRPr lang="en-GB" sz="2400">
              <a:latin typeface="+mn-lt"/>
            </a:endParaRPr>
          </a:p>
          <a:p>
            <a:endParaRPr lang="en-GB" sz="2400">
              <a:latin typeface="+mn-lt"/>
            </a:endParaRPr>
          </a:p>
        </p:txBody>
      </p:sp>
      <p:sp>
        <p:nvSpPr>
          <p:cNvPr id="4" name="Text Placeholder 3">
            <a:extLst>
              <a:ext uri="{FF2B5EF4-FFF2-40B4-BE49-F238E27FC236}">
                <a16:creationId xmlns:a16="http://schemas.microsoft.com/office/drawing/2014/main" id="{88567ED4-6BDB-8027-E4A2-B1118FCF5B2A}"/>
              </a:ext>
            </a:extLst>
          </p:cNvPr>
          <p:cNvSpPr>
            <a:spLocks noGrp="1"/>
          </p:cNvSpPr>
          <p:nvPr>
            <p:ph type="body" sz="quarter" idx="14"/>
          </p:nvPr>
        </p:nvSpPr>
        <p:spPr>
          <a:xfrm>
            <a:off x="561975" y="12717825"/>
            <a:ext cx="20528218" cy="998175"/>
          </a:xfrm>
        </p:spPr>
        <p:txBody>
          <a:bodyPr/>
          <a:lstStyle/>
          <a:p>
            <a:r>
              <a:rPr lang="en-GB" sz="2400"/>
              <a:t>Ffynhonnell: Arolwg Twristiaeth Prydain Fawr: Ymweliadau Dydd 2024</a:t>
            </a:r>
            <a:br>
              <a:rPr lang="en-GB" sz="2400"/>
            </a:br>
            <a:r>
              <a:rPr lang="en-GB" sz="2400"/>
              <a:t>Sylfaen: Prydain Fawr 10,015; Lloegr 8,049; Yr Alban 1,143; Cymru 911</a:t>
            </a:r>
          </a:p>
        </p:txBody>
      </p:sp>
    </p:spTree>
    <p:extLst>
      <p:ext uri="{BB962C8B-B14F-4D97-AF65-F5344CB8AC3E}">
        <p14:creationId xmlns:p14="http://schemas.microsoft.com/office/powerpoint/2010/main" val="8862414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E381A-AE56-D466-1865-F084A7D155BA}"/>
              </a:ext>
            </a:extLst>
          </p:cNvPr>
          <p:cNvSpPr>
            <a:spLocks noGrp="1" noRot="1" noMove="1" noResize="1" noEditPoints="1" noAdjustHandles="1" noChangeArrowheads="1" noChangeShapeType="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Cipolwg ar ystadegau twristiaeth ymweliad dydd 2024 Prydain Fawr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7" name="Rectangle 6">
            <a:extLst>
              <a:ext uri="{FF2B5EF4-FFF2-40B4-BE49-F238E27FC236}">
                <a16:creationId xmlns:a16="http://schemas.microsoft.com/office/drawing/2014/main" id="{7ECC87CE-5AA2-F6E5-2560-E86222C2B8C8}"/>
              </a:ext>
            </a:extLst>
          </p:cNvPr>
          <p:cNvSpPr>
            <a:spLocks noGrp="1" noRot="1" noMove="1" noResize="1" noEditPoints="1" noAdjustHandles="1" noChangeArrowheads="1" noChangeShapeType="1"/>
          </p:cNvSpPr>
          <p:nvPr/>
        </p:nvSpPr>
        <p:spPr>
          <a:xfrm>
            <a:off x="561975"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Ymweliadau Dydd Hamdden 3 awr neu fwy 2024 (miliynau)</a:t>
            </a:r>
          </a:p>
        </p:txBody>
      </p:sp>
      <p:sp>
        <p:nvSpPr>
          <p:cNvPr id="14" name="Rectangle 13">
            <a:extLst>
              <a:ext uri="{FF2B5EF4-FFF2-40B4-BE49-F238E27FC236}">
                <a16:creationId xmlns:a16="http://schemas.microsoft.com/office/drawing/2014/main" id="{5F99054D-5F85-1BD4-2100-309794C7B9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561975"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6" name="Chart 25" descr="Pie chart depicting 2022 3 hour leisure day visits to GB 2788.4M, England 2360.7, Scotland 290.5M, Wales 180.0M.">
            <a:extLst>
              <a:ext uri="{FF2B5EF4-FFF2-40B4-BE49-F238E27FC236}">
                <a16:creationId xmlns:a16="http://schemas.microsoft.com/office/drawing/2014/main" id="{0217C7A1-DB95-CD5C-4ECC-03BCF7590BA4}"/>
              </a:ext>
            </a:extLst>
          </p:cNvPr>
          <p:cNvGraphicFramePr/>
          <p:nvPr>
            <p:extLst>
              <p:ext uri="{D42A27DB-BD31-4B8C-83A1-F6EECF244321}">
                <p14:modId xmlns:p14="http://schemas.microsoft.com/office/powerpoint/2010/main" val="1406389463"/>
              </p:ext>
            </p:extLst>
          </p:nvPr>
        </p:nvGraphicFramePr>
        <p:xfrm>
          <a:off x="610939" y="3057525"/>
          <a:ext cx="7473610" cy="5154522"/>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a:extLst>
              <a:ext uri="{FF2B5EF4-FFF2-40B4-BE49-F238E27FC236}">
                <a16:creationId xmlns:a16="http://schemas.microsoft.com/office/drawing/2014/main" id="{6EB4A40C-AD1B-8298-D757-D533E3BDCBE3}"/>
              </a:ext>
            </a:extLst>
          </p:cNvPr>
          <p:cNvSpPr txBox="1">
            <a:spLocks noGrp="1" noRot="1" noMove="1" noResize="1" noEditPoints="1" noAdjustHandles="1" noChangeArrowheads="1" noChangeShapeType="1"/>
          </p:cNvSpPr>
          <p:nvPr/>
        </p:nvSpPr>
        <p:spPr>
          <a:xfrm>
            <a:off x="3573926" y="5344934"/>
            <a:ext cx="1676741" cy="1107996"/>
          </a:xfrm>
          <a:prstGeom prst="rect">
            <a:avLst/>
          </a:prstGeom>
          <a:noFill/>
        </p:spPr>
        <p:txBody>
          <a:bodyPr wrap="none" lIns="0" tIns="0" rIns="0" bIns="0" rtlCol="0" anchor="ctr">
            <a:spAutoFit/>
          </a:bodyPr>
          <a:lstStyle/>
          <a:p>
            <a:pPr algn="ctr"/>
            <a:r>
              <a:rPr lang="en-IN" sz="2400" b="1" dirty="0" err="1">
                <a:solidFill>
                  <a:schemeClr val="accent1"/>
                </a:solidFill>
              </a:rPr>
              <a:t>Cyfanswm</a:t>
            </a:r>
            <a:r>
              <a:rPr lang="en-IN" sz="2400" b="1" dirty="0">
                <a:solidFill>
                  <a:schemeClr val="accent1"/>
                </a:solidFill>
              </a:rPr>
              <a:t> </a:t>
            </a:r>
          </a:p>
          <a:p>
            <a:pPr algn="ctr"/>
            <a:r>
              <a:rPr lang="en-IN" sz="2400" b="1" dirty="0">
                <a:solidFill>
                  <a:schemeClr val="accent1"/>
                </a:solidFill>
              </a:rPr>
              <a:t>Prydain </a:t>
            </a:r>
            <a:r>
              <a:rPr lang="en-IN" sz="2400" b="1" dirty="0" err="1">
                <a:solidFill>
                  <a:schemeClr val="accent1"/>
                </a:solidFill>
              </a:rPr>
              <a:t>Fawr</a:t>
            </a:r>
            <a:endParaRPr lang="en-IN" sz="2400" b="1" dirty="0">
              <a:solidFill>
                <a:schemeClr val="accent1"/>
              </a:solidFill>
            </a:endParaRPr>
          </a:p>
          <a:p>
            <a:pPr algn="ctr"/>
            <a:r>
              <a:rPr lang="en-IN" sz="2400" b="1" dirty="0">
                <a:solidFill>
                  <a:schemeClr val="accent1"/>
                </a:solidFill>
              </a:rPr>
              <a:t>2,675.6M</a:t>
            </a:r>
          </a:p>
        </p:txBody>
      </p:sp>
      <p:graphicFrame>
        <p:nvGraphicFramePr>
          <p:cNvPr id="23" name="Table 22">
            <a:extLst>
              <a:ext uri="{FF2B5EF4-FFF2-40B4-BE49-F238E27FC236}">
                <a16:creationId xmlns:a16="http://schemas.microsoft.com/office/drawing/2014/main" id="{5BF1FECC-A327-C2EE-AD92-09915379DB6C}"/>
              </a:ext>
            </a:extLst>
          </p:cNvPr>
          <p:cNvGraphicFramePr/>
          <p:nvPr>
            <p:extLst>
              <p:ext uri="{D42A27DB-BD31-4B8C-83A1-F6EECF244321}">
                <p14:modId xmlns:p14="http://schemas.microsoft.com/office/powerpoint/2010/main" val="1827450521"/>
              </p:ext>
            </p:extLst>
          </p:nvPr>
        </p:nvGraphicFramePr>
        <p:xfrm>
          <a:off x="561975"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err="1"/>
                        <a:t>Gwlad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err="1"/>
                        <a:t>Cyfran o Ymweliadau</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err="1"/>
                        <a:t>Cyfran o Wariant</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Prydain Fawr</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err="1">
                          <a:solidFill>
                            <a:schemeClr val="tx1"/>
                          </a:solidFill>
                          <a:latin typeface="+mn-lt"/>
                          <a:ea typeface="+mn-ea"/>
                          <a:cs typeface="+mn-cs"/>
                        </a:rPr>
                        <a:t>Lloegr</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86%​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Yr Alban</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Cymru</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ct val="0"/>
                        </a:spcBef>
                        <a:spcAft>
                          <a:spcPct val="0"/>
                        </a:spcAft>
                        <a:buClrTx/>
                        <a:buSzTx/>
                        <a:buFontTx/>
                        <a:buNone/>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6" name="Rectangle 5">
            <a:extLst>
              <a:ext uri="{FF2B5EF4-FFF2-40B4-BE49-F238E27FC236}">
                <a16:creationId xmlns:a16="http://schemas.microsoft.com/office/drawing/2014/main" id="{463ACD0B-73CA-B35D-7AD5-153EB583BBBF}"/>
              </a:ext>
            </a:extLst>
          </p:cNvPr>
          <p:cNvSpPr>
            <a:spLocks noGrp="1" noRot="1" noMove="1" noResize="1" noEditPoints="1" noAdjustHandles="1" noChangeArrowheads="1" noChangeShapeType="1"/>
          </p:cNvSpPr>
          <p:nvPr/>
        </p:nvSpPr>
        <p:spPr>
          <a:xfrm>
            <a:off x="8394201"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err="1">
                <a:solidFill>
                  <a:schemeClr val="bg1"/>
                </a:solidFill>
              </a:rPr>
              <a:t>Ymweliadau Dydd Twristiaeth 2024 (miliynau)</a:t>
            </a:r>
          </a:p>
        </p:txBody>
      </p:sp>
      <p:sp>
        <p:nvSpPr>
          <p:cNvPr id="12" name="Rectangle 11">
            <a:extLst>
              <a:ext uri="{FF2B5EF4-FFF2-40B4-BE49-F238E27FC236}">
                <a16:creationId xmlns:a16="http://schemas.microsoft.com/office/drawing/2014/main" id="{7C8B730C-CCE4-06DE-D566-1477D19C8EDC}"/>
              </a:ext>
              <a:ext uri="{C183D7F6-B498-43B3-948B-1728B52AA6E4}">
                <adec:decorative xmlns:adec="http://schemas.microsoft.com/office/drawing/2017/decorative" val="1"/>
              </a:ext>
            </a:extLst>
          </p:cNvPr>
          <p:cNvSpPr/>
          <p:nvPr/>
        </p:nvSpPr>
        <p:spPr>
          <a:xfrm>
            <a:off x="8394201"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9" name="Chart 28" descr="Pie chart depicting 2022 Tourism day visits to GB 1086.2M, England 945.0M, Scotland 94.8M, Wales 62.0M.">
            <a:extLst>
              <a:ext uri="{FF2B5EF4-FFF2-40B4-BE49-F238E27FC236}">
                <a16:creationId xmlns:a16="http://schemas.microsoft.com/office/drawing/2014/main" id="{50EF254B-4D42-C4FF-EAD3-8AFA43A2AECA}"/>
              </a:ext>
            </a:extLst>
          </p:cNvPr>
          <p:cNvGraphicFramePr/>
          <p:nvPr>
            <p:extLst>
              <p:ext uri="{D42A27DB-BD31-4B8C-83A1-F6EECF244321}">
                <p14:modId xmlns:p14="http://schemas.microsoft.com/office/powerpoint/2010/main" val="1490138470"/>
              </p:ext>
            </p:extLst>
          </p:nvPr>
        </p:nvGraphicFramePr>
        <p:xfrm>
          <a:off x="8394201" y="3057525"/>
          <a:ext cx="7546635" cy="4914900"/>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Box 34">
            <a:extLst>
              <a:ext uri="{FF2B5EF4-FFF2-40B4-BE49-F238E27FC236}">
                <a16:creationId xmlns:a16="http://schemas.microsoft.com/office/drawing/2014/main" id="{3ACB4028-2C6A-3036-1C41-B1FFC4FF77AE}"/>
              </a:ext>
            </a:extLst>
          </p:cNvPr>
          <p:cNvSpPr txBox="1">
            <a:spLocks noGrp="1" noRot="1" noMove="1" noResize="1" noEditPoints="1" noAdjustHandles="1" noChangeArrowheads="1" noChangeShapeType="1"/>
          </p:cNvSpPr>
          <p:nvPr/>
        </p:nvSpPr>
        <p:spPr>
          <a:xfrm>
            <a:off x="11329148" y="5344934"/>
            <a:ext cx="1676741" cy="1107996"/>
          </a:xfrm>
          <a:prstGeom prst="rect">
            <a:avLst/>
          </a:prstGeom>
          <a:noFill/>
        </p:spPr>
        <p:txBody>
          <a:bodyPr wrap="none" lIns="0" tIns="0" rIns="0" bIns="0" rtlCol="0" anchor="ctr">
            <a:spAutoFit/>
          </a:bodyPr>
          <a:lstStyle/>
          <a:p>
            <a:pPr algn="ctr"/>
            <a:r>
              <a:rPr lang="en-IN" sz="2400" b="1" dirty="0" err="1">
                <a:solidFill>
                  <a:schemeClr val="accent1"/>
                </a:solidFill>
              </a:rPr>
              <a:t>Cyfanswm</a:t>
            </a:r>
            <a:r>
              <a:rPr lang="en-IN" sz="2400" b="1" dirty="0">
                <a:solidFill>
                  <a:schemeClr val="accent1"/>
                </a:solidFill>
              </a:rPr>
              <a:t> </a:t>
            </a:r>
          </a:p>
          <a:p>
            <a:pPr algn="ctr"/>
            <a:r>
              <a:rPr lang="en-IN" sz="2400" b="1" dirty="0">
                <a:solidFill>
                  <a:schemeClr val="accent1"/>
                </a:solidFill>
              </a:rPr>
              <a:t>Prydain </a:t>
            </a:r>
            <a:r>
              <a:rPr lang="en-IN" sz="2400" b="1" dirty="0" err="1">
                <a:solidFill>
                  <a:schemeClr val="accent1"/>
                </a:solidFill>
              </a:rPr>
              <a:t>Fawr</a:t>
            </a:r>
            <a:endParaRPr lang="en-IN" sz="2400" b="1" dirty="0">
              <a:solidFill>
                <a:schemeClr val="accent1"/>
              </a:solidFill>
            </a:endParaRPr>
          </a:p>
          <a:p>
            <a:pPr algn="ctr"/>
            <a:r>
              <a:rPr lang="en-IN" sz="2400" b="1" dirty="0">
                <a:solidFill>
                  <a:schemeClr val="accent1"/>
                </a:solidFill>
              </a:rPr>
              <a:t>1,028.5M</a:t>
            </a:r>
          </a:p>
        </p:txBody>
      </p:sp>
      <p:graphicFrame>
        <p:nvGraphicFramePr>
          <p:cNvPr id="24" name="Table 23">
            <a:extLst>
              <a:ext uri="{FF2B5EF4-FFF2-40B4-BE49-F238E27FC236}">
                <a16:creationId xmlns:a16="http://schemas.microsoft.com/office/drawing/2014/main" id="{1F337014-089F-3B8A-3EAD-A8B92AC26D3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095217854"/>
              </p:ext>
            </p:extLst>
          </p:nvPr>
        </p:nvGraphicFramePr>
        <p:xfrm>
          <a:off x="8394201"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err="1"/>
                        <a:t>Gwlad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err="1"/>
                        <a:t>Cyfran o Ymweliadau</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err="1"/>
                        <a:t>Cyfran o Wariant</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Prydain Fawr</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err="1">
                          <a:solidFill>
                            <a:schemeClr val="tx1"/>
                          </a:solidFill>
                          <a:latin typeface="+mn-lt"/>
                          <a:ea typeface="+mn-ea"/>
                          <a:cs typeface="+mn-cs"/>
                        </a:rPr>
                        <a:t>Lloegr</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Yr Alban</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Cymru</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8" name="Rectangle 7">
            <a:extLst>
              <a:ext uri="{FF2B5EF4-FFF2-40B4-BE49-F238E27FC236}">
                <a16:creationId xmlns:a16="http://schemas.microsoft.com/office/drawing/2014/main" id="{75F1B84E-B2BF-A7CF-0698-838C87AF486B}"/>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nvSpPr>
        <p:spPr>
          <a:xfrm>
            <a:off x="16250489"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Gweithgareddau Craidd i Dwristiaeth Ymweliadau Dydd Twristiaeth 2022 (miliynau)</a:t>
            </a:r>
          </a:p>
        </p:txBody>
      </p:sp>
      <p:sp>
        <p:nvSpPr>
          <p:cNvPr id="13" name="Rectangle 12">
            <a:extLst>
              <a:ext uri="{FF2B5EF4-FFF2-40B4-BE49-F238E27FC236}">
                <a16:creationId xmlns:a16="http://schemas.microsoft.com/office/drawing/2014/main" id="{4A25F7F6-A53C-F7A9-8A0D-5B02C0788FC5}"/>
              </a:ext>
              <a:ext uri="{C183D7F6-B498-43B3-948B-1728B52AA6E4}">
                <adec:decorative xmlns:adec="http://schemas.microsoft.com/office/drawing/2017/decorative" val="1"/>
              </a:ext>
            </a:extLst>
          </p:cNvPr>
          <p:cNvSpPr/>
          <p:nvPr/>
        </p:nvSpPr>
        <p:spPr>
          <a:xfrm>
            <a:off x="16250489" y="3080971"/>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30" name="Chart 29" descr="Pie chart depicting 2022 tourism day visits activities core to tourism to GB 373.1M, England 319.7M, Scotland 39.4M, Wales 22.8M.">
            <a:extLst>
              <a:ext uri="{FF2B5EF4-FFF2-40B4-BE49-F238E27FC236}">
                <a16:creationId xmlns:a16="http://schemas.microsoft.com/office/drawing/2014/main" id="{12C554F0-9ED5-7526-E2A4-65B501B2BDBE}"/>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954841877"/>
              </p:ext>
            </p:extLst>
          </p:nvPr>
        </p:nvGraphicFramePr>
        <p:xfrm>
          <a:off x="16226427" y="3001971"/>
          <a:ext cx="7546635" cy="4914900"/>
        </p:xfrm>
        <a:graphic>
          <a:graphicData uri="http://schemas.openxmlformats.org/drawingml/2006/chart">
            <c:chart xmlns:c="http://schemas.openxmlformats.org/drawingml/2006/chart" xmlns:r="http://schemas.openxmlformats.org/officeDocument/2006/relationships" r:id="rId4"/>
          </a:graphicData>
        </a:graphic>
      </p:graphicFrame>
      <p:sp>
        <p:nvSpPr>
          <p:cNvPr id="36" name="TextBox 35">
            <a:extLst>
              <a:ext uri="{FF2B5EF4-FFF2-40B4-BE49-F238E27FC236}">
                <a16:creationId xmlns:a16="http://schemas.microsoft.com/office/drawing/2014/main" id="{2A6136F2-86C2-A875-F009-CF8ACBB236F0}"/>
              </a:ex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nvSpPr>
        <p:spPr>
          <a:xfrm>
            <a:off x="19185435" y="5344934"/>
            <a:ext cx="1676741" cy="1107996"/>
          </a:xfrm>
          <a:prstGeom prst="rect">
            <a:avLst/>
          </a:prstGeom>
          <a:noFill/>
        </p:spPr>
        <p:txBody>
          <a:bodyPr wrap="none" lIns="0" tIns="0" rIns="0" bIns="0" rtlCol="0" anchor="ctr">
            <a:spAutoFit/>
          </a:bodyPr>
          <a:lstStyle/>
          <a:p>
            <a:pPr algn="ctr"/>
            <a:r>
              <a:rPr lang="en-IN" sz="2400" b="1" dirty="0" err="1">
                <a:solidFill>
                  <a:schemeClr val="accent1"/>
                </a:solidFill>
              </a:rPr>
              <a:t>Cyfanswm</a:t>
            </a:r>
            <a:r>
              <a:rPr lang="en-IN" sz="2400" b="1" dirty="0">
                <a:solidFill>
                  <a:schemeClr val="accent1"/>
                </a:solidFill>
              </a:rPr>
              <a:t> </a:t>
            </a:r>
          </a:p>
          <a:p>
            <a:pPr algn="ctr"/>
            <a:r>
              <a:rPr lang="en-IN" sz="2400" b="1" dirty="0">
                <a:solidFill>
                  <a:schemeClr val="accent1"/>
                </a:solidFill>
              </a:rPr>
              <a:t>Prydain </a:t>
            </a:r>
            <a:r>
              <a:rPr lang="en-IN" sz="2400" b="1" dirty="0" err="1">
                <a:solidFill>
                  <a:schemeClr val="accent1"/>
                </a:solidFill>
              </a:rPr>
              <a:t>Fawr</a:t>
            </a:r>
            <a:endParaRPr lang="en-IN" sz="2400" b="1" dirty="0">
              <a:solidFill>
                <a:schemeClr val="accent1"/>
              </a:solidFill>
            </a:endParaRPr>
          </a:p>
          <a:p>
            <a:pPr algn="ctr"/>
            <a:r>
              <a:rPr lang="en-IN" sz="2400" b="1" dirty="0">
                <a:solidFill>
                  <a:schemeClr val="accent1"/>
                </a:solidFill>
              </a:rPr>
              <a:t>341.1M</a:t>
            </a:r>
          </a:p>
        </p:txBody>
      </p:sp>
      <p:graphicFrame>
        <p:nvGraphicFramePr>
          <p:cNvPr id="25" name="Table 24">
            <a:extLst>
              <a:ext uri="{FF2B5EF4-FFF2-40B4-BE49-F238E27FC236}">
                <a16:creationId xmlns:a16="http://schemas.microsoft.com/office/drawing/2014/main" id="{6F71B40A-5F2B-FFE2-AD6E-E75DC258F6D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038850248"/>
              </p:ext>
            </p:extLst>
          </p:nvPr>
        </p:nvGraphicFramePr>
        <p:xfrm>
          <a:off x="16250489"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err="1"/>
                        <a:t>Gwlad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err="1"/>
                        <a:t>Cyfran o Ymweliadau</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err="1"/>
                        <a:t>Cyfran o Wariant</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Prydain Fawr</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err="1">
                          <a:solidFill>
                            <a:schemeClr val="tx1"/>
                          </a:solidFill>
                          <a:latin typeface="+mn-lt"/>
                          <a:ea typeface="+mn-ea"/>
                          <a:cs typeface="+mn-cs"/>
                        </a:rPr>
                        <a:t>Lloegr</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Yr Alban</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Cymru</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a:solidFill>
                            <a:schemeClr val="tx1"/>
                          </a:solidFill>
                          <a:uFillTx/>
                          <a:latin typeface="+mn-lt"/>
                          <a:ea typeface="+mn-ea"/>
                          <a:cs typeface="+mn-cs"/>
                          <a:sym typeface="Calibri"/>
                        </a:rPr>
                        <a:t>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ct val="0"/>
                        </a:spcBef>
                        <a:spcAft>
                          <a:spcPct val="0"/>
                        </a:spcAft>
                        <a:buClrTx/>
                        <a:buSzTx/>
                        <a:buFontTx/>
                        <a:buNone/>
                      </a:pPr>
                      <a:r>
                        <a:rPr lang="en-US" sz="2800" b="0" i="0" u="none" strike="noStrike" cap="none" spc="0" baseline="0" dirty="0">
                          <a:solidFill>
                            <a:schemeClr val="tx1"/>
                          </a:solidFill>
                          <a:uFillTx/>
                          <a:latin typeface="+mn-lt"/>
                          <a:ea typeface="+mn-ea"/>
                          <a:cs typeface="+mn-cs"/>
                          <a:sym typeface="Calibri"/>
                        </a:rPr>
                        <a:t>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4" name="Text Placeholder 3">
            <a:extLst>
              <a:ext uri="{FF2B5EF4-FFF2-40B4-BE49-F238E27FC236}">
                <a16:creationId xmlns:a16="http://schemas.microsoft.com/office/drawing/2014/main" id="{CBE76E4A-4D9A-BC8B-D8AD-C3BB63AD18AA}"/>
              </a:ext>
            </a:extLst>
          </p:cNvPr>
          <p:cNvSpPr>
            <a:spLocks noGrp="1" noRot="1" noMove="1" noResize="1" noEditPoints="1" noAdjustHandles="1" noChangeArrowheads="1" noChangeShapeType="1"/>
          </p:cNvSpPr>
          <p:nvPr>
            <p:ph type="body" sz="quarter" idx="14"/>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extLst>
      <p:ext uri="{BB962C8B-B14F-4D97-AF65-F5344CB8AC3E}">
        <p14:creationId xmlns:p14="http://schemas.microsoft.com/office/powerpoint/2010/main" val="299254878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8479ADA-AC76-0A3A-0AC1-FC151AFF82B8}"/>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Ymweliadau dydd twristiaeth fesul mis yn 2024</a:t>
            </a:r>
            <a:endParaRPr kumimoji="0" lang="en-GB"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6" name="TextBox 5">
            <a:extLst>
              <a:ext uri="{FF2B5EF4-FFF2-40B4-BE49-F238E27FC236}">
                <a16:creationId xmlns:a16="http://schemas.microsoft.com/office/drawing/2014/main" id="{2B2A8BEA-25F0-ECD2-9EEB-0D103FCCA8ED}"/>
              </a:ext>
            </a:extLst>
          </p:cNvPr>
          <p:cNvSpPr txBox="1"/>
          <p:nvPr/>
        </p:nvSpPr>
        <p:spPr>
          <a:xfrm>
            <a:off x="580232" y="1890254"/>
            <a:ext cx="23223536" cy="19389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gn="just"/>
            <a:r>
              <a:rPr lang="en-US" sz="2400"/>
              <a:t>Roedd 1.03 biliwn o ymweliadau dydd twristiaeth domestig ym Mhrydain Fawr yn 2024, sy’n ostyngiad o 12% ers 2023. Mae hyn yn cyd-fynd yn gyffredinol ag Astudiaeth Dracio Ddomestig o Sentiment am Deithio Prydain Fawr</a:t>
            </a:r>
            <a:r>
              <a:rPr lang="en-GB" sz="2400"/>
              <a:t>, a ganfu y byddai 1 o bob 5 o drigolion Prydain Fawr yn lleihau eu hymweliadau dydd yn 2024 oherwydd pwysau costau byw. Cyrhaeddodd ymweliadau dydd twristiaeth ym Mhrydain Fawr eu brig ym mis Awst yn </a:t>
            </a:r>
            <a:r>
              <a:rPr lang="en-US" sz="2400"/>
              <a:t>2024, gan gynyddu 12% ers mis Awst 2023. Roedd hyn yn bennaf oherwydd cynnydd o 15% i’r cyfnod oes teulu yn mynd ar ymweliadau dydd ym mis Awst 2024, o’i gymharu â mis Awst 2023. Roedd y brig hwn ym mis Awst hefyd i’w weld ar gyfer teithiau dros nos ym Mhrydain Fawr yn 2024, hefyd oherwydd cynnydd i’r cyfnod oes teulu yn mynd ar deithiau yn y mis hwn, o’i gymharu â mis Awst 2023.</a:t>
            </a:r>
            <a:endParaRPr lang="en-US" sz="2400">
              <a:solidFill>
                <a:srgbClr val="FF0000"/>
              </a:solidFill>
              <a:highlight>
                <a:srgbClr val="FFFF00"/>
              </a:highlight>
            </a:endParaRPr>
          </a:p>
        </p:txBody>
      </p:sp>
      <p:grpSp>
        <p:nvGrpSpPr>
          <p:cNvPr id="14" name="Group 13" descr="Line chart depicting total visits (in millions) by month to GB, England, Scotland and Wales in 2022">
            <a:extLst>
              <a:ext uri="{FF2B5EF4-FFF2-40B4-BE49-F238E27FC236}">
                <a16:creationId xmlns:a16="http://schemas.microsoft.com/office/drawing/2014/main" id="{00B8DA32-F2B8-4503-76C2-9157088E1CA7}"/>
              </a:ext>
            </a:extLst>
          </p:cNvPr>
          <p:cNvGrpSpPr/>
          <p:nvPr/>
        </p:nvGrpSpPr>
        <p:grpSpPr>
          <a:xfrm>
            <a:off x="596376" y="4245775"/>
            <a:ext cx="16476069" cy="7733507"/>
            <a:chOff x="558800" y="3797300"/>
            <a:chExt cx="15684954" cy="8181975"/>
          </a:xfrm>
        </p:grpSpPr>
        <p:sp>
          <p:nvSpPr>
            <p:cNvPr id="8" name="Rectangle 7">
              <a:extLst>
                <a:ext uri="{FF2B5EF4-FFF2-40B4-BE49-F238E27FC236}">
                  <a16:creationId xmlns:a16="http://schemas.microsoft.com/office/drawing/2014/main" id="{FD5F5743-B197-8EDC-6CA5-34C203F5358B}"/>
                </a:ext>
              </a:extLst>
            </p:cNvPr>
            <p:cNvSpPr/>
            <p:nvPr/>
          </p:nvSpPr>
          <p:spPr>
            <a:xfrm>
              <a:off x="558800" y="3797300"/>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Cyfanswm yr ymweliadau yn 2024 (miliynau)</a:t>
              </a:r>
            </a:p>
          </p:txBody>
        </p:sp>
        <p:grpSp>
          <p:nvGrpSpPr>
            <p:cNvPr id="7" name="Group 6">
              <a:extLst>
                <a:ext uri="{FF2B5EF4-FFF2-40B4-BE49-F238E27FC236}">
                  <a16:creationId xmlns:a16="http://schemas.microsoft.com/office/drawing/2014/main" id="{49853ED7-09BE-B313-4A00-9CB9D73BB444}"/>
                </a:ext>
              </a:extLst>
            </p:cNvPr>
            <p:cNvGrpSpPr/>
            <p:nvPr/>
          </p:nvGrpSpPr>
          <p:grpSpPr>
            <a:xfrm>
              <a:off x="558800" y="4546100"/>
              <a:ext cx="15684954" cy="7433175"/>
              <a:chOff x="561974" y="4098426"/>
              <a:chExt cx="15388510" cy="8179300"/>
            </a:xfrm>
          </p:grpSpPr>
          <p:sp>
            <p:nvSpPr>
              <p:cNvPr id="9" name="Rectangle 8">
                <a:extLst>
                  <a:ext uri="{FF2B5EF4-FFF2-40B4-BE49-F238E27FC236}">
                    <a16:creationId xmlns:a16="http://schemas.microsoft.com/office/drawing/2014/main" id="{20B6D898-E727-0F86-1362-90B535BBC63C}"/>
                  </a:ext>
                </a:extLst>
              </p:cNvPr>
              <p:cNvSpPr/>
              <p:nvPr/>
            </p:nvSpPr>
            <p:spPr>
              <a:xfrm>
                <a:off x="561974" y="4098426"/>
                <a:ext cx="15388510" cy="8179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A92739BA-66AC-CF93-7A38-7948094F6EAB}"/>
                  </a:ext>
                </a:extLst>
              </p:cNvPr>
              <p:cNvGraphicFramePr/>
              <p:nvPr>
                <p:extLst>
                  <p:ext uri="{D42A27DB-BD31-4B8C-83A1-F6EECF244321}">
                    <p14:modId xmlns:p14="http://schemas.microsoft.com/office/powerpoint/2010/main" val="1696726884"/>
                  </p:ext>
                </p:extLst>
              </p:nvPr>
            </p:nvGraphicFramePr>
            <p:xfrm>
              <a:off x="561974" y="4098426"/>
              <a:ext cx="15388510" cy="8179300"/>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10" name="Table 9">
            <a:extLst>
              <a:ext uri="{FF2B5EF4-FFF2-40B4-BE49-F238E27FC236}">
                <a16:creationId xmlns:a16="http://schemas.microsoft.com/office/drawing/2014/main" id="{29E859F2-F6FD-88B5-B397-E52C88AE69D6}"/>
              </a:ext>
            </a:extLst>
          </p:cNvPr>
          <p:cNvGraphicFramePr>
            <a:graphicFrameLocks noGrp="1"/>
          </p:cNvGraphicFramePr>
          <p:nvPr>
            <p:extLst>
              <p:ext uri="{D42A27DB-BD31-4B8C-83A1-F6EECF244321}">
                <p14:modId xmlns:p14="http://schemas.microsoft.com/office/powerpoint/2010/main" val="1490442663"/>
              </p:ext>
            </p:extLst>
          </p:nvPr>
        </p:nvGraphicFramePr>
        <p:xfrm>
          <a:off x="17288889" y="4272048"/>
          <a:ext cx="6498735" cy="805808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542080">
                <a:tc>
                  <a:txBody>
                    <a:bodyPr/>
                    <a:lstStyle/>
                    <a:p>
                      <a:pPr marL="0" algn="ctr" defTabSz="914400" rtl="0" eaLnBrk="1" latinLnBrk="0" hangingPunct="1"/>
                      <a:r>
                        <a:rPr lang="en-GB" sz="2800" b="1" kern="1200" err="1">
                          <a:solidFill>
                            <a:schemeClr val="lt1"/>
                          </a:solidFill>
                          <a:latin typeface="+mn-lt"/>
                          <a:ea typeface="+mn-ea"/>
                          <a:cs typeface="+mn-cs"/>
                        </a:rPr>
                        <a:t>Gwlad</a:t>
                      </a:r>
                      <a:endParaRPr lang="en-GB" sz="2800" b="1" kern="1200">
                        <a:solidFill>
                          <a:schemeClr val="lt1"/>
                        </a:solidFill>
                        <a:latin typeface="+mn-lt"/>
                        <a:ea typeface="+mn-ea"/>
                        <a:cs typeface="+mn-cs"/>
                      </a:endParaRPr>
                    </a:p>
                  </a:txBody>
                  <a:tcPr anchor="ctr"/>
                </a:tc>
                <a:tc>
                  <a:txBody>
                    <a:bodyPr/>
                    <a:lstStyle/>
                    <a:p>
                      <a:pPr algn="ctr"/>
                      <a:r>
                        <a:rPr lang="en-US" sz="2800" err="1"/>
                        <a:t>Nifer yr ymweliadau 2024 (miliynau)</a:t>
                      </a:r>
                      <a:endParaRPr lang="en-GB" sz="2800"/>
                    </a:p>
                  </a:txBody>
                  <a:tcPr marL="182880" marR="182880" marT="91440" marB="91440" anchor="ctr"/>
                </a:tc>
                <a:tc>
                  <a:txBody>
                    <a:bodyPr/>
                    <a:lstStyle/>
                    <a:p>
                      <a:pPr algn="ctr"/>
                      <a:r>
                        <a:rPr lang="en-GB" sz="2800" err="1"/>
                        <a:t>Cyfran o ymweliadau</a:t>
                      </a:r>
                      <a:endParaRPr lang="en-GB" sz="2800"/>
                    </a:p>
                    <a:p>
                      <a:pPr algn="ctr"/>
                      <a:r>
                        <a:rPr lang="en-GB" sz="2800"/>
                        <a:t>2024</a:t>
                      </a:r>
                    </a:p>
                  </a:txBody>
                  <a:tcPr marL="182880" marR="182880" marT="91440" marB="91440" anchor="ctr"/>
                </a:tc>
                <a:extLst>
                  <a:ext uri="{0D108BD9-81ED-4DB2-BD59-A6C34878D82A}">
                    <a16:rowId xmlns:a16="http://schemas.microsoft.com/office/drawing/2014/main" val="1236938923"/>
                  </a:ext>
                </a:extLst>
              </a:tr>
              <a:tr h="1542080">
                <a:tc>
                  <a:txBody>
                    <a:bodyPr/>
                    <a:lstStyle/>
                    <a:p>
                      <a:pPr marL="0" algn="ctr" defTabSz="914400" rtl="0" eaLnBrk="1" latinLnBrk="0" hangingPunct="1"/>
                      <a:r>
                        <a:rPr lang="en-US" sz="2800" kern="1200">
                          <a:solidFill>
                            <a:srgbClr val="200F2E"/>
                          </a:solidFill>
                          <a:latin typeface="+mn-lt"/>
                          <a:ea typeface="+mn-ea"/>
                          <a:cs typeface="+mn-cs"/>
                        </a:rPr>
                        <a:t>Prydain Fawr</a:t>
                      </a:r>
                      <a:endParaRPr lang="en-GB" sz="2800" kern="1200">
                        <a:solidFill>
                          <a:srgbClr val="200F2E"/>
                        </a:solidFill>
                        <a:latin typeface="+mn-lt"/>
                        <a:ea typeface="+mn-ea"/>
                        <a:cs typeface="+mn-cs"/>
                      </a:endParaRPr>
                    </a:p>
                  </a:txBody>
                  <a:tcPr anchor="ctr"/>
                </a:tc>
                <a:tc>
                  <a:txBody>
                    <a:bodyPr/>
                    <a:lstStyle/>
                    <a:p>
                      <a:pPr algn="ctr"/>
                      <a:r>
                        <a:rPr lang="en-GB" sz="2800">
                          <a:solidFill>
                            <a:schemeClr val="tx1"/>
                          </a:solidFill>
                        </a:rPr>
                        <a:t>1,028.5</a:t>
                      </a:r>
                    </a:p>
                  </a:txBody>
                  <a:tcPr anchor="ctr"/>
                </a:tc>
                <a:tc>
                  <a:txBody>
                    <a:bodyPr/>
                    <a:lstStyle/>
                    <a:p>
                      <a:pPr algn="ctr"/>
                      <a:endParaRPr lang="en-GB" sz="2800">
                        <a:solidFill>
                          <a:schemeClr val="tx1"/>
                        </a:solidFill>
                      </a:endParaRPr>
                    </a:p>
                  </a:txBody>
                  <a:tcPr anchor="ctr"/>
                </a:tc>
                <a:extLst>
                  <a:ext uri="{0D108BD9-81ED-4DB2-BD59-A6C34878D82A}">
                    <a16:rowId xmlns:a16="http://schemas.microsoft.com/office/drawing/2014/main" val="2818411631"/>
                  </a:ext>
                </a:extLst>
              </a:tr>
              <a:tr h="1542080">
                <a:tc>
                  <a:txBody>
                    <a:bodyPr/>
                    <a:lstStyle/>
                    <a:p>
                      <a:pPr marL="0" algn="ctr" defTabSz="914400" rtl="0" eaLnBrk="1" latinLnBrk="0" hangingPunct="1"/>
                      <a:r>
                        <a:rPr lang="en-US" sz="2800" kern="1200" err="1">
                          <a:solidFill>
                            <a:srgbClr val="200F2E"/>
                          </a:solidFill>
                          <a:latin typeface="+mn-lt"/>
                          <a:ea typeface="+mn-ea"/>
                          <a:cs typeface="+mn-cs"/>
                        </a:rPr>
                        <a:t>Lloegr</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906.3</a:t>
                      </a:r>
                    </a:p>
                  </a:txBody>
                  <a:tcPr anchor="ctr"/>
                </a:tc>
                <a:tc>
                  <a:txBody>
                    <a:bodyPr/>
                    <a:lstStyle/>
                    <a:p>
                      <a:pPr marL="0" algn="ctr" defTabSz="914400" rtl="0" eaLnBrk="1" fontAlgn="b" latinLnBrk="0" hangingPunct="1"/>
                      <a:r>
                        <a:rPr lang="en-US" sz="2800" kern="1200">
                          <a:solidFill>
                            <a:schemeClr val="tx1"/>
                          </a:solidFill>
                          <a:latin typeface="+mn-lt"/>
                          <a:ea typeface="+mn-ea"/>
                          <a:cs typeface="+mn-cs"/>
                        </a:rPr>
                        <a:t>88%</a:t>
                      </a:r>
                      <a:endParaRPr lang="en-GB" sz="2800" kern="1200">
                        <a:solidFill>
                          <a:schemeClr val="tx1"/>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542080">
                <a:tc>
                  <a:txBody>
                    <a:bodyPr/>
                    <a:lstStyle/>
                    <a:p>
                      <a:pPr marL="0" algn="ctr" defTabSz="914400" rtl="0" eaLnBrk="1" latinLnBrk="0" hangingPunct="1"/>
                      <a:r>
                        <a:rPr lang="en-US" sz="2800" kern="1200">
                          <a:solidFill>
                            <a:srgbClr val="200F2E"/>
                          </a:solidFill>
                          <a:latin typeface="+mn-lt"/>
                          <a:ea typeface="+mn-ea"/>
                          <a:cs typeface="+mn-cs"/>
                        </a:rPr>
                        <a:t>Yr Alban</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76.8</a:t>
                      </a:r>
                    </a:p>
                  </a:txBody>
                  <a:tcPr anchor="ctr"/>
                </a:tc>
                <a:tc>
                  <a:txBody>
                    <a:bodyPr/>
                    <a:lstStyle/>
                    <a:p>
                      <a:pPr algn="ctr"/>
                      <a:r>
                        <a:rPr lang="en-US" sz="2800">
                          <a:solidFill>
                            <a:schemeClr val="tx1"/>
                          </a:solidFill>
                        </a:rPr>
                        <a:t>7%</a:t>
                      </a:r>
                      <a:endParaRPr lang="en-GB" sz="2800">
                        <a:solidFill>
                          <a:schemeClr val="tx1"/>
                        </a:solidFill>
                      </a:endParaRPr>
                    </a:p>
                  </a:txBody>
                  <a:tcPr marL="54000" marR="54000" marT="36000" marB="36000" anchor="ctr"/>
                </a:tc>
                <a:extLst>
                  <a:ext uri="{0D108BD9-81ED-4DB2-BD59-A6C34878D82A}">
                    <a16:rowId xmlns:a16="http://schemas.microsoft.com/office/drawing/2014/main" val="664184207"/>
                  </a:ext>
                </a:extLst>
              </a:tr>
              <a:tr h="1542080">
                <a:tc>
                  <a:txBody>
                    <a:bodyPr/>
                    <a:lstStyle/>
                    <a:p>
                      <a:pPr marL="0" algn="ctr" defTabSz="914400" rtl="0" eaLnBrk="1" latinLnBrk="0" hangingPunct="1"/>
                      <a:r>
                        <a:rPr lang="en-US" sz="2800" kern="1200">
                          <a:solidFill>
                            <a:srgbClr val="200F2E"/>
                          </a:solidFill>
                          <a:latin typeface="+mn-lt"/>
                          <a:ea typeface="+mn-ea"/>
                          <a:cs typeface="+mn-cs"/>
                        </a:rPr>
                        <a:t>Cymru</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53.3</a:t>
                      </a:r>
                    </a:p>
                  </a:txBody>
                  <a:tcPr anchor="ctr"/>
                </a:tc>
                <a:tc>
                  <a:txBody>
                    <a:bodyPr/>
                    <a:lstStyle/>
                    <a:p>
                      <a:pPr algn="ctr"/>
                      <a:r>
                        <a:rPr lang="en-US" sz="2800" dirty="0">
                          <a:solidFill>
                            <a:schemeClr val="tx1"/>
                          </a:solidFill>
                        </a:rPr>
                        <a:t>5%</a:t>
                      </a:r>
                      <a:endParaRPr lang="en-GB" sz="2800" dirty="0">
                        <a:solidFill>
                          <a:schemeClr val="tx1"/>
                        </a:solidFill>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15" name="Content Placeholder 14">
            <a:extLst>
              <a:ext uri="{FF2B5EF4-FFF2-40B4-BE49-F238E27FC236}">
                <a16:creationId xmlns:a16="http://schemas.microsoft.com/office/drawing/2014/main" id="{5F81908B-8943-4FDD-5F90-216411F48A7E}"/>
              </a:ext>
            </a:extLst>
          </p:cNvPr>
          <p:cNvSpPr>
            <a:spLocks noGrp="1"/>
          </p:cNvSpPr>
          <p:nvPr>
            <p:ph type="body" sz="quarter" idx="14"/>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custDataLst>
      <p:tags r:id="rId1"/>
    </p:custDataLst>
    <p:extLst>
      <p:ext uri="{BB962C8B-B14F-4D97-AF65-F5344CB8AC3E}">
        <p14:creationId xmlns:p14="http://schemas.microsoft.com/office/powerpoint/2010/main" val="170592751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DB450A-17F3-5499-F102-476A16908CA2}"/>
              </a:ext>
            </a:extLst>
          </p:cNvPr>
          <p:cNvSpPr>
            <a:spLocks noGrp="1"/>
          </p:cNvSpPr>
          <p:nvPr>
            <p:ph type="title" idx="4294967295"/>
          </p:nvPr>
        </p:nvSpPr>
        <p:spPr>
          <a:xfrm>
            <a:off x="561976" y="795008"/>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Ymweliadau dydd twristiaeth fesul chwarter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TextBox 3">
            <a:extLst>
              <a:ext uri="{FF2B5EF4-FFF2-40B4-BE49-F238E27FC236}">
                <a16:creationId xmlns:a16="http://schemas.microsoft.com/office/drawing/2014/main" id="{0395EFB7-2B32-476A-EBA0-8EC484FBCD11}"/>
              </a:ext>
            </a:extLst>
          </p:cNvPr>
          <p:cNvSpPr txBox="1"/>
          <p:nvPr/>
        </p:nvSpPr>
        <p:spPr>
          <a:xfrm>
            <a:off x="584207" y="1943414"/>
            <a:ext cx="23223536" cy="31085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gn="just"/>
            <a:r>
              <a:rPr lang="en-US" sz="2800" dirty="0" err="1">
                <a:latin typeface="Wales Sans Body"/>
                <a:sym typeface="Wales Sans Body"/>
              </a:rPr>
              <a:t>Gostyngodd</a:t>
            </a:r>
            <a:r>
              <a:rPr lang="en-US" sz="2800" dirty="0">
                <a:latin typeface="Wales Sans Body"/>
                <a:sym typeface="Wales Sans Body"/>
              </a:rPr>
              <a:t> </a:t>
            </a:r>
            <a:r>
              <a:rPr lang="en-US" sz="2800" dirty="0" err="1">
                <a:latin typeface="Wales Sans Body"/>
                <a:sym typeface="Wales Sans Body"/>
              </a:rPr>
              <a:t>ymweliadau</a:t>
            </a:r>
            <a:r>
              <a:rPr lang="en-US" sz="2800" dirty="0">
                <a:latin typeface="Wales Sans Body"/>
                <a:sym typeface="Wales Sans Body"/>
              </a:rPr>
              <a:t> </a:t>
            </a:r>
            <a:r>
              <a:rPr lang="en-US" sz="2800" dirty="0" err="1">
                <a:latin typeface="Wales Sans Body"/>
                <a:sym typeface="Wales Sans Body"/>
              </a:rPr>
              <a:t>dydd</a:t>
            </a:r>
            <a:r>
              <a:rPr lang="en-US" sz="2800" dirty="0">
                <a:latin typeface="Wales Sans Body"/>
                <a:sym typeface="Wales Sans Body"/>
              </a:rPr>
              <a:t> </a:t>
            </a:r>
            <a:r>
              <a:rPr lang="en-US" sz="2800" dirty="0" err="1">
                <a:latin typeface="Wales Sans Body"/>
                <a:sym typeface="Wales Sans Body"/>
              </a:rPr>
              <a:t>domestig</a:t>
            </a:r>
            <a:r>
              <a:rPr lang="en-US" sz="2800" dirty="0">
                <a:latin typeface="Wales Sans Body"/>
                <a:sym typeface="Wales Sans Body"/>
              </a:rPr>
              <a:t> </a:t>
            </a:r>
            <a:r>
              <a:rPr lang="en-US" sz="2800" dirty="0" err="1">
                <a:latin typeface="Wales Sans Body"/>
                <a:sym typeface="Wales Sans Body"/>
              </a:rPr>
              <a:t>ym</a:t>
            </a:r>
            <a:r>
              <a:rPr lang="en-US" sz="2800" dirty="0">
                <a:latin typeface="Wales Sans Body"/>
                <a:sym typeface="Wales Sans Body"/>
              </a:rPr>
              <a:t> </a:t>
            </a:r>
            <a:r>
              <a:rPr lang="en-US" sz="2800" dirty="0" err="1">
                <a:latin typeface="Wales Sans Body"/>
                <a:sym typeface="Wales Sans Body"/>
              </a:rPr>
              <a:t>Mhrydain</a:t>
            </a:r>
            <a:r>
              <a:rPr lang="en-US" sz="2800" dirty="0">
                <a:latin typeface="Wales Sans Body"/>
                <a:sym typeface="Wales Sans Body"/>
              </a:rPr>
              <a:t> </a:t>
            </a:r>
            <a:r>
              <a:rPr lang="en-US" sz="2800" dirty="0" err="1">
                <a:latin typeface="Wales Sans Body"/>
                <a:sym typeface="Wales Sans Body"/>
              </a:rPr>
              <a:t>Fawr</a:t>
            </a:r>
            <a:r>
              <a:rPr lang="en-US" sz="2800" dirty="0">
                <a:latin typeface="Wales Sans Body"/>
                <a:sym typeface="Wales Sans Body"/>
              </a:rPr>
              <a:t> a </a:t>
            </a:r>
            <a:r>
              <a:rPr lang="en-US" sz="2800" dirty="0" err="1">
                <a:latin typeface="Wales Sans Body"/>
                <a:sym typeface="Wales Sans Body"/>
              </a:rPr>
              <a:t>Lloegr</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2024 </a:t>
            </a:r>
            <a:r>
              <a:rPr lang="en-US" sz="2800" dirty="0" err="1">
                <a:latin typeface="Wales Sans Body"/>
                <a:sym typeface="Wales Sans Body"/>
              </a:rPr>
              <a:t>ar</a:t>
            </a:r>
            <a:r>
              <a:rPr lang="en-US" sz="2800" dirty="0">
                <a:latin typeface="Wales Sans Body"/>
                <a:sym typeface="Wales Sans Body"/>
              </a:rPr>
              <a:t> draws bob </a:t>
            </a:r>
            <a:r>
              <a:rPr lang="en-US" sz="2800" dirty="0" err="1">
                <a:latin typeface="Wales Sans Body"/>
                <a:sym typeface="Wales Sans Body"/>
              </a:rPr>
              <a:t>chwarter</a:t>
            </a:r>
            <a:r>
              <a:rPr lang="en-US" sz="2800" dirty="0">
                <a:latin typeface="Wales Sans Body"/>
                <a:sym typeface="Wales Sans Body"/>
              </a:rPr>
              <a:t>, </a:t>
            </a:r>
            <a:r>
              <a:rPr lang="en-US" sz="2800" dirty="0" err="1">
                <a:latin typeface="Wales Sans Body"/>
                <a:sym typeface="Wales Sans Body"/>
              </a:rPr>
              <a:t>o’i</a:t>
            </a:r>
            <a:r>
              <a:rPr lang="en-US" sz="2800" dirty="0">
                <a:latin typeface="Wales Sans Body"/>
                <a:sym typeface="Wales Sans Body"/>
              </a:rPr>
              <a:t> </a:t>
            </a:r>
            <a:r>
              <a:rPr lang="en-US" sz="2800" dirty="0" err="1">
                <a:latin typeface="Wales Sans Body"/>
                <a:sym typeface="Wales Sans Body"/>
              </a:rPr>
              <a:t>gymharu</a:t>
            </a:r>
            <a:r>
              <a:rPr lang="en-US" sz="2800" dirty="0">
                <a:latin typeface="Wales Sans Body"/>
                <a:sym typeface="Wales Sans Body"/>
              </a:rPr>
              <a:t> â 2023. </a:t>
            </a:r>
            <a:r>
              <a:rPr lang="en-US" sz="2800" dirty="0" err="1">
                <a:latin typeface="Wales Sans Body"/>
                <a:sym typeface="Wales Sans Body"/>
              </a:rPr>
              <a:t>Gostyngodd</a:t>
            </a:r>
            <a:r>
              <a:rPr lang="en-US" sz="2800" dirty="0">
                <a:latin typeface="Wales Sans Body"/>
                <a:sym typeface="Wales Sans Body"/>
              </a:rPr>
              <a:t> </a:t>
            </a:r>
            <a:r>
              <a:rPr lang="en-US" sz="2800" dirty="0" err="1">
                <a:latin typeface="Wales Sans Body"/>
                <a:sym typeface="Wales Sans Body"/>
              </a:rPr>
              <a:t>niferoedd</a:t>
            </a:r>
            <a:r>
              <a:rPr lang="en-US" sz="2800" dirty="0">
                <a:latin typeface="Wales Sans Body"/>
                <a:sym typeface="Wales Sans Body"/>
              </a:rPr>
              <a:t> yr </a:t>
            </a:r>
            <a:r>
              <a:rPr lang="en-US" sz="2800" dirty="0" err="1">
                <a:latin typeface="Wales Sans Body"/>
                <a:sym typeface="Wales Sans Body"/>
              </a:rPr>
              <a:t>ymweliadau</a:t>
            </a:r>
            <a:r>
              <a:rPr lang="en-US" sz="2800" dirty="0">
                <a:latin typeface="Wales Sans Body"/>
                <a:sym typeface="Wales Sans Body"/>
              </a:rPr>
              <a:t> </a:t>
            </a:r>
            <a:r>
              <a:rPr lang="en-US" sz="2800" dirty="0" err="1">
                <a:latin typeface="Wales Sans Body"/>
                <a:sym typeface="Wales Sans Body"/>
              </a:rPr>
              <a:t>dydd</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a:t>
            </a:r>
            <a:r>
              <a:rPr lang="en-US" sz="2800" dirty="0" err="1">
                <a:latin typeface="Wales Sans Body"/>
                <a:sym typeface="Wales Sans Body"/>
              </a:rPr>
              <a:t>Lloegr</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2024 y </a:t>
            </a:r>
            <a:r>
              <a:rPr lang="en-US" sz="2800" dirty="0" err="1">
                <a:latin typeface="Wales Sans Body"/>
                <a:sym typeface="Wales Sans Body"/>
              </a:rPr>
              <a:t>mwyaf</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Ch4 2024, </a:t>
            </a:r>
            <a:r>
              <a:rPr lang="en-US" sz="2800" dirty="0" err="1">
                <a:latin typeface="Wales Sans Body"/>
                <a:sym typeface="Wales Sans Body"/>
              </a:rPr>
              <a:t>o’i</a:t>
            </a:r>
            <a:r>
              <a:rPr lang="en-US" sz="2800" dirty="0">
                <a:latin typeface="Wales Sans Body"/>
                <a:sym typeface="Wales Sans Body"/>
              </a:rPr>
              <a:t> </a:t>
            </a:r>
            <a:r>
              <a:rPr lang="en-US" sz="2800" dirty="0" err="1">
                <a:latin typeface="Wales Sans Body"/>
                <a:sym typeface="Wales Sans Body"/>
              </a:rPr>
              <a:t>gymharu</a:t>
            </a:r>
            <a:r>
              <a:rPr lang="en-US" sz="2800" dirty="0">
                <a:latin typeface="Wales Sans Body"/>
                <a:sym typeface="Wales Sans Body"/>
              </a:rPr>
              <a:t> â Ch4 2023. </a:t>
            </a:r>
            <a:r>
              <a:rPr lang="en-US" sz="2800" dirty="0" err="1">
                <a:latin typeface="Wales Sans Body"/>
                <a:sym typeface="Wales Sans Body"/>
              </a:rPr>
              <a:t>Roedd</a:t>
            </a:r>
            <a:r>
              <a:rPr lang="en-US" sz="2800" dirty="0">
                <a:latin typeface="Wales Sans Body"/>
                <a:sym typeface="Wales Sans Body"/>
              </a:rPr>
              <a:t> </a:t>
            </a:r>
            <a:r>
              <a:rPr lang="en-US" sz="2800" dirty="0" err="1">
                <a:latin typeface="Wales Sans Body"/>
                <a:sym typeface="Wales Sans Body"/>
              </a:rPr>
              <a:t>hyn</a:t>
            </a:r>
            <a:r>
              <a:rPr lang="en-US" sz="2800" dirty="0">
                <a:latin typeface="Wales Sans Body"/>
                <a:sym typeface="Wales Sans Body"/>
              </a:rPr>
              <a:t> </a:t>
            </a:r>
            <a:r>
              <a:rPr lang="en-US" sz="2800" dirty="0" err="1">
                <a:latin typeface="Wales Sans Body"/>
                <a:sym typeface="Wales Sans Body"/>
              </a:rPr>
              <a:t>oherwydd</a:t>
            </a:r>
            <a:r>
              <a:rPr lang="en-US" sz="2800" dirty="0">
                <a:latin typeface="Wales Sans Body"/>
                <a:sym typeface="Wales Sans Body"/>
              </a:rPr>
              <a:t> </a:t>
            </a:r>
            <a:r>
              <a:rPr lang="en-US" sz="2800" dirty="0" err="1">
                <a:latin typeface="Wales Sans Body"/>
                <a:sym typeface="Wales Sans Body"/>
              </a:rPr>
              <a:t>gostyngiad</a:t>
            </a:r>
            <a:r>
              <a:rPr lang="en-US" sz="2800" dirty="0">
                <a:latin typeface="Wales Sans Body"/>
                <a:sym typeface="Wales Sans Body"/>
              </a:rPr>
              <a:t> o 46% </a:t>
            </a:r>
            <a:r>
              <a:rPr lang="en-US" sz="2800" dirty="0" err="1">
                <a:latin typeface="Wales Sans Body"/>
                <a:sym typeface="Wales Sans Body"/>
              </a:rPr>
              <a:t>i’r</a:t>
            </a:r>
            <a:r>
              <a:rPr lang="en-US" sz="2800" dirty="0">
                <a:latin typeface="Wales Sans Body"/>
                <a:sym typeface="Wales Sans Body"/>
              </a:rPr>
              <a:t> </a:t>
            </a:r>
            <a:r>
              <a:rPr lang="en-US" sz="2800" dirty="0" err="1">
                <a:latin typeface="Wales Sans Body"/>
                <a:sym typeface="Wales Sans Body"/>
              </a:rPr>
              <a:t>cyfnod</a:t>
            </a:r>
            <a:r>
              <a:rPr lang="en-US" sz="2800" dirty="0">
                <a:latin typeface="Wales Sans Body"/>
                <a:sym typeface="Wales Sans Body"/>
              </a:rPr>
              <a:t> </a:t>
            </a:r>
            <a:r>
              <a:rPr lang="en-US" sz="2800" dirty="0" err="1">
                <a:latin typeface="Wales Sans Body"/>
                <a:sym typeface="Wales Sans Body"/>
              </a:rPr>
              <a:t>oes</a:t>
            </a:r>
            <a:r>
              <a:rPr lang="en-US" sz="2800" dirty="0">
                <a:latin typeface="Wales Sans Body"/>
                <a:sym typeface="Wales Sans Body"/>
              </a:rPr>
              <a:t> </a:t>
            </a:r>
            <a:r>
              <a:rPr lang="en-US" sz="2800" dirty="0" err="1">
                <a:latin typeface="Wales Sans Body"/>
                <a:sym typeface="Wales Sans Body"/>
              </a:rPr>
              <a:t>teulu</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a:t>
            </a:r>
            <a:r>
              <a:rPr lang="en-US" sz="2800" dirty="0" err="1">
                <a:latin typeface="Wales Sans Body"/>
                <a:sym typeface="Wales Sans Body"/>
              </a:rPr>
              <a:t>mynd</a:t>
            </a:r>
            <a:r>
              <a:rPr lang="en-US" sz="2800" dirty="0">
                <a:latin typeface="Wales Sans Body"/>
                <a:sym typeface="Wales Sans Body"/>
              </a:rPr>
              <a:t> </a:t>
            </a:r>
            <a:r>
              <a:rPr lang="en-US" sz="2800" dirty="0" err="1">
                <a:latin typeface="Wales Sans Body"/>
                <a:sym typeface="Wales Sans Body"/>
              </a:rPr>
              <a:t>ar</a:t>
            </a:r>
            <a:r>
              <a:rPr lang="en-US" sz="2800" dirty="0">
                <a:latin typeface="Wales Sans Body"/>
                <a:sym typeface="Wales Sans Body"/>
              </a:rPr>
              <a:t> </a:t>
            </a:r>
            <a:r>
              <a:rPr lang="en-US" sz="2800" dirty="0" err="1">
                <a:latin typeface="Wales Sans Body"/>
                <a:sym typeface="Wales Sans Body"/>
              </a:rPr>
              <a:t>ymweliadau</a:t>
            </a:r>
            <a:r>
              <a:rPr lang="en-US" sz="2800" dirty="0">
                <a:latin typeface="Wales Sans Body"/>
                <a:sym typeface="Wales Sans Body"/>
              </a:rPr>
              <a:t> </a:t>
            </a:r>
            <a:r>
              <a:rPr lang="en-US" sz="2800" dirty="0" err="1">
                <a:latin typeface="Wales Sans Body"/>
                <a:sym typeface="Wales Sans Body"/>
              </a:rPr>
              <a:t>ym</a:t>
            </a:r>
            <a:r>
              <a:rPr lang="en-US" sz="2800" dirty="0">
                <a:latin typeface="Wales Sans Body"/>
                <a:sym typeface="Wales Sans Body"/>
              </a:rPr>
              <a:t> mis Hydref 2024, </a:t>
            </a:r>
            <a:r>
              <a:rPr lang="en-US" sz="2800" dirty="0" err="1">
                <a:latin typeface="Wales Sans Body"/>
                <a:sym typeface="Wales Sans Body"/>
              </a:rPr>
              <a:t>cyfnod</a:t>
            </a:r>
            <a:r>
              <a:rPr lang="en-US" sz="2800" dirty="0">
                <a:latin typeface="Wales Sans Body"/>
                <a:sym typeface="Wales Sans Body"/>
              </a:rPr>
              <a:t> </a:t>
            </a:r>
            <a:r>
              <a:rPr lang="en-US" sz="2800" dirty="0" err="1">
                <a:latin typeface="Wales Sans Body"/>
                <a:sym typeface="Wales Sans Body"/>
              </a:rPr>
              <a:t>prysur</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a:t>
            </a:r>
            <a:r>
              <a:rPr lang="en-US" sz="2800" dirty="0" err="1">
                <a:latin typeface="Wales Sans Body"/>
                <a:sym typeface="Wales Sans Body"/>
              </a:rPr>
              <a:t>draddodiadol</a:t>
            </a:r>
            <a:r>
              <a:rPr lang="en-US" sz="2800" dirty="0">
                <a:latin typeface="Wales Sans Body"/>
                <a:sym typeface="Wales Sans Body"/>
              </a:rPr>
              <a:t> </a:t>
            </a:r>
            <a:r>
              <a:rPr lang="en-US" sz="2800" dirty="0" err="1">
                <a:latin typeface="Wales Sans Body"/>
                <a:sym typeface="Wales Sans Body"/>
              </a:rPr>
              <a:t>oherwydd</a:t>
            </a:r>
            <a:r>
              <a:rPr lang="en-US" sz="2800" dirty="0">
                <a:latin typeface="Wales Sans Body"/>
                <a:sym typeface="Wales Sans Body"/>
              </a:rPr>
              <a:t> </a:t>
            </a:r>
            <a:r>
              <a:rPr lang="en-US" sz="2800" dirty="0" err="1">
                <a:latin typeface="Wales Sans Body"/>
                <a:sym typeface="Wales Sans Body"/>
              </a:rPr>
              <a:t>seibiant</a:t>
            </a:r>
            <a:r>
              <a:rPr lang="en-US" sz="2800" dirty="0">
                <a:latin typeface="Wales Sans Body"/>
                <a:sym typeface="Wales Sans Body"/>
              </a:rPr>
              <a:t> </a:t>
            </a:r>
            <a:r>
              <a:rPr lang="en-US" sz="2800" dirty="0" err="1">
                <a:latin typeface="Wales Sans Body"/>
                <a:sym typeface="Wales Sans Body"/>
              </a:rPr>
              <a:t>hanner</a:t>
            </a:r>
            <a:r>
              <a:rPr lang="en-US" sz="2800" dirty="0">
                <a:latin typeface="Wales Sans Body"/>
                <a:sym typeface="Wales Sans Body"/>
              </a:rPr>
              <a:t> </a:t>
            </a:r>
            <a:r>
              <a:rPr lang="en-US" sz="2800" dirty="0" err="1">
                <a:latin typeface="Wales Sans Body"/>
                <a:sym typeface="Wales Sans Body"/>
              </a:rPr>
              <a:t>tymor</a:t>
            </a:r>
            <a:r>
              <a:rPr lang="en-US" sz="2800" dirty="0">
                <a:latin typeface="Wales Sans Body"/>
                <a:sym typeface="Wales Sans Body"/>
              </a:rPr>
              <a:t> </a:t>
            </a:r>
            <a:r>
              <a:rPr lang="en-US" sz="2800" dirty="0" err="1">
                <a:latin typeface="Wales Sans Body"/>
                <a:sym typeface="Wales Sans Body"/>
              </a:rPr>
              <a:t>ysgolion</a:t>
            </a:r>
            <a:r>
              <a:rPr lang="en-US" sz="2800" dirty="0">
                <a:latin typeface="Wales Sans Body"/>
                <a:sym typeface="Wales Sans Body"/>
              </a:rPr>
              <a:t>. Yn </a:t>
            </a:r>
            <a:r>
              <a:rPr lang="en-US" sz="2800" dirty="0" err="1">
                <a:latin typeface="Wales Sans Body"/>
                <a:sym typeface="Wales Sans Body"/>
              </a:rPr>
              <a:t>dilyn</a:t>
            </a:r>
            <a:r>
              <a:rPr lang="en-US" sz="2800" dirty="0">
                <a:latin typeface="Wales Sans Body"/>
                <a:sym typeface="Wales Sans Body"/>
              </a:rPr>
              <a:t> Ch3 </a:t>
            </a:r>
            <a:r>
              <a:rPr lang="en-US" sz="2800" dirty="0" err="1">
                <a:latin typeface="Wales Sans Body"/>
                <a:sym typeface="Wales Sans Body"/>
              </a:rPr>
              <a:t>cryf</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2023, </a:t>
            </a:r>
            <a:r>
              <a:rPr lang="en-US" sz="2800" dirty="0" err="1">
                <a:latin typeface="Wales Sans Body"/>
                <a:sym typeface="Wales Sans Body"/>
              </a:rPr>
              <a:t>gostyngodd</a:t>
            </a:r>
            <a:r>
              <a:rPr lang="en-US" sz="2800" dirty="0">
                <a:latin typeface="Wales Sans Body"/>
                <a:sym typeface="Wales Sans Body"/>
              </a:rPr>
              <a:t> </a:t>
            </a:r>
            <a:r>
              <a:rPr lang="en-US" sz="2800" dirty="0" err="1">
                <a:latin typeface="Wales Sans Body"/>
                <a:sym typeface="Wales Sans Body"/>
              </a:rPr>
              <a:t>ymweliadau</a:t>
            </a:r>
            <a:r>
              <a:rPr lang="en-US" sz="2800" dirty="0">
                <a:latin typeface="Wales Sans Body"/>
                <a:sym typeface="Wales Sans Body"/>
              </a:rPr>
              <a:t> </a:t>
            </a:r>
            <a:r>
              <a:rPr lang="en-US" sz="2800" dirty="0" err="1">
                <a:latin typeface="Wales Sans Body"/>
                <a:sym typeface="Wales Sans Body"/>
              </a:rPr>
              <a:t>dydd</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yr Alban </a:t>
            </a:r>
            <a:r>
              <a:rPr lang="en-US" sz="2800" dirty="0" err="1">
                <a:latin typeface="Wales Sans Body"/>
                <a:sym typeface="Wales Sans Body"/>
              </a:rPr>
              <a:t>yn</a:t>
            </a:r>
            <a:r>
              <a:rPr lang="en-US" sz="2800" dirty="0">
                <a:latin typeface="Wales Sans Body"/>
                <a:sym typeface="Wales Sans Body"/>
              </a:rPr>
              <a:t> y </a:t>
            </a:r>
            <a:r>
              <a:rPr lang="en-US" sz="2800" dirty="0" err="1">
                <a:latin typeface="Wales Sans Body"/>
                <a:sym typeface="Wales Sans Body"/>
              </a:rPr>
              <a:t>chwarter</a:t>
            </a:r>
            <a:r>
              <a:rPr lang="en-US" sz="2800" dirty="0">
                <a:latin typeface="Wales Sans Body"/>
                <a:sym typeface="Wales Sans Body"/>
              </a:rPr>
              <a:t> </a:t>
            </a:r>
            <a:r>
              <a:rPr lang="en-US" sz="2800" dirty="0" err="1">
                <a:latin typeface="Wales Sans Body"/>
                <a:sym typeface="Wales Sans Body"/>
              </a:rPr>
              <a:t>hwn</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2024, </a:t>
            </a:r>
            <a:r>
              <a:rPr lang="en-US" sz="2800" dirty="0" err="1">
                <a:latin typeface="Wales Sans Body"/>
                <a:sym typeface="Wales Sans Body"/>
              </a:rPr>
              <a:t>gan</a:t>
            </a:r>
            <a:r>
              <a:rPr lang="en-US" sz="2800" dirty="0">
                <a:latin typeface="Wales Sans Body"/>
                <a:sym typeface="Wales Sans Body"/>
              </a:rPr>
              <a:t> </a:t>
            </a:r>
            <a:r>
              <a:rPr lang="en-US" sz="2800" dirty="0" err="1">
                <a:latin typeface="Wales Sans Body"/>
                <a:sym typeface="Wales Sans Body"/>
              </a:rPr>
              <a:t>symud</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a:t>
            </a:r>
            <a:r>
              <a:rPr lang="en-US" sz="2800" dirty="0" err="1">
                <a:latin typeface="Wales Sans Body"/>
                <a:sym typeface="Wales Sans Body"/>
              </a:rPr>
              <a:t>hytrach</a:t>
            </a:r>
            <a:r>
              <a:rPr lang="en-US" sz="2800" dirty="0">
                <a:latin typeface="Wales Sans Body"/>
                <a:sym typeface="Wales Sans Body"/>
              </a:rPr>
              <a:t> </a:t>
            </a:r>
            <a:r>
              <a:rPr lang="en-US" sz="2800" dirty="0" err="1">
                <a:latin typeface="Wales Sans Body"/>
                <a:sym typeface="Wales Sans Body"/>
              </a:rPr>
              <a:t>i</a:t>
            </a:r>
            <a:r>
              <a:rPr lang="en-US" sz="2800" dirty="0">
                <a:latin typeface="Wales Sans Body"/>
                <a:sym typeface="Wales Sans Body"/>
              </a:rPr>
              <a:t> Ch4 2024 (+13%). </a:t>
            </a:r>
            <a:r>
              <a:rPr lang="en-US" sz="2800" dirty="0" err="1">
                <a:latin typeface="Wales Sans Body"/>
                <a:sym typeface="Wales Sans Body"/>
              </a:rPr>
              <a:t>Ysgogwyd</a:t>
            </a:r>
            <a:r>
              <a:rPr lang="en-US" sz="2800" dirty="0">
                <a:latin typeface="Wales Sans Body"/>
                <a:sym typeface="Wales Sans Body"/>
              </a:rPr>
              <a:t> y </a:t>
            </a:r>
            <a:r>
              <a:rPr lang="en-US" sz="2800" dirty="0" err="1">
                <a:latin typeface="Wales Sans Body"/>
                <a:sym typeface="Wales Sans Body"/>
              </a:rPr>
              <a:t>cynnydd</a:t>
            </a:r>
            <a:r>
              <a:rPr lang="en-US" sz="2800" dirty="0">
                <a:latin typeface="Wales Sans Body"/>
                <a:sym typeface="Wales Sans Body"/>
              </a:rPr>
              <a:t> </a:t>
            </a:r>
            <a:r>
              <a:rPr lang="en-US" sz="2800" dirty="0" err="1">
                <a:latin typeface="Wales Sans Body"/>
                <a:sym typeface="Wales Sans Body"/>
              </a:rPr>
              <a:t>hwn</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Ch4 2024 </a:t>
            </a:r>
            <a:r>
              <a:rPr lang="en-US" sz="2800" dirty="0" err="1">
                <a:latin typeface="Wales Sans Body"/>
                <a:sym typeface="Wales Sans Body"/>
              </a:rPr>
              <a:t>gan</a:t>
            </a:r>
            <a:r>
              <a:rPr lang="en-US" sz="2800" dirty="0">
                <a:latin typeface="Wales Sans Body"/>
                <a:sym typeface="Wales Sans Body"/>
              </a:rPr>
              <a:t> </a:t>
            </a:r>
            <a:r>
              <a:rPr lang="en-US" sz="2800" dirty="0" err="1">
                <a:latin typeface="Wales Sans Body"/>
                <a:sym typeface="Wales Sans Body"/>
              </a:rPr>
              <a:t>bobl</a:t>
            </a:r>
            <a:r>
              <a:rPr lang="en-US" sz="2800" dirty="0">
                <a:latin typeface="Wales Sans Body"/>
                <a:sym typeface="Wales Sans Body"/>
              </a:rPr>
              <a:t> </a:t>
            </a:r>
            <a:r>
              <a:rPr lang="en-US" sz="2800" dirty="0" err="1">
                <a:latin typeface="Wales Sans Body"/>
                <a:sym typeface="Wales Sans Body"/>
              </a:rPr>
              <a:t>annibynnol</a:t>
            </a:r>
            <a:r>
              <a:rPr lang="en-US" sz="2800" dirty="0">
                <a:latin typeface="Wales Sans Body"/>
                <a:sym typeface="Wales Sans Body"/>
              </a:rPr>
              <a:t> </a:t>
            </a:r>
            <a:r>
              <a:rPr lang="en-US" sz="2800" dirty="0" err="1">
                <a:latin typeface="Wales Sans Body"/>
                <a:sym typeface="Wales Sans Body"/>
              </a:rPr>
              <a:t>iau</a:t>
            </a:r>
            <a:r>
              <a:rPr lang="en-US" sz="2800" dirty="0">
                <a:latin typeface="Wales Sans Body"/>
                <a:sym typeface="Wales Sans Body"/>
              </a:rPr>
              <a:t>, </a:t>
            </a:r>
            <a:r>
              <a:rPr lang="en-US" sz="2800" dirty="0" err="1">
                <a:latin typeface="Wales Sans Body"/>
                <a:sym typeface="Wales Sans Body"/>
              </a:rPr>
              <a:t>gan</a:t>
            </a:r>
            <a:r>
              <a:rPr lang="en-US" sz="2800" dirty="0">
                <a:latin typeface="Wales Sans Body"/>
                <a:sym typeface="Wales Sans Body"/>
              </a:rPr>
              <a:t> </a:t>
            </a:r>
            <a:r>
              <a:rPr lang="en-US" sz="2800" dirty="0" err="1">
                <a:latin typeface="Wales Sans Body"/>
                <a:sym typeface="Wales Sans Body"/>
              </a:rPr>
              <a:t>gynyddu</a:t>
            </a:r>
            <a:r>
              <a:rPr lang="en-US" sz="2800" dirty="0">
                <a:latin typeface="Wales Sans Body"/>
                <a:sym typeface="Wales Sans Body"/>
              </a:rPr>
              <a:t> </a:t>
            </a:r>
            <a:r>
              <a:rPr lang="en-US" sz="2800" dirty="0" err="1">
                <a:latin typeface="Wales Sans Body"/>
                <a:sym typeface="Wales Sans Body"/>
              </a:rPr>
              <a:t>eu</a:t>
            </a:r>
            <a:r>
              <a:rPr lang="en-US" sz="2800" dirty="0">
                <a:latin typeface="Wales Sans Body"/>
                <a:sym typeface="Wales Sans Body"/>
              </a:rPr>
              <a:t> </a:t>
            </a:r>
            <a:r>
              <a:rPr lang="en-US" sz="2800" dirty="0" err="1">
                <a:latin typeface="Wales Sans Body"/>
                <a:sym typeface="Wales Sans Body"/>
              </a:rPr>
              <a:t>hymweliadau</a:t>
            </a:r>
            <a:r>
              <a:rPr lang="en-US" sz="2800" dirty="0">
                <a:latin typeface="Wales Sans Body"/>
                <a:sym typeface="Wales Sans Body"/>
              </a:rPr>
              <a:t> </a:t>
            </a:r>
            <a:r>
              <a:rPr lang="en-US" sz="2800" dirty="0" err="1">
                <a:latin typeface="Wales Sans Body"/>
                <a:sym typeface="Wales Sans Body"/>
              </a:rPr>
              <a:t>dydd</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y </a:t>
            </a:r>
            <a:r>
              <a:rPr lang="en-US" sz="2800" dirty="0" err="1">
                <a:latin typeface="Wales Sans Body"/>
                <a:sym typeface="Wales Sans Body"/>
              </a:rPr>
              <a:t>chwarter</a:t>
            </a:r>
            <a:r>
              <a:rPr lang="en-US" sz="2800" dirty="0">
                <a:latin typeface="Wales Sans Body"/>
                <a:sym typeface="Wales Sans Body"/>
              </a:rPr>
              <a:t> </a:t>
            </a:r>
            <a:r>
              <a:rPr lang="en-US" sz="2800" dirty="0" err="1">
                <a:latin typeface="Wales Sans Body"/>
                <a:sym typeface="Wales Sans Body"/>
              </a:rPr>
              <a:t>hwn</a:t>
            </a:r>
            <a:r>
              <a:rPr lang="en-US" sz="2800" dirty="0">
                <a:latin typeface="Wales Sans Body"/>
                <a:sym typeface="Wales Sans Body"/>
              </a:rPr>
              <a:t> 51%, </a:t>
            </a:r>
            <a:r>
              <a:rPr lang="en-US" sz="2800" dirty="0" err="1">
                <a:latin typeface="Wales Sans Body"/>
                <a:sym typeface="Wales Sans Body"/>
              </a:rPr>
              <a:t>o’i</a:t>
            </a:r>
            <a:r>
              <a:rPr lang="en-US" sz="2800" dirty="0">
                <a:latin typeface="Wales Sans Body"/>
                <a:sym typeface="Wales Sans Body"/>
              </a:rPr>
              <a:t> </a:t>
            </a:r>
            <a:r>
              <a:rPr lang="en-US" sz="2800" dirty="0" err="1">
                <a:latin typeface="Wales Sans Body"/>
                <a:sym typeface="Wales Sans Body"/>
              </a:rPr>
              <a:t>gymharu</a:t>
            </a:r>
            <a:r>
              <a:rPr lang="en-US" sz="2800" dirty="0">
                <a:latin typeface="Wales Sans Body"/>
                <a:sym typeface="Wales Sans Body"/>
              </a:rPr>
              <a:t> â Ch4 2023. </a:t>
            </a:r>
            <a:r>
              <a:rPr lang="en-US" sz="2800" dirty="0" err="1">
                <a:latin typeface="Wales Sans Body"/>
                <a:sym typeface="Wales Sans Body"/>
              </a:rPr>
              <a:t>Cynyddodd</a:t>
            </a:r>
            <a:r>
              <a:rPr lang="en-US" sz="2800" dirty="0">
                <a:latin typeface="Wales Sans Body"/>
                <a:sym typeface="Wales Sans Body"/>
              </a:rPr>
              <a:t> </a:t>
            </a:r>
            <a:r>
              <a:rPr lang="en-US" sz="2800" dirty="0" err="1">
                <a:latin typeface="Wales Sans Body"/>
                <a:sym typeface="Wales Sans Body"/>
              </a:rPr>
              <a:t>ymweliadau</a:t>
            </a:r>
            <a:r>
              <a:rPr lang="en-US" sz="2800" dirty="0">
                <a:latin typeface="Wales Sans Body"/>
                <a:sym typeface="Wales Sans Body"/>
              </a:rPr>
              <a:t> </a:t>
            </a:r>
            <a:r>
              <a:rPr lang="en-US" sz="2800" dirty="0" err="1">
                <a:latin typeface="Wales Sans Body"/>
                <a:sym typeface="Wales Sans Body"/>
              </a:rPr>
              <a:t>dydd</a:t>
            </a:r>
            <a:r>
              <a:rPr lang="en-US" sz="2800" dirty="0">
                <a:latin typeface="Wales Sans Body"/>
                <a:sym typeface="Wales Sans Body"/>
              </a:rPr>
              <a:t> </a:t>
            </a:r>
            <a:r>
              <a:rPr lang="en-US" sz="2800" dirty="0" err="1">
                <a:latin typeface="Wales Sans Body"/>
                <a:sym typeface="Wales Sans Body"/>
              </a:rPr>
              <a:t>yng</a:t>
            </a:r>
            <a:r>
              <a:rPr lang="en-US" sz="2800" dirty="0">
                <a:latin typeface="Wales Sans Body"/>
                <a:sym typeface="Wales Sans Body"/>
              </a:rPr>
              <a:t> </a:t>
            </a:r>
            <a:r>
              <a:rPr lang="en-US" sz="2800" dirty="0" err="1">
                <a:latin typeface="Wales Sans Body"/>
                <a:sym typeface="Wales Sans Body"/>
              </a:rPr>
              <a:t>Nghymru</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Ch1 (+7%) a Ch3 (+6%) </a:t>
            </a:r>
            <a:r>
              <a:rPr lang="en-US" sz="2800" dirty="0" err="1">
                <a:latin typeface="Wales Sans Body"/>
                <a:sym typeface="Wales Sans Body"/>
              </a:rPr>
              <a:t>yn</a:t>
            </a:r>
            <a:r>
              <a:rPr lang="en-US" sz="2800" dirty="0">
                <a:latin typeface="Wales Sans Body"/>
                <a:sym typeface="Wales Sans Body"/>
              </a:rPr>
              <a:t> 2024, </a:t>
            </a:r>
            <a:r>
              <a:rPr lang="en-US" sz="2800" dirty="0" err="1">
                <a:latin typeface="Wales Sans Body"/>
                <a:sym typeface="Wales Sans Body"/>
              </a:rPr>
              <a:t>o’i</a:t>
            </a:r>
            <a:r>
              <a:rPr lang="en-US" sz="2800" dirty="0">
                <a:latin typeface="Wales Sans Body"/>
                <a:sym typeface="Wales Sans Body"/>
              </a:rPr>
              <a:t> </a:t>
            </a:r>
            <a:r>
              <a:rPr lang="en-US" sz="2800" dirty="0" err="1">
                <a:latin typeface="Wales Sans Body"/>
                <a:sym typeface="Wales Sans Body"/>
              </a:rPr>
              <a:t>gymharu</a:t>
            </a:r>
            <a:r>
              <a:rPr lang="en-US" sz="2800" dirty="0">
                <a:latin typeface="Wales Sans Body"/>
                <a:sym typeface="Wales Sans Body"/>
              </a:rPr>
              <a:t> â 2023. Mae </a:t>
            </a:r>
            <a:r>
              <a:rPr lang="en-US" sz="2800" dirty="0" err="1">
                <a:latin typeface="Wales Sans Body"/>
                <a:sym typeface="Wales Sans Body"/>
              </a:rPr>
              <a:t>pobl</a:t>
            </a:r>
            <a:r>
              <a:rPr lang="en-US" sz="2800" dirty="0">
                <a:latin typeface="Wales Sans Body"/>
                <a:sym typeface="Wales Sans Body"/>
              </a:rPr>
              <a:t> </a:t>
            </a:r>
            <a:r>
              <a:rPr lang="en-US" sz="2800" dirty="0" err="1">
                <a:latin typeface="Wales Sans Body"/>
                <a:sym typeface="Wales Sans Body"/>
              </a:rPr>
              <a:t>annibynnol</a:t>
            </a:r>
            <a:r>
              <a:rPr lang="en-US" sz="2800" dirty="0">
                <a:latin typeface="Wales Sans Body"/>
                <a:sym typeface="Wales Sans Body"/>
              </a:rPr>
              <a:t> </a:t>
            </a:r>
            <a:r>
              <a:rPr lang="en-US" sz="2800" dirty="0" err="1">
                <a:latin typeface="Wales Sans Body"/>
                <a:sym typeface="Wales Sans Body"/>
              </a:rPr>
              <a:t>iau</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a:t>
            </a:r>
            <a:r>
              <a:rPr lang="en-US" sz="2800" dirty="0" err="1">
                <a:latin typeface="Wales Sans Body"/>
                <a:sym typeface="Wales Sans Body"/>
              </a:rPr>
              <a:t>cyfrannu</a:t>
            </a:r>
            <a:r>
              <a:rPr lang="en-US" sz="2800" dirty="0">
                <a:latin typeface="Wales Sans Body"/>
                <a:sym typeface="Wales Sans Body"/>
              </a:rPr>
              <a:t> at y </a:t>
            </a:r>
            <a:r>
              <a:rPr lang="en-US" sz="2800" dirty="0" err="1">
                <a:latin typeface="Wales Sans Body"/>
                <a:sym typeface="Wales Sans Body"/>
              </a:rPr>
              <a:t>cynnydd</a:t>
            </a:r>
            <a:r>
              <a:rPr lang="en-US" sz="2800" dirty="0">
                <a:latin typeface="Wales Sans Body"/>
                <a:sym typeface="Wales Sans Body"/>
              </a:rPr>
              <a:t> </a:t>
            </a:r>
            <a:r>
              <a:rPr lang="en-US" sz="2800" dirty="0" err="1">
                <a:latin typeface="Wales Sans Body"/>
                <a:sym typeface="Wales Sans Body"/>
              </a:rPr>
              <a:t>hwn</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Ch1 (+32%) a </a:t>
            </a:r>
            <a:r>
              <a:rPr lang="en-US" sz="2800" dirty="0" err="1">
                <a:latin typeface="Wales Sans Body"/>
                <a:sym typeface="Wales Sans Body"/>
              </a:rPr>
              <a:t>phobl</a:t>
            </a:r>
            <a:r>
              <a:rPr lang="en-US" sz="2800" dirty="0">
                <a:latin typeface="Wales Sans Body"/>
                <a:sym typeface="Wales Sans Body"/>
              </a:rPr>
              <a:t> </a:t>
            </a:r>
            <a:r>
              <a:rPr lang="en-US" sz="2800" dirty="0" err="1">
                <a:latin typeface="Wales Sans Body"/>
                <a:sym typeface="Wales Sans Body"/>
              </a:rPr>
              <a:t>annibynnol</a:t>
            </a:r>
            <a:r>
              <a:rPr lang="en-US" sz="2800" dirty="0">
                <a:latin typeface="Wales Sans Body"/>
                <a:sym typeface="Wales Sans Body"/>
              </a:rPr>
              <a:t> </a:t>
            </a:r>
            <a:r>
              <a:rPr lang="en-US" sz="2800" dirty="0" err="1">
                <a:latin typeface="Wales Sans Body"/>
                <a:sym typeface="Wales Sans Body"/>
              </a:rPr>
              <a:t>hŷn</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Ch3 (+40%), </a:t>
            </a:r>
            <a:r>
              <a:rPr lang="en-US" sz="2800" dirty="0" err="1">
                <a:latin typeface="Wales Sans Body"/>
                <a:sym typeface="Wales Sans Body"/>
              </a:rPr>
              <a:t>o’u</a:t>
            </a:r>
            <a:r>
              <a:rPr lang="en-US" sz="2800" dirty="0">
                <a:latin typeface="Wales Sans Body"/>
                <a:sym typeface="Wales Sans Body"/>
              </a:rPr>
              <a:t> </a:t>
            </a:r>
            <a:r>
              <a:rPr lang="en-US" sz="2800" dirty="0" err="1">
                <a:latin typeface="Wales Sans Body"/>
                <a:sym typeface="Wales Sans Body"/>
              </a:rPr>
              <a:t>cymharu</a:t>
            </a:r>
            <a:r>
              <a:rPr lang="en-US" sz="2800" dirty="0">
                <a:latin typeface="Wales Sans Body"/>
                <a:sym typeface="Wales Sans Body"/>
              </a:rPr>
              <a:t> </a:t>
            </a:r>
            <a:r>
              <a:rPr lang="en-US" sz="2800" dirty="0" err="1">
                <a:latin typeface="Wales Sans Body"/>
                <a:sym typeface="Wales Sans Body"/>
              </a:rPr>
              <a:t>â’r</a:t>
            </a:r>
            <a:r>
              <a:rPr lang="en-US" sz="2800" dirty="0">
                <a:latin typeface="Wales Sans Body"/>
                <a:sym typeface="Wales Sans Body"/>
              </a:rPr>
              <a:t> un </a:t>
            </a:r>
            <a:r>
              <a:rPr lang="en-US" sz="2800" dirty="0" err="1">
                <a:latin typeface="Wales Sans Body"/>
                <a:sym typeface="Wales Sans Body"/>
              </a:rPr>
              <a:t>chwarteri</a:t>
            </a:r>
            <a:r>
              <a:rPr lang="en-US" sz="2800" dirty="0">
                <a:latin typeface="Wales Sans Body"/>
                <a:sym typeface="Wales Sans Body"/>
              </a:rPr>
              <a:t> </a:t>
            </a:r>
            <a:r>
              <a:rPr lang="en-US" sz="2800" dirty="0" err="1">
                <a:latin typeface="Wales Sans Body"/>
                <a:sym typeface="Wales Sans Body"/>
              </a:rPr>
              <a:t>yn</a:t>
            </a:r>
            <a:r>
              <a:rPr lang="en-US" sz="2800" dirty="0">
                <a:latin typeface="Wales Sans Body"/>
                <a:sym typeface="Wales Sans Body"/>
              </a:rPr>
              <a:t> 2023.</a:t>
            </a:r>
          </a:p>
        </p:txBody>
      </p:sp>
      <p:grpSp>
        <p:nvGrpSpPr>
          <p:cNvPr id="14" name="Group 13" descr="Line chart depicting total visits (in millions) by quarter to GB, England, Scotland and Wales between Q2 2021 and Q4 2022.">
            <a:extLst>
              <a:ext uri="{FF2B5EF4-FFF2-40B4-BE49-F238E27FC236}">
                <a16:creationId xmlns:a16="http://schemas.microsoft.com/office/drawing/2014/main" id="{D74F8C50-7A8E-733A-A472-CB0AB1E9443A}"/>
              </a:ext>
            </a:extLst>
          </p:cNvPr>
          <p:cNvGrpSpPr/>
          <p:nvPr/>
        </p:nvGrpSpPr>
        <p:grpSpPr>
          <a:xfrm>
            <a:off x="561976" y="5051957"/>
            <a:ext cx="23237817" cy="6927318"/>
            <a:chOff x="544519" y="4313244"/>
            <a:chExt cx="23237817" cy="7666032"/>
          </a:xfrm>
        </p:grpSpPr>
        <p:sp>
          <p:nvSpPr>
            <p:cNvPr id="5" name="Rectangle 4">
              <a:extLst>
                <a:ext uri="{FF2B5EF4-FFF2-40B4-BE49-F238E27FC236}">
                  <a16:creationId xmlns:a16="http://schemas.microsoft.com/office/drawing/2014/main" id="{8CB37AD1-CB19-8657-50A6-9B798B94973C}"/>
                </a:ext>
              </a:extLst>
            </p:cNvPr>
            <p:cNvSpPr/>
            <p:nvPr/>
          </p:nvSpPr>
          <p:spPr>
            <a:xfrm>
              <a:off x="544519" y="4313244"/>
              <a:ext cx="2322353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Cyfanswm yr ymweliadau yn 2024 (miliynau)</a:t>
              </a:r>
            </a:p>
          </p:txBody>
        </p:sp>
        <p:grpSp>
          <p:nvGrpSpPr>
            <p:cNvPr id="13" name="Group 12">
              <a:extLst>
                <a:ext uri="{FF2B5EF4-FFF2-40B4-BE49-F238E27FC236}">
                  <a16:creationId xmlns:a16="http://schemas.microsoft.com/office/drawing/2014/main" id="{A3CD40AF-2EDF-882F-D6BF-6259C498AEA2}"/>
                </a:ext>
              </a:extLst>
            </p:cNvPr>
            <p:cNvGrpSpPr/>
            <p:nvPr/>
          </p:nvGrpSpPr>
          <p:grpSpPr>
            <a:xfrm>
              <a:off x="558800" y="5075875"/>
              <a:ext cx="23223536" cy="6903401"/>
              <a:chOff x="558800" y="5089621"/>
              <a:chExt cx="23223536" cy="7087333"/>
            </a:xfrm>
          </p:grpSpPr>
          <p:sp>
            <p:nvSpPr>
              <p:cNvPr id="6" name="Rectangle 5">
                <a:extLst>
                  <a:ext uri="{FF2B5EF4-FFF2-40B4-BE49-F238E27FC236}">
                    <a16:creationId xmlns:a16="http://schemas.microsoft.com/office/drawing/2014/main" id="{ED1C1F0F-2994-0020-D3D5-C0E4AF6263FA}"/>
                  </a:ext>
                </a:extLst>
              </p:cNvPr>
              <p:cNvSpPr/>
              <p:nvPr/>
            </p:nvSpPr>
            <p:spPr>
              <a:xfrm>
                <a:off x="558800" y="5089621"/>
                <a:ext cx="23223536" cy="70873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1" name="Content Placeholder 12">
                <a:extLst>
                  <a:ext uri="{FF2B5EF4-FFF2-40B4-BE49-F238E27FC236}">
                    <a16:creationId xmlns:a16="http://schemas.microsoft.com/office/drawing/2014/main" id="{19C656DF-4578-5840-7CB3-E5849A1B74E3}"/>
                  </a:ext>
                </a:extLst>
              </p:cNvPr>
              <p:cNvGraphicFramePr/>
              <p:nvPr>
                <p:extLst>
                  <p:ext uri="{D42A27DB-BD31-4B8C-83A1-F6EECF244321}">
                    <p14:modId xmlns:p14="http://schemas.microsoft.com/office/powerpoint/2010/main" val="1272132422"/>
                  </p:ext>
                </p:extLst>
              </p:nvPr>
            </p:nvGraphicFramePr>
            <p:xfrm>
              <a:off x="558800" y="5226570"/>
              <a:ext cx="23223536" cy="6950383"/>
            </p:xfrm>
            <a:graphic>
              <a:graphicData uri="http://schemas.openxmlformats.org/drawingml/2006/chart">
                <c:chart xmlns:c="http://schemas.openxmlformats.org/drawingml/2006/chart" xmlns:r="http://schemas.openxmlformats.org/officeDocument/2006/relationships" r:id="rId2"/>
              </a:graphicData>
            </a:graphic>
          </p:graphicFrame>
        </p:grpSp>
      </p:grpSp>
      <p:sp>
        <p:nvSpPr>
          <p:cNvPr id="3" name="Text Placeholder 2">
            <a:extLst>
              <a:ext uri="{FF2B5EF4-FFF2-40B4-BE49-F238E27FC236}">
                <a16:creationId xmlns:a16="http://schemas.microsoft.com/office/drawing/2014/main" id="{8D1492CC-7EDC-690C-9E1C-7D199454407C}"/>
              </a:ext>
            </a:extLst>
          </p:cNvPr>
          <p:cNvSpPr>
            <a:spLocks noGrp="1"/>
          </p:cNvSpPr>
          <p:nvPr>
            <p:ph type="body" sz="quarter" idx="14"/>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extLst>
      <p:ext uri="{BB962C8B-B14F-4D97-AF65-F5344CB8AC3E}">
        <p14:creationId xmlns:p14="http://schemas.microsoft.com/office/powerpoint/2010/main" val="72540200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96376" y="761120"/>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Gwariant ymweliadau dydd twristiaeth fesul chwarter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59860" y="1946103"/>
            <a:ext cx="23223536" cy="26776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gn="just"/>
            <a:r>
              <a:rPr lang="en-US" sz="2800"/>
              <a:t>Ar y cyfan, o’i gymharu â 2023, roedd cynnydd o 5% i wariant ar ymweliadau dydd ym Mhrydain Fawr yn 2024, sydd rhyw fymryn yn uwch na chwyddiant </a:t>
            </a:r>
            <a:r>
              <a:rPr lang="en-US" sz="2800">
                <a:hlinkClick r:id="rId2"/>
              </a:rPr>
              <a:t>y Mynegai Prisiau Defnyddwyr</a:t>
            </a:r>
            <a:r>
              <a:rPr lang="en-US" sz="2800"/>
              <a:t> blynyddol o 2.5%. Bu cynnydd i wariant yr holl ymweliadau dydd Ch1 - Ch3 2024 ym Mhrydain Fawr a Lloegr, o’u cymharu â’r un chwarteri yn 2023. Dilynodd gwariant duedd debyg i ymweliadau yn yr Alban a Chymru yn 2024, gan gynyddu yn Ch4 2024 yn yr Alban (+34% o’i gymharu â Ch4 2023) a Ch1 (+8% o’i gymharu â Ch1 2023) a Ch3 (+43% o’i gymharu â Ch3 2023) yng Nghymru. Er bod chwyddiant yn gyfrifol am rywfaint o’r cynnydd i wariant ym Mhrydain Fawr yn 2024, bu cynnydd hefyd i gyfran yr ymweliadau gan bartïon sengl a dau berson, hyd yn oed ymhlith y rhai â theuluoedd. Mae partïon sengl a 2 berson yn warwyr cyfartalog mwy na phartïon mwy, neu’r rhai â phlant, sy’n esbonio’r cynnydd i wariant ond y gostyngiad i niferoedd.</a:t>
            </a:r>
            <a:endParaRPr lang="en-US" sz="2800">
              <a:cs typeface="Arial"/>
            </a:endParaRPr>
          </a:p>
        </p:txBody>
      </p:sp>
      <p:grpSp>
        <p:nvGrpSpPr>
          <p:cNvPr id="19" name="Group 18" descr="Line chart depicting total spend (in millions) by quarter to GB, England, Scotland and Wales between Q2 2021 and Q4 2022.">
            <a:extLst>
              <a:ext uri="{FF2B5EF4-FFF2-40B4-BE49-F238E27FC236}">
                <a16:creationId xmlns:a16="http://schemas.microsoft.com/office/drawing/2014/main" id="{F372EA04-4933-EB68-4121-09278F05224B}"/>
              </a:ext>
            </a:extLst>
          </p:cNvPr>
          <p:cNvGrpSpPr/>
          <p:nvPr/>
        </p:nvGrpSpPr>
        <p:grpSpPr>
          <a:xfrm>
            <a:off x="559862" y="4674326"/>
            <a:ext cx="16512583" cy="7304955"/>
            <a:chOff x="558800" y="4427317"/>
            <a:chExt cx="15719716" cy="7551957"/>
          </a:xfrm>
        </p:grpSpPr>
        <p:sp>
          <p:nvSpPr>
            <p:cNvPr id="11" name="Rectangle 10">
              <a:extLst>
                <a:ext uri="{FF2B5EF4-FFF2-40B4-BE49-F238E27FC236}">
                  <a16:creationId xmlns:a16="http://schemas.microsoft.com/office/drawing/2014/main" id="{788A7043-C6C8-B494-E9B2-785183D5DE22}"/>
                </a:ext>
              </a:extLst>
            </p:cNvPr>
            <p:cNvSpPr/>
            <p:nvPr/>
          </p:nvSpPr>
          <p:spPr>
            <a:xfrm>
              <a:off x="593561" y="4427317"/>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Cyfanswm gwariant yn 2024 (£ miliynau)</a:t>
              </a:r>
            </a:p>
          </p:txBody>
        </p:sp>
        <p:grpSp>
          <p:nvGrpSpPr>
            <p:cNvPr id="18" name="Group 17">
              <a:extLst>
                <a:ext uri="{FF2B5EF4-FFF2-40B4-BE49-F238E27FC236}">
                  <a16:creationId xmlns:a16="http://schemas.microsoft.com/office/drawing/2014/main" id="{F4F8CEF8-2D2A-873A-1A93-4A72B8FC1021}"/>
                </a:ext>
              </a:extLst>
            </p:cNvPr>
            <p:cNvGrpSpPr/>
            <p:nvPr/>
          </p:nvGrpSpPr>
          <p:grpSpPr>
            <a:xfrm>
              <a:off x="558800" y="5228393"/>
              <a:ext cx="15684954" cy="6750881"/>
              <a:chOff x="558800" y="5246539"/>
              <a:chExt cx="15684954" cy="6930417"/>
            </a:xfrm>
          </p:grpSpPr>
          <p:sp>
            <p:nvSpPr>
              <p:cNvPr id="13" name="Rectangle 12">
                <a:extLst>
                  <a:ext uri="{FF2B5EF4-FFF2-40B4-BE49-F238E27FC236}">
                    <a16:creationId xmlns:a16="http://schemas.microsoft.com/office/drawing/2014/main" id="{D5EEFDAF-2232-ADFA-2635-BAB930670045}"/>
                  </a:ext>
                </a:extLst>
              </p:cNvPr>
              <p:cNvSpPr/>
              <p:nvPr/>
            </p:nvSpPr>
            <p:spPr>
              <a:xfrm>
                <a:off x="558800" y="5246539"/>
                <a:ext cx="15684954" cy="69304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6" name="Content Placeholder 12">
                <a:extLst>
                  <a:ext uri="{FF2B5EF4-FFF2-40B4-BE49-F238E27FC236}">
                    <a16:creationId xmlns:a16="http://schemas.microsoft.com/office/drawing/2014/main" id="{1256E197-7A97-28E4-E68B-B4A35D7DB1C5}"/>
                  </a:ext>
                </a:extLst>
              </p:cNvPr>
              <p:cNvGraphicFramePr/>
              <p:nvPr>
                <p:extLst>
                  <p:ext uri="{D42A27DB-BD31-4B8C-83A1-F6EECF244321}">
                    <p14:modId xmlns:p14="http://schemas.microsoft.com/office/powerpoint/2010/main" val="60731108"/>
                  </p:ext>
                </p:extLst>
              </p:nvPr>
            </p:nvGraphicFramePr>
            <p:xfrm>
              <a:off x="558800" y="5246539"/>
              <a:ext cx="15684954" cy="6930417"/>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2082955374"/>
              </p:ext>
            </p:extLst>
          </p:nvPr>
        </p:nvGraphicFramePr>
        <p:xfrm>
          <a:off x="17288889" y="4674324"/>
          <a:ext cx="6498735" cy="7409728"/>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784990">
                <a:tc>
                  <a:txBody>
                    <a:bodyPr/>
                    <a:lstStyle/>
                    <a:p>
                      <a:pPr algn="ctr"/>
                      <a:r>
                        <a:rPr lang="en-GB" sz="2800" err="1">
                          <a:solidFill>
                            <a:schemeClr val="bg1"/>
                          </a:solidFill>
                        </a:rPr>
                        <a:t>Gwlad</a:t>
                      </a:r>
                      <a:endParaRPr lang="en-GB" sz="2800">
                        <a:solidFill>
                          <a:schemeClr val="bg1"/>
                        </a:solidFill>
                      </a:endParaRPr>
                    </a:p>
                  </a:txBody>
                  <a:tcPr marL="90000" marR="90000" marT="46800" marB="46800" anchor="ctr"/>
                </a:tc>
                <a:tc>
                  <a:txBody>
                    <a:bodyPr/>
                    <a:lstStyle/>
                    <a:p>
                      <a:pPr algn="ctr"/>
                      <a:r>
                        <a:rPr lang="en-US" sz="2800"/>
                        <a:t>Cyfanswm gwariant</a:t>
                      </a:r>
                    </a:p>
                    <a:p>
                      <a:pPr algn="ctr"/>
                      <a:r>
                        <a:rPr lang="en-US" sz="2800"/>
                        <a:t>2024</a:t>
                      </a:r>
                    </a:p>
                    <a:p>
                      <a:pPr algn="ctr"/>
                      <a:r>
                        <a:rPr lang="en-US" sz="2800"/>
                        <a:t>(miliynau)</a:t>
                      </a:r>
                      <a:endParaRPr lang="en-GB" sz="2800"/>
                    </a:p>
                  </a:txBody>
                  <a:tcPr marL="182880" marR="182880" marT="91440" marB="91440" anchor="ctr"/>
                </a:tc>
                <a:tc>
                  <a:txBody>
                    <a:bodyPr/>
                    <a:lstStyle/>
                    <a:p>
                      <a:pPr algn="ctr"/>
                      <a:r>
                        <a:rPr lang="en-GB" sz="2800" err="1"/>
                        <a:t>Cyfran o wariant</a:t>
                      </a:r>
                      <a:endParaRPr lang="en-GB" sz="2800"/>
                    </a:p>
                    <a:p>
                      <a:pPr algn="ctr"/>
                      <a:r>
                        <a:rPr lang="en-GB" sz="2800"/>
                        <a:t>2024</a:t>
                      </a:r>
                    </a:p>
                  </a:txBody>
                  <a:tcPr marL="182880" marR="182880" marT="91440" marB="91440" anchor="ctr"/>
                </a:tc>
                <a:extLst>
                  <a:ext uri="{0D108BD9-81ED-4DB2-BD59-A6C34878D82A}">
                    <a16:rowId xmlns:a16="http://schemas.microsoft.com/office/drawing/2014/main" val="1236938923"/>
                  </a:ext>
                </a:extLst>
              </a:tr>
              <a:tr h="1379992">
                <a:tc>
                  <a:txBody>
                    <a:bodyPr/>
                    <a:lstStyle/>
                    <a:p>
                      <a:pPr marL="0" algn="ctr" defTabSz="914400" rtl="0" eaLnBrk="1" latinLnBrk="0" hangingPunct="1"/>
                      <a:r>
                        <a:rPr lang="en-US" sz="2800" kern="1200">
                          <a:solidFill>
                            <a:srgbClr val="200F2E"/>
                          </a:solidFill>
                          <a:latin typeface="+mn-lt"/>
                          <a:ea typeface="+mn-ea"/>
                          <a:cs typeface="+mn-cs"/>
                        </a:rPr>
                        <a:t>Prydain Fawr</a:t>
                      </a:r>
                      <a:endParaRPr lang="en-GB" sz="2800" kern="1200">
                        <a:solidFill>
                          <a:srgbClr val="200F2E"/>
                        </a:solidFill>
                        <a:latin typeface="+mn-lt"/>
                        <a:ea typeface="+mn-ea"/>
                        <a:cs typeface="+mn-cs"/>
                      </a:endParaRPr>
                    </a:p>
                  </a:txBody>
                  <a:tcPr anchor="ctr"/>
                </a:tc>
                <a:tc>
                  <a:txBody>
                    <a:bodyPr/>
                    <a:lstStyle/>
                    <a:p>
                      <a:pPr marL="0" algn="ctr" defTabSz="914400" rtl="0" eaLnBrk="1" fontAlgn="b" latinLnBrk="0" hangingPunct="1"/>
                      <a:r>
                        <a:rPr lang="en-GB" sz="2800" kern="1200">
                          <a:solidFill>
                            <a:schemeClr val="tx1"/>
                          </a:solidFill>
                          <a:latin typeface="+mn-lt"/>
                          <a:ea typeface="+mn-ea"/>
                          <a:cs typeface="+mn-cs"/>
                        </a:rPr>
                        <a:t>£54,842</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379992">
                <a:tc>
                  <a:txBody>
                    <a:bodyPr/>
                    <a:lstStyle/>
                    <a:p>
                      <a:pPr marL="0" algn="ctr" defTabSz="914400" rtl="0" eaLnBrk="1" latinLnBrk="0" hangingPunct="1"/>
                      <a:r>
                        <a:rPr lang="en-US" sz="2800" kern="1200" err="1">
                          <a:solidFill>
                            <a:srgbClr val="200F2E"/>
                          </a:solidFill>
                          <a:latin typeface="+mn-lt"/>
                          <a:ea typeface="+mn-ea"/>
                          <a:cs typeface="+mn-cs"/>
                        </a:rPr>
                        <a:t>Lloegr</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£48,405</a:t>
                      </a:r>
                    </a:p>
                  </a:txBody>
                  <a:tcPr marL="90000" marR="90000" marT="46800" marB="46800" anchor="ctr"/>
                </a:tc>
                <a:tc>
                  <a:txBody>
                    <a:bodyPr/>
                    <a:lstStyle/>
                    <a:p>
                      <a:pPr marL="0" algn="ctr" defTabSz="914400" rtl="0" eaLnBrk="1" fontAlgn="b" latinLnBrk="0" hangingPunct="1"/>
                      <a:r>
                        <a:rPr lang="en-US" sz="2800" kern="1200">
                          <a:solidFill>
                            <a:schemeClr val="tx1"/>
                          </a:solidFill>
                          <a:latin typeface="+mn-lt"/>
                          <a:ea typeface="+mn-ea"/>
                          <a:cs typeface="+mn-cs"/>
                        </a:rPr>
                        <a:t>88%</a:t>
                      </a:r>
                      <a:endParaRPr lang="en-GB" sz="2800" kern="1200">
                        <a:solidFill>
                          <a:schemeClr val="tx1"/>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379992">
                <a:tc>
                  <a:txBody>
                    <a:bodyPr/>
                    <a:lstStyle/>
                    <a:p>
                      <a:pPr marL="0" algn="ctr" defTabSz="914400" rtl="0" eaLnBrk="1" latinLnBrk="0" hangingPunct="1"/>
                      <a:r>
                        <a:rPr lang="en-US" sz="2800" kern="1200">
                          <a:solidFill>
                            <a:srgbClr val="200F2E"/>
                          </a:solidFill>
                          <a:latin typeface="+mn-lt"/>
                          <a:ea typeface="+mn-ea"/>
                          <a:cs typeface="+mn-cs"/>
                        </a:rPr>
                        <a:t>Yr Alban</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£4,025</a:t>
                      </a:r>
                    </a:p>
                  </a:txBody>
                  <a:tcPr marL="90000" marR="90000" marT="46800" marB="46800" anchor="ctr"/>
                </a:tc>
                <a:tc>
                  <a:txBody>
                    <a:bodyPr/>
                    <a:lstStyle/>
                    <a:p>
                      <a:pPr algn="ctr"/>
                      <a:r>
                        <a:rPr lang="en-US" sz="2800">
                          <a:solidFill>
                            <a:schemeClr val="tx1"/>
                          </a:solidFill>
                        </a:rPr>
                        <a:t>7%</a:t>
                      </a:r>
                      <a:endParaRPr lang="en-GB" sz="2800">
                        <a:solidFill>
                          <a:schemeClr val="tx1"/>
                        </a:solidFill>
                      </a:endParaRPr>
                    </a:p>
                  </a:txBody>
                  <a:tcPr marL="54000" marR="54000" marT="36000" marB="36000" anchor="ctr"/>
                </a:tc>
                <a:extLst>
                  <a:ext uri="{0D108BD9-81ED-4DB2-BD59-A6C34878D82A}">
                    <a16:rowId xmlns:a16="http://schemas.microsoft.com/office/drawing/2014/main" val="664184207"/>
                  </a:ext>
                </a:extLst>
              </a:tr>
              <a:tr h="1379992">
                <a:tc>
                  <a:txBody>
                    <a:bodyPr/>
                    <a:lstStyle/>
                    <a:p>
                      <a:pPr marL="0" algn="ctr" defTabSz="914400" rtl="0" eaLnBrk="1" latinLnBrk="0" hangingPunct="1"/>
                      <a:r>
                        <a:rPr lang="en-US" sz="2800" kern="1200">
                          <a:solidFill>
                            <a:srgbClr val="200F2E"/>
                          </a:solidFill>
                          <a:latin typeface="+mn-lt"/>
                          <a:ea typeface="+mn-ea"/>
                          <a:cs typeface="+mn-cs"/>
                        </a:rPr>
                        <a:t>Cymru</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£2,412</a:t>
                      </a:r>
                    </a:p>
                  </a:txBody>
                  <a:tcPr marL="90000" marR="90000" marT="46800" marB="46800" anchor="ctr"/>
                </a:tc>
                <a:tc>
                  <a:txBody>
                    <a:bodyPr/>
                    <a:lstStyle/>
                    <a:p>
                      <a:pPr algn="ctr"/>
                      <a:r>
                        <a:rPr lang="en-US" sz="2800" dirty="0">
                          <a:solidFill>
                            <a:schemeClr val="tx1"/>
                          </a:solidFill>
                        </a:rPr>
                        <a:t>4%</a:t>
                      </a:r>
                      <a:endParaRPr lang="en-GB" sz="2800" dirty="0">
                        <a:solidFill>
                          <a:schemeClr val="tx1"/>
                        </a:solidFill>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extLst>
      <p:ext uri="{BB962C8B-B14F-4D97-AF65-F5344CB8AC3E}">
        <p14:creationId xmlns:p14="http://schemas.microsoft.com/office/powerpoint/2010/main" val="369600562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Gwlad breswylio yn ôl gwlad gyrchfan yn 2024</a:t>
            </a:r>
            <a:endParaRPr kumimoji="0" lang="en-IN"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52442" y="2044652"/>
            <a:ext cx="23223538" cy="1552572"/>
          </a:xfrm>
        </p:spPr>
        <p:txBody>
          <a:bodyPr/>
          <a:lstStyle/>
          <a:p>
            <a:r>
              <a:rPr lang="en-US" sz="2800" dirty="0"/>
              <a:t>Fel </a:t>
            </a:r>
            <a:r>
              <a:rPr lang="en-US" sz="2800" dirty="0" err="1"/>
              <a:t>yn</a:t>
            </a:r>
            <a:r>
              <a:rPr lang="en-US" sz="2800" dirty="0"/>
              <a:t> 2023, </a:t>
            </a:r>
            <a:r>
              <a:rPr lang="en-US" sz="2800" dirty="0" err="1"/>
              <a:t>trigolion</a:t>
            </a:r>
            <a:r>
              <a:rPr lang="en-US" sz="2800" dirty="0"/>
              <a:t> </a:t>
            </a:r>
            <a:r>
              <a:rPr lang="en-US" sz="2800" dirty="0" err="1"/>
              <a:t>Lloegr</a:t>
            </a:r>
            <a:r>
              <a:rPr lang="en-US" sz="2800" dirty="0"/>
              <a:t> earth </a:t>
            </a:r>
            <a:r>
              <a:rPr lang="en-US" sz="2800" dirty="0" err="1"/>
              <a:t>ar</a:t>
            </a:r>
            <a:r>
              <a:rPr lang="en-US" sz="2800" dirty="0"/>
              <a:t> </a:t>
            </a:r>
            <a:r>
              <a:rPr lang="en-US" sz="2800" dirty="0" err="1"/>
              <a:t>bron</a:t>
            </a:r>
            <a:r>
              <a:rPr lang="en-US" sz="2800" dirty="0"/>
              <a:t> </a:t>
            </a:r>
            <a:r>
              <a:rPr lang="en-US" sz="2800" dirty="0" err="1"/>
              <a:t>i</a:t>
            </a:r>
            <a:r>
              <a:rPr lang="en-US" sz="2800" dirty="0"/>
              <a:t> bob </a:t>
            </a:r>
            <a:r>
              <a:rPr lang="en-US" sz="2800" dirty="0" err="1"/>
              <a:t>ymweliad</a:t>
            </a:r>
            <a:r>
              <a:rPr lang="en-US" sz="2800" dirty="0"/>
              <a:t> </a:t>
            </a:r>
            <a:r>
              <a:rPr lang="en-US" sz="2800" dirty="0" err="1"/>
              <a:t>dydd</a:t>
            </a:r>
            <a:r>
              <a:rPr lang="en-US" sz="2800" dirty="0"/>
              <a:t> </a:t>
            </a:r>
            <a:r>
              <a:rPr lang="en-US" sz="2800" dirty="0" err="1"/>
              <a:t>twristiaeth</a:t>
            </a:r>
            <a:r>
              <a:rPr lang="en-US" sz="2800" dirty="0"/>
              <a:t> </a:t>
            </a:r>
            <a:r>
              <a:rPr lang="en-US" sz="2800" dirty="0" err="1"/>
              <a:t>yn</a:t>
            </a:r>
            <a:r>
              <a:rPr lang="en-US" sz="2800" dirty="0"/>
              <a:t> </a:t>
            </a:r>
            <a:r>
              <a:rPr lang="en-US" sz="2800" dirty="0" err="1"/>
              <a:t>Lloegr</a:t>
            </a:r>
            <a:r>
              <a:rPr lang="en-US" sz="2800" dirty="0"/>
              <a:t> </a:t>
            </a:r>
            <a:r>
              <a:rPr lang="en-US" sz="2800" dirty="0" err="1"/>
              <a:t>yn</a:t>
            </a:r>
            <a:r>
              <a:rPr lang="en-US" sz="2800" dirty="0"/>
              <a:t> 2024. </a:t>
            </a:r>
            <a:r>
              <a:rPr lang="en-US" sz="2800" dirty="0" err="1"/>
              <a:t>Mae’r</a:t>
            </a:r>
            <a:r>
              <a:rPr lang="en-US" sz="2800" dirty="0"/>
              <a:t> Alban </a:t>
            </a:r>
            <a:r>
              <a:rPr lang="en-US" sz="2800" dirty="0" err="1"/>
              <a:t>yn</a:t>
            </a:r>
            <a:r>
              <a:rPr lang="en-US" sz="2800" dirty="0"/>
              <a:t> </a:t>
            </a:r>
            <a:r>
              <a:rPr lang="en-US" dirty="0" err="1"/>
              <a:t>canolbwyntio</a:t>
            </a:r>
            <a:r>
              <a:rPr lang="en-US" dirty="0"/>
              <a:t> </a:t>
            </a:r>
            <a:r>
              <a:rPr lang="en-US" dirty="0" err="1"/>
              <a:t>mwy</a:t>
            </a:r>
            <a:r>
              <a:rPr lang="en-US" dirty="0"/>
              <a:t> </a:t>
            </a:r>
            <a:r>
              <a:rPr lang="en-US" dirty="0" err="1"/>
              <a:t>ar</a:t>
            </a:r>
            <a:r>
              <a:rPr lang="en-US" dirty="0"/>
              <a:t> y </a:t>
            </a:r>
            <a:r>
              <a:rPr lang="en-US" dirty="0" err="1"/>
              <a:t>wlad</a:t>
            </a:r>
            <a:r>
              <a:rPr lang="en-US" dirty="0"/>
              <a:t> </a:t>
            </a:r>
            <a:r>
              <a:rPr lang="en-US" dirty="0" err="1"/>
              <a:t>ei</a:t>
            </a:r>
            <a:r>
              <a:rPr lang="en-US" dirty="0"/>
              <a:t> </a:t>
            </a:r>
            <a:r>
              <a:rPr lang="en-US" dirty="0" err="1"/>
              <a:t>hun</a:t>
            </a:r>
            <a:r>
              <a:rPr lang="en-US" dirty="0"/>
              <a:t> o un </a:t>
            </a:r>
            <a:r>
              <a:rPr lang="en-US" dirty="0" err="1"/>
              <a:t>flwyddyn</a:t>
            </a:r>
            <a:r>
              <a:rPr lang="en-US" dirty="0"/>
              <a:t> </a:t>
            </a:r>
            <a:r>
              <a:rPr lang="en-US" dirty="0" err="1"/>
              <a:t>i’r</a:t>
            </a:r>
            <a:r>
              <a:rPr lang="en-US" dirty="0"/>
              <a:t> </a:t>
            </a:r>
            <a:r>
              <a:rPr lang="en-US" dirty="0" err="1"/>
              <a:t>nesaf</a:t>
            </a:r>
            <a:r>
              <a:rPr lang="en-US" dirty="0"/>
              <a:t>, â </a:t>
            </a:r>
            <a:r>
              <a:rPr lang="en-US" sz="2800" dirty="0"/>
              <a:t>9 o bob 10 o </a:t>
            </a:r>
            <a:r>
              <a:rPr lang="en-US" sz="2800" dirty="0" err="1"/>
              <a:t>ymweliadau</a:t>
            </a:r>
            <a:r>
              <a:rPr lang="en-US" sz="2800" dirty="0"/>
              <a:t> </a:t>
            </a:r>
            <a:r>
              <a:rPr lang="en-US" sz="2800" dirty="0" err="1"/>
              <a:t>dydd</a:t>
            </a:r>
            <a:r>
              <a:rPr lang="en-US" sz="2800" dirty="0"/>
              <a:t> </a:t>
            </a:r>
            <a:r>
              <a:rPr lang="en-US" sz="2800" dirty="0" err="1"/>
              <a:t>yn</a:t>
            </a:r>
            <a:r>
              <a:rPr lang="en-US" sz="2800" dirty="0"/>
              <a:t> yr Alban </a:t>
            </a:r>
            <a:r>
              <a:rPr lang="en-US" sz="2800" dirty="0" err="1"/>
              <a:t>gan</a:t>
            </a:r>
            <a:r>
              <a:rPr lang="en-US" sz="2800" dirty="0"/>
              <a:t> </a:t>
            </a:r>
            <a:r>
              <a:rPr lang="en-US" sz="2800" dirty="0" err="1"/>
              <a:t>drigolion</a:t>
            </a:r>
            <a:r>
              <a:rPr lang="en-US" sz="2800" dirty="0"/>
              <a:t> yr Alban. </a:t>
            </a:r>
            <a:r>
              <a:rPr lang="en-US" dirty="0"/>
              <a:t>Y</a:t>
            </a:r>
            <a:r>
              <a:rPr lang="en-US" sz="2800" dirty="0"/>
              <a:t>n 2024, </a:t>
            </a:r>
            <a:r>
              <a:rPr lang="en-US" sz="2800" dirty="0" err="1"/>
              <a:t>bu</a:t>
            </a:r>
            <a:r>
              <a:rPr lang="en-US" sz="2800" dirty="0"/>
              <a:t> </a:t>
            </a:r>
            <a:r>
              <a:rPr lang="en-US" sz="2800" dirty="0" err="1"/>
              <a:t>cynnydd</a:t>
            </a:r>
            <a:r>
              <a:rPr lang="en-US" sz="2800" dirty="0"/>
              <a:t> o 4 </a:t>
            </a:r>
            <a:r>
              <a:rPr lang="en-US" sz="2800" dirty="0" err="1"/>
              <a:t>pwynt</a:t>
            </a:r>
            <a:r>
              <a:rPr lang="en-US" sz="2800" dirty="0"/>
              <a:t> </a:t>
            </a:r>
            <a:r>
              <a:rPr lang="en-US" sz="2800" dirty="0" err="1"/>
              <a:t>canran</a:t>
            </a:r>
            <a:r>
              <a:rPr lang="en-US" sz="2800" dirty="0"/>
              <a:t> </a:t>
            </a:r>
            <a:r>
              <a:rPr lang="en-US" sz="2800" dirty="0" err="1"/>
              <a:t>i</a:t>
            </a:r>
            <a:r>
              <a:rPr lang="en-US" sz="2800" dirty="0"/>
              <a:t> </a:t>
            </a:r>
            <a:r>
              <a:rPr lang="en-US" sz="2800" dirty="0" err="1"/>
              <a:t>drigolion</a:t>
            </a:r>
            <a:r>
              <a:rPr lang="en-US" sz="2800" dirty="0"/>
              <a:t> yr Alban </a:t>
            </a:r>
            <a:r>
              <a:rPr lang="en-US" sz="2800" dirty="0" err="1"/>
              <a:t>yn</a:t>
            </a:r>
            <a:r>
              <a:rPr lang="en-US" sz="2800" dirty="0"/>
              <a:t> </a:t>
            </a:r>
            <a:r>
              <a:rPr lang="en-US" sz="2800" dirty="0" err="1"/>
              <a:t>mynd</a:t>
            </a:r>
            <a:r>
              <a:rPr lang="en-US" sz="2800" dirty="0"/>
              <a:t> </a:t>
            </a:r>
            <a:r>
              <a:rPr lang="en-US" sz="2800" dirty="0" err="1"/>
              <a:t>ar</a:t>
            </a:r>
            <a:r>
              <a:rPr lang="en-US" sz="2800" dirty="0"/>
              <a:t> </a:t>
            </a:r>
            <a:r>
              <a:rPr lang="en-US" sz="2800" dirty="0" err="1"/>
              <a:t>ymweliadau</a:t>
            </a:r>
            <a:r>
              <a:rPr lang="en-US" sz="2800" dirty="0"/>
              <a:t> </a:t>
            </a:r>
            <a:r>
              <a:rPr lang="en-US" sz="2800" dirty="0" err="1"/>
              <a:t>dydd</a:t>
            </a:r>
            <a:r>
              <a:rPr lang="en-US" sz="2800" dirty="0"/>
              <a:t> </a:t>
            </a:r>
            <a:r>
              <a:rPr lang="en-US" sz="2800" dirty="0" err="1"/>
              <a:t>yn</a:t>
            </a:r>
            <a:r>
              <a:rPr lang="en-US" sz="2800" dirty="0"/>
              <a:t> yr Alban, </a:t>
            </a:r>
            <a:r>
              <a:rPr lang="en-US" sz="2800" dirty="0" err="1"/>
              <a:t>o’i</a:t>
            </a:r>
            <a:r>
              <a:rPr lang="en-US" sz="2800" dirty="0"/>
              <a:t> </a:t>
            </a:r>
            <a:r>
              <a:rPr lang="en-US" sz="2800" dirty="0" err="1"/>
              <a:t>gymharu</a:t>
            </a:r>
            <a:r>
              <a:rPr lang="en-US" sz="2800" dirty="0"/>
              <a:t> â 2023, ac </a:t>
            </a:r>
            <a:r>
              <a:rPr lang="en-US" sz="2800" dirty="0" err="1"/>
              <a:t>roedd</a:t>
            </a:r>
            <a:r>
              <a:rPr lang="en-US" sz="2800" dirty="0"/>
              <a:t> </a:t>
            </a:r>
            <a:r>
              <a:rPr lang="en-US" sz="2800" dirty="0" err="1"/>
              <a:t>yn</a:t>
            </a:r>
            <a:r>
              <a:rPr lang="en-US" dirty="0"/>
              <a:t> </a:t>
            </a:r>
            <a:r>
              <a:rPr lang="en-US" sz="2800" dirty="0" err="1"/>
              <a:t>arbennig</a:t>
            </a:r>
            <a:r>
              <a:rPr lang="en-US" sz="2800" dirty="0"/>
              <a:t> o </a:t>
            </a:r>
            <a:r>
              <a:rPr lang="en-US" sz="2800" dirty="0" err="1"/>
              <a:t>amlwg</a:t>
            </a:r>
            <a:r>
              <a:rPr lang="en-US" sz="2800" dirty="0"/>
              <a:t> </a:t>
            </a:r>
            <a:r>
              <a:rPr lang="en-US" sz="2800" dirty="0" err="1"/>
              <a:t>yn</a:t>
            </a:r>
            <a:r>
              <a:rPr lang="en-US" sz="2800" dirty="0"/>
              <a:t> Ch3 (</a:t>
            </a:r>
            <a:r>
              <a:rPr lang="en-US" sz="2800" dirty="0" err="1"/>
              <a:t>cynnydd</a:t>
            </a:r>
            <a:r>
              <a:rPr lang="en-US" sz="2800" dirty="0"/>
              <a:t> o 10 </a:t>
            </a:r>
            <a:r>
              <a:rPr lang="en-US" sz="2800" dirty="0" err="1"/>
              <a:t>pwynt</a:t>
            </a:r>
            <a:r>
              <a:rPr lang="en-US" sz="2800" dirty="0"/>
              <a:t> </a:t>
            </a:r>
            <a:r>
              <a:rPr lang="en-US" sz="2800" dirty="0" err="1"/>
              <a:t>canran</a:t>
            </a:r>
            <a:r>
              <a:rPr lang="en-US" sz="2800" dirty="0"/>
              <a:t> </a:t>
            </a:r>
            <a:r>
              <a:rPr lang="en-US" sz="2800" dirty="0" err="1"/>
              <a:t>yn</a:t>
            </a:r>
            <a:r>
              <a:rPr lang="en-US" sz="2800" dirty="0"/>
              <a:t> Ch3 2023) ac o </a:t>
            </a:r>
            <a:r>
              <a:rPr lang="en-US" sz="2800" dirty="0" err="1"/>
              <a:t>bosibl</a:t>
            </a:r>
            <a:r>
              <a:rPr lang="en-US" sz="2800" dirty="0"/>
              <a:t> </a:t>
            </a:r>
            <a:r>
              <a:rPr lang="en-US" sz="2800" dirty="0" err="1"/>
              <a:t>yn</a:t>
            </a:r>
            <a:r>
              <a:rPr lang="en-US" sz="2800" dirty="0"/>
              <a:t> </a:t>
            </a:r>
            <a:r>
              <a:rPr lang="en-US" sz="2800" dirty="0" err="1"/>
              <a:t>gysylltiedig</a:t>
            </a:r>
            <a:r>
              <a:rPr lang="en-US" sz="2800" dirty="0"/>
              <a:t> </a:t>
            </a:r>
            <a:r>
              <a:rPr lang="en-US" sz="2800" dirty="0" err="1"/>
              <a:t>â’r</a:t>
            </a:r>
            <a:r>
              <a:rPr lang="en-US" sz="2800" dirty="0"/>
              <a:t> </a:t>
            </a:r>
            <a:r>
              <a:rPr lang="en-US" sz="2800" dirty="0" err="1"/>
              <a:t>cynnydd</a:t>
            </a:r>
            <a:r>
              <a:rPr lang="en-US" sz="2800" dirty="0"/>
              <a:t> </a:t>
            </a:r>
            <a:r>
              <a:rPr lang="en-US" sz="2800" dirty="0" err="1"/>
              <a:t>i’r</a:t>
            </a:r>
            <a:r>
              <a:rPr lang="en-US" sz="2800" dirty="0"/>
              <a:t> </a:t>
            </a:r>
            <a:r>
              <a:rPr lang="en-US" sz="2800" dirty="0" err="1"/>
              <a:t>rhai</a:t>
            </a:r>
            <a:r>
              <a:rPr lang="en-US" sz="2800" dirty="0"/>
              <a:t> o </a:t>
            </a:r>
            <a:r>
              <a:rPr lang="en-US" sz="2800" dirty="0" err="1"/>
              <a:t>oedran</a:t>
            </a:r>
            <a:r>
              <a:rPr lang="en-US" sz="2800" dirty="0"/>
              <a:t> </a:t>
            </a:r>
            <a:r>
              <a:rPr lang="en-US" sz="2800" dirty="0" err="1"/>
              <a:t>ymddeol</a:t>
            </a:r>
            <a:r>
              <a:rPr lang="en-US" sz="2800" dirty="0"/>
              <a:t> (+6 </a:t>
            </a:r>
            <a:r>
              <a:rPr lang="en-US" sz="2800" dirty="0" err="1"/>
              <a:t>pwynt</a:t>
            </a:r>
            <a:r>
              <a:rPr lang="en-US" sz="2800" dirty="0"/>
              <a:t> </a:t>
            </a:r>
            <a:r>
              <a:rPr lang="en-US" sz="2800" dirty="0" err="1"/>
              <a:t>canran</a:t>
            </a:r>
            <a:r>
              <a:rPr lang="en-US" sz="2800" dirty="0"/>
              <a:t>) </a:t>
            </a:r>
            <a:r>
              <a:rPr lang="en-US" sz="2800" dirty="0" err="1"/>
              <a:t>yn</a:t>
            </a:r>
            <a:r>
              <a:rPr lang="en-US" sz="2800" dirty="0"/>
              <a:t> y </a:t>
            </a:r>
            <a:r>
              <a:rPr lang="en-US" sz="2800" dirty="0" err="1"/>
              <a:t>chwarter</a:t>
            </a:r>
            <a:r>
              <a:rPr lang="en-US" sz="2800" dirty="0"/>
              <a:t> </a:t>
            </a:r>
            <a:r>
              <a:rPr lang="en-US" sz="2800" dirty="0" err="1"/>
              <a:t>hwn</a:t>
            </a:r>
            <a:r>
              <a:rPr lang="en-US" sz="2800" dirty="0"/>
              <a:t>, yr </a:t>
            </a:r>
            <a:r>
              <a:rPr lang="en-US" sz="2800" dirty="0" err="1"/>
              <a:t>oedd</a:t>
            </a:r>
            <a:r>
              <a:rPr lang="en-US" sz="2800" dirty="0"/>
              <a:t> </a:t>
            </a:r>
            <a:r>
              <a:rPr lang="en-US" sz="2800" dirty="0" err="1"/>
              <a:t>yn</a:t>
            </a:r>
            <a:r>
              <a:rPr lang="en-US" sz="2800" dirty="0"/>
              <a:t> well </a:t>
            </a:r>
            <a:r>
              <a:rPr lang="en-US" sz="2800" dirty="0" err="1"/>
              <a:t>ganddynt</a:t>
            </a:r>
            <a:r>
              <a:rPr lang="en-US" sz="2800" dirty="0"/>
              <a:t> aros </a:t>
            </a:r>
            <a:r>
              <a:rPr lang="en-US" sz="2800" dirty="0" err="1"/>
              <a:t>yn</a:t>
            </a:r>
            <a:r>
              <a:rPr lang="en-US" sz="2800" dirty="0"/>
              <a:t> </a:t>
            </a:r>
            <a:r>
              <a:rPr lang="en-US" sz="2800" dirty="0" err="1"/>
              <a:t>agosach</a:t>
            </a:r>
            <a:r>
              <a:rPr lang="en-US" sz="2800" dirty="0"/>
              <a:t> </a:t>
            </a:r>
            <a:r>
              <a:rPr lang="en-US" dirty="0"/>
              <a:t>at </a:t>
            </a:r>
            <a:r>
              <a:rPr lang="en-US" dirty="0" err="1"/>
              <a:t>eu</a:t>
            </a:r>
            <a:r>
              <a:rPr lang="en-US" dirty="0"/>
              <a:t> </a:t>
            </a:r>
            <a:r>
              <a:rPr lang="en-US" dirty="0" err="1"/>
              <a:t>cartrefi</a:t>
            </a:r>
            <a:r>
              <a:rPr lang="en-US" sz="2800" dirty="0"/>
              <a:t>. </a:t>
            </a:r>
            <a:r>
              <a:rPr lang="en-US" sz="2800" dirty="0" err="1"/>
              <a:t>Nid</a:t>
            </a:r>
            <a:r>
              <a:rPr lang="en-US" sz="2800" dirty="0"/>
              <a:t> </a:t>
            </a:r>
            <a:r>
              <a:rPr lang="en-US" sz="2800" dirty="0" err="1"/>
              <a:t>oedd</a:t>
            </a:r>
            <a:r>
              <a:rPr lang="en-US" sz="2800" dirty="0"/>
              <a:t> </a:t>
            </a:r>
            <a:r>
              <a:rPr lang="en-US" sz="2800" dirty="0" err="1"/>
              <a:t>unrhyw</a:t>
            </a:r>
            <a:r>
              <a:rPr lang="en-US" sz="2800" dirty="0"/>
              <a:t> </a:t>
            </a:r>
            <a:r>
              <a:rPr lang="en-US" sz="2800" dirty="0" err="1"/>
              <a:t>newid</a:t>
            </a:r>
            <a:r>
              <a:rPr lang="en-US" sz="2800" dirty="0"/>
              <a:t> </a:t>
            </a:r>
            <a:r>
              <a:rPr lang="en-US" sz="2800" dirty="0" err="1"/>
              <a:t>i</a:t>
            </a:r>
            <a:r>
              <a:rPr lang="en-US" sz="2800" dirty="0"/>
              <a:t> </a:t>
            </a:r>
            <a:r>
              <a:rPr lang="en-US" sz="2800" dirty="0" err="1"/>
              <a:t>ranbarthau</a:t>
            </a:r>
            <a:r>
              <a:rPr lang="en-US" sz="2800" dirty="0"/>
              <a:t> </a:t>
            </a:r>
            <a:r>
              <a:rPr lang="en-US" sz="2800" dirty="0" err="1"/>
              <a:t>preswylio</a:t>
            </a:r>
            <a:r>
              <a:rPr lang="en-US" sz="2800" dirty="0"/>
              <a:t> </a:t>
            </a:r>
            <a:r>
              <a:rPr lang="en-US" sz="2800" dirty="0" err="1"/>
              <a:t>ymwelwyr</a:t>
            </a:r>
            <a:r>
              <a:rPr lang="en-US" sz="2800" dirty="0"/>
              <a:t> </a:t>
            </a:r>
            <a:r>
              <a:rPr lang="en-US" sz="2800" dirty="0" err="1"/>
              <a:t>dydd</a:t>
            </a:r>
            <a:r>
              <a:rPr lang="en-US" sz="2800" dirty="0"/>
              <a:t> </a:t>
            </a:r>
            <a:r>
              <a:rPr lang="en-US" sz="2800" dirty="0" err="1"/>
              <a:t>yng</a:t>
            </a:r>
            <a:r>
              <a:rPr lang="en-US" sz="2800" dirty="0"/>
              <a:t> </a:t>
            </a:r>
            <a:r>
              <a:rPr lang="en-US" sz="2800" dirty="0" err="1"/>
              <a:t>Nghymru</a:t>
            </a:r>
            <a:r>
              <a:rPr lang="en-US" sz="2800" dirty="0"/>
              <a:t> </a:t>
            </a:r>
            <a:r>
              <a:rPr lang="en-US" sz="2800" dirty="0" err="1"/>
              <a:t>yn</a:t>
            </a:r>
            <a:r>
              <a:rPr lang="en-US" sz="2800" dirty="0"/>
              <a:t> 2024, â 4 o bob 10 </a:t>
            </a:r>
            <a:r>
              <a:rPr lang="en-US" sz="2800" dirty="0" err="1"/>
              <a:t>yn</a:t>
            </a:r>
            <a:r>
              <a:rPr lang="en-US" sz="2800" dirty="0"/>
              <a:t> </a:t>
            </a:r>
            <a:r>
              <a:rPr lang="en-US" sz="2800" dirty="0" err="1"/>
              <a:t>ymweld</a:t>
            </a:r>
            <a:r>
              <a:rPr lang="en-US" sz="2800" dirty="0"/>
              <a:t> o </a:t>
            </a:r>
            <a:r>
              <a:rPr lang="en-US" sz="2800" dirty="0" err="1"/>
              <a:t>Loegr</a:t>
            </a:r>
            <a:r>
              <a:rPr lang="en-US" sz="2800" dirty="0"/>
              <a:t> </a:t>
            </a:r>
            <a:r>
              <a:rPr lang="en-US" sz="2800" dirty="0" err="1"/>
              <a:t>neu’r</a:t>
            </a:r>
            <a:r>
              <a:rPr lang="en-US" sz="2800" dirty="0"/>
              <a:t> Alban.</a:t>
            </a:r>
          </a:p>
        </p:txBody>
      </p:sp>
      <p:grpSp>
        <p:nvGrpSpPr>
          <p:cNvPr id="8" name="Group 7" descr="Three bar charts depicting total visits in millions to England, Scotland and Wales by nation of residence (England, Scotland or Wales) in 2022.">
            <a:extLst>
              <a:ext uri="{FF2B5EF4-FFF2-40B4-BE49-F238E27FC236}">
                <a16:creationId xmlns:a16="http://schemas.microsoft.com/office/drawing/2014/main" id="{561E8076-E340-ED5A-0F98-E1A681800ECF}"/>
              </a:ext>
            </a:extLst>
          </p:cNvPr>
          <p:cNvGrpSpPr/>
          <p:nvPr/>
        </p:nvGrpSpPr>
        <p:grpSpPr>
          <a:xfrm>
            <a:off x="571500" y="4174435"/>
            <a:ext cx="23214012" cy="7797407"/>
            <a:chOff x="561975" y="3796796"/>
            <a:chExt cx="23260048" cy="8174542"/>
          </a:xfrm>
        </p:grpSpPr>
        <p:sp>
          <p:nvSpPr>
            <p:cNvPr id="7" name="Rectangle 6">
              <a:extLst>
                <a:ext uri="{FF2B5EF4-FFF2-40B4-BE49-F238E27FC236}">
                  <a16:creationId xmlns:a16="http://schemas.microsoft.com/office/drawing/2014/main" id="{8C1D60F3-5509-B790-FEF0-BCD3819B2DFC}"/>
                </a:ext>
              </a:extLst>
            </p:cNvPr>
            <p:cNvSpPr/>
            <p:nvPr/>
          </p:nvSpPr>
          <p:spPr>
            <a:xfrm>
              <a:off x="561979"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2F5F168-68F8-9A52-D7E0-3B299F541E4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b="1"/>
                <a:t>Gwlad breswylio yn ôl gwlad gyrchfan 2024</a:t>
              </a:r>
            </a:p>
          </p:txBody>
        </p:sp>
        <p:graphicFrame>
          <p:nvGraphicFramePr>
            <p:cNvPr id="6" name="Content Placeholder 8">
              <a:extLst>
                <a:ext uri="{FF2B5EF4-FFF2-40B4-BE49-F238E27FC236}">
                  <a16:creationId xmlns:a16="http://schemas.microsoft.com/office/drawing/2014/main" id="{E320A65C-EB6C-1B87-9A5A-F7E2F9923A7F}"/>
                </a:ext>
              </a:extLst>
            </p:cNvPr>
            <p:cNvGraphicFramePr/>
            <p:nvPr>
              <p:extLst>
                <p:ext uri="{D42A27DB-BD31-4B8C-83A1-F6EECF244321}">
                  <p14:modId xmlns:p14="http://schemas.microsoft.com/office/powerpoint/2010/main" val="2437497481"/>
                </p:ext>
              </p:extLst>
            </p:nvPr>
          </p:nvGraphicFramePr>
          <p:xfrm>
            <a:off x="561979" y="4546100"/>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extLst>
      <p:ext uri="{BB962C8B-B14F-4D97-AF65-F5344CB8AC3E}">
        <p14:creationId xmlns:p14="http://schemas.microsoft.com/office/powerpoint/2010/main" val="339110784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80231" y="764212"/>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Gwariant cyfartalog fesul ymweliad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471323" y="1875956"/>
            <a:ext cx="23223536" cy="18158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gn="just"/>
            <a:r>
              <a:rPr lang="en-US" sz="2800"/>
              <a:t>O’i gymharu â 2023, cynyddodd gwariant cyfartalog fesul ymweliad ym Mhrydain Fawr 20% yn 2024. </a:t>
            </a:r>
            <a:r>
              <a:rPr lang="en-GB" sz="2800"/>
              <a:t>Roedd gwariant cyfartalog fesul ymweliad uchaf yn Ch4 2024, gan gynyddu 22% o’i gymharu â Ch4 2023. Roedd y cynnydd hwn i wariant cyfartalog fesul ymweliad yn gysylltiedig â chynnydd i gyfran i bobl annibynnol iau (+4 pwynt canran) a hŷn (+1 pwynt canran) yn mynd ar ymweliadau dydd yn Ch4 2024, o’i gymharu â Ch4 2023. Mae’r cyfnodau oes hyn yn dueddol o deithio mewn partïon sengl a 2 berson ac yn gwario mwy ar weithgareddau drud fel bwyta ac yfed allan, siopa arbenigol neu brofiadau llesiant.</a:t>
            </a:r>
            <a:endParaRPr lang="en-US" sz="2800"/>
          </a:p>
        </p:txBody>
      </p:sp>
      <p:grpSp>
        <p:nvGrpSpPr>
          <p:cNvPr id="7" name="Group 6" descr="Line chart depicting average spend (in millions) by quarter in GB, England, Scotland and Wales between Q2 2021 and Q4 2022.">
            <a:extLst>
              <a:ext uri="{FF2B5EF4-FFF2-40B4-BE49-F238E27FC236}">
                <a16:creationId xmlns:a16="http://schemas.microsoft.com/office/drawing/2014/main" id="{0EB9F83B-2B40-743E-E797-A0AD5A2E5CF6}"/>
              </a:ext>
            </a:extLst>
          </p:cNvPr>
          <p:cNvGrpSpPr/>
          <p:nvPr/>
        </p:nvGrpSpPr>
        <p:grpSpPr>
          <a:xfrm>
            <a:off x="571500" y="3797300"/>
            <a:ext cx="16476069" cy="8181975"/>
            <a:chOff x="558800" y="3797300"/>
            <a:chExt cx="15684954"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Gwariant cyfartalog fesul ymweliad </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6F644F72-3F2E-5179-813B-8D1E5A114D34}"/>
                </a:ext>
              </a:extLst>
            </p:cNvPr>
            <p:cNvGraphicFramePr/>
            <p:nvPr>
              <p:extLst>
                <p:ext uri="{D42A27DB-BD31-4B8C-83A1-F6EECF244321}">
                  <p14:modId xmlns:p14="http://schemas.microsoft.com/office/powerpoint/2010/main" val="4209055599"/>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3529279854"/>
              </p:ext>
            </p:extLst>
          </p:nvPr>
        </p:nvGraphicFramePr>
        <p:xfrm>
          <a:off x="17288889" y="3797299"/>
          <a:ext cx="6498735" cy="8181976"/>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379588">
                <a:tc>
                  <a:txBody>
                    <a:bodyPr/>
                    <a:lstStyle/>
                    <a:p>
                      <a:pPr algn="ctr"/>
                      <a:r>
                        <a:rPr lang="en-GB" sz="2800" err="1">
                          <a:solidFill>
                            <a:schemeClr val="bg1"/>
                          </a:solidFill>
                          <a:latin typeface="+mn-lt"/>
                        </a:rPr>
                        <a:t>Gwlad</a:t>
                      </a:r>
                      <a:endParaRPr lang="en-GB" sz="2800">
                        <a:solidFill>
                          <a:schemeClr val="bg1"/>
                        </a:solidFill>
                        <a:latin typeface="+mn-lt"/>
                      </a:endParaRPr>
                    </a:p>
                  </a:txBody>
                  <a:tcPr anchor="ctr"/>
                </a:tc>
                <a:tc>
                  <a:txBody>
                    <a:bodyPr/>
                    <a:lstStyle/>
                    <a:p>
                      <a:pPr algn="ctr"/>
                      <a:r>
                        <a:rPr lang="en-GB" sz="2800" err="1">
                          <a:solidFill>
                            <a:schemeClr val="bg1"/>
                          </a:solidFill>
                          <a:latin typeface="+mn-lt"/>
                        </a:rPr>
                        <a:t>Gwariant cyfartalog fesul ymweliad </a:t>
                      </a:r>
                    </a:p>
                    <a:p>
                      <a:pPr algn="ctr"/>
                      <a:r>
                        <a:rPr lang="en-GB" sz="2800">
                          <a:solidFill>
                            <a:schemeClr val="bg1"/>
                          </a:solidFill>
                          <a:latin typeface="+mn-lt"/>
                        </a:rPr>
                        <a:t>2023</a:t>
                      </a:r>
                    </a:p>
                  </a:txBody>
                  <a:tcPr anchor="ctr"/>
                </a:tc>
                <a:tc>
                  <a:txBody>
                    <a:bodyPr/>
                    <a:lstStyle/>
                    <a:p>
                      <a:pPr algn="ctr"/>
                      <a:r>
                        <a:rPr lang="en-US" sz="2800">
                          <a:solidFill>
                            <a:schemeClr val="bg1"/>
                          </a:solidFill>
                          <a:latin typeface="+mn-lt"/>
                        </a:rPr>
                        <a:t>Gwariant cyfartalog fesul ymweliad </a:t>
                      </a:r>
                    </a:p>
                    <a:p>
                      <a:pPr algn="ctr"/>
                      <a:r>
                        <a:rPr lang="en-US" sz="2800">
                          <a:solidFill>
                            <a:schemeClr val="bg1"/>
                          </a:solidFill>
                          <a:latin typeface="+mn-lt"/>
                        </a:rPr>
                        <a:t>2024</a:t>
                      </a:r>
                    </a:p>
                  </a:txBody>
                  <a:tcPr anchor="ctr"/>
                </a:tc>
                <a:extLst>
                  <a:ext uri="{0D108BD9-81ED-4DB2-BD59-A6C34878D82A}">
                    <a16:rowId xmlns:a16="http://schemas.microsoft.com/office/drawing/2014/main" val="1236938923"/>
                  </a:ext>
                </a:extLst>
              </a:tr>
              <a:tr h="1450597">
                <a:tc>
                  <a:txBody>
                    <a:bodyPr/>
                    <a:lstStyle/>
                    <a:p>
                      <a:pPr marL="0" algn="ctr" defTabSz="914400" rtl="0" eaLnBrk="1" latinLnBrk="0" hangingPunct="1"/>
                      <a:r>
                        <a:rPr lang="en-US" sz="2800" kern="1200">
                          <a:solidFill>
                            <a:srgbClr val="200F2E"/>
                          </a:solidFill>
                          <a:latin typeface="+mn-lt"/>
                          <a:ea typeface="+mn-ea"/>
                          <a:cs typeface="+mn-cs"/>
                        </a:rPr>
                        <a:t>Prydain Fawr</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£44</a:t>
                      </a: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£53</a:t>
                      </a:r>
                    </a:p>
                  </a:txBody>
                  <a:tcPr marL="90000" marR="90000" marT="46800" marB="46800" anchor="ctr"/>
                </a:tc>
                <a:extLst>
                  <a:ext uri="{0D108BD9-81ED-4DB2-BD59-A6C34878D82A}">
                    <a16:rowId xmlns:a16="http://schemas.microsoft.com/office/drawing/2014/main" val="2818411631"/>
                  </a:ext>
                </a:extLst>
              </a:tr>
              <a:tr h="1450597">
                <a:tc>
                  <a:txBody>
                    <a:bodyPr/>
                    <a:lstStyle/>
                    <a:p>
                      <a:pPr marL="0" algn="ctr" defTabSz="914400" rtl="0" eaLnBrk="1" latinLnBrk="0" hangingPunct="1"/>
                      <a:r>
                        <a:rPr lang="en-US" sz="2800" kern="1200" err="1">
                          <a:solidFill>
                            <a:srgbClr val="200F2E"/>
                          </a:solidFill>
                          <a:latin typeface="+mn-lt"/>
                          <a:ea typeface="+mn-ea"/>
                          <a:cs typeface="+mn-cs"/>
                        </a:rPr>
                        <a:t>Lloegr</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rgbClr val="200F2E"/>
                          </a:solidFill>
                          <a:latin typeface="+mn-lt"/>
                          <a:ea typeface="+mn-ea"/>
                          <a:cs typeface="+mn-cs"/>
                        </a:rPr>
                        <a:t> £44</a:t>
                      </a:r>
                    </a:p>
                  </a:txBody>
                  <a:tcPr marL="90000" marR="90000" marT="46800" marB="46800" anchor="ctr"/>
                </a:tc>
                <a:tc>
                  <a:txBody>
                    <a:bodyPr/>
                    <a:lstStyle/>
                    <a:p>
                      <a:pPr marL="0" algn="ctr" defTabSz="914400" rtl="0" eaLnBrk="1" fontAlgn="b" latinLnBrk="0" hangingPunct="1"/>
                      <a:r>
                        <a:rPr lang="en-GB" sz="2800" kern="1200">
                          <a:solidFill>
                            <a:srgbClr val="200F2E"/>
                          </a:solidFill>
                          <a:latin typeface="+mn-lt"/>
                          <a:ea typeface="+mn-ea"/>
                          <a:cs typeface="+mn-cs"/>
                        </a:rPr>
                        <a:t> £53</a:t>
                      </a:r>
                    </a:p>
                  </a:txBody>
                  <a:tcPr marL="90000" marR="90000" marT="46800" marB="46800" anchor="ctr"/>
                </a:tc>
                <a:extLst>
                  <a:ext uri="{0D108BD9-81ED-4DB2-BD59-A6C34878D82A}">
                    <a16:rowId xmlns:a16="http://schemas.microsoft.com/office/drawing/2014/main" val="3992828607"/>
                  </a:ext>
                </a:extLst>
              </a:tr>
              <a:tr h="1450597">
                <a:tc>
                  <a:txBody>
                    <a:bodyPr/>
                    <a:lstStyle/>
                    <a:p>
                      <a:pPr marL="0" algn="ctr" defTabSz="914400" rtl="0" eaLnBrk="1" latinLnBrk="0" hangingPunct="1"/>
                      <a:r>
                        <a:rPr lang="en-US" sz="2800" kern="1200">
                          <a:solidFill>
                            <a:srgbClr val="200F2E"/>
                          </a:solidFill>
                          <a:latin typeface="+mn-lt"/>
                          <a:ea typeface="+mn-ea"/>
                          <a:cs typeface="+mn-cs"/>
                        </a:rPr>
                        <a:t>Yr Alban</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£43</a:t>
                      </a: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£52</a:t>
                      </a:r>
                    </a:p>
                  </a:txBody>
                  <a:tcPr marL="90000" marR="90000" marT="46800" marB="46800" anchor="ctr"/>
                </a:tc>
                <a:extLst>
                  <a:ext uri="{0D108BD9-81ED-4DB2-BD59-A6C34878D82A}">
                    <a16:rowId xmlns:a16="http://schemas.microsoft.com/office/drawing/2014/main" val="664184207"/>
                  </a:ext>
                </a:extLst>
              </a:tr>
              <a:tr h="1450597">
                <a:tc>
                  <a:txBody>
                    <a:bodyPr/>
                    <a:lstStyle/>
                    <a:p>
                      <a:pPr marL="0" algn="ctr" defTabSz="914400" rtl="0" eaLnBrk="1" latinLnBrk="0" hangingPunct="1"/>
                      <a:r>
                        <a:rPr lang="en-US" sz="2800" kern="1200">
                          <a:solidFill>
                            <a:srgbClr val="200F2E"/>
                          </a:solidFill>
                          <a:latin typeface="+mn-lt"/>
                          <a:ea typeface="+mn-ea"/>
                          <a:cs typeface="+mn-cs"/>
                        </a:rPr>
                        <a:t>Cymru</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£41 </a:t>
                      </a: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£45</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err="1"/>
              <a:t>Ffynhonnell: Arolwg Twristiaeth Prydain Fawr: Ymweliadau Dydd 2024</a:t>
            </a:r>
            <a:br>
              <a:rPr lang="en-GB" sz="2400" err="1"/>
            </a:br>
            <a:r>
              <a:rPr lang="en-GB" sz="2400" err="1"/>
              <a:t>Sylfaen: Prydain Fawr 10,015; Lloegr 8,049; Yr Alban 1,143; Cymru 911</a:t>
            </a:r>
          </a:p>
        </p:txBody>
      </p:sp>
    </p:spTree>
    <p:extLst>
      <p:ext uri="{BB962C8B-B14F-4D97-AF65-F5344CB8AC3E}">
        <p14:creationId xmlns:p14="http://schemas.microsoft.com/office/powerpoint/2010/main" val="350395391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A82C32-0B15-9B13-6941-12D8BD6B1650}"/>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a:ln>
                  <a:noFill/>
                </a:ln>
                <a:solidFill>
                  <a:schemeClr val="tx2">
                    <a:lumMod val="20000"/>
                    <a:lumOff val="80000"/>
                  </a:schemeClr>
                </a:solidFill>
                <a:effectLst/>
                <a:uLnTx/>
                <a:uFillTx/>
                <a:latin typeface="+mj-lt"/>
                <a:ea typeface="Wales Sans Body"/>
                <a:cs typeface="Wales Sans Body"/>
                <a:sym typeface="Wales Sans Body"/>
              </a:rPr>
              <a:t>Cymru</a:t>
            </a:r>
          </a:p>
        </p:txBody>
      </p:sp>
      <p:sp>
        <p:nvSpPr>
          <p:cNvPr id="3" name="Text Placeholder 2">
            <a:extLst>
              <a:ext uri="{FF2B5EF4-FFF2-40B4-BE49-F238E27FC236}">
                <a16:creationId xmlns:a16="http://schemas.microsoft.com/office/drawing/2014/main" id="{61EBBA13-CB2C-93A6-E15A-45306C4FA951}"/>
              </a:ext>
            </a:extLst>
          </p:cNvPr>
          <p:cNvSpPr>
            <a:spLocks noGrp="1"/>
          </p:cNvSpPr>
          <p:nvPr>
            <p:ph type="body" sz="quarter" idx="13"/>
          </p:nvPr>
        </p:nvSpPr>
        <p:spPr/>
        <p:txBody>
          <a:bodyPr>
            <a:normAutofit fontScale="55000" lnSpcReduction="20000"/>
          </a:bodyPr>
          <a:lstStyle/>
          <a:p>
            <a:r>
              <a:rPr lang="en-IN" err="1"/>
              <a:t>Ymweliadau dydd twristiaeth</a:t>
            </a:r>
            <a:endParaRPr lang="en-IN"/>
          </a:p>
          <a:p>
            <a:r>
              <a:rPr lang="en-IN"/>
              <a:t>2022-2024</a:t>
            </a:r>
          </a:p>
        </p:txBody>
      </p:sp>
    </p:spTree>
    <p:extLst>
      <p:ext uri="{BB962C8B-B14F-4D97-AF65-F5344CB8AC3E}">
        <p14:creationId xmlns:p14="http://schemas.microsoft.com/office/powerpoint/2010/main" val="291549649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2140DE-AF0F-AC94-D171-82D158AA0CF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Crynodeb o ymweliadau dydd twristiaeth â Chymru yn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ED06573-B7C5-5338-29D1-A48FCD7B3365}"/>
              </a:ext>
            </a:extLst>
          </p:cNvPr>
          <p:cNvSpPr/>
          <p:nvPr/>
        </p:nvSpPr>
        <p:spPr>
          <a:xfrm>
            <a:off x="558800" y="2108199"/>
            <a:ext cx="742045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err="1"/>
              <a:t>Ymweliadau dydd twristiaeth 2024 (miliynau)</a:t>
            </a:r>
          </a:p>
        </p:txBody>
      </p:sp>
      <p:sp>
        <p:nvSpPr>
          <p:cNvPr id="7" name="Rectangle 6">
            <a:extLst>
              <a:ext uri="{FF2B5EF4-FFF2-40B4-BE49-F238E27FC236}">
                <a16:creationId xmlns:a16="http://schemas.microsoft.com/office/drawing/2014/main" id="{1E8EF366-735E-13A5-4D98-72B68545D508}"/>
              </a:ext>
              <a:ext uri="{C183D7F6-B498-43B3-948B-1728B52AA6E4}">
                <adec:decorative xmlns:adec="http://schemas.microsoft.com/office/drawing/2017/decorative" val="1"/>
              </a:ext>
            </a:extLst>
          </p:cNvPr>
          <p:cNvSpPr/>
          <p:nvPr/>
        </p:nvSpPr>
        <p:spPr>
          <a:xfrm>
            <a:off x="558800" y="2848532"/>
            <a:ext cx="7420450"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8" name="Chart 7" descr="Bar charts depicting tourism day visits (in millions) to Wales by quarter in 2022.">
            <a:extLst>
              <a:ext uri="{FF2B5EF4-FFF2-40B4-BE49-F238E27FC236}">
                <a16:creationId xmlns:a16="http://schemas.microsoft.com/office/drawing/2014/main" id="{C91EC11F-8724-B289-EB0F-B9CC31B85FD1}"/>
              </a:ext>
            </a:extLst>
          </p:cNvPr>
          <p:cNvGraphicFramePr/>
          <p:nvPr>
            <p:extLst>
              <p:ext uri="{D42A27DB-BD31-4B8C-83A1-F6EECF244321}">
                <p14:modId xmlns:p14="http://schemas.microsoft.com/office/powerpoint/2010/main" val="23684447"/>
              </p:ext>
            </p:extLst>
          </p:nvPr>
        </p:nvGraphicFramePr>
        <p:xfrm>
          <a:off x="558800" y="2848532"/>
          <a:ext cx="7420450" cy="40094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9D86DA49-3868-9497-D07B-1CD996A36897}"/>
              </a:ext>
            </a:extLst>
          </p:cNvPr>
          <p:cNvSpPr/>
          <p:nvPr/>
        </p:nvSpPr>
        <p:spPr>
          <a:xfrm>
            <a:off x="8301042" y="2108199"/>
            <a:ext cx="154812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Gweithgareddau</a:t>
            </a:r>
            <a:endParaRPr lang="en-US" sz="2800" b="1"/>
          </a:p>
        </p:txBody>
      </p:sp>
      <p:sp>
        <p:nvSpPr>
          <p:cNvPr id="6" name="Rectangle 5">
            <a:extLst>
              <a:ext uri="{FF2B5EF4-FFF2-40B4-BE49-F238E27FC236}">
                <a16:creationId xmlns:a16="http://schemas.microsoft.com/office/drawing/2014/main" id="{5ED8ABCC-5A9F-2F0C-BB96-D673091FE1F8}"/>
              </a:ext>
              <a:ext uri="{C183D7F6-B498-43B3-948B-1728B52AA6E4}">
                <adec:decorative xmlns:adec="http://schemas.microsoft.com/office/drawing/2017/decorative" val="1"/>
              </a:ext>
            </a:extLst>
          </p:cNvPr>
          <p:cNvSpPr/>
          <p:nvPr/>
        </p:nvSpPr>
        <p:spPr>
          <a:xfrm>
            <a:off x="8301042" y="2848532"/>
            <a:ext cx="15481295"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9" name="Chart 8" descr="Horizontal bar chart depicting the activities undertaken on day visits to Wales in 2022, shown as a percentage of visits.">
            <a:extLst>
              <a:ext uri="{FF2B5EF4-FFF2-40B4-BE49-F238E27FC236}">
                <a16:creationId xmlns:a16="http://schemas.microsoft.com/office/drawing/2014/main" id="{82FC7CAD-02D0-6FE1-CE83-EFBAB2404ECF}"/>
              </a:ext>
            </a:extLst>
          </p:cNvPr>
          <p:cNvGraphicFramePr/>
          <p:nvPr>
            <p:extLst>
              <p:ext uri="{D42A27DB-BD31-4B8C-83A1-F6EECF244321}">
                <p14:modId xmlns:p14="http://schemas.microsoft.com/office/powerpoint/2010/main" val="1619936560"/>
              </p:ext>
            </p:extLst>
          </p:nvPr>
        </p:nvGraphicFramePr>
        <p:xfrm>
          <a:off x="8301042" y="2848532"/>
          <a:ext cx="15481295" cy="400946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842C260C-D645-137B-3195-F33EA7D5AC45}"/>
              </a:ext>
            </a:extLst>
          </p:cNvPr>
          <p:cNvSpPr/>
          <p:nvPr/>
        </p:nvSpPr>
        <p:spPr>
          <a:xfrm>
            <a:off x="561976" y="7223682"/>
            <a:ext cx="10835367"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Gwariant tri misol (£ miliynau)</a:t>
            </a:r>
          </a:p>
        </p:txBody>
      </p:sp>
      <p:sp>
        <p:nvSpPr>
          <p:cNvPr id="15" name="Rectangle 14">
            <a:extLst>
              <a:ext uri="{FF2B5EF4-FFF2-40B4-BE49-F238E27FC236}">
                <a16:creationId xmlns:a16="http://schemas.microsoft.com/office/drawing/2014/main" id="{00DEE617-98CC-03AD-481F-F6ECFFEA008E}"/>
              </a:ext>
              <a:ext uri="{C183D7F6-B498-43B3-948B-1728B52AA6E4}">
                <adec:decorative xmlns:adec="http://schemas.microsoft.com/office/drawing/2017/decorative" val="1"/>
              </a:ext>
            </a:extLst>
          </p:cNvPr>
          <p:cNvSpPr/>
          <p:nvPr/>
        </p:nvSpPr>
        <p:spPr>
          <a:xfrm>
            <a:off x="561976" y="7972482"/>
            <a:ext cx="10835367"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0" name="Content Placeholder 12" descr="Line chart depicting quarterly spend in Wales in 2022.">
            <a:extLst>
              <a:ext uri="{FF2B5EF4-FFF2-40B4-BE49-F238E27FC236}">
                <a16:creationId xmlns:a16="http://schemas.microsoft.com/office/drawing/2014/main" id="{D2BEEF02-2248-706B-27BF-FB5D04F4F11A}"/>
              </a:ext>
            </a:extLst>
          </p:cNvPr>
          <p:cNvGraphicFramePr/>
          <p:nvPr>
            <p:extLst>
              <p:ext uri="{D42A27DB-BD31-4B8C-83A1-F6EECF244321}">
                <p14:modId xmlns:p14="http://schemas.microsoft.com/office/powerpoint/2010/main" val="1513590917"/>
              </p:ext>
            </p:extLst>
          </p:nvPr>
        </p:nvGraphicFramePr>
        <p:xfrm>
          <a:off x="561976" y="7972482"/>
          <a:ext cx="10835367" cy="4006793"/>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1ED060D7-2671-2358-A69F-004498CA64AE}"/>
              </a:ext>
            </a:extLst>
          </p:cNvPr>
          <p:cNvSpPr/>
          <p:nvPr/>
        </p:nvSpPr>
        <p:spPr>
          <a:xfrm>
            <a:off x="11732257" y="7223682"/>
            <a:ext cx="400468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Gwariant cyfartalog fesul ymweliad</a:t>
            </a:r>
          </a:p>
        </p:txBody>
      </p:sp>
      <p:graphicFrame>
        <p:nvGraphicFramePr>
          <p:cNvPr id="18" name="Table 17">
            <a:extLst>
              <a:ext uri="{FF2B5EF4-FFF2-40B4-BE49-F238E27FC236}">
                <a16:creationId xmlns:a16="http://schemas.microsoft.com/office/drawing/2014/main" id="{EB6B3512-FA68-8C51-EDD1-D442945028D2}"/>
              </a:ext>
            </a:extLst>
          </p:cNvPr>
          <p:cNvGraphicFramePr>
            <a:graphicFrameLocks noGrp="1"/>
          </p:cNvGraphicFramePr>
          <p:nvPr>
            <p:extLst>
              <p:ext uri="{D42A27DB-BD31-4B8C-83A1-F6EECF244321}">
                <p14:modId xmlns:p14="http://schemas.microsoft.com/office/powerpoint/2010/main" val="2134329827"/>
              </p:ext>
            </p:extLst>
          </p:nvPr>
        </p:nvGraphicFramePr>
        <p:xfrm>
          <a:off x="11732257" y="7972482"/>
          <a:ext cx="4004680" cy="4032000"/>
        </p:xfrm>
        <a:graphic>
          <a:graphicData uri="http://schemas.openxmlformats.org/drawingml/2006/table">
            <a:tbl>
              <a:tblPr firstRow="1" bandRow="1">
                <a:tableStyleId>{5C22544A-7EE6-4342-B048-85BDC9FD1C3A}</a:tableStyleId>
              </a:tblPr>
              <a:tblGrid>
                <a:gridCol w="2002340">
                  <a:extLst>
                    <a:ext uri="{9D8B030D-6E8A-4147-A177-3AD203B41FA5}">
                      <a16:colId xmlns:a16="http://schemas.microsoft.com/office/drawing/2014/main" val="81361600"/>
                    </a:ext>
                  </a:extLst>
                </a:gridCol>
                <a:gridCol w="2002340">
                  <a:extLst>
                    <a:ext uri="{9D8B030D-6E8A-4147-A177-3AD203B41FA5}">
                      <a16:colId xmlns:a16="http://schemas.microsoft.com/office/drawing/2014/main" val="887013069"/>
                    </a:ext>
                  </a:extLst>
                </a:gridCol>
              </a:tblGrid>
              <a:tr h="1008000">
                <a:tc>
                  <a:txBody>
                    <a:bodyPr/>
                    <a:lstStyle/>
                    <a:p>
                      <a:pPr marL="0" marR="0" indent="0" algn="ctr" defTabSz="1828800" rtl="0" eaLnBrk="1" fontAlgn="b" latinLnBrk="0" hangingPunct="1">
                        <a:lnSpc>
                          <a:spcPct val="100000"/>
                        </a:lnSpc>
                        <a:spcBef>
                          <a:spcPct val="0"/>
                        </a:spcBef>
                        <a:spcAft>
                          <a:spcPct val="0"/>
                        </a:spcAft>
                        <a:buClrTx/>
                        <a:buSzTx/>
                        <a:buFontTx/>
                        <a:buNone/>
                      </a:pPr>
                      <a:r>
                        <a:rPr lang="en-GB" sz="2800" b="0" i="0" u="none" strike="noStrike" kern="1200" cap="none" spc="0" baseline="0">
                          <a:solidFill>
                            <a:schemeClr val="tx1"/>
                          </a:solidFill>
                          <a:effectLst/>
                          <a:uFillTx/>
                          <a:latin typeface="+mn-lt"/>
                          <a:ea typeface="+mn-ea"/>
                          <a:cs typeface="+mn-cs"/>
                          <a:sym typeface="Calibri"/>
                        </a:rPr>
                        <a:t>Ch1 2024</a:t>
                      </a:r>
                    </a:p>
                  </a:txBody>
                  <a:tcPr marL="7620" marR="7620" marT="7620" marB="0" anchor="ctr">
                    <a:solidFill>
                      <a:schemeClr val="bg2">
                        <a:lumMod val="20000"/>
                        <a:lumOff val="80000"/>
                      </a:schemeClr>
                    </a:solidFill>
                  </a:tcPr>
                </a:tc>
                <a:tc>
                  <a:txBody>
                    <a:bodyPr/>
                    <a:lstStyle/>
                    <a:p>
                      <a:pPr marL="0" algn="ctr" rtl="0" eaLnBrk="1" fontAlgn="b" latinLnBrk="0" hangingPunct="1">
                        <a:spcBef>
                          <a:spcPct val="0"/>
                        </a:spcBef>
                        <a:spcAft>
                          <a:spcPct val="0"/>
                        </a:spcAft>
                      </a:pPr>
                      <a:r>
                        <a:rPr lang="en-GB" sz="2800" b="0" i="0" u="none" strike="noStrike" kern="1200">
                          <a:solidFill>
                            <a:schemeClr val="tx1"/>
                          </a:solidFill>
                          <a:effectLst/>
                          <a:latin typeface="+mn-lt"/>
                        </a:rPr>
                        <a:t>£41</a:t>
                      </a:r>
                      <a:endParaRPr lang="en-GB" sz="2800" b="0" i="0" u="none" strike="noStrike">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2818411631"/>
                  </a:ext>
                </a:extLst>
              </a:tr>
              <a:tr h="1008000">
                <a:tc>
                  <a:txBody>
                    <a:bodyPr/>
                    <a:lstStyle/>
                    <a:p>
                      <a:pPr marL="0" marR="0" indent="0" algn="ctr" defTabSz="1828800" rtl="0" eaLnBrk="1" fontAlgn="b" latinLnBrk="0" hangingPunct="1">
                        <a:lnSpc>
                          <a:spcPct val="100000"/>
                        </a:lnSpc>
                        <a:spcBef>
                          <a:spcPct val="0"/>
                        </a:spcBef>
                        <a:spcAft>
                          <a:spcPct val="0"/>
                        </a:spcAft>
                        <a:buClrTx/>
                        <a:buSzTx/>
                        <a:buFontTx/>
                        <a:buNone/>
                      </a:pPr>
                      <a:r>
                        <a:rPr lang="en-GB" sz="2800" b="0" i="0" u="none" strike="noStrike" kern="1200" cap="none" spc="0" baseline="0">
                          <a:solidFill>
                            <a:schemeClr val="tx1"/>
                          </a:solidFill>
                          <a:effectLst/>
                          <a:uFillTx/>
                          <a:latin typeface="+mn-lt"/>
                          <a:ea typeface="+mn-ea"/>
                          <a:cs typeface="+mn-cs"/>
                          <a:sym typeface="Calibri"/>
                        </a:rPr>
                        <a:t>Ch2 2024</a:t>
                      </a:r>
                    </a:p>
                  </a:txBody>
                  <a:tcPr marL="7620" marR="7620" marT="7620" marB="0" anchor="ctr"/>
                </a:tc>
                <a:tc>
                  <a:txBody>
                    <a:bodyPr/>
                    <a:lstStyle/>
                    <a:p>
                      <a:pPr marL="0" algn="ctr" rtl="0" eaLnBrk="1" fontAlgn="b" latinLnBrk="0" hangingPunct="1">
                        <a:spcBef>
                          <a:spcPct val="0"/>
                        </a:spcBef>
                        <a:spcAft>
                          <a:spcPct val="0"/>
                        </a:spcAft>
                      </a:pPr>
                      <a:r>
                        <a:rPr lang="en-GB" sz="2800" b="0" i="0" u="none" strike="noStrike" kern="1200">
                          <a:solidFill>
                            <a:schemeClr val="tx1"/>
                          </a:solidFill>
                          <a:effectLst/>
                          <a:latin typeface="+mn-lt"/>
                        </a:rPr>
                        <a:t>£46</a:t>
                      </a:r>
                      <a:endParaRPr lang="en-GB" sz="2800" b="0" i="0" u="none" strike="noStrike">
                        <a:solidFill>
                          <a:schemeClr val="tx1"/>
                        </a:solidFill>
                        <a:effectLst/>
                        <a:latin typeface="+mn-lt"/>
                      </a:endParaRPr>
                    </a:p>
                  </a:txBody>
                  <a:tcPr marL="7620" marR="7620" marT="7620" marB="0" anchor="ctr"/>
                </a:tc>
                <a:extLst>
                  <a:ext uri="{0D108BD9-81ED-4DB2-BD59-A6C34878D82A}">
                    <a16:rowId xmlns:a16="http://schemas.microsoft.com/office/drawing/2014/main" val="3992828607"/>
                  </a:ext>
                </a:extLst>
              </a:tr>
              <a:tr h="1008000">
                <a:tc>
                  <a:txBody>
                    <a:bodyPr/>
                    <a:lstStyle/>
                    <a:p>
                      <a:pPr marL="0" marR="0" indent="0" algn="ctr" defTabSz="1828800" rtl="0" eaLnBrk="1" fontAlgn="b" latinLnBrk="0" hangingPunct="1">
                        <a:lnSpc>
                          <a:spcPct val="100000"/>
                        </a:lnSpc>
                        <a:spcBef>
                          <a:spcPct val="0"/>
                        </a:spcBef>
                        <a:spcAft>
                          <a:spcPct val="0"/>
                        </a:spcAft>
                        <a:buClrTx/>
                        <a:buSzTx/>
                        <a:buFontTx/>
                        <a:buNone/>
                      </a:pPr>
                      <a:r>
                        <a:rPr lang="en-GB" sz="2800" b="0" i="0" u="none" strike="noStrike" kern="1200" cap="none" spc="0" baseline="0">
                          <a:solidFill>
                            <a:schemeClr val="tx1"/>
                          </a:solidFill>
                          <a:effectLst/>
                          <a:uFillTx/>
                          <a:latin typeface="+mn-lt"/>
                          <a:ea typeface="+mn-ea"/>
                          <a:cs typeface="+mn-cs"/>
                          <a:sym typeface="Calibri"/>
                        </a:rPr>
                        <a:t>Ch3 2024</a:t>
                      </a:r>
                    </a:p>
                  </a:txBody>
                  <a:tcPr marL="7620" marR="7620" marT="7620" marB="0" anchor="ctr">
                    <a:solidFill>
                      <a:schemeClr val="bg2">
                        <a:lumMod val="20000"/>
                        <a:lumOff val="80000"/>
                      </a:schemeClr>
                    </a:solidFill>
                  </a:tcPr>
                </a:tc>
                <a:tc>
                  <a:txBody>
                    <a:bodyPr/>
                    <a:lstStyle/>
                    <a:p>
                      <a:pPr marL="0" algn="ctr" rtl="0" eaLnBrk="1" fontAlgn="b" latinLnBrk="0" hangingPunct="1">
                        <a:spcBef>
                          <a:spcPct val="0"/>
                        </a:spcBef>
                        <a:spcAft>
                          <a:spcPct val="0"/>
                        </a:spcAft>
                      </a:pPr>
                      <a:r>
                        <a:rPr lang="en-GB" sz="2800" b="0" i="0" u="none" strike="noStrike" kern="1200">
                          <a:solidFill>
                            <a:schemeClr val="tx1"/>
                          </a:solidFill>
                          <a:effectLst/>
                          <a:latin typeface="+mn-lt"/>
                        </a:rPr>
                        <a:t>£46</a:t>
                      </a:r>
                      <a:endParaRPr lang="en-GB" sz="2800" b="0" i="0" u="none" strike="noStrike">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664184207"/>
                  </a:ext>
                </a:extLst>
              </a:tr>
              <a:tr h="1008000">
                <a:tc>
                  <a:txBody>
                    <a:bodyPr/>
                    <a:lstStyle/>
                    <a:p>
                      <a:pPr marL="0" marR="0" indent="0" algn="ctr" defTabSz="1828800" rtl="0" eaLnBrk="1" fontAlgn="b" latinLnBrk="0" hangingPunct="1">
                        <a:lnSpc>
                          <a:spcPct val="100000"/>
                        </a:lnSpc>
                        <a:spcBef>
                          <a:spcPct val="0"/>
                        </a:spcBef>
                        <a:spcAft>
                          <a:spcPct val="0"/>
                        </a:spcAft>
                        <a:buClrTx/>
                        <a:buSzTx/>
                        <a:buFontTx/>
                        <a:buNone/>
                      </a:pPr>
                      <a:r>
                        <a:rPr lang="en-GB" sz="2800" b="0" i="0" u="none" strike="noStrike" kern="1200" cap="none" spc="0" baseline="0">
                          <a:solidFill>
                            <a:schemeClr val="tx1"/>
                          </a:solidFill>
                          <a:effectLst/>
                          <a:uFillTx/>
                          <a:latin typeface="+mn-lt"/>
                          <a:ea typeface="+mn-ea"/>
                          <a:cs typeface="+mn-cs"/>
                          <a:sym typeface="Calibri"/>
                        </a:rPr>
                        <a:t>Ch4 2024</a:t>
                      </a:r>
                    </a:p>
                  </a:txBody>
                  <a:tcPr marL="7620" marR="7620" marT="7620" marB="0" anchor="ctr"/>
                </a:tc>
                <a:tc>
                  <a:txBody>
                    <a:bodyPr/>
                    <a:lstStyle/>
                    <a:p>
                      <a:pPr marL="0" algn="ctr" rtl="0" eaLnBrk="1" fontAlgn="b" latinLnBrk="0" hangingPunct="1">
                        <a:spcBef>
                          <a:spcPct val="0"/>
                        </a:spcBef>
                        <a:spcAft>
                          <a:spcPct val="0"/>
                        </a:spcAft>
                      </a:pPr>
                      <a:r>
                        <a:rPr lang="en-GB" sz="2800" b="0" i="0" u="none" strike="noStrike" kern="1200" dirty="0">
                          <a:solidFill>
                            <a:schemeClr val="tx1"/>
                          </a:solidFill>
                          <a:effectLst/>
                          <a:latin typeface="+mn-lt"/>
                        </a:rPr>
                        <a:t>£48</a:t>
                      </a:r>
                    </a:p>
                  </a:txBody>
                  <a:tcPr marL="7620" marR="7620" marT="7620" marB="0" anchor="ctr"/>
                </a:tc>
                <a:extLst>
                  <a:ext uri="{0D108BD9-81ED-4DB2-BD59-A6C34878D82A}">
                    <a16:rowId xmlns:a16="http://schemas.microsoft.com/office/drawing/2014/main" val="120076929"/>
                  </a:ext>
                </a:extLst>
              </a:tr>
            </a:tbl>
          </a:graphicData>
        </a:graphic>
      </p:graphicFrame>
      <p:sp>
        <p:nvSpPr>
          <p:cNvPr id="17" name="Rectangle 16">
            <a:extLst>
              <a:ext uri="{FF2B5EF4-FFF2-40B4-BE49-F238E27FC236}">
                <a16:creationId xmlns:a16="http://schemas.microsoft.com/office/drawing/2014/main" id="{FAB1485B-30F3-AE53-7398-D6C43A65ED47}"/>
              </a:ext>
            </a:extLst>
          </p:cNvPr>
          <p:cNvSpPr/>
          <p:nvPr/>
        </p:nvSpPr>
        <p:spPr>
          <a:xfrm>
            <a:off x="16071850" y="7223682"/>
            <a:ext cx="771048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Prif Fath o Gyrchfan</a:t>
            </a:r>
          </a:p>
        </p:txBody>
      </p:sp>
      <p:sp>
        <p:nvSpPr>
          <p:cNvPr id="28" name="Rectangle 27">
            <a:extLst>
              <a:ext uri="{FF2B5EF4-FFF2-40B4-BE49-F238E27FC236}">
                <a16:creationId xmlns:a16="http://schemas.microsoft.com/office/drawing/2014/main" id="{3BA9804F-DF09-4C12-0D9C-3B77DE7D7ABB}"/>
              </a:ext>
              <a:ext uri="{C183D7F6-B498-43B3-948B-1728B52AA6E4}">
                <adec:decorative xmlns:adec="http://schemas.microsoft.com/office/drawing/2017/decorative" val="1"/>
              </a:ext>
            </a:extLst>
          </p:cNvPr>
          <p:cNvSpPr/>
          <p:nvPr/>
        </p:nvSpPr>
        <p:spPr>
          <a:xfrm>
            <a:off x="16071850" y="7972482"/>
            <a:ext cx="7710488"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9" name="Chart 18" descr="Pie chart depicting the main destination type as a percentage of visits, for example, seaside/coastal is 7%.">
            <a:extLst>
              <a:ext uri="{FF2B5EF4-FFF2-40B4-BE49-F238E27FC236}">
                <a16:creationId xmlns:a16="http://schemas.microsoft.com/office/drawing/2014/main" id="{71B639F3-BBBF-90E8-DA85-74AFDD3CE865}"/>
              </a:ext>
            </a:extLst>
          </p:cNvPr>
          <p:cNvGraphicFramePr/>
          <p:nvPr>
            <p:extLst>
              <p:ext uri="{D42A27DB-BD31-4B8C-83A1-F6EECF244321}">
                <p14:modId xmlns:p14="http://schemas.microsoft.com/office/powerpoint/2010/main" val="4200320943"/>
              </p:ext>
            </p:extLst>
          </p:nvPr>
        </p:nvGraphicFramePr>
        <p:xfrm>
          <a:off x="16071850" y="7972482"/>
          <a:ext cx="7710488" cy="4006793"/>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 Placeholder 3">
            <a:extLst>
              <a:ext uri="{FF2B5EF4-FFF2-40B4-BE49-F238E27FC236}">
                <a16:creationId xmlns:a16="http://schemas.microsoft.com/office/drawing/2014/main" id="{D51974F2-8233-EB56-9AA9-9A2D2BF96A24}"/>
              </a:ext>
            </a:extLst>
          </p:cNvPr>
          <p:cNvSpPr txBox="1"/>
          <p:nvPr/>
        </p:nvSpPr>
        <p:spPr>
          <a:xfrm>
            <a:off x="558800" y="12004482"/>
            <a:ext cx="18053050" cy="998175"/>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a:t>Mae gan weithgareddau â * faint sylfaen rhwng 30 a 100, ac argymhellir y dylid defnyddio’r amcangyfrifon ar sail ddangosol yn unig. </a:t>
            </a:r>
          </a:p>
          <a:p>
            <a:pPr marL="0" indent="0" hangingPunct="1">
              <a:buNone/>
            </a:pPr>
            <a:r>
              <a:rPr lang="en-GB" sz="2400" err="1"/>
              <a:t>Ffynhonnell: Arolwg Twristiaeth Prydain Fawr (GBTS): Ymweliadau Dydd 2024</a:t>
            </a:r>
            <a:br>
              <a:rPr lang="en-US" sz="2400"/>
            </a:br>
            <a:r>
              <a:rPr lang="en-US" sz="2400"/>
              <a:t>Sylfaen: Cymru 911</a:t>
            </a:r>
          </a:p>
        </p:txBody>
      </p:sp>
    </p:spTree>
    <p:extLst>
      <p:ext uri="{BB962C8B-B14F-4D97-AF65-F5344CB8AC3E}">
        <p14:creationId xmlns:p14="http://schemas.microsoft.com/office/powerpoint/2010/main" val="195603572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Ymweliadau dydd twristiaeth a gwariant yng Nghymru 2024</a:t>
            </a:r>
            <a:endParaRPr kumimoji="0" lang="en-IN"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1968773"/>
            <a:ext cx="23223538" cy="2389097"/>
          </a:xfrm>
        </p:spPr>
        <p:txBody>
          <a:bodyPr/>
          <a:lstStyle/>
          <a:p>
            <a:r>
              <a:rPr lang="en-GB" dirty="0" err="1">
                <a:latin typeface="+mn-lt"/>
              </a:rPr>
              <a:t>Roedd</a:t>
            </a:r>
            <a:r>
              <a:rPr lang="en-GB" dirty="0">
                <a:latin typeface="+mn-lt"/>
              </a:rPr>
              <a:t> 53 </a:t>
            </a:r>
            <a:r>
              <a:rPr lang="en-GB" dirty="0" err="1">
                <a:latin typeface="+mn-lt"/>
              </a:rPr>
              <a:t>miliwn</a:t>
            </a:r>
            <a:r>
              <a:rPr lang="en-GB" dirty="0">
                <a:latin typeface="+mn-lt"/>
              </a:rPr>
              <a:t> o </a:t>
            </a:r>
            <a:r>
              <a:rPr lang="en-GB" dirty="0" err="1">
                <a:latin typeface="+mn-lt"/>
              </a:rPr>
              <a:t>ymweliadau</a:t>
            </a:r>
            <a:r>
              <a:rPr lang="en-GB" dirty="0">
                <a:latin typeface="+mn-lt"/>
              </a:rPr>
              <a:t> </a:t>
            </a:r>
            <a:r>
              <a:rPr lang="en-GB" dirty="0" err="1">
                <a:latin typeface="+mn-lt"/>
              </a:rPr>
              <a:t>dydd</a:t>
            </a:r>
            <a:r>
              <a:rPr lang="en-GB" dirty="0">
                <a:latin typeface="+mn-lt"/>
              </a:rPr>
              <a:t> </a:t>
            </a:r>
            <a:r>
              <a:rPr lang="en-GB" dirty="0" err="1">
                <a:latin typeface="+mn-lt"/>
              </a:rPr>
              <a:t>twristiaeth</a:t>
            </a:r>
            <a:r>
              <a:rPr lang="en-GB" dirty="0">
                <a:latin typeface="+mn-lt"/>
              </a:rPr>
              <a:t> </a:t>
            </a:r>
            <a:r>
              <a:rPr lang="en-GB" dirty="0" err="1">
                <a:latin typeface="+mn-lt"/>
              </a:rPr>
              <a:t>yng</a:t>
            </a:r>
            <a:r>
              <a:rPr lang="en-GB" dirty="0">
                <a:latin typeface="+mn-lt"/>
              </a:rPr>
              <a:t> </a:t>
            </a:r>
            <a:r>
              <a:rPr lang="en-GB" dirty="0" err="1">
                <a:latin typeface="+mn-lt"/>
              </a:rPr>
              <a:t>Nghymru</a:t>
            </a:r>
            <a:r>
              <a:rPr lang="en-GB" dirty="0">
                <a:latin typeface="+mn-lt"/>
              </a:rPr>
              <a:t> </a:t>
            </a:r>
            <a:r>
              <a:rPr lang="en-GB" dirty="0" err="1">
                <a:latin typeface="+mn-lt"/>
              </a:rPr>
              <a:t>yn</a:t>
            </a:r>
            <a:r>
              <a:rPr lang="en-GB" dirty="0">
                <a:latin typeface="+mn-lt"/>
              </a:rPr>
              <a:t> 2024, </a:t>
            </a:r>
            <a:r>
              <a:rPr lang="en-GB" dirty="0" err="1">
                <a:latin typeface="+mn-lt"/>
              </a:rPr>
              <a:t>sy’n</a:t>
            </a:r>
            <a:r>
              <a:rPr lang="en-GB" dirty="0">
                <a:latin typeface="+mn-lt"/>
              </a:rPr>
              <a:t> </a:t>
            </a:r>
            <a:r>
              <a:rPr lang="en-GB" dirty="0" err="1">
                <a:latin typeface="+mn-lt"/>
              </a:rPr>
              <a:t>ostyngiad</a:t>
            </a:r>
            <a:r>
              <a:rPr lang="en-GB" dirty="0">
                <a:latin typeface="+mn-lt"/>
              </a:rPr>
              <a:t> o 13%, </a:t>
            </a:r>
            <a:r>
              <a:rPr lang="en-GB" dirty="0" err="1">
                <a:latin typeface="+mn-lt"/>
              </a:rPr>
              <a:t>o’i</a:t>
            </a:r>
            <a:r>
              <a:rPr lang="en-GB" dirty="0">
                <a:latin typeface="+mn-lt"/>
              </a:rPr>
              <a:t> </a:t>
            </a:r>
            <a:r>
              <a:rPr lang="en-GB" dirty="0" err="1">
                <a:latin typeface="+mn-lt"/>
              </a:rPr>
              <a:t>gymharu</a:t>
            </a:r>
            <a:r>
              <a:rPr lang="en-GB" dirty="0">
                <a:latin typeface="+mn-lt"/>
              </a:rPr>
              <a:t> â 2023. </a:t>
            </a:r>
            <a:r>
              <a:rPr lang="en-GB" dirty="0" err="1">
                <a:latin typeface="+mn-lt"/>
              </a:rPr>
              <a:t>Ysgogwyd</a:t>
            </a:r>
            <a:r>
              <a:rPr lang="en-GB" dirty="0">
                <a:latin typeface="+mn-lt"/>
              </a:rPr>
              <a:t> y </a:t>
            </a:r>
            <a:r>
              <a:rPr lang="en-GB" dirty="0" err="1">
                <a:latin typeface="+mn-lt"/>
              </a:rPr>
              <a:t>gostyngiad</a:t>
            </a:r>
            <a:r>
              <a:rPr lang="en-GB" dirty="0">
                <a:latin typeface="+mn-lt"/>
              </a:rPr>
              <a:t> </a:t>
            </a:r>
            <a:r>
              <a:rPr lang="en-GB" dirty="0" err="1">
                <a:latin typeface="+mn-lt"/>
              </a:rPr>
              <a:t>hwn</a:t>
            </a:r>
            <a:r>
              <a:rPr lang="en-GB" dirty="0">
                <a:latin typeface="+mn-lt"/>
              </a:rPr>
              <a:t> </a:t>
            </a:r>
            <a:r>
              <a:rPr lang="en-GB" dirty="0" err="1">
                <a:latin typeface="+mn-lt"/>
              </a:rPr>
              <a:t>yn</a:t>
            </a:r>
            <a:r>
              <a:rPr lang="en-GB" dirty="0">
                <a:latin typeface="+mn-lt"/>
              </a:rPr>
              <a:t> </a:t>
            </a:r>
            <a:r>
              <a:rPr lang="en-GB" dirty="0" err="1">
                <a:latin typeface="+mn-lt"/>
              </a:rPr>
              <a:t>bennaf</a:t>
            </a:r>
            <a:r>
              <a:rPr lang="en-GB" dirty="0">
                <a:latin typeface="+mn-lt"/>
              </a:rPr>
              <a:t> </a:t>
            </a:r>
            <a:r>
              <a:rPr lang="en-GB" dirty="0" err="1">
                <a:latin typeface="+mn-lt"/>
              </a:rPr>
              <a:t>gan</a:t>
            </a:r>
            <a:r>
              <a:rPr lang="en-GB" dirty="0">
                <a:latin typeface="+mn-lt"/>
              </a:rPr>
              <a:t> </a:t>
            </a:r>
            <a:r>
              <a:rPr lang="en-GB" dirty="0" err="1">
                <a:latin typeface="+mn-lt"/>
              </a:rPr>
              <a:t>newid</a:t>
            </a:r>
            <a:r>
              <a:rPr lang="en-GB" dirty="0">
                <a:latin typeface="+mn-lt"/>
              </a:rPr>
              <a:t> </a:t>
            </a:r>
            <a:r>
              <a:rPr lang="en-GB" dirty="0" err="1">
                <a:latin typeface="+mn-lt"/>
              </a:rPr>
              <a:t>i</a:t>
            </a:r>
            <a:r>
              <a:rPr lang="en-GB" dirty="0">
                <a:latin typeface="+mn-lt"/>
              </a:rPr>
              <a:t> </a:t>
            </a:r>
            <a:r>
              <a:rPr lang="en-GB" dirty="0" err="1">
                <a:latin typeface="+mn-lt"/>
              </a:rPr>
              <a:t>deithio</a:t>
            </a:r>
            <a:r>
              <a:rPr lang="en-GB" dirty="0">
                <a:latin typeface="+mn-lt"/>
              </a:rPr>
              <a:t> </a:t>
            </a:r>
            <a:r>
              <a:rPr lang="en-GB" dirty="0" err="1">
                <a:latin typeface="+mn-lt"/>
              </a:rPr>
              <a:t>sengl</a:t>
            </a:r>
            <a:r>
              <a:rPr lang="en-GB" dirty="0">
                <a:latin typeface="+mn-lt"/>
              </a:rPr>
              <a:t> (+3 </a:t>
            </a:r>
            <a:r>
              <a:rPr lang="en-GB" dirty="0" err="1">
                <a:latin typeface="+mn-lt"/>
              </a:rPr>
              <a:t>phwynt</a:t>
            </a:r>
            <a:r>
              <a:rPr lang="en-GB" dirty="0">
                <a:latin typeface="+mn-lt"/>
              </a:rPr>
              <a:t> </a:t>
            </a:r>
            <a:r>
              <a:rPr lang="en-GB" dirty="0" err="1">
                <a:latin typeface="+mn-lt"/>
              </a:rPr>
              <a:t>canran</a:t>
            </a:r>
            <a:r>
              <a:rPr lang="en-GB" dirty="0">
                <a:latin typeface="+mn-lt"/>
              </a:rPr>
              <a:t>) a </a:t>
            </a:r>
            <a:r>
              <a:rPr lang="en-GB" dirty="0" err="1">
                <a:latin typeface="+mn-lt"/>
              </a:rPr>
              <a:t>gostyngiad</a:t>
            </a:r>
            <a:r>
              <a:rPr lang="en-GB" dirty="0">
                <a:latin typeface="+mn-lt"/>
              </a:rPr>
              <a:t> </a:t>
            </a:r>
            <a:r>
              <a:rPr lang="en-GB" dirty="0" err="1">
                <a:latin typeface="+mn-lt"/>
              </a:rPr>
              <a:t>i</a:t>
            </a:r>
            <a:r>
              <a:rPr lang="en-GB" dirty="0">
                <a:latin typeface="+mn-lt"/>
              </a:rPr>
              <a:t> </a:t>
            </a:r>
            <a:r>
              <a:rPr lang="en-GB" dirty="0" err="1">
                <a:latin typeface="+mn-lt"/>
              </a:rPr>
              <a:t>ymweliadau</a:t>
            </a:r>
            <a:r>
              <a:rPr lang="en-GB" dirty="0">
                <a:latin typeface="+mn-lt"/>
              </a:rPr>
              <a:t> </a:t>
            </a:r>
            <a:r>
              <a:rPr lang="en-GB" dirty="0" err="1">
                <a:latin typeface="+mn-lt"/>
              </a:rPr>
              <a:t>dydd</a:t>
            </a:r>
            <a:r>
              <a:rPr lang="en-GB" dirty="0">
                <a:latin typeface="+mn-lt"/>
              </a:rPr>
              <a:t> a </a:t>
            </a:r>
            <a:r>
              <a:rPr lang="en-GB" dirty="0" err="1">
                <a:latin typeface="+mn-lt"/>
              </a:rPr>
              <a:t>oedd</a:t>
            </a:r>
            <a:r>
              <a:rPr lang="en-GB" dirty="0">
                <a:latin typeface="+mn-lt"/>
              </a:rPr>
              <a:t> </a:t>
            </a:r>
            <a:r>
              <a:rPr lang="en-GB" dirty="0" err="1">
                <a:latin typeface="+mn-lt"/>
              </a:rPr>
              <a:t>yn</a:t>
            </a:r>
            <a:r>
              <a:rPr lang="en-GB" dirty="0">
                <a:latin typeface="+mn-lt"/>
              </a:rPr>
              <a:t> </a:t>
            </a:r>
            <a:r>
              <a:rPr lang="en-GB" dirty="0" err="1">
                <a:latin typeface="+mn-lt"/>
              </a:rPr>
              <a:t>cynnwys</a:t>
            </a:r>
            <a:r>
              <a:rPr lang="en-GB" dirty="0">
                <a:latin typeface="+mn-lt"/>
              </a:rPr>
              <a:t> plant (-3 </a:t>
            </a:r>
            <a:r>
              <a:rPr lang="en-GB" dirty="0" err="1">
                <a:latin typeface="+mn-lt"/>
              </a:rPr>
              <a:t>phwynt</a:t>
            </a:r>
            <a:r>
              <a:rPr lang="en-GB" dirty="0">
                <a:latin typeface="+mn-lt"/>
              </a:rPr>
              <a:t> </a:t>
            </a:r>
            <a:r>
              <a:rPr lang="en-GB" dirty="0" err="1">
                <a:latin typeface="+mn-lt"/>
              </a:rPr>
              <a:t>canran</a:t>
            </a:r>
            <a:r>
              <a:rPr lang="en-GB" dirty="0">
                <a:latin typeface="+mn-lt"/>
              </a:rPr>
              <a:t>). </a:t>
            </a:r>
            <a:r>
              <a:rPr lang="en-GB" dirty="0" err="1">
                <a:latin typeface="+mn-lt"/>
              </a:rPr>
              <a:t>Gwariodd</a:t>
            </a:r>
            <a:r>
              <a:rPr lang="en-GB" dirty="0">
                <a:latin typeface="+mn-lt"/>
              </a:rPr>
              <a:t> </a:t>
            </a:r>
            <a:r>
              <a:rPr lang="en-GB" dirty="0" err="1">
                <a:latin typeface="+mn-lt"/>
              </a:rPr>
              <a:t>ymwelwyr</a:t>
            </a:r>
            <a:r>
              <a:rPr lang="en-GB" dirty="0">
                <a:latin typeface="+mn-lt"/>
              </a:rPr>
              <a:t> </a:t>
            </a:r>
            <a:r>
              <a:rPr lang="en-GB" dirty="0" err="1">
                <a:latin typeface="+mn-lt"/>
              </a:rPr>
              <a:t>dydd</a:t>
            </a:r>
            <a:r>
              <a:rPr lang="en-GB" dirty="0">
                <a:latin typeface="+mn-lt"/>
              </a:rPr>
              <a:t> </a:t>
            </a:r>
            <a:r>
              <a:rPr lang="en-GB" dirty="0" err="1">
                <a:latin typeface="+mn-lt"/>
              </a:rPr>
              <a:t>domestig</a:t>
            </a:r>
            <a:r>
              <a:rPr lang="en-GB" dirty="0">
                <a:latin typeface="+mn-lt"/>
              </a:rPr>
              <a:t> £2.4 </a:t>
            </a:r>
            <a:r>
              <a:rPr lang="en-GB" dirty="0" err="1">
                <a:latin typeface="+mn-lt"/>
              </a:rPr>
              <a:t>biliwn</a:t>
            </a:r>
            <a:r>
              <a:rPr lang="en-GB" dirty="0">
                <a:latin typeface="+mn-lt"/>
              </a:rPr>
              <a:t> </a:t>
            </a:r>
            <a:r>
              <a:rPr lang="en-GB" dirty="0" err="1">
                <a:latin typeface="+mn-lt"/>
              </a:rPr>
              <a:t>yng</a:t>
            </a:r>
            <a:r>
              <a:rPr lang="en-GB" dirty="0">
                <a:latin typeface="+mn-lt"/>
              </a:rPr>
              <a:t> </a:t>
            </a:r>
            <a:r>
              <a:rPr lang="en-GB" dirty="0" err="1">
                <a:latin typeface="+mn-lt"/>
              </a:rPr>
              <a:t>Nghymru</a:t>
            </a:r>
            <a:r>
              <a:rPr lang="en-GB" dirty="0">
                <a:latin typeface="+mn-lt"/>
              </a:rPr>
              <a:t> </a:t>
            </a:r>
            <a:r>
              <a:rPr lang="en-GB" dirty="0" err="1">
                <a:latin typeface="+mn-lt"/>
              </a:rPr>
              <a:t>yn</a:t>
            </a:r>
            <a:r>
              <a:rPr lang="en-GB" dirty="0">
                <a:latin typeface="+mn-lt"/>
              </a:rPr>
              <a:t> 2024, </a:t>
            </a:r>
            <a:r>
              <a:rPr lang="en-GB" dirty="0" err="1">
                <a:latin typeface="+mn-lt"/>
              </a:rPr>
              <a:t>gostyngiad</a:t>
            </a:r>
            <a:r>
              <a:rPr lang="en-GB" dirty="0">
                <a:latin typeface="+mn-lt"/>
              </a:rPr>
              <a:t> o 3% </a:t>
            </a:r>
            <a:r>
              <a:rPr lang="en-GB" dirty="0" err="1">
                <a:latin typeface="+mn-lt"/>
              </a:rPr>
              <a:t>o’i</a:t>
            </a:r>
            <a:r>
              <a:rPr lang="en-GB" dirty="0">
                <a:latin typeface="+mn-lt"/>
              </a:rPr>
              <a:t> </a:t>
            </a:r>
            <a:r>
              <a:rPr lang="en-GB" dirty="0" err="1">
                <a:latin typeface="+mn-lt"/>
              </a:rPr>
              <a:t>gymharu</a:t>
            </a:r>
            <a:r>
              <a:rPr lang="en-GB" dirty="0">
                <a:latin typeface="+mn-lt"/>
              </a:rPr>
              <a:t> â 2023, </a:t>
            </a:r>
            <a:r>
              <a:rPr lang="en-GB" dirty="0" err="1">
                <a:latin typeface="+mn-lt"/>
              </a:rPr>
              <a:t>wrth</a:t>
            </a:r>
            <a:r>
              <a:rPr lang="en-GB" dirty="0">
                <a:latin typeface="+mn-lt"/>
              </a:rPr>
              <a:t> </a:t>
            </a:r>
            <a:r>
              <a:rPr lang="en-GB" dirty="0" err="1">
                <a:latin typeface="+mn-lt"/>
              </a:rPr>
              <a:t>i</a:t>
            </a:r>
            <a:r>
              <a:rPr lang="en-GB" dirty="0">
                <a:latin typeface="+mn-lt"/>
              </a:rPr>
              <a:t> </a:t>
            </a:r>
            <a:r>
              <a:rPr lang="en-GB" dirty="0" err="1">
                <a:latin typeface="+mn-lt"/>
              </a:rPr>
              <a:t>ymwelwyr</a:t>
            </a:r>
            <a:r>
              <a:rPr lang="en-GB" dirty="0">
                <a:latin typeface="+mn-lt"/>
              </a:rPr>
              <a:t> </a:t>
            </a:r>
            <a:r>
              <a:rPr lang="en-GB" dirty="0" err="1">
                <a:latin typeface="+mn-lt"/>
              </a:rPr>
              <a:t>leihau</a:t>
            </a:r>
            <a:r>
              <a:rPr lang="en-GB" dirty="0">
                <a:latin typeface="+mn-lt"/>
              </a:rPr>
              <a:t> </a:t>
            </a:r>
            <a:r>
              <a:rPr lang="en-GB" dirty="0" err="1">
                <a:latin typeface="+mn-lt"/>
              </a:rPr>
              <a:t>gwariant</a:t>
            </a:r>
            <a:r>
              <a:rPr lang="en-GB" dirty="0">
                <a:latin typeface="+mn-lt"/>
              </a:rPr>
              <a:t> </a:t>
            </a:r>
            <a:r>
              <a:rPr lang="en-GB" dirty="0" err="1">
                <a:latin typeface="+mn-lt"/>
              </a:rPr>
              <a:t>ar</a:t>
            </a:r>
            <a:r>
              <a:rPr lang="en-GB" dirty="0">
                <a:latin typeface="+mn-lt"/>
              </a:rPr>
              <a:t> </a:t>
            </a:r>
            <a:r>
              <a:rPr lang="en-GB" dirty="0" err="1">
                <a:latin typeface="+mn-lt"/>
              </a:rPr>
              <a:t>fwyd</a:t>
            </a:r>
            <a:r>
              <a:rPr lang="en-GB" dirty="0">
                <a:latin typeface="+mn-lt"/>
              </a:rPr>
              <a:t> a </a:t>
            </a:r>
            <a:r>
              <a:rPr lang="en-GB" dirty="0" err="1">
                <a:latin typeface="+mn-lt"/>
              </a:rPr>
              <a:t>diod</a:t>
            </a:r>
            <a:r>
              <a:rPr lang="en-GB" dirty="0">
                <a:latin typeface="+mn-lt"/>
              </a:rPr>
              <a:t> (-11%) a </a:t>
            </a:r>
            <a:r>
              <a:rPr lang="en-GB" dirty="0" err="1">
                <a:latin typeface="+mn-lt"/>
              </a:rPr>
              <a:t>gwariant</a:t>
            </a:r>
            <a:r>
              <a:rPr lang="en-GB" dirty="0">
                <a:latin typeface="+mn-lt"/>
              </a:rPr>
              <a:t> </a:t>
            </a:r>
            <a:r>
              <a:rPr lang="en-GB" dirty="0" err="1">
                <a:latin typeface="+mn-lt"/>
              </a:rPr>
              <a:t>ar</a:t>
            </a:r>
            <a:r>
              <a:rPr lang="en-GB" dirty="0">
                <a:latin typeface="+mn-lt"/>
              </a:rPr>
              <a:t> </a:t>
            </a:r>
            <a:r>
              <a:rPr lang="en-GB" dirty="0" err="1">
                <a:latin typeface="+mn-lt"/>
              </a:rPr>
              <a:t>atyniadau</a:t>
            </a:r>
            <a:r>
              <a:rPr lang="en-GB" dirty="0">
                <a:latin typeface="+mn-lt"/>
              </a:rPr>
              <a:t> ac </a:t>
            </a:r>
            <a:r>
              <a:rPr lang="en-GB" dirty="0" err="1">
                <a:latin typeface="+mn-lt"/>
              </a:rPr>
              <a:t>adloniant</a:t>
            </a:r>
            <a:r>
              <a:rPr lang="en-GB" dirty="0">
                <a:latin typeface="+mn-lt"/>
              </a:rPr>
              <a:t> (-28%).</a:t>
            </a:r>
            <a:r>
              <a:rPr lang="en-US" dirty="0"/>
              <a:t> </a:t>
            </a:r>
            <a:r>
              <a:rPr lang="en-US" dirty="0" err="1"/>
              <a:t>Cafwyd</a:t>
            </a:r>
            <a:r>
              <a:rPr lang="en-US" dirty="0"/>
              <a:t> y </a:t>
            </a:r>
            <a:r>
              <a:rPr lang="en-US" dirty="0" err="1"/>
              <a:t>mwyaf</a:t>
            </a:r>
            <a:r>
              <a:rPr lang="en-US" dirty="0"/>
              <a:t> o </a:t>
            </a:r>
            <a:r>
              <a:rPr lang="en-US" dirty="0" err="1"/>
              <a:t>ymweliadau</a:t>
            </a:r>
            <a:r>
              <a:rPr lang="en-US" dirty="0"/>
              <a:t> </a:t>
            </a:r>
            <a:r>
              <a:rPr lang="en-US" dirty="0" err="1"/>
              <a:t>a’r</a:t>
            </a:r>
            <a:r>
              <a:rPr lang="en-US" dirty="0"/>
              <a:t> </a:t>
            </a:r>
            <a:r>
              <a:rPr lang="en-US" dirty="0" err="1"/>
              <a:t>gwariant</a:t>
            </a:r>
            <a:r>
              <a:rPr lang="en-US" dirty="0"/>
              <a:t> </a:t>
            </a:r>
            <a:r>
              <a:rPr lang="en-US" dirty="0" err="1"/>
              <a:t>uchaf</a:t>
            </a:r>
            <a:r>
              <a:rPr lang="en-US" dirty="0"/>
              <a:t> </a:t>
            </a:r>
            <a:r>
              <a:rPr lang="en-US" dirty="0" err="1"/>
              <a:t>yn</a:t>
            </a:r>
            <a:r>
              <a:rPr lang="en-US" dirty="0"/>
              <a:t> Ch</a:t>
            </a:r>
            <a:r>
              <a:rPr lang="en-US" sz="2800" dirty="0"/>
              <a:t>3 2024</a:t>
            </a:r>
            <a:r>
              <a:rPr lang="en-US" dirty="0"/>
              <a:t>, </a:t>
            </a:r>
            <a:r>
              <a:rPr lang="en-US" dirty="0" err="1"/>
              <a:t>yn</a:t>
            </a:r>
            <a:r>
              <a:rPr lang="en-US" dirty="0"/>
              <a:t> </a:t>
            </a:r>
            <a:r>
              <a:rPr lang="en-US" dirty="0" err="1"/>
              <a:t>dilyn</a:t>
            </a:r>
            <a:r>
              <a:rPr lang="en-US" dirty="0"/>
              <a:t> brig </a:t>
            </a:r>
            <a:r>
              <a:rPr lang="en-US" dirty="0" err="1"/>
              <a:t>yn</a:t>
            </a:r>
            <a:r>
              <a:rPr lang="en-US" dirty="0"/>
              <a:t> Ch</a:t>
            </a:r>
            <a:r>
              <a:rPr lang="en-US" sz="2800" dirty="0"/>
              <a:t>2 </a:t>
            </a:r>
            <a:r>
              <a:rPr lang="en-US" dirty="0" err="1"/>
              <a:t>y</a:t>
            </a:r>
            <a:r>
              <a:rPr lang="en-US" sz="2800" dirty="0" err="1"/>
              <a:t>n</a:t>
            </a:r>
            <a:r>
              <a:rPr lang="en-US" sz="2800" dirty="0"/>
              <a:t> 2023. </a:t>
            </a:r>
            <a:r>
              <a:rPr lang="en-US" sz="2800" dirty="0" err="1"/>
              <a:t>Roedd</a:t>
            </a:r>
            <a:r>
              <a:rPr lang="en-US" sz="2800" dirty="0"/>
              <a:t> y </a:t>
            </a:r>
            <a:r>
              <a:rPr lang="en-US" sz="2800" dirty="0" err="1"/>
              <a:t>newid</a:t>
            </a:r>
            <a:r>
              <a:rPr lang="en-US" sz="2800" dirty="0"/>
              <a:t> </a:t>
            </a:r>
            <a:r>
              <a:rPr lang="en-US" sz="2800" dirty="0" err="1"/>
              <a:t>hwn</a:t>
            </a:r>
            <a:r>
              <a:rPr lang="en-US" sz="2800" dirty="0"/>
              <a:t> </a:t>
            </a:r>
            <a:r>
              <a:rPr lang="en-US" sz="2800" dirty="0" err="1"/>
              <a:t>i</a:t>
            </a:r>
            <a:r>
              <a:rPr lang="en-US" sz="2800" dirty="0"/>
              <a:t> </a:t>
            </a:r>
            <a:r>
              <a:rPr lang="en-US" sz="2800" dirty="0" err="1"/>
              <a:t>raddau</a:t>
            </a:r>
            <a:r>
              <a:rPr lang="en-US" sz="2800" dirty="0"/>
              <a:t> </a:t>
            </a:r>
            <a:r>
              <a:rPr lang="en-US" sz="2800" dirty="0" err="1"/>
              <a:t>helaeth</a:t>
            </a:r>
            <a:r>
              <a:rPr lang="en-US" sz="2800" dirty="0"/>
              <a:t> </a:t>
            </a:r>
            <a:r>
              <a:rPr lang="en-US" sz="2800" dirty="0" err="1"/>
              <a:t>oherwydd</a:t>
            </a:r>
            <a:r>
              <a:rPr lang="en-US" sz="2800" dirty="0"/>
              <a:t> </a:t>
            </a:r>
            <a:r>
              <a:rPr lang="en-US" sz="2800" dirty="0" err="1"/>
              <a:t>pobl</a:t>
            </a:r>
            <a:r>
              <a:rPr lang="en-US" sz="2800" dirty="0"/>
              <a:t> </a:t>
            </a:r>
            <a:r>
              <a:rPr lang="en-US" sz="2800" dirty="0" err="1"/>
              <a:t>annibynnol</a:t>
            </a:r>
            <a:r>
              <a:rPr lang="en-US" sz="2800" dirty="0"/>
              <a:t> </a:t>
            </a:r>
            <a:r>
              <a:rPr lang="en-US" sz="2800" dirty="0" err="1"/>
              <a:t>hŷn</a:t>
            </a:r>
            <a:r>
              <a:rPr lang="en-US" sz="2800" dirty="0"/>
              <a:t> </a:t>
            </a:r>
            <a:r>
              <a:rPr lang="en-US" sz="2800" dirty="0" err="1"/>
              <a:t>a’r</a:t>
            </a:r>
            <a:r>
              <a:rPr lang="en-US" sz="2800" dirty="0"/>
              <a:t> </a:t>
            </a:r>
            <a:r>
              <a:rPr lang="en-US" sz="2800" dirty="0" err="1"/>
              <a:t>rhai</a:t>
            </a:r>
            <a:r>
              <a:rPr lang="en-US" sz="2800" dirty="0"/>
              <a:t> o </a:t>
            </a:r>
            <a:r>
              <a:rPr lang="en-US" sz="2800" dirty="0" err="1"/>
              <a:t>oedran</a:t>
            </a:r>
            <a:r>
              <a:rPr lang="en-US" sz="2800" dirty="0"/>
              <a:t> </a:t>
            </a:r>
            <a:r>
              <a:rPr lang="en-US" sz="2800" dirty="0" err="1"/>
              <a:t>ymddeol</a:t>
            </a:r>
            <a:r>
              <a:rPr lang="en-US" sz="2800" dirty="0"/>
              <a:t> </a:t>
            </a:r>
            <a:r>
              <a:rPr lang="en-US" sz="2800" dirty="0" err="1"/>
              <a:t>yn</a:t>
            </a:r>
            <a:r>
              <a:rPr lang="en-US" sz="2800" dirty="0"/>
              <a:t> </a:t>
            </a:r>
            <a:r>
              <a:rPr lang="en-US" sz="2800" dirty="0" err="1"/>
              <a:t>newid</a:t>
            </a:r>
            <a:r>
              <a:rPr lang="en-US" sz="2800" dirty="0"/>
              <a:t> o </a:t>
            </a:r>
            <a:r>
              <a:rPr lang="en-US" sz="2800" dirty="0" err="1"/>
              <a:t>fynd</a:t>
            </a:r>
            <a:r>
              <a:rPr lang="en-US" sz="2800" dirty="0"/>
              <a:t> </a:t>
            </a:r>
            <a:r>
              <a:rPr lang="en-US" sz="2800" dirty="0" err="1"/>
              <a:t>ar</a:t>
            </a:r>
            <a:r>
              <a:rPr lang="en-US" sz="2800" dirty="0"/>
              <a:t> </a:t>
            </a:r>
            <a:r>
              <a:rPr lang="en-US" sz="2800" dirty="0" err="1"/>
              <a:t>ymweliadau</a:t>
            </a:r>
            <a:r>
              <a:rPr lang="en-US" sz="2800" dirty="0"/>
              <a:t> </a:t>
            </a:r>
            <a:r>
              <a:rPr lang="en-US" sz="2800" dirty="0" err="1"/>
              <a:t>dydd</a:t>
            </a:r>
            <a:r>
              <a:rPr lang="en-US" sz="2800" dirty="0"/>
              <a:t> </a:t>
            </a:r>
            <a:r>
              <a:rPr lang="en-US" sz="2800" dirty="0" err="1"/>
              <a:t>yn</a:t>
            </a:r>
            <a:r>
              <a:rPr lang="en-US" sz="2800" dirty="0"/>
              <a:t> Ch2 </a:t>
            </a:r>
            <a:r>
              <a:rPr lang="en-US" dirty="0" err="1"/>
              <a:t>y</a:t>
            </a:r>
            <a:r>
              <a:rPr lang="en-US" sz="2800" dirty="0" err="1"/>
              <a:t>n</a:t>
            </a:r>
            <a:r>
              <a:rPr lang="en-US" sz="2800" dirty="0"/>
              <a:t> 2023 (</a:t>
            </a:r>
            <a:r>
              <a:rPr lang="en-US" sz="2800" dirty="0" err="1"/>
              <a:t>e.e.</a:t>
            </a:r>
            <a:r>
              <a:rPr lang="en-US" sz="2800" dirty="0"/>
              <a:t> </a:t>
            </a:r>
            <a:r>
              <a:rPr lang="en-US" sz="2800" dirty="0" err="1"/>
              <a:t>roedd</a:t>
            </a:r>
            <a:r>
              <a:rPr lang="en-US" sz="2800" dirty="0"/>
              <a:t> 58% o </a:t>
            </a:r>
            <a:r>
              <a:rPr lang="en-US" sz="2800" dirty="0" err="1"/>
              <a:t>ymweliadau</a:t>
            </a:r>
            <a:r>
              <a:rPr lang="en-US" sz="2800" dirty="0"/>
              <a:t> </a:t>
            </a:r>
            <a:r>
              <a:rPr lang="en-US" sz="2800" dirty="0" err="1"/>
              <a:t>dydd</a:t>
            </a:r>
            <a:r>
              <a:rPr lang="en-US" sz="2800" dirty="0"/>
              <a:t> </a:t>
            </a:r>
            <a:r>
              <a:rPr lang="en-US" sz="2800" dirty="0" err="1"/>
              <a:t>gan</a:t>
            </a:r>
            <a:r>
              <a:rPr lang="en-US" sz="2800" dirty="0"/>
              <a:t> y </a:t>
            </a:r>
            <a:r>
              <a:rPr lang="en-US" sz="2800" dirty="0" err="1"/>
              <a:t>rhai</a:t>
            </a:r>
            <a:r>
              <a:rPr lang="en-US" sz="2800" dirty="0"/>
              <a:t> o </a:t>
            </a:r>
            <a:r>
              <a:rPr lang="en-US" sz="2800" dirty="0" err="1"/>
              <a:t>oedran</a:t>
            </a:r>
            <a:r>
              <a:rPr lang="en-US" sz="2800" dirty="0"/>
              <a:t> </a:t>
            </a:r>
            <a:r>
              <a:rPr lang="en-US" sz="2800" dirty="0" err="1"/>
              <a:t>ymddeol</a:t>
            </a:r>
            <a:r>
              <a:rPr lang="en-US" sz="2800" dirty="0"/>
              <a:t> </a:t>
            </a:r>
            <a:r>
              <a:rPr lang="en-US" sz="2800" dirty="0" err="1"/>
              <a:t>yn</a:t>
            </a:r>
            <a:r>
              <a:rPr lang="en-US" sz="2800" dirty="0"/>
              <a:t> Ch2 </a:t>
            </a:r>
            <a:r>
              <a:rPr lang="en-US" dirty="0" err="1"/>
              <a:t>y</a:t>
            </a:r>
            <a:r>
              <a:rPr lang="en-US" sz="2800" dirty="0" err="1"/>
              <a:t>n</a:t>
            </a:r>
            <a:r>
              <a:rPr lang="en-US" sz="2800" dirty="0"/>
              <a:t> 2023) </a:t>
            </a:r>
            <a:r>
              <a:rPr lang="en-US" sz="2800" dirty="0" err="1"/>
              <a:t>i</a:t>
            </a:r>
            <a:r>
              <a:rPr lang="en-US" sz="2800" dirty="0"/>
              <a:t> </a:t>
            </a:r>
            <a:r>
              <a:rPr lang="en-US" dirty="0"/>
              <a:t>Ch</a:t>
            </a:r>
            <a:r>
              <a:rPr lang="en-US" sz="2800" dirty="0"/>
              <a:t>3 </a:t>
            </a:r>
            <a:r>
              <a:rPr lang="en-US" dirty="0" err="1"/>
              <a:t>y</a:t>
            </a:r>
            <a:r>
              <a:rPr lang="en-US" sz="2800" dirty="0" err="1"/>
              <a:t>n</a:t>
            </a:r>
            <a:r>
              <a:rPr lang="en-US" sz="2800" dirty="0"/>
              <a:t> 2024 (</a:t>
            </a:r>
            <a:r>
              <a:rPr lang="en-US" sz="2800" dirty="0" err="1"/>
              <a:t>roedd</a:t>
            </a:r>
            <a:r>
              <a:rPr lang="en-US" sz="2800" dirty="0"/>
              <a:t> 50% o </a:t>
            </a:r>
            <a:r>
              <a:rPr lang="en-US" sz="2800" dirty="0" err="1"/>
              <a:t>ymweliadau</a:t>
            </a:r>
            <a:r>
              <a:rPr lang="en-US" sz="2800" dirty="0"/>
              <a:t> </a:t>
            </a:r>
            <a:r>
              <a:rPr lang="en-US" sz="2800" dirty="0" err="1"/>
              <a:t>dydd</a:t>
            </a:r>
            <a:r>
              <a:rPr lang="en-US" sz="2800" dirty="0"/>
              <a:t> </a:t>
            </a:r>
            <a:r>
              <a:rPr lang="en-US" sz="2800" dirty="0" err="1"/>
              <a:t>gan</a:t>
            </a:r>
            <a:r>
              <a:rPr lang="en-US" sz="2800" dirty="0"/>
              <a:t> y </a:t>
            </a:r>
            <a:r>
              <a:rPr lang="en-US" sz="2800" dirty="0" err="1"/>
              <a:t>rhai</a:t>
            </a:r>
            <a:r>
              <a:rPr lang="en-US" sz="2800" dirty="0"/>
              <a:t> o </a:t>
            </a:r>
            <a:r>
              <a:rPr lang="en-US" sz="2800" dirty="0" err="1"/>
              <a:t>oedran</a:t>
            </a:r>
            <a:r>
              <a:rPr lang="en-US" sz="2800" dirty="0"/>
              <a:t> </a:t>
            </a:r>
            <a:r>
              <a:rPr lang="en-US" sz="2800" dirty="0" err="1"/>
              <a:t>ymddeol</a:t>
            </a:r>
            <a:r>
              <a:rPr lang="en-US" sz="2800" dirty="0"/>
              <a:t> </a:t>
            </a:r>
            <a:r>
              <a:rPr lang="en-US" sz="2800" dirty="0" err="1"/>
              <a:t>yn</a:t>
            </a:r>
            <a:r>
              <a:rPr lang="en-US" sz="2800" dirty="0"/>
              <a:t> Ch3 </a:t>
            </a:r>
            <a:r>
              <a:rPr lang="en-US" dirty="0" err="1"/>
              <a:t>y</a:t>
            </a:r>
            <a:r>
              <a:rPr lang="en-US" sz="2800" dirty="0" err="1"/>
              <a:t>n</a:t>
            </a:r>
            <a:r>
              <a:rPr lang="en-US" sz="2800" dirty="0"/>
              <a:t> 2024</a:t>
            </a:r>
            <a:r>
              <a:rPr lang="en-US" dirty="0"/>
              <a:t>).</a:t>
            </a:r>
            <a:endParaRPr lang="en-US" dirty="0">
              <a:latin typeface="+mn-lt"/>
            </a:endParaRPr>
          </a:p>
        </p:txBody>
      </p:sp>
      <p:sp>
        <p:nvSpPr>
          <p:cNvPr id="6" name="Rectangle 5">
            <a:extLst>
              <a:ext uri="{FF2B5EF4-FFF2-40B4-BE49-F238E27FC236}">
                <a16:creationId xmlns:a16="http://schemas.microsoft.com/office/drawing/2014/main" id="{DE4977FE-2D01-FE83-24F4-8482263214C0}"/>
              </a:ext>
            </a:extLst>
          </p:cNvPr>
          <p:cNvSpPr/>
          <p:nvPr/>
        </p:nvSpPr>
        <p:spPr>
          <a:xfrm>
            <a:off x="571500" y="4613734"/>
            <a:ext cx="11491585" cy="749808"/>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1828800" rtl="0" eaLnBrk="1" fontAlgn="auto" latinLnBrk="0" hangingPunct="0">
              <a:lnSpc>
                <a:spcPct val="100000"/>
              </a:lnSpc>
              <a:spcBef>
                <a:spcPct val="0"/>
              </a:spcBef>
              <a:spcAft>
                <a:spcPct val="0"/>
              </a:spcAft>
              <a:buClrTx/>
              <a:buSzTx/>
              <a:buFontTx/>
              <a:buNone/>
              <a:defRPr/>
            </a:pPr>
            <a:r>
              <a:rPr kumimoji="0" lang="en-IN" sz="5000" b="1" i="0" u="none" strike="noStrike" kern="0" cap="none" spc="0" normalizeH="0" baseline="0" noProof="0">
                <a:ln>
                  <a:noFill/>
                </a:ln>
                <a:solidFill>
                  <a:schemeClr val="accent1"/>
                </a:solidFill>
                <a:effectLst/>
                <a:uLnTx/>
                <a:uFillTx/>
                <a:latin typeface="+mn-lt"/>
                <a:ea typeface="+mn-ea"/>
                <a:cs typeface="+mn-cs"/>
                <a:sym typeface="Helvetica"/>
              </a:rPr>
              <a:t> 53.3 miliwn o ymweliadau</a:t>
            </a:r>
          </a:p>
        </p:txBody>
      </p:sp>
      <p:grpSp>
        <p:nvGrpSpPr>
          <p:cNvPr id="16" name="Group 15" descr="Bar chart depicting tourism day visits to Wales by quarter in 2022.">
            <a:extLst>
              <a:ext uri="{FF2B5EF4-FFF2-40B4-BE49-F238E27FC236}">
                <a16:creationId xmlns:a16="http://schemas.microsoft.com/office/drawing/2014/main" id="{BA63C66D-BAB4-716A-83F0-8168B318E1AC}"/>
              </a:ext>
            </a:extLst>
          </p:cNvPr>
          <p:cNvGrpSpPr/>
          <p:nvPr/>
        </p:nvGrpSpPr>
        <p:grpSpPr>
          <a:xfrm>
            <a:off x="571500" y="5342456"/>
            <a:ext cx="11491587" cy="6636819"/>
            <a:chOff x="561975" y="4951654"/>
            <a:chExt cx="11491587" cy="7027621"/>
          </a:xfrm>
        </p:grpSpPr>
        <p:sp>
          <p:nvSpPr>
            <p:cNvPr id="21" name="Rectangle 20">
              <a:extLst>
                <a:ext uri="{FF2B5EF4-FFF2-40B4-BE49-F238E27FC236}">
                  <a16:creationId xmlns:a16="http://schemas.microsoft.com/office/drawing/2014/main" id="{52F5F168-68F8-9A52-D7E0-3B299F541E4E}"/>
                </a:ext>
              </a:extLst>
            </p:cNvPr>
            <p:cNvSpPr/>
            <p:nvPr/>
          </p:nvSpPr>
          <p:spPr>
            <a:xfrm>
              <a:off x="561975" y="4951654"/>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Ymweliadau dydd twristiaeth â Chymru fesul chwarter 2024</a:t>
              </a:r>
            </a:p>
          </p:txBody>
        </p:sp>
        <p:sp>
          <p:nvSpPr>
            <p:cNvPr id="7" name="Rectangle 6">
              <a:extLst>
                <a:ext uri="{FF2B5EF4-FFF2-40B4-BE49-F238E27FC236}">
                  <a16:creationId xmlns:a16="http://schemas.microsoft.com/office/drawing/2014/main" id="{8C1D60F3-5509-B790-FEF0-BCD3819B2DFC}"/>
                </a:ext>
              </a:extLst>
            </p:cNvPr>
            <p:cNvSpPr/>
            <p:nvPr/>
          </p:nvSpPr>
          <p:spPr>
            <a:xfrm>
              <a:off x="561977" y="5700958"/>
              <a:ext cx="11491585" cy="62783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2" name="Chart 11">
              <a:extLst>
                <a:ext uri="{FF2B5EF4-FFF2-40B4-BE49-F238E27FC236}">
                  <a16:creationId xmlns:a16="http://schemas.microsoft.com/office/drawing/2014/main" id="{79DDE186-2220-6E59-D49F-98A8575D9BF2}"/>
                </a:ext>
              </a:extLst>
            </p:cNvPr>
            <p:cNvGraphicFramePr/>
            <p:nvPr>
              <p:extLst>
                <p:ext uri="{D42A27DB-BD31-4B8C-83A1-F6EECF244321}">
                  <p14:modId xmlns:p14="http://schemas.microsoft.com/office/powerpoint/2010/main" val="401808988"/>
                </p:ext>
              </p:extLst>
            </p:nvPr>
          </p:nvGraphicFramePr>
          <p:xfrm>
            <a:off x="561977" y="5700958"/>
            <a:ext cx="11491585" cy="6278317"/>
          </p:xfrm>
          <a:graphic>
            <a:graphicData uri="http://schemas.openxmlformats.org/drawingml/2006/chart">
              <c:chart xmlns:c="http://schemas.openxmlformats.org/drawingml/2006/chart" xmlns:r="http://schemas.openxmlformats.org/officeDocument/2006/relationships" r:id="rId2"/>
            </a:graphicData>
          </a:graphic>
        </p:graphicFrame>
      </p:grpSp>
      <p:sp>
        <p:nvSpPr>
          <p:cNvPr id="8" name="Rectangle 7">
            <a:extLst>
              <a:ext uri="{FF2B5EF4-FFF2-40B4-BE49-F238E27FC236}">
                <a16:creationId xmlns:a16="http://schemas.microsoft.com/office/drawing/2014/main" id="{DF26E03F-BEC9-CB57-0563-BAC12482F000}"/>
              </a:ext>
            </a:extLst>
          </p:cNvPr>
          <p:cNvSpPr/>
          <p:nvPr/>
        </p:nvSpPr>
        <p:spPr>
          <a:xfrm>
            <a:off x="12293927" y="4553912"/>
            <a:ext cx="11491585" cy="749809"/>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IN" sz="5000" b="1" dirty="0">
                <a:solidFill>
                  <a:schemeClr val="accent1"/>
                </a:solidFill>
              </a:rPr>
              <a:t>£2,412 </a:t>
            </a:r>
            <a:r>
              <a:rPr lang="en-IN" sz="5000" b="1" dirty="0" err="1">
                <a:solidFill>
                  <a:schemeClr val="accent1"/>
                </a:solidFill>
              </a:rPr>
              <a:t>miliwn</a:t>
            </a:r>
            <a:r>
              <a:rPr lang="en-IN" sz="5000" b="1" dirty="0">
                <a:solidFill>
                  <a:schemeClr val="accent1"/>
                </a:solidFill>
              </a:rPr>
              <a:t> o </a:t>
            </a:r>
            <a:r>
              <a:rPr lang="en-IN" sz="5000" b="1" dirty="0" err="1">
                <a:solidFill>
                  <a:schemeClr val="accent1"/>
                </a:solidFill>
              </a:rPr>
              <a:t>wariant</a:t>
            </a:r>
            <a:endParaRPr lang="en-IN" sz="5000" b="1" dirty="0">
              <a:solidFill>
                <a:schemeClr val="accent1"/>
              </a:solidFill>
            </a:endParaRP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293928" y="5700958"/>
            <a:ext cx="11491585" cy="62783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 name="Group 4" descr="Line chart depicting quarterly spend in millions in Wales">
            <a:extLst>
              <a:ext uri="{FF2B5EF4-FFF2-40B4-BE49-F238E27FC236}">
                <a16:creationId xmlns:a16="http://schemas.microsoft.com/office/drawing/2014/main" id="{2F55D9FF-ADE9-0848-B270-B5F15C588B58}"/>
              </a:ext>
            </a:extLst>
          </p:cNvPr>
          <p:cNvGrpSpPr/>
          <p:nvPr/>
        </p:nvGrpSpPr>
        <p:grpSpPr>
          <a:xfrm>
            <a:off x="12293928" y="5342456"/>
            <a:ext cx="11491585" cy="6636819"/>
            <a:chOff x="12293928" y="4951654"/>
            <a:chExt cx="11491585" cy="7027621"/>
          </a:xfrm>
        </p:grpSpPr>
        <p:sp>
          <p:nvSpPr>
            <p:cNvPr id="22" name="Rectangle 21">
              <a:extLst>
                <a:ext uri="{FF2B5EF4-FFF2-40B4-BE49-F238E27FC236}">
                  <a16:creationId xmlns:a16="http://schemas.microsoft.com/office/drawing/2014/main" id="{27869DE0-875B-D5CD-D1F7-588597627886}"/>
                </a:ext>
              </a:extLst>
            </p:cNvPr>
            <p:cNvSpPr/>
            <p:nvPr/>
          </p:nvSpPr>
          <p:spPr>
            <a:xfrm>
              <a:off x="12293928" y="4951654"/>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a:t>Gwariant tri misol (£ miliynau) yng Nghymru </a:t>
              </a:r>
              <a:r>
                <a:rPr lang="en-US" sz="2800" b="1"/>
                <a:t>2024</a:t>
              </a:r>
            </a:p>
          </p:txBody>
        </p:sp>
        <p:graphicFrame>
          <p:nvGraphicFramePr>
            <p:cNvPr id="13" name="Content Placeholder 12" descr="Line chart depicting quarterly spend (in millions) in Wales in 2022.">
              <a:extLst>
                <a:ext uri="{FF2B5EF4-FFF2-40B4-BE49-F238E27FC236}">
                  <a16:creationId xmlns:a16="http://schemas.microsoft.com/office/drawing/2014/main" id="{BF9DB0D5-DE24-5725-6A94-C408A777547B}"/>
                </a:ext>
              </a:extLst>
            </p:cNvPr>
            <p:cNvGraphicFramePr/>
            <p:nvPr>
              <p:extLst>
                <p:ext uri="{D42A27DB-BD31-4B8C-83A1-F6EECF244321}">
                  <p14:modId xmlns:p14="http://schemas.microsoft.com/office/powerpoint/2010/main" val="1298229289"/>
                </p:ext>
              </p:extLst>
            </p:nvPr>
          </p:nvGraphicFramePr>
          <p:xfrm>
            <a:off x="12293928" y="5700958"/>
            <a:ext cx="11491585" cy="6278317"/>
          </p:xfrm>
          <a:graphic>
            <a:graphicData uri="http://schemas.openxmlformats.org/drawingml/2006/chart">
              <c:chart xmlns:c="http://schemas.openxmlformats.org/drawingml/2006/chart" xmlns:r="http://schemas.openxmlformats.org/officeDocument/2006/relationships" r:id="rId3"/>
            </a:graphicData>
          </a:graphic>
        </p:graphicFrame>
      </p:grpSp>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err="1"/>
              <a:t>Ffynhonnell: Arolwg Twristiaeth Prydain Fawr (GBTS): Ymweliadau Dydd 2024</a:t>
            </a:r>
            <a:br>
              <a:rPr lang="en-US" sz="2400"/>
            </a:br>
            <a:r>
              <a:rPr lang="en-US" sz="2400"/>
              <a:t>Sylfaen: Cymru 911</a:t>
            </a:r>
          </a:p>
        </p:txBody>
      </p:sp>
    </p:spTree>
    <p:extLst>
      <p:ext uri="{BB962C8B-B14F-4D97-AF65-F5344CB8AC3E}">
        <p14:creationId xmlns:p14="http://schemas.microsoft.com/office/powerpoint/2010/main" val="130271952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s-E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Math o leoliad y prif le a ymwelwyd</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61975" y="1981245"/>
            <a:ext cx="23223536" cy="20313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en-US" sz="2800">
                <a:solidFill>
                  <a:schemeClr val="tx1"/>
                </a:solidFill>
                <a:latin typeface="Wales Sans Body"/>
                <a:sym typeface="Wales Sans Body"/>
              </a:rPr>
              <a:t>Mae ymweliadau dydd yng Nghymru wedi’i rhannu yn llawer mwy cyfartal ar draws y gwahanol fathau o gyrchfannau nag ar gyfer y gwledydd eraill. Fodd bynnag, fe wnaeth ymweliadau dydd yng Nghymru ganolbwyntio mwy ar drefi mawr/dinasoedd nag yn 2023, yn cynrychioli 38% o ymweliadau dydd yn 2024 (+4 pwynt canran o’i gymharu â 2023). Y rhai o oedran ymddeol oedd y cyfranwyr allweddol at y cynnydd hwn (+52% o ymweliadau dydd â threfi mawr/dinasoedd ers 2023). Er i ymweliadau â threfi mawr a dinasoedd gyrraedd brig yn Ch4 2023, yn y cyfnod cyn y tymor gwyliau, roedd y brig yn 2024 yn ystod tymor yr haf, a gynyddodd 39% (o’i gymharu â Ch3 2023) i 7 miliwn o ymweliadau dydd. </a:t>
            </a:r>
          </a:p>
        </p:txBody>
      </p:sp>
      <p:grpSp>
        <p:nvGrpSpPr>
          <p:cNvPr id="3" name="Group 2" descr="Line chart by location type i.e seaside, large city/town, small town or countryside">
            <a:extLst>
              <a:ext uri="{FF2B5EF4-FFF2-40B4-BE49-F238E27FC236}">
                <a16:creationId xmlns:a16="http://schemas.microsoft.com/office/drawing/2014/main" id="{B4476E3D-D041-C95A-2612-8C6022B4221D}"/>
              </a:ext>
            </a:extLst>
          </p:cNvPr>
          <p:cNvGrpSpPr/>
          <p:nvPr/>
        </p:nvGrpSpPr>
        <p:grpSpPr>
          <a:xfrm>
            <a:off x="571500" y="3993519"/>
            <a:ext cx="16500945" cy="7985755"/>
            <a:chOff x="571500" y="3993519"/>
            <a:chExt cx="16500945" cy="7985755"/>
          </a:xfrm>
        </p:grpSpPr>
        <p:grpSp>
          <p:nvGrpSpPr>
            <p:cNvPr id="17" name="Group 16" descr="Line chart depicting visits (in millions) by location type (seaside, large city, small town, countryside)between Q2 2021 and Q4 2022.">
              <a:extLst>
                <a:ext uri="{FF2B5EF4-FFF2-40B4-BE49-F238E27FC236}">
                  <a16:creationId xmlns:a16="http://schemas.microsoft.com/office/drawing/2014/main" id="{B9354734-76BC-2471-B719-B60D94E09E93}"/>
                </a:ext>
              </a:extLst>
            </p:cNvPr>
            <p:cNvGrpSpPr/>
            <p:nvPr/>
          </p:nvGrpSpPr>
          <p:grpSpPr>
            <a:xfrm>
              <a:off x="596376" y="3993519"/>
              <a:ext cx="16476069" cy="7985752"/>
              <a:chOff x="558800" y="3797300"/>
              <a:chExt cx="15684954"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a:t>Math o Leoliad y Prif Le a Ymwelwyd (miliynau)</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9" name="Content Placeholder 12" descr="The graph shows the number of visits to four location types from Q1 2023 to Q4 2024. Visits to &quot;Seaside or other coastal&quot; and &quot;Large city/large town&quot; areas vary significantly, peaking at 3.04 million in Q3 2023 and 7.03 million in Q3 2024 respectively. In contrast, visits to &quot;Countryside/village&quot; and &quot;Small town&quot; locations are more stable, with moderate fluctuations and peaks of 4.71 million in Q2 2023 and 4.29 million in Q3 2023.">
              <a:extLst>
                <a:ext uri="{FF2B5EF4-FFF2-40B4-BE49-F238E27FC236}">
                  <a16:creationId xmlns:a16="http://schemas.microsoft.com/office/drawing/2014/main" id="{36D74C93-BFED-1FBD-B912-D483021CA54A}"/>
                </a:ext>
              </a:extLst>
            </p:cNvPr>
            <p:cNvGraphicFramePr/>
            <p:nvPr>
              <p:extLst>
                <p:ext uri="{D42A27DB-BD31-4B8C-83A1-F6EECF244321}">
                  <p14:modId xmlns:p14="http://schemas.microsoft.com/office/powerpoint/2010/main" val="1638964438"/>
                </p:ext>
              </p:extLst>
            </p:nvPr>
          </p:nvGraphicFramePr>
          <p:xfrm>
            <a:off x="571500" y="4854127"/>
            <a:ext cx="16476069" cy="7125147"/>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4023013137"/>
              </p:ext>
            </p:extLst>
          </p:nvPr>
        </p:nvGraphicFramePr>
        <p:xfrm>
          <a:off x="17288889" y="3993520"/>
          <a:ext cx="6498735" cy="8011686"/>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876792">
                <a:tc>
                  <a:txBody>
                    <a:bodyPr/>
                    <a:lstStyle/>
                    <a:p>
                      <a:pPr algn="ctr"/>
                      <a:r>
                        <a:rPr lang="en-GB" sz="2800"/>
                        <a:t>Math o Leoliad</a:t>
                      </a:r>
                    </a:p>
                  </a:txBody>
                  <a:tcPr marL="182880" marR="182880" marT="91440" marB="91440" anchor="ctr"/>
                </a:tc>
                <a:tc>
                  <a:txBody>
                    <a:bodyPr/>
                    <a:lstStyle/>
                    <a:p>
                      <a:pPr algn="ctr"/>
                      <a:r>
                        <a:rPr lang="en-US" sz="2800"/>
                        <a:t>Ymweliadau</a:t>
                      </a:r>
                    </a:p>
                    <a:p>
                      <a:pPr algn="ctr"/>
                      <a:r>
                        <a:rPr lang="en-US" sz="2800"/>
                        <a:t>2024</a:t>
                      </a:r>
                    </a:p>
                    <a:p>
                      <a:pPr algn="ctr"/>
                      <a:r>
                        <a:rPr lang="en-US" sz="2800"/>
                        <a:t>(miliynau)</a:t>
                      </a:r>
                      <a:endParaRPr lang="en-GB" sz="2800"/>
                    </a:p>
                  </a:txBody>
                  <a:tcPr marL="182880" marR="182880" marT="91440" marB="91440" anchor="ctr"/>
                </a:tc>
                <a:tc>
                  <a:txBody>
                    <a:bodyPr/>
                    <a:lstStyle/>
                    <a:p>
                      <a:pPr algn="ctr"/>
                      <a:r>
                        <a:rPr lang="en-GB" sz="2800" err="1"/>
                        <a:t>Cyfran o ymweliadau</a:t>
                      </a:r>
                      <a:endParaRPr lang="en-GB" sz="2800"/>
                    </a:p>
                  </a:txBody>
                  <a:tcPr marL="182880" marR="182880" marT="91440" marB="91440" anchor="ctr"/>
                </a:tc>
                <a:extLst>
                  <a:ext uri="{0D108BD9-81ED-4DB2-BD59-A6C34878D82A}">
                    <a16:rowId xmlns:a16="http://schemas.microsoft.com/office/drawing/2014/main" val="1236938923"/>
                  </a:ext>
                </a:extLst>
              </a:tr>
              <a:tr h="1876792">
                <a:tc>
                  <a:txBody>
                    <a:bodyPr/>
                    <a:lstStyle/>
                    <a:p>
                      <a:pPr algn="ctr"/>
                      <a:r>
                        <a:rPr lang="de-DE" sz="2800" dirty="0">
                          <a:solidFill>
                            <a:schemeClr val="tx1"/>
                          </a:solidFill>
                        </a:rPr>
                        <a:t>Glan môr neu arfordirol arall</a:t>
                      </a:r>
                    </a:p>
                  </a:txBody>
                  <a:tcPr marL="182880" marR="182880" marT="91440" marB="91440" anchor="ctr"/>
                </a:tc>
                <a:tc>
                  <a:txBody>
                    <a:bodyPr/>
                    <a:lstStyle/>
                    <a:p>
                      <a:pPr algn="ctr" fontAlgn="b"/>
                      <a:r>
                        <a:rPr lang="en-GB" sz="2800" b="0" i="0" u="none" strike="noStrike">
                          <a:solidFill>
                            <a:srgbClr val="000000"/>
                          </a:solidFill>
                          <a:effectLst/>
                          <a:latin typeface="+mn-lt"/>
                        </a:rPr>
                        <a:t>6.96</a:t>
                      </a:r>
                    </a:p>
                  </a:txBody>
                  <a:tcPr marL="7620" marR="7620" marT="7620" marB="0" anchor="ctr"/>
                </a:tc>
                <a:tc>
                  <a:txBody>
                    <a:bodyPr/>
                    <a:lstStyle/>
                    <a:p>
                      <a:pPr algn="ctr"/>
                      <a:r>
                        <a:rPr lang="en-GB" sz="2800">
                          <a:solidFill>
                            <a:schemeClr val="tx1"/>
                          </a:solidFill>
                        </a:rPr>
                        <a:t>13%</a:t>
                      </a:r>
                    </a:p>
                  </a:txBody>
                  <a:tcPr marL="182880" marR="182880" marT="91440" marB="91440" anchor="ctr"/>
                </a:tc>
                <a:extLst>
                  <a:ext uri="{0D108BD9-81ED-4DB2-BD59-A6C34878D82A}">
                    <a16:rowId xmlns:a16="http://schemas.microsoft.com/office/drawing/2014/main" val="2818411631"/>
                  </a:ext>
                </a:extLst>
              </a:tr>
              <a:tr h="1410722">
                <a:tc>
                  <a:txBody>
                    <a:bodyPr/>
                    <a:lstStyle/>
                    <a:p>
                      <a:pPr algn="ctr"/>
                      <a:r>
                        <a:rPr lang="en-US" sz="2800">
                          <a:solidFill>
                            <a:schemeClr val="tx1"/>
                          </a:solidFill>
                        </a:rPr>
                        <a:t>Dinas fawr/ tref fawr</a:t>
                      </a:r>
                    </a:p>
                  </a:txBody>
                  <a:tcPr marL="182880" marR="182880" marT="91440" marB="91440" anchor="ctr"/>
                </a:tc>
                <a:tc>
                  <a:txBody>
                    <a:bodyPr/>
                    <a:lstStyle/>
                    <a:p>
                      <a:pPr algn="ctr" fontAlgn="b"/>
                      <a:r>
                        <a:rPr lang="en-GB" sz="2800" b="0" i="0" u="none" strike="noStrike">
                          <a:solidFill>
                            <a:srgbClr val="000000"/>
                          </a:solidFill>
                          <a:effectLst/>
                          <a:latin typeface="+mn-lt"/>
                        </a:rPr>
                        <a:t>20.39</a:t>
                      </a:r>
                    </a:p>
                  </a:txBody>
                  <a:tcPr marL="7620" marR="7620" marT="7620" marB="0" anchor="ctr"/>
                </a:tc>
                <a:tc>
                  <a:txBody>
                    <a:bodyPr/>
                    <a:lstStyle/>
                    <a:p>
                      <a:pPr marL="0" algn="ctr" defTabSz="914400" rtl="0" eaLnBrk="1" latinLnBrk="0" hangingPunct="1"/>
                      <a:r>
                        <a:rPr lang="en-US" sz="2800" kern="1200">
                          <a:solidFill>
                            <a:schemeClr val="tx1"/>
                          </a:solidFill>
                          <a:latin typeface="+mn-lt"/>
                          <a:ea typeface="+mn-ea"/>
                          <a:cs typeface="+mn-cs"/>
                        </a:rPr>
                        <a:t>38%</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410722">
                <a:tc>
                  <a:txBody>
                    <a:bodyPr/>
                    <a:lstStyle/>
                    <a:p>
                      <a:pPr algn="ctr"/>
                      <a:r>
                        <a:rPr lang="en-US" sz="2800" err="1">
                          <a:solidFill>
                            <a:schemeClr val="tx1"/>
                          </a:solidFill>
                        </a:rPr>
                        <a:t>Tref fach</a:t>
                      </a:r>
                      <a:endParaRPr lang="en-US" sz="2800">
                        <a:solidFill>
                          <a:schemeClr val="tx1"/>
                        </a:solidFill>
                      </a:endParaRPr>
                    </a:p>
                  </a:txBody>
                  <a:tcPr marL="182880" marR="182880" marT="91440" marB="91440" anchor="ctr"/>
                </a:tc>
                <a:tc>
                  <a:txBody>
                    <a:bodyPr/>
                    <a:lstStyle/>
                    <a:p>
                      <a:pPr algn="ctr" fontAlgn="b"/>
                      <a:r>
                        <a:rPr lang="en-GB" sz="2800" b="0" i="0" u="none" strike="noStrike">
                          <a:solidFill>
                            <a:srgbClr val="000000"/>
                          </a:solidFill>
                          <a:effectLst/>
                          <a:latin typeface="+mn-lt"/>
                        </a:rPr>
                        <a:t>13.34</a:t>
                      </a:r>
                    </a:p>
                  </a:txBody>
                  <a:tcPr marL="7620" marR="7620" marT="7620" marB="0" anchor="ctr"/>
                </a:tc>
                <a:tc>
                  <a:txBody>
                    <a:bodyPr/>
                    <a:lstStyle/>
                    <a:p>
                      <a:pPr marL="0" algn="ctr" defTabSz="914400" rtl="0" eaLnBrk="1" latinLnBrk="0" hangingPunct="1"/>
                      <a:r>
                        <a:rPr lang="en-US" sz="2800" kern="1200">
                          <a:solidFill>
                            <a:schemeClr val="tx1"/>
                          </a:solidFill>
                          <a:latin typeface="+mn-lt"/>
                          <a:ea typeface="+mn-ea"/>
                          <a:cs typeface="+mn-cs"/>
                        </a:rPr>
                        <a:t>25%</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410722">
                <a:tc>
                  <a:txBody>
                    <a:bodyPr/>
                    <a:lstStyle/>
                    <a:p>
                      <a:pPr algn="ctr"/>
                      <a:r>
                        <a:rPr lang="en-US" sz="2800" err="1">
                          <a:solidFill>
                            <a:schemeClr val="tx1"/>
                          </a:solidFill>
                        </a:rPr>
                        <a:t>Cefn gwlad/ pentref</a:t>
                      </a:r>
                      <a:endParaRPr lang="en-US" sz="2800">
                        <a:solidFill>
                          <a:schemeClr val="tx1"/>
                        </a:solidFill>
                      </a:endParaRPr>
                    </a:p>
                  </a:txBody>
                  <a:tcPr marL="182880" marR="182880" marT="91440" marB="91440" anchor="ctr"/>
                </a:tc>
                <a:tc>
                  <a:txBody>
                    <a:bodyPr/>
                    <a:lstStyle/>
                    <a:p>
                      <a:pPr algn="ctr" fontAlgn="b"/>
                      <a:r>
                        <a:rPr lang="en-GB" sz="2800" b="0" i="0" u="none" strike="noStrike" dirty="0">
                          <a:solidFill>
                            <a:srgbClr val="000000"/>
                          </a:solidFill>
                          <a:effectLst/>
                          <a:latin typeface="+mn-lt"/>
                        </a:rPr>
                        <a:t>11.31</a:t>
                      </a:r>
                    </a:p>
                  </a:txBody>
                  <a:tcPr marL="7620" marR="7620" marT="7620" marB="0" anchor="ctr"/>
                </a:tc>
                <a:tc>
                  <a:txBody>
                    <a:bodyPr/>
                    <a:lstStyle/>
                    <a:p>
                      <a:pPr marL="0" algn="ctr" defTabSz="914400" rtl="0" eaLnBrk="1" latinLnBrk="0" hangingPunct="1"/>
                      <a:r>
                        <a:rPr lang="en-US" sz="2800" kern="1200" dirty="0">
                          <a:solidFill>
                            <a:schemeClr val="tx1"/>
                          </a:solidFill>
                          <a:latin typeface="+mn-lt"/>
                          <a:ea typeface="+mn-ea"/>
                          <a:cs typeface="+mn-cs"/>
                        </a:rPr>
                        <a:t>21%</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4" name="Text Placeholder 3">
            <a:extLst>
              <a:ext uri="{FF2B5EF4-FFF2-40B4-BE49-F238E27FC236}">
                <a16:creationId xmlns:a16="http://schemas.microsoft.com/office/drawing/2014/main" id="{7A93E23C-1D6B-2182-E555-20925FCA1866}"/>
              </a:ext>
            </a:extLst>
          </p:cNvPr>
          <p:cNvSpPr txBox="1"/>
          <p:nvPr/>
        </p:nvSpPr>
        <p:spPr>
          <a:xfrm>
            <a:off x="561976" y="12245876"/>
            <a:ext cx="16726912" cy="998175"/>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err="1"/>
              <a:t>Ffynhonnell: Arolwg Twristiaeth Prydain Fawr (GBTS): Ymweliadau Dydd 2024</a:t>
            </a:r>
            <a:br>
              <a:rPr lang="en-US" sz="2400"/>
            </a:br>
            <a:r>
              <a:rPr lang="en-US" sz="2400"/>
              <a:t>Sylfaen: Cymru 911</a:t>
            </a:r>
          </a:p>
        </p:txBody>
      </p:sp>
    </p:spTree>
    <p:extLst>
      <p:ext uri="{BB962C8B-B14F-4D97-AF65-F5344CB8AC3E}">
        <p14:creationId xmlns:p14="http://schemas.microsoft.com/office/powerpoint/2010/main" val="238818579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Gwariant fesul math o leoliad y prif le a ymwelwyd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601664" y="2037217"/>
            <a:ext cx="23223536" cy="20313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lIns="91440" tIns="45720" rIns="91440" bIns="45720" anchor="t">
            <a:spAutoFit/>
          </a:bodyPr>
          <a:lstStyle/>
          <a:p>
            <a:pPr>
              <a:lnSpc>
                <a:spcPct val="90000"/>
              </a:lnSpc>
              <a:spcBef>
                <a:spcPts val="1800"/>
              </a:spcBef>
            </a:pPr>
            <a:r>
              <a:rPr lang="en-US" sz="2800" dirty="0" err="1">
                <a:solidFill>
                  <a:schemeClr val="tx1"/>
                </a:solidFill>
                <a:latin typeface="Wales Sans Body"/>
                <a:sym typeface="Wales Sans Body"/>
              </a:rPr>
              <a:t>Cynyddodd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cyfran</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gwariant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mewn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dinasoedd</a:t>
            </a:r>
            <a:r>
              <a:rPr lang="en-US" sz="2800" dirty="0">
                <a:solidFill>
                  <a:schemeClr val="tx1"/>
                </a:solidFill>
                <a:latin typeface="Wales Sans Body"/>
                <a:sym typeface="Wales Sans Body"/>
              </a:rPr>
              <a:t> a </a:t>
            </a:r>
            <a:r>
              <a:rPr lang="en-US" sz="2800" dirty="0" err="1">
                <a:solidFill>
                  <a:schemeClr val="tx1"/>
                </a:solidFill>
                <a:latin typeface="Wales Sans Body"/>
                <a:sym typeface="Wales Sans Body"/>
              </a:rPr>
              <a:t>threfi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mawr</a:t>
            </a:r>
            <a:r>
              <a:rPr lang="en-US" sz="2800" dirty="0">
                <a:solidFill>
                  <a:schemeClr val="tx1"/>
                </a:solidFill>
                <a:latin typeface="Wales Sans Body"/>
                <a:sym typeface="Wales Sans Body"/>
              </a:rPr>
              <a:t> 4 </a:t>
            </a:r>
            <a:r>
              <a:rPr lang="en-US" sz="2800" dirty="0" err="1">
                <a:solidFill>
                  <a:schemeClr val="tx1"/>
                </a:solidFill>
                <a:latin typeface="Wales Sans Body"/>
                <a:sym typeface="Wales Sans Body"/>
              </a:rPr>
              <a:t>pwynt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canran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ers</a:t>
            </a:r>
            <a:r>
              <a:rPr lang="en-US" sz="2800" dirty="0">
                <a:solidFill>
                  <a:schemeClr val="tx1"/>
                </a:solidFill>
                <a:latin typeface="Wales Sans Body"/>
                <a:sym typeface="Wales Sans Body"/>
              </a:rPr>
              <a:t> 2023, </a:t>
            </a:r>
            <a:r>
              <a:rPr lang="en-US" sz="2800" dirty="0" err="1">
                <a:solidFill>
                  <a:schemeClr val="tx1"/>
                </a:solidFill>
                <a:latin typeface="Wales Sans Body"/>
                <a:sym typeface="Wales Sans Body"/>
              </a:rPr>
              <a:t>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gynrychioli</a:t>
            </a:r>
            <a:r>
              <a:rPr lang="en-US" sz="2800" dirty="0">
                <a:solidFill>
                  <a:schemeClr val="tx1"/>
                </a:solidFill>
                <a:latin typeface="Wales Sans Body"/>
                <a:sym typeface="Wales Sans Body"/>
              </a:rPr>
              <a:t> 48% </a:t>
            </a:r>
            <a:r>
              <a:rPr lang="en-US" sz="2800" dirty="0" err="1">
                <a:solidFill>
                  <a:schemeClr val="tx1"/>
                </a:solidFill>
                <a:latin typeface="Wales Sans Body"/>
                <a:sym typeface="Wales Sans Body"/>
              </a:rPr>
              <a:t>o’r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yng</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Nghymru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2024. </a:t>
            </a:r>
            <a:r>
              <a:rPr lang="en-US" sz="2800" dirty="0" err="1">
                <a:solidFill>
                  <a:schemeClr val="tx1"/>
                </a:solidFill>
                <a:latin typeface="Wales Sans Body"/>
                <a:sym typeface="Wales Sans Body"/>
              </a:rPr>
              <a:t>Roedd</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cynnydd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bennaf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oherwydd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cynnydd</a:t>
            </a:r>
            <a:r>
              <a:rPr lang="en-US" sz="2800" dirty="0">
                <a:solidFill>
                  <a:schemeClr val="tx1"/>
                </a:solidFill>
                <a:latin typeface="Wales Sans Body"/>
                <a:sym typeface="Wales Sans Body"/>
              </a:rPr>
              <a:t> 28 </a:t>
            </a:r>
            <a:r>
              <a:rPr lang="en-US" sz="2800" dirty="0" err="1">
                <a:solidFill>
                  <a:schemeClr val="tx1"/>
                </a:solidFill>
                <a:latin typeface="Wales Sans Body"/>
                <a:sym typeface="Wales Sans Body"/>
              </a:rPr>
              <a:t>pwynt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canran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gyfran</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gwariant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gan</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rhai</a:t>
            </a:r>
            <a:r>
              <a:rPr lang="en-US" sz="2800" dirty="0">
                <a:solidFill>
                  <a:schemeClr val="tx1"/>
                </a:solidFill>
                <a:latin typeface="Wales Sans Body"/>
                <a:sym typeface="Wales Sans Body"/>
              </a:rPr>
              <a:t> o </a:t>
            </a:r>
            <a:r>
              <a:rPr lang="en-US" sz="2800" dirty="0" err="1">
                <a:solidFill>
                  <a:schemeClr val="tx1"/>
                </a:solidFill>
                <a:latin typeface="Wales Sans Body"/>
                <a:sym typeface="Wales Sans Body"/>
              </a:rPr>
              <a:t>oedran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ymddeol</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sy’n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cynrychioli</a:t>
            </a:r>
            <a:r>
              <a:rPr lang="en-US" sz="2800" dirty="0">
                <a:solidFill>
                  <a:schemeClr val="tx1"/>
                </a:solidFill>
                <a:latin typeface="Wales Sans Body"/>
                <a:sym typeface="Wales Sans Body"/>
              </a:rPr>
              <a:t> 56% </a:t>
            </a:r>
            <a:r>
              <a:rPr lang="en-US" sz="2800" dirty="0" err="1">
                <a:solidFill>
                  <a:schemeClr val="tx1"/>
                </a:solidFill>
                <a:latin typeface="Wales Sans Body"/>
                <a:sym typeface="Wales Sans Body"/>
              </a:rPr>
              <a:t>o’r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holl</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gan</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grŵp</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cyfnod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oes</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yng</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Nghymru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2024. Mae </a:t>
            </a:r>
            <a:r>
              <a:rPr lang="en-US" sz="2800" dirty="0" err="1">
                <a:solidFill>
                  <a:schemeClr val="tx1"/>
                </a:solidFill>
                <a:latin typeface="Wales Sans Body"/>
                <a:sym typeface="Wales Sans Body"/>
              </a:rPr>
              <a:t>gan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ddinasoedd</a:t>
            </a:r>
            <a:r>
              <a:rPr lang="en-US" sz="2800" dirty="0">
                <a:solidFill>
                  <a:schemeClr val="tx1"/>
                </a:solidFill>
                <a:latin typeface="Wales Sans Body"/>
                <a:sym typeface="Wales Sans Body"/>
              </a:rPr>
              <a:t> a </a:t>
            </a:r>
            <a:r>
              <a:rPr lang="en-US" sz="2800" dirty="0" err="1">
                <a:solidFill>
                  <a:schemeClr val="tx1"/>
                </a:solidFill>
                <a:latin typeface="Wales Sans Body"/>
                <a:sym typeface="Wales Sans Body"/>
              </a:rPr>
              <a:t>threfi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mawr</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gwariant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cyfartalog</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uchaf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hefyd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sef</a:t>
            </a:r>
            <a:r>
              <a:rPr lang="en-US" sz="2800" dirty="0">
                <a:solidFill>
                  <a:schemeClr val="tx1"/>
                </a:solidFill>
                <a:latin typeface="Wales Sans Body"/>
                <a:sym typeface="Wales Sans Body"/>
              </a:rPr>
              <a:t> £56 yr </a:t>
            </a:r>
            <a:r>
              <a:rPr lang="en-US" sz="2800" dirty="0" err="1">
                <a:solidFill>
                  <a:schemeClr val="tx1"/>
                </a:solidFill>
                <a:latin typeface="Wales Sans Body"/>
                <a:sym typeface="Wales Sans Body"/>
              </a:rPr>
              <a:t>ymweliad</a:t>
            </a:r>
            <a:r>
              <a:rPr lang="en-US" sz="2800" dirty="0">
                <a:solidFill>
                  <a:schemeClr val="tx1"/>
                </a:solidFill>
                <a:latin typeface="Wales Sans Body"/>
                <a:sym typeface="Wales Sans Body"/>
              </a:rPr>
              <a:t>. Bu </a:t>
            </a:r>
            <a:r>
              <a:rPr lang="en-US" sz="2800" dirty="0" err="1">
                <a:solidFill>
                  <a:schemeClr val="tx1"/>
                </a:solidFill>
                <a:latin typeface="Wales Sans Body"/>
                <a:sym typeface="Wales Sans Body"/>
              </a:rPr>
              <a:t>cynnydd</a:t>
            </a:r>
            <a:r>
              <a:rPr lang="en-US" sz="2800" dirty="0">
                <a:solidFill>
                  <a:schemeClr val="tx1"/>
                </a:solidFill>
                <a:latin typeface="Wales Sans Body"/>
                <a:sym typeface="Wales Sans Body"/>
              </a:rPr>
              <a:t> 3 </a:t>
            </a:r>
            <a:r>
              <a:rPr lang="en-US" sz="2800" dirty="0" err="1">
                <a:solidFill>
                  <a:schemeClr val="tx1"/>
                </a:solidFill>
                <a:latin typeface="Wales Sans Body"/>
                <a:sym typeface="Wales Sans Body"/>
              </a:rPr>
              <a:t>pwynt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canran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mewn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trefi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bach</a:t>
            </a:r>
            <a:r>
              <a:rPr lang="en-US" sz="2800" dirty="0">
                <a:solidFill>
                  <a:schemeClr val="tx1"/>
                </a:solidFill>
                <a:latin typeface="Wales Sans Body"/>
                <a:sym typeface="Wales Sans Body"/>
              </a:rPr>
              <a:t> o ran y </a:t>
            </a:r>
            <a:r>
              <a:rPr lang="en-US" sz="2800" dirty="0" err="1">
                <a:solidFill>
                  <a:schemeClr val="tx1"/>
                </a:solidFill>
                <a:latin typeface="Wales Sans Body"/>
                <a:sym typeface="Wales Sans Body"/>
              </a:rPr>
              <a:t>gyfran</a:t>
            </a:r>
            <a:r>
              <a:rPr lang="en-US" sz="2800" dirty="0">
                <a:solidFill>
                  <a:schemeClr val="tx1"/>
                </a:solidFill>
                <a:latin typeface="Wales Sans Body"/>
                <a:sym typeface="Wales Sans Body"/>
              </a:rPr>
              <a:t> o </a:t>
            </a:r>
            <a:r>
              <a:rPr lang="en-US" sz="2800" dirty="0" err="1">
                <a:solidFill>
                  <a:schemeClr val="tx1"/>
                </a:solidFill>
                <a:latin typeface="Wales Sans Body"/>
                <a:sym typeface="Wales Sans Body"/>
              </a:rPr>
              <a:t>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2024, </a:t>
            </a:r>
            <a:r>
              <a:rPr lang="en-US" sz="2800" dirty="0" err="1">
                <a:solidFill>
                  <a:schemeClr val="tx1"/>
                </a:solidFill>
                <a:latin typeface="Wales Sans Body"/>
                <a:sym typeface="Wales Sans Body"/>
              </a:rPr>
              <a:t>o’i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gymharu</a:t>
            </a:r>
            <a:r>
              <a:rPr lang="en-US" sz="2800" dirty="0">
                <a:solidFill>
                  <a:schemeClr val="tx1"/>
                </a:solidFill>
                <a:latin typeface="Wales Sans Body"/>
                <a:sym typeface="Wales Sans Body"/>
              </a:rPr>
              <a:t> â 2023. </a:t>
            </a:r>
            <a:r>
              <a:rPr lang="en-US" sz="2800" dirty="0" err="1">
                <a:solidFill>
                  <a:schemeClr val="tx1"/>
                </a:solidFill>
                <a:latin typeface="Wales Sans Body"/>
                <a:sym typeface="Wales Sans Body"/>
              </a:rPr>
              <a:t>Gwelwyd</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cynnydd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bennaf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Ch3 2024 (+45% </a:t>
            </a:r>
            <a:r>
              <a:rPr lang="en-US" sz="2800" dirty="0" err="1">
                <a:solidFill>
                  <a:schemeClr val="tx1"/>
                </a:solidFill>
                <a:latin typeface="Wales Sans Body"/>
                <a:sym typeface="Wales Sans Body"/>
              </a:rPr>
              <a:t>mewn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gwariant</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o’i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gymharu</a:t>
            </a:r>
            <a:r>
              <a:rPr lang="en-US" sz="2800" dirty="0">
                <a:solidFill>
                  <a:schemeClr val="tx1"/>
                </a:solidFill>
                <a:latin typeface="Wales Sans Body"/>
                <a:sym typeface="Wales Sans Body"/>
              </a:rPr>
              <a:t> â Ch3 2023), </a:t>
            </a:r>
            <a:r>
              <a:rPr lang="en-US" sz="2800" dirty="0" err="1">
                <a:solidFill>
                  <a:schemeClr val="tx1"/>
                </a:solidFill>
                <a:latin typeface="Wales Sans Body"/>
                <a:sym typeface="Wales Sans Body"/>
              </a:rPr>
              <a:t>wrth</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drefi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bach</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ddod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fwy</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poblogaidd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ymhlith</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rhai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cyfnod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oes</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teulu</a:t>
            </a:r>
            <a:r>
              <a:rPr lang="en-US" sz="2800" dirty="0">
                <a:solidFill>
                  <a:schemeClr val="tx1"/>
                </a:solidFill>
                <a:latin typeface="Wales Sans Body"/>
                <a:sym typeface="Wales Sans Body"/>
              </a:rPr>
              <a:t> (+61% </a:t>
            </a:r>
            <a:r>
              <a:rPr lang="en-US" sz="2800" dirty="0" err="1">
                <a:solidFill>
                  <a:schemeClr val="tx1"/>
                </a:solidFill>
                <a:latin typeface="Wales Sans Body"/>
                <a:sym typeface="Wales Sans Body"/>
              </a:rPr>
              <a:t>o’i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gymharu</a:t>
            </a:r>
            <a:r>
              <a:rPr lang="en-US" sz="2800" dirty="0">
                <a:solidFill>
                  <a:schemeClr val="tx1"/>
                </a:solidFill>
                <a:latin typeface="Wales Sans Body"/>
                <a:sym typeface="Wales Sans Body"/>
              </a:rPr>
              <a:t> â 2023).</a:t>
            </a:r>
          </a:p>
        </p:txBody>
      </p:sp>
      <p:grpSp>
        <p:nvGrpSpPr>
          <p:cNvPr id="9" name="Group 8" descr="Line chart depicting spend (in millions) by location type (seaside, large city, small town, countryside)between Q2 2021 and Q4 2022.">
            <a:extLst>
              <a:ext uri="{FF2B5EF4-FFF2-40B4-BE49-F238E27FC236}">
                <a16:creationId xmlns:a16="http://schemas.microsoft.com/office/drawing/2014/main" id="{4C61B60F-4030-711E-9485-C2293FC0513F}"/>
              </a:ext>
            </a:extLst>
          </p:cNvPr>
          <p:cNvGrpSpPr/>
          <p:nvPr/>
        </p:nvGrpSpPr>
        <p:grpSpPr>
          <a:xfrm>
            <a:off x="558800" y="4136360"/>
            <a:ext cx="16476069" cy="7842917"/>
            <a:chOff x="558800" y="3797300"/>
            <a:chExt cx="15684954"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a:t>Math o Leoliad y Prif Le a Ymwelwyd (miliynau)</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08AC320C-B41D-114C-B0FF-521246ED769A}"/>
                </a:ext>
              </a:extLst>
            </p:cNvPr>
            <p:cNvGraphicFramePr/>
            <p:nvPr>
              <p:extLst>
                <p:ext uri="{D42A27DB-BD31-4B8C-83A1-F6EECF244321}">
                  <p14:modId xmlns:p14="http://schemas.microsoft.com/office/powerpoint/2010/main" val="201856165"/>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1951068084"/>
              </p:ext>
            </p:extLst>
          </p:nvPr>
        </p:nvGraphicFramePr>
        <p:xfrm>
          <a:off x="17288889" y="4136357"/>
          <a:ext cx="6498736" cy="7920256"/>
        </p:xfrm>
        <a:graphic>
          <a:graphicData uri="http://schemas.openxmlformats.org/drawingml/2006/table">
            <a:tbl>
              <a:tblPr firstRow="1" bandRow="1">
                <a:tableStyleId>{5C22544A-7EE6-4342-B048-85BDC9FD1C3A}</a:tableStyleId>
              </a:tblPr>
              <a:tblGrid>
                <a:gridCol w="1624684">
                  <a:extLst>
                    <a:ext uri="{9D8B030D-6E8A-4147-A177-3AD203B41FA5}">
                      <a16:colId xmlns:a16="http://schemas.microsoft.com/office/drawing/2014/main" val="81361600"/>
                    </a:ext>
                  </a:extLst>
                </a:gridCol>
                <a:gridCol w="1624684">
                  <a:extLst>
                    <a:ext uri="{9D8B030D-6E8A-4147-A177-3AD203B41FA5}">
                      <a16:colId xmlns:a16="http://schemas.microsoft.com/office/drawing/2014/main" val="887013069"/>
                    </a:ext>
                  </a:extLst>
                </a:gridCol>
                <a:gridCol w="1883593">
                  <a:extLst>
                    <a:ext uri="{9D8B030D-6E8A-4147-A177-3AD203B41FA5}">
                      <a16:colId xmlns:a16="http://schemas.microsoft.com/office/drawing/2014/main" val="3525111754"/>
                    </a:ext>
                  </a:extLst>
                </a:gridCol>
                <a:gridCol w="1365775">
                  <a:extLst>
                    <a:ext uri="{9D8B030D-6E8A-4147-A177-3AD203B41FA5}">
                      <a16:colId xmlns:a16="http://schemas.microsoft.com/office/drawing/2014/main" val="284056312"/>
                    </a:ext>
                  </a:extLst>
                </a:gridCol>
              </a:tblGrid>
              <a:tr h="1568584">
                <a:tc>
                  <a:txBody>
                    <a:bodyPr/>
                    <a:lstStyle/>
                    <a:p>
                      <a:pPr algn="ctr"/>
                      <a:r>
                        <a:rPr lang="en-GB" sz="2400"/>
                        <a:t>Math o Leoliad</a:t>
                      </a:r>
                    </a:p>
                  </a:txBody>
                  <a:tcPr marL="182880" marR="182880" marT="91440" marB="91440" anchor="ctr"/>
                </a:tc>
                <a:tc>
                  <a:txBody>
                    <a:bodyPr/>
                    <a:lstStyle/>
                    <a:p>
                      <a:pPr algn="ctr"/>
                      <a:r>
                        <a:rPr lang="en-US" sz="2400"/>
                        <a:t>Gwariant 2024 (miliynau)</a:t>
                      </a:r>
                      <a:endParaRPr lang="en-GB" sz="2400"/>
                    </a:p>
                  </a:txBody>
                  <a:tcPr marL="182880" marR="182880" marT="91440" marB="91440" anchor="ctr"/>
                </a:tc>
                <a:tc>
                  <a:txBody>
                    <a:bodyPr/>
                    <a:lstStyle/>
                    <a:p>
                      <a:pPr algn="ctr"/>
                      <a:r>
                        <a:rPr lang="en-GB" sz="2400" err="1"/>
                        <a:t>Cyfran o Wariant</a:t>
                      </a:r>
                      <a:endParaRPr lang="en-GB" sz="2400"/>
                    </a:p>
                  </a:txBody>
                  <a:tcPr marL="182880" marR="182880" marT="91440" marB="91440" anchor="ctr"/>
                </a:tc>
                <a:tc>
                  <a:txBody>
                    <a:bodyPr/>
                    <a:lstStyle/>
                    <a:p>
                      <a:pPr algn="ctr"/>
                      <a:r>
                        <a:rPr lang="en-GB" sz="2400" err="1"/>
                        <a:t>Gwariant Cyfartalog 2024</a:t>
                      </a:r>
                    </a:p>
                  </a:txBody>
                  <a:tcPr marL="182880" marR="182880" marT="91440" marB="91440" anchor="ctr"/>
                </a:tc>
                <a:extLst>
                  <a:ext uri="{0D108BD9-81ED-4DB2-BD59-A6C34878D82A}">
                    <a16:rowId xmlns:a16="http://schemas.microsoft.com/office/drawing/2014/main" val="1236938923"/>
                  </a:ext>
                </a:extLst>
              </a:tr>
              <a:tr h="1568584">
                <a:tc>
                  <a:txBody>
                    <a:bodyPr/>
                    <a:lstStyle/>
                    <a:p>
                      <a:pPr algn="ctr"/>
                      <a:r>
                        <a:rPr lang="de-DE" sz="2400">
                          <a:solidFill>
                            <a:schemeClr val="tx1"/>
                          </a:solidFill>
                          <a:latin typeface="+mn-lt"/>
                        </a:rPr>
                        <a:t>Glan môr neu arfordirol arall</a:t>
                      </a:r>
                      <a:endParaRPr lang="en-GB" sz="2400">
                        <a:solidFill>
                          <a:schemeClr val="tx1"/>
                        </a:solidFill>
                        <a:latin typeface="+mn-lt"/>
                      </a:endParaRPr>
                    </a:p>
                  </a:txBody>
                  <a:tcPr marL="90000" marR="90000" marT="46800" marB="46800" anchor="ctr"/>
                </a:tc>
                <a:tc>
                  <a:txBody>
                    <a:bodyPr/>
                    <a:lstStyle/>
                    <a:p>
                      <a:pPr algn="ctr"/>
                      <a:r>
                        <a:rPr lang="en-GB" sz="2400">
                          <a:solidFill>
                            <a:schemeClr val="tx1"/>
                          </a:solidFill>
                        </a:rPr>
                        <a:t>£317</a:t>
                      </a:r>
                    </a:p>
                  </a:txBody>
                  <a:tcPr marL="182880" marR="182880" marT="91440" marB="91440" anchor="ctr"/>
                </a:tc>
                <a:tc>
                  <a:txBody>
                    <a:bodyPr/>
                    <a:lstStyle/>
                    <a:p>
                      <a:pPr algn="ctr"/>
                      <a:r>
                        <a:rPr lang="en-GB" sz="2400">
                          <a:solidFill>
                            <a:schemeClr val="tx1"/>
                          </a:solidFill>
                        </a:rPr>
                        <a:t>13%</a:t>
                      </a:r>
                    </a:p>
                  </a:txBody>
                  <a:tcPr marL="182880" marR="182880" marT="91440" marB="91440" anchor="ct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1"/>
                          </a:solidFill>
                          <a:uFillTx/>
                          <a:latin typeface="+mn-lt"/>
                          <a:ea typeface="+mn-ea"/>
                          <a:cs typeface="+mn-cs"/>
                          <a:sym typeface="Calibri"/>
                        </a:rPr>
                        <a:t>£46</a:t>
                      </a:r>
                    </a:p>
                  </a:txBody>
                  <a:tcPr marL="7620" marR="7620" marT="7620" marB="0" anchor="ctr"/>
                </a:tc>
                <a:extLst>
                  <a:ext uri="{0D108BD9-81ED-4DB2-BD59-A6C34878D82A}">
                    <a16:rowId xmlns:a16="http://schemas.microsoft.com/office/drawing/2014/main" val="2818411631"/>
                  </a:ext>
                </a:extLst>
              </a:tr>
              <a:tr h="1568584">
                <a:tc>
                  <a:txBody>
                    <a:bodyPr/>
                    <a:lstStyle/>
                    <a:p>
                      <a:pPr algn="ctr"/>
                      <a:r>
                        <a:rPr lang="en-US" sz="2400">
                          <a:solidFill>
                            <a:schemeClr val="tx1"/>
                          </a:solidFill>
                          <a:latin typeface="+mn-lt"/>
                        </a:rPr>
                        <a:t>Dinas fawr/ tref fawr</a:t>
                      </a:r>
                    </a:p>
                  </a:txBody>
                  <a:tcPr marL="90000" marR="90000" marT="46800" marB="46800" anchor="ctr"/>
                </a:tc>
                <a:tc>
                  <a:txBody>
                    <a:bodyPr/>
                    <a:lstStyle/>
                    <a:p>
                      <a:pPr marL="0" algn="ctr" defTabSz="914400" rtl="0" eaLnBrk="1" latinLnBrk="0" hangingPunct="1"/>
                      <a:r>
                        <a:rPr lang="en-GB" sz="2400" kern="1200">
                          <a:solidFill>
                            <a:schemeClr val="tx1"/>
                          </a:solidFill>
                          <a:latin typeface="+mn-lt"/>
                          <a:ea typeface="+mn-ea"/>
                          <a:cs typeface="+mn-cs"/>
                        </a:rPr>
                        <a:t>£1,149</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48%</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1"/>
                          </a:solidFill>
                          <a:uFillTx/>
                          <a:latin typeface="+mn-lt"/>
                          <a:ea typeface="+mn-ea"/>
                          <a:cs typeface="+mn-cs"/>
                          <a:sym typeface="Calibri"/>
                        </a:rPr>
                        <a:t>£56</a:t>
                      </a:r>
                    </a:p>
                  </a:txBody>
                  <a:tcPr marL="7620" marR="7620" marT="7620" marB="0" anchor="ctr"/>
                </a:tc>
                <a:extLst>
                  <a:ext uri="{0D108BD9-81ED-4DB2-BD59-A6C34878D82A}">
                    <a16:rowId xmlns:a16="http://schemas.microsoft.com/office/drawing/2014/main" val="3992828607"/>
                  </a:ext>
                </a:extLst>
              </a:tr>
              <a:tr h="1568584">
                <a:tc>
                  <a:txBody>
                    <a:bodyPr/>
                    <a:lstStyle/>
                    <a:p>
                      <a:pPr algn="ctr"/>
                      <a:r>
                        <a:rPr lang="en-GB" sz="2400">
                          <a:solidFill>
                            <a:schemeClr val="tx1"/>
                          </a:solidFill>
                          <a:latin typeface="+mn-lt"/>
                        </a:rPr>
                        <a:t>Tref fach</a:t>
                      </a:r>
                    </a:p>
                  </a:txBody>
                  <a:tcPr marL="90000" marR="90000" marT="46800" marB="46800" anchor="ctr"/>
                </a:tc>
                <a:tc>
                  <a:txBody>
                    <a:bodyPr/>
                    <a:lstStyle/>
                    <a:p>
                      <a:pPr marL="0" algn="ctr" defTabSz="914400" rtl="0" eaLnBrk="1" latinLnBrk="0" hangingPunct="1"/>
                      <a:r>
                        <a:rPr lang="en-GB" sz="2400" kern="1200">
                          <a:solidFill>
                            <a:schemeClr val="tx1"/>
                          </a:solidFill>
                          <a:latin typeface="+mn-lt"/>
                          <a:ea typeface="+mn-ea"/>
                          <a:cs typeface="+mn-cs"/>
                        </a:rPr>
                        <a:t>£514</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21%</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1"/>
                          </a:solidFill>
                          <a:uFillTx/>
                          <a:latin typeface="+mn-lt"/>
                          <a:ea typeface="+mn-ea"/>
                          <a:cs typeface="+mn-cs"/>
                          <a:sym typeface="Calibri"/>
                        </a:rPr>
                        <a:t>£39</a:t>
                      </a:r>
                    </a:p>
                  </a:txBody>
                  <a:tcPr marL="7620" marR="7620" marT="7620" marB="0" anchor="ctr"/>
                </a:tc>
                <a:extLst>
                  <a:ext uri="{0D108BD9-81ED-4DB2-BD59-A6C34878D82A}">
                    <a16:rowId xmlns:a16="http://schemas.microsoft.com/office/drawing/2014/main" val="664184207"/>
                  </a:ext>
                </a:extLst>
              </a:tr>
              <a:tr h="1568584">
                <a:tc>
                  <a:txBody>
                    <a:bodyPr/>
                    <a:lstStyle/>
                    <a:p>
                      <a:pPr algn="ctr" fontAlgn="b"/>
                      <a:r>
                        <a:rPr lang="en-GB" sz="2400" b="0" i="0" u="none" strike="noStrike">
                          <a:solidFill>
                            <a:schemeClr val="tx1"/>
                          </a:solidFill>
                          <a:effectLst/>
                          <a:latin typeface="+mn-lt"/>
                        </a:rPr>
                        <a:t>Cefn gwlad/ pentref</a:t>
                      </a:r>
                    </a:p>
                  </a:txBody>
                  <a:tcPr marL="90000" marR="90000" marT="46800" marB="46800" anchor="ctr"/>
                </a:tc>
                <a:tc>
                  <a:txBody>
                    <a:bodyPr/>
                    <a:lstStyle/>
                    <a:p>
                      <a:pPr marL="0" algn="ctr" defTabSz="914400" rtl="0" eaLnBrk="1" latinLnBrk="0" hangingPunct="1"/>
                      <a:r>
                        <a:rPr lang="en-GB" sz="2400" kern="1200">
                          <a:solidFill>
                            <a:schemeClr val="tx1"/>
                          </a:solidFill>
                          <a:latin typeface="+mn-lt"/>
                          <a:ea typeface="+mn-ea"/>
                          <a:cs typeface="+mn-cs"/>
                        </a:rPr>
                        <a:t>£382</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16%</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dirty="0">
                          <a:solidFill>
                            <a:schemeClr val="tx1"/>
                          </a:solidFill>
                          <a:uFillTx/>
                          <a:latin typeface="+mn-lt"/>
                          <a:ea typeface="+mn-ea"/>
                          <a:cs typeface="+mn-cs"/>
                          <a:sym typeface="Calibri"/>
                        </a:rPr>
                        <a:t>£34</a:t>
                      </a:r>
                    </a:p>
                  </a:txBody>
                  <a:tcPr marL="7620" marR="7620" marT="7620" marB="0" anchor="ctr"/>
                </a:tc>
                <a:extLst>
                  <a:ext uri="{0D108BD9-81ED-4DB2-BD59-A6C34878D82A}">
                    <a16:rowId xmlns:a16="http://schemas.microsoft.com/office/drawing/2014/main" val="120076929"/>
                  </a:ext>
                </a:extLst>
              </a:tr>
            </a:tbl>
          </a:graphicData>
        </a:graphic>
      </p:graphicFrame>
      <p:sp>
        <p:nvSpPr>
          <p:cNvPr id="12" name="Text Placeholder 3">
            <a:extLst>
              <a:ext uri="{FF2B5EF4-FFF2-40B4-BE49-F238E27FC236}">
                <a16:creationId xmlns:a16="http://schemas.microsoft.com/office/drawing/2014/main" id="{7806F213-FF5E-03F4-BA19-DD632E3060DB}"/>
              </a:ext>
            </a:extLst>
          </p:cNvPr>
          <p:cNvSpPr txBox="1"/>
          <p:nvPr/>
        </p:nvSpPr>
        <p:spPr>
          <a:xfrm>
            <a:off x="561976" y="12245876"/>
            <a:ext cx="16726912" cy="998175"/>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err="1"/>
              <a:t>Ffynhonnell: Arolwg Twristiaeth Prydain Fawr (GBTS): Ymweliadau Dydd 2024</a:t>
            </a:r>
            <a:br>
              <a:rPr lang="en-US" sz="2400"/>
            </a:br>
            <a:r>
              <a:rPr lang="en-US" sz="2400"/>
              <a:t>Sylfaen: Cymru 911</a:t>
            </a:r>
          </a:p>
        </p:txBody>
      </p:sp>
    </p:spTree>
    <p:extLst>
      <p:ext uri="{BB962C8B-B14F-4D97-AF65-F5344CB8AC3E}">
        <p14:creationId xmlns:p14="http://schemas.microsoft.com/office/powerpoint/2010/main" val="191984657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5131867-38F1-4F2A-4532-AD0E223702F1}"/>
              </a:ext>
            </a:extLst>
          </p:cNvPr>
          <p:cNvSpPr>
            <a:spLocks noGrp="1"/>
          </p:cNvSpPr>
          <p:nvPr>
            <p:ph type="title" idx="4294967295"/>
          </p:nvPr>
        </p:nvSpPr>
        <p:spPr>
          <a:xfrm>
            <a:off x="561975" y="763588"/>
            <a:ext cx="23223538" cy="1006475"/>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Gweithgareddau y cymerwyd rhan ynddynt ar ymweliadau dydd twristiaeth 2024</a:t>
            </a:r>
            <a:endParaRPr kumimoji="0" lang="en-GB"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3" name="Content Placeholder 12">
            <a:extLst>
              <a:ext uri="{FF2B5EF4-FFF2-40B4-BE49-F238E27FC236}">
                <a16:creationId xmlns:a16="http://schemas.microsoft.com/office/drawing/2014/main" id="{AB877A1B-942C-08F9-FE8C-161C62A96373}"/>
              </a:ext>
            </a:extLst>
          </p:cNvPr>
          <p:cNvSpPr>
            <a:spLocks noGrp="1"/>
          </p:cNvSpPr>
          <p:nvPr>
            <p:ph type="body" sz="quarter" idx="14"/>
          </p:nvPr>
        </p:nvSpPr>
        <p:spPr>
          <a:xfrm>
            <a:off x="580231" y="2014477"/>
            <a:ext cx="23223538" cy="1551194"/>
          </a:xfrm>
        </p:spPr>
        <p:txBody>
          <a:bodyPr lIns="90000" tIns="46800" rIns="90000" bIns="46800">
            <a:noAutofit/>
          </a:bodyPr>
          <a:lstStyle/>
          <a:p>
            <a:pPr hangingPunct="0">
              <a:buSzTx/>
            </a:pPr>
            <a:r>
              <a:rPr lang="en-US" sz="2800" dirty="0" err="1">
                <a:solidFill>
                  <a:schemeClr val="tx1"/>
                </a:solidFill>
                <a:ea typeface="+mj-ea"/>
                <a:cs typeface="+mj-cs"/>
                <a:sym typeface="Helvetica"/>
              </a:rPr>
              <a:t>Roedd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mwyafrif</a:t>
            </a:r>
            <a:r>
              <a:rPr lang="en-US" sz="2800" dirty="0">
                <a:solidFill>
                  <a:schemeClr val="tx1"/>
                </a:solidFill>
                <a:ea typeface="+mj-ea"/>
                <a:cs typeface="+mj-cs"/>
                <a:sym typeface="Helvetica"/>
              </a:rPr>
              <a:t> yr </a:t>
            </a:r>
            <a:r>
              <a:rPr lang="en-US" sz="2800" dirty="0" err="1">
                <a:solidFill>
                  <a:schemeClr val="tx1"/>
                </a:solidFill>
                <a:ea typeface="+mj-ea"/>
                <a:cs typeface="+mj-cs"/>
                <a:sym typeface="Helvetica"/>
              </a:rPr>
              <a:t>ymweliadau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dydd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twristiaeth</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cynnwys</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gweithgareddau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fel</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ymweld</a:t>
            </a:r>
            <a:r>
              <a:rPr lang="en-US" sz="2800" dirty="0">
                <a:solidFill>
                  <a:schemeClr val="tx1"/>
                </a:solidFill>
                <a:ea typeface="+mj-ea"/>
                <a:cs typeface="+mj-cs"/>
                <a:sym typeface="Helvetica"/>
              </a:rPr>
              <a:t> â </a:t>
            </a:r>
            <a:r>
              <a:rPr lang="en-US" sz="2800" dirty="0" err="1">
                <a:solidFill>
                  <a:schemeClr val="tx1"/>
                </a:solidFill>
                <a:ea typeface="+mj-ea"/>
                <a:cs typeface="+mj-cs"/>
                <a:sym typeface="Helvetica"/>
              </a:rPr>
              <a:t>ffrindiau</a:t>
            </a:r>
            <a:r>
              <a:rPr lang="en-US" sz="2800" dirty="0">
                <a:solidFill>
                  <a:schemeClr val="tx1"/>
                </a:solidFill>
                <a:ea typeface="+mj-ea"/>
                <a:cs typeface="+mj-cs"/>
                <a:sym typeface="Helvetica"/>
              </a:rPr>
              <a:t> neu </a:t>
            </a:r>
            <a:r>
              <a:rPr lang="en-US" sz="2800" dirty="0" err="1">
                <a:solidFill>
                  <a:schemeClr val="tx1"/>
                </a:solidFill>
                <a:ea typeface="+mj-ea"/>
                <a:cs typeface="+mj-cs"/>
                <a:sym typeface="Helvetica"/>
              </a:rPr>
              <a:t>berthnasau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mynd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atyniad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ymwelwyr</a:t>
            </a:r>
            <a:r>
              <a:rPr lang="en-US" sz="2800" dirty="0">
                <a:solidFill>
                  <a:schemeClr val="tx1"/>
                </a:solidFill>
                <a:ea typeface="+mj-ea"/>
                <a:cs typeface="+mj-cs"/>
                <a:sym typeface="Helvetica"/>
              </a:rPr>
              <a:t> neu </a:t>
            </a:r>
            <a:r>
              <a:rPr lang="en-US" sz="2800" dirty="0" err="1">
                <a:solidFill>
                  <a:schemeClr val="tx1"/>
                </a:solidFill>
                <a:ea typeface="+mj-ea"/>
                <a:cs typeface="+mj-cs"/>
                <a:sym typeface="Helvetica"/>
              </a:rPr>
              <a:t>fwyd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diod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noson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allan</a:t>
            </a:r>
            <a:r>
              <a:rPr lang="en-US" sz="2800" dirty="0">
                <a:solidFill>
                  <a:schemeClr val="tx1"/>
                </a:solidFill>
                <a:ea typeface="+mj-ea"/>
                <a:cs typeface="+mj-cs"/>
                <a:sym typeface="Helvetica"/>
              </a:rPr>
              <a:t>, neu </a:t>
            </a:r>
            <a:r>
              <a:rPr lang="en-US" sz="2800" dirty="0" err="1">
                <a:solidFill>
                  <a:schemeClr val="tx1"/>
                </a:solidFill>
                <a:ea typeface="+mj-ea"/>
                <a:cs typeface="+mj-cs"/>
                <a:sym typeface="Helvetica"/>
              </a:rPr>
              <a:t>siopa</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arbenigol</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Cafwyd</a:t>
            </a:r>
            <a:r>
              <a:rPr lang="en-US" sz="2800" dirty="0">
                <a:solidFill>
                  <a:schemeClr val="tx1"/>
                </a:solidFill>
                <a:ea typeface="+mj-ea"/>
                <a:cs typeface="+mj-cs"/>
                <a:sym typeface="Helvetica"/>
              </a:rPr>
              <a:t> yr </a:t>
            </a:r>
            <a:r>
              <a:rPr lang="en-US" sz="2800" dirty="0" err="1">
                <a:solidFill>
                  <a:schemeClr val="tx1"/>
                </a:solidFill>
                <a:ea typeface="+mj-ea"/>
                <a:cs typeface="+mj-cs"/>
                <a:sym typeface="Helvetica"/>
              </a:rPr>
              <a:t>unig</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gynnydd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2024 </a:t>
            </a:r>
            <a:r>
              <a:rPr lang="en-US" sz="2800" dirty="0" err="1">
                <a:solidFill>
                  <a:schemeClr val="tx1"/>
                </a:solidFill>
                <a:ea typeface="+mj-ea"/>
                <a:cs typeface="+mj-cs"/>
                <a:sym typeface="Helvetica"/>
              </a:rPr>
              <a:t>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ymweliadau</a:t>
            </a:r>
            <a:r>
              <a:rPr lang="en-US" sz="2800" dirty="0">
                <a:solidFill>
                  <a:schemeClr val="tx1"/>
                </a:solidFill>
                <a:ea typeface="+mj-ea"/>
                <a:cs typeface="+mj-cs"/>
                <a:sym typeface="Helvetica"/>
              </a:rPr>
              <a:t> a </a:t>
            </a:r>
            <a:r>
              <a:rPr lang="en-US" sz="2800" dirty="0" err="1">
                <a:solidFill>
                  <a:schemeClr val="tx1"/>
                </a:solidFill>
                <a:ea typeface="+mj-ea"/>
                <a:cs typeface="+mj-cs"/>
                <a:sym typeface="Helvetica"/>
              </a:rPr>
              <a:t>oedd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cynnwys</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bwyd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diod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noson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allan</a:t>
            </a:r>
            <a:r>
              <a:rPr lang="en-US" sz="2800" dirty="0">
                <a:solidFill>
                  <a:schemeClr val="tx1"/>
                </a:solidFill>
                <a:ea typeface="+mj-ea"/>
                <a:cs typeface="+mj-cs"/>
                <a:sym typeface="Helvetica"/>
              </a:rPr>
              <a:t> neu </a:t>
            </a:r>
            <a:r>
              <a:rPr lang="en-US" sz="2800" dirty="0" err="1">
                <a:solidFill>
                  <a:schemeClr val="tx1"/>
                </a:solidFill>
                <a:ea typeface="+mj-ea"/>
                <a:cs typeface="+mj-cs"/>
                <a:sym typeface="Helvetica"/>
              </a:rPr>
              <a:t>siopa</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arbenigol</a:t>
            </a:r>
            <a:r>
              <a:rPr lang="en-US" sz="2800" dirty="0">
                <a:solidFill>
                  <a:schemeClr val="tx1"/>
                </a:solidFill>
                <a:ea typeface="+mj-ea"/>
                <a:cs typeface="+mj-cs"/>
                <a:sym typeface="Helvetica"/>
              </a:rPr>
              <a:t> (+7% </a:t>
            </a:r>
            <a:r>
              <a:rPr lang="en-US" sz="2800" dirty="0" err="1">
                <a:solidFill>
                  <a:schemeClr val="tx1"/>
                </a:solidFill>
                <a:ea typeface="+mj-ea"/>
                <a:cs typeface="+mj-cs"/>
                <a:sym typeface="Helvetica"/>
              </a:rPr>
              <a:t>o’i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gymharu</a:t>
            </a:r>
            <a:r>
              <a:rPr lang="en-US" sz="2800" dirty="0">
                <a:solidFill>
                  <a:schemeClr val="tx1"/>
                </a:solidFill>
                <a:ea typeface="+mj-ea"/>
                <a:cs typeface="+mj-cs"/>
                <a:sym typeface="Helvetica"/>
              </a:rPr>
              <a:t> â 2023),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bennaf</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oherwydd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cynnydd</a:t>
            </a:r>
            <a:r>
              <a:rPr lang="en-US" sz="2800" dirty="0">
                <a:solidFill>
                  <a:schemeClr val="tx1"/>
                </a:solidFill>
                <a:ea typeface="+mj-ea"/>
                <a:cs typeface="+mj-cs"/>
                <a:sym typeface="Helvetica"/>
              </a:rPr>
              <a:t> o 13% </a:t>
            </a:r>
            <a:r>
              <a:rPr lang="en-US" sz="2800" dirty="0" err="1">
                <a:solidFill>
                  <a:schemeClr val="tx1"/>
                </a:solidFill>
                <a:ea typeface="+mj-ea"/>
                <a:cs typeface="+mj-cs"/>
                <a:sym typeface="Helvetica"/>
              </a:rPr>
              <a:t>i’r</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rhai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y </a:t>
            </a:r>
            <a:r>
              <a:rPr lang="en-US" sz="2800" dirty="0" err="1">
                <a:solidFill>
                  <a:schemeClr val="tx1"/>
                </a:solidFill>
                <a:ea typeface="+mj-ea"/>
                <a:cs typeface="+mj-cs"/>
                <a:sym typeface="Helvetica"/>
              </a:rPr>
              <a:t>cyfnod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oes</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teulu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cymryd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rhan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y </a:t>
            </a:r>
            <a:r>
              <a:rPr lang="en-US" sz="2800" dirty="0" err="1">
                <a:solidFill>
                  <a:schemeClr val="tx1"/>
                </a:solidFill>
                <a:ea typeface="+mj-ea"/>
                <a:cs typeface="+mj-cs"/>
                <a:sym typeface="Helvetica"/>
              </a:rPr>
              <a:t>gweithgareddau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hyn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Gostyngodd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mynd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ddigwyddiad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cyhoeddus</a:t>
            </a:r>
            <a:r>
              <a:rPr lang="en-US" sz="2800" dirty="0">
                <a:solidFill>
                  <a:schemeClr val="tx1"/>
                </a:solidFill>
                <a:ea typeface="+mj-ea"/>
                <a:cs typeface="+mj-cs"/>
                <a:sym typeface="Helvetica"/>
              </a:rPr>
              <a:t> a </a:t>
            </a:r>
            <a:r>
              <a:rPr lang="en-US" sz="2800" dirty="0" err="1">
                <a:solidFill>
                  <a:schemeClr val="tx1"/>
                </a:solidFill>
                <a:ea typeface="+mj-ea"/>
                <a:cs typeface="+mj-cs"/>
                <a:sym typeface="Helvetica"/>
              </a:rPr>
              <a:t>drefnwyd</a:t>
            </a:r>
            <a:r>
              <a:rPr lang="en-US" sz="2800" dirty="0">
                <a:solidFill>
                  <a:schemeClr val="tx1"/>
                </a:solidFill>
                <a:ea typeface="+mj-ea"/>
                <a:cs typeface="+mj-cs"/>
                <a:sym typeface="Helvetica"/>
              </a:rPr>
              <a:t> neu </a:t>
            </a:r>
            <a:r>
              <a:rPr lang="en-US" sz="2800" dirty="0" err="1">
                <a:solidFill>
                  <a:schemeClr val="tx1"/>
                </a:solidFill>
                <a:ea typeface="+mj-ea"/>
                <a:cs typeface="+mj-cs"/>
                <a:sym typeface="Helvetica"/>
              </a:rPr>
              <a:t>fynd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ddathliad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personol</a:t>
            </a:r>
            <a:r>
              <a:rPr lang="en-US" sz="2800" dirty="0">
                <a:solidFill>
                  <a:schemeClr val="tx1"/>
                </a:solidFill>
                <a:ea typeface="+mj-ea"/>
                <a:cs typeface="+mj-cs"/>
                <a:sym typeface="Helvetica"/>
              </a:rPr>
              <a:t> y </a:t>
            </a:r>
            <a:r>
              <a:rPr lang="en-US" sz="2800" dirty="0" err="1">
                <a:solidFill>
                  <a:schemeClr val="tx1"/>
                </a:solidFill>
                <a:ea typeface="+mj-ea"/>
                <a:cs typeface="+mj-cs"/>
                <a:sym typeface="Helvetica"/>
              </a:rPr>
              <a:t>mwyaf</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2024, </a:t>
            </a:r>
            <a:r>
              <a:rPr lang="en-US" sz="2800" dirty="0" err="1">
                <a:solidFill>
                  <a:schemeClr val="tx1"/>
                </a:solidFill>
                <a:ea typeface="+mj-ea"/>
                <a:cs typeface="+mj-cs"/>
                <a:sym typeface="Helvetica"/>
              </a:rPr>
              <a:t>o’i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gymharu</a:t>
            </a:r>
            <a:r>
              <a:rPr lang="en-US" sz="2800" dirty="0">
                <a:solidFill>
                  <a:schemeClr val="tx1"/>
                </a:solidFill>
                <a:ea typeface="+mj-ea"/>
                <a:cs typeface="+mj-cs"/>
                <a:sym typeface="Helvetica"/>
              </a:rPr>
              <a:t> â 2023, </a:t>
            </a:r>
            <a:r>
              <a:rPr lang="en-US" sz="2800" dirty="0" err="1">
                <a:solidFill>
                  <a:schemeClr val="tx1"/>
                </a:solidFill>
                <a:ea typeface="+mj-ea"/>
                <a:cs typeface="+mj-cs"/>
                <a:sym typeface="Helvetica"/>
              </a:rPr>
              <a:t>gan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ostwng</a:t>
            </a:r>
            <a:r>
              <a:rPr lang="en-US" sz="2800" dirty="0">
                <a:solidFill>
                  <a:schemeClr val="tx1"/>
                </a:solidFill>
                <a:ea typeface="+mj-ea"/>
                <a:cs typeface="+mj-cs"/>
                <a:sym typeface="Helvetica"/>
              </a:rPr>
              <a:t> 40% a 42%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eu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trefn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Gostyngodd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digwyddiadau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cyhoeddus</a:t>
            </a:r>
            <a:r>
              <a:rPr lang="en-US" sz="2800" dirty="0">
                <a:solidFill>
                  <a:schemeClr val="tx1"/>
                </a:solidFill>
                <a:ea typeface="+mj-ea"/>
                <a:cs typeface="+mj-cs"/>
                <a:sym typeface="Helvetica"/>
              </a:rPr>
              <a:t> a </a:t>
            </a:r>
            <a:r>
              <a:rPr lang="en-US" sz="2800" dirty="0" err="1">
                <a:solidFill>
                  <a:schemeClr val="tx1"/>
                </a:solidFill>
                <a:ea typeface="+mj-ea"/>
                <a:cs typeface="+mj-cs"/>
                <a:sym typeface="Helvetica"/>
              </a:rPr>
              <a:t>drefnwyd</a:t>
            </a:r>
            <a:r>
              <a:rPr lang="en-US" sz="2800" dirty="0">
                <a:solidFill>
                  <a:schemeClr val="tx1"/>
                </a:solidFill>
                <a:ea typeface="+mj-ea"/>
                <a:cs typeface="+mj-cs"/>
                <a:sym typeface="Helvetica"/>
              </a:rPr>
              <a:t> 62%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Ch2 2024, </a:t>
            </a:r>
            <a:r>
              <a:rPr lang="en-US" sz="2800" dirty="0" err="1">
                <a:solidFill>
                  <a:schemeClr val="tx1"/>
                </a:solidFill>
                <a:ea typeface="+mj-ea"/>
                <a:cs typeface="+mj-cs"/>
                <a:sym typeface="Helvetica"/>
              </a:rPr>
              <a:t>o’i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gymharu</a:t>
            </a:r>
            <a:r>
              <a:rPr lang="en-US" sz="2800" dirty="0">
                <a:solidFill>
                  <a:schemeClr val="tx1"/>
                </a:solidFill>
                <a:ea typeface="+mj-ea"/>
                <a:cs typeface="+mj-cs"/>
                <a:sym typeface="Helvetica"/>
              </a:rPr>
              <a:t> â Ch2 2023, </a:t>
            </a:r>
            <a:r>
              <a:rPr lang="en-US" sz="2800" dirty="0" err="1">
                <a:solidFill>
                  <a:schemeClr val="tx1"/>
                </a:solidFill>
                <a:ea typeface="+mj-ea"/>
                <a:cs typeface="+mj-cs"/>
                <a:sym typeface="Helvetica"/>
              </a:rPr>
              <a:t>wrth</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bobl</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annibynnol</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iau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leihau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eu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hymweliadau</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dydd</a:t>
            </a:r>
            <a:r>
              <a:rPr lang="en-US" sz="2800" dirty="0">
                <a:solidFill>
                  <a:schemeClr val="tx1"/>
                </a:solidFill>
                <a:ea typeface="+mj-ea"/>
                <a:cs typeface="+mj-cs"/>
                <a:sym typeface="Helvetica"/>
              </a:rPr>
              <a:t> a </a:t>
            </a:r>
            <a:r>
              <a:rPr lang="en-US" sz="2800" dirty="0" err="1">
                <a:solidFill>
                  <a:schemeClr val="tx1"/>
                </a:solidFill>
                <a:ea typeface="+mj-ea"/>
                <a:cs typeface="+mj-cs"/>
                <a:sym typeface="Helvetica"/>
              </a:rPr>
              <a:t>oedd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yn</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cynnwys</a:t>
            </a:r>
            <a:r>
              <a:rPr lang="en-US" sz="2800" dirty="0">
                <a:solidFill>
                  <a:schemeClr val="tx1"/>
                </a:solidFill>
                <a:ea typeface="+mj-ea"/>
                <a:cs typeface="+mj-cs"/>
                <a:sym typeface="Helvetica"/>
              </a:rPr>
              <a:t> y </a:t>
            </a:r>
            <a:r>
              <a:rPr lang="en-US" sz="2800" dirty="0" err="1">
                <a:solidFill>
                  <a:schemeClr val="tx1"/>
                </a:solidFill>
                <a:ea typeface="+mj-ea"/>
                <a:cs typeface="+mj-cs"/>
                <a:sym typeface="Helvetica"/>
              </a:rPr>
              <a:t>gweithgaredd</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hwn</a:t>
            </a:r>
            <a:r>
              <a:rPr lang="en-US" sz="2800" dirty="0">
                <a:solidFill>
                  <a:schemeClr val="tx1"/>
                </a:solidFill>
                <a:ea typeface="+mj-ea"/>
                <a:cs typeface="+mj-cs"/>
                <a:sym typeface="Helvetica"/>
              </a:rPr>
              <a:t> (-54% </a:t>
            </a:r>
            <a:r>
              <a:rPr lang="en-US" sz="2800" dirty="0" err="1">
                <a:solidFill>
                  <a:schemeClr val="tx1"/>
                </a:solidFill>
                <a:ea typeface="+mj-ea"/>
                <a:cs typeface="+mj-cs"/>
                <a:sym typeface="Helvetica"/>
              </a:rPr>
              <a:t>o’i</a:t>
            </a:r>
            <a:r>
              <a:rPr lang="en-US" sz="2800" dirty="0">
                <a:solidFill>
                  <a:schemeClr val="tx1"/>
                </a:solidFill>
                <a:ea typeface="+mj-ea"/>
                <a:cs typeface="+mj-cs"/>
                <a:sym typeface="Helvetica"/>
              </a:rPr>
              <a:t> </a:t>
            </a:r>
            <a:r>
              <a:rPr lang="en-US" sz="2800" dirty="0" err="1">
                <a:solidFill>
                  <a:schemeClr val="tx1"/>
                </a:solidFill>
                <a:ea typeface="+mj-ea"/>
                <a:cs typeface="+mj-cs"/>
                <a:sym typeface="Helvetica"/>
              </a:rPr>
              <a:t>gymharu</a:t>
            </a:r>
            <a:r>
              <a:rPr lang="en-US" sz="2800" dirty="0">
                <a:solidFill>
                  <a:schemeClr val="tx1"/>
                </a:solidFill>
                <a:ea typeface="+mj-ea"/>
                <a:cs typeface="+mj-cs"/>
                <a:sym typeface="Helvetica"/>
              </a:rPr>
              <a:t> â 2023).</a:t>
            </a:r>
          </a:p>
        </p:txBody>
      </p:sp>
      <p:grpSp>
        <p:nvGrpSpPr>
          <p:cNvPr id="22" name="Group 21"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58532D2C-1CCA-A4F4-ED8C-8C6523AB8C1E}"/>
              </a:ext>
            </a:extLst>
          </p:cNvPr>
          <p:cNvGrpSpPr/>
          <p:nvPr/>
        </p:nvGrpSpPr>
        <p:grpSpPr>
          <a:xfrm>
            <a:off x="571500" y="4450080"/>
            <a:ext cx="18611445" cy="7519087"/>
            <a:chOff x="558800" y="3796796"/>
            <a:chExt cx="18456272" cy="8171867"/>
          </a:xfrm>
        </p:grpSpPr>
        <p:sp>
          <p:nvSpPr>
            <p:cNvPr id="16" name="Freeform: Shape 15">
              <a:extLst>
                <a:ext uri="{FF2B5EF4-FFF2-40B4-BE49-F238E27FC236}">
                  <a16:creationId xmlns:a16="http://schemas.microsoft.com/office/drawing/2014/main" id="{73B5FF80-D046-25B1-BF9B-3D67829EF93E}"/>
                </a:ext>
              </a:extLst>
            </p:cNvPr>
            <p:cNvSpPr/>
            <p:nvPr/>
          </p:nvSpPr>
          <p:spPr>
            <a:xfrm>
              <a:off x="558800" y="4546600"/>
              <a:ext cx="18456272" cy="7422063"/>
            </a:xfrm>
            <a:custGeom>
              <a:avLst/>
              <a:gdLst>
                <a:gd name="connsiteX0" fmla="*/ 0 w 7851093"/>
                <a:gd name="connsiteY0" fmla="*/ 0 h 4464050"/>
                <a:gd name="connsiteX1" fmla="*/ 7851093 w 7851093"/>
                <a:gd name="connsiteY1" fmla="*/ 0 h 4464050"/>
                <a:gd name="connsiteX2" fmla="*/ 7851093 w 7851093"/>
                <a:gd name="connsiteY2" fmla="*/ 374400 h 4464050"/>
                <a:gd name="connsiteX3" fmla="*/ 7851093 w 7851093"/>
                <a:gd name="connsiteY3" fmla="*/ 4464050 h 4464050"/>
                <a:gd name="connsiteX4" fmla="*/ 0 w 7851093"/>
                <a:gd name="connsiteY4" fmla="*/ 4464050 h 4464050"/>
                <a:gd name="connsiteX5" fmla="*/ 0 w 7851093"/>
                <a:gd name="connsiteY5" fmla="*/ 374400 h 446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093" h="4464050">
                  <a:moveTo>
                    <a:pt x="0" y="0"/>
                  </a:moveTo>
                  <a:lnTo>
                    <a:pt x="7851093" y="0"/>
                  </a:lnTo>
                  <a:lnTo>
                    <a:pt x="7851093" y="374400"/>
                  </a:lnTo>
                  <a:lnTo>
                    <a:pt x="7851093" y="4464050"/>
                  </a:lnTo>
                  <a:lnTo>
                    <a:pt x="0" y="4464050"/>
                  </a:lnTo>
                  <a:lnTo>
                    <a:pt x="0" y="374400"/>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6800"/>
            </a:p>
          </p:txBody>
        </p:sp>
        <p:graphicFrame>
          <p:nvGraphicFramePr>
            <p:cNvPr id="19" name="Chart 18">
              <a:extLst>
                <a:ext uri="{FF2B5EF4-FFF2-40B4-BE49-F238E27FC236}">
                  <a16:creationId xmlns:a16="http://schemas.microsoft.com/office/drawing/2014/main" id="{2E6D35F2-74F5-4F67-D5BA-A3DF0765FD8A}"/>
                </a:ext>
              </a:extLst>
            </p:cNvPr>
            <p:cNvGraphicFramePr/>
            <p:nvPr>
              <p:extLst>
                <p:ext uri="{D42A27DB-BD31-4B8C-83A1-F6EECF244321}">
                  <p14:modId xmlns:p14="http://schemas.microsoft.com/office/powerpoint/2010/main" val="150715594"/>
                </p:ext>
              </p:extLst>
            </p:nvPr>
          </p:nvGraphicFramePr>
          <p:xfrm>
            <a:off x="558800" y="4546600"/>
            <a:ext cx="18456272" cy="7422063"/>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33B94BA7-459C-C5FF-7174-59837E808D26}"/>
                </a:ext>
              </a:extLst>
            </p:cNvPr>
            <p:cNvSpPr/>
            <p:nvPr/>
          </p:nvSpPr>
          <p:spPr>
            <a:xfrm>
              <a:off x="561975" y="3796796"/>
              <a:ext cx="18453097"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Gweithgareddau</a:t>
              </a:r>
              <a:r>
                <a:rPr lang="en-US" sz="2800" b="1" dirty="0"/>
                <a:t> </a:t>
              </a:r>
              <a:r>
                <a:rPr lang="en-US" sz="2800" b="1" dirty="0" err="1"/>
                <a:t>ar</a:t>
              </a:r>
              <a:r>
                <a:rPr lang="en-US" sz="2800" b="1" dirty="0"/>
                <a:t> </a:t>
              </a: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2024</a:t>
              </a:r>
            </a:p>
          </p:txBody>
        </p:sp>
      </p:grpSp>
      <p:graphicFrame>
        <p:nvGraphicFramePr>
          <p:cNvPr id="18" name="Table 17">
            <a:extLst>
              <a:ext uri="{FF2B5EF4-FFF2-40B4-BE49-F238E27FC236}">
                <a16:creationId xmlns:a16="http://schemas.microsoft.com/office/drawing/2014/main" id="{1FA5BCF6-93CB-3860-75D2-FC7ADC257D18}"/>
              </a:ext>
            </a:extLst>
          </p:cNvPr>
          <p:cNvGraphicFramePr>
            <a:graphicFrameLocks noGrp="1"/>
          </p:cNvGraphicFramePr>
          <p:nvPr>
            <p:extLst>
              <p:ext uri="{D42A27DB-BD31-4B8C-83A1-F6EECF244321}">
                <p14:modId xmlns:p14="http://schemas.microsoft.com/office/powerpoint/2010/main" val="2796489029"/>
              </p:ext>
            </p:extLst>
          </p:nvPr>
        </p:nvGraphicFramePr>
        <p:xfrm>
          <a:off x="19490268" y="4450080"/>
          <a:ext cx="4284134" cy="7807088"/>
        </p:xfrm>
        <a:graphic>
          <a:graphicData uri="http://schemas.openxmlformats.org/drawingml/2006/table">
            <a:tbl>
              <a:tblPr firstRow="1" bandRow="1">
                <a:tableStyleId>{5C22544A-7EE6-4342-B048-85BDC9FD1C3A}</a:tableStyleId>
              </a:tblPr>
              <a:tblGrid>
                <a:gridCol w="4284134">
                  <a:extLst>
                    <a:ext uri="{9D8B030D-6E8A-4147-A177-3AD203B41FA5}">
                      <a16:colId xmlns:a16="http://schemas.microsoft.com/office/drawing/2014/main" val="3637756042"/>
                    </a:ext>
                  </a:extLst>
                </a:gridCol>
              </a:tblGrid>
              <a:tr h="914397">
                <a:tc>
                  <a:txBody>
                    <a:bodyPr/>
                    <a:lstStyle/>
                    <a:p>
                      <a:pPr algn="ctr"/>
                      <a:r>
                        <a:rPr lang="en-GB" sz="2400" dirty="0">
                          <a:solidFill>
                            <a:schemeClr val="bg1"/>
                          </a:solidFill>
                          <a:latin typeface="+mn-lt"/>
                        </a:rPr>
                        <a:t>% y </a:t>
                      </a:r>
                      <a:r>
                        <a:rPr lang="en-GB" sz="2400" dirty="0" err="1">
                          <a:solidFill>
                            <a:schemeClr val="bg1"/>
                          </a:solidFill>
                          <a:latin typeface="+mn-lt"/>
                        </a:rPr>
                        <a:t>newid</a:t>
                      </a:r>
                      <a:r>
                        <a:rPr lang="en-GB" sz="2400" dirty="0">
                          <a:solidFill>
                            <a:schemeClr val="bg1"/>
                          </a:solidFill>
                          <a:latin typeface="+mn-lt"/>
                        </a:rPr>
                        <a:t> </a:t>
                      </a:r>
                      <a:r>
                        <a:rPr lang="en-GB" sz="2400" dirty="0" err="1">
                          <a:solidFill>
                            <a:schemeClr val="bg1"/>
                          </a:solidFill>
                          <a:latin typeface="+mn-lt"/>
                        </a:rPr>
                        <a:t>ers</a:t>
                      </a:r>
                      <a:endParaRPr lang="en-GB" sz="2400" dirty="0">
                        <a:solidFill>
                          <a:schemeClr val="bg1"/>
                        </a:solidFill>
                        <a:latin typeface="+mn-lt"/>
                      </a:endParaRPr>
                    </a:p>
                    <a:p>
                      <a:pPr algn="ctr"/>
                      <a:r>
                        <a:rPr lang="en-GB" sz="2400" dirty="0">
                          <a:solidFill>
                            <a:schemeClr val="bg1"/>
                          </a:solidFill>
                          <a:latin typeface="+mn-lt"/>
                        </a:rPr>
                        <a:t>2023</a:t>
                      </a:r>
                    </a:p>
                  </a:txBody>
                  <a:tcPr marL="180000" marR="180000" marT="93600" marB="93600" anchor="ctr"/>
                </a:tc>
                <a:extLst>
                  <a:ext uri="{0D108BD9-81ED-4DB2-BD59-A6C34878D82A}">
                    <a16:rowId xmlns:a16="http://schemas.microsoft.com/office/drawing/2014/main" val="4106277537"/>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-8%</a:t>
                      </a:r>
                    </a:p>
                  </a:txBody>
                  <a:tcPr marL="7620" marR="7620" marT="7620" marB="0" anchor="ctr">
                    <a:solidFill>
                      <a:srgbClr val="CCCCCF"/>
                    </a:solidFill>
                  </a:tcPr>
                </a:tc>
                <a:extLst>
                  <a:ext uri="{0D108BD9-81ED-4DB2-BD59-A6C34878D82A}">
                    <a16:rowId xmlns:a16="http://schemas.microsoft.com/office/drawing/2014/main" val="3532423945"/>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7%</a:t>
                      </a:r>
                    </a:p>
                  </a:txBody>
                  <a:tcPr marL="7620" marR="7620" marT="7620" marB="0" anchor="ctr">
                    <a:solidFill>
                      <a:srgbClr val="E7E7E8"/>
                    </a:solidFill>
                  </a:tcPr>
                </a:tc>
                <a:extLst>
                  <a:ext uri="{0D108BD9-81ED-4DB2-BD59-A6C34878D82A}">
                    <a16:rowId xmlns:a16="http://schemas.microsoft.com/office/drawing/2014/main" val="2135208675"/>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-13%</a:t>
                      </a:r>
                    </a:p>
                  </a:txBody>
                  <a:tcPr marL="7620" marR="7620" marT="7620" marB="0" anchor="ctr">
                    <a:solidFill>
                      <a:srgbClr val="CCCCCF"/>
                    </a:solidFill>
                  </a:tcPr>
                </a:tc>
                <a:extLst>
                  <a:ext uri="{0D108BD9-81ED-4DB2-BD59-A6C34878D82A}">
                    <a16:rowId xmlns:a16="http://schemas.microsoft.com/office/drawing/2014/main" val="1960034289"/>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-13%</a:t>
                      </a:r>
                    </a:p>
                  </a:txBody>
                  <a:tcPr marL="7620" marR="7620" marT="7620" marB="0" anchor="ctr">
                    <a:solidFill>
                      <a:srgbClr val="E7E7E8"/>
                    </a:solidFill>
                  </a:tcPr>
                </a:tc>
                <a:extLst>
                  <a:ext uri="{0D108BD9-81ED-4DB2-BD59-A6C34878D82A}">
                    <a16:rowId xmlns:a16="http://schemas.microsoft.com/office/drawing/2014/main" val="2925586499"/>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-22%</a:t>
                      </a:r>
                    </a:p>
                  </a:txBody>
                  <a:tcPr marL="7620" marR="7620" marT="7620" marB="0" anchor="ctr">
                    <a:solidFill>
                      <a:srgbClr val="CCCCCF"/>
                    </a:solidFill>
                  </a:tcPr>
                </a:tc>
                <a:extLst>
                  <a:ext uri="{0D108BD9-81ED-4DB2-BD59-A6C34878D82A}">
                    <a16:rowId xmlns:a16="http://schemas.microsoft.com/office/drawing/2014/main" val="4002634450"/>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a:t>
                      </a:r>
                    </a:p>
                  </a:txBody>
                  <a:tcPr marL="7620" marR="7620" marT="7620" marB="0" anchor="ctr">
                    <a:solidFill>
                      <a:srgbClr val="E7E7E8"/>
                    </a:solidFill>
                  </a:tcPr>
                </a:tc>
                <a:extLst>
                  <a:ext uri="{0D108BD9-81ED-4DB2-BD59-A6C34878D82A}">
                    <a16:rowId xmlns:a16="http://schemas.microsoft.com/office/drawing/2014/main" val="1682429797"/>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-40%</a:t>
                      </a:r>
                    </a:p>
                  </a:txBody>
                  <a:tcPr marL="7620" marR="7620" marT="7620" marB="0" anchor="ctr">
                    <a:solidFill>
                      <a:srgbClr val="CCCCCF"/>
                    </a:solidFill>
                  </a:tcPr>
                </a:tc>
                <a:extLst>
                  <a:ext uri="{0D108BD9-81ED-4DB2-BD59-A6C34878D82A}">
                    <a16:rowId xmlns:a16="http://schemas.microsoft.com/office/drawing/2014/main" val="3260136408"/>
                  </a:ext>
                </a:extLst>
              </a:tr>
              <a:tr h="717689">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-42%</a:t>
                      </a:r>
                    </a:p>
                  </a:txBody>
                  <a:tcPr marL="7620" marR="7620" marT="7620" marB="0" anchor="ctr">
                    <a:solidFill>
                      <a:srgbClr val="E7E7E8"/>
                    </a:solidFill>
                  </a:tcPr>
                </a:tc>
                <a:extLst>
                  <a:ext uri="{0D108BD9-81ED-4DB2-BD59-A6C34878D82A}">
                    <a16:rowId xmlns:a16="http://schemas.microsoft.com/office/drawing/2014/main" val="3104028175"/>
                  </a:ext>
                </a:extLst>
              </a:tr>
              <a:tr h="685631">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-36%</a:t>
                      </a:r>
                    </a:p>
                  </a:txBody>
                  <a:tcPr marL="7620" marR="7620" marT="7620" marB="0" anchor="ctr">
                    <a:solidFill>
                      <a:srgbClr val="CCCCCF"/>
                    </a:solidFill>
                  </a:tcPr>
                </a:tc>
                <a:extLst>
                  <a:ext uri="{0D108BD9-81ED-4DB2-BD59-A6C34878D82A}">
                    <a16:rowId xmlns:a16="http://schemas.microsoft.com/office/drawing/2014/main" val="167597349"/>
                  </a:ext>
                </a:extLst>
              </a:tr>
              <a:tr h="685631">
                <a:tc>
                  <a:txBody>
                    <a:bodyPr/>
                    <a:lstStyle/>
                    <a:p>
                      <a:pPr marL="0" algn="ctr" defTabSz="914400" rtl="0" eaLnBrk="1" fontAlgn="b" latinLnBrk="0" hangingPunct="1"/>
                      <a:r>
                        <a:rPr lang="en-GB" sz="2400" b="0" i="0" u="none" strike="noStrike" kern="1200" dirty="0">
                          <a:solidFill>
                            <a:schemeClr val="tx1"/>
                          </a:solidFill>
                          <a:effectLst/>
                          <a:latin typeface="Arial" panose="020B0604020202020204" pitchFamily="34" charset="0"/>
                          <a:ea typeface="+mn-ea"/>
                          <a:cs typeface="+mn-cs"/>
                        </a:rPr>
                        <a:t>-17%</a:t>
                      </a:r>
                    </a:p>
                  </a:txBody>
                  <a:tcPr marL="15240" marR="15240" marT="15240" marB="0" anchor="ctr">
                    <a:solidFill>
                      <a:srgbClr val="E7E7E8"/>
                    </a:solidFill>
                  </a:tcPr>
                </a:tc>
                <a:extLst>
                  <a:ext uri="{0D108BD9-81ED-4DB2-BD59-A6C34878D82A}">
                    <a16:rowId xmlns:a16="http://schemas.microsoft.com/office/drawing/2014/main" val="2137795254"/>
                  </a:ext>
                </a:extLst>
              </a:tr>
            </a:tbl>
          </a:graphicData>
        </a:graphic>
      </p:graphicFrame>
      <p:sp>
        <p:nvSpPr>
          <p:cNvPr id="3" name="Text Placeholder 3">
            <a:extLst>
              <a:ext uri="{FF2B5EF4-FFF2-40B4-BE49-F238E27FC236}">
                <a16:creationId xmlns:a16="http://schemas.microsoft.com/office/drawing/2014/main" id="{0A45514B-9765-54A0-A395-8602F57D9DCF}"/>
              </a:ext>
            </a:extLst>
          </p:cNvPr>
          <p:cNvSpPr txBox="1"/>
          <p:nvPr/>
        </p:nvSpPr>
        <p:spPr>
          <a:xfrm>
            <a:off x="561975" y="11969167"/>
            <a:ext cx="10886313" cy="998175"/>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a:t>Mae gan weithgareddau â * faint sylfaen rhwng 30 a 100, ac argymhellir y dylid defnyddio’r amcangyfrifon ar sail ddangosol yn unig. </a:t>
            </a:r>
          </a:p>
          <a:p>
            <a:pPr marL="0" indent="0" hangingPunct="1">
              <a:buNone/>
            </a:pPr>
            <a:r>
              <a:rPr lang="en-GB" sz="2400" err="1"/>
              <a:t>Ffynhonnell: Arolwg Twristiaeth Prydain Fawr (GBTS): Ymweliadau Dydd 2024</a:t>
            </a:r>
            <a:br>
              <a:rPr lang="en-US" sz="2400"/>
            </a:br>
            <a:r>
              <a:rPr lang="en-US" sz="2400"/>
              <a:t>Sylfaen: Cymru 911</a:t>
            </a:r>
          </a:p>
        </p:txBody>
      </p:sp>
      <p:sp>
        <p:nvSpPr>
          <p:cNvPr id="4" name="TextBox 3">
            <a:extLst>
              <a:ext uri="{FF2B5EF4-FFF2-40B4-BE49-F238E27FC236}">
                <a16:creationId xmlns:a16="http://schemas.microsoft.com/office/drawing/2014/main" id="{4D703C37-FE9D-0F41-CBA1-B1241BD2CC98}"/>
              </a:ext>
            </a:extLst>
          </p:cNvPr>
          <p:cNvSpPr txBox="1"/>
          <p:nvPr/>
        </p:nvSpPr>
        <p:spPr>
          <a:xfrm>
            <a:off x="10728961" y="12045427"/>
            <a:ext cx="8033804" cy="1569660"/>
          </a:xfrm>
          <a:prstGeom prst="rect">
            <a:avLst/>
          </a:prstGeom>
          <a:noFill/>
        </p:spPr>
        <p:txBody>
          <a:bodyPr wrap="square" rtlCol="0">
            <a:spAutoFit/>
          </a:bodyPr>
          <a:lstStyle/>
          <a:p>
            <a:pPr algn="just"/>
            <a:r>
              <a:rPr lang="en-US" sz="2400" dirty="0">
                <a:solidFill>
                  <a:schemeClr val="accent1"/>
                </a:solidFill>
              </a:rPr>
              <a:t>SYLWER: </a:t>
            </a:r>
            <a:r>
              <a:rPr lang="en-US" sz="2400" dirty="0" err="1">
                <a:solidFill>
                  <a:schemeClr val="accent1"/>
                </a:solidFill>
              </a:rPr>
              <a:t>Mae’r</a:t>
            </a:r>
            <a:r>
              <a:rPr lang="en-US" sz="2400" dirty="0">
                <a:solidFill>
                  <a:schemeClr val="accent1"/>
                </a:solidFill>
              </a:rPr>
              <a:t> </a:t>
            </a:r>
            <a:r>
              <a:rPr lang="en-US" sz="2400" dirty="0" err="1">
                <a:solidFill>
                  <a:schemeClr val="accent1"/>
                </a:solidFill>
              </a:rPr>
              <a:t>sleid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dangos</a:t>
            </a:r>
            <a:r>
              <a:rPr lang="en-US" sz="2400" dirty="0">
                <a:solidFill>
                  <a:schemeClr val="accent1"/>
                </a:solidFill>
              </a:rPr>
              <a:t> </a:t>
            </a:r>
            <a:r>
              <a:rPr lang="en-US" sz="2400" dirty="0" err="1">
                <a:solidFill>
                  <a:schemeClr val="accent1"/>
                </a:solidFill>
              </a:rPr>
              <a:t>cyfran</a:t>
            </a:r>
            <a:r>
              <a:rPr lang="en-US" sz="2400" dirty="0">
                <a:solidFill>
                  <a:schemeClr val="accent1"/>
                </a:solidFill>
              </a:rPr>
              <a:t> yr </a:t>
            </a:r>
            <a:r>
              <a:rPr lang="en-US" sz="2400" dirty="0" err="1">
                <a:solidFill>
                  <a:schemeClr val="accent1"/>
                </a:solidFill>
              </a:rPr>
              <a:t>ymweliadau</a:t>
            </a:r>
            <a:r>
              <a:rPr lang="en-US" sz="2400" dirty="0">
                <a:solidFill>
                  <a:schemeClr val="accent1"/>
                </a:solidFill>
              </a:rPr>
              <a:t> a </a:t>
            </a:r>
            <a:r>
              <a:rPr lang="en-US" sz="2400" dirty="0" err="1">
                <a:solidFill>
                  <a:schemeClr val="accent1"/>
                </a:solidFill>
              </a:rPr>
              <a:t>oedd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cynnwys</a:t>
            </a:r>
            <a:r>
              <a:rPr lang="en-US" sz="2400" dirty="0">
                <a:solidFill>
                  <a:schemeClr val="accent1"/>
                </a:solidFill>
              </a:rPr>
              <a:t> </a:t>
            </a:r>
            <a:r>
              <a:rPr lang="en-US" sz="2400" dirty="0" err="1">
                <a:solidFill>
                  <a:schemeClr val="accent1"/>
                </a:solidFill>
              </a:rPr>
              <a:t>pob</a:t>
            </a:r>
            <a:r>
              <a:rPr lang="en-US" sz="2400" dirty="0">
                <a:solidFill>
                  <a:schemeClr val="accent1"/>
                </a:solidFill>
              </a:rPr>
              <a:t>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mae’n</a:t>
            </a:r>
            <a:r>
              <a:rPr lang="en-US" sz="2400" dirty="0">
                <a:solidFill>
                  <a:schemeClr val="accent1"/>
                </a:solidFill>
              </a:rPr>
              <a:t> </a:t>
            </a:r>
            <a:r>
              <a:rPr lang="en-US" sz="2400" dirty="0" err="1">
                <a:solidFill>
                  <a:schemeClr val="accent1"/>
                </a:solidFill>
              </a:rPr>
              <a:t>dod</a:t>
            </a:r>
            <a:r>
              <a:rPr lang="en-US" sz="2400" dirty="0">
                <a:solidFill>
                  <a:schemeClr val="accent1"/>
                </a:solidFill>
              </a:rPr>
              <a:t> </a:t>
            </a:r>
            <a:r>
              <a:rPr lang="en-US" sz="2400" dirty="0" err="1">
                <a:solidFill>
                  <a:schemeClr val="accent1"/>
                </a:solidFill>
              </a:rPr>
              <a:t>i</a:t>
            </a:r>
            <a:r>
              <a:rPr lang="en-US" sz="2400" dirty="0">
                <a:solidFill>
                  <a:schemeClr val="accent1"/>
                </a:solidFill>
              </a:rPr>
              <a:t> </a:t>
            </a:r>
            <a:r>
              <a:rPr lang="en-US" sz="2400" dirty="0" err="1">
                <a:solidFill>
                  <a:schemeClr val="accent1"/>
                </a:solidFill>
              </a:rPr>
              <a:t>gyfanswm</a:t>
            </a:r>
            <a:r>
              <a:rPr lang="en-US" sz="2400" dirty="0">
                <a:solidFill>
                  <a:schemeClr val="accent1"/>
                </a:solidFill>
              </a:rPr>
              <a:t> o </a:t>
            </a:r>
            <a:r>
              <a:rPr lang="en-US" sz="2400" dirty="0" err="1">
                <a:solidFill>
                  <a:schemeClr val="accent1"/>
                </a:solidFill>
              </a:rPr>
              <a:t>fwy</a:t>
            </a:r>
            <a:r>
              <a:rPr lang="en-US" sz="2400" dirty="0">
                <a:solidFill>
                  <a:schemeClr val="accent1"/>
                </a:solidFill>
              </a:rPr>
              <a:t> </a:t>
            </a:r>
            <a:r>
              <a:rPr lang="en-US" sz="2400" dirty="0" err="1">
                <a:solidFill>
                  <a:schemeClr val="accent1"/>
                </a:solidFill>
              </a:rPr>
              <a:t>na</a:t>
            </a:r>
            <a:r>
              <a:rPr lang="en-US" sz="2400" dirty="0">
                <a:solidFill>
                  <a:schemeClr val="accent1"/>
                </a:solidFill>
              </a:rPr>
              <a:t> 100% </a:t>
            </a:r>
            <a:r>
              <a:rPr lang="en-US" sz="2400" dirty="0" err="1">
                <a:solidFill>
                  <a:schemeClr val="accent1"/>
                </a:solidFill>
              </a:rPr>
              <a:t>gan</a:t>
            </a:r>
            <a:r>
              <a:rPr lang="en-US" sz="2400" dirty="0">
                <a:solidFill>
                  <a:schemeClr val="accent1"/>
                </a:solidFill>
              </a:rPr>
              <a:t> y </a:t>
            </a:r>
            <a:r>
              <a:rPr lang="en-US" sz="2400" dirty="0" err="1">
                <a:solidFill>
                  <a:schemeClr val="accent1"/>
                </a:solidFill>
              </a:rPr>
              <a:t>gellid</a:t>
            </a:r>
            <a:r>
              <a:rPr lang="en-US" sz="2400" dirty="0">
                <a:solidFill>
                  <a:schemeClr val="accent1"/>
                </a:solidFill>
              </a:rPr>
              <a:t> </a:t>
            </a:r>
            <a:r>
              <a:rPr lang="en-US" sz="2400" dirty="0" err="1">
                <a:solidFill>
                  <a:schemeClr val="accent1"/>
                </a:solidFill>
              </a:rPr>
              <a:t>cymryd</a:t>
            </a:r>
            <a:r>
              <a:rPr lang="en-US" sz="2400" dirty="0">
                <a:solidFill>
                  <a:schemeClr val="accent1"/>
                </a:solidFill>
              </a:rPr>
              <a:t> </a:t>
            </a:r>
            <a:r>
              <a:rPr lang="en-US" sz="2400" dirty="0" err="1">
                <a:solidFill>
                  <a:schemeClr val="accent1"/>
                </a:solidFill>
              </a:rPr>
              <a:t>rhan</a:t>
            </a:r>
            <a:r>
              <a:rPr lang="en-US" sz="2400" dirty="0">
                <a:solidFill>
                  <a:schemeClr val="accent1"/>
                </a:solidFill>
              </a:rPr>
              <a:t> </a:t>
            </a:r>
            <a:r>
              <a:rPr lang="en-US" sz="2400" dirty="0" err="1">
                <a:solidFill>
                  <a:schemeClr val="accent1"/>
                </a:solidFill>
              </a:rPr>
              <a:t>mewn</a:t>
            </a:r>
            <a:r>
              <a:rPr lang="en-US" sz="2400" dirty="0">
                <a:solidFill>
                  <a:schemeClr val="accent1"/>
                </a:solidFill>
              </a:rPr>
              <a:t> </a:t>
            </a:r>
            <a:r>
              <a:rPr lang="en-US" sz="2400" dirty="0" err="1">
                <a:solidFill>
                  <a:schemeClr val="accent1"/>
                </a:solidFill>
              </a:rPr>
              <a:t>mwy</a:t>
            </a:r>
            <a:r>
              <a:rPr lang="en-US" sz="2400" dirty="0">
                <a:solidFill>
                  <a:schemeClr val="accent1"/>
                </a:solidFill>
              </a:rPr>
              <a:t> nag un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ar</a:t>
            </a:r>
            <a:r>
              <a:rPr lang="en-US" sz="2400" dirty="0">
                <a:solidFill>
                  <a:schemeClr val="accent1"/>
                </a:solidFill>
              </a:rPr>
              <a:t> </a:t>
            </a:r>
            <a:r>
              <a:rPr lang="en-US" sz="2400" dirty="0" err="1">
                <a:solidFill>
                  <a:schemeClr val="accent1"/>
                </a:solidFill>
              </a:rPr>
              <a:t>ymweliad</a:t>
            </a:r>
            <a:r>
              <a:rPr lang="en-US" sz="2400" dirty="0">
                <a:solidFill>
                  <a:schemeClr val="accent1"/>
                </a:solidFill>
              </a:rPr>
              <a:t>.</a:t>
            </a:r>
          </a:p>
        </p:txBody>
      </p:sp>
    </p:spTree>
    <p:extLst>
      <p:ext uri="{BB962C8B-B14F-4D97-AF65-F5344CB8AC3E}">
        <p14:creationId xmlns:p14="http://schemas.microsoft.com/office/powerpoint/2010/main" val="218361845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660E78-E791-0439-9E28-D79596BFDBE4}"/>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Gwariant ar ymweliadau dydd twristiaeth fesul gweithgaredd 2024</a:t>
            </a:r>
            <a:endParaRPr kumimoji="0" lang="en-GB"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7" name="Content Placeholder 6">
            <a:extLst>
              <a:ext uri="{FF2B5EF4-FFF2-40B4-BE49-F238E27FC236}">
                <a16:creationId xmlns:a16="http://schemas.microsoft.com/office/drawing/2014/main" id="{346DAA79-0D52-AC16-FE61-0883F7F39CA3}"/>
              </a:ext>
            </a:extLst>
          </p:cNvPr>
          <p:cNvSpPr>
            <a:spLocks noGrp="1"/>
          </p:cNvSpPr>
          <p:nvPr>
            <p:ph type="body" sz="quarter" idx="14"/>
          </p:nvPr>
        </p:nvSpPr>
        <p:spPr>
          <a:xfrm>
            <a:off x="612701" y="2067669"/>
            <a:ext cx="23223600" cy="2033506"/>
          </a:xfrm>
          <a:prstGeom prst="rect">
            <a:avLst/>
          </a:prstGeom>
        </p:spPr>
        <p:txBody>
          <a:bodyPr lIns="90000" tIns="46800" rIns="90000" bIns="46800">
            <a:spAutoFit/>
          </a:bodyPr>
          <a:lstStyle/>
          <a:p>
            <a:r>
              <a:rPr lang="en-US" sz="2800" dirty="0" err="1"/>
              <a:t>Ymweliadau</a:t>
            </a:r>
            <a:r>
              <a:rPr lang="en-US" sz="2800" dirty="0"/>
              <a:t> a </a:t>
            </a:r>
            <a:r>
              <a:rPr lang="en-US" sz="2800" dirty="0" err="1"/>
              <a:t>oedd</a:t>
            </a:r>
            <a:r>
              <a:rPr lang="en-US" sz="2800" dirty="0"/>
              <a:t> </a:t>
            </a:r>
            <a:r>
              <a:rPr lang="en-US" sz="2800" dirty="0" err="1"/>
              <a:t>yn</a:t>
            </a:r>
            <a:r>
              <a:rPr lang="en-US" sz="2800" dirty="0"/>
              <a:t> </a:t>
            </a:r>
            <a:r>
              <a:rPr lang="en-US" sz="2800" dirty="0" err="1"/>
              <a:t>cynnwys</a:t>
            </a:r>
            <a:r>
              <a:rPr lang="en-US" sz="2800" dirty="0"/>
              <a:t> </a:t>
            </a:r>
            <a:r>
              <a:rPr lang="en-US" sz="2800" dirty="0" err="1"/>
              <a:t>bwyd</a:t>
            </a:r>
            <a:r>
              <a:rPr lang="en-US" sz="2800" dirty="0"/>
              <a:t> a </a:t>
            </a:r>
            <a:r>
              <a:rPr lang="en-US" sz="2800" dirty="0" err="1"/>
              <a:t>diod</a:t>
            </a:r>
            <a:r>
              <a:rPr lang="en-US" sz="2800" dirty="0"/>
              <a:t>, </a:t>
            </a:r>
            <a:r>
              <a:rPr lang="en-US" sz="2800" dirty="0" err="1"/>
              <a:t>noson</a:t>
            </a:r>
            <a:r>
              <a:rPr lang="en-US" sz="2800" dirty="0"/>
              <a:t> </a:t>
            </a:r>
            <a:r>
              <a:rPr lang="en-US" sz="2800" dirty="0" err="1"/>
              <a:t>allan</a:t>
            </a:r>
            <a:r>
              <a:rPr lang="en-US" sz="2800" dirty="0"/>
              <a:t> neu </a:t>
            </a:r>
            <a:r>
              <a:rPr lang="en-US" sz="2800" dirty="0" err="1"/>
              <a:t>siopa</a:t>
            </a:r>
            <a:r>
              <a:rPr lang="en-US" sz="2800" dirty="0"/>
              <a:t> </a:t>
            </a:r>
            <a:r>
              <a:rPr lang="en-US" sz="2800" dirty="0" err="1"/>
              <a:t>arbenigedd</a:t>
            </a:r>
            <a:r>
              <a:rPr lang="en-US" sz="2800" dirty="0"/>
              <a:t> </a:t>
            </a:r>
            <a:r>
              <a:rPr lang="en-US" sz="2800" dirty="0" err="1"/>
              <a:t>oedd</a:t>
            </a:r>
            <a:r>
              <a:rPr lang="en-US" sz="2800" dirty="0"/>
              <a:t> </a:t>
            </a:r>
            <a:r>
              <a:rPr lang="en-US" sz="2800" dirty="0" err="1"/>
              <a:t>â’r</a:t>
            </a:r>
            <a:r>
              <a:rPr lang="en-US" sz="2800" dirty="0"/>
              <a:t> </a:t>
            </a:r>
            <a:r>
              <a:rPr lang="en-US" sz="2800" dirty="0" err="1"/>
              <a:t>gwariant</a:t>
            </a:r>
            <a:r>
              <a:rPr lang="en-US" sz="2800" dirty="0"/>
              <a:t> </a:t>
            </a:r>
            <a:r>
              <a:rPr lang="en-US" sz="2800" dirty="0" err="1"/>
              <a:t>uchaf</a:t>
            </a:r>
            <a:r>
              <a:rPr lang="en-US" sz="2800" dirty="0"/>
              <a:t> </a:t>
            </a:r>
            <a:r>
              <a:rPr lang="en-US" sz="2800" dirty="0" err="1"/>
              <a:t>hefyd</a:t>
            </a:r>
            <a:r>
              <a:rPr lang="en-US" sz="2800" dirty="0"/>
              <a:t>, </a:t>
            </a:r>
            <a:r>
              <a:rPr lang="en-US" sz="2800" dirty="0" err="1"/>
              <a:t>yn</a:t>
            </a:r>
            <a:r>
              <a:rPr lang="en-US" sz="2800" dirty="0"/>
              <a:t> </a:t>
            </a:r>
            <a:r>
              <a:rPr lang="en-US" sz="2800" dirty="0" err="1"/>
              <a:t>cynrychioli</a:t>
            </a:r>
            <a:r>
              <a:rPr lang="en-US" sz="2800" dirty="0"/>
              <a:t> 22% </a:t>
            </a:r>
            <a:r>
              <a:rPr lang="en-US" sz="2800" dirty="0" err="1"/>
              <a:t>o’r</a:t>
            </a:r>
            <a:r>
              <a:rPr lang="en-US" sz="2800" dirty="0"/>
              <a:t> </a:t>
            </a:r>
            <a:r>
              <a:rPr lang="en-US" sz="2800" dirty="0" err="1"/>
              <a:t>ymweliadau</a:t>
            </a:r>
            <a:r>
              <a:rPr lang="en-US" sz="2800" dirty="0"/>
              <a:t> ac </a:t>
            </a:r>
            <a:r>
              <a:rPr lang="en-US" sz="2800" dirty="0" err="1"/>
              <a:t>yn</a:t>
            </a:r>
            <a:r>
              <a:rPr lang="en-US" sz="2800" dirty="0"/>
              <a:t> </a:t>
            </a:r>
            <a:r>
              <a:rPr lang="en-US" sz="2800" dirty="0" err="1"/>
              <a:t>gyfrifol</a:t>
            </a:r>
            <a:r>
              <a:rPr lang="en-US" sz="2800" dirty="0"/>
              <a:t> am 36% </a:t>
            </a:r>
            <a:r>
              <a:rPr lang="en-US" sz="2800" dirty="0" err="1"/>
              <a:t>o’r</a:t>
            </a:r>
            <a:r>
              <a:rPr lang="en-US" sz="2800" dirty="0"/>
              <a:t> </a:t>
            </a:r>
            <a:r>
              <a:rPr lang="en-US" sz="2800" dirty="0" err="1"/>
              <a:t>gwariant</a:t>
            </a:r>
            <a:r>
              <a:rPr lang="en-US" sz="2800" dirty="0"/>
              <a:t> </a:t>
            </a:r>
            <a:r>
              <a:rPr lang="en-US" sz="2800" dirty="0" err="1"/>
              <a:t>ymweliadau</a:t>
            </a:r>
            <a:r>
              <a:rPr lang="en-US" sz="2800" dirty="0"/>
              <a:t> </a:t>
            </a:r>
            <a:r>
              <a:rPr lang="en-US" sz="2800" dirty="0" err="1"/>
              <a:t>yng</a:t>
            </a:r>
            <a:r>
              <a:rPr lang="en-US" sz="2800" dirty="0"/>
              <a:t> </a:t>
            </a:r>
            <a:r>
              <a:rPr lang="en-US" sz="2800" dirty="0" err="1"/>
              <a:t>Nghymru</a:t>
            </a:r>
            <a:r>
              <a:rPr lang="en-US" sz="2800" dirty="0"/>
              <a:t>. Yr </a:t>
            </a:r>
            <a:r>
              <a:rPr lang="en-US" sz="2800" dirty="0" err="1"/>
              <a:t>ymweliadau</a:t>
            </a:r>
            <a:r>
              <a:rPr lang="en-US" sz="2800" dirty="0"/>
              <a:t> </a:t>
            </a:r>
            <a:r>
              <a:rPr lang="en-US" sz="2800" dirty="0" err="1"/>
              <a:t>dydd</a:t>
            </a:r>
            <a:r>
              <a:rPr lang="en-US" sz="2800" dirty="0"/>
              <a:t> </a:t>
            </a:r>
            <a:r>
              <a:rPr lang="en-US" sz="2800" dirty="0" err="1"/>
              <a:t>hyn</a:t>
            </a:r>
            <a:r>
              <a:rPr lang="en-US" sz="2800" dirty="0"/>
              <a:t> </a:t>
            </a:r>
            <a:r>
              <a:rPr lang="en-US" sz="2800" dirty="0" err="1"/>
              <a:t>sydd</a:t>
            </a:r>
            <a:r>
              <a:rPr lang="en-US" sz="2800" dirty="0"/>
              <a:t> </a:t>
            </a:r>
            <a:r>
              <a:rPr lang="en-US" sz="2800" dirty="0" err="1"/>
              <a:t>â’r</a:t>
            </a:r>
            <a:r>
              <a:rPr lang="en-US" sz="2800" dirty="0"/>
              <a:t> </a:t>
            </a:r>
            <a:r>
              <a:rPr lang="en-US" sz="2800" dirty="0" err="1"/>
              <a:t>gwariant</a:t>
            </a:r>
            <a:r>
              <a:rPr lang="en-US" sz="2800" dirty="0"/>
              <a:t> </a:t>
            </a:r>
            <a:r>
              <a:rPr lang="en-US" sz="2800" dirty="0" err="1"/>
              <a:t>cyfartalog</a:t>
            </a:r>
            <a:r>
              <a:rPr lang="en-US" sz="2800" dirty="0"/>
              <a:t> </a:t>
            </a:r>
            <a:r>
              <a:rPr lang="en-US" sz="2800" dirty="0" err="1"/>
              <a:t>uchaf</a:t>
            </a:r>
            <a:r>
              <a:rPr lang="en-US" sz="2800" dirty="0"/>
              <a:t> </a:t>
            </a:r>
            <a:r>
              <a:rPr lang="en-US" sz="2800" dirty="0" err="1"/>
              <a:t>fesul</a:t>
            </a:r>
            <a:r>
              <a:rPr lang="en-US" sz="2800" dirty="0"/>
              <a:t> </a:t>
            </a:r>
            <a:r>
              <a:rPr lang="en-US" sz="2800" dirty="0" err="1"/>
              <a:t>ymweliad</a:t>
            </a:r>
            <a:r>
              <a:rPr lang="en-US" sz="2800" dirty="0"/>
              <a:t> </a:t>
            </a:r>
            <a:r>
              <a:rPr lang="en-US" sz="2800" dirty="0" err="1"/>
              <a:t>hefyd</a:t>
            </a:r>
            <a:r>
              <a:rPr lang="en-US" sz="2800" dirty="0"/>
              <a:t> (£76 yr </a:t>
            </a:r>
            <a:r>
              <a:rPr lang="en-US" sz="2800" dirty="0" err="1"/>
              <a:t>ymweliad</a:t>
            </a:r>
            <a:r>
              <a:rPr lang="en-US" sz="2800" dirty="0"/>
              <a:t>) </a:t>
            </a:r>
            <a:r>
              <a:rPr lang="en-US" sz="2800" dirty="0" err="1"/>
              <a:t>wrth</a:t>
            </a:r>
            <a:r>
              <a:rPr lang="en-US" sz="2800" dirty="0"/>
              <a:t> </a:t>
            </a:r>
            <a:r>
              <a:rPr lang="en-US" sz="2800" dirty="0" err="1"/>
              <a:t>i</a:t>
            </a:r>
            <a:r>
              <a:rPr lang="en-US" sz="2800" dirty="0"/>
              <a:t> </a:t>
            </a:r>
            <a:r>
              <a:rPr lang="en-US" sz="2800" dirty="0" err="1"/>
              <a:t>bobl</a:t>
            </a:r>
            <a:r>
              <a:rPr lang="en-US" sz="2800" dirty="0"/>
              <a:t> </a:t>
            </a:r>
            <a:r>
              <a:rPr lang="en-US" sz="2800" dirty="0" err="1"/>
              <a:t>annibynnol</a:t>
            </a:r>
            <a:r>
              <a:rPr lang="en-US" sz="2800" dirty="0"/>
              <a:t> </a:t>
            </a:r>
            <a:r>
              <a:rPr lang="en-US" sz="2800" dirty="0" err="1"/>
              <a:t>iau</a:t>
            </a:r>
            <a:r>
              <a:rPr lang="en-US" sz="2800" dirty="0"/>
              <a:t> </a:t>
            </a:r>
            <a:r>
              <a:rPr lang="en-US" sz="2800" dirty="0" err="1"/>
              <a:t>bron</a:t>
            </a:r>
            <a:r>
              <a:rPr lang="en-US" sz="2800" dirty="0"/>
              <a:t> </a:t>
            </a:r>
            <a:r>
              <a:rPr lang="en-US" sz="2800" dirty="0" err="1"/>
              <a:t>i</a:t>
            </a:r>
            <a:r>
              <a:rPr lang="en-US" sz="2800" dirty="0"/>
              <a:t> </a:t>
            </a:r>
            <a:r>
              <a:rPr lang="en-US" sz="2800" dirty="0" err="1"/>
              <a:t>ddyblu</a:t>
            </a:r>
            <a:r>
              <a:rPr lang="en-US" sz="2800" dirty="0"/>
              <a:t> </a:t>
            </a:r>
            <a:r>
              <a:rPr lang="en-US" sz="2800" dirty="0" err="1"/>
              <a:t>eu</a:t>
            </a:r>
            <a:r>
              <a:rPr lang="en-US" sz="2800" dirty="0"/>
              <a:t> </a:t>
            </a:r>
            <a:r>
              <a:rPr lang="en-US" sz="2800" dirty="0" err="1"/>
              <a:t>gwariant</a:t>
            </a:r>
            <a:r>
              <a:rPr lang="en-US" sz="2800" dirty="0"/>
              <a:t> </a:t>
            </a:r>
            <a:r>
              <a:rPr lang="en-US" sz="2800" dirty="0" err="1"/>
              <a:t>ar</a:t>
            </a:r>
            <a:r>
              <a:rPr lang="en-US" sz="2800" dirty="0"/>
              <a:t> </a:t>
            </a:r>
            <a:r>
              <a:rPr lang="en-US" sz="2800" dirty="0" err="1"/>
              <a:t>siopa</a:t>
            </a:r>
            <a:r>
              <a:rPr lang="en-US" sz="2800" dirty="0"/>
              <a:t> </a:t>
            </a:r>
            <a:r>
              <a:rPr lang="en-US" sz="2800" dirty="0" err="1"/>
              <a:t>arbenigol</a:t>
            </a:r>
            <a:r>
              <a:rPr lang="en-US" sz="2800" dirty="0"/>
              <a:t> y</a:t>
            </a:r>
            <a:r>
              <a:rPr lang="en-GB" sz="2800" dirty="0"/>
              <a:t>n 2024. Er y </a:t>
            </a:r>
            <a:r>
              <a:rPr lang="en-GB" sz="2800" dirty="0" err="1"/>
              <a:t>bu</a:t>
            </a:r>
            <a:r>
              <a:rPr lang="en-GB" sz="2800" dirty="0"/>
              <a:t> </a:t>
            </a:r>
            <a:r>
              <a:rPr lang="en-GB" sz="2800" dirty="0" err="1"/>
              <a:t>gostyngiad</a:t>
            </a:r>
            <a:r>
              <a:rPr lang="en-GB" sz="2800" dirty="0"/>
              <a:t> </a:t>
            </a:r>
            <a:r>
              <a:rPr lang="en-GB" sz="2800" dirty="0" err="1"/>
              <a:t>i</a:t>
            </a:r>
            <a:r>
              <a:rPr lang="en-GB" sz="2800" dirty="0"/>
              <a:t> </a:t>
            </a:r>
            <a:r>
              <a:rPr lang="en-GB" sz="2800" dirty="0" err="1"/>
              <a:t>ymweliadau</a:t>
            </a:r>
            <a:r>
              <a:rPr lang="en-GB" sz="2800" dirty="0"/>
              <a:t> </a:t>
            </a:r>
            <a:r>
              <a:rPr lang="en-GB" sz="2800" dirty="0" err="1"/>
              <a:t>dydd</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a:t>
            </a:r>
            <a:r>
              <a:rPr lang="en-GB" sz="2800" dirty="0" err="1"/>
              <a:t>digwyddiad</a:t>
            </a:r>
            <a:r>
              <a:rPr lang="en-GB" sz="2800" dirty="0"/>
              <a:t> </a:t>
            </a:r>
            <a:r>
              <a:rPr lang="en-GB" sz="2800" dirty="0" err="1"/>
              <a:t>cyhoeddus</a:t>
            </a:r>
            <a:r>
              <a:rPr lang="en-GB" sz="2800" dirty="0"/>
              <a:t> a </a:t>
            </a:r>
            <a:r>
              <a:rPr lang="en-GB" sz="2800" dirty="0" err="1"/>
              <a:t>drefnwyd</a:t>
            </a:r>
            <a:r>
              <a:rPr lang="en-GB" sz="2800" dirty="0"/>
              <a:t> neu </a:t>
            </a:r>
            <a:r>
              <a:rPr lang="en-GB" sz="2800" dirty="0" err="1"/>
              <a:t>ddigwyddiad</a:t>
            </a:r>
            <a:r>
              <a:rPr lang="en-GB" sz="2800" dirty="0"/>
              <a:t> </a:t>
            </a:r>
            <a:r>
              <a:rPr lang="en-GB" sz="2800" dirty="0" err="1"/>
              <a:t>arbennig</a:t>
            </a:r>
            <a:r>
              <a:rPr lang="en-GB" sz="2800" dirty="0"/>
              <a:t> o </a:t>
            </a:r>
            <a:r>
              <a:rPr lang="en-GB" sz="2800" dirty="0" err="1"/>
              <a:t>natur</a:t>
            </a:r>
            <a:r>
              <a:rPr lang="en-GB" sz="2800" dirty="0"/>
              <a:t> </a:t>
            </a:r>
            <a:r>
              <a:rPr lang="en-GB" sz="2800" dirty="0" err="1"/>
              <a:t>bersonol</a:t>
            </a:r>
            <a:r>
              <a:rPr lang="en-GB" sz="2800" dirty="0"/>
              <a:t> </a:t>
            </a:r>
            <a:r>
              <a:rPr lang="en-GB" sz="2800" dirty="0" err="1"/>
              <a:t>yn</a:t>
            </a:r>
            <a:r>
              <a:rPr lang="en-GB" sz="2800" dirty="0"/>
              <a:t> </a:t>
            </a:r>
            <a:r>
              <a:rPr lang="en-US" sz="2800" dirty="0"/>
              <a:t>2024, </a:t>
            </a:r>
            <a:r>
              <a:rPr lang="en-US" sz="2800" dirty="0" err="1"/>
              <a:t>roedd</a:t>
            </a:r>
            <a:r>
              <a:rPr lang="en-US" sz="2800" dirty="0"/>
              <a:t> </a:t>
            </a:r>
            <a:r>
              <a:rPr lang="en-US" sz="2800" dirty="0" err="1"/>
              <a:t>gwariant</a:t>
            </a:r>
            <a:r>
              <a:rPr lang="en-US" sz="2800" dirty="0"/>
              <a:t> </a:t>
            </a:r>
            <a:r>
              <a:rPr lang="en-US" sz="2800" dirty="0" err="1"/>
              <a:t>cyfartalog</a:t>
            </a:r>
            <a:r>
              <a:rPr lang="en-US" sz="2800" dirty="0"/>
              <a:t> dal </a:t>
            </a:r>
            <a:r>
              <a:rPr lang="en-US" sz="2800" dirty="0" err="1"/>
              <a:t>yn</a:t>
            </a:r>
            <a:r>
              <a:rPr lang="en-US" sz="2800" dirty="0"/>
              <a:t> </a:t>
            </a:r>
            <a:r>
              <a:rPr lang="en-US" sz="2800" dirty="0" err="1"/>
              <a:t>uchel</a:t>
            </a:r>
            <a:r>
              <a:rPr lang="en-US" sz="2800" dirty="0"/>
              <a:t> </a:t>
            </a:r>
            <a:r>
              <a:rPr lang="en-US" sz="2800" dirty="0" err="1"/>
              <a:t>ar</a:t>
            </a:r>
            <a:r>
              <a:rPr lang="en-US" sz="2800" dirty="0"/>
              <a:t> </a:t>
            </a:r>
            <a:r>
              <a:rPr lang="en-US" sz="2800" dirty="0" err="1"/>
              <a:t>gyfer</a:t>
            </a:r>
            <a:r>
              <a:rPr lang="en-US" sz="2800" dirty="0"/>
              <a:t> y </a:t>
            </a:r>
            <a:r>
              <a:rPr lang="en-US" sz="2800" dirty="0" err="1"/>
              <a:t>gweithgareddau</a:t>
            </a:r>
            <a:r>
              <a:rPr lang="en-US" sz="2800" dirty="0"/>
              <a:t> </a:t>
            </a:r>
            <a:r>
              <a:rPr lang="en-US" sz="2800" dirty="0" err="1"/>
              <a:t>hyn</a:t>
            </a:r>
            <a:r>
              <a:rPr lang="en-US" sz="2800" dirty="0"/>
              <a:t> (£54 a £62 </a:t>
            </a:r>
            <a:r>
              <a:rPr lang="en-US" sz="2800" dirty="0" err="1"/>
              <a:t>yn</a:t>
            </a:r>
            <a:r>
              <a:rPr lang="en-US" sz="2800" dirty="0"/>
              <a:t> </a:t>
            </a:r>
            <a:r>
              <a:rPr lang="en-US" sz="2800" dirty="0" err="1"/>
              <a:t>eu</a:t>
            </a:r>
            <a:r>
              <a:rPr lang="en-US" sz="2800" dirty="0"/>
              <a:t> </a:t>
            </a:r>
            <a:r>
              <a:rPr lang="en-US" sz="2800" dirty="0" err="1"/>
              <a:t>trefn</a:t>
            </a:r>
            <a:r>
              <a:rPr lang="en-US" sz="2800" dirty="0"/>
              <a:t>, </a:t>
            </a:r>
            <a:r>
              <a:rPr lang="en-US" sz="2800" dirty="0" err="1"/>
              <a:t>o’u</a:t>
            </a:r>
            <a:r>
              <a:rPr lang="en-US" sz="2800" dirty="0"/>
              <a:t> </a:t>
            </a:r>
            <a:r>
              <a:rPr lang="en-US" sz="2800" dirty="0" err="1"/>
              <a:t>cymharu</a:t>
            </a:r>
            <a:r>
              <a:rPr lang="en-US" sz="2800" dirty="0"/>
              <a:t> â £45 </a:t>
            </a:r>
            <a:r>
              <a:rPr lang="en-US" sz="2800" dirty="0" err="1"/>
              <a:t>ar</a:t>
            </a:r>
            <a:r>
              <a:rPr lang="en-US" sz="2800" dirty="0"/>
              <a:t> </a:t>
            </a:r>
            <a:r>
              <a:rPr lang="en-US" sz="2800" dirty="0" err="1"/>
              <a:t>gyfer</a:t>
            </a:r>
            <a:r>
              <a:rPr lang="en-US" sz="2800" dirty="0"/>
              <a:t> </a:t>
            </a:r>
            <a:r>
              <a:rPr lang="en-US" sz="2800" dirty="0" err="1"/>
              <a:t>ymweliad</a:t>
            </a:r>
            <a:r>
              <a:rPr lang="en-US" sz="2800" dirty="0"/>
              <a:t> </a:t>
            </a:r>
            <a:r>
              <a:rPr lang="en-US" sz="2800" dirty="0" err="1"/>
              <a:t>dydd</a:t>
            </a:r>
            <a:r>
              <a:rPr lang="en-US" sz="2800" dirty="0"/>
              <a:t> </a:t>
            </a:r>
            <a:r>
              <a:rPr lang="en-US" sz="2800" dirty="0" err="1"/>
              <a:t>yng</a:t>
            </a:r>
            <a:r>
              <a:rPr lang="en-US" sz="2800" dirty="0"/>
              <a:t> </a:t>
            </a:r>
            <a:r>
              <a:rPr lang="en-US" sz="2800" dirty="0" err="1"/>
              <a:t>Nghymru</a:t>
            </a:r>
            <a:r>
              <a:rPr lang="en-US" sz="2800" dirty="0"/>
              <a:t> </a:t>
            </a:r>
            <a:r>
              <a:rPr lang="en-US" sz="2800" dirty="0" err="1"/>
              <a:t>yn</a:t>
            </a:r>
            <a:r>
              <a:rPr lang="en-US" sz="2800" dirty="0"/>
              <a:t> </a:t>
            </a:r>
            <a:r>
              <a:rPr lang="en-US" sz="2800" dirty="0" err="1"/>
              <a:t>fwy</a:t>
            </a:r>
            <a:r>
              <a:rPr lang="en-US" sz="2800" dirty="0"/>
              <a:t> </a:t>
            </a:r>
            <a:r>
              <a:rPr lang="en-US" sz="2800" dirty="0" err="1"/>
              <a:t>cyffredinol</a:t>
            </a:r>
            <a:r>
              <a:rPr lang="en-US" sz="2800" dirty="0"/>
              <a:t>).</a:t>
            </a:r>
          </a:p>
        </p:txBody>
      </p:sp>
      <p:grpSp>
        <p:nvGrpSpPr>
          <p:cNvPr id="22" name="Group 21" descr="Bar chart depicting the proportion of visits and spend by main activity in 2022, comparing the proportion of visits and proportion of spend side by side for each activity.">
            <a:extLst>
              <a:ext uri="{FF2B5EF4-FFF2-40B4-BE49-F238E27FC236}">
                <a16:creationId xmlns:a16="http://schemas.microsoft.com/office/drawing/2014/main" id="{C25EE443-F845-28A0-8C2A-DAD3DBCF1AFF}"/>
              </a:ext>
            </a:extLst>
          </p:cNvPr>
          <p:cNvGrpSpPr/>
          <p:nvPr/>
        </p:nvGrpSpPr>
        <p:grpSpPr>
          <a:xfrm>
            <a:off x="576257" y="4101175"/>
            <a:ext cx="23260044" cy="8007936"/>
            <a:chOff x="561975" y="3796796"/>
            <a:chExt cx="23260044" cy="8311811"/>
          </a:xfrm>
        </p:grpSpPr>
        <p:sp>
          <p:nvSpPr>
            <p:cNvPr id="13" name="Rectangle 12">
              <a:extLst>
                <a:ext uri="{FF2B5EF4-FFF2-40B4-BE49-F238E27FC236}">
                  <a16:creationId xmlns:a16="http://schemas.microsoft.com/office/drawing/2014/main" id="{0AFD2EFC-BE5B-278B-5E8D-D2558BCC1C44}"/>
                </a:ext>
              </a:extLst>
            </p:cNvPr>
            <p:cNvSpPr/>
            <p:nvPr/>
          </p:nvSpPr>
          <p:spPr>
            <a:xfrm>
              <a:off x="561975"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3BB45F8A-1C1E-8AA3-100B-9400727F019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Cyfran o ymweliadau a gwariant fesul gweithgaredd 2024</a:t>
              </a:r>
            </a:p>
          </p:txBody>
        </p:sp>
        <p:graphicFrame>
          <p:nvGraphicFramePr>
            <p:cNvPr id="18" name="Content Placeholder 8">
              <a:extLst>
                <a:ext uri="{FF2B5EF4-FFF2-40B4-BE49-F238E27FC236}">
                  <a16:creationId xmlns:a16="http://schemas.microsoft.com/office/drawing/2014/main" id="{8F145B25-BAF6-2436-3203-83686A7FB239}"/>
                </a:ext>
              </a:extLst>
            </p:cNvPr>
            <p:cNvGraphicFramePr/>
            <p:nvPr>
              <p:extLst>
                <p:ext uri="{D42A27DB-BD31-4B8C-83A1-F6EECF244321}">
                  <p14:modId xmlns:p14="http://schemas.microsoft.com/office/powerpoint/2010/main" val="816158395"/>
                </p:ext>
              </p:extLst>
            </p:nvPr>
          </p:nvGraphicFramePr>
          <p:xfrm>
            <a:off x="561975" y="4683369"/>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3" name="Text Placeholder 3">
            <a:extLst>
              <a:ext uri="{FF2B5EF4-FFF2-40B4-BE49-F238E27FC236}">
                <a16:creationId xmlns:a16="http://schemas.microsoft.com/office/drawing/2014/main" id="{124D89B9-223E-68A0-BD54-E98A126E534C}"/>
              </a:ext>
            </a:extLst>
          </p:cNvPr>
          <p:cNvSpPr txBox="1"/>
          <p:nvPr/>
        </p:nvSpPr>
        <p:spPr>
          <a:xfrm>
            <a:off x="608013" y="11971842"/>
            <a:ext cx="10881622" cy="1435474"/>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dirty="0"/>
              <a:t>Mae </a:t>
            </a:r>
            <a:r>
              <a:rPr lang="en-US" sz="2400" dirty="0" err="1"/>
              <a:t>gan</a:t>
            </a:r>
            <a:r>
              <a:rPr lang="en-US" sz="2400" dirty="0"/>
              <a:t> </a:t>
            </a:r>
            <a:r>
              <a:rPr lang="en-US" sz="2400" dirty="0" err="1"/>
              <a:t>weithgareddau</a:t>
            </a:r>
            <a:r>
              <a:rPr lang="en-US" sz="2400" dirty="0"/>
              <a:t> â * faint </a:t>
            </a:r>
            <a:r>
              <a:rPr lang="en-US" sz="2400" dirty="0" err="1"/>
              <a:t>sylfaen</a:t>
            </a:r>
            <a:r>
              <a:rPr lang="en-US" sz="2400" dirty="0"/>
              <a:t> </a:t>
            </a:r>
            <a:r>
              <a:rPr lang="en-US" sz="2400" dirty="0" err="1"/>
              <a:t>rhwng</a:t>
            </a:r>
            <a:r>
              <a:rPr lang="en-US" sz="2400" dirty="0"/>
              <a:t> 30 a 100, ac </a:t>
            </a:r>
            <a:r>
              <a:rPr lang="en-US" sz="2400" dirty="0" err="1"/>
              <a:t>argymhellir</a:t>
            </a:r>
            <a:r>
              <a:rPr lang="en-US" sz="2400" dirty="0"/>
              <a:t> y </a:t>
            </a:r>
            <a:r>
              <a:rPr lang="en-US" sz="2400" dirty="0" err="1"/>
              <a:t>dylid</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a:t>
            </a:r>
            <a:br>
              <a:rPr lang="en-US" sz="2400" dirty="0"/>
            </a:b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GB" sz="2400" dirty="0" err="1"/>
              <a:t>Ymweliadau</a:t>
            </a:r>
            <a:r>
              <a:rPr lang="en-GB" sz="2400" dirty="0"/>
              <a:t> </a:t>
            </a:r>
            <a:r>
              <a:rPr lang="en-GB" sz="2400" dirty="0" err="1"/>
              <a:t>Dydd</a:t>
            </a:r>
            <a:r>
              <a:rPr lang="en-GB" sz="2400" dirty="0"/>
              <a:t> 2024</a:t>
            </a:r>
            <a:br>
              <a:rPr lang="en-US" sz="2400" dirty="0"/>
            </a:br>
            <a:r>
              <a:rPr lang="en-US" sz="2400" dirty="0"/>
              <a:t>Sylfaen: Cymru 911</a:t>
            </a:r>
          </a:p>
        </p:txBody>
      </p:sp>
      <p:sp>
        <p:nvSpPr>
          <p:cNvPr id="12" name="TextBox 11">
            <a:extLst>
              <a:ext uri="{FF2B5EF4-FFF2-40B4-BE49-F238E27FC236}">
                <a16:creationId xmlns:a16="http://schemas.microsoft.com/office/drawing/2014/main" id="{7F606072-E886-0F94-1F63-E4A80B69AF7E}"/>
              </a:ext>
            </a:extLst>
          </p:cNvPr>
          <p:cNvSpPr txBox="1"/>
          <p:nvPr/>
        </p:nvSpPr>
        <p:spPr>
          <a:xfrm>
            <a:off x="11151704" y="11971842"/>
            <a:ext cx="7738923" cy="1569660"/>
          </a:xfrm>
          <a:prstGeom prst="rect">
            <a:avLst/>
          </a:prstGeom>
          <a:noFill/>
        </p:spPr>
        <p:txBody>
          <a:bodyPr wrap="square" rtlCol="0">
            <a:spAutoFit/>
          </a:bodyPr>
          <a:lstStyle/>
          <a:p>
            <a:pPr algn="just"/>
            <a:r>
              <a:rPr lang="en-US" sz="2400" dirty="0">
                <a:solidFill>
                  <a:schemeClr val="accent1"/>
                </a:solidFill>
              </a:rPr>
              <a:t>SYLWER: </a:t>
            </a:r>
            <a:r>
              <a:rPr lang="en-US" sz="2400" dirty="0" err="1">
                <a:solidFill>
                  <a:schemeClr val="accent1"/>
                </a:solidFill>
              </a:rPr>
              <a:t>Mae’r</a:t>
            </a:r>
            <a:r>
              <a:rPr lang="en-US" sz="2400" dirty="0">
                <a:solidFill>
                  <a:schemeClr val="accent1"/>
                </a:solidFill>
              </a:rPr>
              <a:t> </a:t>
            </a:r>
            <a:r>
              <a:rPr lang="en-US" sz="2400" dirty="0" err="1">
                <a:solidFill>
                  <a:schemeClr val="accent1"/>
                </a:solidFill>
              </a:rPr>
              <a:t>sleid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dangos</a:t>
            </a:r>
            <a:r>
              <a:rPr lang="en-US" sz="2400" dirty="0">
                <a:solidFill>
                  <a:schemeClr val="accent1"/>
                </a:solidFill>
              </a:rPr>
              <a:t> </a:t>
            </a:r>
            <a:r>
              <a:rPr lang="en-US" sz="2400" dirty="0" err="1">
                <a:solidFill>
                  <a:schemeClr val="accent1"/>
                </a:solidFill>
              </a:rPr>
              <a:t>cyfran</a:t>
            </a:r>
            <a:r>
              <a:rPr lang="en-US" sz="2400" dirty="0">
                <a:solidFill>
                  <a:schemeClr val="accent1"/>
                </a:solidFill>
              </a:rPr>
              <a:t> yr </a:t>
            </a:r>
            <a:r>
              <a:rPr lang="en-US" sz="2400" dirty="0" err="1">
                <a:solidFill>
                  <a:schemeClr val="accent1"/>
                </a:solidFill>
              </a:rPr>
              <a:t>ymweliadau</a:t>
            </a:r>
            <a:r>
              <a:rPr lang="en-US" sz="2400" dirty="0">
                <a:solidFill>
                  <a:schemeClr val="accent1"/>
                </a:solidFill>
              </a:rPr>
              <a:t> a </a:t>
            </a:r>
            <a:r>
              <a:rPr lang="en-US" sz="2400" dirty="0" err="1">
                <a:solidFill>
                  <a:schemeClr val="accent1"/>
                </a:solidFill>
              </a:rPr>
              <a:t>oedd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cynnwys</a:t>
            </a:r>
            <a:r>
              <a:rPr lang="en-US" sz="2400" dirty="0">
                <a:solidFill>
                  <a:schemeClr val="accent1"/>
                </a:solidFill>
              </a:rPr>
              <a:t> </a:t>
            </a:r>
            <a:r>
              <a:rPr lang="en-US" sz="2400" dirty="0" err="1">
                <a:solidFill>
                  <a:schemeClr val="accent1"/>
                </a:solidFill>
              </a:rPr>
              <a:t>pob</a:t>
            </a:r>
            <a:r>
              <a:rPr lang="en-US" sz="2400" dirty="0">
                <a:solidFill>
                  <a:schemeClr val="accent1"/>
                </a:solidFill>
              </a:rPr>
              <a:t>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mae’n</a:t>
            </a:r>
            <a:r>
              <a:rPr lang="en-US" sz="2400" dirty="0">
                <a:solidFill>
                  <a:schemeClr val="accent1"/>
                </a:solidFill>
              </a:rPr>
              <a:t> </a:t>
            </a:r>
            <a:r>
              <a:rPr lang="en-US" sz="2400" dirty="0" err="1">
                <a:solidFill>
                  <a:schemeClr val="accent1"/>
                </a:solidFill>
              </a:rPr>
              <a:t>dod</a:t>
            </a:r>
            <a:r>
              <a:rPr lang="en-US" sz="2400" dirty="0">
                <a:solidFill>
                  <a:schemeClr val="accent1"/>
                </a:solidFill>
              </a:rPr>
              <a:t> </a:t>
            </a:r>
            <a:r>
              <a:rPr lang="en-US" sz="2400" dirty="0" err="1">
                <a:solidFill>
                  <a:schemeClr val="accent1"/>
                </a:solidFill>
              </a:rPr>
              <a:t>i</a:t>
            </a:r>
            <a:r>
              <a:rPr lang="en-US" sz="2400" dirty="0">
                <a:solidFill>
                  <a:schemeClr val="accent1"/>
                </a:solidFill>
              </a:rPr>
              <a:t> </a:t>
            </a:r>
            <a:r>
              <a:rPr lang="en-US" sz="2400" dirty="0" err="1">
                <a:solidFill>
                  <a:schemeClr val="accent1"/>
                </a:solidFill>
              </a:rPr>
              <a:t>gyfanswm</a:t>
            </a:r>
            <a:r>
              <a:rPr lang="en-US" sz="2400" dirty="0">
                <a:solidFill>
                  <a:schemeClr val="accent1"/>
                </a:solidFill>
              </a:rPr>
              <a:t> o </a:t>
            </a:r>
            <a:r>
              <a:rPr lang="en-US" sz="2400" dirty="0" err="1">
                <a:solidFill>
                  <a:schemeClr val="accent1"/>
                </a:solidFill>
              </a:rPr>
              <a:t>fwy</a:t>
            </a:r>
            <a:r>
              <a:rPr lang="en-US" sz="2400" dirty="0">
                <a:solidFill>
                  <a:schemeClr val="accent1"/>
                </a:solidFill>
              </a:rPr>
              <a:t> </a:t>
            </a:r>
            <a:r>
              <a:rPr lang="en-US" sz="2400" dirty="0" err="1">
                <a:solidFill>
                  <a:schemeClr val="accent1"/>
                </a:solidFill>
              </a:rPr>
              <a:t>na</a:t>
            </a:r>
            <a:r>
              <a:rPr lang="en-US" sz="2400" dirty="0">
                <a:solidFill>
                  <a:schemeClr val="accent1"/>
                </a:solidFill>
              </a:rPr>
              <a:t> 100% </a:t>
            </a:r>
            <a:r>
              <a:rPr lang="en-US" sz="2400" dirty="0" err="1">
                <a:solidFill>
                  <a:schemeClr val="accent1"/>
                </a:solidFill>
              </a:rPr>
              <a:t>gan</a:t>
            </a:r>
            <a:r>
              <a:rPr lang="en-US" sz="2400" dirty="0">
                <a:solidFill>
                  <a:schemeClr val="accent1"/>
                </a:solidFill>
              </a:rPr>
              <a:t> y </a:t>
            </a:r>
            <a:r>
              <a:rPr lang="en-US" sz="2400" dirty="0" err="1">
                <a:solidFill>
                  <a:schemeClr val="accent1"/>
                </a:solidFill>
              </a:rPr>
              <a:t>gellid</a:t>
            </a:r>
            <a:r>
              <a:rPr lang="en-US" sz="2400" dirty="0">
                <a:solidFill>
                  <a:schemeClr val="accent1"/>
                </a:solidFill>
              </a:rPr>
              <a:t> </a:t>
            </a:r>
            <a:r>
              <a:rPr lang="en-US" sz="2400" dirty="0" err="1">
                <a:solidFill>
                  <a:schemeClr val="accent1"/>
                </a:solidFill>
              </a:rPr>
              <a:t>cymryd</a:t>
            </a:r>
            <a:r>
              <a:rPr lang="en-US" sz="2400" dirty="0">
                <a:solidFill>
                  <a:schemeClr val="accent1"/>
                </a:solidFill>
              </a:rPr>
              <a:t> </a:t>
            </a:r>
            <a:r>
              <a:rPr lang="en-US" sz="2400" dirty="0" err="1">
                <a:solidFill>
                  <a:schemeClr val="accent1"/>
                </a:solidFill>
              </a:rPr>
              <a:t>rhan</a:t>
            </a:r>
            <a:r>
              <a:rPr lang="en-US" sz="2400" dirty="0">
                <a:solidFill>
                  <a:schemeClr val="accent1"/>
                </a:solidFill>
              </a:rPr>
              <a:t> </a:t>
            </a:r>
            <a:r>
              <a:rPr lang="en-US" sz="2400" dirty="0" err="1">
                <a:solidFill>
                  <a:schemeClr val="accent1"/>
                </a:solidFill>
              </a:rPr>
              <a:t>mewn</a:t>
            </a:r>
            <a:r>
              <a:rPr lang="en-US" sz="2400" dirty="0">
                <a:solidFill>
                  <a:schemeClr val="accent1"/>
                </a:solidFill>
              </a:rPr>
              <a:t> </a:t>
            </a:r>
            <a:r>
              <a:rPr lang="en-US" sz="2400" dirty="0" err="1">
                <a:solidFill>
                  <a:schemeClr val="accent1"/>
                </a:solidFill>
              </a:rPr>
              <a:t>mwy</a:t>
            </a:r>
            <a:r>
              <a:rPr lang="en-US" sz="2400" dirty="0">
                <a:solidFill>
                  <a:schemeClr val="accent1"/>
                </a:solidFill>
              </a:rPr>
              <a:t> nag un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ar</a:t>
            </a:r>
            <a:r>
              <a:rPr lang="en-US" sz="2400" dirty="0">
                <a:solidFill>
                  <a:schemeClr val="accent1"/>
                </a:solidFill>
              </a:rPr>
              <a:t> </a:t>
            </a:r>
            <a:r>
              <a:rPr lang="en-US" sz="2400" dirty="0" err="1">
                <a:solidFill>
                  <a:schemeClr val="accent1"/>
                </a:solidFill>
              </a:rPr>
              <a:t>ymweliad</a:t>
            </a:r>
            <a:r>
              <a:rPr lang="en-US" sz="2400" dirty="0">
                <a:solidFill>
                  <a:schemeClr val="accent1"/>
                </a:solidFill>
              </a:rPr>
              <a:t>.</a:t>
            </a:r>
          </a:p>
        </p:txBody>
      </p:sp>
    </p:spTree>
    <p:extLst>
      <p:ext uri="{BB962C8B-B14F-4D97-AF65-F5344CB8AC3E}">
        <p14:creationId xmlns:p14="http://schemas.microsoft.com/office/powerpoint/2010/main" val="415505079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7E4B56-9ACE-B874-7F24-99BA822FC3D7}"/>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rPr>
              <a:t>Cymru: </a:t>
            </a:r>
            <a:r>
              <a:rPr lang="en-IN" sz="6000">
                <a:solidFill>
                  <a:schemeClr val="tx2">
                    <a:lumMod val="20000"/>
                    <a:lumOff val="80000"/>
                  </a:schemeClr>
                </a:solidFill>
                <a:latin typeface="+mn-lt"/>
              </a:rPr>
              <a:t>p</a:t>
            </a:r>
            <a:r>
              <a:rPr kumimoji="0" lang="en-IN" sz="6000" b="0" i="0" u="none" strike="noStrike" kern="0" cap="none" spc="0" normalizeH="0" baseline="0" noProof="0" err="1">
                <a:ln>
                  <a:noFill/>
                </a:ln>
                <a:solidFill>
                  <a:schemeClr val="tx2">
                    <a:lumMod val="20000"/>
                    <a:lumOff val="80000"/>
                  </a:schemeClr>
                </a:solidFill>
                <a:effectLst/>
                <a:uLnTx/>
                <a:uFillTx/>
                <a:latin typeface="+mn-lt"/>
                <a:ea typeface="Wales Sans Body"/>
                <a:cs typeface="Wales Sans Body"/>
                <a:sym typeface="Wales Sans Body"/>
              </a:rPr>
              <a:t>roffil ymweliadau</a:t>
            </a:r>
            <a:endParaRPr kumimoji="0" lang="en-IN"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endParaRPr>
          </a:p>
        </p:txBody>
      </p:sp>
    </p:spTree>
    <p:extLst>
      <p:ext uri="{BB962C8B-B14F-4D97-AF65-F5344CB8AC3E}">
        <p14:creationId xmlns:p14="http://schemas.microsoft.com/office/powerpoint/2010/main" val="266756907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16F07-28E9-BDAC-01A6-43E9EA5F2208}"/>
              </a:ext>
            </a:extLst>
          </p:cNvPr>
          <p:cNvSpPr>
            <a:spLocks noGrp="1"/>
          </p:cNvSpPr>
          <p:nvPr>
            <p:ph type="title" idx="4294967295"/>
          </p:nvPr>
        </p:nvSpPr>
        <p:spPr>
          <a:xfrm>
            <a:off x="599552" y="756253"/>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Ymweliadau a gwariant fesul rhanbarth a ymwelwyd 2024</a:t>
            </a:r>
            <a:endParaRPr kumimoji="0" lang="en-GB"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5" name="Content Placeholder 4">
            <a:extLst>
              <a:ext uri="{FF2B5EF4-FFF2-40B4-BE49-F238E27FC236}">
                <a16:creationId xmlns:a16="http://schemas.microsoft.com/office/drawing/2014/main" id="{30BC8464-4F57-0391-7EBC-8622E9596138}"/>
              </a:ext>
            </a:extLst>
          </p:cNvPr>
          <p:cNvSpPr>
            <a:spLocks noGrp="1"/>
          </p:cNvSpPr>
          <p:nvPr>
            <p:ph type="body" sz="quarter" idx="14"/>
          </p:nvPr>
        </p:nvSpPr>
        <p:spPr>
          <a:xfrm>
            <a:off x="597963" y="2081887"/>
            <a:ext cx="23226712" cy="2423786"/>
          </a:xfrm>
        </p:spPr>
        <p:txBody>
          <a:bodyPr lIns="90000" tIns="46800" rIns="90000" bIns="46800">
            <a:noAutofit/>
          </a:bodyPr>
          <a:lstStyle/>
          <a:p>
            <a:r>
              <a:rPr lang="en-US" sz="2800">
                <a:latin typeface="+mn-lt"/>
              </a:rPr>
              <a:t>De-ddwyrain Cymru yw’r cyrchfan mwyaf poblogaidd ar gyfer ymwelwyr dydd â Chymru o hyd, ac mae hanner yr holl ymweliadau a’r gwariant â’r rhanbarth yn 2024 yn cynrychioli’r gwariant cyfartalog uchaf fesul ymweliad, sef £51. Yn 2024, roedd 23% o ymweliadau dydd ac 20% o wariant yng Nghymru â De-orllewin Cymru, cynnydd o 3 phwynt canran i’r gyfran o ymweliadau a gwariant ers 2023. Roedd y cynnydd i wariant yn bennaf oherwydd cynnydd o 58% i wariant gan y rhai yn y cyfnod oes teulu, o £154 miliwn yn 2023 i £245 miliwn yn 2024. Y cyfnod oes teulu oedd yr unig grŵp i gynyddu ei wariant ymweliadau dydd yn 2024, i fyny 14% ers 2023 i £1,087 miliwn.</a:t>
            </a:r>
            <a:endParaRPr lang="en-GB" sz="2800">
              <a:latin typeface="+mn-lt"/>
            </a:endParaRPr>
          </a:p>
        </p:txBody>
      </p:sp>
      <p:grpSp>
        <p:nvGrpSpPr>
          <p:cNvPr id="21" name="Group 20" descr="Pie chart depicting the number of visits in millions to each Wales region i.e. North Wales">
            <a:extLst>
              <a:ext uri="{FF2B5EF4-FFF2-40B4-BE49-F238E27FC236}">
                <a16:creationId xmlns:a16="http://schemas.microsoft.com/office/drawing/2014/main" id="{8A2FD697-FE23-9B71-D7B7-530452F459D5}"/>
              </a:ext>
            </a:extLst>
          </p:cNvPr>
          <p:cNvGrpSpPr/>
          <p:nvPr/>
        </p:nvGrpSpPr>
        <p:grpSpPr>
          <a:xfrm>
            <a:off x="571500" y="4234070"/>
            <a:ext cx="16476069" cy="7745205"/>
            <a:chOff x="558800" y="3797300"/>
            <a:chExt cx="15684954" cy="8181975"/>
          </a:xfrm>
        </p:grpSpPr>
        <p:sp>
          <p:nvSpPr>
            <p:cNvPr id="6" name="Rectangle 5">
              <a:extLst>
                <a:ext uri="{FF2B5EF4-FFF2-40B4-BE49-F238E27FC236}">
                  <a16:creationId xmlns:a16="http://schemas.microsoft.com/office/drawing/2014/main" id="{99BF3935-F6DB-9362-4403-923B082F7E79}"/>
                </a:ext>
              </a:extLst>
            </p:cNvPr>
            <p:cNvSpPr/>
            <p:nvPr/>
          </p:nvSpPr>
          <p:spPr>
            <a:xfrm>
              <a:off x="558800" y="3797300"/>
              <a:ext cx="15684954"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Rhanbarth a ymwelwyd yng Nghymru 2024</a:t>
              </a:r>
            </a:p>
          </p:txBody>
        </p:sp>
        <p:sp>
          <p:nvSpPr>
            <p:cNvPr id="8" name="Rectangle 7">
              <a:extLst>
                <a:ext uri="{FF2B5EF4-FFF2-40B4-BE49-F238E27FC236}">
                  <a16:creationId xmlns:a16="http://schemas.microsoft.com/office/drawing/2014/main" id="{C68A0B51-BE14-7FF4-C6D7-9C95096ED544}"/>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2" name="Chart 11">
              <a:extLst>
                <a:ext uri="{FF2B5EF4-FFF2-40B4-BE49-F238E27FC236}">
                  <a16:creationId xmlns:a16="http://schemas.microsoft.com/office/drawing/2014/main" id="{60B10859-FBB9-C878-0316-AFD9432191F0}"/>
                </a:ext>
              </a:extLst>
            </p:cNvPr>
            <p:cNvGraphicFramePr/>
            <p:nvPr>
              <p:extLst>
                <p:ext uri="{D42A27DB-BD31-4B8C-83A1-F6EECF244321}">
                  <p14:modId xmlns:p14="http://schemas.microsoft.com/office/powerpoint/2010/main" val="3169437005"/>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4" name="Table 3">
            <a:extLst>
              <a:ext uri="{FF2B5EF4-FFF2-40B4-BE49-F238E27FC236}">
                <a16:creationId xmlns:a16="http://schemas.microsoft.com/office/drawing/2014/main" id="{B42A990C-42E7-02A6-B67B-0DA3E6B196C3}"/>
              </a:ext>
            </a:extLst>
          </p:cNvPr>
          <p:cNvGraphicFramePr>
            <a:graphicFrameLocks noGrp="1"/>
          </p:cNvGraphicFramePr>
          <p:nvPr>
            <p:extLst>
              <p:ext uri="{D42A27DB-BD31-4B8C-83A1-F6EECF244321}">
                <p14:modId xmlns:p14="http://schemas.microsoft.com/office/powerpoint/2010/main" val="3356371735"/>
              </p:ext>
            </p:extLst>
          </p:nvPr>
        </p:nvGraphicFramePr>
        <p:xfrm>
          <a:off x="17288889" y="4234070"/>
          <a:ext cx="6498735" cy="781914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831405">
                <a:tc>
                  <a:txBody>
                    <a:bodyPr/>
                    <a:lstStyle/>
                    <a:p>
                      <a:pPr algn="ctr"/>
                      <a:r>
                        <a:rPr lang="en-GB" sz="2800" err="1"/>
                        <a:t>Rhanbarth</a:t>
                      </a:r>
                      <a:endParaRPr lang="en-GB" sz="2800"/>
                    </a:p>
                  </a:txBody>
                  <a:tcPr marL="182880" marR="182880" marT="91440" marB="91440" anchor="ctr"/>
                </a:tc>
                <a:tc>
                  <a:txBody>
                    <a:bodyPr/>
                    <a:lstStyle/>
                    <a:p>
                      <a:pPr algn="ctr"/>
                      <a:r>
                        <a:rPr lang="en-US" sz="2800" err="1"/>
                        <a:t>Cyfran o Ymweliadau</a:t>
                      </a:r>
                    </a:p>
                    <a:p>
                      <a:pPr algn="ctr"/>
                      <a:r>
                        <a:rPr lang="en-US" sz="2800"/>
                        <a:t>2024</a:t>
                      </a:r>
                      <a:endParaRPr lang="en-GB" sz="2800"/>
                    </a:p>
                  </a:txBody>
                  <a:tcPr marL="182880" marR="182880" marT="91440" marB="91440" anchor="ctr"/>
                </a:tc>
                <a:tc>
                  <a:txBody>
                    <a:bodyPr/>
                    <a:lstStyle/>
                    <a:p>
                      <a:pPr algn="ctr"/>
                      <a:r>
                        <a:rPr lang="en-GB" sz="2800" dirty="0" err="1"/>
                        <a:t>Cyfran</a:t>
                      </a:r>
                      <a:r>
                        <a:rPr lang="en-GB" sz="2800" dirty="0"/>
                        <a:t> o </a:t>
                      </a:r>
                      <a:r>
                        <a:rPr lang="en-GB" sz="2800" dirty="0" err="1"/>
                        <a:t>Wariant</a:t>
                      </a:r>
                      <a:endParaRPr lang="en-GB" sz="2800" dirty="0"/>
                    </a:p>
                    <a:p>
                      <a:pPr algn="ctr"/>
                      <a:r>
                        <a:rPr lang="en-GB" sz="2800" dirty="0"/>
                        <a:t>2024</a:t>
                      </a:r>
                    </a:p>
                  </a:txBody>
                  <a:tcPr marL="182880" marR="182880" marT="91440" marB="91440" anchor="ctr"/>
                </a:tc>
                <a:extLst>
                  <a:ext uri="{0D108BD9-81ED-4DB2-BD59-A6C34878D82A}">
                    <a16:rowId xmlns:a16="http://schemas.microsoft.com/office/drawing/2014/main" val="1236938923"/>
                  </a:ext>
                </a:extLst>
              </a:tr>
              <a:tr h="1482345">
                <a:tc>
                  <a:txBody>
                    <a:bodyPr/>
                    <a:lstStyle/>
                    <a:p>
                      <a:pPr algn="ctr"/>
                      <a:r>
                        <a:rPr lang="en-US" sz="2800" err="1">
                          <a:solidFill>
                            <a:schemeClr val="tx1"/>
                          </a:solidFill>
                        </a:rPr>
                        <a:t>Canolbarth Cymru*</a:t>
                      </a:r>
                      <a:endParaRPr lang="en-GB" sz="2800">
                        <a:solidFill>
                          <a:schemeClr val="tx1"/>
                        </a:solidFill>
                      </a:endParaRPr>
                    </a:p>
                  </a:txBody>
                  <a:tcPr marL="182880" marR="182880" marT="91440" marB="91440" anchor="ctr"/>
                </a:tc>
                <a:tc>
                  <a:txBody>
                    <a:bodyPr/>
                    <a:lstStyle/>
                    <a:p>
                      <a:pPr algn="ctr"/>
                      <a:r>
                        <a:rPr lang="en-GB" sz="2800">
                          <a:solidFill>
                            <a:schemeClr val="tx1"/>
                          </a:solidFill>
                        </a:rPr>
                        <a:t>4%</a:t>
                      </a:r>
                    </a:p>
                  </a:txBody>
                  <a:tcPr marL="182880" marR="182880" marT="91440" marB="91440" anchor="ctr"/>
                </a:tc>
                <a:tc>
                  <a:txBody>
                    <a:bodyPr/>
                    <a:lstStyle/>
                    <a:p>
                      <a:pPr algn="ctr"/>
                      <a:r>
                        <a:rPr lang="en-GB" sz="2800">
                          <a:solidFill>
                            <a:schemeClr val="tx1"/>
                          </a:solidFill>
                        </a:rPr>
                        <a:t>3%</a:t>
                      </a:r>
                    </a:p>
                  </a:txBody>
                  <a:tcPr marL="182880" marR="182880" marT="91440" marB="91440" anchor="ctr"/>
                </a:tc>
                <a:extLst>
                  <a:ext uri="{0D108BD9-81ED-4DB2-BD59-A6C34878D82A}">
                    <a16:rowId xmlns:a16="http://schemas.microsoft.com/office/drawing/2014/main" val="2818411631"/>
                  </a:ext>
                </a:extLst>
              </a:tr>
              <a:tr h="1482345">
                <a:tc>
                  <a:txBody>
                    <a:bodyPr/>
                    <a:lstStyle/>
                    <a:p>
                      <a:pPr algn="ctr"/>
                      <a:r>
                        <a:rPr lang="en-US" sz="2800" err="1">
                          <a:solidFill>
                            <a:schemeClr val="tx1"/>
                          </a:solidFill>
                        </a:rPr>
                        <a:t>Gogledd Cymru</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a:solidFill>
                            <a:schemeClr val="tx1"/>
                          </a:solidFill>
                          <a:latin typeface="+mn-lt"/>
                          <a:ea typeface="+mn-ea"/>
                          <a:cs typeface="+mn-cs"/>
                        </a:rPr>
                        <a:t>23%</a:t>
                      </a:r>
                    </a:p>
                  </a:txBody>
                  <a:tcPr marL="182880" marR="182880" marT="91440" marB="91440" anchor="ctr"/>
                </a:tc>
                <a:tc>
                  <a:txBody>
                    <a:bodyPr/>
                    <a:lstStyle/>
                    <a:p>
                      <a:pPr marL="0" algn="ctr" defTabSz="914400" rtl="0" eaLnBrk="1" latinLnBrk="0" hangingPunct="1"/>
                      <a:r>
                        <a:rPr lang="en-US" sz="2800" kern="1200">
                          <a:solidFill>
                            <a:schemeClr val="tx1"/>
                          </a:solidFill>
                          <a:latin typeface="+mn-lt"/>
                          <a:ea typeface="+mn-ea"/>
                          <a:cs typeface="+mn-cs"/>
                        </a:rPr>
                        <a:t>20%</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482345">
                <a:tc>
                  <a:txBody>
                    <a:bodyPr/>
                    <a:lstStyle/>
                    <a:p>
                      <a:pPr algn="ctr"/>
                      <a:r>
                        <a:rPr lang="en-US" sz="2800">
                          <a:solidFill>
                            <a:schemeClr val="tx1"/>
                          </a:solidFill>
                        </a:rPr>
                        <a:t>De-ddwyrain Cymru</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a:solidFill>
                            <a:schemeClr val="tx1"/>
                          </a:solidFill>
                          <a:latin typeface="+mn-lt"/>
                          <a:ea typeface="+mn-ea"/>
                          <a:cs typeface="+mn-cs"/>
                        </a:rPr>
                        <a:t>50%</a:t>
                      </a:r>
                    </a:p>
                  </a:txBody>
                  <a:tcPr marL="182880" marR="182880" marT="91440" marB="91440" anchor="ctr"/>
                </a:tc>
                <a:tc>
                  <a:txBody>
                    <a:bodyPr/>
                    <a:lstStyle/>
                    <a:p>
                      <a:pPr marL="0" algn="ctr" defTabSz="914400" rtl="0" eaLnBrk="1" latinLnBrk="0" hangingPunct="1"/>
                      <a:r>
                        <a:rPr lang="en-US" sz="2800" kern="1200">
                          <a:solidFill>
                            <a:schemeClr val="tx1"/>
                          </a:solidFill>
                          <a:latin typeface="+mn-lt"/>
                          <a:ea typeface="+mn-ea"/>
                          <a:cs typeface="+mn-cs"/>
                        </a:rPr>
                        <a:t>56%</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482345">
                <a:tc>
                  <a:txBody>
                    <a:bodyPr/>
                    <a:lstStyle/>
                    <a:p>
                      <a:pPr algn="ctr"/>
                      <a:r>
                        <a:rPr lang="en-US" sz="2800">
                          <a:solidFill>
                            <a:schemeClr val="tx1"/>
                          </a:solidFill>
                        </a:rPr>
                        <a:t>De-orllewin Cymru</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23%</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20%</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1" name="Text Placeholder 2">
            <a:extLst>
              <a:ext uri="{FF2B5EF4-FFF2-40B4-BE49-F238E27FC236}">
                <a16:creationId xmlns:a16="http://schemas.microsoft.com/office/drawing/2014/main" id="{8C49B6BC-2857-45FE-3AD5-0BE27B42A269}"/>
              </a:ext>
            </a:extLst>
          </p:cNvPr>
          <p:cNvSpPr txBox="1"/>
          <p:nvPr/>
        </p:nvSpPr>
        <p:spPr>
          <a:xfrm>
            <a:off x="579149" y="12074143"/>
            <a:ext cx="12302082" cy="998175"/>
          </a:xfrm>
          <a:prstGeom prst="rect">
            <a:avLst/>
          </a:prstGeom>
        </p:spPr>
        <p:txBody>
          <a:bodyPr lIns="0" tIns="0" rIns="0" bIns="0" anchor="t"/>
          <a:lstStyle>
            <a:lvl1pPr marL="0" marR="0" indent="0" algn="l" defTabSz="1828800" rtl="0" latinLnBrk="0">
              <a:lnSpc>
                <a:spcPct val="90000"/>
              </a:lnSpc>
              <a:spcBef>
                <a:spcPts val="1800"/>
              </a:spcBef>
              <a:spcAft>
                <a:spcPct val="0"/>
              </a:spcAft>
              <a:buClrTx/>
              <a:buSzTx/>
              <a:buFont typeface="Symbol"/>
              <a:buNone/>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r>
              <a:rPr lang="en-US" sz="2400"/>
              <a:t>Mae gan ranbarthau â * faint sylfaen rhwng 30 a 100, ac argymhellir y dylid defnyddio’r amcangyfrifon ar sail ddangosol yn unig. </a:t>
            </a:r>
            <a:br>
              <a:rPr lang="en-US" sz="2400"/>
            </a:br>
            <a:r>
              <a:rPr lang="en-GB" sz="2400" err="1"/>
              <a:t>Ffynhonnell: Arolwg Twristiaeth Prydain Fawr (GBTS): Ymweliadau Dydd 2024</a:t>
            </a:r>
            <a:br>
              <a:rPr lang="en-US" sz="2400"/>
            </a:br>
            <a:r>
              <a:rPr lang="en-US" sz="2400"/>
              <a:t>Sylfaen: Cymru 911</a:t>
            </a:r>
            <a:endParaRPr lang="en-IN" sz="2400"/>
          </a:p>
        </p:txBody>
      </p:sp>
      <p:sp>
        <p:nvSpPr>
          <p:cNvPr id="7" name="TextBox 6">
            <a:extLst>
              <a:ext uri="{FF2B5EF4-FFF2-40B4-BE49-F238E27FC236}">
                <a16:creationId xmlns:a16="http://schemas.microsoft.com/office/drawing/2014/main" id="{4783C612-F1DC-7EB1-D1D5-E01FB6D00A6E}"/>
              </a:ext>
            </a:extLst>
          </p:cNvPr>
          <p:cNvSpPr txBox="1"/>
          <p:nvPr/>
        </p:nvSpPr>
        <p:spPr>
          <a:xfrm>
            <a:off x="11949884" y="12089724"/>
            <a:ext cx="6498735" cy="1323439"/>
          </a:xfrm>
          <a:prstGeom prst="rect">
            <a:avLst/>
          </a:prstGeom>
          <a:noFill/>
        </p:spPr>
        <p:txBody>
          <a:bodyPr wrap="square" rtlCol="0">
            <a:spAutoFit/>
          </a:bodyPr>
          <a:lstStyle/>
          <a:p>
            <a:pPr algn="just"/>
            <a:r>
              <a:rPr lang="en-US" sz="2000" dirty="0">
                <a:solidFill>
                  <a:schemeClr val="accent1"/>
                </a:solidFill>
              </a:rPr>
              <a:t>SYLWER: </a:t>
            </a:r>
            <a:r>
              <a:rPr lang="en-US" sz="2000" dirty="0" err="1">
                <a:solidFill>
                  <a:schemeClr val="accent1"/>
                </a:solidFill>
              </a:rPr>
              <a:t>Mae’r</a:t>
            </a:r>
            <a:r>
              <a:rPr lang="en-US" sz="2000" dirty="0">
                <a:solidFill>
                  <a:schemeClr val="accent1"/>
                </a:solidFill>
              </a:rPr>
              <a:t> </a:t>
            </a:r>
            <a:r>
              <a:rPr lang="en-US" sz="2000" dirty="0" err="1">
                <a:solidFill>
                  <a:schemeClr val="accent1"/>
                </a:solidFill>
              </a:rPr>
              <a:t>sleid</a:t>
            </a:r>
            <a:r>
              <a:rPr lang="en-US" sz="2000" dirty="0">
                <a:solidFill>
                  <a:schemeClr val="accent1"/>
                </a:solidFill>
              </a:rPr>
              <a:t> </a:t>
            </a:r>
            <a:r>
              <a:rPr lang="en-US" sz="2000" dirty="0" err="1">
                <a:solidFill>
                  <a:schemeClr val="accent1"/>
                </a:solidFill>
              </a:rPr>
              <a:t>yn</a:t>
            </a:r>
            <a:r>
              <a:rPr lang="en-US" sz="2000" dirty="0">
                <a:solidFill>
                  <a:schemeClr val="accent1"/>
                </a:solidFill>
              </a:rPr>
              <a:t> </a:t>
            </a:r>
            <a:r>
              <a:rPr lang="en-US" sz="2000" dirty="0" err="1">
                <a:solidFill>
                  <a:schemeClr val="accent1"/>
                </a:solidFill>
              </a:rPr>
              <a:t>dangos</a:t>
            </a:r>
            <a:r>
              <a:rPr lang="en-US" sz="2000" dirty="0">
                <a:solidFill>
                  <a:schemeClr val="accent1"/>
                </a:solidFill>
              </a:rPr>
              <a:t> </a:t>
            </a:r>
            <a:r>
              <a:rPr lang="en-US" sz="2000" dirty="0" err="1">
                <a:solidFill>
                  <a:schemeClr val="accent1"/>
                </a:solidFill>
              </a:rPr>
              <a:t>cyfran</a:t>
            </a:r>
            <a:r>
              <a:rPr lang="en-US" sz="2000" dirty="0">
                <a:solidFill>
                  <a:schemeClr val="accent1"/>
                </a:solidFill>
              </a:rPr>
              <a:t> yr </a:t>
            </a:r>
            <a:r>
              <a:rPr lang="en-US" sz="2000" dirty="0" err="1">
                <a:solidFill>
                  <a:schemeClr val="accent1"/>
                </a:solidFill>
              </a:rPr>
              <a:t>ymweliadau</a:t>
            </a:r>
            <a:r>
              <a:rPr lang="en-US" sz="2000" dirty="0">
                <a:solidFill>
                  <a:schemeClr val="accent1"/>
                </a:solidFill>
              </a:rPr>
              <a:t> a </a:t>
            </a:r>
            <a:r>
              <a:rPr lang="en-US" sz="2000" dirty="0" err="1">
                <a:solidFill>
                  <a:schemeClr val="accent1"/>
                </a:solidFill>
              </a:rPr>
              <a:t>oedd</a:t>
            </a:r>
            <a:r>
              <a:rPr lang="en-US" sz="2000" dirty="0">
                <a:solidFill>
                  <a:schemeClr val="accent1"/>
                </a:solidFill>
              </a:rPr>
              <a:t> </a:t>
            </a:r>
            <a:r>
              <a:rPr lang="en-US" sz="2000" dirty="0" err="1">
                <a:solidFill>
                  <a:schemeClr val="accent1"/>
                </a:solidFill>
              </a:rPr>
              <a:t>yn</a:t>
            </a:r>
            <a:r>
              <a:rPr lang="en-US" sz="2000" dirty="0">
                <a:solidFill>
                  <a:schemeClr val="accent1"/>
                </a:solidFill>
              </a:rPr>
              <a:t> </a:t>
            </a:r>
            <a:r>
              <a:rPr lang="en-US" sz="2000" dirty="0" err="1">
                <a:solidFill>
                  <a:schemeClr val="accent1"/>
                </a:solidFill>
              </a:rPr>
              <a:t>cynnwys</a:t>
            </a:r>
            <a:r>
              <a:rPr lang="en-US" sz="2000" dirty="0">
                <a:solidFill>
                  <a:schemeClr val="accent1"/>
                </a:solidFill>
              </a:rPr>
              <a:t> </a:t>
            </a:r>
            <a:r>
              <a:rPr lang="en-US" sz="2000" dirty="0" err="1">
                <a:solidFill>
                  <a:schemeClr val="accent1"/>
                </a:solidFill>
              </a:rPr>
              <a:t>pob</a:t>
            </a:r>
            <a:r>
              <a:rPr lang="en-US" sz="2000" dirty="0">
                <a:solidFill>
                  <a:schemeClr val="accent1"/>
                </a:solidFill>
              </a:rPr>
              <a:t> </a:t>
            </a:r>
            <a:r>
              <a:rPr lang="en-US" sz="2000" dirty="0" err="1">
                <a:solidFill>
                  <a:schemeClr val="accent1"/>
                </a:solidFill>
              </a:rPr>
              <a:t>lle</a:t>
            </a:r>
            <a:r>
              <a:rPr lang="en-US" sz="2000" dirty="0">
                <a:solidFill>
                  <a:schemeClr val="accent1"/>
                </a:solidFill>
              </a:rPr>
              <a:t> a </a:t>
            </a:r>
            <a:r>
              <a:rPr lang="en-US" sz="2000" dirty="0" err="1">
                <a:solidFill>
                  <a:schemeClr val="accent1"/>
                </a:solidFill>
              </a:rPr>
              <a:t>ymwelwyd</a:t>
            </a:r>
            <a:r>
              <a:rPr lang="en-US" sz="2000" dirty="0">
                <a:solidFill>
                  <a:schemeClr val="accent1"/>
                </a:solidFill>
              </a:rPr>
              <a:t>, </a:t>
            </a:r>
            <a:r>
              <a:rPr lang="en-US" sz="2000" dirty="0" err="1">
                <a:solidFill>
                  <a:schemeClr val="accent1"/>
                </a:solidFill>
              </a:rPr>
              <a:t>mae’n</a:t>
            </a:r>
            <a:r>
              <a:rPr lang="en-US" sz="2000" dirty="0">
                <a:solidFill>
                  <a:schemeClr val="accent1"/>
                </a:solidFill>
              </a:rPr>
              <a:t> </a:t>
            </a:r>
            <a:r>
              <a:rPr lang="en-US" sz="2000" dirty="0" err="1">
                <a:solidFill>
                  <a:schemeClr val="accent1"/>
                </a:solidFill>
              </a:rPr>
              <a:t>dod</a:t>
            </a:r>
            <a:r>
              <a:rPr lang="en-US" sz="2000" dirty="0">
                <a:solidFill>
                  <a:schemeClr val="accent1"/>
                </a:solidFill>
              </a:rPr>
              <a:t> </a:t>
            </a:r>
            <a:r>
              <a:rPr lang="en-US" sz="2000" dirty="0" err="1">
                <a:solidFill>
                  <a:schemeClr val="accent1"/>
                </a:solidFill>
              </a:rPr>
              <a:t>i</a:t>
            </a:r>
            <a:r>
              <a:rPr lang="en-US" sz="2000" dirty="0">
                <a:solidFill>
                  <a:schemeClr val="accent1"/>
                </a:solidFill>
              </a:rPr>
              <a:t> </a:t>
            </a:r>
            <a:r>
              <a:rPr lang="en-US" sz="2000" dirty="0" err="1">
                <a:solidFill>
                  <a:schemeClr val="accent1"/>
                </a:solidFill>
              </a:rPr>
              <a:t>gyfanswm</a:t>
            </a:r>
            <a:r>
              <a:rPr lang="en-US" sz="2000" dirty="0">
                <a:solidFill>
                  <a:schemeClr val="accent1"/>
                </a:solidFill>
              </a:rPr>
              <a:t> o </a:t>
            </a:r>
            <a:r>
              <a:rPr lang="en-US" sz="2000" dirty="0" err="1">
                <a:solidFill>
                  <a:schemeClr val="accent1"/>
                </a:solidFill>
              </a:rPr>
              <a:t>fwy</a:t>
            </a:r>
            <a:r>
              <a:rPr lang="en-US" sz="2000" dirty="0">
                <a:solidFill>
                  <a:schemeClr val="accent1"/>
                </a:solidFill>
              </a:rPr>
              <a:t> </a:t>
            </a:r>
            <a:r>
              <a:rPr lang="en-US" sz="2000" dirty="0" err="1">
                <a:solidFill>
                  <a:schemeClr val="accent1"/>
                </a:solidFill>
              </a:rPr>
              <a:t>na</a:t>
            </a:r>
            <a:r>
              <a:rPr lang="en-US" sz="2000" dirty="0">
                <a:solidFill>
                  <a:schemeClr val="accent1"/>
                </a:solidFill>
              </a:rPr>
              <a:t> 100% </a:t>
            </a:r>
            <a:r>
              <a:rPr lang="en-US" sz="2000" dirty="0" err="1">
                <a:solidFill>
                  <a:schemeClr val="accent1"/>
                </a:solidFill>
              </a:rPr>
              <a:t>gan</a:t>
            </a:r>
            <a:r>
              <a:rPr lang="en-US" sz="2000" dirty="0">
                <a:solidFill>
                  <a:schemeClr val="accent1"/>
                </a:solidFill>
              </a:rPr>
              <a:t> y </a:t>
            </a:r>
            <a:r>
              <a:rPr lang="en-US" sz="2000" dirty="0" err="1">
                <a:solidFill>
                  <a:schemeClr val="accent1"/>
                </a:solidFill>
              </a:rPr>
              <a:t>gellid</a:t>
            </a:r>
            <a:r>
              <a:rPr lang="en-US" sz="2000" dirty="0">
                <a:solidFill>
                  <a:schemeClr val="accent1"/>
                </a:solidFill>
              </a:rPr>
              <a:t> </a:t>
            </a:r>
            <a:r>
              <a:rPr lang="en-US" sz="2000" dirty="0" err="1">
                <a:solidFill>
                  <a:schemeClr val="accent1"/>
                </a:solidFill>
              </a:rPr>
              <a:t>cymryd</a:t>
            </a:r>
            <a:r>
              <a:rPr lang="en-US" sz="2000" dirty="0">
                <a:solidFill>
                  <a:schemeClr val="accent1"/>
                </a:solidFill>
              </a:rPr>
              <a:t> </a:t>
            </a:r>
            <a:r>
              <a:rPr lang="en-US" sz="2000" dirty="0" err="1">
                <a:solidFill>
                  <a:schemeClr val="accent1"/>
                </a:solidFill>
              </a:rPr>
              <a:t>rhan</a:t>
            </a:r>
            <a:r>
              <a:rPr lang="en-US" sz="2000" dirty="0">
                <a:solidFill>
                  <a:schemeClr val="accent1"/>
                </a:solidFill>
              </a:rPr>
              <a:t> </a:t>
            </a:r>
            <a:r>
              <a:rPr lang="en-US" sz="2000" dirty="0" err="1">
                <a:solidFill>
                  <a:schemeClr val="accent1"/>
                </a:solidFill>
              </a:rPr>
              <a:t>mewn</a:t>
            </a:r>
            <a:r>
              <a:rPr lang="en-US" sz="2000" dirty="0">
                <a:solidFill>
                  <a:schemeClr val="accent1"/>
                </a:solidFill>
              </a:rPr>
              <a:t> </a:t>
            </a:r>
            <a:r>
              <a:rPr lang="en-US" sz="2000" dirty="0" err="1">
                <a:solidFill>
                  <a:schemeClr val="accent1"/>
                </a:solidFill>
              </a:rPr>
              <a:t>mwy</a:t>
            </a:r>
            <a:r>
              <a:rPr lang="en-US" sz="2000" dirty="0">
                <a:solidFill>
                  <a:schemeClr val="accent1"/>
                </a:solidFill>
              </a:rPr>
              <a:t> nag un </a:t>
            </a:r>
            <a:r>
              <a:rPr lang="en-US" sz="2000" dirty="0" err="1">
                <a:solidFill>
                  <a:schemeClr val="accent1"/>
                </a:solidFill>
              </a:rPr>
              <a:t>gweithgaredd</a:t>
            </a:r>
            <a:r>
              <a:rPr lang="en-US" sz="2000" dirty="0">
                <a:solidFill>
                  <a:schemeClr val="accent1"/>
                </a:solidFill>
              </a:rPr>
              <a:t> </a:t>
            </a:r>
            <a:r>
              <a:rPr lang="en-US" sz="2000" dirty="0" err="1">
                <a:solidFill>
                  <a:schemeClr val="accent1"/>
                </a:solidFill>
              </a:rPr>
              <a:t>ar</a:t>
            </a:r>
            <a:r>
              <a:rPr lang="en-US" sz="2000" dirty="0">
                <a:solidFill>
                  <a:schemeClr val="accent1"/>
                </a:solidFill>
              </a:rPr>
              <a:t> </a:t>
            </a:r>
            <a:r>
              <a:rPr lang="en-US" sz="2000" dirty="0" err="1">
                <a:solidFill>
                  <a:schemeClr val="accent1"/>
                </a:solidFill>
              </a:rPr>
              <a:t>ymweliad</a:t>
            </a:r>
            <a:r>
              <a:rPr lang="en-US" sz="2000" dirty="0">
                <a:solidFill>
                  <a:schemeClr val="accent1"/>
                </a:solidFill>
              </a:rPr>
              <a:t>.</a:t>
            </a:r>
            <a:endParaRPr lang="en-GB" sz="2000" dirty="0">
              <a:solidFill>
                <a:schemeClr val="accent1"/>
              </a:solidFill>
            </a:endParaRPr>
          </a:p>
        </p:txBody>
      </p:sp>
    </p:spTree>
    <p:extLst>
      <p:ext uri="{BB962C8B-B14F-4D97-AF65-F5344CB8AC3E}">
        <p14:creationId xmlns:p14="http://schemas.microsoft.com/office/powerpoint/2010/main" val="417968119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Ymweliadau a gwariant fesul rhanbarth preswylio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80231" y="2045156"/>
            <a:ext cx="23223538" cy="1552572"/>
          </a:xfrm>
        </p:spPr>
        <p:txBody>
          <a:bodyPr/>
          <a:lstStyle/>
          <a:p>
            <a:r>
              <a:rPr lang="en-US" dirty="0" err="1"/>
              <a:t>Gwnaed</a:t>
            </a:r>
            <a:r>
              <a:rPr lang="en-US" dirty="0"/>
              <a:t> y </a:t>
            </a:r>
            <a:r>
              <a:rPr lang="en-US" dirty="0" err="1"/>
              <a:t>mwyafrif</a:t>
            </a:r>
            <a:r>
              <a:rPr lang="en-US" dirty="0"/>
              <a:t> o </a:t>
            </a:r>
            <a:r>
              <a:rPr lang="en-US" dirty="0" err="1"/>
              <a:t>ymweliadau</a:t>
            </a:r>
            <a:r>
              <a:rPr lang="en-US" dirty="0"/>
              <a:t> </a:t>
            </a:r>
            <a:r>
              <a:rPr lang="en-US" dirty="0" err="1"/>
              <a:t>dydd</a:t>
            </a:r>
            <a:r>
              <a:rPr lang="en-US" dirty="0"/>
              <a:t> </a:t>
            </a:r>
            <a:r>
              <a:rPr lang="en-US" dirty="0" err="1"/>
              <a:t>yng</a:t>
            </a:r>
            <a:r>
              <a:rPr lang="en-US" dirty="0"/>
              <a:t> </a:t>
            </a:r>
            <a:r>
              <a:rPr lang="en-US" dirty="0" err="1"/>
              <a:t>Nghymru</a:t>
            </a:r>
            <a:r>
              <a:rPr lang="en-US" dirty="0"/>
              <a:t> </a:t>
            </a:r>
            <a:r>
              <a:rPr lang="en-US" dirty="0" err="1"/>
              <a:t>gan</a:t>
            </a:r>
            <a:r>
              <a:rPr lang="en-US" dirty="0"/>
              <a:t> </a:t>
            </a:r>
            <a:r>
              <a:rPr lang="en-US" dirty="0" err="1"/>
              <a:t>drigolion</a:t>
            </a:r>
            <a:r>
              <a:rPr lang="en-US" dirty="0"/>
              <a:t> </a:t>
            </a:r>
            <a:r>
              <a:rPr lang="en-US" dirty="0" err="1"/>
              <a:t>Lloegr</a:t>
            </a:r>
            <a:r>
              <a:rPr lang="en-US" dirty="0"/>
              <a:t> a De-</a:t>
            </a:r>
            <a:r>
              <a:rPr lang="en-US" dirty="0" err="1"/>
              <a:t>ddwyrain</a:t>
            </a:r>
            <a:r>
              <a:rPr lang="en-US" dirty="0"/>
              <a:t> Cymru. </a:t>
            </a:r>
            <a:r>
              <a:rPr lang="en-US" dirty="0" err="1"/>
              <a:t>Cynyddodd</a:t>
            </a:r>
            <a:r>
              <a:rPr lang="en-US" dirty="0"/>
              <a:t> </a:t>
            </a:r>
            <a:r>
              <a:rPr lang="en-US" dirty="0" err="1"/>
              <a:t>trigolion</a:t>
            </a:r>
            <a:r>
              <a:rPr lang="en-US" dirty="0"/>
              <a:t> </a:t>
            </a:r>
            <a:r>
              <a:rPr lang="en-US" dirty="0" err="1"/>
              <a:t>Lloegr</a:t>
            </a:r>
            <a:r>
              <a:rPr lang="en-US" dirty="0"/>
              <a:t> </a:t>
            </a:r>
            <a:r>
              <a:rPr lang="en-US" dirty="0" err="1"/>
              <a:t>eu</a:t>
            </a:r>
            <a:r>
              <a:rPr lang="en-US" dirty="0"/>
              <a:t> </a:t>
            </a:r>
            <a:r>
              <a:rPr lang="en-US" dirty="0" err="1"/>
              <a:t>hymweliadau</a:t>
            </a:r>
            <a:r>
              <a:rPr lang="en-US" dirty="0"/>
              <a:t> </a:t>
            </a:r>
            <a:r>
              <a:rPr lang="en-US" dirty="0" err="1"/>
              <a:t>dydd</a:t>
            </a:r>
            <a:r>
              <a:rPr lang="en-US" dirty="0"/>
              <a:t> â De-</a:t>
            </a:r>
            <a:r>
              <a:rPr lang="en-US" dirty="0" err="1"/>
              <a:t>orllewin</a:t>
            </a:r>
            <a:r>
              <a:rPr lang="en-US" dirty="0"/>
              <a:t> Cymru 13% </a:t>
            </a:r>
            <a:r>
              <a:rPr lang="en-US" dirty="0" err="1"/>
              <a:t>yn</a:t>
            </a:r>
            <a:r>
              <a:rPr lang="en-US" dirty="0"/>
              <a:t> 2024, o 3.3 </a:t>
            </a:r>
            <a:r>
              <a:rPr lang="en-US" dirty="0" err="1"/>
              <a:t>miliwn</a:t>
            </a:r>
            <a:r>
              <a:rPr lang="en-US" dirty="0"/>
              <a:t> </a:t>
            </a:r>
            <a:r>
              <a:rPr lang="en-US" dirty="0" err="1"/>
              <a:t>yn</a:t>
            </a:r>
            <a:r>
              <a:rPr lang="en-US" dirty="0"/>
              <a:t> 2023 </a:t>
            </a:r>
            <a:r>
              <a:rPr lang="en-US" dirty="0" err="1"/>
              <a:t>i</a:t>
            </a:r>
            <a:r>
              <a:rPr lang="en-US" dirty="0"/>
              <a:t> 3.7 </a:t>
            </a:r>
            <a:r>
              <a:rPr lang="en-US" dirty="0" err="1"/>
              <a:t>miliwn</a:t>
            </a:r>
            <a:r>
              <a:rPr lang="en-US" dirty="0"/>
              <a:t> </a:t>
            </a:r>
            <a:r>
              <a:rPr lang="en-US" dirty="0" err="1"/>
              <a:t>yn</a:t>
            </a:r>
            <a:r>
              <a:rPr lang="en-US" dirty="0"/>
              <a:t> 2024. Mae </a:t>
            </a:r>
            <a:r>
              <a:rPr lang="en-US" dirty="0" err="1"/>
              <a:t>hyn</a:t>
            </a:r>
            <a:r>
              <a:rPr lang="en-US" dirty="0"/>
              <a:t> er </a:t>
            </a:r>
            <a:r>
              <a:rPr lang="en-US" dirty="0" err="1"/>
              <a:t>gwaethaf</a:t>
            </a:r>
            <a:r>
              <a:rPr lang="en-US" dirty="0"/>
              <a:t> </a:t>
            </a:r>
            <a:r>
              <a:rPr lang="en-US" dirty="0" err="1"/>
              <a:t>gostyngiad</a:t>
            </a:r>
            <a:r>
              <a:rPr lang="en-US" dirty="0"/>
              <a:t> </a:t>
            </a:r>
            <a:r>
              <a:rPr lang="en-US" dirty="0" err="1"/>
              <a:t>i</a:t>
            </a:r>
            <a:r>
              <a:rPr lang="en-US" dirty="0"/>
              <a:t> </a:t>
            </a:r>
            <a:r>
              <a:rPr lang="en-US" dirty="0" err="1"/>
              <a:t>nifer</a:t>
            </a:r>
            <a:r>
              <a:rPr lang="en-US" dirty="0"/>
              <a:t> yr </a:t>
            </a:r>
            <a:r>
              <a:rPr lang="en-US" dirty="0" err="1"/>
              <a:t>ymwelwyr</a:t>
            </a:r>
            <a:r>
              <a:rPr lang="en-US" dirty="0"/>
              <a:t> o </a:t>
            </a:r>
            <a:r>
              <a:rPr lang="en-US" dirty="0" err="1"/>
              <a:t>Loegr</a:t>
            </a:r>
            <a:r>
              <a:rPr lang="en-US" dirty="0"/>
              <a:t> </a:t>
            </a:r>
            <a:r>
              <a:rPr lang="en-US" dirty="0" err="1"/>
              <a:t>yn</a:t>
            </a:r>
            <a:r>
              <a:rPr lang="en-US" dirty="0"/>
              <a:t> </a:t>
            </a:r>
            <a:r>
              <a:rPr lang="en-US" dirty="0" err="1"/>
              <a:t>gyffredinol</a:t>
            </a:r>
            <a:r>
              <a:rPr lang="en-GB" dirty="0"/>
              <a:t> (-14% </a:t>
            </a:r>
            <a:r>
              <a:rPr lang="en-GB" dirty="0" err="1"/>
              <a:t>yn</a:t>
            </a:r>
            <a:r>
              <a:rPr lang="en-GB" dirty="0"/>
              <a:t> 2024, </a:t>
            </a:r>
            <a:r>
              <a:rPr lang="en-GB" dirty="0" err="1"/>
              <a:t>o’i</a:t>
            </a:r>
            <a:r>
              <a:rPr lang="en-GB" dirty="0"/>
              <a:t> </a:t>
            </a:r>
            <a:r>
              <a:rPr lang="en-GB" dirty="0" err="1"/>
              <a:t>gymharu</a:t>
            </a:r>
            <a:r>
              <a:rPr lang="en-GB" dirty="0"/>
              <a:t> â 2023)</a:t>
            </a:r>
            <a:r>
              <a:rPr lang="en-US" dirty="0"/>
              <a:t>. Bu </a:t>
            </a:r>
            <a:r>
              <a:rPr lang="en-US" dirty="0" err="1"/>
              <a:t>cynnydd</a:t>
            </a:r>
            <a:r>
              <a:rPr lang="en-US" dirty="0"/>
              <a:t> o 16% </a:t>
            </a:r>
            <a:r>
              <a:rPr lang="en-US" dirty="0" err="1"/>
              <a:t>i</a:t>
            </a:r>
            <a:r>
              <a:rPr lang="en-US" dirty="0"/>
              <a:t> </a:t>
            </a:r>
            <a:r>
              <a:rPr lang="en-US" dirty="0" err="1"/>
              <a:t>ymweliadau</a:t>
            </a:r>
            <a:r>
              <a:rPr lang="en-US" dirty="0"/>
              <a:t> </a:t>
            </a:r>
            <a:r>
              <a:rPr lang="en-US" dirty="0" err="1"/>
              <a:t>dydd</a:t>
            </a:r>
            <a:r>
              <a:rPr lang="en-US" dirty="0"/>
              <a:t> </a:t>
            </a:r>
            <a:r>
              <a:rPr lang="en-US" dirty="0" err="1"/>
              <a:t>gan</a:t>
            </a:r>
            <a:r>
              <a:rPr lang="en-US" dirty="0"/>
              <a:t> </a:t>
            </a:r>
            <a:r>
              <a:rPr lang="en-US" dirty="0" err="1"/>
              <a:t>drigolion</a:t>
            </a:r>
            <a:r>
              <a:rPr lang="en-US" dirty="0"/>
              <a:t> Cymru </a:t>
            </a:r>
            <a:r>
              <a:rPr lang="en-US" dirty="0" err="1"/>
              <a:t>o’r</a:t>
            </a:r>
            <a:r>
              <a:rPr lang="en-US" dirty="0"/>
              <a:t> </a:t>
            </a:r>
            <a:r>
              <a:rPr lang="en-US" dirty="0" err="1"/>
              <a:t>cyfnod</a:t>
            </a:r>
            <a:r>
              <a:rPr lang="en-US" dirty="0"/>
              <a:t> </a:t>
            </a:r>
            <a:r>
              <a:rPr lang="en-US" dirty="0" err="1"/>
              <a:t>oes</a:t>
            </a:r>
            <a:r>
              <a:rPr lang="en-US" dirty="0"/>
              <a:t> </a:t>
            </a:r>
            <a:r>
              <a:rPr lang="en-US" dirty="0" err="1"/>
              <a:t>pobl</a:t>
            </a:r>
            <a:r>
              <a:rPr lang="en-US" dirty="0"/>
              <a:t> </a:t>
            </a:r>
            <a:r>
              <a:rPr lang="en-US" dirty="0" err="1"/>
              <a:t>annibynnol</a:t>
            </a:r>
            <a:r>
              <a:rPr lang="en-US" dirty="0"/>
              <a:t> </a:t>
            </a:r>
            <a:r>
              <a:rPr lang="en-US" dirty="0" err="1"/>
              <a:t>iau</a:t>
            </a:r>
            <a:r>
              <a:rPr lang="en-US" dirty="0"/>
              <a:t>, </a:t>
            </a:r>
            <a:r>
              <a:rPr lang="en-US" dirty="0" err="1"/>
              <a:t>o’i</a:t>
            </a:r>
            <a:r>
              <a:rPr lang="en-US" dirty="0"/>
              <a:t> </a:t>
            </a:r>
            <a:r>
              <a:rPr lang="en-US" dirty="0" err="1"/>
              <a:t>gymharu</a:t>
            </a:r>
            <a:r>
              <a:rPr lang="en-US" dirty="0"/>
              <a:t> â 2023, a </a:t>
            </a:r>
            <a:r>
              <a:rPr lang="en-US" dirty="0" err="1"/>
              <a:t>chynnydd</a:t>
            </a:r>
            <a:r>
              <a:rPr lang="en-US" dirty="0"/>
              <a:t> o 57% </a:t>
            </a:r>
            <a:r>
              <a:rPr lang="en-US" dirty="0" err="1"/>
              <a:t>i</a:t>
            </a:r>
            <a:r>
              <a:rPr lang="en-US" dirty="0"/>
              <a:t> </a:t>
            </a:r>
            <a:r>
              <a:rPr lang="en-US" dirty="0" err="1"/>
              <a:t>drigolion</a:t>
            </a:r>
            <a:r>
              <a:rPr lang="en-US" dirty="0"/>
              <a:t> De-</a:t>
            </a:r>
            <a:r>
              <a:rPr lang="en-US" dirty="0" err="1"/>
              <a:t>orllewin</a:t>
            </a:r>
            <a:r>
              <a:rPr lang="en-US" dirty="0"/>
              <a:t> Cymru </a:t>
            </a:r>
            <a:r>
              <a:rPr lang="en-US" dirty="0" err="1"/>
              <a:t>yn</a:t>
            </a:r>
            <a:r>
              <a:rPr lang="en-US" dirty="0"/>
              <a:t> y </a:t>
            </a:r>
            <a:r>
              <a:rPr lang="en-US" dirty="0" err="1"/>
              <a:t>cyfnod</a:t>
            </a:r>
            <a:r>
              <a:rPr lang="en-US" dirty="0"/>
              <a:t> </a:t>
            </a:r>
            <a:r>
              <a:rPr lang="en-US" dirty="0" err="1"/>
              <a:t>oes</a:t>
            </a:r>
            <a:r>
              <a:rPr lang="en-US" dirty="0"/>
              <a:t> </a:t>
            </a:r>
            <a:r>
              <a:rPr lang="en-US" dirty="0" err="1"/>
              <a:t>pobl</a:t>
            </a:r>
            <a:r>
              <a:rPr lang="en-US" dirty="0"/>
              <a:t> </a:t>
            </a:r>
            <a:r>
              <a:rPr lang="en-US" dirty="0" err="1"/>
              <a:t>annibynnol</a:t>
            </a:r>
            <a:r>
              <a:rPr lang="en-US" dirty="0"/>
              <a:t> </a:t>
            </a:r>
            <a:r>
              <a:rPr lang="en-US" dirty="0" err="1"/>
              <a:t>iau</a:t>
            </a:r>
            <a:r>
              <a:rPr lang="en-US" dirty="0"/>
              <a:t> </a:t>
            </a:r>
            <a:r>
              <a:rPr lang="en-US" dirty="0" err="1"/>
              <a:t>rhwng</a:t>
            </a:r>
            <a:r>
              <a:rPr lang="en-US" dirty="0"/>
              <a:t> 2023 a 2024. </a:t>
            </a:r>
          </a:p>
        </p:txBody>
      </p:sp>
      <p:grpSp>
        <p:nvGrpSpPr>
          <p:cNvPr id="8" name="Group 7" descr="Pie chart depicting visits to Wales in millions by Welsh region of residence and other nations.">
            <a:extLst>
              <a:ext uri="{FF2B5EF4-FFF2-40B4-BE49-F238E27FC236}">
                <a16:creationId xmlns:a16="http://schemas.microsoft.com/office/drawing/2014/main" id="{CDD6B82A-10DA-8EC2-845D-AFEB01C5F00F}"/>
              </a:ext>
            </a:extLst>
          </p:cNvPr>
          <p:cNvGrpSpPr/>
          <p:nvPr/>
        </p:nvGrpSpPr>
        <p:grpSpPr>
          <a:xfrm>
            <a:off x="571500" y="3797300"/>
            <a:ext cx="16476069" cy="8174038"/>
            <a:chOff x="561975" y="3797300"/>
            <a:chExt cx="15702187" cy="8174038"/>
          </a:xfrm>
        </p:grpSpPr>
        <p:sp>
          <p:nvSpPr>
            <p:cNvPr id="5" name="Rectangle 4">
              <a:extLst>
                <a:ext uri="{FF2B5EF4-FFF2-40B4-BE49-F238E27FC236}">
                  <a16:creationId xmlns:a16="http://schemas.microsoft.com/office/drawing/2014/main" id="{FE4E033C-DE79-AE7B-8775-1B7412D95A49}"/>
                </a:ext>
              </a:extLst>
            </p:cNvPr>
            <p:cNvSpPr/>
            <p:nvPr/>
          </p:nvSpPr>
          <p:spPr>
            <a:xfrm>
              <a:off x="561975" y="3797300"/>
              <a:ext cx="1570218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Ymweliadau fesul rhanbarth preswylio (miliynau)</a:t>
              </a:r>
            </a:p>
          </p:txBody>
        </p:sp>
        <p:sp>
          <p:nvSpPr>
            <p:cNvPr id="7" name="Rectangle 6">
              <a:extLst>
                <a:ext uri="{FF2B5EF4-FFF2-40B4-BE49-F238E27FC236}">
                  <a16:creationId xmlns:a16="http://schemas.microsoft.com/office/drawing/2014/main" id="{8C1D60F3-5509-B790-FEF0-BCD3819B2DFC}"/>
                </a:ext>
              </a:extLst>
            </p:cNvPr>
            <p:cNvSpPr/>
            <p:nvPr/>
          </p:nvSpPr>
          <p:spPr>
            <a:xfrm>
              <a:off x="561976" y="4546100"/>
              <a:ext cx="15702186"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3" name="Chart 12">
              <a:extLst>
                <a:ext uri="{FF2B5EF4-FFF2-40B4-BE49-F238E27FC236}">
                  <a16:creationId xmlns:a16="http://schemas.microsoft.com/office/drawing/2014/main" id="{EBEDDF01-8776-7D77-1E35-BD8F6004155C}"/>
                </a:ext>
              </a:extLst>
            </p:cNvPr>
            <p:cNvGraphicFramePr/>
            <p:nvPr>
              <p:extLst>
                <p:ext uri="{D42A27DB-BD31-4B8C-83A1-F6EECF244321}">
                  <p14:modId xmlns:p14="http://schemas.microsoft.com/office/powerpoint/2010/main" val="2156430468"/>
                </p:ext>
              </p:extLst>
            </p:nvPr>
          </p:nvGraphicFramePr>
          <p:xfrm>
            <a:off x="1307563" y="4557447"/>
            <a:ext cx="14211012" cy="7402545"/>
          </p:xfrm>
          <a:graphic>
            <a:graphicData uri="http://schemas.openxmlformats.org/drawingml/2006/chart">
              <c:chart xmlns:c="http://schemas.openxmlformats.org/drawingml/2006/chart" xmlns:r="http://schemas.openxmlformats.org/officeDocument/2006/relationships" r:id="rId3"/>
            </a:graphicData>
          </a:graphic>
        </p:graphicFrame>
      </p:grpSp>
      <p:graphicFrame>
        <p:nvGraphicFramePr>
          <p:cNvPr id="11" name="Table 10">
            <a:extLst>
              <a:ext uri="{FF2B5EF4-FFF2-40B4-BE49-F238E27FC236}">
                <a16:creationId xmlns:a16="http://schemas.microsoft.com/office/drawing/2014/main" id="{86D06D11-A2E3-7C69-B05D-6ED9AD4D4CE5}"/>
              </a:ext>
            </a:extLst>
          </p:cNvPr>
          <p:cNvGraphicFramePr>
            <a:graphicFrameLocks noGrp="1"/>
          </p:cNvGraphicFramePr>
          <p:nvPr>
            <p:extLst>
              <p:ext uri="{D42A27DB-BD31-4B8C-83A1-F6EECF244321}">
                <p14:modId xmlns:p14="http://schemas.microsoft.com/office/powerpoint/2010/main" val="143908391"/>
              </p:ext>
            </p:extLst>
          </p:nvPr>
        </p:nvGraphicFramePr>
        <p:xfrm>
          <a:off x="17288892" y="3797301"/>
          <a:ext cx="6498733" cy="8181971"/>
        </p:xfrm>
        <a:graphic>
          <a:graphicData uri="http://schemas.openxmlformats.org/drawingml/2006/table">
            <a:tbl>
              <a:tblPr firstRow="1" bandRow="1">
                <a:tableStyleId>{5C22544A-7EE6-4342-B048-85BDC9FD1C3A}</a:tableStyleId>
              </a:tblPr>
              <a:tblGrid>
                <a:gridCol w="2523529">
                  <a:extLst>
                    <a:ext uri="{9D8B030D-6E8A-4147-A177-3AD203B41FA5}">
                      <a16:colId xmlns:a16="http://schemas.microsoft.com/office/drawing/2014/main" val="81361600"/>
                    </a:ext>
                  </a:extLst>
                </a:gridCol>
                <a:gridCol w="1987602">
                  <a:extLst>
                    <a:ext uri="{9D8B030D-6E8A-4147-A177-3AD203B41FA5}">
                      <a16:colId xmlns:a16="http://schemas.microsoft.com/office/drawing/2014/main" val="887013069"/>
                    </a:ext>
                  </a:extLst>
                </a:gridCol>
                <a:gridCol w="1987602">
                  <a:extLst>
                    <a:ext uri="{9D8B030D-6E8A-4147-A177-3AD203B41FA5}">
                      <a16:colId xmlns:a16="http://schemas.microsoft.com/office/drawing/2014/main" val="3525111754"/>
                    </a:ext>
                  </a:extLst>
                </a:gridCol>
              </a:tblGrid>
              <a:tr h="1357847">
                <a:tc>
                  <a:txBody>
                    <a:bodyPr/>
                    <a:lstStyle/>
                    <a:p>
                      <a:pPr algn="l"/>
                      <a:r>
                        <a:rPr lang="en-GB" sz="2400" err="1">
                          <a:latin typeface="+mn-lt"/>
                        </a:rPr>
                        <a:t>Rhanbarth</a:t>
                      </a:r>
                      <a:endParaRPr lang="en-GB" sz="2400">
                        <a:latin typeface="+mn-lt"/>
                      </a:endParaRPr>
                    </a:p>
                  </a:txBody>
                  <a:tcPr marL="182880" marR="182880" marT="91440" marB="91440" anchor="ctr"/>
                </a:tc>
                <a:tc>
                  <a:txBody>
                    <a:bodyPr/>
                    <a:lstStyle/>
                    <a:p>
                      <a:pPr algn="ctr"/>
                      <a:r>
                        <a:rPr lang="en-GB" sz="2400" err="1">
                          <a:latin typeface="+mn-lt"/>
                        </a:rPr>
                        <a:t>Cyfran o Ymweliadau</a:t>
                      </a:r>
                      <a:endParaRPr lang="en-GB" sz="2400">
                        <a:latin typeface="+mn-lt"/>
                      </a:endParaRPr>
                    </a:p>
                    <a:p>
                      <a:pPr algn="ctr"/>
                      <a:r>
                        <a:rPr lang="en-GB" sz="2400">
                          <a:latin typeface="+mn-lt"/>
                        </a:rPr>
                        <a:t>2024</a:t>
                      </a:r>
                    </a:p>
                  </a:txBody>
                  <a:tcPr marL="182880" marR="182880" marT="91440" marB="91440" anchor="ctr"/>
                </a:tc>
                <a:tc>
                  <a:txBody>
                    <a:bodyPr/>
                    <a:lstStyle/>
                    <a:p>
                      <a:pPr algn="ctr"/>
                      <a:r>
                        <a:rPr lang="en-GB" sz="2400" err="1">
                          <a:latin typeface="+mn-lt"/>
                        </a:rPr>
                        <a:t>Cyfran o Wariant</a:t>
                      </a:r>
                      <a:endParaRPr lang="en-GB" sz="2400">
                        <a:latin typeface="+mn-lt"/>
                      </a:endParaRPr>
                    </a:p>
                    <a:p>
                      <a:pPr algn="ctr"/>
                      <a:r>
                        <a:rPr lang="en-GB" sz="2400">
                          <a:latin typeface="+mn-lt"/>
                        </a:rPr>
                        <a:t>2024</a:t>
                      </a:r>
                    </a:p>
                  </a:txBody>
                  <a:tcPr marL="182880" marR="182880" marT="91440" marB="91440" anchor="ctr"/>
                </a:tc>
                <a:extLst>
                  <a:ext uri="{0D108BD9-81ED-4DB2-BD59-A6C34878D82A}">
                    <a16:rowId xmlns:a16="http://schemas.microsoft.com/office/drawing/2014/main" val="1236938923"/>
                  </a:ext>
                </a:extLst>
              </a:tr>
              <a:tr h="1137354">
                <a:tc>
                  <a:txBody>
                    <a:bodyPr/>
                    <a:lstStyle/>
                    <a:p>
                      <a:pPr marL="0" algn="l" defTabSz="914400" rtl="0" eaLnBrk="1" fontAlgn="b" latinLnBrk="0" hangingPunct="1"/>
                      <a:r>
                        <a:rPr lang="en-GB" sz="2400" kern="1200" err="1">
                          <a:solidFill>
                            <a:schemeClr val="tx1"/>
                          </a:solidFill>
                          <a:latin typeface="+mn-lt"/>
                          <a:ea typeface="+mn-ea"/>
                          <a:cs typeface="+mn-cs"/>
                        </a:rPr>
                        <a:t>Lloegr</a:t>
                      </a:r>
                      <a:endParaRPr lang="en-GB" sz="2400" kern="1200">
                        <a:solidFill>
                          <a:schemeClr val="tx1"/>
                        </a:solidFill>
                        <a:latin typeface="+mn-lt"/>
                        <a:ea typeface="+mn-ea"/>
                        <a:cs typeface="+mn-cs"/>
                      </a:endParaRP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39%</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39%</a:t>
                      </a:r>
                    </a:p>
                  </a:txBody>
                  <a:tcPr marL="182880" marR="182880" marT="182880" marB="182880" anchor="ctr"/>
                </a:tc>
                <a:extLst>
                  <a:ext uri="{0D108BD9-81ED-4DB2-BD59-A6C34878D82A}">
                    <a16:rowId xmlns:a16="http://schemas.microsoft.com/office/drawing/2014/main" val="2818411631"/>
                  </a:ext>
                </a:extLst>
              </a:tr>
              <a:tr h="1137354">
                <a:tc>
                  <a:txBody>
                    <a:bodyPr/>
                    <a:lstStyle/>
                    <a:p>
                      <a:pPr marL="0" algn="l" defTabSz="914400" rtl="0" eaLnBrk="1" fontAlgn="b" latinLnBrk="0" hangingPunct="1"/>
                      <a:r>
                        <a:rPr lang="en-GB" sz="2400" kern="1200" err="1">
                          <a:solidFill>
                            <a:schemeClr val="tx1"/>
                          </a:solidFill>
                          <a:latin typeface="+mn-lt"/>
                          <a:ea typeface="+mn-ea"/>
                          <a:cs typeface="+mn-cs"/>
                        </a:rPr>
                        <a:t>Canolbarth Cymru*</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a:t>
                      </a:r>
                    </a:p>
                  </a:txBody>
                  <a:tcPr marL="182880" marR="182880" marT="182880" marB="182880" anchor="ctr"/>
                </a:tc>
                <a:extLst>
                  <a:ext uri="{0D108BD9-81ED-4DB2-BD59-A6C34878D82A}">
                    <a16:rowId xmlns:a16="http://schemas.microsoft.com/office/drawing/2014/main" val="3992828607"/>
                  </a:ext>
                </a:extLst>
              </a:tr>
              <a:tr h="1137354">
                <a:tc>
                  <a:txBody>
                    <a:bodyPr/>
                    <a:lstStyle/>
                    <a:p>
                      <a:pPr marL="0" algn="l" defTabSz="914400" rtl="0" eaLnBrk="1" fontAlgn="b" latinLnBrk="0" hangingPunct="1"/>
                      <a:r>
                        <a:rPr lang="en-GB" sz="2400" kern="1200" err="1">
                          <a:solidFill>
                            <a:schemeClr val="tx1"/>
                          </a:solidFill>
                          <a:latin typeface="+mn-lt"/>
                          <a:ea typeface="+mn-ea"/>
                          <a:cs typeface="+mn-cs"/>
                        </a:rPr>
                        <a:t>Gogledd Cymru</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8%</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6%</a:t>
                      </a:r>
                    </a:p>
                  </a:txBody>
                  <a:tcPr marL="182880" marR="182880" marT="182880" marB="182880" anchor="ctr"/>
                </a:tc>
                <a:extLst>
                  <a:ext uri="{0D108BD9-81ED-4DB2-BD59-A6C34878D82A}">
                    <a16:rowId xmlns:a16="http://schemas.microsoft.com/office/drawing/2014/main" val="664184207"/>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De-ddwyrain Cymru</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35%</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36%</a:t>
                      </a:r>
                    </a:p>
                  </a:txBody>
                  <a:tcPr marL="182880" marR="182880" marT="182880" marB="182880" anchor="ctr"/>
                </a:tc>
                <a:extLst>
                  <a:ext uri="{0D108BD9-81ED-4DB2-BD59-A6C34878D82A}">
                    <a16:rowId xmlns:a16="http://schemas.microsoft.com/office/drawing/2014/main" val="120076929"/>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De-orllewin Cymru</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14%</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15%</a:t>
                      </a:r>
                    </a:p>
                  </a:txBody>
                  <a:tcPr marL="182880" marR="182880" marT="182880" marB="182880" anchor="ctr"/>
                </a:tc>
                <a:extLst>
                  <a:ext uri="{0D108BD9-81ED-4DB2-BD59-A6C34878D82A}">
                    <a16:rowId xmlns:a16="http://schemas.microsoft.com/office/drawing/2014/main" val="2933681962"/>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Yr Alban</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a:t>
                      </a:r>
                    </a:p>
                  </a:txBody>
                  <a:tcPr marL="182880" marR="182880" marT="182880" marB="182880" anchor="ctr"/>
                </a:tc>
                <a:extLst>
                  <a:ext uri="{0D108BD9-81ED-4DB2-BD59-A6C34878D82A}">
                    <a16:rowId xmlns:a16="http://schemas.microsoft.com/office/drawing/2014/main" val="1561722086"/>
                  </a:ext>
                </a:extLst>
              </a:tr>
            </a:tbl>
          </a:graphicData>
        </a:graphic>
      </p:graphicFrame>
      <p:sp>
        <p:nvSpPr>
          <p:cNvPr id="12" name="Text Placeholder 11">
            <a:extLst>
              <a:ext uri="{FF2B5EF4-FFF2-40B4-BE49-F238E27FC236}">
                <a16:creationId xmlns:a16="http://schemas.microsoft.com/office/drawing/2014/main" id="{60572170-AF7B-9764-E341-F9A15D906BB5}"/>
              </a:ext>
            </a:extLst>
          </p:cNvPr>
          <p:cNvSpPr>
            <a:spLocks noGrp="1"/>
          </p:cNvSpPr>
          <p:nvPr>
            <p:ph type="body" sz="quarter" idx="15"/>
          </p:nvPr>
        </p:nvSpPr>
        <p:spPr>
          <a:xfrm>
            <a:off x="580230" y="11990619"/>
            <a:ext cx="22035929" cy="998175"/>
          </a:xfrm>
        </p:spPr>
        <p:txBody>
          <a:bodyPr lIns="0" tIns="0" rIns="0" bIns="0" anchor="t"/>
          <a:lstStyle/>
          <a:p>
            <a:r>
              <a:rPr lang="en-US" sz="2400" dirty="0"/>
              <a:t>*Mae </a:t>
            </a:r>
            <a:r>
              <a:rPr lang="en-US" sz="2400" dirty="0" err="1"/>
              <a:t>maint</a:t>
            </a:r>
            <a:r>
              <a:rPr lang="en-US" sz="2400" dirty="0"/>
              <a:t> </a:t>
            </a:r>
            <a:r>
              <a:rPr lang="en-US" sz="2400" dirty="0" err="1"/>
              <a:t>sylfaen</a:t>
            </a:r>
            <a:r>
              <a:rPr lang="en-US" sz="2400" dirty="0"/>
              <a:t> </a:t>
            </a:r>
            <a:r>
              <a:rPr lang="en-US" sz="2400" dirty="0" err="1"/>
              <a:t>Canolbarth</a:t>
            </a:r>
            <a:r>
              <a:rPr lang="en-US" sz="2400" dirty="0"/>
              <a:t> Cymru </a:t>
            </a:r>
            <a:r>
              <a:rPr lang="en-US" sz="2400" dirty="0" err="1"/>
              <a:t>rhwng</a:t>
            </a:r>
            <a:r>
              <a:rPr lang="en-US" sz="2400" dirty="0"/>
              <a:t> 30 a 100, ac </a:t>
            </a:r>
            <a:r>
              <a:rPr lang="en-US" sz="2400" dirty="0" err="1"/>
              <a:t>argymhellir</a:t>
            </a:r>
            <a:r>
              <a:rPr lang="en-US" sz="2400" dirty="0"/>
              <a:t> y </a:t>
            </a:r>
            <a:r>
              <a:rPr lang="en-US" sz="2400" dirty="0" err="1"/>
              <a:t>dylid</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r>
              <a:rPr lang="fr-FR" sz="2400" dirty="0"/>
              <a:t>Ni </a:t>
            </a:r>
            <a:r>
              <a:rPr lang="fr-FR" sz="2400" dirty="0" err="1"/>
              <a:t>ddangosir</a:t>
            </a:r>
            <a:r>
              <a:rPr lang="fr-FR" sz="2400" dirty="0"/>
              <a:t> maint </a:t>
            </a:r>
            <a:r>
              <a:rPr lang="fr-FR" sz="2400" dirty="0" err="1"/>
              <a:t>sylfaen</a:t>
            </a:r>
            <a:r>
              <a:rPr lang="fr-FR" sz="2400" dirty="0"/>
              <a:t> </a:t>
            </a:r>
            <a:r>
              <a:rPr lang="fr-FR" sz="2400" dirty="0" err="1"/>
              <a:t>llai</a:t>
            </a:r>
            <a:r>
              <a:rPr lang="fr-FR" sz="2400" dirty="0"/>
              <a:t> na 30</a:t>
            </a:r>
            <a:r>
              <a:rPr lang="en-US" sz="2400" dirty="0"/>
              <a:t>.</a:t>
            </a:r>
            <a:br>
              <a:rPr lang="en-US" sz="2400" dirty="0"/>
            </a:b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GB" sz="2400" dirty="0" err="1"/>
              <a:t>Ymweliadau</a:t>
            </a:r>
            <a:r>
              <a:rPr lang="en-GB" sz="2400" dirty="0"/>
              <a:t> </a:t>
            </a:r>
            <a:r>
              <a:rPr lang="en-GB" sz="2400" dirty="0" err="1"/>
              <a:t>Dydd</a:t>
            </a:r>
            <a:r>
              <a:rPr lang="en-GB" sz="2400" dirty="0"/>
              <a:t> 2024</a:t>
            </a:r>
            <a:br>
              <a:rPr lang="en-US" sz="2400" dirty="0"/>
            </a:br>
            <a:r>
              <a:rPr lang="en-US" sz="2400" dirty="0"/>
              <a:t>Sylfaen: Cymru 911</a:t>
            </a:r>
            <a:endParaRPr lang="en-US" dirty="0"/>
          </a:p>
        </p:txBody>
      </p:sp>
    </p:spTree>
    <p:custDataLst>
      <p:tags r:id="rId1"/>
    </p:custDataLst>
    <p:extLst>
      <p:ext uri="{BB962C8B-B14F-4D97-AF65-F5344CB8AC3E}">
        <p14:creationId xmlns:p14="http://schemas.microsoft.com/office/powerpoint/2010/main" val="61663035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Trafnidiaeth a ddefnyddiwyd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82062" y="1982084"/>
            <a:ext cx="23227199" cy="1552572"/>
          </a:xfrm>
        </p:spPr>
        <p:txBody>
          <a:bodyPr/>
          <a:lstStyle/>
          <a:p>
            <a:r>
              <a:rPr lang="en-GB"/>
              <a:t>Defnyddiwyd cerbydau modur preifat ar gyfer y mwyafrif o ymweliadau dydd twristiaeth yn 2024, ond gostyngodd 5 pwynt canran o’i gymharu â 2023. Bu gostyngiad o 2 bwynt canran i gyfran yr ymweliadau dydd gan berchnogion car (o 86% yn 2023 i 84% yn 2024), a fydd yn esbonio rhywfaint o’r newid o ddefnyddio cerbydau modur preifat ar ymweliadau dydd yng Nghymru yn 2024, ond nid y cwbl. Cynyddodd cyfran yr ymweliadau dydd a deithiodd ar drên 4 pwynt canran, Bellach yn cynrychioli 14% o’r holl drafnidiaeth a ddefnyddiwyd yn 2024. Roedd teithio ar drenau fwyaf poblogaidd ymhlith pobl annibynnol iau (20%), ond pobl annibynnol hŷn ddangosodd y cynnydd mwyaf i’w defnydd o drenau ar ymweliadau dydd yng Nghymru yn 2024 (+6 pwynt canran ers 2023).</a:t>
            </a:r>
          </a:p>
        </p:txBody>
      </p:sp>
      <p:grpSp>
        <p:nvGrpSpPr>
          <p:cNvPr id="5" name="Group 4" descr="Bar chart depicting transport used on day visits in 2022.">
            <a:extLst>
              <a:ext uri="{FF2B5EF4-FFF2-40B4-BE49-F238E27FC236}">
                <a16:creationId xmlns:a16="http://schemas.microsoft.com/office/drawing/2014/main" id="{9CB23537-0375-9970-BEB1-732F312E6D7E}"/>
              </a:ext>
            </a:extLst>
          </p:cNvPr>
          <p:cNvGrpSpPr/>
          <p:nvPr/>
        </p:nvGrpSpPr>
        <p:grpSpPr>
          <a:xfrm>
            <a:off x="571500" y="4114800"/>
            <a:ext cx="14335672" cy="7864474"/>
            <a:chOff x="561975" y="3797300"/>
            <a:chExt cx="14335672" cy="8181974"/>
          </a:xfrm>
        </p:grpSpPr>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4335672"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Trafnidiaeth a Ddefnyddiwyd yn 2024*</a:t>
              </a:r>
            </a:p>
          </p:txBody>
        </p:sp>
        <p:sp>
          <p:nvSpPr>
            <p:cNvPr id="13" name="Rectangle 12">
              <a:extLst>
                <a:ext uri="{FF2B5EF4-FFF2-40B4-BE49-F238E27FC236}">
                  <a16:creationId xmlns:a16="http://schemas.microsoft.com/office/drawing/2014/main" id="{6D206FC5-9E68-56E5-D576-BC1C88324265}"/>
                </a:ext>
              </a:extLst>
            </p:cNvPr>
            <p:cNvSpPr/>
            <p:nvPr/>
          </p:nvSpPr>
          <p:spPr>
            <a:xfrm>
              <a:off x="561975" y="4546099"/>
              <a:ext cx="14335672"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5" name="Content Placeholder 8">
              <a:extLst>
                <a:ext uri="{FF2B5EF4-FFF2-40B4-BE49-F238E27FC236}">
                  <a16:creationId xmlns:a16="http://schemas.microsoft.com/office/drawing/2014/main" id="{B9054191-5DA4-1D69-1C96-B3AEEDB4FF04}"/>
                </a:ext>
              </a:extLst>
            </p:cNvPr>
            <p:cNvGraphicFramePr/>
            <p:nvPr>
              <p:extLst>
                <p:ext uri="{D42A27DB-BD31-4B8C-83A1-F6EECF244321}">
                  <p14:modId xmlns:p14="http://schemas.microsoft.com/office/powerpoint/2010/main" val="3151480362"/>
                </p:ext>
              </p:extLst>
            </p:nvPr>
          </p:nvGraphicFramePr>
          <p:xfrm>
            <a:off x="1987010" y="4546099"/>
            <a:ext cx="11485601" cy="7433175"/>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7" name="Group 6" descr="Car ownership %">
            <a:extLst>
              <a:ext uri="{FF2B5EF4-FFF2-40B4-BE49-F238E27FC236}">
                <a16:creationId xmlns:a16="http://schemas.microsoft.com/office/drawing/2014/main" id="{724C0C74-E4C7-C879-E0FD-DB294856D432}"/>
              </a:ext>
            </a:extLst>
          </p:cNvPr>
          <p:cNvGrpSpPr/>
          <p:nvPr/>
        </p:nvGrpSpPr>
        <p:grpSpPr>
          <a:xfrm>
            <a:off x="15257418" y="4114799"/>
            <a:ext cx="8528095" cy="2887663"/>
            <a:chOff x="15257418" y="3797299"/>
            <a:chExt cx="8528095" cy="3205164"/>
          </a:xfrm>
        </p:grpSpPr>
        <p:sp>
          <p:nvSpPr>
            <p:cNvPr id="19" name="Rectangle 18">
              <a:extLst>
                <a:ext uri="{FF2B5EF4-FFF2-40B4-BE49-F238E27FC236}">
                  <a16:creationId xmlns:a16="http://schemas.microsoft.com/office/drawing/2014/main" id="{C51FD474-2438-B621-2148-EB6D14A6BAB5}"/>
                </a:ext>
              </a:extLst>
            </p:cNvPr>
            <p:cNvSpPr/>
            <p:nvPr/>
          </p:nvSpPr>
          <p:spPr>
            <a:xfrm>
              <a:off x="15257418" y="3797299"/>
              <a:ext cx="85280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Perchnogaeth car yn 2024</a:t>
              </a:r>
              <a:endParaRPr lang="en-IN" sz="2800" b="1"/>
            </a:p>
          </p:txBody>
        </p:sp>
        <p:sp>
          <p:nvSpPr>
            <p:cNvPr id="20" name="Rectangle 19">
              <a:extLst>
                <a:ext uri="{FF2B5EF4-FFF2-40B4-BE49-F238E27FC236}">
                  <a16:creationId xmlns:a16="http://schemas.microsoft.com/office/drawing/2014/main" id="{A60E49C3-4E2D-466C-9468-DFDD91A9A95B}"/>
                </a:ext>
              </a:extLst>
            </p:cNvPr>
            <p:cNvSpPr/>
            <p:nvPr/>
          </p:nvSpPr>
          <p:spPr>
            <a:xfrm>
              <a:off x="15257418" y="4546099"/>
              <a:ext cx="8528095" cy="24563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8800" b="1">
                  <a:solidFill>
                    <a:schemeClr val="tx1"/>
                  </a:solidFill>
                </a:rPr>
                <a:t> 84%</a:t>
              </a:r>
            </a:p>
          </p:txBody>
        </p:sp>
      </p:grpSp>
      <p:grpSp>
        <p:nvGrpSpPr>
          <p:cNvPr id="8" name="Group 7" descr="Bar chart depicting use of travel cards/memberships">
            <a:extLst>
              <a:ext uri="{FF2B5EF4-FFF2-40B4-BE49-F238E27FC236}">
                <a16:creationId xmlns:a16="http://schemas.microsoft.com/office/drawing/2014/main" id="{53B6121B-53D3-A04A-470C-C728BBD85978}"/>
              </a:ext>
            </a:extLst>
          </p:cNvPr>
          <p:cNvGrpSpPr/>
          <p:nvPr/>
        </p:nvGrpSpPr>
        <p:grpSpPr>
          <a:xfrm>
            <a:off x="15257418" y="7751266"/>
            <a:ext cx="8528095" cy="4228013"/>
            <a:chOff x="15257418" y="7751266"/>
            <a:chExt cx="8528095" cy="4228013"/>
          </a:xfrm>
        </p:grpSpPr>
        <p:sp>
          <p:nvSpPr>
            <p:cNvPr id="29" name="Rectangle 28">
              <a:extLst>
                <a:ext uri="{FF2B5EF4-FFF2-40B4-BE49-F238E27FC236}">
                  <a16:creationId xmlns:a16="http://schemas.microsoft.com/office/drawing/2014/main" id="{B34F42E9-7EBE-5935-C051-2FD9905D8C60}"/>
                </a:ext>
                <a:ext uri="{C183D7F6-B498-43B3-948B-1728B52AA6E4}">
                  <adec:decorative xmlns:adec="http://schemas.microsoft.com/office/drawing/2017/decorative" val="1"/>
                </a:ext>
              </a:extLst>
            </p:cNvPr>
            <p:cNvSpPr/>
            <p:nvPr/>
          </p:nvSpPr>
          <p:spPr>
            <a:xfrm>
              <a:off x="15257418" y="8130563"/>
              <a:ext cx="8507455" cy="38487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6" name="Group 5">
              <a:extLst>
                <a:ext uri="{FF2B5EF4-FFF2-40B4-BE49-F238E27FC236}">
                  <a16:creationId xmlns:a16="http://schemas.microsoft.com/office/drawing/2014/main" id="{A5021F1D-793C-7510-7F13-EB12983C5219}"/>
                </a:ext>
              </a:extLst>
            </p:cNvPr>
            <p:cNvGrpSpPr/>
            <p:nvPr/>
          </p:nvGrpSpPr>
          <p:grpSpPr>
            <a:xfrm>
              <a:off x="15257418" y="7751266"/>
              <a:ext cx="8528095" cy="4228013"/>
              <a:chOff x="15257418" y="7366768"/>
              <a:chExt cx="8528095" cy="4612506"/>
            </a:xfrm>
          </p:grpSpPr>
          <p:sp>
            <p:nvSpPr>
              <p:cNvPr id="28" name="Rectangle 27">
                <a:extLst>
                  <a:ext uri="{FF2B5EF4-FFF2-40B4-BE49-F238E27FC236}">
                    <a16:creationId xmlns:a16="http://schemas.microsoft.com/office/drawing/2014/main" id="{15BB8CE6-2E60-38AD-9229-1A1C48862343}"/>
                  </a:ext>
                </a:extLst>
              </p:cNvPr>
              <p:cNvSpPr/>
              <p:nvPr/>
            </p:nvSpPr>
            <p:spPr>
              <a:xfrm>
                <a:off x="15257418" y="7366768"/>
                <a:ext cx="85280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ct val="0"/>
                  </a:spcBef>
                  <a:spcAft>
                    <a:spcPct val="0"/>
                  </a:spcAft>
                  <a:buClrTx/>
                  <a:buSzTx/>
                  <a:buFontTx/>
                  <a:buNone/>
                  <a:defRPr/>
                </a:pPr>
                <a:r>
                  <a:rPr kumimoji="0" lang="en-US" sz="2800" b="1" i="0" u="none" strike="noStrike" kern="0" cap="none" spc="0" normalizeH="0" baseline="0" noProof="0" err="1">
                    <a:ln>
                      <a:noFill/>
                    </a:ln>
                    <a:solidFill>
                      <a:schemeClr val="lt1"/>
                    </a:solidFill>
                    <a:effectLst/>
                    <a:uLnTx/>
                    <a:uFillTx/>
                    <a:latin typeface="+mn-lt"/>
                    <a:ea typeface="+mn-ea"/>
                    <a:cs typeface="+mn-cs"/>
                    <a:sym typeface="Helvetica"/>
                  </a:rPr>
                  <a:t>Defnydd o gerdyn teithio*</a:t>
                </a:r>
              </a:p>
            </p:txBody>
          </p:sp>
          <p:graphicFrame>
            <p:nvGraphicFramePr>
              <p:cNvPr id="23" name="Chart 22" descr="Horizontal bar chart depicting the proportion of day visits that used a travel card.">
                <a:extLst>
                  <a:ext uri="{FF2B5EF4-FFF2-40B4-BE49-F238E27FC236}">
                    <a16:creationId xmlns:a16="http://schemas.microsoft.com/office/drawing/2014/main" id="{BAB77E38-FC9F-6451-ABE9-C39836B96EFF}"/>
                  </a:ext>
                </a:extLst>
              </p:cNvPr>
              <p:cNvGraphicFramePr/>
              <p:nvPr>
                <p:extLst>
                  <p:ext uri="{D42A27DB-BD31-4B8C-83A1-F6EECF244321}">
                    <p14:modId xmlns:p14="http://schemas.microsoft.com/office/powerpoint/2010/main" val="3860533098"/>
                  </p:ext>
                </p:extLst>
              </p:nvPr>
            </p:nvGraphicFramePr>
            <p:xfrm>
              <a:off x="15257418" y="8130563"/>
              <a:ext cx="8528095" cy="3848711"/>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245876"/>
            <a:ext cx="20528218" cy="998175"/>
          </a:xfrm>
        </p:spPr>
        <p:txBody>
          <a:bodyPr lIns="0" tIns="0" rIns="0" bIns="0" anchor="t"/>
          <a:lstStyle/>
          <a:p>
            <a:pPr>
              <a:spcBef>
                <a:spcPct val="0"/>
              </a:spcBef>
            </a:pPr>
            <a:r>
              <a:rPr lang="en-US" sz="2400"/>
              <a:t>*Ni ddangosir mathau o drafnidiaeth â maint sylfaen llai na 30.</a:t>
            </a:r>
          </a:p>
          <a:p>
            <a:pPr>
              <a:spcBef>
                <a:spcPct val="0"/>
              </a:spcBef>
            </a:pPr>
            <a:r>
              <a:rPr lang="en-GB" sz="2400" err="1"/>
              <a:t>Ffynhonnell: Arolwg Twristiaeth Prydain Fawr (GBTS): Ymweliadau Dydd 2024</a:t>
            </a:r>
            <a:br>
              <a:rPr lang="en-US" sz="2400"/>
            </a:br>
            <a:r>
              <a:rPr lang="en-US" sz="2400"/>
              <a:t>Sylfaen: Cymru 911</a:t>
            </a:r>
          </a:p>
        </p:txBody>
      </p:sp>
    </p:spTree>
    <p:custDataLst>
      <p:tags r:id="rId1"/>
    </p:custDataLst>
    <p:extLst>
      <p:ext uri="{BB962C8B-B14F-4D97-AF65-F5344CB8AC3E}">
        <p14:creationId xmlns:p14="http://schemas.microsoft.com/office/powerpoint/2010/main" val="295836794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E9C7A2-9E05-9CD4-96D1-FEA373A4A38B}"/>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Pellter a deithiwyd a nifer y lleoedd a ymwelwyd</a:t>
            </a:r>
          </a:p>
        </p:txBody>
      </p:sp>
      <p:sp>
        <p:nvSpPr>
          <p:cNvPr id="8" name="Content Placeholder 7">
            <a:extLst>
              <a:ext uri="{FF2B5EF4-FFF2-40B4-BE49-F238E27FC236}">
                <a16:creationId xmlns:a16="http://schemas.microsoft.com/office/drawing/2014/main" id="{7D9A5088-F800-CBD3-8FD5-245B5A7E298C}"/>
              </a:ext>
            </a:extLst>
          </p:cNvPr>
          <p:cNvSpPr>
            <a:spLocks noGrp="1"/>
          </p:cNvSpPr>
          <p:nvPr>
            <p:ph type="body" sz="quarter" idx="14"/>
          </p:nvPr>
        </p:nvSpPr>
        <p:spPr>
          <a:xfrm>
            <a:off x="578400" y="1979505"/>
            <a:ext cx="23227199" cy="1551194"/>
          </a:xfrm>
        </p:spPr>
        <p:txBody>
          <a:bodyPr lIns="90000" tIns="46800" rIns="90000" bIns="46800">
            <a:noAutofit/>
          </a:bodyPr>
          <a:lstStyle/>
          <a:p>
            <a:r>
              <a:rPr lang="en-GB" sz="2800"/>
              <a:t>Teithiodd ymwelwyr dydd yng Nghymru yn 2024 ymhellach nag yn 2023, ag ychydig dros hanner (53%) yn teithio mwy na 41 milltir, cynnydd o 3 phwynt canran ers 2023. Fel yn 2023, roedd mwyafrif yr ymweliadau dydd ag un lle yn unig ac fe wnaeth llai na hanner bara mwy na 5 awr. O’i gymharu â chyfnodau oes eraill, teithiodd pobl annibynnol hŷn ymhellach na’r cyfartaledd (57% yn teithio 41 milltir neu fwy), ac fe wnaethant dreulio mwy o amser ar eu hymweliad dydd (50% yn aros am 5 awr neu fwy) ac ymweld â mwy o leoliadau (ymwelodd 24% â 2 le neu fwy) yng Nghymru yn 2024. Fodd bynnag, nid yw’r grŵp hwn yn warwyr mawr, â gwariant cyfartalog o £40 yr ymweliad, o’i gymharu â £45 ar gyfer pob ymweliad dydd yng Nghymru yn 2024).</a:t>
            </a:r>
          </a:p>
        </p:txBody>
      </p:sp>
      <p:grpSp>
        <p:nvGrpSpPr>
          <p:cNvPr id="6" name="Group 5" descr="Bar chart depicting distance travelled">
            <a:extLst>
              <a:ext uri="{FF2B5EF4-FFF2-40B4-BE49-F238E27FC236}">
                <a16:creationId xmlns:a16="http://schemas.microsoft.com/office/drawing/2014/main" id="{90D832E6-E796-B248-A4A9-86D7D377786E}"/>
              </a:ext>
            </a:extLst>
          </p:cNvPr>
          <p:cNvGrpSpPr/>
          <p:nvPr/>
        </p:nvGrpSpPr>
        <p:grpSpPr>
          <a:xfrm>
            <a:off x="571500" y="4096512"/>
            <a:ext cx="11485601" cy="7882763"/>
            <a:chOff x="571500" y="4096512"/>
            <a:chExt cx="11485601" cy="7882763"/>
          </a:xfrm>
        </p:grpSpPr>
        <p:sp>
          <p:nvSpPr>
            <p:cNvPr id="9" name="Rectangle 8">
              <a:extLst>
                <a:ext uri="{FF2B5EF4-FFF2-40B4-BE49-F238E27FC236}">
                  <a16:creationId xmlns:a16="http://schemas.microsoft.com/office/drawing/2014/main" id="{9A41FA68-FB90-802D-3DEF-12AAF66F2BB3}"/>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2" name="Group 1">
              <a:extLst>
                <a:ext uri="{FF2B5EF4-FFF2-40B4-BE49-F238E27FC236}">
                  <a16:creationId xmlns:a16="http://schemas.microsoft.com/office/drawing/2014/main" id="{2F5FDB44-0272-7238-E56E-775227FC5EC7}"/>
                </a:ext>
              </a:extLst>
            </p:cNvPr>
            <p:cNvGrpSpPr/>
            <p:nvPr/>
          </p:nvGrpSpPr>
          <p:grpSpPr>
            <a:xfrm>
              <a:off x="571500" y="4096512"/>
              <a:ext cx="11485601" cy="7882763"/>
              <a:chOff x="571500" y="3797301"/>
              <a:chExt cx="11485601" cy="8181974"/>
            </a:xfrm>
          </p:grpSpPr>
          <p:sp>
            <p:nvSpPr>
              <p:cNvPr id="7" name="TextBox 6">
                <a:extLst>
                  <a:ext uri="{FF2B5EF4-FFF2-40B4-BE49-F238E27FC236}">
                    <a16:creationId xmlns:a16="http://schemas.microsoft.com/office/drawing/2014/main" id="{60ABD831-56BB-546A-DFB8-587E94386893}"/>
                  </a:ext>
                </a:extLst>
              </p:cNvPr>
              <p:cNvSpPr txBox="1"/>
              <p:nvPr/>
            </p:nvSpPr>
            <p:spPr>
              <a:xfrm>
                <a:off x="571500" y="3797301"/>
                <a:ext cx="11485601"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Pellter a deithiwyd yn 2024</a:t>
                </a:r>
              </a:p>
            </p:txBody>
          </p:sp>
          <p:graphicFrame>
            <p:nvGraphicFramePr>
              <p:cNvPr id="10" name="Content Placeholder 8" descr="Bar chart depicting the distance travelled on trips in 2022.">
                <a:extLst>
                  <a:ext uri="{FF2B5EF4-FFF2-40B4-BE49-F238E27FC236}">
                    <a16:creationId xmlns:a16="http://schemas.microsoft.com/office/drawing/2014/main" id="{797F392D-26DE-7118-8834-D7C3EE19A3D2}"/>
                  </a:ext>
                </a:extLst>
              </p:cNvPr>
              <p:cNvGraphicFramePr/>
              <p:nvPr>
                <p:extLst>
                  <p:ext uri="{D42A27DB-BD31-4B8C-83A1-F6EECF244321}">
                    <p14:modId xmlns:p14="http://schemas.microsoft.com/office/powerpoint/2010/main" val="3477856980"/>
                  </p:ext>
                </p:extLst>
              </p:nvPr>
            </p:nvGraphicFramePr>
            <p:xfrm>
              <a:off x="571500" y="4546100"/>
              <a:ext cx="11485601" cy="7433175"/>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19" name="Group 18" descr="Bar chart depicting duration of visit">
            <a:extLst>
              <a:ext uri="{FF2B5EF4-FFF2-40B4-BE49-F238E27FC236}">
                <a16:creationId xmlns:a16="http://schemas.microsoft.com/office/drawing/2014/main" id="{E2DF60AE-DF5A-1085-CF75-9100612AF1DE}"/>
              </a:ext>
            </a:extLst>
          </p:cNvPr>
          <p:cNvGrpSpPr/>
          <p:nvPr/>
        </p:nvGrpSpPr>
        <p:grpSpPr>
          <a:xfrm>
            <a:off x="12382367" y="4096512"/>
            <a:ext cx="11392031" cy="3619594"/>
            <a:chOff x="12382367" y="4096512"/>
            <a:chExt cx="11392031" cy="3619594"/>
          </a:xfrm>
        </p:grpSpPr>
        <p:sp>
          <p:nvSpPr>
            <p:cNvPr id="11" name="Rectangle 10">
              <a:extLst>
                <a:ext uri="{FF2B5EF4-FFF2-40B4-BE49-F238E27FC236}">
                  <a16:creationId xmlns:a16="http://schemas.microsoft.com/office/drawing/2014/main" id="{5543E24A-CE39-836F-AF75-C3270839DC58}"/>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3" name="Group 2">
              <a:extLst>
                <a:ext uri="{FF2B5EF4-FFF2-40B4-BE49-F238E27FC236}">
                  <a16:creationId xmlns:a16="http://schemas.microsoft.com/office/drawing/2014/main" id="{6C137027-5BCF-545D-19B3-5EF5971354A2}"/>
                </a:ext>
              </a:extLst>
            </p:cNvPr>
            <p:cNvGrpSpPr/>
            <p:nvPr/>
          </p:nvGrpSpPr>
          <p:grpSpPr>
            <a:xfrm>
              <a:off x="12382367" y="4096512"/>
              <a:ext cx="11392031" cy="3619594"/>
              <a:chOff x="12382367" y="3797300"/>
              <a:chExt cx="11392031" cy="3918806"/>
            </a:xfrm>
          </p:grpSpPr>
          <p:sp>
            <p:nvSpPr>
              <p:cNvPr id="14" name="Rectangle 13">
                <a:extLst>
                  <a:ext uri="{FF2B5EF4-FFF2-40B4-BE49-F238E27FC236}">
                    <a16:creationId xmlns:a16="http://schemas.microsoft.com/office/drawing/2014/main" id="{9B7BB1E3-38AB-DCBE-27D2-D2F92E08D033}"/>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yr ymweliad yn 2024</a:t>
                </a:r>
              </a:p>
            </p:txBody>
          </p:sp>
          <p:graphicFrame>
            <p:nvGraphicFramePr>
              <p:cNvPr id="12" name="Chart 11" descr="Horizontal bar chart depicting the duration of trips in 2022.">
                <a:extLst>
                  <a:ext uri="{FF2B5EF4-FFF2-40B4-BE49-F238E27FC236}">
                    <a16:creationId xmlns:a16="http://schemas.microsoft.com/office/drawing/2014/main" id="{D2DB903B-7019-7AF4-BEAB-3C2536DF99ED}"/>
                  </a:ext>
                </a:extLst>
              </p:cNvPr>
              <p:cNvGraphicFramePr/>
              <p:nvPr>
                <p:extLst>
                  <p:ext uri="{D42A27DB-BD31-4B8C-83A1-F6EECF244321}">
                    <p14:modId xmlns:p14="http://schemas.microsoft.com/office/powerpoint/2010/main" val="55141140"/>
                  </p:ext>
                </p:extLst>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18" name="Group 17" descr="Bar chart depicting number of places visited">
            <a:extLst>
              <a:ext uri="{FF2B5EF4-FFF2-40B4-BE49-F238E27FC236}">
                <a16:creationId xmlns:a16="http://schemas.microsoft.com/office/drawing/2014/main" id="{E2998B5D-9320-27CE-D7FD-DB6CE9040E87}"/>
              </a:ext>
            </a:extLst>
          </p:cNvPr>
          <p:cNvGrpSpPr/>
          <p:nvPr/>
        </p:nvGrpSpPr>
        <p:grpSpPr>
          <a:xfrm>
            <a:off x="12403008" y="8266176"/>
            <a:ext cx="11392030" cy="3713099"/>
            <a:chOff x="12403008" y="8266176"/>
            <a:chExt cx="11392030" cy="3713099"/>
          </a:xfrm>
        </p:grpSpPr>
        <p:sp>
          <p:nvSpPr>
            <p:cNvPr id="13" name="Rectangle 12">
              <a:extLst>
                <a:ext uri="{FF2B5EF4-FFF2-40B4-BE49-F238E27FC236}">
                  <a16:creationId xmlns:a16="http://schemas.microsoft.com/office/drawing/2014/main" id="{CFD3EE3B-289F-C79C-AB7A-40ECFD7F624B}"/>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5" name="Group 4">
              <a:extLst>
                <a:ext uri="{FF2B5EF4-FFF2-40B4-BE49-F238E27FC236}">
                  <a16:creationId xmlns:a16="http://schemas.microsoft.com/office/drawing/2014/main" id="{61F7E33D-ECE9-135E-E19A-4C87CD1B8CBA}"/>
                </a:ext>
              </a:extLst>
            </p:cNvPr>
            <p:cNvGrpSpPr/>
            <p:nvPr/>
          </p:nvGrpSpPr>
          <p:grpSpPr>
            <a:xfrm>
              <a:off x="12403008" y="8266176"/>
              <a:ext cx="11392030" cy="3713099"/>
              <a:chOff x="12403008" y="8060470"/>
              <a:chExt cx="11392030" cy="3918805"/>
            </a:xfrm>
          </p:grpSpPr>
          <p:sp>
            <p:nvSpPr>
              <p:cNvPr id="15" name="Rectangle 14">
                <a:extLst>
                  <a:ext uri="{FF2B5EF4-FFF2-40B4-BE49-F238E27FC236}">
                    <a16:creationId xmlns:a16="http://schemas.microsoft.com/office/drawing/2014/main" id="{72F05DFA-A06F-D7C1-8A53-B5ECF42E8F73}"/>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err="1"/>
                  <a:t>Nifer y lleoedd a ymwelwyd yn </a:t>
                </a:r>
                <a:r>
                  <a:rPr lang="en-US" sz="2800" b="1"/>
                  <a:t>2024</a:t>
                </a:r>
              </a:p>
            </p:txBody>
          </p:sp>
          <p:graphicFrame>
            <p:nvGraphicFramePr>
              <p:cNvPr id="16" name="Chart 15" descr="Bar chart depicting the number of places visited in 2022.">
                <a:extLst>
                  <a:ext uri="{FF2B5EF4-FFF2-40B4-BE49-F238E27FC236}">
                    <a16:creationId xmlns:a16="http://schemas.microsoft.com/office/drawing/2014/main" id="{2E744A1F-B507-F4DC-E7CA-70F87DA87EB1}"/>
                  </a:ext>
                </a:extLst>
              </p:cNvPr>
              <p:cNvGraphicFramePr/>
              <p:nvPr>
                <p:extLst>
                  <p:ext uri="{D42A27DB-BD31-4B8C-83A1-F6EECF244321}">
                    <p14:modId xmlns:p14="http://schemas.microsoft.com/office/powerpoint/2010/main" val="2947454411"/>
                  </p:ext>
                </p:extLst>
              </p:nvPr>
            </p:nvGraphicFramePr>
            <p:xfrm>
              <a:off x="12403008" y="8809269"/>
              <a:ext cx="11392030" cy="3170006"/>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17" name="Text Placeholder 3">
            <a:extLst>
              <a:ext uri="{FF2B5EF4-FFF2-40B4-BE49-F238E27FC236}">
                <a16:creationId xmlns:a16="http://schemas.microsoft.com/office/drawing/2014/main" id="{F71F8E11-2F80-E03C-A579-64F5F3AC4AA9}"/>
              </a:ext>
            </a:extLst>
          </p:cNvPr>
          <p:cNvSpPr txBox="1"/>
          <p:nvPr/>
        </p:nvSpPr>
        <p:spPr>
          <a:xfrm>
            <a:off x="561975" y="12245876"/>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Mae gan pellter a deithiwyd â * faint sylfaen rhwng 30 a 100, ac argymhellir y dylid defnyddio’r amcangyfrifon ar sail ddangosol yn unig. </a:t>
            </a:r>
          </a:p>
          <a:p>
            <a:pPr marL="0" indent="0" hangingPunct="1">
              <a:spcBef>
                <a:spcPct val="0"/>
              </a:spcBef>
              <a:buNone/>
            </a:pPr>
            <a:r>
              <a:rPr lang="en-GB" sz="2400" err="1"/>
              <a:t>Ffynhonnell: Arolwg Twristiaeth Prydain Fawr (GBTS): Ymweliadau Dydd 2024</a:t>
            </a:r>
            <a:br>
              <a:rPr lang="en-US" sz="2400"/>
            </a:br>
            <a:r>
              <a:rPr lang="en-US" sz="2400"/>
              <a:t>Sylfaen: Cymru 911</a:t>
            </a:r>
            <a:endParaRPr lang="en-US"/>
          </a:p>
        </p:txBody>
      </p:sp>
    </p:spTree>
    <p:custDataLst>
      <p:tags r:id="rId1"/>
    </p:custDataLst>
    <p:extLst>
      <p:ext uri="{BB962C8B-B14F-4D97-AF65-F5344CB8AC3E}">
        <p14:creationId xmlns:p14="http://schemas.microsoft.com/office/powerpoint/2010/main" val="22016263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Cyfnod oes a phroffil oed ar gyfer ymweliadau dydd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98487" y="2003483"/>
            <a:ext cx="23223538" cy="2246882"/>
          </a:xfrm>
        </p:spPr>
        <p:txBody>
          <a:bodyPr/>
          <a:lstStyle/>
          <a:p>
            <a:r>
              <a:rPr lang="en-US"/>
              <a:t>Gwnaed 44% o’r holl ymweliadau dydd yng Nghymru yn 2024 gan y rhai yn y cyfnod oes teulu, sy’n debyg i 2023 (45%). Y grŵp hwn oedd â’r gyfran fwyaf o ymweliadau dydd yn Ch2 yn 2024 (yn cynyddu o 36% yn 2023 i 50% yn 2024) ac fe wnaethant gynyddu eu gwariant cyfartalog fesul ymweliad o £35 yn 2023 i £46 yn 2024. Cynyddodd pobl annibynnol iau a hŷn eu cyfran o ymweliadau dydd yng Nghymru rhyw fymryn yn 2024, o’i gymharu â 2023 (+1 pwynt canran a +2 pwynt canran yn eu trefn). Pobl annibynnol iau yw’r gwarwyr cyfartalog mwyaf ar ymweliadau dydd (£53 fesul ymweliad) o’r holl gyfnodau oes. </a:t>
            </a:r>
            <a:r>
              <a:rPr lang="en-GB" err="1"/>
              <a:t>Pobl annibynnol iau aeth ar y mwyaf o ymweliadau yn Ch1 2024 (3.5 miliwn o ymweliadau) ac fe wnaethant gynyddu eu cyfran o ymweliadau dydd ymhellach o 6 phwynt canran, o 23% o ymweliadau dydd yn Ch1 2023 i 29% o ymweliadau dydd yn Ch1 2024. </a:t>
            </a:r>
          </a:p>
          <a:p>
            <a:endParaRPr lang="en-US"/>
          </a:p>
        </p:txBody>
      </p:sp>
      <p:grpSp>
        <p:nvGrpSpPr>
          <p:cNvPr id="6" name="Group 5" descr="Bar chart depicting lifestage of those on day visits in Wales">
            <a:extLst>
              <a:ext uri="{FF2B5EF4-FFF2-40B4-BE49-F238E27FC236}">
                <a16:creationId xmlns:a16="http://schemas.microsoft.com/office/drawing/2014/main" id="{BA55DB1C-076A-33FC-D223-76CEE8096ECF}"/>
              </a:ext>
            </a:extLst>
          </p:cNvPr>
          <p:cNvGrpSpPr/>
          <p:nvPr/>
        </p:nvGrpSpPr>
        <p:grpSpPr>
          <a:xfrm>
            <a:off x="571500" y="4546099"/>
            <a:ext cx="11485601" cy="7433175"/>
            <a:chOff x="571500" y="4546099"/>
            <a:chExt cx="11485601" cy="7433175"/>
          </a:xfrm>
        </p:grpSpPr>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71500"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4" name="Group 3">
              <a:extLst>
                <a:ext uri="{FF2B5EF4-FFF2-40B4-BE49-F238E27FC236}">
                  <a16:creationId xmlns:a16="http://schemas.microsoft.com/office/drawing/2014/main" id="{5E19C4D1-A167-411F-6E3D-C973FD108094}"/>
                </a:ext>
              </a:extLst>
            </p:cNvPr>
            <p:cNvGrpSpPr/>
            <p:nvPr/>
          </p:nvGrpSpPr>
          <p:grpSpPr>
            <a:xfrm>
              <a:off x="571500" y="4546099"/>
              <a:ext cx="11485601" cy="7433175"/>
              <a:chOff x="571500" y="3797300"/>
              <a:chExt cx="11485601" cy="8181974"/>
            </a:xfrm>
          </p:grpSpPr>
          <p:sp>
            <p:nvSpPr>
              <p:cNvPr id="9" name="TextBox 8">
                <a:extLst>
                  <a:ext uri="{FF2B5EF4-FFF2-40B4-BE49-F238E27FC236}">
                    <a16:creationId xmlns:a16="http://schemas.microsoft.com/office/drawing/2014/main" id="{CB6AE6EF-AF02-E549-2797-4C5252B6A337}"/>
                  </a:ext>
                </a:extLst>
              </p:cNvPr>
              <p:cNvSpPr txBox="1"/>
              <p:nvPr/>
            </p:nvSpPr>
            <p:spPr>
              <a:xfrm>
                <a:off x="571500" y="3797300"/>
                <a:ext cx="11485601" cy="748800"/>
              </a:xfrm>
              <a:prstGeom prst="rect">
                <a:avLst/>
              </a:prstGeom>
              <a:solidFill>
                <a:schemeClr val="accent1"/>
              </a:solidFill>
            </p:spPr>
            <p:txBody>
              <a:bodyPr wrap="none" lIns="90000" tIns="36000" rIns="90000" bIns="36000" rtlCol="0" anchor="ctr">
                <a:noAutofit/>
              </a:bodyPr>
              <a:lstStyle/>
              <a:p>
                <a:pPr algn="ctr"/>
                <a:endParaRPr lang="en-US" sz="2800" b="1">
                  <a:solidFill>
                    <a:schemeClr val="bg1"/>
                  </a:solidFill>
                  <a:latin typeface="+mn-lt"/>
                </a:endParaRPr>
              </a:p>
              <a:p>
                <a:pPr algn="ctr"/>
                <a:r>
                  <a:rPr lang="en-US" sz="2800" b="1" err="1">
                    <a:solidFill>
                      <a:schemeClr val="bg1"/>
                    </a:solidFill>
                    <a:latin typeface="+mn-lt"/>
                  </a:rPr>
                  <a:t>Cyfnod oes</a:t>
                </a:r>
                <a:endParaRPr lang="en-US" sz="2800" b="1">
                  <a:solidFill>
                    <a:schemeClr val="bg1"/>
                  </a:solidFill>
                  <a:latin typeface="+mn-lt"/>
                </a:endParaRPr>
              </a:p>
              <a:p>
                <a:pPr algn="ctr"/>
                <a:endParaRPr lang="en-US" sz="2800" b="1">
                  <a:solidFill>
                    <a:schemeClr val="bg1"/>
                  </a:solidFill>
                  <a:latin typeface="+mn-lt"/>
                </a:endParaRPr>
              </a:p>
            </p:txBody>
          </p:sp>
          <p:graphicFrame>
            <p:nvGraphicFramePr>
              <p:cNvPr id="26" name="Content Placeholder 8" descr="Bar chart depicting the proportion of visits  by people of each lifestage.">
                <a:extLst>
                  <a:ext uri="{FF2B5EF4-FFF2-40B4-BE49-F238E27FC236}">
                    <a16:creationId xmlns:a16="http://schemas.microsoft.com/office/drawing/2014/main" id="{9882DDBF-A1CB-45B4-BCBA-2DF053CC045D}"/>
                  </a:ext>
                </a:extLst>
              </p:cNvPr>
              <p:cNvGraphicFramePr/>
              <p:nvPr>
                <p:extLst>
                  <p:ext uri="{D42A27DB-BD31-4B8C-83A1-F6EECF244321}">
                    <p14:modId xmlns:p14="http://schemas.microsoft.com/office/powerpoint/2010/main" val="1250760983"/>
                  </p:ext>
                </p:extLst>
              </p:nvPr>
            </p:nvGraphicFramePr>
            <p:xfrm>
              <a:off x="571500" y="4546099"/>
              <a:ext cx="11485601" cy="7433175"/>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8" name="Group 7" descr="Bar chart depicting age of those on day visits in Wales">
            <a:extLst>
              <a:ext uri="{FF2B5EF4-FFF2-40B4-BE49-F238E27FC236}">
                <a16:creationId xmlns:a16="http://schemas.microsoft.com/office/drawing/2014/main" id="{CF6007A1-0754-8E08-EF54-C94622BB4764}"/>
              </a:ext>
            </a:extLst>
          </p:cNvPr>
          <p:cNvGrpSpPr/>
          <p:nvPr/>
        </p:nvGrpSpPr>
        <p:grpSpPr>
          <a:xfrm>
            <a:off x="12309435" y="4546099"/>
            <a:ext cx="11485601" cy="7433175"/>
            <a:chOff x="12309435" y="4546099"/>
            <a:chExt cx="11485601" cy="7433175"/>
          </a:xfrm>
        </p:grpSpPr>
        <p:sp>
          <p:nvSpPr>
            <p:cNvPr id="24" name="Rectangle 23">
              <a:extLst>
                <a:ext uri="{FF2B5EF4-FFF2-40B4-BE49-F238E27FC236}">
                  <a16:creationId xmlns:a16="http://schemas.microsoft.com/office/drawing/2014/main" id="{1C17E863-909C-1C0C-9A24-4B05D368D51A}"/>
                </a:ext>
                <a:ext uri="{C183D7F6-B498-43B3-948B-1728B52AA6E4}">
                  <adec:decorative xmlns:adec="http://schemas.microsoft.com/office/drawing/2017/decorative" val="1"/>
                </a:ext>
              </a:extLst>
            </p:cNvPr>
            <p:cNvSpPr/>
            <p:nvPr/>
          </p:nvSpPr>
          <p:spPr>
            <a:xfrm>
              <a:off x="12309435"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5" name="Group 4">
              <a:extLst>
                <a:ext uri="{FF2B5EF4-FFF2-40B4-BE49-F238E27FC236}">
                  <a16:creationId xmlns:a16="http://schemas.microsoft.com/office/drawing/2014/main" id="{01F66C1E-5B41-BD47-2D2C-7AFE16EC1A44}"/>
                </a:ext>
              </a:extLst>
            </p:cNvPr>
            <p:cNvGrpSpPr/>
            <p:nvPr/>
          </p:nvGrpSpPr>
          <p:grpSpPr>
            <a:xfrm>
              <a:off x="12309435" y="4546099"/>
              <a:ext cx="11485601" cy="7433175"/>
              <a:chOff x="12309435" y="3797300"/>
              <a:chExt cx="11485601" cy="8181974"/>
            </a:xfrm>
          </p:grpSpPr>
          <p:sp>
            <p:nvSpPr>
              <p:cNvPr id="10" name="TextBox 9">
                <a:extLst>
                  <a:ext uri="{FF2B5EF4-FFF2-40B4-BE49-F238E27FC236}">
                    <a16:creationId xmlns:a16="http://schemas.microsoft.com/office/drawing/2014/main" id="{9BC35CEF-EB0D-CC71-C545-5F91E3F91A04}"/>
                  </a:ext>
                </a:extLst>
              </p:cNvPr>
              <p:cNvSpPr txBox="1"/>
              <p:nvPr/>
            </p:nvSpPr>
            <p:spPr>
              <a:xfrm>
                <a:off x="12309435" y="3797300"/>
                <a:ext cx="11485601" cy="7488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err="1">
                    <a:solidFill>
                      <a:schemeClr val="bg1"/>
                    </a:solidFill>
                    <a:latin typeface="+mn-lt"/>
                  </a:rPr>
                  <a:t>Oedran</a:t>
                </a:r>
                <a:endParaRPr lang="en-US" sz="2800">
                  <a:solidFill>
                    <a:schemeClr val="bg1"/>
                  </a:solidFill>
                  <a:latin typeface="+mn-lt"/>
                </a:endParaRPr>
              </a:p>
            </p:txBody>
          </p:sp>
          <p:graphicFrame>
            <p:nvGraphicFramePr>
              <p:cNvPr id="16" name="Content Placeholder 8" descr="Bar chart depicting the proportion of visits  by people of each age group in 2022.">
                <a:extLst>
                  <a:ext uri="{FF2B5EF4-FFF2-40B4-BE49-F238E27FC236}">
                    <a16:creationId xmlns:a16="http://schemas.microsoft.com/office/drawing/2014/main" id="{494B9015-77FA-8D81-1CF6-13819DEB851A}"/>
                  </a:ext>
                </a:extLst>
              </p:cNvPr>
              <p:cNvGraphicFramePr/>
              <p:nvPr>
                <p:extLst>
                  <p:ext uri="{D42A27DB-BD31-4B8C-83A1-F6EECF244321}">
                    <p14:modId xmlns:p14="http://schemas.microsoft.com/office/powerpoint/2010/main" val="3803384165"/>
                  </p:ext>
                </p:extLst>
              </p:nvPr>
            </p:nvGraphicFramePr>
            <p:xfrm>
              <a:off x="12309435" y="4546099"/>
              <a:ext cx="11485601" cy="7433175"/>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7" name="Text Placeholder 3">
            <a:extLst>
              <a:ext uri="{FF2B5EF4-FFF2-40B4-BE49-F238E27FC236}">
                <a16:creationId xmlns:a16="http://schemas.microsoft.com/office/drawing/2014/main" id="{AA39BA78-0D52-2F46-FA1F-9D96FC8515CA}"/>
              </a:ext>
            </a:extLst>
          </p:cNvPr>
          <p:cNvSpPr txBox="1"/>
          <p:nvPr/>
        </p:nvSpPr>
        <p:spPr>
          <a:xfrm>
            <a:off x="571500" y="12275008"/>
            <a:ext cx="20528218" cy="998175"/>
          </a:xfrm>
          <a:prstGeom prst="rect">
            <a:avLst/>
          </a:prstGeom>
        </p:spPr>
        <p:txBody>
          <a:bodyPr lIns="0" tIns="0" rIns="0" bIns="0" anchor="t"/>
          <a:lstStyle>
            <a:lvl1pPr marL="0" marR="0" indent="0" algn="l" defTabSz="1828800" rtl="0" latinLnBrk="0">
              <a:lnSpc>
                <a:spcPct val="90000"/>
              </a:lnSpc>
              <a:spcBef>
                <a:spcPts val="1800"/>
              </a:spcBef>
              <a:spcAft>
                <a:spcPct val="0"/>
              </a:spcAft>
              <a:buClrTx/>
              <a:buSzTx/>
              <a:buFont typeface="Symbol"/>
              <a:buNone/>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a:spcBef>
                <a:spcPct val="0"/>
              </a:spcBef>
            </a:pPr>
            <a:r>
              <a:rPr lang="en-US" sz="2400"/>
              <a:t>Mae gan grwpiau cyfnod oes ac oedran â * feintiau sylfaen rhwng 30 a 100, ac argymhellir y dylid defnyddio’r amcangyfrifon hyn ar sail ddangosol yn unig.</a:t>
            </a:r>
            <a:endParaRPr lang="en-US"/>
          </a:p>
          <a:p>
            <a:pPr hangingPunct="1">
              <a:spcBef>
                <a:spcPct val="0"/>
              </a:spcBef>
            </a:pPr>
            <a:r>
              <a:rPr lang="en-GB" sz="2400" err="1"/>
              <a:t>Ffynhonnell: Arolwg Twristiaeth Prydain Fawr (GBTS): Ymweliadau Dydd 2024</a:t>
            </a:r>
            <a:br>
              <a:rPr lang="en-US" sz="2400"/>
            </a:br>
            <a:r>
              <a:rPr lang="en-US" sz="2400"/>
              <a:t>Sylfaen: Cymru 911</a:t>
            </a:r>
            <a:endParaRPr lang="en-US"/>
          </a:p>
        </p:txBody>
      </p:sp>
    </p:spTree>
    <p:custDataLst>
      <p:tags r:id="rId1"/>
    </p:custDataLst>
    <p:extLst>
      <p:ext uri="{BB962C8B-B14F-4D97-AF65-F5344CB8AC3E}">
        <p14:creationId xmlns:p14="http://schemas.microsoft.com/office/powerpoint/2010/main" val="98142366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Maint parti ymweliadau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691684" y="2019716"/>
            <a:ext cx="23223538" cy="1552572"/>
          </a:xfrm>
        </p:spPr>
        <p:txBody>
          <a:bodyPr/>
          <a:lstStyle/>
          <a:p>
            <a:r>
              <a:rPr lang="en-US"/>
              <a:t>Roedd mwyafrif yr ymweliadau dydd twristiaeth yng Nghymru yn cynnwys partïon o 2 neu lai, â chynnydd o 3 phwynt canran i gyfran yr ymweliadau dydd gan deithwyr sengl rhwng 2023 a 2024. </a:t>
            </a:r>
            <a:r>
              <a:rPr lang="en-GB"/>
              <a:t>Cynyddodd teithio sengl i’r rhan fwyaf o gyfnodau oes (pob un ac eithrio’r rhai o oedran ymddeol) yn 2024 </a:t>
            </a:r>
            <a:r>
              <a:rPr lang="en-US"/>
              <a:t>ac er bod ymweliadau sengl yn is ymhlith y cyfnod oes teulu (14%), bu cynnydd o 26% ers 2023. Roedd 1 o bob 3 ymweliad dydd yng Nghymru yn 2024 yn cynnwys plentyn, gostyngiad o 3 phwynt canran ers 2023 a gostyngiad o 7 pwynt canran i’r rhai yn y cyfnod oes teulu.</a:t>
            </a:r>
          </a:p>
        </p:txBody>
      </p:sp>
      <p:sp>
        <p:nvSpPr>
          <p:cNvPr id="21" name="Rectangle 20">
            <a:extLst>
              <a:ext uri="{FF2B5EF4-FFF2-40B4-BE49-F238E27FC236}">
                <a16:creationId xmlns:a16="http://schemas.microsoft.com/office/drawing/2014/main" id="{52F5F168-68F8-9A52-D7E0-3B299F541E4E}"/>
              </a:ext>
            </a:extLst>
          </p:cNvPr>
          <p:cNvSpPr/>
          <p:nvPr/>
        </p:nvSpPr>
        <p:spPr>
          <a:xfrm>
            <a:off x="571500"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Maint Parti</a:t>
            </a:r>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5" name="Content Placeholder 8" descr="Bar chart depicting the proportion of trips by party size, for example solo travellers versus 10+ person parties.">
            <a:extLst>
              <a:ext uri="{FF2B5EF4-FFF2-40B4-BE49-F238E27FC236}">
                <a16:creationId xmlns:a16="http://schemas.microsoft.com/office/drawing/2014/main" id="{0592AB38-513F-FEDE-F584-3FA9A76AD329}"/>
              </a:ext>
            </a:extLst>
          </p:cNvPr>
          <p:cNvGraphicFramePr/>
          <p:nvPr>
            <p:extLst>
              <p:ext uri="{D42A27DB-BD31-4B8C-83A1-F6EECF244321}">
                <p14:modId xmlns:p14="http://schemas.microsoft.com/office/powerpoint/2010/main" val="3886365116"/>
              </p:ext>
            </p:extLst>
          </p:nvPr>
        </p:nvGraphicFramePr>
        <p:xfrm>
          <a:off x="571500" y="4546603"/>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Plant (iau nag 16 oed) ym Mharti’r Ymweliad</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8" name="Chart 27" descr="Pie chart depicting to proportion of children in the visit party in 2022.">
            <a:extLst>
              <a:ext uri="{FF2B5EF4-FFF2-40B4-BE49-F238E27FC236}">
                <a16:creationId xmlns:a16="http://schemas.microsoft.com/office/drawing/2014/main" id="{20246D9A-496E-2863-8322-E462BB7E4BB5}"/>
              </a:ext>
            </a:extLst>
          </p:cNvPr>
          <p:cNvGraphicFramePr/>
          <p:nvPr>
            <p:extLst>
              <p:ext uri="{D42A27DB-BD31-4B8C-83A1-F6EECF244321}">
                <p14:modId xmlns:p14="http://schemas.microsoft.com/office/powerpoint/2010/main" val="1270622458"/>
              </p:ext>
            </p:extLst>
          </p:nvPr>
        </p:nvGraphicFramePr>
        <p:xfrm>
          <a:off x="12303453" y="4623240"/>
          <a:ext cx="11491585" cy="727196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93DDFE67-0B26-4382-0EE7-06F8E8F6ECFE}"/>
              </a:ext>
            </a:extLst>
          </p:cNvPr>
          <p:cNvSpPr txBox="1"/>
          <p:nvPr/>
        </p:nvSpPr>
        <p:spPr>
          <a:xfrm>
            <a:off x="561975" y="12055910"/>
            <a:ext cx="20528218" cy="998175"/>
          </a:xfrm>
          <a:prstGeom prst="rect">
            <a:avLst/>
          </a:prstGeom>
        </p:spPr>
        <p:txBody>
          <a:bodyPr lIns="0" tIns="0" rIns="0" bIns="0"/>
          <a:lstStyle>
            <a:lvl1pPr marL="0" marR="0" indent="0" algn="l" defTabSz="1828800" rtl="0" latinLnBrk="0">
              <a:lnSpc>
                <a:spcPct val="90000"/>
              </a:lnSpc>
              <a:spcBef>
                <a:spcPts val="1800"/>
              </a:spcBef>
              <a:spcAft>
                <a:spcPct val="0"/>
              </a:spcAft>
              <a:buClrTx/>
              <a:buSzTx/>
              <a:buFont typeface="Symbol"/>
              <a:buNone/>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ct val="0"/>
              </a:spcBef>
            </a:pPr>
            <a:r>
              <a:rPr lang="en-US" sz="2400"/>
              <a:t>Mae gan faint parti â ** faint sylfaen o lai na 30, ac argymhellir na ddylid gwneud cymariaethau ar gyfer y grŵp hwn o un flwyddyn i’r nesaf. </a:t>
            </a:r>
          </a:p>
          <a:p>
            <a:pPr hangingPunct="1">
              <a:spcBef>
                <a:spcPct val="0"/>
              </a:spcBef>
            </a:pPr>
            <a:r>
              <a:rPr lang="en-US" sz="2400"/>
              <a:t>Mae gan faint parti â * feintiau sylfaen rhwng 30 a 100, ac argymhellir y dylid defnyddio’r amcangyfrifon ar sail ddangosol yn unig.</a:t>
            </a:r>
            <a:endParaRPr lang="en-US" sz="4000"/>
          </a:p>
          <a:p>
            <a:pPr hangingPunct="1">
              <a:spcBef>
                <a:spcPct val="0"/>
              </a:spcBef>
            </a:pPr>
            <a:r>
              <a:rPr lang="en-GB" sz="2400" err="1"/>
              <a:t>Ffynhonnell: Arolwg Twristiaeth Prydain Fawr (GBTS): Ymweliadau Dydd 2024</a:t>
            </a:r>
            <a:br>
              <a:rPr lang="en-US" sz="2400"/>
            </a:br>
            <a:r>
              <a:rPr lang="en-US" sz="2400"/>
              <a:t>Sylfaen: Cymru 911</a:t>
            </a:r>
          </a:p>
        </p:txBody>
      </p:sp>
    </p:spTree>
    <p:custDataLst>
      <p:tags r:id="rId1"/>
    </p:custDataLst>
    <p:extLst>
      <p:ext uri="{BB962C8B-B14F-4D97-AF65-F5344CB8AC3E}">
        <p14:creationId xmlns:p14="http://schemas.microsoft.com/office/powerpoint/2010/main" val="17896646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Cyfansoddiad partïon ymweliadau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2092346"/>
            <a:ext cx="23223538" cy="1552572"/>
          </a:xfrm>
        </p:spPr>
        <p:txBody>
          <a:bodyPr/>
          <a:lstStyle/>
          <a:p>
            <a:r>
              <a:rPr lang="en-US" dirty="0"/>
              <a:t>Yn </a:t>
            </a:r>
            <a:r>
              <a:rPr lang="en-US" dirty="0" err="1"/>
              <a:t>debyg</a:t>
            </a:r>
            <a:r>
              <a:rPr lang="en-US" dirty="0"/>
              <a:t> </a:t>
            </a:r>
            <a:r>
              <a:rPr lang="en-US" dirty="0" err="1"/>
              <a:t>i</a:t>
            </a:r>
            <a:r>
              <a:rPr lang="en-US" dirty="0"/>
              <a:t> 2023, </a:t>
            </a:r>
            <a:r>
              <a:rPr lang="en-US" dirty="0" err="1"/>
              <a:t>roedd</a:t>
            </a:r>
            <a:r>
              <a:rPr lang="en-US" dirty="0"/>
              <a:t> 12% o </a:t>
            </a:r>
            <a:r>
              <a:rPr lang="en-US" dirty="0" err="1"/>
              <a:t>ymweliadau</a:t>
            </a:r>
            <a:r>
              <a:rPr lang="en-US" dirty="0"/>
              <a:t> </a:t>
            </a:r>
            <a:r>
              <a:rPr lang="en-US" dirty="0" err="1"/>
              <a:t>dydd</a:t>
            </a:r>
            <a:r>
              <a:rPr lang="en-US" dirty="0"/>
              <a:t> </a:t>
            </a:r>
            <a:r>
              <a:rPr lang="en-US" dirty="0" err="1"/>
              <a:t>yng</a:t>
            </a:r>
            <a:r>
              <a:rPr lang="en-US" dirty="0"/>
              <a:t> </a:t>
            </a:r>
            <a:r>
              <a:rPr lang="en-US" dirty="0" err="1"/>
              <a:t>Nghymru</a:t>
            </a:r>
            <a:r>
              <a:rPr lang="en-US" dirty="0"/>
              <a:t> </a:t>
            </a:r>
            <a:r>
              <a:rPr lang="en-US" dirty="0" err="1"/>
              <a:t>yn</a:t>
            </a:r>
            <a:r>
              <a:rPr lang="en-US" dirty="0"/>
              <a:t> </a:t>
            </a:r>
            <a:r>
              <a:rPr lang="en-US" dirty="0" err="1"/>
              <a:t>rhan</a:t>
            </a:r>
            <a:r>
              <a:rPr lang="en-US" dirty="0"/>
              <a:t> o </a:t>
            </a:r>
            <a:r>
              <a:rPr lang="en-US" dirty="0" err="1"/>
              <a:t>grŵp</a:t>
            </a:r>
            <a:r>
              <a:rPr lang="en-US" dirty="0"/>
              <a:t> </a:t>
            </a:r>
            <a:r>
              <a:rPr lang="en-US" dirty="0" err="1"/>
              <a:t>mwy</a:t>
            </a:r>
            <a:r>
              <a:rPr lang="en-US" dirty="0"/>
              <a:t> (</a:t>
            </a:r>
            <a:r>
              <a:rPr lang="en-US" dirty="0" err="1"/>
              <a:t>e.e.</a:t>
            </a:r>
            <a:r>
              <a:rPr lang="en-US" dirty="0"/>
              <a:t> </a:t>
            </a:r>
            <a:r>
              <a:rPr lang="fr-FR" dirty="0"/>
              <a:t>parti </a:t>
            </a:r>
            <a:r>
              <a:rPr lang="fr-FR" dirty="0" err="1"/>
              <a:t>coets</a:t>
            </a:r>
            <a:r>
              <a:rPr lang="fr-FR" dirty="0"/>
              <a:t>, </a:t>
            </a:r>
            <a:r>
              <a:rPr lang="fr-FR" dirty="0" err="1"/>
              <a:t>grŵp</a:t>
            </a:r>
            <a:r>
              <a:rPr lang="fr-FR" dirty="0"/>
              <a:t> </a:t>
            </a:r>
            <a:r>
              <a:rPr lang="fr-FR" dirty="0" err="1"/>
              <a:t>teithio</a:t>
            </a:r>
            <a:r>
              <a:rPr lang="fr-FR" dirty="0"/>
              <a:t>, </a:t>
            </a:r>
            <a:r>
              <a:rPr lang="fr-FR" dirty="0" err="1"/>
              <a:t>taith</a:t>
            </a:r>
            <a:r>
              <a:rPr lang="fr-FR" dirty="0"/>
              <a:t> </a:t>
            </a:r>
            <a:r>
              <a:rPr lang="fr-FR" dirty="0" err="1"/>
              <a:t>ysgol</a:t>
            </a:r>
            <a:r>
              <a:rPr lang="en-US" dirty="0"/>
              <a:t>). </a:t>
            </a:r>
            <a:r>
              <a:rPr lang="en-US" dirty="0" err="1"/>
              <a:t>Dathliadau</a:t>
            </a:r>
            <a:r>
              <a:rPr lang="en-US" dirty="0"/>
              <a:t> a </a:t>
            </a:r>
            <a:r>
              <a:rPr lang="en-US" dirty="0" err="1"/>
              <a:t>theithio</a:t>
            </a:r>
            <a:r>
              <a:rPr lang="en-US" dirty="0"/>
              <a:t> </a:t>
            </a:r>
            <a:r>
              <a:rPr lang="en-US" dirty="0" err="1"/>
              <a:t>yn</a:t>
            </a:r>
            <a:r>
              <a:rPr lang="en-US" dirty="0"/>
              <a:t> </a:t>
            </a:r>
            <a:r>
              <a:rPr lang="en-US" dirty="0" err="1"/>
              <a:t>rhan</a:t>
            </a:r>
            <a:r>
              <a:rPr lang="en-US" dirty="0"/>
              <a:t> o daith </a:t>
            </a:r>
            <a:r>
              <a:rPr lang="en-US" dirty="0" err="1"/>
              <a:t>ysgol</a:t>
            </a:r>
            <a:r>
              <a:rPr lang="en-US" dirty="0"/>
              <a:t> neu </a:t>
            </a:r>
            <a:r>
              <a:rPr lang="en-US" dirty="0" err="1"/>
              <a:t>addysgol</a:t>
            </a:r>
            <a:r>
              <a:rPr lang="en-US" dirty="0"/>
              <a:t> </a:t>
            </a:r>
            <a:r>
              <a:rPr lang="en-US" dirty="0" err="1"/>
              <a:t>oedd</a:t>
            </a:r>
            <a:r>
              <a:rPr lang="en-US" dirty="0"/>
              <a:t> y math </a:t>
            </a:r>
            <a:r>
              <a:rPr lang="en-US" dirty="0" err="1"/>
              <a:t>mwyaf</a:t>
            </a:r>
            <a:r>
              <a:rPr lang="en-US" dirty="0"/>
              <a:t> </a:t>
            </a:r>
            <a:r>
              <a:rPr lang="en-US" dirty="0" err="1"/>
              <a:t>poblogaidd</a:t>
            </a:r>
            <a:r>
              <a:rPr lang="en-US" dirty="0"/>
              <a:t> o </a:t>
            </a:r>
            <a:r>
              <a:rPr lang="en-US" dirty="0" err="1"/>
              <a:t>grŵp</a:t>
            </a:r>
            <a:r>
              <a:rPr lang="en-US" dirty="0"/>
              <a:t> </a:t>
            </a:r>
            <a:r>
              <a:rPr lang="en-US" dirty="0" err="1"/>
              <a:t>mawr</a:t>
            </a:r>
            <a:r>
              <a:rPr lang="en-US" dirty="0"/>
              <a:t> </a:t>
            </a:r>
            <a:r>
              <a:rPr lang="en-US" dirty="0" err="1"/>
              <a:t>yn</a:t>
            </a:r>
            <a:r>
              <a:rPr lang="en-US" dirty="0"/>
              <a:t> 2024. </a:t>
            </a:r>
            <a:r>
              <a:rPr lang="en-US" dirty="0" err="1"/>
              <a:t>Cynyddodd</a:t>
            </a:r>
            <a:r>
              <a:rPr lang="en-US" dirty="0"/>
              <a:t> </a:t>
            </a:r>
            <a:r>
              <a:rPr lang="en-US" dirty="0" err="1"/>
              <a:t>ymweliadau</a:t>
            </a:r>
            <a:r>
              <a:rPr lang="en-US" dirty="0"/>
              <a:t> </a:t>
            </a:r>
            <a:r>
              <a:rPr lang="en-US" dirty="0" err="1"/>
              <a:t>dydd</a:t>
            </a:r>
            <a:r>
              <a:rPr lang="en-US" dirty="0"/>
              <a:t> a </a:t>
            </a:r>
            <a:r>
              <a:rPr lang="en-US" dirty="0" err="1"/>
              <a:t>oedd</a:t>
            </a:r>
            <a:r>
              <a:rPr lang="en-US" dirty="0"/>
              <a:t> </a:t>
            </a:r>
            <a:r>
              <a:rPr lang="en-US" dirty="0" err="1"/>
              <a:t>yn</a:t>
            </a:r>
            <a:r>
              <a:rPr lang="en-US" dirty="0"/>
              <a:t> </a:t>
            </a:r>
            <a:r>
              <a:rPr lang="en-US" dirty="0" err="1"/>
              <a:t>rhan</a:t>
            </a:r>
            <a:r>
              <a:rPr lang="en-US" dirty="0"/>
              <a:t> o </a:t>
            </a:r>
            <a:r>
              <a:rPr lang="en-US" dirty="0" err="1"/>
              <a:t>grŵp</a:t>
            </a:r>
            <a:r>
              <a:rPr lang="en-US" dirty="0"/>
              <a:t> </a:t>
            </a:r>
            <a:r>
              <a:rPr lang="en-US" dirty="0" err="1"/>
              <a:t>taith</a:t>
            </a:r>
            <a:r>
              <a:rPr lang="en-US" dirty="0"/>
              <a:t> a </a:t>
            </a:r>
            <a:r>
              <a:rPr lang="en-US" dirty="0" err="1"/>
              <a:t>drefnwyd</a:t>
            </a:r>
            <a:r>
              <a:rPr lang="en-US" dirty="0"/>
              <a:t> (+20% </a:t>
            </a:r>
            <a:r>
              <a:rPr lang="en-US" dirty="0" err="1"/>
              <a:t>o’i</a:t>
            </a:r>
            <a:r>
              <a:rPr lang="en-US" dirty="0"/>
              <a:t> </a:t>
            </a:r>
            <a:r>
              <a:rPr lang="en-US" dirty="0" err="1"/>
              <a:t>gymharu</a:t>
            </a:r>
            <a:r>
              <a:rPr lang="en-US" dirty="0"/>
              <a:t> â 2023) </a:t>
            </a:r>
            <a:r>
              <a:rPr lang="en-US" dirty="0" err="1"/>
              <a:t>a’r</a:t>
            </a:r>
            <a:r>
              <a:rPr lang="en-US" dirty="0"/>
              <a:t> </a:t>
            </a:r>
            <a:r>
              <a:rPr lang="en-US" dirty="0" err="1"/>
              <a:t>rhai</a:t>
            </a:r>
            <a:r>
              <a:rPr lang="en-US" dirty="0"/>
              <a:t> a </a:t>
            </a:r>
            <a:r>
              <a:rPr lang="en-US" dirty="0" err="1"/>
              <a:t>deithiodd</a:t>
            </a:r>
            <a:r>
              <a:rPr lang="en-US" dirty="0"/>
              <a:t> </a:t>
            </a:r>
            <a:r>
              <a:rPr lang="en-US" dirty="0" err="1"/>
              <a:t>gyda</a:t>
            </a:r>
            <a:r>
              <a:rPr lang="en-US" dirty="0"/>
              <a:t> </a:t>
            </a:r>
            <a:r>
              <a:rPr lang="en-US" dirty="0" err="1"/>
              <a:t>thîm</a:t>
            </a:r>
            <a:r>
              <a:rPr lang="en-US" dirty="0"/>
              <a:t> neu </a:t>
            </a:r>
            <a:r>
              <a:rPr lang="en-US" dirty="0" err="1"/>
              <a:t>glwb</a:t>
            </a:r>
            <a:r>
              <a:rPr lang="en-US" dirty="0"/>
              <a:t> (+72% </a:t>
            </a:r>
            <a:r>
              <a:rPr lang="en-US" dirty="0" err="1"/>
              <a:t>o’i</a:t>
            </a:r>
            <a:r>
              <a:rPr lang="en-US" dirty="0"/>
              <a:t> </a:t>
            </a:r>
            <a:r>
              <a:rPr lang="en-US" dirty="0" err="1"/>
              <a:t>gymharu</a:t>
            </a:r>
            <a:r>
              <a:rPr lang="en-US" dirty="0"/>
              <a:t> â 2023) </a:t>
            </a:r>
            <a:r>
              <a:rPr lang="en-US" dirty="0" err="1"/>
              <a:t>yn</a:t>
            </a:r>
            <a:r>
              <a:rPr lang="en-US" dirty="0"/>
              <a:t> 2024. </a:t>
            </a:r>
            <a:r>
              <a:rPr lang="en-US" dirty="0" err="1"/>
              <a:t>Mewn</a:t>
            </a:r>
            <a:r>
              <a:rPr lang="en-US" dirty="0"/>
              <a:t> </a:t>
            </a:r>
            <a:r>
              <a:rPr lang="en-US" dirty="0" err="1"/>
              <a:t>cyferbyniad</a:t>
            </a:r>
            <a:r>
              <a:rPr lang="en-US" dirty="0"/>
              <a:t> â </a:t>
            </a:r>
            <a:r>
              <a:rPr lang="en-US" dirty="0" err="1"/>
              <a:t>theithiau</a:t>
            </a:r>
            <a:r>
              <a:rPr lang="en-US" dirty="0"/>
              <a:t> </a:t>
            </a:r>
            <a:r>
              <a:rPr lang="en-US" dirty="0" err="1"/>
              <a:t>dros</a:t>
            </a:r>
            <a:r>
              <a:rPr lang="en-US" dirty="0"/>
              <a:t> </a:t>
            </a:r>
            <a:r>
              <a:rPr lang="en-US" dirty="0" err="1"/>
              <a:t>nos</a:t>
            </a:r>
            <a:r>
              <a:rPr lang="en-US" dirty="0"/>
              <a:t>, </a:t>
            </a:r>
            <a:r>
              <a:rPr lang="en-US" dirty="0" err="1"/>
              <a:t>mae</a:t>
            </a:r>
            <a:r>
              <a:rPr lang="en-US" dirty="0"/>
              <a:t> </a:t>
            </a:r>
            <a:r>
              <a:rPr lang="en-US" dirty="0" err="1"/>
              <a:t>gwariant</a:t>
            </a:r>
            <a:r>
              <a:rPr lang="en-US" dirty="0"/>
              <a:t> </a:t>
            </a:r>
            <a:r>
              <a:rPr lang="en-US" dirty="0" err="1"/>
              <a:t>cyfartalog</a:t>
            </a:r>
            <a:r>
              <a:rPr lang="en-US" dirty="0"/>
              <a:t> </a:t>
            </a:r>
            <a:r>
              <a:rPr lang="en-US" dirty="0" err="1"/>
              <a:t>ar</a:t>
            </a:r>
            <a:r>
              <a:rPr lang="en-US" dirty="0"/>
              <a:t> </a:t>
            </a:r>
            <a:r>
              <a:rPr lang="en-US" dirty="0" err="1"/>
              <a:t>gyfer</a:t>
            </a:r>
            <a:r>
              <a:rPr lang="en-US" dirty="0"/>
              <a:t> </a:t>
            </a:r>
            <a:r>
              <a:rPr lang="en-US" dirty="0" err="1"/>
              <a:t>ymweliadau</a:t>
            </a:r>
            <a:r>
              <a:rPr lang="en-US" dirty="0"/>
              <a:t> </a:t>
            </a:r>
            <a:r>
              <a:rPr lang="en-US" dirty="0" err="1"/>
              <a:t>dydd</a:t>
            </a:r>
            <a:r>
              <a:rPr lang="en-US" dirty="0"/>
              <a:t> â </a:t>
            </a:r>
            <a:r>
              <a:rPr lang="en-US" dirty="0" err="1"/>
              <a:t>grŵp</a:t>
            </a:r>
            <a:r>
              <a:rPr lang="en-US" dirty="0"/>
              <a:t> </a:t>
            </a:r>
            <a:r>
              <a:rPr lang="en-US" dirty="0" err="1"/>
              <a:t>mawr</a:t>
            </a:r>
            <a:r>
              <a:rPr lang="en-US" dirty="0"/>
              <a:t> (£40) </a:t>
            </a:r>
            <a:r>
              <a:rPr lang="en-US" dirty="0" err="1"/>
              <a:t>yn</a:t>
            </a:r>
            <a:r>
              <a:rPr lang="en-US" dirty="0"/>
              <a:t> </a:t>
            </a:r>
            <a:r>
              <a:rPr lang="en-US" dirty="0" err="1"/>
              <a:t>llai</a:t>
            </a:r>
            <a:r>
              <a:rPr lang="en-US" dirty="0"/>
              <a:t> </a:t>
            </a:r>
            <a:r>
              <a:rPr lang="en-US" dirty="0" err="1"/>
              <a:t>na’r</a:t>
            </a:r>
            <a:r>
              <a:rPr lang="en-US" dirty="0"/>
              <a:t> </a:t>
            </a:r>
            <a:r>
              <a:rPr lang="en-US" dirty="0" err="1"/>
              <a:t>rhai</a:t>
            </a:r>
            <a:r>
              <a:rPr lang="en-US" dirty="0"/>
              <a:t> </a:t>
            </a:r>
            <a:r>
              <a:rPr lang="en-US" dirty="0" err="1"/>
              <a:t>nad</a:t>
            </a:r>
            <a:r>
              <a:rPr lang="en-US" dirty="0"/>
              <a:t> </a:t>
            </a:r>
            <a:r>
              <a:rPr lang="en-US" dirty="0" err="1"/>
              <a:t>ydynt</a:t>
            </a:r>
            <a:r>
              <a:rPr lang="en-US" dirty="0"/>
              <a:t> </a:t>
            </a:r>
            <a:r>
              <a:rPr lang="en-US" dirty="0" err="1"/>
              <a:t>gyda</a:t>
            </a:r>
            <a:r>
              <a:rPr lang="en-US" dirty="0"/>
              <a:t> </a:t>
            </a:r>
            <a:r>
              <a:rPr lang="en-US" dirty="0" err="1"/>
              <a:t>grŵp</a:t>
            </a:r>
            <a:r>
              <a:rPr lang="en-US" dirty="0"/>
              <a:t> </a:t>
            </a:r>
            <a:r>
              <a:rPr lang="en-US" dirty="0" err="1"/>
              <a:t>mawr</a:t>
            </a:r>
            <a:r>
              <a:rPr lang="en-US" dirty="0"/>
              <a:t> (£46).</a:t>
            </a:r>
          </a:p>
        </p:txBody>
      </p:sp>
      <p:sp>
        <p:nvSpPr>
          <p:cNvPr id="21" name="Rectangle 20">
            <a:extLst>
              <a:ext uri="{FF2B5EF4-FFF2-40B4-BE49-F238E27FC236}">
                <a16:creationId xmlns:a16="http://schemas.microsoft.com/office/drawing/2014/main" id="{52F5F168-68F8-9A52-D7E0-3B299F541E4E}"/>
              </a:ext>
            </a:extLst>
          </p:cNvPr>
          <p:cNvSpPr/>
          <p:nvPr/>
        </p:nvSpPr>
        <p:spPr>
          <a:xfrm>
            <a:off x="571500"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Rhan o Barti Mwy</a:t>
            </a:r>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5" name="Chart 24" descr="Pie chart depicting whether the visit was part of a larger group, for example tour group or school trip.">
            <a:extLst>
              <a:ext uri="{FF2B5EF4-FFF2-40B4-BE49-F238E27FC236}">
                <a16:creationId xmlns:a16="http://schemas.microsoft.com/office/drawing/2014/main" id="{85B8FE05-1871-71AC-7077-9599E0BFB393}"/>
              </a:ext>
            </a:extLst>
          </p:cNvPr>
          <p:cNvGraphicFramePr/>
          <p:nvPr>
            <p:extLst>
              <p:ext uri="{D42A27DB-BD31-4B8C-83A1-F6EECF244321}">
                <p14:modId xmlns:p14="http://schemas.microsoft.com/office/powerpoint/2010/main" val="1843688699"/>
              </p:ext>
            </p:extLst>
          </p:nvPr>
        </p:nvGraphicFramePr>
        <p:xfrm>
          <a:off x="1239049" y="4623240"/>
          <a:ext cx="10156491" cy="727196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Math o Barti Mawr*</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6" name="Content Placeholder 8" descr="Bar chart depicting the type of large group for example 4% of visits were part of a celebration such as a birthday or stag do.">
            <a:extLst>
              <a:ext uri="{FF2B5EF4-FFF2-40B4-BE49-F238E27FC236}">
                <a16:creationId xmlns:a16="http://schemas.microsoft.com/office/drawing/2014/main" id="{19AE7A1C-14FF-3620-3399-13816C5EC70B}"/>
              </a:ext>
            </a:extLst>
          </p:cNvPr>
          <p:cNvGraphicFramePr/>
          <p:nvPr>
            <p:extLst>
              <p:ext uri="{D42A27DB-BD31-4B8C-83A1-F6EECF244321}">
                <p14:modId xmlns:p14="http://schemas.microsoft.com/office/powerpoint/2010/main" val="2637228008"/>
              </p:ext>
            </p:extLst>
          </p:nvPr>
        </p:nvGraphicFramePr>
        <p:xfrm>
          <a:off x="12303453" y="4623240"/>
          <a:ext cx="11491585" cy="727196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DD59E2CD-CB24-A707-253B-C221D52AB43B}"/>
              </a:ext>
            </a:extLst>
          </p:cNvPr>
          <p:cNvSpPr txBox="1"/>
          <p:nvPr/>
        </p:nvSpPr>
        <p:spPr>
          <a:xfrm>
            <a:off x="571500" y="12222058"/>
            <a:ext cx="20528218" cy="998175"/>
          </a:xfrm>
          <a:prstGeom prst="rect">
            <a:avLst/>
          </a:prstGeom>
        </p:spPr>
        <p:txBody>
          <a:bodyPr lIns="0" tIns="0" rIns="0" bIns="0"/>
          <a:lstStyle>
            <a:lvl1pPr marL="0" marR="0" indent="0" algn="l" defTabSz="1828800" rtl="0" latinLnBrk="0">
              <a:lnSpc>
                <a:spcPct val="90000"/>
              </a:lnSpc>
              <a:spcBef>
                <a:spcPts val="1800"/>
              </a:spcBef>
              <a:spcAft>
                <a:spcPct val="0"/>
              </a:spcAft>
              <a:buClrTx/>
              <a:buSzTx/>
              <a:buFont typeface="Symbol"/>
              <a:buNone/>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ct val="0"/>
              </a:spcAft>
              <a:buClrTx/>
              <a:buSzTx/>
              <a:buFont typeface="Symbol"/>
              <a:buNone/>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ct val="0"/>
              </a:spcBef>
            </a:pPr>
            <a:r>
              <a:rPr lang="en-GB" sz="2400"/>
              <a:t>*Mae meintiau sylfen pob math o barti mawr yn llai na 100, â rhai yn llai na 30, ac argymhellir y dylid defnyddio’r amcangyfrifon ar sail ddangosol yn unig. </a:t>
            </a:r>
          </a:p>
          <a:p>
            <a:pPr hangingPunct="1">
              <a:spcBef>
                <a:spcPct val="0"/>
              </a:spcBef>
            </a:pPr>
            <a:r>
              <a:rPr lang="en-GB" sz="2400" err="1"/>
              <a:t>Ffynhonnell: Arolwg Twristiaeth Prydain Fawr (GBTS): Ymweliadau Dydd 2024</a:t>
            </a:r>
            <a:br>
              <a:rPr lang="en-US" sz="2400"/>
            </a:br>
            <a:r>
              <a:rPr lang="en-US" sz="2400"/>
              <a:t>Sylfaen: Cymru 911</a:t>
            </a:r>
          </a:p>
        </p:txBody>
      </p:sp>
    </p:spTree>
    <p:custDataLst>
      <p:tags r:id="rId1"/>
    </p:custDataLst>
    <p:extLst>
      <p:ext uri="{BB962C8B-B14F-4D97-AF65-F5344CB8AC3E}">
        <p14:creationId xmlns:p14="http://schemas.microsoft.com/office/powerpoint/2010/main" val="4859860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5DDBAE-6E0A-2146-3CBE-7A1775CC2294}"/>
              </a:ext>
            </a:extLst>
          </p:cNvPr>
          <p:cNvSpPr>
            <a:spLocks noGrp="1"/>
          </p:cNvSpPr>
          <p:nvPr>
            <p:ph type="title" idx="4294967295"/>
          </p:nvPr>
        </p:nvSpPr>
        <p:spPr>
          <a:xfrm>
            <a:off x="608012" y="738380"/>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Dadansoddiad gwariant ymweliadau dydd 2024</a:t>
            </a:r>
          </a:p>
        </p:txBody>
      </p:sp>
      <p:sp>
        <p:nvSpPr>
          <p:cNvPr id="7" name="Content Placeholder 6">
            <a:extLst>
              <a:ext uri="{FF2B5EF4-FFF2-40B4-BE49-F238E27FC236}">
                <a16:creationId xmlns:a16="http://schemas.microsoft.com/office/drawing/2014/main" id="{FFA89EDE-246D-8AFC-FD07-5D771F8C3AC5}"/>
              </a:ext>
            </a:extLst>
          </p:cNvPr>
          <p:cNvSpPr>
            <a:spLocks noGrp="1"/>
          </p:cNvSpPr>
          <p:nvPr>
            <p:ph type="body" sz="quarter" idx="14"/>
          </p:nvPr>
        </p:nvSpPr>
        <p:spPr>
          <a:xfrm>
            <a:off x="555137" y="2059806"/>
            <a:ext cx="23227199" cy="2061919"/>
          </a:xfrm>
        </p:spPr>
        <p:txBody>
          <a:bodyPr lIns="90000" tIns="46800" rIns="90000" bIns="46800"/>
          <a:lstStyle/>
          <a:p>
            <a:r>
              <a:rPr lang="en-GB" sz="2800" dirty="0" err="1"/>
              <a:t>Costau</a:t>
            </a:r>
            <a:r>
              <a:rPr lang="en-GB" sz="2800" dirty="0"/>
              <a:t> </a:t>
            </a:r>
            <a:r>
              <a:rPr lang="en-GB" sz="2800" dirty="0" err="1"/>
              <a:t>bwyd</a:t>
            </a:r>
            <a:r>
              <a:rPr lang="en-GB" sz="2800" dirty="0"/>
              <a:t> a </a:t>
            </a:r>
            <a:r>
              <a:rPr lang="en-GB" sz="2800" dirty="0" err="1"/>
              <a:t>diod</a:t>
            </a:r>
            <a:r>
              <a:rPr lang="en-GB" sz="2800" dirty="0"/>
              <a:t> </a:t>
            </a:r>
            <a:r>
              <a:rPr lang="en-GB" sz="2800" dirty="0" err="1"/>
              <a:t>oedd</a:t>
            </a:r>
            <a:r>
              <a:rPr lang="en-GB" sz="2800" dirty="0"/>
              <a:t> y </a:t>
            </a:r>
            <a:r>
              <a:rPr lang="en-GB" sz="2800" dirty="0" err="1"/>
              <a:t>gost</a:t>
            </a:r>
            <a:r>
              <a:rPr lang="en-GB" sz="2800" dirty="0"/>
              <a:t> </a:t>
            </a:r>
            <a:r>
              <a:rPr lang="en-GB" sz="2800" dirty="0" err="1"/>
              <a:t>fwyaf</a:t>
            </a:r>
            <a:r>
              <a:rPr lang="en-GB" sz="2800" dirty="0"/>
              <a:t> </a:t>
            </a:r>
            <a:r>
              <a:rPr lang="en-GB" sz="2800" dirty="0" err="1"/>
              <a:t>i</a:t>
            </a:r>
            <a:r>
              <a:rPr lang="en-GB" sz="2800" dirty="0"/>
              <a:t> </a:t>
            </a:r>
            <a:r>
              <a:rPr lang="en-GB" sz="2800" dirty="0" err="1"/>
              <a:t>ymwelwyr</a:t>
            </a:r>
            <a:r>
              <a:rPr lang="en-GB" sz="2800" dirty="0"/>
              <a:t> </a:t>
            </a:r>
            <a:r>
              <a:rPr lang="en-GB" sz="2800" dirty="0" err="1"/>
              <a:t>dydd</a:t>
            </a:r>
            <a:r>
              <a:rPr lang="en-GB" sz="2800" dirty="0"/>
              <a:t> </a:t>
            </a:r>
            <a:r>
              <a:rPr lang="en-GB" sz="2800" dirty="0" err="1"/>
              <a:t>yng</a:t>
            </a:r>
            <a:r>
              <a:rPr lang="en-GB" sz="2800" dirty="0"/>
              <a:t> </a:t>
            </a:r>
            <a:r>
              <a:rPr lang="en-GB" sz="2800" dirty="0" err="1"/>
              <a:t>Nghymru</a:t>
            </a:r>
            <a:r>
              <a:rPr lang="en-GB" sz="2800" dirty="0"/>
              <a:t> o </a:t>
            </a:r>
            <a:r>
              <a:rPr lang="en-GB" sz="2800" dirty="0" err="1"/>
              <a:t>hyd</a:t>
            </a:r>
            <a:r>
              <a:rPr lang="en-GB" sz="2800" dirty="0"/>
              <a:t> </a:t>
            </a:r>
            <a:r>
              <a:rPr lang="en-GB" sz="2800" dirty="0" err="1"/>
              <a:t>yn</a:t>
            </a:r>
            <a:r>
              <a:rPr lang="en-GB" sz="2800" dirty="0"/>
              <a:t> 2024, </a:t>
            </a:r>
            <a:r>
              <a:rPr lang="en-GB" sz="2800" dirty="0" err="1"/>
              <a:t>wedi</a:t>
            </a:r>
            <a:r>
              <a:rPr lang="en-GB" sz="2800" dirty="0"/>
              <a:t> </a:t>
            </a:r>
            <a:r>
              <a:rPr lang="en-GB" sz="2800" dirty="0" err="1"/>
              <a:t>gostwng</a:t>
            </a:r>
            <a:r>
              <a:rPr lang="en-GB" sz="2800" dirty="0"/>
              <a:t> 11% o 2023. </a:t>
            </a:r>
            <a:r>
              <a:rPr lang="en-GB" sz="2800" dirty="0" err="1"/>
              <a:t>Pobl</a:t>
            </a:r>
            <a:r>
              <a:rPr lang="en-GB" sz="2800" dirty="0"/>
              <a:t> </a:t>
            </a:r>
            <a:r>
              <a:rPr lang="en-GB" sz="2800" dirty="0" err="1"/>
              <a:t>annibynnol</a:t>
            </a:r>
            <a:r>
              <a:rPr lang="en-GB" sz="2800" dirty="0"/>
              <a:t> </a:t>
            </a:r>
            <a:r>
              <a:rPr lang="en-GB" sz="2800" dirty="0" err="1"/>
              <a:t>hŷn</a:t>
            </a:r>
            <a:r>
              <a:rPr lang="en-GB" sz="2800" dirty="0"/>
              <a:t> </a:t>
            </a:r>
            <a:r>
              <a:rPr lang="en-GB" sz="2800" dirty="0" err="1"/>
              <a:t>wnaeth</a:t>
            </a:r>
            <a:r>
              <a:rPr lang="en-GB" sz="2800" dirty="0"/>
              <a:t> </a:t>
            </a:r>
            <a:r>
              <a:rPr lang="en-GB" sz="2800" dirty="0" err="1"/>
              <a:t>leihau</a:t>
            </a:r>
            <a:r>
              <a:rPr lang="en-GB" sz="2800" dirty="0"/>
              <a:t> </a:t>
            </a:r>
            <a:r>
              <a:rPr lang="en-GB" sz="2800" dirty="0" err="1"/>
              <a:t>eu</a:t>
            </a:r>
            <a:r>
              <a:rPr lang="en-GB" sz="2800" dirty="0"/>
              <a:t> </a:t>
            </a:r>
            <a:r>
              <a:rPr lang="en-GB" sz="2800" dirty="0" err="1"/>
              <a:t>gwariant</a:t>
            </a:r>
            <a:r>
              <a:rPr lang="en-GB" sz="2800" dirty="0"/>
              <a:t> </a:t>
            </a:r>
            <a:r>
              <a:rPr lang="en-GB" sz="2800" dirty="0" err="1"/>
              <a:t>ar</a:t>
            </a:r>
            <a:r>
              <a:rPr lang="en-GB" sz="2800" dirty="0"/>
              <a:t> </a:t>
            </a:r>
            <a:r>
              <a:rPr lang="en-GB" sz="2800" dirty="0" err="1"/>
              <a:t>fwyd</a:t>
            </a:r>
            <a:r>
              <a:rPr lang="en-GB" sz="2800" dirty="0"/>
              <a:t> a </a:t>
            </a:r>
            <a:r>
              <a:rPr lang="en-GB" sz="2800" dirty="0" err="1"/>
              <a:t>diod</a:t>
            </a:r>
            <a:r>
              <a:rPr lang="en-GB" sz="2800" dirty="0"/>
              <a:t> y </a:t>
            </a:r>
            <a:r>
              <a:rPr lang="en-GB" sz="2800" dirty="0" err="1"/>
              <a:t>mwyaf</a:t>
            </a:r>
            <a:r>
              <a:rPr lang="en-GB" sz="2800" dirty="0"/>
              <a:t> </a:t>
            </a:r>
            <a:r>
              <a:rPr lang="en-GB" sz="2800" dirty="0" err="1"/>
              <a:t>yn</a:t>
            </a:r>
            <a:r>
              <a:rPr lang="en-GB" sz="2800" dirty="0"/>
              <a:t> 2024, </a:t>
            </a:r>
            <a:r>
              <a:rPr lang="en-GB" sz="2800" dirty="0" err="1"/>
              <a:t>gan</a:t>
            </a:r>
            <a:r>
              <a:rPr lang="en-GB" sz="2800" dirty="0"/>
              <a:t> </a:t>
            </a:r>
            <a:r>
              <a:rPr lang="en-GB" sz="2800" dirty="0" err="1"/>
              <a:t>ostwng</a:t>
            </a:r>
            <a:r>
              <a:rPr lang="en-GB" sz="2800" dirty="0"/>
              <a:t> 36% </a:t>
            </a:r>
            <a:r>
              <a:rPr lang="en-GB" sz="2800" dirty="0" err="1"/>
              <a:t>ers</a:t>
            </a:r>
            <a:r>
              <a:rPr lang="en-GB" sz="2800" dirty="0"/>
              <a:t> 2023. </a:t>
            </a:r>
            <a:r>
              <a:rPr lang="en-GB" sz="2800" dirty="0" err="1"/>
              <a:t>Fodd</a:t>
            </a:r>
            <a:r>
              <a:rPr lang="en-GB" sz="2800" dirty="0"/>
              <a:t> </a:t>
            </a:r>
            <a:r>
              <a:rPr lang="en-GB" sz="2800" dirty="0" err="1"/>
              <a:t>bynnag</a:t>
            </a:r>
            <a:r>
              <a:rPr lang="en-GB" sz="2800" dirty="0"/>
              <a:t>, </a:t>
            </a:r>
            <a:r>
              <a:rPr lang="en-GB" sz="2800" dirty="0" err="1"/>
              <a:t>cynyddodd</a:t>
            </a:r>
            <a:r>
              <a:rPr lang="en-GB" sz="2800" dirty="0"/>
              <a:t> y </a:t>
            </a:r>
            <a:r>
              <a:rPr lang="en-GB" sz="2800" dirty="0" err="1"/>
              <a:t>cyfnod</a:t>
            </a:r>
            <a:r>
              <a:rPr lang="en-GB" sz="2800" dirty="0"/>
              <a:t> </a:t>
            </a:r>
            <a:r>
              <a:rPr lang="en-GB" sz="2800" dirty="0" err="1"/>
              <a:t>oes</a:t>
            </a:r>
            <a:r>
              <a:rPr lang="en-GB" sz="2800" dirty="0"/>
              <a:t> </a:t>
            </a:r>
            <a:r>
              <a:rPr lang="en-GB" sz="2800" dirty="0" err="1"/>
              <a:t>teulu</a:t>
            </a:r>
            <a:r>
              <a:rPr lang="en-GB" sz="2800" dirty="0"/>
              <a:t> </a:t>
            </a:r>
            <a:r>
              <a:rPr lang="en-GB" sz="2800" dirty="0" err="1"/>
              <a:t>eu</a:t>
            </a:r>
            <a:r>
              <a:rPr lang="en-GB" sz="2800" dirty="0"/>
              <a:t> </a:t>
            </a:r>
            <a:r>
              <a:rPr lang="en-GB" sz="2800" dirty="0" err="1"/>
              <a:t>gwariant</a:t>
            </a:r>
            <a:r>
              <a:rPr lang="en-GB" sz="2800" dirty="0"/>
              <a:t> </a:t>
            </a:r>
            <a:r>
              <a:rPr lang="en-GB" sz="2800" dirty="0" err="1"/>
              <a:t>ar</a:t>
            </a:r>
            <a:r>
              <a:rPr lang="en-GB" sz="2800" dirty="0"/>
              <a:t> </a:t>
            </a:r>
            <a:r>
              <a:rPr lang="en-GB" sz="2800" dirty="0" err="1"/>
              <a:t>fwyd</a:t>
            </a:r>
            <a:r>
              <a:rPr lang="en-GB" sz="2800" dirty="0"/>
              <a:t> a </a:t>
            </a:r>
            <a:r>
              <a:rPr lang="en-GB" sz="2800" dirty="0" err="1"/>
              <a:t>diod</a:t>
            </a:r>
            <a:r>
              <a:rPr lang="en-GB" sz="2800" dirty="0"/>
              <a:t>, </a:t>
            </a:r>
            <a:r>
              <a:rPr lang="en-GB" sz="2800" dirty="0" err="1"/>
              <a:t>yn</a:t>
            </a:r>
            <a:r>
              <a:rPr lang="en-GB" sz="2800" dirty="0"/>
              <a:t> </a:t>
            </a:r>
            <a:r>
              <a:rPr lang="en-GB" sz="2800" dirty="0" err="1"/>
              <a:t>unol</a:t>
            </a:r>
            <a:r>
              <a:rPr lang="en-GB" sz="2800" dirty="0"/>
              <a:t> </a:t>
            </a:r>
            <a:r>
              <a:rPr lang="en-GB" sz="2800" dirty="0" err="1"/>
              <a:t>â’r</a:t>
            </a:r>
            <a:r>
              <a:rPr lang="en-GB" sz="2800" dirty="0"/>
              <a:t> </a:t>
            </a:r>
            <a:r>
              <a:rPr lang="en-GB" sz="2800" dirty="0" err="1"/>
              <a:t>cynnydd</a:t>
            </a:r>
            <a:r>
              <a:rPr lang="en-GB" sz="2800" dirty="0"/>
              <a:t> </a:t>
            </a:r>
            <a:r>
              <a:rPr lang="en-GB" sz="2800" dirty="0" err="1"/>
              <a:t>i</a:t>
            </a:r>
            <a:r>
              <a:rPr lang="en-GB" sz="2800" dirty="0"/>
              <a:t> </a:t>
            </a:r>
            <a:r>
              <a:rPr lang="en-GB" sz="2800" dirty="0" err="1"/>
              <a:t>ymweliadau</a:t>
            </a:r>
            <a:r>
              <a:rPr lang="en-GB" sz="2800" dirty="0"/>
              <a:t> </a:t>
            </a:r>
            <a:r>
              <a:rPr lang="en-GB" sz="2800" dirty="0" err="1"/>
              <a:t>dydd</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y </a:t>
            </a:r>
            <a:r>
              <a:rPr lang="en-GB" sz="2800" dirty="0" err="1"/>
              <a:t>gweithgareddau</a:t>
            </a:r>
            <a:r>
              <a:rPr lang="en-GB" sz="2800" dirty="0"/>
              <a:t> </a:t>
            </a:r>
            <a:r>
              <a:rPr lang="en-GB" sz="2800" dirty="0" err="1"/>
              <a:t>hyn</a:t>
            </a:r>
            <a:r>
              <a:rPr lang="en-GB" sz="2800" dirty="0"/>
              <a:t> (+13% </a:t>
            </a:r>
            <a:r>
              <a:rPr lang="en-GB" sz="2800" dirty="0" err="1"/>
              <a:t>ers</a:t>
            </a:r>
            <a:r>
              <a:rPr lang="en-GB" sz="2800" dirty="0"/>
              <a:t> 2023). </a:t>
            </a:r>
            <a:r>
              <a:rPr lang="en-GB" sz="2800" dirty="0" err="1"/>
              <a:t>Wrth</a:t>
            </a:r>
            <a:r>
              <a:rPr lang="en-GB" sz="2800" dirty="0"/>
              <a:t> </a:t>
            </a:r>
            <a:r>
              <a:rPr lang="en-GB" sz="2800" dirty="0" err="1"/>
              <a:t>i</a:t>
            </a:r>
            <a:r>
              <a:rPr lang="en-GB" sz="2800" dirty="0"/>
              <a:t> </a:t>
            </a:r>
            <a:r>
              <a:rPr lang="en-GB" sz="2800" dirty="0" err="1"/>
              <a:t>ymweliadau</a:t>
            </a:r>
            <a:r>
              <a:rPr lang="en-GB" sz="2800" dirty="0"/>
              <a:t> </a:t>
            </a:r>
            <a:r>
              <a:rPr lang="en-GB" sz="2800" dirty="0" err="1"/>
              <a:t>dydd</a:t>
            </a:r>
            <a:r>
              <a:rPr lang="en-GB" sz="2800" dirty="0"/>
              <a:t> </a:t>
            </a:r>
            <a:r>
              <a:rPr lang="en-GB" sz="2800" dirty="0" err="1"/>
              <a:t>ar</a:t>
            </a:r>
            <a:r>
              <a:rPr lang="en-GB" sz="2800" dirty="0"/>
              <a:t> </a:t>
            </a:r>
            <a:r>
              <a:rPr lang="en-GB" sz="2800" dirty="0" err="1"/>
              <a:t>drenau</a:t>
            </a:r>
            <a:r>
              <a:rPr lang="en-GB" sz="2800" dirty="0"/>
              <a:t> </a:t>
            </a:r>
            <a:r>
              <a:rPr lang="en-GB" sz="2800" dirty="0" err="1"/>
              <a:t>gynyddu</a:t>
            </a:r>
            <a:r>
              <a:rPr lang="en-GB" sz="2800" dirty="0"/>
              <a:t> </a:t>
            </a:r>
            <a:r>
              <a:rPr lang="en-GB" sz="2800" dirty="0" err="1"/>
              <a:t>yn</a:t>
            </a:r>
            <a:r>
              <a:rPr lang="en-GB" sz="2800" dirty="0"/>
              <a:t> 2024, </a:t>
            </a:r>
            <a:r>
              <a:rPr lang="en-GB" sz="2800" dirty="0" err="1"/>
              <a:t>cynyddodd</a:t>
            </a:r>
            <a:r>
              <a:rPr lang="en-GB" sz="2800" dirty="0"/>
              <a:t> </a:t>
            </a:r>
            <a:r>
              <a:rPr lang="en-GB" sz="2800" dirty="0" err="1"/>
              <a:t>costau</a:t>
            </a:r>
            <a:r>
              <a:rPr lang="en-GB" sz="2800" dirty="0"/>
              <a:t> </a:t>
            </a:r>
            <a:r>
              <a:rPr lang="en-GB" sz="2800" dirty="0" err="1"/>
              <a:t>trafnidiaeth</a:t>
            </a:r>
            <a:r>
              <a:rPr lang="en-GB" sz="2800" dirty="0"/>
              <a:t> </a:t>
            </a:r>
            <a:r>
              <a:rPr lang="en-GB" sz="2800" dirty="0" err="1"/>
              <a:t>rheilffordd</a:t>
            </a:r>
            <a:r>
              <a:rPr lang="en-GB" sz="2800" dirty="0"/>
              <a:t>, </a:t>
            </a:r>
            <a:r>
              <a:rPr lang="en-GB" sz="2800" dirty="0" err="1"/>
              <a:t>trenau</a:t>
            </a:r>
            <a:r>
              <a:rPr lang="en-GB" sz="2800" dirty="0"/>
              <a:t> </a:t>
            </a:r>
            <a:r>
              <a:rPr lang="en-GB" sz="2800" dirty="0" err="1"/>
              <a:t>tanddaearol</a:t>
            </a:r>
            <a:r>
              <a:rPr lang="en-GB" sz="2800" dirty="0"/>
              <a:t> neu dram (</a:t>
            </a:r>
            <a:r>
              <a:rPr lang="en-GB" sz="2800" dirty="0" err="1"/>
              <a:t>e.e.</a:t>
            </a:r>
            <a:r>
              <a:rPr lang="en-GB" sz="2800" dirty="0"/>
              <a:t> </a:t>
            </a:r>
            <a:r>
              <a:rPr lang="en-GB" sz="2800" dirty="0" err="1"/>
              <a:t>tocynnau</a:t>
            </a:r>
            <a:r>
              <a:rPr lang="en-GB" sz="2800" dirty="0"/>
              <a:t>) </a:t>
            </a:r>
            <a:r>
              <a:rPr lang="en-GB" sz="2800" dirty="0" err="1"/>
              <a:t>hefyd</a:t>
            </a:r>
            <a:r>
              <a:rPr lang="en-GB" sz="2800" dirty="0"/>
              <a:t> (+67% </a:t>
            </a:r>
            <a:r>
              <a:rPr lang="en-GB" sz="2800" dirty="0" err="1"/>
              <a:t>yn</a:t>
            </a:r>
            <a:r>
              <a:rPr lang="en-GB" sz="2800" dirty="0"/>
              <a:t> 2024, </a:t>
            </a:r>
            <a:r>
              <a:rPr lang="en-GB" sz="2800" dirty="0" err="1"/>
              <a:t>o’i</a:t>
            </a:r>
            <a:r>
              <a:rPr lang="en-GB" sz="2800" dirty="0"/>
              <a:t> </a:t>
            </a:r>
            <a:r>
              <a:rPr lang="en-GB" sz="2800" dirty="0" err="1"/>
              <a:t>gymharu</a:t>
            </a:r>
            <a:r>
              <a:rPr lang="en-GB" sz="2800" dirty="0"/>
              <a:t> â 2023). </a:t>
            </a:r>
            <a:r>
              <a:rPr lang="en-GB" sz="2800" dirty="0" err="1"/>
              <a:t>Roedd</a:t>
            </a:r>
            <a:r>
              <a:rPr lang="en-GB" sz="2800" dirty="0"/>
              <a:t> </a:t>
            </a:r>
            <a:r>
              <a:rPr lang="en-GB" sz="2800" dirty="0" err="1"/>
              <a:t>costau</a:t>
            </a:r>
            <a:r>
              <a:rPr lang="en-GB" sz="2800" dirty="0"/>
              <a:t> </a:t>
            </a:r>
            <a:r>
              <a:rPr lang="en-GB" sz="2800" dirty="0" err="1"/>
              <a:t>atyniadau</a:t>
            </a:r>
            <a:r>
              <a:rPr lang="en-GB" sz="2800" dirty="0"/>
              <a:t> </a:t>
            </a:r>
            <a:r>
              <a:rPr lang="en-GB" sz="2800" dirty="0" err="1"/>
              <a:t>yn</a:t>
            </a:r>
            <a:r>
              <a:rPr lang="en-GB" sz="2800" dirty="0"/>
              <a:t> 10% o </a:t>
            </a:r>
            <a:r>
              <a:rPr lang="en-GB" sz="2800" dirty="0" err="1"/>
              <a:t>wariant</a:t>
            </a:r>
            <a:r>
              <a:rPr lang="en-GB" sz="2800" dirty="0"/>
              <a:t> </a:t>
            </a:r>
            <a:r>
              <a:rPr lang="en-GB" sz="2800" dirty="0" err="1"/>
              <a:t>yn</a:t>
            </a:r>
            <a:r>
              <a:rPr lang="en-GB" sz="2800" dirty="0"/>
              <a:t> 2024, </a:t>
            </a:r>
            <a:r>
              <a:rPr lang="en-GB" sz="2800" dirty="0" err="1"/>
              <a:t>gostyngiad</a:t>
            </a:r>
            <a:r>
              <a:rPr lang="en-GB" sz="2800" dirty="0"/>
              <a:t> o 4 </a:t>
            </a:r>
            <a:r>
              <a:rPr lang="en-GB" sz="2800" dirty="0" err="1"/>
              <a:t>pwynt</a:t>
            </a:r>
            <a:r>
              <a:rPr lang="en-GB" sz="2800" dirty="0"/>
              <a:t> </a:t>
            </a:r>
            <a:r>
              <a:rPr lang="en-GB" sz="2800" dirty="0" err="1"/>
              <a:t>canran</a:t>
            </a:r>
            <a:r>
              <a:rPr lang="en-GB" sz="2800" dirty="0"/>
              <a:t>, </a:t>
            </a:r>
            <a:r>
              <a:rPr lang="en-GB" sz="2800" dirty="0" err="1"/>
              <a:t>wrth</a:t>
            </a:r>
            <a:r>
              <a:rPr lang="en-GB" sz="2800" dirty="0"/>
              <a:t> </a:t>
            </a:r>
            <a:r>
              <a:rPr lang="en-GB" sz="2800" dirty="0" err="1"/>
              <a:t>i</a:t>
            </a:r>
            <a:r>
              <a:rPr lang="en-GB" sz="2800" dirty="0"/>
              <a:t> </a:t>
            </a:r>
            <a:r>
              <a:rPr lang="en-GB" sz="2800" dirty="0" err="1"/>
              <a:t>bobl</a:t>
            </a:r>
            <a:r>
              <a:rPr lang="en-GB" sz="2800" dirty="0"/>
              <a:t> </a:t>
            </a:r>
            <a:r>
              <a:rPr lang="en-GB" sz="2800" dirty="0" err="1"/>
              <a:t>annibynnol</a:t>
            </a:r>
            <a:r>
              <a:rPr lang="en-GB" sz="2800" dirty="0"/>
              <a:t> </a:t>
            </a:r>
            <a:r>
              <a:rPr lang="en-GB" sz="2800" dirty="0" err="1"/>
              <a:t>iau</a:t>
            </a:r>
            <a:r>
              <a:rPr lang="en-GB" sz="2800" dirty="0"/>
              <a:t> a </a:t>
            </a:r>
            <a:r>
              <a:rPr lang="en-GB" sz="2800" dirty="0" err="1"/>
              <a:t>theuluoedd</a:t>
            </a:r>
            <a:r>
              <a:rPr lang="en-GB" sz="2800" dirty="0"/>
              <a:t> </a:t>
            </a:r>
            <a:r>
              <a:rPr lang="en-GB" sz="2800" dirty="0" err="1"/>
              <a:t>gynyddu</a:t>
            </a:r>
            <a:r>
              <a:rPr lang="en-GB" sz="2800" dirty="0"/>
              <a:t> </a:t>
            </a:r>
            <a:r>
              <a:rPr lang="en-GB" sz="2800" dirty="0" err="1"/>
              <a:t>eu</a:t>
            </a:r>
            <a:r>
              <a:rPr lang="en-GB" sz="2800" dirty="0"/>
              <a:t> </a:t>
            </a:r>
            <a:r>
              <a:rPr lang="en-GB" sz="2800" dirty="0" err="1"/>
              <a:t>hymweliadau</a:t>
            </a:r>
            <a:r>
              <a:rPr lang="en-GB" sz="2800" dirty="0"/>
              <a:t> </a:t>
            </a:r>
            <a:r>
              <a:rPr lang="en-GB" sz="2800" dirty="0" err="1"/>
              <a:t>dydd</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y </a:t>
            </a:r>
            <a:r>
              <a:rPr lang="en-GB" sz="2800" dirty="0" err="1"/>
              <a:t>gweithgareddau</a:t>
            </a:r>
            <a:r>
              <a:rPr lang="en-GB" sz="2800" dirty="0"/>
              <a:t> </a:t>
            </a:r>
            <a:r>
              <a:rPr lang="en-GB" sz="2800" dirty="0" err="1"/>
              <a:t>hyn</a:t>
            </a:r>
            <a:r>
              <a:rPr lang="en-GB" sz="2800" dirty="0"/>
              <a:t> (-3 </a:t>
            </a:r>
            <a:r>
              <a:rPr lang="en-GB" sz="2800" dirty="0" err="1"/>
              <a:t>phwynt</a:t>
            </a:r>
            <a:r>
              <a:rPr lang="en-GB" sz="2800" dirty="0"/>
              <a:t> </a:t>
            </a:r>
            <a:r>
              <a:rPr lang="en-GB" sz="2800" dirty="0" err="1"/>
              <a:t>canran</a:t>
            </a:r>
            <a:r>
              <a:rPr lang="en-GB" sz="2800" dirty="0"/>
              <a:t> </a:t>
            </a:r>
            <a:r>
              <a:rPr lang="en-GB" sz="2800" dirty="0" err="1"/>
              <a:t>ar</a:t>
            </a:r>
            <a:r>
              <a:rPr lang="en-GB" sz="2800" dirty="0"/>
              <a:t> </a:t>
            </a:r>
            <a:r>
              <a:rPr lang="en-GB" sz="2800" dirty="0" err="1"/>
              <a:t>gyfer</a:t>
            </a:r>
            <a:r>
              <a:rPr lang="en-GB" sz="2800" dirty="0"/>
              <a:t> y </a:t>
            </a:r>
            <a:r>
              <a:rPr lang="en-GB" sz="2800" dirty="0" err="1"/>
              <a:t>ddau</a:t>
            </a:r>
            <a:r>
              <a:rPr lang="en-GB" sz="2800" dirty="0"/>
              <a:t> </a:t>
            </a:r>
            <a:r>
              <a:rPr lang="en-GB" sz="2800" dirty="0" err="1"/>
              <a:t>rhwng</a:t>
            </a:r>
            <a:r>
              <a:rPr lang="en-GB" sz="2800" dirty="0"/>
              <a:t> 2023 a 2024).</a:t>
            </a:r>
          </a:p>
        </p:txBody>
      </p:sp>
      <p:sp>
        <p:nvSpPr>
          <p:cNvPr id="3" name="Rectangle 2">
            <a:extLst>
              <a:ext uri="{FF2B5EF4-FFF2-40B4-BE49-F238E27FC236}">
                <a16:creationId xmlns:a16="http://schemas.microsoft.com/office/drawing/2014/main" id="{1AE79D45-FA69-14EA-FF8F-23F6F2A5F41C}"/>
              </a:ext>
            </a:extLst>
          </p:cNvPr>
          <p:cNvSpPr/>
          <p:nvPr/>
        </p:nvSpPr>
        <p:spPr>
          <a:xfrm>
            <a:off x="611674" y="4575040"/>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Dadansoddiad</a:t>
            </a:r>
            <a:r>
              <a:rPr lang="en-US" sz="2800" b="1" dirty="0"/>
              <a:t> </a:t>
            </a:r>
            <a:r>
              <a:rPr lang="en-US" sz="2800" b="1" dirty="0" err="1"/>
              <a:t>Gwariant</a:t>
            </a:r>
            <a:r>
              <a:rPr lang="en-US" sz="2800" b="1" dirty="0"/>
              <a:t> </a:t>
            </a:r>
            <a:r>
              <a:rPr lang="en-US" sz="2800" b="1" dirty="0" err="1"/>
              <a:t>Ymweliadau</a:t>
            </a:r>
            <a:r>
              <a:rPr lang="en-US" sz="2800" b="1" dirty="0"/>
              <a:t> </a:t>
            </a:r>
            <a:r>
              <a:rPr lang="en-US" sz="2800" b="1" dirty="0" err="1"/>
              <a:t>Dydd</a:t>
            </a:r>
            <a:r>
              <a:rPr lang="en-US" sz="2800" b="1" dirty="0"/>
              <a:t> 2024</a:t>
            </a:r>
          </a:p>
        </p:txBody>
      </p:sp>
      <p:sp>
        <p:nvSpPr>
          <p:cNvPr id="5" name="Rectangle 4">
            <a:extLst>
              <a:ext uri="{FF2B5EF4-FFF2-40B4-BE49-F238E27FC236}">
                <a16:creationId xmlns:a16="http://schemas.microsoft.com/office/drawing/2014/main" id="{C16456F9-7F24-4534-1097-A25B9A1C115C}"/>
              </a:ext>
              <a:ext uri="{C183D7F6-B498-43B3-948B-1728B52AA6E4}">
                <adec:decorative xmlns:adec="http://schemas.microsoft.com/office/drawing/2017/decorative" val="1"/>
              </a:ext>
            </a:extLst>
          </p:cNvPr>
          <p:cNvSpPr/>
          <p:nvPr/>
        </p:nvSpPr>
        <p:spPr>
          <a:xfrm>
            <a:off x="571501" y="5323840"/>
            <a:ext cx="23223538" cy="66474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6" name="Content Placeholder 8" descr="Pie chart depicting the breakdown of visit spend in 2022, for example food and drink costs represent 34% of visit spend.">
            <a:extLst>
              <a:ext uri="{FF2B5EF4-FFF2-40B4-BE49-F238E27FC236}">
                <a16:creationId xmlns:a16="http://schemas.microsoft.com/office/drawing/2014/main" id="{2BCD9828-6A63-CF0C-9F9D-14866C2A3A90}"/>
              </a:ext>
            </a:extLst>
          </p:cNvPr>
          <p:cNvGraphicFramePr/>
          <p:nvPr>
            <p:extLst>
              <p:ext uri="{D42A27DB-BD31-4B8C-83A1-F6EECF244321}">
                <p14:modId xmlns:p14="http://schemas.microsoft.com/office/powerpoint/2010/main" val="1950110979"/>
              </p:ext>
            </p:extLst>
          </p:nvPr>
        </p:nvGraphicFramePr>
        <p:xfrm>
          <a:off x="608012" y="5323840"/>
          <a:ext cx="23187027" cy="664749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11">
            <a:extLst>
              <a:ext uri="{FF2B5EF4-FFF2-40B4-BE49-F238E27FC236}">
                <a16:creationId xmlns:a16="http://schemas.microsoft.com/office/drawing/2014/main" id="{076AC9BE-435B-184A-5C90-F1FF5566DEF5}"/>
              </a:ext>
            </a:extLst>
          </p:cNvPr>
          <p:cNvSpPr txBox="1"/>
          <p:nvPr/>
        </p:nvSpPr>
        <p:spPr>
          <a:xfrm>
            <a:off x="558800" y="11971338"/>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dirty="0"/>
              <a:t>Mae </a:t>
            </a:r>
            <a:r>
              <a:rPr lang="en-US" sz="2400" dirty="0" err="1"/>
              <a:t>gan</a:t>
            </a:r>
            <a:r>
              <a:rPr lang="en-US" sz="2400" dirty="0"/>
              <a:t> </a:t>
            </a:r>
            <a:r>
              <a:rPr lang="en-US" sz="2400" dirty="0" err="1"/>
              <a:t>gategorïau</a:t>
            </a:r>
            <a:r>
              <a:rPr lang="en-US" sz="2400" dirty="0"/>
              <a:t> â * faint </a:t>
            </a:r>
            <a:r>
              <a:rPr lang="en-US" sz="2400" dirty="0" err="1"/>
              <a:t>sylfaen</a:t>
            </a:r>
            <a:r>
              <a:rPr lang="en-US" sz="2400" dirty="0"/>
              <a:t> </a:t>
            </a:r>
            <a:r>
              <a:rPr lang="en-US" sz="2400" dirty="0" err="1"/>
              <a:t>rhwng</a:t>
            </a:r>
            <a:r>
              <a:rPr lang="en-US" sz="2400" dirty="0"/>
              <a:t> 30 a 100, ac </a:t>
            </a:r>
            <a:r>
              <a:rPr lang="en-US" sz="2400" dirty="0" err="1"/>
              <a:t>argymhellir</a:t>
            </a:r>
            <a:r>
              <a:rPr lang="en-US" sz="2400" dirty="0"/>
              <a:t> y </a:t>
            </a:r>
            <a:r>
              <a:rPr lang="en-US" sz="2400" dirty="0" err="1"/>
              <a:t>dylid</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p>
          <a:p>
            <a:pPr marL="0" indent="0" hangingPunct="1">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GB" sz="2400" dirty="0" err="1"/>
              <a:t>Ymweliadau</a:t>
            </a:r>
            <a:r>
              <a:rPr lang="en-GB" sz="2400" dirty="0"/>
              <a:t> </a:t>
            </a:r>
            <a:r>
              <a:rPr lang="en-GB" sz="2400" dirty="0" err="1"/>
              <a:t>Dydd</a:t>
            </a:r>
            <a:r>
              <a:rPr lang="en-GB" sz="2400" dirty="0"/>
              <a:t> 2024</a:t>
            </a:r>
            <a:br>
              <a:rPr lang="en-US" sz="2400" dirty="0"/>
            </a:br>
            <a:r>
              <a:rPr lang="en-US" sz="2400" dirty="0"/>
              <a:t>Sylfaen: Cymru 911</a:t>
            </a:r>
          </a:p>
        </p:txBody>
      </p:sp>
    </p:spTree>
    <p:custDataLst>
      <p:tags r:id="rId1"/>
    </p:custDataLst>
    <p:extLst>
      <p:ext uri="{BB962C8B-B14F-4D97-AF65-F5344CB8AC3E}">
        <p14:creationId xmlns:p14="http://schemas.microsoft.com/office/powerpoint/2010/main" val="343357490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E54942-D452-9DDB-C73B-B1D89458DF40}"/>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Gwariant cyfartalog ar ymweliadau dydd twristiaeth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50F8EF96-A9E9-BC11-E702-94CEFA698000}"/>
              </a:ext>
            </a:extLst>
          </p:cNvPr>
          <p:cNvSpPr>
            <a:spLocks noGrp="1"/>
          </p:cNvSpPr>
          <p:nvPr>
            <p:ph type="body" sz="quarter" idx="14"/>
          </p:nvPr>
        </p:nvSpPr>
        <p:spPr>
          <a:xfrm>
            <a:off x="561975" y="2105029"/>
            <a:ext cx="23223538" cy="1552572"/>
          </a:xfrm>
        </p:spPr>
        <p:txBody>
          <a:bodyPr lIns="91440" tIns="45720" rIns="91440" bIns="45720" anchor="t"/>
          <a:lstStyle/>
          <a:p>
            <a:r>
              <a:rPr lang="en-US"/>
              <a:t>£45 oedd y gwariant cyfartalog ar ymweliadau dydd twristiaeth yng Nghymru yn 2024. Gwariodd 11% ddim o gwbl, ac roedd yr ymweliadau dydd hyn i weld ffrindiau a pherthnasau yn bennaf. Fodd bynnag, roedd gan 1 o bob 10 wariant cyfartalog o fwy na £100 fesul ymweliad. Roedd yr ymweliadau hyn yn fwy tebygol o fod â dinasoedd a threfi mawr, wedi’u cyfansoddi o bobl 25-44 oed ac o gymryd rhan mewn gweithgareddau fel bwyd, diod, noson allan neu siopa arbenigol neu fynd i ddigwyddiad cyhoeddus a drefnwyd. </a:t>
            </a:r>
          </a:p>
        </p:txBody>
      </p:sp>
      <p:sp>
        <p:nvSpPr>
          <p:cNvPr id="7" name="Rectangle 6">
            <a:extLst>
              <a:ext uri="{FF2B5EF4-FFF2-40B4-BE49-F238E27FC236}">
                <a16:creationId xmlns:a16="http://schemas.microsoft.com/office/drawing/2014/main" id="{A35A954E-D2E8-7CE3-BF65-17499491B930}"/>
              </a:ext>
            </a:extLst>
          </p:cNvPr>
          <p:cNvSpPr/>
          <p:nvPr/>
        </p:nvSpPr>
        <p:spPr>
          <a:xfrm>
            <a:off x="571500" y="3797300"/>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Gwariant cyfartalog ar ymweliadau dydd twristiaeth 2024 (gan gynnwys dim gwariant)</a:t>
            </a:r>
          </a:p>
        </p:txBody>
      </p:sp>
      <p:sp>
        <p:nvSpPr>
          <p:cNvPr id="9" name="Rectangle 8">
            <a:extLst>
              <a:ext uri="{FF2B5EF4-FFF2-40B4-BE49-F238E27FC236}">
                <a16:creationId xmlns:a16="http://schemas.microsoft.com/office/drawing/2014/main" id="{63179E55-F432-E3D8-CD12-33A05D867772}"/>
              </a:ext>
              <a:ext uri="{C183D7F6-B498-43B3-948B-1728B52AA6E4}">
                <adec:decorative xmlns:adec="http://schemas.microsoft.com/office/drawing/2017/decorative" val="1"/>
              </a:ext>
            </a:extLst>
          </p:cNvPr>
          <p:cNvSpPr/>
          <p:nvPr/>
        </p:nvSpPr>
        <p:spPr>
          <a:xfrm>
            <a:off x="571501" y="4546100"/>
            <a:ext cx="23223538"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8" descr="Bar chart depicting the average spend on tourism day visits in 2022 in England, including zero spend, for example 18% of visits had a spend of £20 to £30.">
            <a:extLst>
              <a:ext uri="{FF2B5EF4-FFF2-40B4-BE49-F238E27FC236}">
                <a16:creationId xmlns:a16="http://schemas.microsoft.com/office/drawing/2014/main" id="{9F27BCAA-4812-B22A-832F-FEEBD5F32D0E}"/>
              </a:ext>
            </a:extLst>
          </p:cNvPr>
          <p:cNvGraphicFramePr/>
          <p:nvPr>
            <p:extLst>
              <p:ext uri="{D42A27DB-BD31-4B8C-83A1-F6EECF244321}">
                <p14:modId xmlns:p14="http://schemas.microsoft.com/office/powerpoint/2010/main" val="2236519265"/>
              </p:ext>
            </p:extLst>
          </p:nvPr>
        </p:nvGraphicFramePr>
        <p:xfrm>
          <a:off x="571500" y="4546100"/>
          <a:ext cx="23223538"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11">
            <a:extLst>
              <a:ext uri="{FF2B5EF4-FFF2-40B4-BE49-F238E27FC236}">
                <a16:creationId xmlns:a16="http://schemas.microsoft.com/office/drawing/2014/main" id="{E781CDF9-F02C-17EC-948D-99C09326CA9C}"/>
              </a:ext>
            </a:extLst>
          </p:cNvPr>
          <p:cNvSpPr txBox="1"/>
          <p:nvPr/>
        </p:nvSpPr>
        <p:spPr>
          <a:xfrm>
            <a:off x="561975" y="12228987"/>
            <a:ext cx="20528218" cy="998175"/>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err="1"/>
              <a:t>Ffynhonnell: Arolwg Twristiaeth Prydain Fawr (GBTS): Ymweliadau Dydd 2024</a:t>
            </a:r>
            <a:br>
              <a:rPr lang="en-US" sz="2400"/>
            </a:br>
            <a:r>
              <a:rPr lang="en-US" sz="2400"/>
              <a:t>Sylfaen: Cymru 911</a:t>
            </a:r>
          </a:p>
        </p:txBody>
      </p:sp>
    </p:spTree>
    <p:custDataLst>
      <p:tags r:id="rId1"/>
    </p:custDataLst>
    <p:extLst>
      <p:ext uri="{BB962C8B-B14F-4D97-AF65-F5344CB8AC3E}">
        <p14:creationId xmlns:p14="http://schemas.microsoft.com/office/powerpoint/2010/main" val="10886261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6E5AF-7E14-C78D-656A-C046FCA37D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B13C0C-12C8-F4E6-5F75-E8C1402908D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Unigolion ag amhariadau ym mharti’r ymweliad dydd</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C265096-6F73-650F-2814-9E9CD03B1AAC}"/>
              </a:ext>
            </a:extLst>
          </p:cNvPr>
          <p:cNvSpPr>
            <a:spLocks noGrp="1"/>
          </p:cNvSpPr>
          <p:nvPr>
            <p:ph type="body" sz="quarter" idx="14"/>
          </p:nvPr>
        </p:nvSpPr>
        <p:spPr>
          <a:xfrm>
            <a:off x="598486" y="1896086"/>
            <a:ext cx="23223538" cy="1552572"/>
          </a:xfrm>
        </p:spPr>
        <p:txBody>
          <a:bodyPr/>
          <a:lstStyle/>
          <a:p>
            <a:r>
              <a:rPr lang="en-GB"/>
              <a:t>Ar y cyfan, gostyngodd ymweliadau dydd yng Nghymru a oedd yn cynnwys rhywun ag amhariad yn y parti 6%, o 15 miliwn o ymweliadau yn 2023 i 14 miliwn o ymweliadau yn 2024. Fodd bynnag, cynyddodd cyfran yr ymweliadau dydd a oedd yn cynnwys rhywun ag amhariad yn y parti 4 pwynt canran, o 23% yn 2022 i 27% yn 2024. Cynyddodd gwariant 8% gan bartïon ymweliad ag amhariadau, o £542 miliwn yn 2023 i £585 miliwn yn 2024. Yn yr un modd â phob ymweliad dydd yng Nghymru yn 2024, cynyddodd gwariant cyfartalog ymhlith partïon a oedd yn cynnwys y rhai ag amhariadau o £36 yn 2023 i £41 yn 2024. </a:t>
            </a:r>
          </a:p>
        </p:txBody>
      </p:sp>
      <p:grpSp>
        <p:nvGrpSpPr>
          <p:cNvPr id="8" name="Group 7" descr="Bar chart with % of day visit parties and spend in Wales by those with impairments in the visit party">
            <a:extLst>
              <a:ext uri="{FF2B5EF4-FFF2-40B4-BE49-F238E27FC236}">
                <a16:creationId xmlns:a16="http://schemas.microsoft.com/office/drawing/2014/main" id="{37FAC8E6-3A2F-DB43-F4F5-9CC215193F8E}"/>
              </a:ext>
            </a:extLst>
          </p:cNvPr>
          <p:cNvGrpSpPr/>
          <p:nvPr/>
        </p:nvGrpSpPr>
        <p:grpSpPr>
          <a:xfrm>
            <a:off x="561975" y="3779520"/>
            <a:ext cx="8435655" cy="8228612"/>
            <a:chOff x="561975" y="3574126"/>
            <a:chExt cx="8435655" cy="8434006"/>
          </a:xfrm>
        </p:grpSpPr>
        <p:sp>
          <p:nvSpPr>
            <p:cNvPr id="5" name="Rectangle 4">
              <a:extLst>
                <a:ext uri="{FF2B5EF4-FFF2-40B4-BE49-F238E27FC236}">
                  <a16:creationId xmlns:a16="http://schemas.microsoft.com/office/drawing/2014/main" id="{0C38DB12-5CC2-9AAC-FA4F-2E0F90934CC2}"/>
                </a:ext>
                <a:ext uri="{C183D7F6-B498-43B3-948B-1728B52AA6E4}">
                  <adec:decorative xmlns:adec="http://schemas.microsoft.com/office/drawing/2017/decorative" val="1"/>
                </a:ext>
              </a:extLst>
            </p:cNvPr>
            <p:cNvSpPr/>
            <p:nvPr/>
          </p:nvSpPr>
          <p:spPr>
            <a:xfrm>
              <a:off x="598486" y="4852376"/>
              <a:ext cx="8362633" cy="71557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7" name="Group 6">
              <a:extLst>
                <a:ext uri="{FF2B5EF4-FFF2-40B4-BE49-F238E27FC236}">
                  <a16:creationId xmlns:a16="http://schemas.microsoft.com/office/drawing/2014/main" id="{092AD1D2-B3FD-3611-D5FE-CDAA9A5B5C41}"/>
                </a:ext>
              </a:extLst>
            </p:cNvPr>
            <p:cNvGrpSpPr/>
            <p:nvPr/>
          </p:nvGrpSpPr>
          <p:grpSpPr>
            <a:xfrm>
              <a:off x="561975" y="3574126"/>
              <a:ext cx="8435655" cy="8434006"/>
              <a:chOff x="561975" y="3574126"/>
              <a:chExt cx="8435655" cy="8434006"/>
            </a:xfrm>
          </p:grpSpPr>
          <p:sp>
            <p:nvSpPr>
              <p:cNvPr id="4" name="Rectangle 3">
                <a:extLst>
                  <a:ext uri="{FF2B5EF4-FFF2-40B4-BE49-F238E27FC236}">
                    <a16:creationId xmlns:a16="http://schemas.microsoft.com/office/drawing/2014/main" id="{D842AD91-4E88-54AA-E98E-7DF657738F18}"/>
                  </a:ext>
                </a:extLst>
              </p:cNvPr>
              <p:cNvSpPr/>
              <p:nvPr/>
            </p:nvSpPr>
            <p:spPr>
              <a:xfrm>
                <a:off x="598486" y="3574126"/>
                <a:ext cx="8399144" cy="12782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 o </a:t>
                </a:r>
                <a:r>
                  <a:rPr lang="en-GB" sz="2800" b="1" dirty="0" err="1"/>
                  <a:t>ymweliadau</a:t>
                </a:r>
                <a:r>
                  <a:rPr lang="en-GB" sz="2800" b="1" dirty="0"/>
                  <a:t> </a:t>
                </a:r>
                <a:r>
                  <a:rPr lang="en-GB" sz="2800" b="1" dirty="0" err="1"/>
                  <a:t>dydd</a:t>
                </a:r>
                <a:r>
                  <a:rPr lang="en-GB" sz="2800" b="1" dirty="0"/>
                  <a:t> a </a:t>
                </a:r>
                <a:r>
                  <a:rPr lang="en-GB" sz="2800" b="1" dirty="0" err="1"/>
                  <a:t>gwariant</a:t>
                </a:r>
                <a:r>
                  <a:rPr lang="en-GB" sz="2800" b="1" dirty="0"/>
                  <a:t> </a:t>
                </a:r>
                <a:r>
                  <a:rPr lang="en-GB" sz="2800" b="1" dirty="0" err="1"/>
                  <a:t>yng</a:t>
                </a:r>
                <a:r>
                  <a:rPr lang="en-GB" sz="2800" b="1" dirty="0"/>
                  <a:t> </a:t>
                </a:r>
                <a:r>
                  <a:rPr lang="en-GB" sz="2800" b="1" dirty="0" err="1"/>
                  <a:t>Nghymru</a:t>
                </a:r>
                <a:r>
                  <a:rPr lang="en-GB" sz="2800" b="1" dirty="0"/>
                  <a:t> </a:t>
                </a:r>
                <a:r>
                  <a:rPr lang="en-GB" sz="2800" b="1" dirty="0" err="1"/>
                  <a:t>gan</a:t>
                </a:r>
                <a:r>
                  <a:rPr lang="en-GB" sz="2800" b="1" dirty="0"/>
                  <a:t> y </a:t>
                </a:r>
                <a:r>
                  <a:rPr lang="en-GB" sz="2800" b="1" dirty="0" err="1"/>
                  <a:t>rhai</a:t>
                </a:r>
                <a:r>
                  <a:rPr lang="en-GB" sz="2800" b="1" dirty="0"/>
                  <a:t> ag </a:t>
                </a:r>
                <a:r>
                  <a:rPr lang="en-GB" sz="2800" b="1" dirty="0" err="1"/>
                  <a:t>amhariadau</a:t>
                </a:r>
                <a:r>
                  <a:rPr lang="en-GB" sz="2800" b="1" dirty="0"/>
                  <a:t> </a:t>
                </a:r>
                <a:r>
                  <a:rPr lang="en-GB" sz="2800" b="1" dirty="0" err="1"/>
                  <a:t>ym</a:t>
                </a:r>
                <a:r>
                  <a:rPr lang="en-GB" sz="2800" b="1" dirty="0"/>
                  <a:t> </a:t>
                </a:r>
                <a:r>
                  <a:rPr lang="en-GB" sz="2800" b="1" dirty="0" err="1"/>
                  <a:t>mharti’r</a:t>
                </a:r>
                <a:r>
                  <a:rPr lang="en-GB" sz="2800" b="1" dirty="0"/>
                  <a:t> </a:t>
                </a:r>
                <a:r>
                  <a:rPr lang="en-GB" sz="2800" b="1" dirty="0" err="1"/>
                  <a:t>ymweliad</a:t>
                </a:r>
                <a:r>
                  <a:rPr lang="en-GB" sz="2800" b="1" dirty="0"/>
                  <a:t> (2022 – 2024)</a:t>
                </a:r>
              </a:p>
            </p:txBody>
          </p:sp>
          <p:graphicFrame>
            <p:nvGraphicFramePr>
              <p:cNvPr id="6" name="Chart 5" descr="Bar graph 2022-2024 visits and spend of those with impairments">
                <a:extLst>
                  <a:ext uri="{FF2B5EF4-FFF2-40B4-BE49-F238E27FC236}">
                    <a16:creationId xmlns:a16="http://schemas.microsoft.com/office/drawing/2014/main" id="{C898E97F-73EB-4FBB-EBA8-156C15F43A58}"/>
                  </a:ext>
                </a:extLst>
              </p:cNvPr>
              <p:cNvGraphicFramePr/>
              <p:nvPr>
                <p:extLst>
                  <p:ext uri="{D42A27DB-BD31-4B8C-83A1-F6EECF244321}">
                    <p14:modId xmlns:p14="http://schemas.microsoft.com/office/powerpoint/2010/main" val="963953431"/>
                  </p:ext>
                </p:extLst>
              </p:nvPr>
            </p:nvGraphicFramePr>
            <p:xfrm>
              <a:off x="561975" y="4888953"/>
              <a:ext cx="8399144" cy="7119179"/>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9" name="Content Placeholder 6" descr="Table depicting visits, spend and average spend in Wales by impairment type">
            <a:extLst>
              <a:ext uri="{FF2B5EF4-FFF2-40B4-BE49-F238E27FC236}">
                <a16:creationId xmlns:a16="http://schemas.microsoft.com/office/drawing/2014/main" id="{8FBCF699-5306-D91A-7B41-9DDA7695C770}"/>
              </a:ext>
            </a:extLst>
          </p:cNvPr>
          <p:cNvGraphicFramePr/>
          <p:nvPr>
            <p:extLst>
              <p:ext uri="{D42A27DB-BD31-4B8C-83A1-F6EECF244321}">
                <p14:modId xmlns:p14="http://schemas.microsoft.com/office/powerpoint/2010/main" val="3155396136"/>
              </p:ext>
            </p:extLst>
          </p:nvPr>
        </p:nvGraphicFramePr>
        <p:xfrm>
          <a:off x="9107424" y="3779520"/>
          <a:ext cx="14678088" cy="8276963"/>
        </p:xfrm>
        <a:graphic>
          <a:graphicData uri="http://schemas.openxmlformats.org/drawingml/2006/table">
            <a:tbl>
              <a:tblPr firstRow="1" bandRow="1">
                <a:tableStyleId>{5C22544A-7EE6-4342-B048-85BDC9FD1C3A}</a:tableStyleId>
              </a:tblPr>
              <a:tblGrid>
                <a:gridCol w="4430865">
                  <a:extLst>
                    <a:ext uri="{9D8B030D-6E8A-4147-A177-3AD203B41FA5}">
                      <a16:colId xmlns:a16="http://schemas.microsoft.com/office/drawing/2014/main" val="2318305683"/>
                    </a:ext>
                  </a:extLst>
                </a:gridCol>
                <a:gridCol w="1766963">
                  <a:extLst>
                    <a:ext uri="{9D8B030D-6E8A-4147-A177-3AD203B41FA5}">
                      <a16:colId xmlns:a16="http://schemas.microsoft.com/office/drawing/2014/main" val="4073713587"/>
                    </a:ext>
                  </a:extLst>
                </a:gridCol>
                <a:gridCol w="2331925">
                  <a:extLst>
                    <a:ext uri="{9D8B030D-6E8A-4147-A177-3AD203B41FA5}">
                      <a16:colId xmlns:a16="http://schemas.microsoft.com/office/drawing/2014/main" val="1504638290"/>
                    </a:ext>
                  </a:extLst>
                </a:gridCol>
                <a:gridCol w="1880373">
                  <a:extLst>
                    <a:ext uri="{9D8B030D-6E8A-4147-A177-3AD203B41FA5}">
                      <a16:colId xmlns:a16="http://schemas.microsoft.com/office/drawing/2014/main" val="2924448448"/>
                    </a:ext>
                  </a:extLst>
                </a:gridCol>
                <a:gridCol w="2218517">
                  <a:extLst>
                    <a:ext uri="{9D8B030D-6E8A-4147-A177-3AD203B41FA5}">
                      <a16:colId xmlns:a16="http://schemas.microsoft.com/office/drawing/2014/main" val="3361772343"/>
                    </a:ext>
                  </a:extLst>
                </a:gridCol>
                <a:gridCol w="2049445">
                  <a:extLst>
                    <a:ext uri="{9D8B030D-6E8A-4147-A177-3AD203B41FA5}">
                      <a16:colId xmlns:a16="http://schemas.microsoft.com/office/drawing/2014/main" val="1552158139"/>
                    </a:ext>
                  </a:extLst>
                </a:gridCol>
              </a:tblGrid>
              <a:tr h="1786545">
                <a:tc>
                  <a:txBody>
                    <a:bodyPr/>
                    <a:lstStyle/>
                    <a:p>
                      <a:pPr algn="l" rtl="0" fontAlgn="ctr"/>
                      <a:r>
                        <a:rPr lang="en-GB" sz="2800" err="1"/>
                        <a:t>Amhariad</a:t>
                      </a:r>
                      <a:endParaRPr lang="en-GB" sz="2800" b="1" i="0" u="none" strike="noStrike">
                        <a:solidFill>
                          <a:srgbClr val="FFFFFF"/>
                        </a:solidFill>
                        <a:effectLst/>
                        <a:latin typeface="+mn-lt"/>
                      </a:endParaRPr>
                    </a:p>
                  </a:txBody>
                  <a:tcPr marT="64008" marB="64008" anchor="ctr"/>
                </a:tc>
                <a:tc>
                  <a:txBody>
                    <a:bodyPr/>
                    <a:lstStyle/>
                    <a:p>
                      <a:pPr algn="ctr" rtl="0" fontAlgn="ctr"/>
                      <a:r>
                        <a:rPr lang="en-GB" sz="2800" b="1" i="0" u="none" strike="noStrike" kern="1200" dirty="0" err="1">
                          <a:solidFill>
                            <a:srgbClr val="FFFFFF"/>
                          </a:solidFill>
                          <a:effectLst/>
                          <a:latin typeface="+mn-lt"/>
                          <a:ea typeface="+mn-ea"/>
                          <a:cs typeface="+mn-cs"/>
                        </a:rPr>
                        <a:t>Ymweliadau</a:t>
                      </a:r>
                      <a:r>
                        <a:rPr lang="en-GB" sz="2800" b="1" i="0" u="none" strike="noStrike" kern="1200" dirty="0">
                          <a:solidFill>
                            <a:srgbClr val="FFFFFF"/>
                          </a:solidFill>
                          <a:effectLst/>
                          <a:latin typeface="+mn-lt"/>
                          <a:ea typeface="+mn-ea"/>
                          <a:cs typeface="+mn-cs"/>
                        </a:rPr>
                        <a:t> (</a:t>
                      </a:r>
                      <a:r>
                        <a:rPr lang="en-GB" sz="2800" b="1" i="0" u="none" strike="noStrike" kern="1200" dirty="0" err="1">
                          <a:solidFill>
                            <a:srgbClr val="FFFFFF"/>
                          </a:solidFill>
                          <a:effectLst/>
                          <a:latin typeface="+mn-lt"/>
                          <a:ea typeface="+mn-ea"/>
                          <a:cs typeface="+mn-cs"/>
                        </a:rPr>
                        <a:t>miliynau</a:t>
                      </a:r>
                      <a:r>
                        <a:rPr lang="en-GB" sz="2800" b="1" i="0" u="none" strike="noStrike" kern="1200" dirty="0">
                          <a:solidFill>
                            <a:srgbClr val="FFFFFF"/>
                          </a:solidFill>
                          <a:effectLst/>
                          <a:latin typeface="+mn-lt"/>
                          <a:ea typeface="+mn-ea"/>
                          <a:cs typeface="+mn-cs"/>
                        </a:rPr>
                        <a:t>)</a:t>
                      </a:r>
                    </a:p>
                  </a:txBody>
                  <a:tcPr marT="64008" marB="64008" anchor="ctr"/>
                </a:tc>
                <a:tc>
                  <a:txBody>
                    <a:bodyPr/>
                    <a:lstStyle/>
                    <a:p>
                      <a:pPr algn="ctr" rtl="0" fontAlgn="ctr"/>
                      <a:r>
                        <a:rPr lang="en-GB" sz="2800" b="1" i="0" u="none" strike="noStrike" kern="1200" err="1">
                          <a:solidFill>
                            <a:srgbClr val="FFFFFF"/>
                          </a:solidFill>
                          <a:effectLst/>
                          <a:latin typeface="+mn-lt"/>
                          <a:ea typeface="+mn-ea"/>
                          <a:cs typeface="+mn-cs"/>
                        </a:rPr>
                        <a:t>Cyfran o ymweliadau</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a:solidFill>
                            <a:srgbClr val="FFFFFF"/>
                          </a:solidFill>
                          <a:effectLst/>
                          <a:latin typeface="+mn-lt"/>
                          <a:ea typeface="+mn-ea"/>
                          <a:cs typeface="+mn-cs"/>
                        </a:rPr>
                        <a:t>Gwariant</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err="1">
                          <a:solidFill>
                            <a:srgbClr val="FFFFFF"/>
                          </a:solidFill>
                          <a:effectLst/>
                          <a:latin typeface="+mn-lt"/>
                          <a:ea typeface="+mn-ea"/>
                          <a:cs typeface="+mn-cs"/>
                        </a:rPr>
                        <a:t>Cyfran o wariant</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err="1">
                          <a:solidFill>
                            <a:srgbClr val="FFFFFF"/>
                          </a:solidFill>
                          <a:effectLst/>
                          <a:latin typeface="+mn-lt"/>
                          <a:ea typeface="+mn-ea"/>
                          <a:cs typeface="+mn-cs"/>
                        </a:rPr>
                        <a:t>Gwariant cyfartalog fesul ymweliad</a:t>
                      </a:r>
                      <a:endParaRPr lang="en-GB" sz="2800" b="1" i="0" u="none" strike="noStrike" kern="1200">
                        <a:solidFill>
                          <a:srgbClr val="FFFFFF"/>
                        </a:solidFill>
                        <a:effectLst/>
                        <a:latin typeface="+mn-lt"/>
                        <a:ea typeface="+mn-ea"/>
                        <a:cs typeface="+mn-cs"/>
                      </a:endParaRPr>
                    </a:p>
                  </a:txBody>
                  <a:tcPr marT="64008" marB="64008" anchor="ctr"/>
                </a:tc>
                <a:extLst>
                  <a:ext uri="{0D108BD9-81ED-4DB2-BD59-A6C34878D82A}">
                    <a16:rowId xmlns:a16="http://schemas.microsoft.com/office/drawing/2014/main" val="885219995"/>
                  </a:ext>
                </a:extLst>
              </a:tr>
              <a:tr h="1059950">
                <a:tc>
                  <a:txBody>
                    <a:bodyPr/>
                    <a:lstStyle/>
                    <a:p>
                      <a:pPr algn="l" fontAlgn="b"/>
                      <a:r>
                        <a:rPr lang="en-GB" sz="2400" b="0" i="0" u="none" strike="noStrike">
                          <a:solidFill>
                            <a:schemeClr val="tx1"/>
                          </a:solidFill>
                          <a:effectLst/>
                          <a:latin typeface="+mn-lt"/>
                        </a:rPr>
                        <a:t>Oes, rhywun ag amhariad ym mharti’r ymweliad</a:t>
                      </a:r>
                    </a:p>
                  </a:txBody>
                  <a:tcPr marT="54864" marB="54864"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14.2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27%</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£585</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24%</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£41</a:t>
                      </a:r>
                    </a:p>
                  </a:txBody>
                  <a:tcPr marL="7620" marR="7620" marT="7620" marB="0" anchor="ctr"/>
                </a:tc>
                <a:extLst>
                  <a:ext uri="{0D108BD9-81ED-4DB2-BD59-A6C34878D82A}">
                    <a16:rowId xmlns:a16="http://schemas.microsoft.com/office/drawing/2014/main" val="439528554"/>
                  </a:ext>
                </a:extLst>
              </a:tr>
              <a:tr h="1059950">
                <a:tc>
                  <a:txBody>
                    <a:bodyPr/>
                    <a:lstStyle/>
                    <a:p>
                      <a:pPr algn="l" fontAlgn="b"/>
                      <a:r>
                        <a:rPr lang="en-GB" sz="2400" b="1" i="0" u="none" strike="noStrike">
                          <a:solidFill>
                            <a:schemeClr val="tx1"/>
                          </a:solidFill>
                          <a:effectLst/>
                          <a:latin typeface="+mn-lt"/>
                        </a:rPr>
                        <a:t>Math o amhariad</a:t>
                      </a:r>
                    </a:p>
                  </a:txBody>
                  <a:tcPr marT="54864" marB="54864"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val="2946266302"/>
                  </a:ext>
                </a:extLst>
              </a:tr>
              <a:tr h="1142317">
                <a:tc>
                  <a:txBody>
                    <a:bodyPr/>
                    <a:lstStyle/>
                    <a:p>
                      <a:pPr marL="0" algn="l" defTabSz="914400" rtl="0" eaLnBrk="1" fontAlgn="b" latinLnBrk="0" hangingPunct="1"/>
                      <a:r>
                        <a:rPr lang="en-GB" sz="2400" b="0" i="0" u="none" strike="noStrike" kern="1200" err="1">
                          <a:solidFill>
                            <a:schemeClr val="tx1"/>
                          </a:solidFill>
                          <a:effectLst/>
                          <a:latin typeface="+mn-lt"/>
                          <a:ea typeface="+mn-ea"/>
                          <a:cs typeface="+mn-cs"/>
                        </a:rPr>
                        <a:t>Gwybyddol/ Ymddygiadol</a:t>
                      </a:r>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8.6 </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£338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£39</a:t>
                      </a:r>
                    </a:p>
                  </a:txBody>
                  <a:tcPr marL="7620" marR="7620" marT="7620" marB="0" anchor="ctr"/>
                </a:tc>
                <a:extLst>
                  <a:ext uri="{0D108BD9-81ED-4DB2-BD59-A6C34878D82A}">
                    <a16:rowId xmlns:a16="http://schemas.microsoft.com/office/drawing/2014/main" val="797025957"/>
                  </a:ext>
                </a:extLst>
              </a:tr>
              <a:tr h="1059950">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*Synhwyraidd</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£86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£40</a:t>
                      </a:r>
                    </a:p>
                  </a:txBody>
                  <a:tcPr marL="7620" marR="7620" marT="7620" marB="0" anchor="ctr"/>
                </a:tc>
                <a:extLst>
                  <a:ext uri="{0D108BD9-81ED-4DB2-BD59-A6C34878D82A}">
                    <a16:rowId xmlns:a16="http://schemas.microsoft.com/office/drawing/2014/main" val="3515031598"/>
                  </a:ext>
                </a:extLst>
              </a:tr>
              <a:tr h="1059950">
                <a:tc>
                  <a:txBody>
                    <a:bodyPr/>
                    <a:lstStyle/>
                    <a:p>
                      <a:pPr marL="0" algn="l" defTabSz="914400" rtl="0" eaLnBrk="1" fontAlgn="b" latinLnBrk="0" hangingPunct="1"/>
                      <a:r>
                        <a:rPr lang="en-GB" sz="2400" b="0" i="0" u="none" strike="noStrike" kern="1200" err="1">
                          <a:solidFill>
                            <a:schemeClr val="tx1"/>
                          </a:solidFill>
                          <a:effectLst/>
                          <a:latin typeface="+mn-lt"/>
                          <a:ea typeface="+mn-ea"/>
                          <a:cs typeface="+mn-cs"/>
                        </a:rPr>
                        <a:t>Corfforol</a:t>
                      </a:r>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6.8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13%</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effectLst/>
                          <a:uFillTx/>
                          <a:latin typeface="+mn-lt"/>
                          <a:ea typeface="+mn-ea"/>
                          <a:cs typeface="+mn-cs"/>
                          <a:sym typeface="Calibri"/>
                        </a:rPr>
                        <a:t>£261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£38</a:t>
                      </a:r>
                    </a:p>
                  </a:txBody>
                  <a:tcPr marL="7620" marR="7620" marT="7620" marB="0" anchor="ctr"/>
                </a:tc>
                <a:extLst>
                  <a:ext uri="{0D108BD9-81ED-4DB2-BD59-A6C34878D82A}">
                    <a16:rowId xmlns:a16="http://schemas.microsoft.com/office/drawing/2014/main" val="4102321912"/>
                  </a:ext>
                </a:extLst>
              </a:tr>
              <a:tr h="1059950">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*Arall</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2.0</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£102</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effectLst/>
                          <a:uFillTx/>
                          <a:latin typeface="+mn-lt"/>
                          <a:ea typeface="+mn-ea"/>
                          <a:cs typeface="+mn-cs"/>
                          <a:sym typeface="Calibri"/>
                        </a:rPr>
                        <a:t>£50</a:t>
                      </a:r>
                    </a:p>
                  </a:txBody>
                  <a:tcPr marL="7620" marR="7620" marT="7620" marB="0" anchor="ctr"/>
                </a:tc>
                <a:extLst>
                  <a:ext uri="{0D108BD9-81ED-4DB2-BD59-A6C34878D82A}">
                    <a16:rowId xmlns:a16="http://schemas.microsoft.com/office/drawing/2014/main" val="3938810142"/>
                  </a:ext>
                </a:extLst>
              </a:tr>
            </a:tbl>
          </a:graphicData>
        </a:graphic>
      </p:graphicFrame>
      <p:sp>
        <p:nvSpPr>
          <p:cNvPr id="12" name="Text Placeholder 11">
            <a:extLst>
              <a:ext uri="{FF2B5EF4-FFF2-40B4-BE49-F238E27FC236}">
                <a16:creationId xmlns:a16="http://schemas.microsoft.com/office/drawing/2014/main" id="{1265B81E-2124-0FA1-CBAD-3A3CD55A69B8}"/>
              </a:ext>
            </a:extLst>
          </p:cNvPr>
          <p:cNvSpPr>
            <a:spLocks noGrp="1"/>
          </p:cNvSpPr>
          <p:nvPr>
            <p:ph type="body" sz="quarter" idx="15"/>
          </p:nvPr>
        </p:nvSpPr>
        <p:spPr>
          <a:xfrm>
            <a:off x="561975" y="12328311"/>
            <a:ext cx="20528218" cy="998175"/>
          </a:xfrm>
        </p:spPr>
        <p:txBody>
          <a:bodyPr lIns="0" tIns="0" rIns="0" bIns="0" anchor="t"/>
          <a:lstStyle/>
          <a:p>
            <a:r>
              <a:rPr lang="en-GB" sz="2400" dirty="0"/>
              <a:t>*Mae </a:t>
            </a:r>
            <a:r>
              <a:rPr lang="en-GB" sz="2400" dirty="0" err="1"/>
              <a:t>gan</a:t>
            </a:r>
            <a:r>
              <a:rPr lang="en-GB" sz="2400" dirty="0"/>
              <a:t> </a:t>
            </a:r>
            <a:r>
              <a:rPr lang="en-GB" sz="2400" dirty="0" err="1"/>
              <a:t>gategorïau</a:t>
            </a:r>
            <a:r>
              <a:rPr lang="en-GB" sz="2400" dirty="0"/>
              <a:t> â * faint </a:t>
            </a:r>
            <a:r>
              <a:rPr lang="en-GB" sz="2400" dirty="0" err="1"/>
              <a:t>sylfaen</a:t>
            </a:r>
            <a:r>
              <a:rPr lang="en-GB" sz="2400" dirty="0"/>
              <a:t> </a:t>
            </a:r>
            <a:r>
              <a:rPr lang="en-GB" sz="2400" dirty="0" err="1"/>
              <a:t>rhwng</a:t>
            </a:r>
            <a:r>
              <a:rPr lang="en-GB" sz="2400" dirty="0"/>
              <a:t> 30 a 100, ac </a:t>
            </a:r>
            <a:r>
              <a:rPr lang="en-GB" sz="2400" dirty="0" err="1"/>
              <a:t>argymhellir</a:t>
            </a:r>
            <a:r>
              <a:rPr lang="en-GB" sz="2400" dirty="0"/>
              <a:t> y </a:t>
            </a:r>
            <a:r>
              <a:rPr lang="en-GB" sz="2400" dirty="0" err="1"/>
              <a:t>dylid</a:t>
            </a:r>
            <a:r>
              <a:rPr lang="en-GB" sz="2400" dirty="0"/>
              <a:t> </a:t>
            </a:r>
            <a:r>
              <a:rPr lang="en-GB" sz="2400" dirty="0" err="1"/>
              <a:t>defnyddio’r</a:t>
            </a:r>
            <a:r>
              <a:rPr lang="en-GB" sz="2400" dirty="0"/>
              <a:t> </a:t>
            </a:r>
            <a:r>
              <a:rPr lang="en-GB" sz="2400" dirty="0" err="1"/>
              <a:t>amcangyfrifon</a:t>
            </a:r>
            <a:r>
              <a:rPr lang="en-GB" sz="2400" dirty="0"/>
              <a:t> </a:t>
            </a:r>
            <a:r>
              <a:rPr lang="en-GB" sz="2400" dirty="0" err="1"/>
              <a:t>ar</a:t>
            </a:r>
            <a:r>
              <a:rPr lang="en-GB" sz="2400" dirty="0"/>
              <a:t> sail </a:t>
            </a:r>
            <a:r>
              <a:rPr lang="en-GB" sz="2400" dirty="0" err="1"/>
              <a:t>ddangosol</a:t>
            </a:r>
            <a:r>
              <a:rPr lang="en-GB" sz="2400" dirty="0"/>
              <a:t> </a:t>
            </a:r>
            <a:r>
              <a:rPr lang="en-GB" sz="2400" dirty="0" err="1"/>
              <a:t>yn</a:t>
            </a:r>
            <a:r>
              <a:rPr lang="en-GB" sz="2400" dirty="0"/>
              <a:t> </a:t>
            </a:r>
            <a:r>
              <a:rPr lang="en-GB" sz="2400" dirty="0" err="1"/>
              <a:t>unig</a:t>
            </a:r>
            <a:r>
              <a:rPr lang="en-GB" sz="2400" dirty="0"/>
              <a:t>. </a:t>
            </a:r>
            <a:br>
              <a:rPr lang="en-GB" sz="2400" dirty="0"/>
            </a:b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GB" sz="2400" dirty="0" err="1"/>
              <a:t>Ymweliadau</a:t>
            </a:r>
            <a:r>
              <a:rPr lang="en-GB" sz="2400" dirty="0"/>
              <a:t> </a:t>
            </a:r>
            <a:r>
              <a:rPr lang="en-GB" sz="2400" dirty="0" err="1"/>
              <a:t>Dydd</a:t>
            </a:r>
            <a:r>
              <a:rPr lang="en-GB" sz="2400" dirty="0"/>
              <a:t> 2024</a:t>
            </a:r>
            <a:br>
              <a:rPr lang="en-US" sz="2400" dirty="0"/>
            </a:br>
            <a:r>
              <a:rPr lang="en-US" sz="2400" dirty="0"/>
              <a:t>Sylfaen: Cymru 911</a:t>
            </a:r>
            <a:endParaRPr lang="en-US" dirty="0"/>
          </a:p>
        </p:txBody>
      </p:sp>
    </p:spTree>
    <p:custDataLst>
      <p:tags r:id="rId1"/>
    </p:custDataLst>
    <p:extLst>
      <p:ext uri="{BB962C8B-B14F-4D97-AF65-F5344CB8AC3E}">
        <p14:creationId xmlns:p14="http://schemas.microsoft.com/office/powerpoint/2010/main" val="83163478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6F72-01C5-3C2B-E17B-9A8C346940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B650333-C29F-CB62-ECDC-E9D0701090D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Proffil y rhai ag amhariadau mewn parti ymweliad 2024</a:t>
            </a:r>
          </a:p>
        </p:txBody>
      </p:sp>
      <p:sp>
        <p:nvSpPr>
          <p:cNvPr id="8" name="Content Placeholder 7">
            <a:extLst>
              <a:ext uri="{FF2B5EF4-FFF2-40B4-BE49-F238E27FC236}">
                <a16:creationId xmlns:a16="http://schemas.microsoft.com/office/drawing/2014/main" id="{AB040AD5-E89A-B567-9852-86176ECAD2A3}"/>
              </a:ext>
            </a:extLst>
          </p:cNvPr>
          <p:cNvSpPr>
            <a:spLocks noGrp="1"/>
          </p:cNvSpPr>
          <p:nvPr>
            <p:ph type="body" sz="quarter" idx="14"/>
          </p:nvPr>
        </p:nvSpPr>
        <p:spPr>
          <a:xfrm>
            <a:off x="606135" y="1949316"/>
            <a:ext cx="23227199" cy="1927360"/>
          </a:xfrm>
        </p:spPr>
        <p:txBody>
          <a:bodyPr lIns="90000" tIns="46800" rIns="90000" bIns="46800">
            <a:noAutofit/>
          </a:bodyPr>
          <a:lstStyle/>
          <a:p>
            <a:r>
              <a:rPr lang="en-GB" sz="2800" dirty="0" err="1"/>
              <a:t>Lechyd</a:t>
            </a:r>
            <a:r>
              <a:rPr lang="en-GB" sz="2800" dirty="0"/>
              <a:t> </a:t>
            </a:r>
            <a:r>
              <a:rPr lang="en-GB" sz="2800" dirty="0" err="1"/>
              <a:t>meddwl</a:t>
            </a:r>
            <a:r>
              <a:rPr lang="en-GB" sz="2800" dirty="0"/>
              <a:t>, </a:t>
            </a:r>
            <a:r>
              <a:rPr lang="en-GB" sz="2800" dirty="0" err="1"/>
              <a:t>symudedd</a:t>
            </a:r>
            <a:r>
              <a:rPr lang="en-GB" sz="2800" dirty="0"/>
              <a:t> a </a:t>
            </a:r>
            <a:r>
              <a:rPr lang="en-GB" sz="2800" dirty="0" err="1"/>
              <a:t>chymdeithasol</a:t>
            </a:r>
            <a:r>
              <a:rPr lang="en-GB" sz="2800" dirty="0"/>
              <a:t>/</a:t>
            </a:r>
            <a:r>
              <a:rPr lang="en-GB" sz="2800" dirty="0" err="1"/>
              <a:t>ymddygiadol</a:t>
            </a:r>
            <a:r>
              <a:rPr lang="en-GB" sz="2800" dirty="0"/>
              <a:t> </a:t>
            </a:r>
            <a:r>
              <a:rPr lang="en-GB" sz="2800" dirty="0" err="1"/>
              <a:t>oedd</a:t>
            </a:r>
            <a:r>
              <a:rPr lang="en-GB" sz="2800" dirty="0"/>
              <a:t> y tri </a:t>
            </a:r>
            <a:r>
              <a:rPr lang="en-GB" sz="2800" dirty="0" err="1"/>
              <a:t>amhariad</a:t>
            </a:r>
            <a:r>
              <a:rPr lang="en-GB" sz="2800" dirty="0"/>
              <a:t> </a:t>
            </a:r>
            <a:r>
              <a:rPr lang="en-GB" sz="2800" dirty="0" err="1"/>
              <a:t>uchaf</a:t>
            </a:r>
            <a:r>
              <a:rPr lang="en-GB" sz="2800" dirty="0"/>
              <a:t> a </a:t>
            </a:r>
            <a:r>
              <a:rPr lang="en-GB" sz="2800" dirty="0" err="1"/>
              <a:t>adroddwyd</a:t>
            </a:r>
            <a:r>
              <a:rPr lang="en-GB" sz="2800" dirty="0"/>
              <a:t> </a:t>
            </a:r>
            <a:r>
              <a:rPr lang="en-GB" sz="2800" dirty="0" err="1"/>
              <a:t>gan</a:t>
            </a:r>
            <a:r>
              <a:rPr lang="en-GB" sz="2800" dirty="0"/>
              <a:t> </a:t>
            </a:r>
            <a:r>
              <a:rPr lang="en-GB" sz="2800" dirty="0" err="1"/>
              <a:t>ymwelwyr</a:t>
            </a:r>
            <a:r>
              <a:rPr lang="en-GB" sz="2800" dirty="0"/>
              <a:t> </a:t>
            </a:r>
            <a:r>
              <a:rPr lang="en-GB" sz="2800" dirty="0" err="1"/>
              <a:t>dydd</a:t>
            </a:r>
            <a:r>
              <a:rPr lang="en-GB" sz="2800" dirty="0"/>
              <a:t> </a:t>
            </a:r>
            <a:r>
              <a:rPr lang="en-GB" sz="2800" dirty="0" err="1"/>
              <a:t>yng</a:t>
            </a:r>
            <a:r>
              <a:rPr lang="en-GB" sz="2800" dirty="0"/>
              <a:t> </a:t>
            </a:r>
            <a:r>
              <a:rPr lang="en-GB" sz="2800" dirty="0" err="1"/>
              <a:t>Nghymru</a:t>
            </a:r>
            <a:r>
              <a:rPr lang="en-GB" sz="2800" dirty="0"/>
              <a:t> </a:t>
            </a:r>
            <a:r>
              <a:rPr lang="en-GB" sz="2800" dirty="0" err="1"/>
              <a:t>yn</a:t>
            </a:r>
            <a:r>
              <a:rPr lang="en-GB" sz="2800" dirty="0"/>
              <a:t> 2024, </a:t>
            </a:r>
            <a:r>
              <a:rPr lang="en-GB" sz="2800" dirty="0" err="1"/>
              <a:t>sy’n</a:t>
            </a:r>
            <a:r>
              <a:rPr lang="en-GB" sz="2800" dirty="0"/>
              <a:t> </a:t>
            </a:r>
            <a:r>
              <a:rPr lang="en-GB" sz="2800" dirty="0" err="1"/>
              <a:t>cyd-fynd</a:t>
            </a:r>
            <a:r>
              <a:rPr lang="en-GB" sz="2800" dirty="0"/>
              <a:t> </a:t>
            </a:r>
            <a:r>
              <a:rPr lang="en-GB" sz="2800" dirty="0" err="1"/>
              <a:t>yn</a:t>
            </a:r>
            <a:r>
              <a:rPr lang="en-GB" sz="2800" dirty="0"/>
              <a:t> </a:t>
            </a:r>
            <a:r>
              <a:rPr lang="en-GB" sz="2800" dirty="0" err="1"/>
              <a:t>gyffredinol</a:t>
            </a:r>
            <a:r>
              <a:rPr lang="en-GB" sz="2800" dirty="0"/>
              <a:t> ag </a:t>
            </a:r>
            <a:r>
              <a:rPr lang="en-GB" sz="2800" dirty="0" err="1"/>
              <a:t>ystadegau</a:t>
            </a:r>
            <a:r>
              <a:rPr lang="en-GB" sz="2800" dirty="0"/>
              <a:t> </a:t>
            </a:r>
            <a:r>
              <a:rPr lang="en-GB" sz="2800" dirty="0" err="1"/>
              <a:t>cyffredinrwydd</a:t>
            </a:r>
            <a:r>
              <a:rPr lang="en-GB" sz="2800" dirty="0"/>
              <a:t>. Mae </a:t>
            </a:r>
            <a:r>
              <a:rPr lang="en-GB" sz="2800" dirty="0" err="1"/>
              <a:t>ymwelwyr</a:t>
            </a:r>
            <a:r>
              <a:rPr lang="en-GB" sz="2800" dirty="0"/>
              <a:t> </a:t>
            </a:r>
            <a:r>
              <a:rPr lang="en-GB" sz="2800" dirty="0" err="1"/>
              <a:t>dydd</a:t>
            </a:r>
            <a:r>
              <a:rPr lang="en-GB" sz="2800" dirty="0"/>
              <a:t> </a:t>
            </a:r>
            <a:r>
              <a:rPr lang="en-GB" sz="2800" dirty="0" err="1"/>
              <a:t>yng</a:t>
            </a:r>
            <a:r>
              <a:rPr lang="en-GB" sz="2800" dirty="0"/>
              <a:t> </a:t>
            </a:r>
            <a:r>
              <a:rPr lang="en-GB" sz="2800" dirty="0" err="1"/>
              <a:t>Nghymru</a:t>
            </a:r>
            <a:r>
              <a:rPr lang="en-GB" sz="2800" dirty="0"/>
              <a:t> ag </a:t>
            </a:r>
            <a:r>
              <a:rPr lang="en-GB" sz="2800" dirty="0" err="1"/>
              <a:t>amhariadau</a:t>
            </a:r>
            <a:r>
              <a:rPr lang="en-GB" sz="2800" dirty="0"/>
              <a:t> </a:t>
            </a:r>
            <a:r>
              <a:rPr lang="en-GB" sz="2800" dirty="0" err="1"/>
              <a:t>yn</a:t>
            </a:r>
            <a:r>
              <a:rPr lang="en-GB" sz="2800" dirty="0"/>
              <a:t> 2024 </a:t>
            </a:r>
            <a:r>
              <a:rPr lang="en-GB" sz="2800" dirty="0" err="1"/>
              <a:t>yn</a:t>
            </a:r>
            <a:r>
              <a:rPr lang="en-GB" sz="2800" dirty="0"/>
              <a:t> </a:t>
            </a:r>
            <a:r>
              <a:rPr lang="en-GB" sz="2800" dirty="0" err="1"/>
              <a:t>tueddu</a:t>
            </a:r>
            <a:r>
              <a:rPr lang="en-GB" sz="2800" dirty="0"/>
              <a:t> at yr </a:t>
            </a:r>
            <a:r>
              <a:rPr lang="en-GB" sz="2800" dirty="0" err="1"/>
              <a:t>ochr</a:t>
            </a:r>
            <a:r>
              <a:rPr lang="en-GB" sz="2800" dirty="0"/>
              <a:t> </a:t>
            </a:r>
            <a:r>
              <a:rPr lang="en-GB" sz="2800" dirty="0" err="1"/>
              <a:t>hŷn</a:t>
            </a:r>
            <a:r>
              <a:rPr lang="en-GB" sz="2800" dirty="0"/>
              <a:t>, </a:t>
            </a:r>
            <a:r>
              <a:rPr lang="en-GB" sz="2800" dirty="0" err="1"/>
              <a:t>ond</a:t>
            </a:r>
            <a:r>
              <a:rPr lang="en-GB" sz="2800" dirty="0"/>
              <a:t> </a:t>
            </a:r>
            <a:r>
              <a:rPr lang="en-GB" sz="2800" dirty="0" err="1"/>
              <a:t>fe</a:t>
            </a:r>
            <a:r>
              <a:rPr lang="en-GB" sz="2800" dirty="0"/>
              <a:t> </a:t>
            </a:r>
            <a:r>
              <a:rPr lang="en-GB" sz="2800" dirty="0" err="1"/>
              <a:t>wnaeth</a:t>
            </a:r>
            <a:r>
              <a:rPr lang="en-GB" sz="2800" dirty="0"/>
              <a:t> </a:t>
            </a:r>
            <a:r>
              <a:rPr lang="en-GB" sz="2800" dirty="0" err="1"/>
              <a:t>cyfran</a:t>
            </a:r>
            <a:r>
              <a:rPr lang="en-GB" sz="2800" dirty="0"/>
              <a:t> y </a:t>
            </a:r>
            <a:r>
              <a:rPr lang="en-GB" sz="2800" dirty="0" err="1"/>
              <a:t>bobl</a:t>
            </a:r>
            <a:r>
              <a:rPr lang="en-GB" sz="2800" dirty="0"/>
              <a:t> </a:t>
            </a:r>
            <a:r>
              <a:rPr lang="en-GB" sz="2800" dirty="0" err="1"/>
              <a:t>annibynnol</a:t>
            </a:r>
            <a:r>
              <a:rPr lang="en-GB" sz="2800" dirty="0"/>
              <a:t> </a:t>
            </a:r>
            <a:r>
              <a:rPr lang="en-GB" sz="2800" dirty="0" err="1"/>
              <a:t>iau</a:t>
            </a:r>
            <a:r>
              <a:rPr lang="en-GB" sz="2800" dirty="0"/>
              <a:t> ag </a:t>
            </a:r>
            <a:r>
              <a:rPr lang="en-GB" sz="2800" dirty="0" err="1"/>
              <a:t>amhariadau</a:t>
            </a:r>
            <a:r>
              <a:rPr lang="en-GB" sz="2800" dirty="0"/>
              <a:t> </a:t>
            </a:r>
            <a:r>
              <a:rPr lang="en-GB" sz="2800" dirty="0" err="1"/>
              <a:t>ym</a:t>
            </a:r>
            <a:r>
              <a:rPr lang="en-GB" sz="2800" dirty="0"/>
              <a:t> </a:t>
            </a:r>
            <a:r>
              <a:rPr lang="en-GB" sz="2800" dirty="0" err="1"/>
              <a:t>mharti’r</a:t>
            </a:r>
            <a:r>
              <a:rPr lang="en-GB" sz="2800" dirty="0"/>
              <a:t> </a:t>
            </a:r>
            <a:r>
              <a:rPr lang="en-GB" sz="2800" dirty="0" err="1"/>
              <a:t>ymweliad</a:t>
            </a:r>
            <a:r>
              <a:rPr lang="en-GB" sz="2800" dirty="0"/>
              <a:t> </a:t>
            </a:r>
            <a:r>
              <a:rPr lang="en-GB" sz="2800" dirty="0" err="1"/>
              <a:t>gynyddu</a:t>
            </a:r>
            <a:r>
              <a:rPr lang="en-GB" sz="2800" dirty="0"/>
              <a:t> 3 </a:t>
            </a:r>
            <a:r>
              <a:rPr lang="en-GB" sz="2800" dirty="0" err="1"/>
              <a:t>phwynt</a:t>
            </a:r>
            <a:r>
              <a:rPr lang="en-GB" sz="2800" dirty="0"/>
              <a:t> </a:t>
            </a:r>
            <a:r>
              <a:rPr lang="en-GB" sz="2800" dirty="0" err="1"/>
              <a:t>canran</a:t>
            </a:r>
            <a:r>
              <a:rPr lang="en-GB" sz="2800" dirty="0"/>
              <a:t> </a:t>
            </a:r>
            <a:r>
              <a:rPr lang="en-GB" sz="2800" dirty="0" err="1"/>
              <a:t>ers</a:t>
            </a:r>
            <a:r>
              <a:rPr lang="en-GB" sz="2800" dirty="0"/>
              <a:t> 2023 (o 17% </a:t>
            </a:r>
            <a:r>
              <a:rPr lang="en-GB" sz="2800" dirty="0" err="1"/>
              <a:t>i</a:t>
            </a:r>
            <a:r>
              <a:rPr lang="en-GB" sz="2800" dirty="0"/>
              <a:t> 20%). Mae </a:t>
            </a:r>
            <a:r>
              <a:rPr lang="en-GB" sz="2800" dirty="0" err="1"/>
              <a:t>partïon</a:t>
            </a:r>
            <a:r>
              <a:rPr lang="en-GB" sz="2800" dirty="0"/>
              <a:t> </a:t>
            </a:r>
            <a:r>
              <a:rPr lang="en-GB" sz="2800" dirty="0" err="1"/>
              <a:t>ymweliadau</a:t>
            </a:r>
            <a:r>
              <a:rPr lang="en-GB" sz="2800" dirty="0"/>
              <a:t> </a:t>
            </a:r>
            <a:r>
              <a:rPr lang="en-GB" sz="2800" dirty="0" err="1"/>
              <a:t>dydd</a:t>
            </a:r>
            <a:r>
              <a:rPr lang="en-GB" sz="2800" dirty="0"/>
              <a:t> ag </a:t>
            </a:r>
            <a:r>
              <a:rPr lang="en-GB" sz="2800" dirty="0" err="1"/>
              <a:t>amhariad</a:t>
            </a:r>
            <a:r>
              <a:rPr lang="en-GB" sz="2800" dirty="0"/>
              <a:t> </a:t>
            </a:r>
            <a:r>
              <a:rPr lang="en-GB" sz="2800" dirty="0" err="1"/>
              <a:t>yn</a:t>
            </a:r>
            <a:r>
              <a:rPr lang="en-GB" sz="2800" dirty="0"/>
              <a:t> </a:t>
            </a:r>
            <a:r>
              <a:rPr lang="en-GB" sz="2800" dirty="0" err="1"/>
              <a:t>llai</a:t>
            </a:r>
            <a:r>
              <a:rPr lang="en-GB" sz="2800" dirty="0"/>
              <a:t> </a:t>
            </a:r>
            <a:r>
              <a:rPr lang="en-GB" sz="2800" dirty="0" err="1"/>
              <a:t>tebygol</a:t>
            </a:r>
            <a:r>
              <a:rPr lang="en-GB" sz="2800" dirty="0"/>
              <a:t> o </a:t>
            </a:r>
            <a:r>
              <a:rPr lang="en-GB" sz="2800" dirty="0" err="1"/>
              <a:t>fod</a:t>
            </a:r>
            <a:r>
              <a:rPr lang="en-GB" sz="2800" dirty="0"/>
              <a:t> </a:t>
            </a:r>
            <a:r>
              <a:rPr lang="en-GB" sz="2800" dirty="0" err="1"/>
              <a:t>mewn</a:t>
            </a:r>
            <a:r>
              <a:rPr lang="en-GB" sz="2800" dirty="0"/>
              <a:t> </a:t>
            </a:r>
            <a:r>
              <a:rPr lang="en-GB" sz="2800" dirty="0" err="1"/>
              <a:t>cyflogaeth</a:t>
            </a:r>
            <a:r>
              <a:rPr lang="en-GB" sz="2800" dirty="0"/>
              <a:t> lawn </a:t>
            </a:r>
            <a:r>
              <a:rPr lang="en-GB" sz="2800" dirty="0" err="1"/>
              <a:t>amser</a:t>
            </a:r>
            <a:r>
              <a:rPr lang="en-GB" sz="2800" dirty="0"/>
              <a:t> (41% </a:t>
            </a:r>
            <a:r>
              <a:rPr lang="en-GB" sz="2800" dirty="0" err="1"/>
              <a:t>o’i</a:t>
            </a:r>
            <a:r>
              <a:rPr lang="en-GB" sz="2800" dirty="0"/>
              <a:t> </a:t>
            </a:r>
            <a:r>
              <a:rPr lang="en-GB" sz="2800" dirty="0" err="1"/>
              <a:t>gymharu</a:t>
            </a:r>
            <a:r>
              <a:rPr lang="en-GB" sz="2800" dirty="0"/>
              <a:t> â 62% </a:t>
            </a:r>
            <a:r>
              <a:rPr lang="en-GB" sz="2800" dirty="0" err="1"/>
              <a:t>heb</a:t>
            </a:r>
            <a:r>
              <a:rPr lang="en-GB" sz="2800" dirty="0"/>
              <a:t> </a:t>
            </a:r>
            <a:r>
              <a:rPr lang="en-GB" sz="2800" dirty="0" err="1"/>
              <a:t>amhariadau</a:t>
            </a:r>
            <a:r>
              <a:rPr lang="en-GB" sz="2800" dirty="0"/>
              <a:t>), a </a:t>
            </a:r>
            <a:r>
              <a:rPr lang="en-GB" sz="2800" dirty="0" err="1"/>
              <a:t>allai</a:t>
            </a:r>
            <a:r>
              <a:rPr lang="en-GB" sz="2800" dirty="0"/>
              <a:t> </a:t>
            </a:r>
            <a:r>
              <a:rPr lang="en-GB" sz="2800" dirty="0" err="1"/>
              <a:t>gyfrannu</a:t>
            </a:r>
            <a:r>
              <a:rPr lang="en-GB" sz="2800" dirty="0"/>
              <a:t> at pam </a:t>
            </a:r>
            <a:r>
              <a:rPr lang="en-GB" sz="2800" dirty="0" err="1"/>
              <a:t>mae</a:t>
            </a:r>
            <a:r>
              <a:rPr lang="en-GB" sz="2800" dirty="0"/>
              <a:t> </a:t>
            </a:r>
            <a:r>
              <a:rPr lang="en-GB" sz="2800" dirty="0" err="1"/>
              <a:t>gan</a:t>
            </a:r>
            <a:r>
              <a:rPr lang="en-GB" sz="2800" dirty="0"/>
              <a:t> y </a:t>
            </a:r>
            <a:r>
              <a:rPr lang="en-GB" sz="2800" dirty="0" err="1"/>
              <a:t>partïon</a:t>
            </a:r>
            <a:r>
              <a:rPr lang="en-GB" sz="2800" dirty="0"/>
              <a:t> </a:t>
            </a:r>
            <a:r>
              <a:rPr lang="en-GB" sz="2800" dirty="0" err="1"/>
              <a:t>hyn</a:t>
            </a:r>
            <a:r>
              <a:rPr lang="en-GB" sz="2800" dirty="0"/>
              <a:t> </a:t>
            </a:r>
            <a:r>
              <a:rPr lang="en-GB" sz="2800" dirty="0" err="1"/>
              <a:t>wariant</a:t>
            </a:r>
            <a:r>
              <a:rPr lang="en-GB" sz="2800" dirty="0"/>
              <a:t> </a:t>
            </a:r>
            <a:r>
              <a:rPr lang="en-GB" sz="2800" dirty="0" err="1"/>
              <a:t>cyfartalog</a:t>
            </a:r>
            <a:r>
              <a:rPr lang="en-GB" sz="2800" dirty="0"/>
              <a:t> is </a:t>
            </a:r>
            <a:r>
              <a:rPr lang="en-GB" sz="2800" dirty="0" err="1"/>
              <a:t>fesul</a:t>
            </a:r>
            <a:r>
              <a:rPr lang="en-GB" sz="2800" dirty="0"/>
              <a:t> </a:t>
            </a:r>
            <a:r>
              <a:rPr lang="en-GB" sz="2800" dirty="0" err="1"/>
              <a:t>ymweliad</a:t>
            </a:r>
            <a:r>
              <a:rPr lang="en-GB" sz="2800" dirty="0"/>
              <a:t>.</a:t>
            </a:r>
          </a:p>
        </p:txBody>
      </p:sp>
      <p:grpSp>
        <p:nvGrpSpPr>
          <p:cNvPr id="6" name="Group 5" descr="Bar chart with trypes of impairments in visit party">
            <a:extLst>
              <a:ext uri="{FF2B5EF4-FFF2-40B4-BE49-F238E27FC236}">
                <a16:creationId xmlns:a16="http://schemas.microsoft.com/office/drawing/2014/main" id="{927C7694-FD80-813D-2287-089E333B832A}"/>
              </a:ext>
            </a:extLst>
          </p:cNvPr>
          <p:cNvGrpSpPr/>
          <p:nvPr/>
        </p:nvGrpSpPr>
        <p:grpSpPr>
          <a:xfrm>
            <a:off x="571500" y="4003040"/>
            <a:ext cx="11485601" cy="7976235"/>
            <a:chOff x="571500" y="3797301"/>
            <a:chExt cx="11485601" cy="8181974"/>
          </a:xfrm>
        </p:grpSpPr>
        <p:sp>
          <p:nvSpPr>
            <p:cNvPr id="7" name="TextBox 6">
              <a:extLst>
                <a:ext uri="{FF2B5EF4-FFF2-40B4-BE49-F238E27FC236}">
                  <a16:creationId xmlns:a16="http://schemas.microsoft.com/office/drawing/2014/main" id="{93C15B2E-F364-1F55-C4EE-0985596AECE0}"/>
                </a:ext>
              </a:extLst>
            </p:cNvPr>
            <p:cNvSpPr txBox="1"/>
            <p:nvPr/>
          </p:nvSpPr>
          <p:spPr>
            <a:xfrm>
              <a:off x="571500" y="3797301"/>
              <a:ext cx="11485601" cy="767156"/>
            </a:xfrm>
            <a:prstGeom prst="rect">
              <a:avLst/>
            </a:prstGeom>
            <a:solidFill>
              <a:schemeClr val="accent1"/>
            </a:solidFill>
          </p:spPr>
          <p:txBody>
            <a:bodyPr wrap="none" lIns="90000" tIns="36000" rIns="90000" bIns="36000" rtlCol="0" anchor="ctr">
              <a:noAutofit/>
            </a:bodyPr>
            <a:lstStyle/>
            <a:p>
              <a:pPr algn="ctr"/>
              <a:r>
                <a:rPr lang="en-US" sz="2400" b="1" dirty="0" err="1">
                  <a:solidFill>
                    <a:schemeClr val="bg1"/>
                  </a:solidFill>
                </a:rPr>
                <a:t>Mathau</a:t>
              </a:r>
              <a:r>
                <a:rPr lang="en-US" sz="2400" b="1" dirty="0">
                  <a:solidFill>
                    <a:schemeClr val="bg1"/>
                  </a:solidFill>
                </a:rPr>
                <a:t> o </a:t>
              </a:r>
              <a:r>
                <a:rPr lang="en-US" sz="2400" b="1" dirty="0" err="1">
                  <a:solidFill>
                    <a:schemeClr val="bg1"/>
                  </a:solidFill>
                </a:rPr>
                <a:t>Amhariadau</a:t>
              </a:r>
              <a:r>
                <a:rPr lang="en-US" sz="2400" b="1" dirty="0">
                  <a:solidFill>
                    <a:schemeClr val="bg1"/>
                  </a:solidFill>
                </a:rPr>
                <a:t> – % </a:t>
              </a:r>
              <a:r>
                <a:rPr lang="en-US" sz="2400" b="1" dirty="0" err="1">
                  <a:solidFill>
                    <a:schemeClr val="bg1"/>
                  </a:solidFill>
                </a:rPr>
                <a:t>yn</a:t>
              </a:r>
              <a:r>
                <a:rPr lang="en-US" sz="2400" b="1" dirty="0">
                  <a:solidFill>
                    <a:schemeClr val="bg1"/>
                  </a:solidFill>
                </a:rPr>
                <a:t> </a:t>
              </a:r>
              <a:r>
                <a:rPr lang="en-US" sz="2400" b="1" dirty="0" err="1">
                  <a:solidFill>
                    <a:schemeClr val="bg1"/>
                  </a:solidFill>
                </a:rPr>
                <a:t>seiliedig</a:t>
              </a:r>
              <a:r>
                <a:rPr lang="en-US" sz="2400" b="1" dirty="0">
                  <a:solidFill>
                    <a:schemeClr val="bg1"/>
                  </a:solidFill>
                </a:rPr>
                <a:t> </a:t>
              </a:r>
              <a:r>
                <a:rPr lang="en-US" sz="2400" b="1" dirty="0" err="1">
                  <a:solidFill>
                    <a:schemeClr val="bg1"/>
                  </a:solidFill>
                </a:rPr>
                <a:t>ar</a:t>
              </a:r>
              <a:r>
                <a:rPr lang="en-US" sz="2400" b="1" dirty="0">
                  <a:solidFill>
                    <a:schemeClr val="bg1"/>
                  </a:solidFill>
                </a:rPr>
                <a:t> </a:t>
              </a:r>
              <a:r>
                <a:rPr lang="en-US" sz="2400" b="1" dirty="0" err="1">
                  <a:solidFill>
                    <a:schemeClr val="bg1"/>
                  </a:solidFill>
                </a:rPr>
                <a:t>oes</a:t>
              </a:r>
              <a:r>
                <a:rPr lang="en-US" sz="2400" b="1" dirty="0">
                  <a:solidFill>
                    <a:schemeClr val="bg1"/>
                  </a:solidFill>
                </a:rPr>
                <a:t>, </a:t>
              </a:r>
              <a:r>
                <a:rPr lang="en-US" sz="2400" b="1" dirty="0" err="1">
                  <a:solidFill>
                    <a:schemeClr val="bg1"/>
                  </a:solidFill>
                </a:rPr>
                <a:t>amhariad</a:t>
              </a:r>
              <a:r>
                <a:rPr lang="en-US" sz="2400" b="1" dirty="0">
                  <a:solidFill>
                    <a:schemeClr val="bg1"/>
                  </a:solidFill>
                </a:rPr>
                <a:t> </a:t>
              </a:r>
              <a:r>
                <a:rPr lang="en-US" sz="2400" b="1" dirty="0" err="1">
                  <a:solidFill>
                    <a:schemeClr val="bg1"/>
                  </a:solidFill>
                </a:rPr>
                <a:t>ym</a:t>
              </a:r>
              <a:r>
                <a:rPr lang="en-US" sz="2400" b="1" dirty="0">
                  <a:solidFill>
                    <a:schemeClr val="bg1"/>
                  </a:solidFill>
                </a:rPr>
                <a:t> </a:t>
              </a:r>
              <a:r>
                <a:rPr lang="en-US" sz="2400" b="1" dirty="0" err="1">
                  <a:solidFill>
                    <a:schemeClr val="bg1"/>
                  </a:solidFill>
                </a:rPr>
                <a:t>mharti’r</a:t>
              </a:r>
              <a:r>
                <a:rPr lang="en-US" sz="2400" b="1" dirty="0">
                  <a:solidFill>
                    <a:schemeClr val="bg1"/>
                  </a:solidFill>
                </a:rPr>
                <a:t> </a:t>
              </a:r>
              <a:r>
                <a:rPr lang="en-US" sz="2400" b="1" dirty="0" err="1">
                  <a:solidFill>
                    <a:schemeClr val="bg1"/>
                  </a:solidFill>
                </a:rPr>
                <a:t>ymweliad</a:t>
              </a:r>
              <a:endParaRPr lang="en-IN" sz="2400" b="1" dirty="0">
                <a:solidFill>
                  <a:schemeClr val="bg1"/>
                </a:solidFill>
              </a:endParaRPr>
            </a:p>
          </p:txBody>
        </p:sp>
        <p:sp>
          <p:nvSpPr>
            <p:cNvPr id="9" name="Rectangle 8">
              <a:extLst>
                <a:ext uri="{FF2B5EF4-FFF2-40B4-BE49-F238E27FC236}">
                  <a16:creationId xmlns:a16="http://schemas.microsoft.com/office/drawing/2014/main" id="{09A4583A-DEE3-ACD2-BD32-815FB0F162CA}"/>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FF1A0F47-C340-7977-56D5-E8337F12E095}"/>
                </a:ext>
              </a:extLst>
            </p:cNvPr>
            <p:cNvGraphicFramePr/>
            <p:nvPr>
              <p:extLst>
                <p:ext uri="{D42A27DB-BD31-4B8C-83A1-F6EECF244321}">
                  <p14:modId xmlns:p14="http://schemas.microsoft.com/office/powerpoint/2010/main" val="2870052077"/>
                </p:ext>
              </p:extLst>
            </p:nvPr>
          </p:nvGraphicFramePr>
          <p:xfrm>
            <a:off x="774193" y="4831058"/>
            <a:ext cx="11094719" cy="6964702"/>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8" name="Group 17" descr="Bar chart with lifestage of those with impairments in visit party">
            <a:extLst>
              <a:ext uri="{FF2B5EF4-FFF2-40B4-BE49-F238E27FC236}">
                <a16:creationId xmlns:a16="http://schemas.microsoft.com/office/drawing/2014/main" id="{78674DA9-99F3-76EC-4674-19A2F341371D}"/>
              </a:ext>
            </a:extLst>
          </p:cNvPr>
          <p:cNvGrpSpPr/>
          <p:nvPr/>
        </p:nvGrpSpPr>
        <p:grpSpPr>
          <a:xfrm>
            <a:off x="12382367" y="4003039"/>
            <a:ext cx="11392031" cy="3713067"/>
            <a:chOff x="12382367" y="3797300"/>
            <a:chExt cx="11392031" cy="3918806"/>
          </a:xfrm>
        </p:grpSpPr>
        <p:graphicFrame>
          <p:nvGraphicFramePr>
            <p:cNvPr id="12" name="Chart 11" descr="Horizontal bar chart depicting the duration of trips in 2022.">
              <a:extLst>
                <a:ext uri="{FF2B5EF4-FFF2-40B4-BE49-F238E27FC236}">
                  <a16:creationId xmlns:a16="http://schemas.microsoft.com/office/drawing/2014/main" id="{084FD12F-1511-8556-797E-4DEB86DC618E}"/>
                </a:ext>
              </a:extLst>
            </p:cNvPr>
            <p:cNvGraphicFramePr/>
            <p:nvPr>
              <p:extLst>
                <p:ext uri="{D42A27DB-BD31-4B8C-83A1-F6EECF244321}">
                  <p14:modId xmlns:p14="http://schemas.microsoft.com/office/powerpoint/2010/main" val="3038494643"/>
                </p:ext>
              </p:extLst>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1B291BFE-E8F4-DE34-E9BC-4E7FE7D02A41}"/>
                </a:ext>
              </a:extLst>
            </p:cNvPr>
            <p:cNvGrpSpPr/>
            <p:nvPr/>
          </p:nvGrpSpPr>
          <p:grpSpPr>
            <a:xfrm>
              <a:off x="12382368" y="3797300"/>
              <a:ext cx="11392030" cy="3918806"/>
              <a:chOff x="12382368" y="3797300"/>
              <a:chExt cx="11392030" cy="3918806"/>
            </a:xfrm>
          </p:grpSpPr>
          <p:sp>
            <p:nvSpPr>
              <p:cNvPr id="14" name="Rectangle 13">
                <a:extLst>
                  <a:ext uri="{FF2B5EF4-FFF2-40B4-BE49-F238E27FC236}">
                    <a16:creationId xmlns:a16="http://schemas.microsoft.com/office/drawing/2014/main" id="{AC3A47EC-58B2-9290-5D02-8091BD8C812E}"/>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Cyfnod oes y rhai ag amhariadau ym mharti’r ymweliad*</a:t>
                </a:r>
                <a:endParaRPr lang="en-IN" sz="2800" b="1"/>
              </a:p>
            </p:txBody>
          </p:sp>
          <p:sp>
            <p:nvSpPr>
              <p:cNvPr id="11" name="Rectangle 10">
                <a:extLst>
                  <a:ext uri="{FF2B5EF4-FFF2-40B4-BE49-F238E27FC236}">
                    <a16:creationId xmlns:a16="http://schemas.microsoft.com/office/drawing/2014/main" id="{E029D551-1DA6-0181-FD37-DBA3EA9337B9}"/>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2" name="Chart 1" descr="bar graph of those with impariments on day visits by lifestage">
                <a:extLst>
                  <a:ext uri="{FF2B5EF4-FFF2-40B4-BE49-F238E27FC236}">
                    <a16:creationId xmlns:a16="http://schemas.microsoft.com/office/drawing/2014/main" id="{E976D268-7868-DDCD-BF5D-4E59D2F59895}"/>
                  </a:ext>
                </a:extLst>
              </p:cNvPr>
              <p:cNvGraphicFramePr/>
              <p:nvPr>
                <p:extLst>
                  <p:ext uri="{D42A27DB-BD31-4B8C-83A1-F6EECF244321}">
                    <p14:modId xmlns:p14="http://schemas.microsoft.com/office/powerpoint/2010/main" val="1198505364"/>
                  </p:ext>
                </p:extLst>
              </p:nvPr>
            </p:nvGraphicFramePr>
            <p:xfrm>
              <a:off x="12582144" y="4681728"/>
              <a:ext cx="11027663" cy="2889504"/>
            </p:xfrm>
            <a:graphic>
              <a:graphicData uri="http://schemas.openxmlformats.org/drawingml/2006/chart">
                <c:chart xmlns:c="http://schemas.openxmlformats.org/drawingml/2006/chart" xmlns:r="http://schemas.openxmlformats.org/officeDocument/2006/relationships" r:id="rId5"/>
              </a:graphicData>
            </a:graphic>
          </p:graphicFrame>
        </p:grpSp>
      </p:grpSp>
      <p:grpSp>
        <p:nvGrpSpPr>
          <p:cNvPr id="16" name="Group 15" descr="Bar chart with employment status of those with impairments in visit party">
            <a:extLst>
              <a:ext uri="{FF2B5EF4-FFF2-40B4-BE49-F238E27FC236}">
                <a16:creationId xmlns:a16="http://schemas.microsoft.com/office/drawing/2014/main" id="{D2BEA0B7-8499-BE20-4FB9-46DAD5AEF594}"/>
              </a:ext>
            </a:extLst>
          </p:cNvPr>
          <p:cNvGrpSpPr/>
          <p:nvPr/>
        </p:nvGrpSpPr>
        <p:grpSpPr>
          <a:xfrm>
            <a:off x="12403008" y="8067040"/>
            <a:ext cx="11392030" cy="3912235"/>
            <a:chOff x="12403008" y="8060470"/>
            <a:chExt cx="11392030" cy="3918805"/>
          </a:xfrm>
        </p:grpSpPr>
        <p:sp>
          <p:nvSpPr>
            <p:cNvPr id="15" name="Rectangle 14">
              <a:extLst>
                <a:ext uri="{FF2B5EF4-FFF2-40B4-BE49-F238E27FC236}">
                  <a16:creationId xmlns:a16="http://schemas.microsoft.com/office/drawing/2014/main" id="{AF66DB5B-37BD-8A47-29B5-D242501F061A}"/>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Statws cyflogaeth y rhai ag amhariadau ym mharti’r ymweliad</a:t>
              </a:r>
              <a:endParaRPr lang="en-IN" sz="2800" b="1"/>
            </a:p>
          </p:txBody>
        </p:sp>
        <p:sp>
          <p:nvSpPr>
            <p:cNvPr id="13" name="Rectangle 12">
              <a:extLst>
                <a:ext uri="{FF2B5EF4-FFF2-40B4-BE49-F238E27FC236}">
                  <a16:creationId xmlns:a16="http://schemas.microsoft.com/office/drawing/2014/main" id="{A8897745-F80E-343B-EDDD-7389F755FB98}"/>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3" name="Chart 2" descr="Bar graph 2024 of those with impairments on day visits in employment/unemployed">
              <a:extLst>
                <a:ext uri="{FF2B5EF4-FFF2-40B4-BE49-F238E27FC236}">
                  <a16:creationId xmlns:a16="http://schemas.microsoft.com/office/drawing/2014/main" id="{4B3D686E-ACB5-63F1-B745-5C5D340EE6AD}"/>
                </a:ext>
              </a:extLst>
            </p:cNvPr>
            <p:cNvGraphicFramePr/>
            <p:nvPr>
              <p:extLst>
                <p:ext uri="{D42A27DB-BD31-4B8C-83A1-F6EECF244321}">
                  <p14:modId xmlns:p14="http://schemas.microsoft.com/office/powerpoint/2010/main" val="4125085219"/>
                </p:ext>
              </p:extLst>
            </p:nvPr>
          </p:nvGraphicFramePr>
          <p:xfrm>
            <a:off x="12582144" y="8967190"/>
            <a:ext cx="11188588" cy="2828569"/>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81634996-9BE8-CA59-6C0C-319AE158A7C2}"/>
              </a:ext>
            </a:extLst>
          </p:cNvPr>
          <p:cNvSpPr txBox="1"/>
          <p:nvPr/>
        </p:nvSpPr>
        <p:spPr>
          <a:xfrm>
            <a:off x="561975" y="12137195"/>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*Mae gan gategorïau â * faint sylfaen rhwng 30 a 100, ac argymhellir y dylid defnyddio’r amcangyfrifon ar sail ddangosol yn unig. </a:t>
            </a:r>
          </a:p>
          <a:p>
            <a:pPr marL="0" indent="0" hangingPunct="1">
              <a:spcBef>
                <a:spcPct val="0"/>
              </a:spcBef>
              <a:buNone/>
            </a:pPr>
            <a:r>
              <a:rPr lang="en-GB" sz="2400" err="1"/>
              <a:t>Ffynhonnell: Arolwg Twristiaeth Prydain Fawr (GBTS): Ymweliadau Dydd 2024</a:t>
            </a:r>
            <a:br>
              <a:rPr lang="en-US" sz="2400"/>
            </a:br>
            <a:r>
              <a:rPr lang="en-US" sz="2400"/>
              <a:t>Sylfaen: Cymru 911</a:t>
            </a:r>
            <a:endParaRPr lang="en-US"/>
          </a:p>
        </p:txBody>
      </p:sp>
    </p:spTree>
    <p:custDataLst>
      <p:tags r:id="rId1"/>
    </p:custDataLst>
    <p:extLst>
      <p:ext uri="{BB962C8B-B14F-4D97-AF65-F5344CB8AC3E}">
        <p14:creationId xmlns:p14="http://schemas.microsoft.com/office/powerpoint/2010/main" val="370319792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8BDF-3C1E-99EF-4F88-6AC87DAB8F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4DAC3A-659B-F642-FB03-3C7D3A4BBB6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Hygyrchedd ymweliadau dydd 2024</a:t>
            </a:r>
          </a:p>
        </p:txBody>
      </p:sp>
      <p:sp>
        <p:nvSpPr>
          <p:cNvPr id="8" name="Content Placeholder 7">
            <a:extLst>
              <a:ext uri="{FF2B5EF4-FFF2-40B4-BE49-F238E27FC236}">
                <a16:creationId xmlns:a16="http://schemas.microsoft.com/office/drawing/2014/main" id="{0136E6C1-FCF6-4A75-4819-06E2938FA19E}"/>
              </a:ext>
            </a:extLst>
          </p:cNvPr>
          <p:cNvSpPr>
            <a:spLocks noGrp="1"/>
          </p:cNvSpPr>
          <p:nvPr>
            <p:ph type="body" sz="quarter" idx="14"/>
          </p:nvPr>
        </p:nvSpPr>
        <p:spPr>
          <a:xfrm>
            <a:off x="654556" y="2036712"/>
            <a:ext cx="23227199" cy="1551194"/>
          </a:xfrm>
        </p:spPr>
        <p:txBody>
          <a:bodyPr lIns="90000" tIns="46800" rIns="90000" bIns="46800">
            <a:noAutofit/>
          </a:bodyPr>
          <a:lstStyle/>
          <a:p>
            <a:r>
              <a:rPr lang="en-GB" sz="2800" dirty="0" err="1"/>
              <a:t>Dilynodd</a:t>
            </a:r>
            <a:r>
              <a:rPr lang="en-GB" sz="2800" dirty="0"/>
              <a:t> </a:t>
            </a:r>
            <a:r>
              <a:rPr lang="en-GB" sz="2800" dirty="0" err="1"/>
              <a:t>ymweliadau</a:t>
            </a:r>
            <a:r>
              <a:rPr lang="en-GB" sz="2800" dirty="0"/>
              <a:t> </a:t>
            </a:r>
            <a:r>
              <a:rPr lang="en-GB" sz="2800" dirty="0" err="1"/>
              <a:t>dydd</a:t>
            </a:r>
            <a:r>
              <a:rPr lang="en-GB" sz="2800" dirty="0"/>
              <a:t> </a:t>
            </a:r>
            <a:r>
              <a:rPr lang="en-GB" sz="2800" dirty="0" err="1"/>
              <a:t>yng</a:t>
            </a:r>
            <a:r>
              <a:rPr lang="en-GB" sz="2800" dirty="0"/>
              <a:t> </a:t>
            </a:r>
            <a:r>
              <a:rPr lang="en-GB" sz="2800" dirty="0" err="1"/>
              <a:t>Nghymru</a:t>
            </a:r>
            <a:r>
              <a:rPr lang="en-GB" sz="2800" dirty="0"/>
              <a:t> </a:t>
            </a:r>
            <a:r>
              <a:rPr lang="en-GB" sz="2800" dirty="0" err="1"/>
              <a:t>yn</a:t>
            </a:r>
            <a:r>
              <a:rPr lang="en-GB" sz="2800" dirty="0"/>
              <a:t> 2024 </a:t>
            </a:r>
            <a:r>
              <a:rPr lang="en-GB" sz="2800" dirty="0" err="1"/>
              <a:t>gan</a:t>
            </a:r>
            <a:r>
              <a:rPr lang="en-GB" sz="2800" dirty="0"/>
              <a:t> </a:t>
            </a:r>
            <a:r>
              <a:rPr lang="en-GB" sz="2800" dirty="0" err="1"/>
              <a:t>bartïon</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y </a:t>
            </a:r>
            <a:r>
              <a:rPr lang="en-GB" sz="2800" dirty="0" err="1"/>
              <a:t>rhai</a:t>
            </a:r>
            <a:r>
              <a:rPr lang="en-GB" sz="2800" dirty="0"/>
              <a:t> ag </a:t>
            </a:r>
            <a:r>
              <a:rPr lang="en-GB" sz="2800" dirty="0" err="1"/>
              <a:t>amhariadau</a:t>
            </a:r>
            <a:r>
              <a:rPr lang="en-GB" sz="2800" dirty="0"/>
              <a:t> </a:t>
            </a:r>
            <a:r>
              <a:rPr lang="en-GB" sz="2800" dirty="0" err="1"/>
              <a:t>dueddiadau</a:t>
            </a:r>
            <a:r>
              <a:rPr lang="en-GB" sz="2800" dirty="0"/>
              <a:t> </a:t>
            </a:r>
            <a:r>
              <a:rPr lang="en-GB" sz="2800" dirty="0" err="1"/>
              <a:t>tebyg</a:t>
            </a:r>
            <a:r>
              <a:rPr lang="en-GB" sz="2800" dirty="0"/>
              <a:t> </a:t>
            </a:r>
            <a:r>
              <a:rPr lang="en-GB" sz="2800" dirty="0" err="1"/>
              <a:t>i’r</a:t>
            </a:r>
            <a:r>
              <a:rPr lang="en-GB" sz="2800" dirty="0"/>
              <a:t> </a:t>
            </a:r>
            <a:r>
              <a:rPr lang="en-GB" sz="2800" dirty="0" err="1"/>
              <a:t>rhai</a:t>
            </a:r>
            <a:r>
              <a:rPr lang="en-GB" sz="2800" dirty="0"/>
              <a:t> </a:t>
            </a:r>
            <a:r>
              <a:rPr lang="en-GB" sz="2800" dirty="0" err="1"/>
              <a:t>hebddynt</a:t>
            </a:r>
            <a:r>
              <a:rPr lang="en-GB" sz="2800" dirty="0"/>
              <a:t>, â </a:t>
            </a:r>
            <a:r>
              <a:rPr lang="en-GB" sz="2800" dirty="0" err="1"/>
              <a:t>symudiad</a:t>
            </a:r>
            <a:r>
              <a:rPr lang="en-GB" sz="2800" dirty="0"/>
              <a:t> </a:t>
            </a:r>
            <a:r>
              <a:rPr lang="en-GB" sz="2800" dirty="0" err="1"/>
              <a:t>cyffredinol</a:t>
            </a:r>
            <a:r>
              <a:rPr lang="en-GB" sz="2800" dirty="0"/>
              <a:t> </a:t>
            </a:r>
            <a:r>
              <a:rPr lang="en-GB" sz="2800" dirty="0" err="1"/>
              <a:t>tuag</a:t>
            </a:r>
            <a:r>
              <a:rPr lang="en-GB" sz="2800" dirty="0"/>
              <a:t> at </a:t>
            </a:r>
            <a:r>
              <a:rPr lang="en-GB" sz="2800" dirty="0" err="1"/>
              <a:t>deithio</a:t>
            </a:r>
            <a:r>
              <a:rPr lang="en-GB" sz="2800" dirty="0"/>
              <a:t> </a:t>
            </a:r>
            <a:r>
              <a:rPr lang="en-GB" sz="2800" dirty="0" err="1"/>
              <a:t>ar</a:t>
            </a:r>
            <a:r>
              <a:rPr lang="en-GB" sz="2800" dirty="0"/>
              <a:t> </a:t>
            </a:r>
            <a:r>
              <a:rPr lang="en-GB" sz="2800" dirty="0" err="1"/>
              <a:t>drenau</a:t>
            </a:r>
            <a:r>
              <a:rPr lang="en-GB" sz="2800" dirty="0"/>
              <a:t> (+6 </a:t>
            </a:r>
            <a:r>
              <a:rPr lang="en-GB" sz="2800" dirty="0" err="1"/>
              <a:t>phwynt</a:t>
            </a:r>
            <a:r>
              <a:rPr lang="en-GB" sz="2800" dirty="0"/>
              <a:t> </a:t>
            </a:r>
            <a:r>
              <a:rPr lang="en-GB" sz="2800" dirty="0" err="1"/>
              <a:t>canran</a:t>
            </a:r>
            <a:r>
              <a:rPr lang="en-GB" sz="2800" dirty="0"/>
              <a:t>), </a:t>
            </a:r>
            <a:r>
              <a:rPr lang="en-GB" sz="2800" dirty="0" err="1"/>
              <a:t>o’i</a:t>
            </a:r>
            <a:r>
              <a:rPr lang="en-GB" sz="2800" dirty="0"/>
              <a:t> </a:t>
            </a:r>
            <a:r>
              <a:rPr lang="en-GB" sz="2800" dirty="0" err="1"/>
              <a:t>gymharu</a:t>
            </a:r>
            <a:r>
              <a:rPr lang="en-GB" sz="2800" dirty="0"/>
              <a:t> â 2023. </a:t>
            </a:r>
            <a:r>
              <a:rPr lang="en-GB" sz="2800" dirty="0" err="1"/>
              <a:t>Ymweld</a:t>
            </a:r>
            <a:r>
              <a:rPr lang="en-GB" sz="2800" dirty="0"/>
              <a:t> â </a:t>
            </a:r>
            <a:r>
              <a:rPr lang="en-GB" sz="2800" dirty="0" err="1"/>
              <a:t>ffrindiau</a:t>
            </a:r>
            <a:r>
              <a:rPr lang="en-GB" sz="2800" dirty="0"/>
              <a:t> a </a:t>
            </a:r>
            <a:r>
              <a:rPr lang="en-GB" sz="2800" dirty="0" err="1"/>
              <a:t>pherthnasau</a:t>
            </a:r>
            <a:r>
              <a:rPr lang="en-GB" sz="2800" dirty="0"/>
              <a:t>, </a:t>
            </a:r>
            <a:r>
              <a:rPr lang="en-GB" sz="2800" dirty="0" err="1"/>
              <a:t>ymweld</a:t>
            </a:r>
            <a:r>
              <a:rPr lang="en-GB" sz="2800" dirty="0"/>
              <a:t> â </a:t>
            </a:r>
            <a:r>
              <a:rPr lang="en-GB" sz="2800" dirty="0" err="1"/>
              <a:t>lleoedd</a:t>
            </a:r>
            <a:r>
              <a:rPr lang="en-GB" sz="2800" dirty="0"/>
              <a:t> a </a:t>
            </a:r>
            <a:r>
              <a:rPr lang="en-GB" sz="2800" dirty="0" err="1"/>
              <a:t>bwyd</a:t>
            </a:r>
            <a:r>
              <a:rPr lang="en-GB" sz="2800" dirty="0"/>
              <a:t> a </a:t>
            </a:r>
            <a:r>
              <a:rPr lang="en-GB" sz="2800" dirty="0" err="1"/>
              <a:t>diod</a:t>
            </a:r>
            <a:r>
              <a:rPr lang="en-GB" sz="2800" dirty="0"/>
              <a:t>, </a:t>
            </a:r>
            <a:r>
              <a:rPr lang="en-GB" sz="2800" dirty="0" err="1"/>
              <a:t>nosweithiau</a:t>
            </a:r>
            <a:r>
              <a:rPr lang="en-GB" sz="2800" dirty="0"/>
              <a:t> </a:t>
            </a:r>
            <a:r>
              <a:rPr lang="en-GB" sz="2800" dirty="0" err="1"/>
              <a:t>allan</a:t>
            </a:r>
            <a:r>
              <a:rPr lang="en-GB" sz="2800" dirty="0"/>
              <a:t> a </a:t>
            </a:r>
            <a:r>
              <a:rPr lang="en-GB" sz="2800" dirty="0" err="1"/>
              <a:t>siopa</a:t>
            </a:r>
            <a:r>
              <a:rPr lang="en-GB" sz="2800" dirty="0"/>
              <a:t> </a:t>
            </a:r>
            <a:r>
              <a:rPr lang="en-GB" sz="2800" dirty="0" err="1"/>
              <a:t>arbenigol</a:t>
            </a:r>
            <a:r>
              <a:rPr lang="en-GB" sz="2800" dirty="0"/>
              <a:t> </a:t>
            </a:r>
            <a:r>
              <a:rPr lang="en-GB" sz="2800" dirty="0" err="1"/>
              <a:t>oedd</a:t>
            </a:r>
            <a:r>
              <a:rPr lang="en-GB" sz="2800" dirty="0"/>
              <a:t> y </a:t>
            </a:r>
            <a:r>
              <a:rPr lang="en-GB" sz="2800" dirty="0" err="1"/>
              <a:t>mathau</a:t>
            </a:r>
            <a:r>
              <a:rPr lang="en-GB" sz="2800" dirty="0"/>
              <a:t> </a:t>
            </a:r>
            <a:r>
              <a:rPr lang="en-GB" sz="2800" dirty="0" err="1"/>
              <a:t>mwyaf</a:t>
            </a:r>
            <a:r>
              <a:rPr lang="en-GB" sz="2800" dirty="0"/>
              <a:t> </a:t>
            </a:r>
            <a:r>
              <a:rPr lang="en-GB" sz="2800" dirty="0" err="1"/>
              <a:t>poblogaidd</a:t>
            </a:r>
            <a:r>
              <a:rPr lang="en-GB" sz="2800" dirty="0"/>
              <a:t> o </a:t>
            </a:r>
            <a:r>
              <a:rPr lang="en-GB" sz="2800" dirty="0" err="1"/>
              <a:t>weithgareddau</a:t>
            </a:r>
            <a:r>
              <a:rPr lang="en-GB" sz="2800" dirty="0"/>
              <a:t>. </a:t>
            </a:r>
            <a:r>
              <a:rPr lang="en-GB" sz="2800" dirty="0" err="1"/>
              <a:t>Roedd</a:t>
            </a:r>
            <a:r>
              <a:rPr lang="en-GB" sz="2800" dirty="0"/>
              <a:t> </a:t>
            </a:r>
            <a:r>
              <a:rPr lang="en-GB" sz="2800" dirty="0" err="1"/>
              <a:t>ymweliadau</a:t>
            </a:r>
            <a:r>
              <a:rPr lang="en-GB" sz="2800" dirty="0"/>
              <a:t> </a:t>
            </a:r>
            <a:r>
              <a:rPr lang="en-GB" sz="2800" dirty="0" err="1"/>
              <a:t>dydd</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y </a:t>
            </a:r>
            <a:r>
              <a:rPr lang="en-GB" sz="2800" dirty="0" err="1"/>
              <a:t>rhai</a:t>
            </a:r>
            <a:r>
              <a:rPr lang="en-GB" sz="2800" dirty="0"/>
              <a:t> ag </a:t>
            </a:r>
            <a:r>
              <a:rPr lang="en-GB" sz="2800" dirty="0" err="1"/>
              <a:t>amhariadau</a:t>
            </a:r>
            <a:r>
              <a:rPr lang="en-GB" sz="2800" dirty="0"/>
              <a:t> </a:t>
            </a:r>
            <a:r>
              <a:rPr lang="en-GB" sz="2800" dirty="0" err="1"/>
              <a:t>yn</a:t>
            </a:r>
            <a:r>
              <a:rPr lang="en-GB" sz="2800" dirty="0"/>
              <a:t> y parti </a:t>
            </a:r>
            <a:r>
              <a:rPr lang="en-GB" sz="2800" dirty="0" err="1"/>
              <a:t>yn</a:t>
            </a:r>
            <a:r>
              <a:rPr lang="en-GB" sz="2800" dirty="0"/>
              <a:t> </a:t>
            </a:r>
            <a:r>
              <a:rPr lang="en-GB" sz="2800" dirty="0" err="1"/>
              <a:t>canolbwyntio</a:t>
            </a:r>
            <a:r>
              <a:rPr lang="en-GB" sz="2800" dirty="0"/>
              <a:t> </a:t>
            </a:r>
            <a:r>
              <a:rPr lang="en-GB" sz="2800" dirty="0" err="1"/>
              <a:t>ychydig</a:t>
            </a:r>
            <a:r>
              <a:rPr lang="en-GB" sz="2800" dirty="0"/>
              <a:t> </a:t>
            </a:r>
            <a:r>
              <a:rPr lang="en-GB" sz="2800" dirty="0" err="1"/>
              <a:t>yn</a:t>
            </a:r>
            <a:r>
              <a:rPr lang="en-GB" sz="2800" dirty="0"/>
              <a:t> </a:t>
            </a:r>
            <a:r>
              <a:rPr lang="en-GB" sz="2800" dirty="0" err="1"/>
              <a:t>llai</a:t>
            </a:r>
            <a:r>
              <a:rPr lang="en-GB" sz="2800" dirty="0"/>
              <a:t> </a:t>
            </a:r>
            <a:r>
              <a:rPr lang="en-GB" sz="2800" dirty="0" err="1"/>
              <a:t>ar</a:t>
            </a:r>
            <a:r>
              <a:rPr lang="en-GB" sz="2800" dirty="0"/>
              <a:t> </a:t>
            </a:r>
            <a:r>
              <a:rPr lang="en-GB" sz="2800" dirty="0" err="1"/>
              <a:t>ddinasoedd</a:t>
            </a:r>
            <a:r>
              <a:rPr lang="en-GB" sz="2800" dirty="0"/>
              <a:t>/trefi </a:t>
            </a:r>
            <a:r>
              <a:rPr lang="en-GB" sz="2800" dirty="0" err="1"/>
              <a:t>mawr</a:t>
            </a:r>
            <a:r>
              <a:rPr lang="en-GB" sz="2800" dirty="0"/>
              <a:t>, </a:t>
            </a:r>
            <a:r>
              <a:rPr lang="en-GB" sz="2800" dirty="0" err="1"/>
              <a:t>gan</a:t>
            </a:r>
            <a:r>
              <a:rPr lang="en-GB" sz="2800" dirty="0"/>
              <a:t> </a:t>
            </a:r>
            <a:r>
              <a:rPr lang="en-GB" sz="2800" dirty="0" err="1"/>
              <a:t>gynyddu</a:t>
            </a:r>
            <a:r>
              <a:rPr lang="en-GB" sz="2800" dirty="0"/>
              <a:t> </a:t>
            </a:r>
            <a:r>
              <a:rPr lang="en-GB" sz="2800" dirty="0" err="1"/>
              <a:t>eu</a:t>
            </a:r>
            <a:r>
              <a:rPr lang="en-GB" sz="2800" dirty="0"/>
              <a:t> </a:t>
            </a:r>
            <a:r>
              <a:rPr lang="en-GB" sz="2800" dirty="0" err="1"/>
              <a:t>cyfran</a:t>
            </a:r>
            <a:r>
              <a:rPr lang="en-GB" sz="2800" dirty="0"/>
              <a:t> o </a:t>
            </a:r>
            <a:r>
              <a:rPr lang="en-GB" sz="2800" dirty="0" err="1"/>
              <a:t>ymweliadau</a:t>
            </a:r>
            <a:r>
              <a:rPr lang="en-GB" sz="2800" dirty="0"/>
              <a:t> â </a:t>
            </a:r>
            <a:r>
              <a:rPr lang="en-GB" sz="2800" dirty="0" err="1"/>
              <a:t>glan</a:t>
            </a:r>
            <a:r>
              <a:rPr lang="en-GB" sz="2800" dirty="0"/>
              <a:t> y </a:t>
            </a:r>
            <a:r>
              <a:rPr lang="en-GB" sz="2800" dirty="0" err="1"/>
              <a:t>môr</a:t>
            </a:r>
            <a:r>
              <a:rPr lang="en-GB" sz="2800" dirty="0"/>
              <a:t>/</a:t>
            </a:r>
            <a:r>
              <a:rPr lang="en-GB" sz="2800" dirty="0" err="1"/>
              <a:t>ardaloedd</a:t>
            </a:r>
            <a:r>
              <a:rPr lang="en-GB" sz="2800" dirty="0"/>
              <a:t> </a:t>
            </a:r>
            <a:r>
              <a:rPr lang="en-GB" sz="2800" dirty="0" err="1"/>
              <a:t>arfordirol</a:t>
            </a:r>
            <a:r>
              <a:rPr lang="en-GB" sz="2800" dirty="0"/>
              <a:t> 3 </a:t>
            </a:r>
            <a:r>
              <a:rPr lang="en-GB" sz="2800" dirty="0" err="1"/>
              <a:t>phwynt</a:t>
            </a:r>
            <a:r>
              <a:rPr lang="en-GB" sz="2800" dirty="0"/>
              <a:t> </a:t>
            </a:r>
            <a:r>
              <a:rPr lang="en-GB" sz="2800" dirty="0" err="1"/>
              <a:t>canran</a:t>
            </a:r>
            <a:r>
              <a:rPr lang="en-GB" sz="2800" dirty="0"/>
              <a:t> </a:t>
            </a:r>
            <a:r>
              <a:rPr lang="en-GB" sz="2800" dirty="0" err="1"/>
              <a:t>rhwng</a:t>
            </a:r>
            <a:r>
              <a:rPr lang="en-GB" sz="2800" dirty="0"/>
              <a:t> 2023 a 2024. Gallai </a:t>
            </a:r>
            <a:r>
              <a:rPr lang="en-GB" sz="2800" dirty="0" err="1"/>
              <a:t>proffil</a:t>
            </a:r>
            <a:r>
              <a:rPr lang="en-GB" sz="2800" dirty="0"/>
              <a:t> </a:t>
            </a:r>
            <a:r>
              <a:rPr lang="en-GB" sz="2800" dirty="0" err="1"/>
              <a:t>oedran</a:t>
            </a:r>
            <a:r>
              <a:rPr lang="en-GB" sz="2800" dirty="0"/>
              <a:t> a </a:t>
            </a:r>
            <a:r>
              <a:rPr lang="en-GB" sz="2800" dirty="0" err="1"/>
              <a:t>chyfnod</a:t>
            </a:r>
            <a:r>
              <a:rPr lang="en-GB" sz="2800" dirty="0"/>
              <a:t> </a:t>
            </a:r>
            <a:r>
              <a:rPr lang="en-GB" sz="2800" dirty="0" err="1"/>
              <a:t>oes</a:t>
            </a:r>
            <a:r>
              <a:rPr lang="en-GB" sz="2800" dirty="0"/>
              <a:t> </a:t>
            </a:r>
            <a:r>
              <a:rPr lang="en-GB" sz="2800" dirty="0" err="1"/>
              <a:t>hŷn</a:t>
            </a:r>
            <a:r>
              <a:rPr lang="en-GB" sz="2800" dirty="0"/>
              <a:t> y </a:t>
            </a:r>
            <a:r>
              <a:rPr lang="en-GB" sz="2800" dirty="0" err="1"/>
              <a:t>rhai</a:t>
            </a:r>
            <a:r>
              <a:rPr lang="en-GB" sz="2800" dirty="0"/>
              <a:t> ag </a:t>
            </a:r>
            <a:r>
              <a:rPr lang="en-GB" sz="2800" dirty="0" err="1"/>
              <a:t>amhariadau</a:t>
            </a:r>
            <a:r>
              <a:rPr lang="en-GB" sz="2800" dirty="0"/>
              <a:t> </a:t>
            </a:r>
            <a:r>
              <a:rPr lang="en-GB" sz="2800" dirty="0" err="1"/>
              <a:t>esbonio’r</a:t>
            </a:r>
            <a:r>
              <a:rPr lang="en-GB" sz="2800" dirty="0"/>
              <a:t> </a:t>
            </a:r>
            <a:r>
              <a:rPr lang="en-GB" sz="2800" dirty="0" err="1"/>
              <a:t>dewisiadau</a:t>
            </a:r>
            <a:r>
              <a:rPr lang="en-GB" sz="2800" dirty="0"/>
              <a:t> </a:t>
            </a:r>
            <a:r>
              <a:rPr lang="en-GB" sz="2800" dirty="0" err="1"/>
              <a:t>hyn</a:t>
            </a:r>
            <a:r>
              <a:rPr lang="en-GB" sz="2800" dirty="0"/>
              <a:t>. </a:t>
            </a:r>
          </a:p>
        </p:txBody>
      </p:sp>
      <p:grpSp>
        <p:nvGrpSpPr>
          <p:cNvPr id="18" name="Group 17" descr="Bar chart with location types of those with impairments in visit party">
            <a:extLst>
              <a:ext uri="{FF2B5EF4-FFF2-40B4-BE49-F238E27FC236}">
                <a16:creationId xmlns:a16="http://schemas.microsoft.com/office/drawing/2014/main" id="{1BC0FE6F-5672-6533-D6C6-76E4CAA2964C}"/>
              </a:ext>
            </a:extLst>
          </p:cNvPr>
          <p:cNvGrpSpPr/>
          <p:nvPr/>
        </p:nvGrpSpPr>
        <p:grpSpPr>
          <a:xfrm>
            <a:off x="609600" y="4333461"/>
            <a:ext cx="11412673" cy="3639203"/>
            <a:chOff x="609600" y="3679458"/>
            <a:chExt cx="11412673" cy="3918806"/>
          </a:xfrm>
        </p:grpSpPr>
        <p:graphicFrame>
          <p:nvGraphicFramePr>
            <p:cNvPr id="12" name="Chart 11" descr="Horizontal bar chart depicting the duration of trips in 2022.">
              <a:extLst>
                <a:ext uri="{FF2B5EF4-FFF2-40B4-BE49-F238E27FC236}">
                  <a16:creationId xmlns:a16="http://schemas.microsoft.com/office/drawing/2014/main" id="{59F117FC-CE6C-C92C-6576-6EE17039FD47}"/>
                </a:ext>
              </a:extLst>
            </p:cNvPr>
            <p:cNvGraphicFramePr/>
            <p:nvPr>
              <p:extLst>
                <p:ext uri="{D42A27DB-BD31-4B8C-83A1-F6EECF244321}">
                  <p14:modId xmlns:p14="http://schemas.microsoft.com/office/powerpoint/2010/main" val="1230564257"/>
                </p:ext>
              </p:extLst>
            </p:nvPr>
          </p:nvGraphicFramePr>
          <p:xfrm>
            <a:off x="609602" y="4428258"/>
            <a:ext cx="11392029" cy="317000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26DB43A5-F67A-30DB-9AD6-FE78DB235257}"/>
                </a:ext>
              </a:extLst>
            </p:cNvPr>
            <p:cNvGrpSpPr/>
            <p:nvPr/>
          </p:nvGrpSpPr>
          <p:grpSpPr>
            <a:xfrm>
              <a:off x="609600" y="3679458"/>
              <a:ext cx="11412673" cy="3918806"/>
              <a:chOff x="609600" y="3679458"/>
              <a:chExt cx="11412673" cy="3918806"/>
            </a:xfrm>
          </p:grpSpPr>
          <p:sp>
            <p:nvSpPr>
              <p:cNvPr id="14" name="Rectangle 13">
                <a:extLst>
                  <a:ext uri="{FF2B5EF4-FFF2-40B4-BE49-F238E27FC236}">
                    <a16:creationId xmlns:a16="http://schemas.microsoft.com/office/drawing/2014/main" id="{0EE6CFE9-C655-36ED-E7C3-C69F9BA8035F}"/>
                  </a:ext>
                </a:extLst>
              </p:cNvPr>
              <p:cNvSpPr/>
              <p:nvPr/>
            </p:nvSpPr>
            <p:spPr>
              <a:xfrm>
                <a:off x="609603" y="367945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Mathau o leoliad a ymwelwyd gan y rhai ag amhariadau ym mharti’r ymweliad*</a:t>
                </a:r>
                <a:endParaRPr lang="en-IN" sz="2800" b="1"/>
              </a:p>
            </p:txBody>
          </p:sp>
          <p:sp>
            <p:nvSpPr>
              <p:cNvPr id="11" name="Rectangle 10">
                <a:extLst>
                  <a:ext uri="{FF2B5EF4-FFF2-40B4-BE49-F238E27FC236}">
                    <a16:creationId xmlns:a16="http://schemas.microsoft.com/office/drawing/2014/main" id="{25190978-C4B3-B6E5-C2E3-6C5A5BD28955}"/>
                  </a:ext>
                  <a:ext uri="{C183D7F6-B498-43B3-948B-1728B52AA6E4}">
                    <adec:decorative xmlns:adec="http://schemas.microsoft.com/office/drawing/2017/decorative" val="1"/>
                  </a:ext>
                </a:extLst>
              </p:cNvPr>
              <p:cNvSpPr/>
              <p:nvPr/>
            </p:nvSpPr>
            <p:spPr>
              <a:xfrm>
                <a:off x="630243" y="4428258"/>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bar graph of location types visited by those with impairments in visit party">
                <a:extLst>
                  <a:ext uri="{FF2B5EF4-FFF2-40B4-BE49-F238E27FC236}">
                    <a16:creationId xmlns:a16="http://schemas.microsoft.com/office/drawing/2014/main" id="{C9278F9E-1F61-8907-2EEE-E59E939FDE5B}"/>
                  </a:ext>
                </a:extLst>
              </p:cNvPr>
              <p:cNvGraphicFramePr/>
              <p:nvPr>
                <p:extLst>
                  <p:ext uri="{D42A27DB-BD31-4B8C-83A1-F6EECF244321}">
                    <p14:modId xmlns:p14="http://schemas.microsoft.com/office/powerpoint/2010/main" val="1919957215"/>
                  </p:ext>
                </p:extLst>
              </p:nvPr>
            </p:nvGraphicFramePr>
            <p:xfrm>
              <a:off x="609600" y="4583390"/>
              <a:ext cx="11149584" cy="2786673"/>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3" name="Group 2" descr="Bar chart depicting transport used by those with impairments in visit party">
            <a:extLst>
              <a:ext uri="{FF2B5EF4-FFF2-40B4-BE49-F238E27FC236}">
                <a16:creationId xmlns:a16="http://schemas.microsoft.com/office/drawing/2014/main" id="{48927349-789F-0B32-BCF4-895D74A12B7F}"/>
              </a:ext>
            </a:extLst>
          </p:cNvPr>
          <p:cNvGrpSpPr/>
          <p:nvPr/>
        </p:nvGrpSpPr>
        <p:grpSpPr>
          <a:xfrm>
            <a:off x="561976" y="8331958"/>
            <a:ext cx="11578182" cy="3529475"/>
            <a:chOff x="561976" y="7942628"/>
            <a:chExt cx="11578182" cy="3918805"/>
          </a:xfrm>
        </p:grpSpPr>
        <p:sp>
          <p:nvSpPr>
            <p:cNvPr id="15" name="Rectangle 14">
              <a:extLst>
                <a:ext uri="{FF2B5EF4-FFF2-40B4-BE49-F238E27FC236}">
                  <a16:creationId xmlns:a16="http://schemas.microsoft.com/office/drawing/2014/main" id="{A2F4F075-DA73-51F8-2629-36BC5C83C7E8}"/>
                </a:ext>
              </a:extLst>
            </p:cNvPr>
            <p:cNvSpPr/>
            <p:nvPr/>
          </p:nvSpPr>
          <p:spPr>
            <a:xfrm>
              <a:off x="630243" y="794262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err="1"/>
                <a:t>Trafnidiaeth a ddefnyddiwyd gan y rhai ag amhariadau ym mharti’r ymweliad</a:t>
              </a:r>
              <a:endParaRPr lang="en-IN" sz="2400" b="1"/>
            </a:p>
          </p:txBody>
        </p:sp>
        <p:sp>
          <p:nvSpPr>
            <p:cNvPr id="13" name="Rectangle 12">
              <a:extLst>
                <a:ext uri="{FF2B5EF4-FFF2-40B4-BE49-F238E27FC236}">
                  <a16:creationId xmlns:a16="http://schemas.microsoft.com/office/drawing/2014/main" id="{0251EBF1-EC5E-0CF1-9DA9-592999ADC860}"/>
                </a:ext>
                <a:ext uri="{C183D7F6-B498-43B3-948B-1728B52AA6E4}">
                  <adec:decorative xmlns:adec="http://schemas.microsoft.com/office/drawing/2017/decorative" val="1"/>
                </a:ext>
              </a:extLst>
            </p:cNvPr>
            <p:cNvSpPr/>
            <p:nvPr/>
          </p:nvSpPr>
          <p:spPr>
            <a:xfrm>
              <a:off x="630243" y="8691427"/>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0" name="Chart 9" descr="bar graph of transport used by those with impairments in visit party&#10;">
              <a:extLst>
                <a:ext uri="{FF2B5EF4-FFF2-40B4-BE49-F238E27FC236}">
                  <a16:creationId xmlns:a16="http://schemas.microsoft.com/office/drawing/2014/main" id="{C8E90EE7-EAFB-216E-CFA8-E5579494BB88}"/>
                </a:ext>
              </a:extLst>
            </p:cNvPr>
            <p:cNvGraphicFramePr/>
            <p:nvPr>
              <p:extLst>
                <p:ext uri="{D42A27DB-BD31-4B8C-83A1-F6EECF244321}">
                  <p14:modId xmlns:p14="http://schemas.microsoft.com/office/powerpoint/2010/main" val="242306050"/>
                </p:ext>
              </p:extLst>
            </p:nvPr>
          </p:nvGraphicFramePr>
          <p:xfrm>
            <a:off x="561976" y="8707363"/>
            <a:ext cx="11578182" cy="3015245"/>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19" name="Group 18" descr="Acitivites undertaken by those with impairments in the visit party">
            <a:extLst>
              <a:ext uri="{FF2B5EF4-FFF2-40B4-BE49-F238E27FC236}">
                <a16:creationId xmlns:a16="http://schemas.microsoft.com/office/drawing/2014/main" id="{DD5D221B-3424-F539-708A-D27702B942A7}"/>
              </a:ext>
            </a:extLst>
          </p:cNvPr>
          <p:cNvGrpSpPr/>
          <p:nvPr/>
        </p:nvGrpSpPr>
        <p:grpSpPr>
          <a:xfrm>
            <a:off x="9307822" y="4333461"/>
            <a:ext cx="14477690" cy="7527971"/>
            <a:chOff x="9307822" y="3679458"/>
            <a:chExt cx="14477690" cy="8181974"/>
          </a:xfrm>
        </p:grpSpPr>
        <p:grpSp>
          <p:nvGrpSpPr>
            <p:cNvPr id="5" name="Group 4">
              <a:extLst>
                <a:ext uri="{FF2B5EF4-FFF2-40B4-BE49-F238E27FC236}">
                  <a16:creationId xmlns:a16="http://schemas.microsoft.com/office/drawing/2014/main" id="{F8487021-C670-DD63-B5FE-BC500DF1E62B}"/>
                </a:ext>
              </a:extLst>
            </p:cNvPr>
            <p:cNvGrpSpPr/>
            <p:nvPr/>
          </p:nvGrpSpPr>
          <p:grpSpPr>
            <a:xfrm>
              <a:off x="12268156" y="3679458"/>
              <a:ext cx="11485601" cy="8181974"/>
              <a:chOff x="12268156" y="3679458"/>
              <a:chExt cx="11485601" cy="8181974"/>
            </a:xfrm>
          </p:grpSpPr>
          <p:sp>
            <p:nvSpPr>
              <p:cNvPr id="7" name="TextBox 6">
                <a:extLst>
                  <a:ext uri="{FF2B5EF4-FFF2-40B4-BE49-F238E27FC236}">
                    <a16:creationId xmlns:a16="http://schemas.microsoft.com/office/drawing/2014/main" id="{738DBC2C-86FA-D228-6874-4DA8C74F2038}"/>
                  </a:ext>
                </a:extLst>
              </p:cNvPr>
              <p:cNvSpPr txBox="1"/>
              <p:nvPr/>
            </p:nvSpPr>
            <p:spPr>
              <a:xfrm>
                <a:off x="12268156" y="3679458"/>
                <a:ext cx="11485601" cy="748800"/>
              </a:xfrm>
              <a:prstGeom prst="rect">
                <a:avLst/>
              </a:prstGeom>
              <a:solidFill>
                <a:schemeClr val="accent1"/>
              </a:solidFill>
            </p:spPr>
            <p:txBody>
              <a:bodyPr wrap="none" lIns="90000" tIns="36000" rIns="90000" bIns="36000" rtlCol="0" anchor="ctr">
                <a:noAutofit/>
              </a:bodyPr>
              <a:lstStyle/>
              <a:p>
                <a:pPr algn="ctr"/>
                <a:r>
                  <a:rPr lang="en-US" sz="2000" b="1" err="1">
                    <a:solidFill>
                      <a:schemeClr val="bg1"/>
                    </a:solidFill>
                  </a:rPr>
                  <a:t>Gweithgareddau y cymerwyd rhan ynddynt gan y rhai ag amhariadau ym mharti’r ymweliad</a:t>
                </a:r>
                <a:endParaRPr lang="en-IN" sz="2000" b="1">
                  <a:solidFill>
                    <a:schemeClr val="bg1"/>
                  </a:solidFill>
                </a:endParaRPr>
              </a:p>
            </p:txBody>
          </p:sp>
          <p:sp>
            <p:nvSpPr>
              <p:cNvPr id="9" name="Rectangle 8">
                <a:extLst>
                  <a:ext uri="{FF2B5EF4-FFF2-40B4-BE49-F238E27FC236}">
                    <a16:creationId xmlns:a16="http://schemas.microsoft.com/office/drawing/2014/main" id="{405A511F-BF8E-CEE3-3A2B-1EE388B7E422}"/>
                  </a:ext>
                  <a:ext uri="{C183D7F6-B498-43B3-948B-1728B52AA6E4}">
                    <adec:decorative xmlns:adec="http://schemas.microsoft.com/office/drawing/2017/decorative" val="1"/>
                  </a:ext>
                </a:extLst>
              </p:cNvPr>
              <p:cNvSpPr/>
              <p:nvPr/>
            </p:nvSpPr>
            <p:spPr>
              <a:xfrm>
                <a:off x="12268156" y="4428257"/>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16" name="Chart 15"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EE5B0797-52AB-2F37-16F1-42887932E637}"/>
                </a:ext>
              </a:extLst>
            </p:cNvPr>
            <p:cNvGraphicFramePr/>
            <p:nvPr>
              <p:extLst>
                <p:ext uri="{D42A27DB-BD31-4B8C-83A1-F6EECF244321}">
                  <p14:modId xmlns:p14="http://schemas.microsoft.com/office/powerpoint/2010/main" val="2382961211"/>
                </p:ext>
              </p:extLst>
            </p:nvPr>
          </p:nvGraphicFramePr>
          <p:xfrm>
            <a:off x="9307822" y="4599325"/>
            <a:ext cx="14477690" cy="7143005"/>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9B43B9C6-AD88-2349-F722-100D97242269}"/>
              </a:ext>
            </a:extLst>
          </p:cNvPr>
          <p:cNvSpPr txBox="1"/>
          <p:nvPr/>
        </p:nvSpPr>
        <p:spPr>
          <a:xfrm>
            <a:off x="630243" y="12111144"/>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dirty="0"/>
              <a:t>*Mae </a:t>
            </a:r>
            <a:r>
              <a:rPr lang="en-GB" sz="2400" dirty="0" err="1"/>
              <a:t>gan</a:t>
            </a:r>
            <a:r>
              <a:rPr lang="en-GB" sz="2400" dirty="0"/>
              <a:t> </a:t>
            </a:r>
            <a:r>
              <a:rPr lang="en-GB" sz="2400" dirty="0" err="1"/>
              <a:t>gategorïau</a:t>
            </a:r>
            <a:r>
              <a:rPr lang="en-GB" sz="2400" dirty="0"/>
              <a:t> â * faint </a:t>
            </a:r>
            <a:r>
              <a:rPr lang="en-GB" sz="2400" dirty="0" err="1"/>
              <a:t>sylfaen</a:t>
            </a:r>
            <a:r>
              <a:rPr lang="en-GB" sz="2400" dirty="0"/>
              <a:t> </a:t>
            </a:r>
            <a:r>
              <a:rPr lang="en-GB" sz="2400" dirty="0" err="1"/>
              <a:t>rhwng</a:t>
            </a:r>
            <a:r>
              <a:rPr lang="en-GB" sz="2400" dirty="0"/>
              <a:t> 30 a 100, ac </a:t>
            </a:r>
            <a:r>
              <a:rPr lang="en-GB" sz="2400" dirty="0" err="1"/>
              <a:t>argymhellir</a:t>
            </a:r>
            <a:r>
              <a:rPr lang="en-GB" sz="2400" dirty="0"/>
              <a:t> y </a:t>
            </a:r>
            <a:r>
              <a:rPr lang="en-GB" sz="2400" dirty="0" err="1"/>
              <a:t>dylid</a:t>
            </a:r>
            <a:r>
              <a:rPr lang="en-GB" sz="2400" dirty="0"/>
              <a:t> </a:t>
            </a:r>
            <a:r>
              <a:rPr lang="en-GB" sz="2400" dirty="0" err="1"/>
              <a:t>defnyddio’r</a:t>
            </a:r>
            <a:r>
              <a:rPr lang="en-GB" sz="2400" dirty="0"/>
              <a:t> </a:t>
            </a:r>
            <a:r>
              <a:rPr lang="en-GB" sz="2400" dirty="0" err="1"/>
              <a:t>amcangyfrifon</a:t>
            </a:r>
            <a:r>
              <a:rPr lang="en-GB" sz="2400" dirty="0"/>
              <a:t> </a:t>
            </a:r>
            <a:r>
              <a:rPr lang="en-GB" sz="2400" dirty="0" err="1"/>
              <a:t>ar</a:t>
            </a:r>
            <a:r>
              <a:rPr lang="en-GB" sz="2400" dirty="0"/>
              <a:t> sail </a:t>
            </a:r>
            <a:r>
              <a:rPr lang="en-GB" sz="2400" dirty="0" err="1"/>
              <a:t>ddangosol</a:t>
            </a:r>
            <a:r>
              <a:rPr lang="en-GB" sz="2400" dirty="0"/>
              <a:t> </a:t>
            </a:r>
            <a:r>
              <a:rPr lang="en-GB" sz="2400" dirty="0" err="1"/>
              <a:t>yn</a:t>
            </a:r>
            <a:r>
              <a:rPr lang="en-GB" sz="2400" dirty="0"/>
              <a:t> </a:t>
            </a:r>
            <a:r>
              <a:rPr lang="en-GB" sz="2400" dirty="0" err="1"/>
              <a:t>unig</a:t>
            </a:r>
            <a:r>
              <a:rPr lang="en-GB" sz="2400" dirty="0"/>
              <a:t>. </a:t>
            </a:r>
          </a:p>
          <a:p>
            <a:pPr marL="0" indent="0" hangingPunct="1">
              <a:spcBef>
                <a:spcPct val="0"/>
              </a:spcBef>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GB" sz="2400" dirty="0" err="1"/>
              <a:t>Ymweliadau</a:t>
            </a:r>
            <a:r>
              <a:rPr lang="en-GB" sz="2400" dirty="0"/>
              <a:t> </a:t>
            </a:r>
            <a:r>
              <a:rPr lang="en-GB" sz="2400" dirty="0" err="1"/>
              <a:t>Dydd</a:t>
            </a:r>
            <a:r>
              <a:rPr lang="en-GB" sz="2400" dirty="0"/>
              <a:t> 2024</a:t>
            </a:r>
            <a:br>
              <a:rPr lang="en-US" sz="2400" dirty="0"/>
            </a:br>
            <a:r>
              <a:rPr lang="en-US" sz="2400" dirty="0"/>
              <a:t>Sylfaen: Cymru 911</a:t>
            </a:r>
            <a:endParaRPr lang="en-US" dirty="0"/>
          </a:p>
        </p:txBody>
      </p:sp>
    </p:spTree>
    <p:custDataLst>
      <p:tags r:id="rId1"/>
    </p:custDataLst>
    <p:extLst>
      <p:ext uri="{BB962C8B-B14F-4D97-AF65-F5344CB8AC3E}">
        <p14:creationId xmlns:p14="http://schemas.microsoft.com/office/powerpoint/2010/main" val="2365616571"/>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OS" val="Unix 3.10.0.957"/>
  <p:tag name="AS_RELEASE_DATE" val="2023.07.31"/>
  <p:tag name="AS_TITLE" val="Aspose.Slides for Java"/>
  <p:tag name="AS_VERSION" val="2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A58222227</value>
    </field>
    <field name="Objective-Title">
      <value order="0">GBTS_Wales_Tourism_Day_Visit_Annual_Report_2024 - Welsh - FINAL</value>
    </field>
    <field name="Objective-Description">
      <value order="0"/>
    </field>
    <field name="Objective-CreationStamp">
      <value order="0">2025-05-29T12:36:56Z</value>
    </field>
    <field name="Objective-IsApproved">
      <value order="0">false</value>
    </field>
    <field name="Objective-IsPublished">
      <value order="0">true</value>
    </field>
    <field name="Objective-DatePublished">
      <value order="0">2025-05-29T12:47:13Z</value>
    </field>
    <field name="Objective-ModificationStamp">
      <value order="0">2025-05-29T12:47:13Z</value>
    </field>
    <field name="Objective-Owner">
      <value order="0">Cox, Rebecca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Insights:GBTS &amp; GBDVS:Joint GBTS &amp; GBVS - ONS - 2024-2028:Tourism &amp; Marketing - Tourism Research - Great Britain Day Visits Survey - Outcomes and Deliverables - 2024-2028:2024 annual reports</value>
    </field>
    <field name="Objective-Parent">
      <value order="0">2024 annual reports</value>
    </field>
    <field name="Objective-State">
      <value order="0">Published</value>
    </field>
    <field name="Objective-VersionId">
      <value order="0">vA105523834</value>
    </field>
    <field name="Objective-Version">
      <value order="0">2.0</value>
    </field>
    <field name="Objective-VersionNumber">
      <value order="0">3</value>
    </field>
    <field name="Objective-VersionComment">
      <value order="0"/>
    </field>
    <field name="Objective-FileNumber">
      <value order="0">qA2092297</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8716</Words>
  <Application>Microsoft Office PowerPoint</Application>
  <PresentationFormat>Custom</PresentationFormat>
  <Paragraphs>997</Paragraphs>
  <Slides>36</Slides>
  <Notes>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36</vt:i4>
      </vt:variant>
    </vt:vector>
  </HeadingPairs>
  <TitlesOfParts>
    <vt:vector size="51" baseType="lpstr">
      <vt:lpstr>Arial</vt:lpstr>
      <vt:lpstr>Arial Black</vt:lpstr>
      <vt:lpstr>Calibri</vt:lpstr>
      <vt:lpstr>Calibri Light</vt:lpstr>
      <vt:lpstr>Courier New</vt:lpstr>
      <vt:lpstr>Cymru Sans Body</vt:lpstr>
      <vt:lpstr>Cymru Sans Headline</vt:lpstr>
      <vt:lpstr>Cymru Sans Headline Medium</vt:lpstr>
      <vt:lpstr>Source Sans Pro</vt:lpstr>
      <vt:lpstr>Source Sans Pro Semibold</vt:lpstr>
      <vt:lpstr>Symbol</vt:lpstr>
      <vt:lpstr>Wales Sans Body</vt:lpstr>
      <vt:lpstr>Wales Sans Headline</vt:lpstr>
      <vt:lpstr>Wales Sans Headline Medium</vt:lpstr>
      <vt:lpstr>Office Theme</vt:lpstr>
      <vt:lpstr>Adroddiad Blynyddol 2024</vt:lpstr>
      <vt:lpstr>Aeth trigolion Prydain Fawr ar 1.1 biliwn o deithiau dydd a dros nos ym Mhrydain Fawr yn 2024. £87.8 biliwn oedd y gwariant ar bob taith ddomestig ym Mhrydain Fawr yn 2024.</vt:lpstr>
      <vt:lpstr>Cynnwys</vt:lpstr>
      <vt:lpstr>Cyflwyniad</vt:lpstr>
      <vt:lpstr>Methodoleg</vt:lpstr>
      <vt:lpstr>Diffiniadau</vt:lpstr>
      <vt:lpstr>Cyd-destun</vt:lpstr>
      <vt:lpstr>Crynodeb</vt:lpstr>
      <vt:lpstr>Crynodeb o’r canfyddiadau (1/2)</vt:lpstr>
      <vt:lpstr>Crynodeb o’r canfyddiadau (2/2)</vt:lpstr>
      <vt:lpstr>Cipolwg ar ystadegau twristiaeth ymweliad dydd 2024 Prydain Fawr</vt:lpstr>
      <vt:lpstr>Ymweliadau dydd twristiaeth fesul mis yn 2024</vt:lpstr>
      <vt:lpstr>Ymweliadau dydd twristiaeth fesul chwarter 2022-2024</vt:lpstr>
      <vt:lpstr>Gwariant ymweliadau dydd twristiaeth fesul chwarter 2022-2024</vt:lpstr>
      <vt:lpstr>Gwlad breswylio yn ôl gwlad gyrchfan yn 2024</vt:lpstr>
      <vt:lpstr>Gwariant cyfartalog fesul ymweliad 2022-2024</vt:lpstr>
      <vt:lpstr>Cymru</vt:lpstr>
      <vt:lpstr>Crynodeb o ymweliadau dydd twristiaeth â Chymru yn 2024</vt:lpstr>
      <vt:lpstr>Ymweliadau dydd twristiaeth a gwariant yng Nghymru 2024</vt:lpstr>
      <vt:lpstr>Math o leoliad y prif le a ymwelwyd</vt:lpstr>
      <vt:lpstr>Gwariant fesul math o leoliad y prif le a ymwelwyd 2024</vt:lpstr>
      <vt:lpstr>Gweithgareddau y cymerwyd rhan ynddynt ar ymweliadau dydd twristiaeth 2024</vt:lpstr>
      <vt:lpstr>Gwariant ar ymweliadau dydd twristiaeth fesul gweithgaredd 2024</vt:lpstr>
      <vt:lpstr>Cymru: proffil ymweliadau</vt:lpstr>
      <vt:lpstr>Ymweliadau a gwariant fesul rhanbarth a ymwelwyd 2024</vt:lpstr>
      <vt:lpstr>Ymweliadau a gwariant fesul rhanbarth preswylio 2024</vt:lpstr>
      <vt:lpstr>Trafnidiaeth a ddefnyddiwyd 2024</vt:lpstr>
      <vt:lpstr>Pellter a deithiwyd a nifer y lleoedd a ymwelwyd</vt:lpstr>
      <vt:lpstr>Cyfnod oes a phroffil oed ar gyfer ymweliadau dydd 2024</vt:lpstr>
      <vt:lpstr>Maint parti ymweliadau 2024</vt:lpstr>
      <vt:lpstr>Cyfansoddiad partïon ymweliadau 2024</vt:lpstr>
      <vt:lpstr>Dadansoddiad gwariant ymweliadau dydd 2024</vt:lpstr>
      <vt:lpstr>Gwariant cyfartalog ar ymweliadau dydd twristiaeth 2024</vt:lpstr>
      <vt:lpstr>Unigolion ag amhariadau ym mharti’r ymweliad dydd</vt:lpstr>
      <vt:lpstr>Proffil y rhai ag amhariadau mewn parti ymweliad 2024</vt:lpstr>
      <vt:lpstr>Hygyrchedd ymweliadau dydd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Arolwg Twristiaeth Prydain Fawr Cymru: Ymweliadau Dydd (Adroddiad Blynyddol 2024)</dc:title>
  <dc:creator/>
  <cp:lastModifiedBy/>
  <cp:revision>1</cp:revision>
  <dcterms:modified xsi:type="dcterms:W3CDTF">2025-06-02T09:17:24Z</dcterms:modified>
</cp:coreProperties>
</file>