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6.xml" ContentType="application/vnd.openxmlformats-officedocument.presentationml.tags+xml"/>
  <Override PartName="/ppt/tags/tag7.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8.xml" ContentType="application/vnd.openxmlformats-officedocument.presentationml.tags+xml"/>
  <Override PartName="/ppt/notesSlides/notesSlide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tags/tag9.xml" ContentType="application/vnd.openxmlformats-officedocument.presentationml.tags+xml"/>
  <Override PartName="/ppt/notesSlides/notesSlide3.xml" ContentType="application/vnd.openxmlformats-officedocument.presentationml.notesSl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tags/tag10.xml" ContentType="application/vnd.openxmlformats-officedocument.presentationml.tags+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tags/tag11.xml" ContentType="application/vnd.openxmlformats-officedocument.presentationml.tags+xml"/>
  <Override PartName="/ppt/notesSlides/notesSlide4.xml" ContentType="application/vnd.openxmlformats-officedocument.presentationml.notesSlid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tags/tag12.xml" ContentType="application/vnd.openxmlformats-officedocument.presentationml.tags+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tags/tag13.xml" ContentType="application/vnd.openxmlformats-officedocument.presentationml.tags+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tags/tag14.xml" ContentType="application/vnd.openxmlformats-officedocument.presentationml.tags+xml"/>
  <Override PartName="/ppt/charts/chart37.xml" ContentType="application/vnd.openxmlformats-officedocument.drawingml.chart+xml"/>
  <Override PartName="/ppt/tags/tag15.xml" ContentType="application/vnd.openxmlformats-officedocument.presentationml.tags+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tags/tag16.xml" ContentType="application/vnd.openxmlformats-officedocument.presentationml.tags+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Lst>
  <p:notesMasterIdLst>
    <p:notesMasterId r:id="rId37"/>
  </p:notesMasterIdLst>
  <p:handoutMasterIdLst>
    <p:handoutMasterId r:id="rId38"/>
  </p:handoutMasterIdLst>
  <p:sldIdLst>
    <p:sldId id="264" r:id="rId3"/>
    <p:sldId id="422" r:id="rId4"/>
    <p:sldId id="320" r:id="rId5"/>
    <p:sldId id="266" r:id="rId6"/>
    <p:sldId id="386" r:id="rId7"/>
    <p:sldId id="268" r:id="rId8"/>
    <p:sldId id="388" r:id="rId9"/>
    <p:sldId id="389" r:id="rId10"/>
    <p:sldId id="390" r:id="rId11"/>
    <p:sldId id="391" r:id="rId12"/>
    <p:sldId id="463" r:id="rId13"/>
    <p:sldId id="392" r:id="rId14"/>
    <p:sldId id="316" r:id="rId15"/>
    <p:sldId id="393" r:id="rId16"/>
    <p:sldId id="394" r:id="rId17"/>
    <p:sldId id="269" r:id="rId18"/>
    <p:sldId id="396" r:id="rId19"/>
    <p:sldId id="397" r:id="rId20"/>
    <p:sldId id="398" r:id="rId21"/>
    <p:sldId id="395" r:id="rId22"/>
    <p:sldId id="400" r:id="rId23"/>
    <p:sldId id="401" r:id="rId24"/>
    <p:sldId id="410" r:id="rId25"/>
    <p:sldId id="411" r:id="rId26"/>
    <p:sldId id="412" r:id="rId27"/>
    <p:sldId id="413" r:id="rId28"/>
    <p:sldId id="459" r:id="rId29"/>
    <p:sldId id="407" r:id="rId30"/>
    <p:sldId id="457" r:id="rId31"/>
    <p:sldId id="265" r:id="rId32"/>
    <p:sldId id="460" r:id="rId33"/>
    <p:sldId id="267" r:id="rId34"/>
    <p:sldId id="462" r:id="rId35"/>
    <p:sldId id="263" r:id="rId36"/>
  </p:sldIdLst>
  <p:sldSz cx="24384000" cy="13716000"/>
  <p:notesSz cx="6800850" cy="98075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7E7"/>
    <a:srgbClr val="134B75"/>
    <a:srgbClr val="DC9735"/>
    <a:srgbClr val="8EBDBE"/>
    <a:srgbClr val="8FBDBF"/>
    <a:srgbClr val="A95060"/>
    <a:srgbClr val="E30613"/>
    <a:srgbClr val="E500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4660"/>
  </p:normalViewPr>
  <p:slideViewPr>
    <p:cSldViewPr snapToGrid="0">
      <p:cViewPr varScale="1">
        <p:scale>
          <a:sx n="51" d="100"/>
          <a:sy n="51" d="100"/>
        </p:scale>
        <p:origin x="810" y="102"/>
      </p:cViewPr>
      <p:guideLst>
        <p:guide pos="7680"/>
        <p:guide orient="horz" pos="43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ln>
              <a:noFill/>
            </a:ln>
          </c:spPr>
          <c:dPt>
            <c:idx val="0"/>
            <c:bubble3D val="0"/>
            <c:spPr>
              <a:solidFill>
                <a:srgbClr val="134B75"/>
              </a:solidFill>
              <a:ln w="19050">
                <a:noFill/>
              </a:ln>
              <a:effectLst/>
            </c:spPr>
            <c:extLst>
              <c:ext xmlns:c16="http://schemas.microsoft.com/office/drawing/2014/chart" uri="{C3380CC4-5D6E-409C-BE32-E72D297353CC}">
                <c16:uniqueId val="{00000001-91B1-4B8E-AB46-8C116F24A31F}"/>
              </c:ext>
            </c:extLst>
          </c:dPt>
          <c:dPt>
            <c:idx val="1"/>
            <c:bubble3D val="0"/>
            <c:spPr>
              <a:solidFill>
                <a:schemeClr val="accent2"/>
              </a:solidFill>
              <a:ln w="19050">
                <a:noFill/>
              </a:ln>
              <a:effectLst/>
            </c:spPr>
            <c:extLst>
              <c:ext xmlns:c16="http://schemas.microsoft.com/office/drawing/2014/chart" uri="{C3380CC4-5D6E-409C-BE32-E72D297353CC}">
                <c16:uniqueId val="{00000003-91B1-4B8E-AB46-8C116F24A31F}"/>
              </c:ext>
            </c:extLst>
          </c:dPt>
          <c:dPt>
            <c:idx val="2"/>
            <c:bubble3D val="0"/>
            <c:spPr>
              <a:solidFill>
                <a:schemeClr val="accent3"/>
              </a:solidFill>
              <a:ln w="19050">
                <a:noFill/>
              </a:ln>
              <a:effectLst/>
            </c:spPr>
            <c:extLst>
              <c:ext xmlns:c16="http://schemas.microsoft.com/office/drawing/2014/chart" uri="{C3380CC4-5D6E-409C-BE32-E72D297353CC}">
                <c16:uniqueId val="{00000005-91B1-4B8E-AB46-8C116F24A31F}"/>
              </c:ext>
            </c:extLst>
          </c:dPt>
          <c:dLbls>
            <c:dLbl>
              <c:idx val="0"/>
              <c:layout>
                <c:manualLayout>
                  <c:x val="0.1099313633768413"/>
                  <c:y val="7.914586537385182E-2"/>
                </c:manualLayout>
              </c:layout>
              <c:tx>
                <c:rich>
                  <a:bodyPr/>
                  <a:lstStyle/>
                  <a:p>
                    <a:fld id="{AE9389D5-DE74-471D-8069-B57D7B2770CD}"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layout>
                    <c:manualLayout>
                      <c:w val="0.15598305331764134"/>
                      <c:h val="0.11581999555859922"/>
                    </c:manualLayout>
                  </c15:layout>
                  <c15:dlblFieldTable/>
                  <c15:showDataLabelsRange val="0"/>
                </c:ext>
                <c:ext xmlns:c16="http://schemas.microsoft.com/office/drawing/2014/chart" uri="{C3380CC4-5D6E-409C-BE32-E72D297353CC}">
                  <c16:uniqueId val="{00000001-91B1-4B8E-AB46-8C116F24A31F}"/>
                </c:ext>
              </c:extLst>
            </c:dLbl>
            <c:dLbl>
              <c:idx val="1"/>
              <c:layout>
                <c:manualLayout>
                  <c:x val="-0.13237837958459839"/>
                  <c:y val="-5.2734762873888119E-2"/>
                </c:manualLayout>
              </c:layout>
              <c:tx>
                <c:rich>
                  <a:bodyPr/>
                  <a:lstStyle/>
                  <a:p>
                    <a:fld id="{B5674925-2A16-48FE-BAC8-E4BA09A851B4}"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layout>
                    <c:manualLayout>
                      <c:w val="0.17557602416328327"/>
                      <c:h val="0.1965276685524909"/>
                    </c:manualLayout>
                  </c15:layout>
                  <c15:dlblFieldTable/>
                  <c15:showDataLabelsRange val="0"/>
                </c:ext>
                <c:ext xmlns:c16="http://schemas.microsoft.com/office/drawing/2014/chart" uri="{C3380CC4-5D6E-409C-BE32-E72D297353CC}">
                  <c16:uniqueId val="{00000003-91B1-4B8E-AB46-8C116F24A31F}"/>
                </c:ext>
              </c:extLst>
            </c:dLbl>
            <c:dLbl>
              <c:idx val="2"/>
              <c:layout>
                <c:manualLayout>
                  <c:x val="-4.1545749030235793E-2"/>
                  <c:y val="-0.10324873162566836"/>
                </c:manualLayout>
              </c:layout>
              <c:tx>
                <c:rich>
                  <a:bodyPr/>
                  <a:lstStyle/>
                  <a:p>
                    <a:fld id="{31033A3C-A12E-4BC7-BF30-250618BC5EE5}"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1B1-4B8E-AB46-8C116F24A31F}"/>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99.4</c:v>
                </c:pt>
                <c:pt idx="1">
                  <c:v>12.4</c:v>
                </c:pt>
                <c:pt idx="2">
                  <c:v>8.4</c:v>
                </c:pt>
              </c:numCache>
            </c:numRef>
          </c:val>
          <c:extLst>
            <c:ext xmlns:c16="http://schemas.microsoft.com/office/drawing/2014/chart" uri="{C3380CC4-5D6E-409C-BE32-E72D297353CC}">
              <c16:uniqueId val="{00000006-91B1-4B8E-AB46-8C116F24A31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7E7A-4720-A5EB-8A45931E64FD}"/>
              </c:ext>
            </c:extLst>
          </c:dPt>
          <c:dPt>
            <c:idx val="1"/>
            <c:bubble3D val="0"/>
            <c:spPr>
              <a:solidFill>
                <a:schemeClr val="accent2"/>
              </a:solidFill>
              <a:ln w="19050">
                <a:noFill/>
              </a:ln>
              <a:effectLst/>
            </c:spPr>
            <c:extLst>
              <c:ext xmlns:c16="http://schemas.microsoft.com/office/drawing/2014/chart" uri="{C3380CC4-5D6E-409C-BE32-E72D297353CC}">
                <c16:uniqueId val="{00000003-7E7A-4720-A5EB-8A45931E64FD}"/>
              </c:ext>
            </c:extLst>
          </c:dPt>
          <c:dPt>
            <c:idx val="2"/>
            <c:bubble3D val="0"/>
            <c:spPr>
              <a:solidFill>
                <a:schemeClr val="accent3"/>
              </a:solidFill>
              <a:ln w="19050">
                <a:noFill/>
              </a:ln>
              <a:effectLst/>
            </c:spPr>
            <c:extLst>
              <c:ext xmlns:c16="http://schemas.microsoft.com/office/drawing/2014/chart" uri="{C3380CC4-5D6E-409C-BE32-E72D297353CC}">
                <c16:uniqueId val="{00000005-7E7A-4720-A5EB-8A45931E64FD}"/>
              </c:ext>
            </c:extLst>
          </c:dPt>
          <c:dLbls>
            <c:dLbl>
              <c:idx val="0"/>
              <c:layout>
                <c:manualLayout>
                  <c:x val="0.1536326638439485"/>
                  <c:y val="8.5764120040139058E-2"/>
                </c:manualLayout>
              </c:layout>
              <c:tx>
                <c:rich>
                  <a:bodyPr/>
                  <a:lstStyle/>
                  <a:p>
                    <a:fld id="{D80ABF87-B516-4709-B43A-DE1C19770BFB}"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layout>
                    <c:manualLayout>
                      <c:w val="0.21296799965556024"/>
                      <c:h val="9.9778160132479018E-2"/>
                    </c:manualLayout>
                  </c15:layout>
                  <c15:dlblFieldTable/>
                  <c15:showDataLabelsRange val="0"/>
                </c:ext>
                <c:ext xmlns:c16="http://schemas.microsoft.com/office/drawing/2014/chart" uri="{C3380CC4-5D6E-409C-BE32-E72D297353CC}">
                  <c16:uniqueId val="{00000001-7E7A-4720-A5EB-8A45931E64FD}"/>
                </c:ext>
              </c:extLst>
            </c:dLbl>
            <c:dLbl>
              <c:idx val="1"/>
              <c:layout>
                <c:manualLayout>
                  <c:x val="-8.5551441032158573E-2"/>
                  <c:y val="-7.4918003417138279E-2"/>
                </c:manualLayout>
              </c:layout>
              <c:tx>
                <c:rich>
                  <a:bodyPr/>
                  <a:lstStyle/>
                  <a:p>
                    <a:fld id="{9D89DE11-23EE-42F3-B3B8-09CD78B5D1D9}"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E7A-4720-A5EB-8A45931E64FD}"/>
                </c:ext>
              </c:extLst>
            </c:dLbl>
            <c:dLbl>
              <c:idx val="2"/>
              <c:layout>
                <c:manualLayout>
                  <c:x val="-1.1692312377463978E-2"/>
                  <c:y val="-0.11622206017161477"/>
                </c:manualLayout>
              </c:layout>
              <c:tx>
                <c:rich>
                  <a:bodyPr/>
                  <a:lstStyle/>
                  <a:p>
                    <a:fld id="{ABB186B5-F97B-4154-89E2-A7CAD5C24B0E}"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E7A-4720-A5EB-8A45931E64FD}"/>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formatCode="#,##0.0">
                  <c:v>1030</c:v>
                </c:pt>
                <c:pt idx="1">
                  <c:v>90.8</c:v>
                </c:pt>
                <c:pt idx="2">
                  <c:v>60.9</c:v>
                </c:pt>
              </c:numCache>
            </c:numRef>
          </c:val>
          <c:extLst>
            <c:ext xmlns:c16="http://schemas.microsoft.com/office/drawing/2014/chart" uri="{C3380CC4-5D6E-409C-BE32-E72D297353CC}">
              <c16:uniqueId val="{00000006-7E7A-4720-A5EB-8A45931E64FD}"/>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47937478999860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noFill/>
            </a:ln>
          </c:spPr>
          <c:dPt>
            <c:idx val="0"/>
            <c:bubble3D val="0"/>
            <c:spPr>
              <a:solidFill>
                <a:srgbClr val="134B75"/>
              </a:solidFill>
              <a:ln w="19050">
                <a:noFill/>
              </a:ln>
              <a:effectLst/>
            </c:spPr>
            <c:extLst>
              <c:ext xmlns:c16="http://schemas.microsoft.com/office/drawing/2014/chart" uri="{C3380CC4-5D6E-409C-BE32-E72D297353CC}">
                <c16:uniqueId val="{00000001-94B0-45AB-AF87-FA332AA4279F}"/>
              </c:ext>
            </c:extLst>
          </c:dPt>
          <c:dPt>
            <c:idx val="1"/>
            <c:bubble3D val="0"/>
            <c:spPr>
              <a:solidFill>
                <a:schemeClr val="accent2"/>
              </a:solidFill>
              <a:ln w="19050">
                <a:noFill/>
              </a:ln>
              <a:effectLst/>
            </c:spPr>
            <c:extLst>
              <c:ext xmlns:c16="http://schemas.microsoft.com/office/drawing/2014/chart" uri="{C3380CC4-5D6E-409C-BE32-E72D297353CC}">
                <c16:uniqueId val="{00000003-94B0-45AB-AF87-FA332AA4279F}"/>
              </c:ext>
            </c:extLst>
          </c:dPt>
          <c:dPt>
            <c:idx val="2"/>
            <c:bubble3D val="0"/>
            <c:spPr>
              <a:solidFill>
                <a:schemeClr val="accent3"/>
              </a:solidFill>
              <a:ln w="19050">
                <a:noFill/>
              </a:ln>
              <a:effectLst/>
            </c:spPr>
            <c:extLst>
              <c:ext xmlns:c16="http://schemas.microsoft.com/office/drawing/2014/chart" uri="{C3380CC4-5D6E-409C-BE32-E72D297353CC}">
                <c16:uniqueId val="{00000005-94B0-45AB-AF87-FA332AA4279F}"/>
              </c:ext>
            </c:extLst>
          </c:dPt>
          <c:dLbls>
            <c:dLbl>
              <c:idx val="0"/>
              <c:layout>
                <c:manualLayout>
                  <c:x val="0.10578506255625245"/>
                  <c:y val="5.4208356503330023E-2"/>
                </c:manualLayout>
              </c:layout>
              <c:tx>
                <c:rich>
                  <a:bodyPr/>
                  <a:lstStyle/>
                  <a:p>
                    <a:r>
                      <a:rPr lang="en-US" dirty="0"/>
                      <a:t>1.1B</a:t>
                    </a:r>
                  </a:p>
                </c:rich>
              </c:tx>
              <c:showLegendKey val="0"/>
              <c:showVal val="1"/>
              <c:showCatName val="0"/>
              <c:showSerName val="0"/>
              <c:showPercent val="0"/>
              <c:showBubbleSize val="0"/>
              <c:extLst>
                <c:ext xmlns:c15="http://schemas.microsoft.com/office/drawing/2012/chart" uri="{CE6537A1-D6FC-4f65-9D91-7224C49458BB}">
                  <c15:layout>
                    <c:manualLayout>
                      <c:w val="0.13773932970705044"/>
                      <c:h val="0.11581999555859922"/>
                    </c:manualLayout>
                  </c15:layout>
                  <c15:showDataLabelsRange val="0"/>
                </c:ext>
                <c:ext xmlns:c16="http://schemas.microsoft.com/office/drawing/2014/chart" uri="{C3380CC4-5D6E-409C-BE32-E72D297353CC}">
                  <c16:uniqueId val="{00000001-94B0-45AB-AF87-FA332AA4279F}"/>
                </c:ext>
              </c:extLst>
            </c:dLbl>
            <c:dLbl>
              <c:idx val="1"/>
              <c:layout>
                <c:manualLayout>
                  <c:x val="-0.11734904839351183"/>
                  <c:y val="-5.9460392660272553E-2"/>
                </c:manualLayout>
              </c:layout>
              <c:tx>
                <c:rich>
                  <a:bodyPr/>
                  <a:lstStyle/>
                  <a:p>
                    <a:fld id="{B5674925-2A16-48FE-BAC8-E4BA09A851B4}"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layout>
                    <c:manualLayout>
                      <c:w val="0.24167764640366968"/>
                      <c:h val="0.11582012202617539"/>
                    </c:manualLayout>
                  </c15:layout>
                  <c15:dlblFieldTable/>
                  <c15:showDataLabelsRange val="0"/>
                </c:ext>
                <c:ext xmlns:c16="http://schemas.microsoft.com/office/drawing/2014/chart" uri="{C3380CC4-5D6E-409C-BE32-E72D297353CC}">
                  <c16:uniqueId val="{00000003-94B0-45AB-AF87-FA332AA4279F}"/>
                </c:ext>
              </c:extLst>
            </c:dLbl>
            <c:dLbl>
              <c:idx val="2"/>
              <c:layout>
                <c:manualLayout>
                  <c:x val="-3.8211538991647601E-2"/>
                  <c:y val="-0.11669973875959262"/>
                </c:manualLayout>
              </c:layout>
              <c:tx>
                <c:rich>
                  <a:bodyPr/>
                  <a:lstStyle/>
                  <a:p>
                    <a:fld id="{31033A3C-A12E-4BC7-BF30-250618BC5EE5}" type="VALUE">
                      <a:rPr lang="en-US" smtClean="0"/>
                      <a:pPr/>
                      <a:t>[VALUE]</a:t>
                    </a:fld>
                    <a:r>
                      <a:rPr lang="en-US" dirty="0"/>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4B0-45AB-AF87-FA332AA4279F}"/>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1129.4000000000001</c:v>
                </c:pt>
                <c:pt idx="1">
                  <c:v>103.2</c:v>
                </c:pt>
                <c:pt idx="2">
                  <c:v>69.3</c:v>
                </c:pt>
              </c:numCache>
            </c:numRef>
          </c:val>
          <c:extLst>
            <c:ext xmlns:c16="http://schemas.microsoft.com/office/drawing/2014/chart" uri="{C3380CC4-5D6E-409C-BE32-E72D297353CC}">
              <c16:uniqueId val="{00000006-94B0-45AB-AF87-FA332AA4279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9A09-4223-BE35-65DB9EC688AC}"/>
              </c:ext>
            </c:extLst>
          </c:dPt>
          <c:dPt>
            <c:idx val="1"/>
            <c:bubble3D val="0"/>
            <c:spPr>
              <a:solidFill>
                <a:srgbClr val="DC9735"/>
              </a:solidFill>
              <a:ln w="19050">
                <a:noFill/>
              </a:ln>
              <a:effectLst/>
            </c:spPr>
            <c:extLst>
              <c:ext xmlns:c16="http://schemas.microsoft.com/office/drawing/2014/chart" uri="{C3380CC4-5D6E-409C-BE32-E72D297353CC}">
                <c16:uniqueId val="{00000003-9A09-4223-BE35-65DB9EC688AC}"/>
              </c:ext>
            </c:extLst>
          </c:dPt>
          <c:dPt>
            <c:idx val="2"/>
            <c:bubble3D val="0"/>
            <c:spPr>
              <a:solidFill>
                <a:schemeClr val="accent3"/>
              </a:solidFill>
              <a:ln w="19050">
                <a:noFill/>
              </a:ln>
              <a:effectLst/>
            </c:spPr>
            <c:extLst>
              <c:ext xmlns:c16="http://schemas.microsoft.com/office/drawing/2014/chart" uri="{C3380CC4-5D6E-409C-BE32-E72D297353CC}">
                <c16:uniqueId val="{00000005-9A09-4223-BE35-65DB9EC688AC}"/>
              </c:ext>
            </c:extLst>
          </c:dPt>
          <c:dLbls>
            <c:dLbl>
              <c:idx val="0"/>
              <c:layout>
                <c:manualLayout>
                  <c:x val="0.14003226670887406"/>
                  <c:y val="7.6728688579472903E-2"/>
                </c:manualLayout>
              </c:layout>
              <c:tx>
                <c:rich>
                  <a:bodyPr/>
                  <a:lstStyle/>
                  <a:p>
                    <a:r>
                      <a:rPr lang="en-US" dirty="0"/>
                      <a:t>£26.1B</a:t>
                    </a:r>
                  </a:p>
                </c:rich>
              </c:tx>
              <c:showLegendKey val="0"/>
              <c:showVal val="1"/>
              <c:showCatName val="0"/>
              <c:showSerName val="0"/>
              <c:showPercent val="0"/>
              <c:showBubbleSize val="0"/>
              <c:extLst>
                <c:ext xmlns:c15="http://schemas.microsoft.com/office/drawing/2012/chart" uri="{CE6537A1-D6FC-4f65-9D91-7224C49458BB}">
                  <c15:layout>
                    <c:manualLayout>
                      <c:w val="0.20073515545950937"/>
                      <c:h val="0.13112369766521406"/>
                    </c:manualLayout>
                  </c15:layout>
                  <c15:showDataLabelsRange val="0"/>
                </c:ext>
                <c:ext xmlns:c16="http://schemas.microsoft.com/office/drawing/2014/chart" uri="{C3380CC4-5D6E-409C-BE32-E72D297353CC}">
                  <c16:uniqueId val="{00000001-9A09-4223-BE35-65DB9EC688AC}"/>
                </c:ext>
              </c:extLst>
            </c:dLbl>
            <c:dLbl>
              <c:idx val="1"/>
              <c:layout>
                <c:manualLayout>
                  <c:x val="-7.8712199448692205E-2"/>
                  <c:y val="-7.5209098718792888E-2"/>
                </c:manualLayout>
              </c:layout>
              <c:tx>
                <c:rich>
                  <a:bodyPr/>
                  <a:lstStyle/>
                  <a:p>
                    <a:r>
                      <a:rPr lang="en-US" dirty="0"/>
                      <a:t>£3.2B</a:t>
                    </a:r>
                  </a:p>
                </c:rich>
              </c:tx>
              <c:showLegendKey val="0"/>
              <c:showVal val="1"/>
              <c:showCatName val="0"/>
              <c:showSerName val="0"/>
              <c:showPercent val="0"/>
              <c:showBubbleSize val="0"/>
              <c:extLst>
                <c:ext xmlns:c15="http://schemas.microsoft.com/office/drawing/2012/chart" uri="{CE6537A1-D6FC-4f65-9D91-7224C49458BB}">
                  <c15:layout>
                    <c:manualLayout>
                      <c:w val="0.26298156552391289"/>
                      <c:h val="8.329551600927694E-2"/>
                    </c:manualLayout>
                  </c15:layout>
                  <c15:showDataLabelsRange val="0"/>
                </c:ext>
                <c:ext xmlns:c16="http://schemas.microsoft.com/office/drawing/2014/chart" uri="{C3380CC4-5D6E-409C-BE32-E72D297353CC}">
                  <c16:uniqueId val="{00000003-9A09-4223-BE35-65DB9EC688AC}"/>
                </c:ext>
              </c:extLst>
            </c:dLbl>
            <c:dLbl>
              <c:idx val="2"/>
              <c:layout>
                <c:manualLayout>
                  <c:x val="1.0061472337709215E-2"/>
                  <c:y val="-0.11734268767826679"/>
                </c:manualLayout>
              </c:layout>
              <c:tx>
                <c:rich>
                  <a:bodyPr/>
                  <a:lstStyle/>
                  <a:p>
                    <a:r>
                      <a:rPr lang="en-US" dirty="0"/>
                      <a:t>£2.0B</a:t>
                    </a:r>
                  </a:p>
                </c:rich>
              </c:tx>
              <c:showLegendKey val="0"/>
              <c:showVal val="1"/>
              <c:showCatName val="0"/>
              <c:showSerName val="0"/>
              <c:showPercent val="0"/>
              <c:showBubbleSize val="0"/>
              <c:extLst>
                <c:ext xmlns:c15="http://schemas.microsoft.com/office/drawing/2012/chart" uri="{CE6537A1-D6FC-4f65-9D91-7224C49458BB}">
                  <c15:layout>
                    <c:manualLayout>
                      <c:w val="0.32222191124927885"/>
                      <c:h val="8.329551600927694E-2"/>
                    </c:manualLayout>
                  </c15:layout>
                  <c15:showDataLabelsRange val="0"/>
                </c:ext>
                <c:ext xmlns:c16="http://schemas.microsoft.com/office/drawing/2014/chart" uri="{C3380CC4-5D6E-409C-BE32-E72D297353CC}">
                  <c16:uniqueId val="{00000005-9A09-4223-BE35-65DB9EC688AC}"/>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26045.0748414679</c:v>
                </c:pt>
                <c:pt idx="1">
                  <c:v>3188.8850974803099</c:v>
                </c:pt>
                <c:pt idx="2">
                  <c:v>2018.6777536652901</c:v>
                </c:pt>
              </c:numCache>
            </c:numRef>
          </c:val>
          <c:extLst>
            <c:ext xmlns:c16="http://schemas.microsoft.com/office/drawing/2014/chart" uri="{C3380CC4-5D6E-409C-BE32-E72D297353CC}">
              <c16:uniqueId val="{00000006-9A09-4223-BE35-65DB9EC688AC}"/>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AE08-4147-A75B-CF6C112E0F68}"/>
              </c:ext>
            </c:extLst>
          </c:dPt>
          <c:dPt>
            <c:idx val="1"/>
            <c:bubble3D val="0"/>
            <c:spPr>
              <a:solidFill>
                <a:schemeClr val="accent2"/>
              </a:solidFill>
              <a:ln w="19050">
                <a:noFill/>
              </a:ln>
              <a:effectLst/>
            </c:spPr>
            <c:extLst>
              <c:ext xmlns:c16="http://schemas.microsoft.com/office/drawing/2014/chart" uri="{C3380CC4-5D6E-409C-BE32-E72D297353CC}">
                <c16:uniqueId val="{00000003-AE08-4147-A75B-CF6C112E0F68}"/>
              </c:ext>
            </c:extLst>
          </c:dPt>
          <c:dPt>
            <c:idx val="2"/>
            <c:bubble3D val="0"/>
            <c:spPr>
              <a:solidFill>
                <a:schemeClr val="accent3"/>
              </a:solidFill>
              <a:ln w="19050">
                <a:noFill/>
              </a:ln>
              <a:effectLst/>
            </c:spPr>
            <c:extLst>
              <c:ext xmlns:c16="http://schemas.microsoft.com/office/drawing/2014/chart" uri="{C3380CC4-5D6E-409C-BE32-E72D297353CC}">
                <c16:uniqueId val="{00000005-AE08-4147-A75B-CF6C112E0F68}"/>
              </c:ext>
            </c:extLst>
          </c:dPt>
          <c:dLbls>
            <c:dLbl>
              <c:idx val="0"/>
              <c:layout>
                <c:manualLayout>
                  <c:x val="0.12400128295168857"/>
                  <c:y val="0.10207008524288787"/>
                </c:manualLayout>
              </c:layout>
              <c:tx>
                <c:rich>
                  <a:bodyPr/>
                  <a:lstStyle/>
                  <a:p>
                    <a:r>
                      <a:rPr lang="en-US" dirty="0"/>
                      <a:t>£45.6</a:t>
                    </a:r>
                  </a:p>
                </c:rich>
              </c:tx>
              <c:showLegendKey val="0"/>
              <c:showVal val="1"/>
              <c:showCatName val="0"/>
              <c:showSerName val="0"/>
              <c:showPercent val="0"/>
              <c:showBubbleSize val="0"/>
              <c:extLst>
                <c:ext xmlns:c15="http://schemas.microsoft.com/office/drawing/2012/chart" uri="{CE6537A1-D6FC-4f65-9D91-7224C49458BB}">
                  <c15:layout>
                    <c:manualLayout>
                      <c:w val="0.16867308448737617"/>
                      <c:h val="0.13112369766521406"/>
                    </c:manualLayout>
                  </c15:layout>
                  <c15:showDataLabelsRange val="0"/>
                </c:ext>
                <c:ext xmlns:c16="http://schemas.microsoft.com/office/drawing/2014/chart" uri="{C3380CC4-5D6E-409C-BE32-E72D297353CC}">
                  <c16:uniqueId val="{00000001-AE08-4147-A75B-CF6C112E0F68}"/>
                </c:ext>
              </c:extLst>
            </c:dLbl>
            <c:dLbl>
              <c:idx val="1"/>
              <c:layout>
                <c:manualLayout>
                  <c:x val="-0.10175632730695167"/>
                  <c:y val="-5.4614496962610296E-2"/>
                </c:manualLayout>
              </c:layout>
              <c:tx>
                <c:rich>
                  <a:bodyPr/>
                  <a:lstStyle/>
                  <a:p>
                    <a:r>
                      <a:rPr lang="en-US" dirty="0"/>
                      <a:t>£3.9B</a:t>
                    </a:r>
                  </a:p>
                </c:rich>
              </c:tx>
              <c:showLegendKey val="0"/>
              <c:showVal val="1"/>
              <c:showCatName val="0"/>
              <c:showSerName val="0"/>
              <c:showPercent val="0"/>
              <c:showBubbleSize val="0"/>
              <c:extLst>
                <c:ext xmlns:c15="http://schemas.microsoft.com/office/drawing/2012/chart" uri="{CE6537A1-D6FC-4f65-9D91-7224C49458BB}">
                  <c15:layout>
                    <c:manualLayout>
                      <c:w val="0.26753851519509486"/>
                      <c:h val="9.955781901772616E-2"/>
                    </c:manualLayout>
                  </c15:layout>
                  <c15:showDataLabelsRange val="0"/>
                </c:ext>
                <c:ext xmlns:c16="http://schemas.microsoft.com/office/drawing/2014/chart" uri="{C3380CC4-5D6E-409C-BE32-E72D297353CC}">
                  <c16:uniqueId val="{00000003-AE08-4147-A75B-CF6C112E0F68}"/>
                </c:ext>
              </c:extLst>
            </c:dLbl>
            <c:dLbl>
              <c:idx val="2"/>
              <c:layout>
                <c:manualLayout>
                  <c:x val="3.1695275899592686E-3"/>
                  <c:y val="-0.11686602598423237"/>
                </c:manualLayout>
              </c:layout>
              <c:tx>
                <c:rich>
                  <a:bodyPr/>
                  <a:lstStyle/>
                  <a:p>
                    <a:r>
                      <a:rPr lang="en-US" dirty="0"/>
                      <a:t>£2.5B</a:t>
                    </a:r>
                  </a:p>
                </c:rich>
              </c:tx>
              <c:showLegendKey val="0"/>
              <c:showVal val="1"/>
              <c:showCatName val="0"/>
              <c:showSerName val="0"/>
              <c:showPercent val="0"/>
              <c:showBubbleSize val="0"/>
              <c:extLst>
                <c:ext xmlns:c15="http://schemas.microsoft.com/office/drawing/2012/chart" uri="{CE6537A1-D6FC-4f65-9D91-7224C49458BB}">
                  <c15:layout>
                    <c:manualLayout>
                      <c:w val="0.30399411256455083"/>
                      <c:h val="8.0043055407587091E-2"/>
                    </c:manualLayout>
                  </c15:layout>
                  <c15:showDataLabelsRange val="0"/>
                </c:ext>
                <c:ext xmlns:c16="http://schemas.microsoft.com/office/drawing/2014/chart" uri="{C3380CC4-5D6E-409C-BE32-E72D297353CC}">
                  <c16:uniqueId val="{00000005-AE08-4147-A75B-CF6C112E0F68}"/>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"£"#,##0_);[Red]\("£"#,##0\)</c:formatCode>
                <c:ptCount val="3"/>
                <c:pt idx="0">
                  <c:v>45579</c:v>
                </c:pt>
                <c:pt idx="1">
                  <c:v>3921</c:v>
                </c:pt>
                <c:pt idx="2">
                  <c:v>2485</c:v>
                </c:pt>
              </c:numCache>
            </c:numRef>
          </c:val>
          <c:extLst>
            <c:ext xmlns:c16="http://schemas.microsoft.com/office/drawing/2014/chart" uri="{C3380CC4-5D6E-409C-BE32-E72D297353CC}">
              <c16:uniqueId val="{00000006-AE08-4147-A75B-CF6C112E0F68}"/>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80462085016759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10536263655E-2"/>
          <c:y val="0.22023898356672014"/>
          <c:w val="0.83238162187625397"/>
          <c:h val="0.73138812201326808"/>
        </c:manualLayout>
      </c:layout>
      <c:doughnutChart>
        <c:varyColors val="1"/>
        <c:ser>
          <c:idx val="0"/>
          <c:order val="0"/>
          <c:tx>
            <c:strRef>
              <c:f>Sheet1!$B$1</c:f>
              <c:strCache>
                <c:ptCount val="1"/>
                <c:pt idx="0">
                  <c:v>Sales</c:v>
                </c:pt>
              </c:strCache>
            </c:strRef>
          </c:tx>
          <c:spPr>
            <a:solidFill>
              <a:srgbClr val="A8308C"/>
            </a:solidFill>
            <a:ln>
              <a:solidFill>
                <a:schemeClr val="bg1">
                  <a:lumMod val="95000"/>
                </a:schemeClr>
              </a:solidFill>
            </a:ln>
          </c:spPr>
          <c:dPt>
            <c:idx val="0"/>
            <c:bubble3D val="0"/>
            <c:spPr>
              <a:solidFill>
                <a:srgbClr val="134B75"/>
              </a:solidFill>
              <a:ln w="19050">
                <a:noFill/>
              </a:ln>
              <a:effectLst/>
            </c:spPr>
            <c:extLst>
              <c:ext xmlns:c16="http://schemas.microsoft.com/office/drawing/2014/chart" uri="{C3380CC4-5D6E-409C-BE32-E72D297353CC}">
                <c16:uniqueId val="{00000001-7252-4784-B743-F49F27BBC3A9}"/>
              </c:ext>
            </c:extLst>
          </c:dPt>
          <c:dPt>
            <c:idx val="1"/>
            <c:bubble3D val="0"/>
            <c:spPr>
              <a:solidFill>
                <a:schemeClr val="accent2"/>
              </a:solidFill>
              <a:ln w="19050">
                <a:noFill/>
              </a:ln>
              <a:effectLst/>
            </c:spPr>
            <c:extLst>
              <c:ext xmlns:c16="http://schemas.microsoft.com/office/drawing/2014/chart" uri="{C3380CC4-5D6E-409C-BE32-E72D297353CC}">
                <c16:uniqueId val="{00000003-7252-4784-B743-F49F27BBC3A9}"/>
              </c:ext>
            </c:extLst>
          </c:dPt>
          <c:dPt>
            <c:idx val="2"/>
            <c:bubble3D val="0"/>
            <c:spPr>
              <a:solidFill>
                <a:schemeClr val="accent3"/>
              </a:solidFill>
              <a:ln w="19050">
                <a:noFill/>
              </a:ln>
              <a:effectLst/>
            </c:spPr>
            <c:extLst>
              <c:ext xmlns:c16="http://schemas.microsoft.com/office/drawing/2014/chart" uri="{C3380CC4-5D6E-409C-BE32-E72D297353CC}">
                <c16:uniqueId val="{00000005-7252-4784-B743-F49F27BBC3A9}"/>
              </c:ext>
            </c:extLst>
          </c:dPt>
          <c:dLbls>
            <c:dLbl>
              <c:idx val="0"/>
              <c:layout>
                <c:manualLayout>
                  <c:x val="0.14794758762341612"/>
                  <c:y val="5.6135634899276116E-2"/>
                </c:manualLayout>
              </c:layout>
              <c:tx>
                <c:rich>
                  <a:bodyPr/>
                  <a:lstStyle/>
                  <a:p>
                    <a:r>
                      <a:rPr lang="en-US" dirty="0"/>
                      <a:t>£71.6B</a:t>
                    </a:r>
                  </a:p>
                </c:rich>
              </c:tx>
              <c:showLegendKey val="0"/>
              <c:showVal val="1"/>
              <c:showCatName val="0"/>
              <c:showSerName val="0"/>
              <c:showPercent val="0"/>
              <c:showBubbleSize val="0"/>
              <c:extLst>
                <c:ext xmlns:c15="http://schemas.microsoft.com/office/drawing/2012/chart" uri="{CE6537A1-D6FC-4f65-9D91-7224C49458BB}">
                  <c15:layout>
                    <c:manualLayout>
                      <c:w val="0.42944536990749377"/>
                      <c:h val="9.3052775371372715E-2"/>
                    </c:manualLayout>
                  </c15:layout>
                  <c15:showDataLabelsRange val="0"/>
                </c:ext>
                <c:ext xmlns:c16="http://schemas.microsoft.com/office/drawing/2014/chart" uri="{C3380CC4-5D6E-409C-BE32-E72D297353CC}">
                  <c16:uniqueId val="{00000001-7252-4784-B743-F49F27BBC3A9}"/>
                </c:ext>
              </c:extLst>
            </c:dLbl>
            <c:dLbl>
              <c:idx val="1"/>
              <c:layout>
                <c:manualLayout>
                  <c:x val="-7.2061138042338255E-2"/>
                  <c:y val="-7.8121632220321036E-2"/>
                </c:manualLayout>
              </c:layout>
              <c:tx>
                <c:rich>
                  <a:bodyPr/>
                  <a:lstStyle/>
                  <a:p>
                    <a:r>
                      <a:rPr lang="en-US" dirty="0"/>
                      <a:t>£7.1B</a:t>
                    </a:r>
                  </a:p>
                </c:rich>
              </c:tx>
              <c:showLegendKey val="0"/>
              <c:showVal val="1"/>
              <c:showCatName val="0"/>
              <c:showSerName val="0"/>
              <c:showPercent val="0"/>
              <c:showBubbleSize val="0"/>
              <c:extLst>
                <c:ext xmlns:c15="http://schemas.microsoft.com/office/drawing/2012/chart" uri="{CE6537A1-D6FC-4f65-9D91-7224C49458BB}">
                  <c15:layout>
                    <c:manualLayout>
                      <c:w val="9.8156906448661554E-2"/>
                      <c:h val="0.13927111119584346"/>
                    </c:manualLayout>
                  </c15:layout>
                  <c15:showDataLabelsRange val="0"/>
                </c:ext>
                <c:ext xmlns:c16="http://schemas.microsoft.com/office/drawing/2014/chart" uri="{C3380CC4-5D6E-409C-BE32-E72D297353CC}">
                  <c16:uniqueId val="{00000003-7252-4784-B743-F49F27BBC3A9}"/>
                </c:ext>
              </c:extLst>
            </c:dLbl>
            <c:dLbl>
              <c:idx val="2"/>
              <c:layout>
                <c:manualLayout>
                  <c:x val="-4.154567304221355E-2"/>
                  <c:y val="-0.11669973875959261"/>
                </c:manualLayout>
              </c:layout>
              <c:tx>
                <c:rich>
                  <a:bodyPr/>
                  <a:lstStyle/>
                  <a:p>
                    <a:r>
                      <a:rPr lang="en-US" dirty="0"/>
                      <a:t>£4.5B</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252-4784-B743-F49F27BBC3A9}"/>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"£"#,##0_);[Red]\("£"#,##0\)</c:formatCode>
                <c:ptCount val="3"/>
                <c:pt idx="0">
                  <c:v>71624</c:v>
                </c:pt>
                <c:pt idx="1">
                  <c:v>7110</c:v>
                </c:pt>
                <c:pt idx="2">
                  <c:v>4504</c:v>
                </c:pt>
              </c:numCache>
            </c:numRef>
          </c:val>
          <c:extLst>
            <c:ext xmlns:c16="http://schemas.microsoft.com/office/drawing/2014/chart" uri="{C3380CC4-5D6E-409C-BE32-E72D297353CC}">
              <c16:uniqueId val="{00000006-7252-4784-B743-F49F27BBC3A9}"/>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8584812935E-2"/>
          <c:y val="1.1761157708447536E-2"/>
          <c:w val="0.86581231935050507"/>
          <c:h val="0.1347937478999860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687422532"/>
          <c:y val="0.181685262453958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6660405597991687"/>
                  <c:y val="1.8087855297157621E-2"/>
                </c:manualLayout>
              </c:layout>
              <c:tx>
                <c:rich>
                  <a:bodyPr/>
                  <a:lstStyle/>
                  <a:p>
                    <a:fld id="{FE68E1B4-A62E-4749-A416-03340EF684CB}" type="VALUE">
                      <a:rPr lang="en-US" smtClean="0">
                        <a:solidFill>
                          <a:sysClr val="windowText" lastClr="000000"/>
                        </a:solidFill>
                      </a:rPr>
                      <a:pPr/>
                      <a:t>[VALUE]</a:t>
                    </a:fld>
                    <a:r>
                      <a:rPr lang="en-US" dirty="0">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7.5729116354507645E-2"/>
                  <c:y val="-9.0439276485788117E-2"/>
                </c:manualLayout>
              </c:layout>
              <c:tx>
                <c:rich>
                  <a:bodyPr/>
                  <a:lstStyle/>
                  <a:p>
                    <a:fld id="{AE147F6F-C75B-457D-9829-344BCD75DC20}" type="VALUE">
                      <a:rPr lang="en-US" smtClean="0">
                        <a:solidFill>
                          <a:sysClr val="windowText" lastClr="000000"/>
                        </a:solidFill>
                      </a:rPr>
                      <a:pPr/>
                      <a:t>[VALUE]</a:t>
                    </a:fld>
                    <a:r>
                      <a:rPr lang="en-US" dirty="0">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0388862055737426E-2"/>
                  <c:y val="-0.11111111111111113"/>
                </c:manualLayout>
              </c:layout>
              <c:tx>
                <c:rich>
                  <a:bodyPr/>
                  <a:lstStyle/>
                  <a:p>
                    <a:fld id="{4824C825-80F9-4BC6-B7AA-71A22DD25C1E}" type="VALUE">
                      <a:rPr lang="en-US" smtClean="0">
                        <a:solidFill>
                          <a:sysClr val="windowText" lastClr="000000"/>
                        </a:solidFill>
                      </a:rPr>
                      <a:pPr/>
                      <a:t>[VALUE]</a:t>
                    </a:fld>
                    <a:r>
                      <a:rPr lang="en-US" dirty="0">
                        <a:solidFill>
                          <a:sysClr val="windowText" lastClr="000000"/>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2537.6</c:v>
                </c:pt>
                <c:pt idx="1">
                  <c:v>288.60000000000002</c:v>
                </c:pt>
                <c:pt idx="2">
                  <c:v>169.6</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539856666943043"/>
          <c:y val="2.4732066038900619E-2"/>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687422532"/>
          <c:y val="0.181685262453958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7165266373688406"/>
                  <c:y val="3.6175710594315055E-2"/>
                </c:manualLayout>
              </c:layout>
              <c:tx>
                <c:rich>
                  <a:bodyPr/>
                  <a:lstStyle/>
                  <a:p>
                    <a:fld id="{B2D28E14-35F8-4664-841F-91893ADCCF98}"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9.928928588702117E-2"/>
                  <c:y val="-9.8191214470284241E-2"/>
                </c:manualLayout>
              </c:layout>
              <c:tx>
                <c:rich>
                  <a:bodyPr/>
                  <a:lstStyle/>
                  <a:p>
                    <a:fld id="{F8A38209-0711-4A30-BC80-FAA4F8F8D1A0}"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4.8803208317349391E-2"/>
                  <c:y val="-0.10852713178294573"/>
                </c:manualLayout>
              </c:layout>
              <c:tx>
                <c:rich>
                  <a:bodyPr/>
                  <a:lstStyle/>
                  <a:p>
                    <a:fld id="{1634B9F4-E5D7-4B8F-B198-2A5AD2FE1A2A}"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1030</c:v>
                </c:pt>
                <c:pt idx="1">
                  <c:v>90.8</c:v>
                </c:pt>
                <c:pt idx="2">
                  <c:v>60.9</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0.17539856666943043"/>
          <c:y val="2.4732066038900619E-2"/>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43235687422532"/>
          <c:y val="0.18168526245395847"/>
          <c:w val="0.52411611267803471"/>
          <c:h val="0.8047596085373049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0224-4A73-A58D-58318BC12ABB}"/>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0224-4A73-A58D-58318BC12ABB}"/>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0224-4A73-A58D-58318BC12ABB}"/>
              </c:ext>
            </c:extLst>
          </c:dPt>
          <c:dLbls>
            <c:dLbl>
              <c:idx val="0"/>
              <c:layout>
                <c:manualLayout>
                  <c:x val="0.16660405597991687"/>
                  <c:y val="2.3255813953488372E-2"/>
                </c:manualLayout>
              </c:layout>
              <c:tx>
                <c:rich>
                  <a:bodyPr/>
                  <a:lstStyle/>
                  <a:p>
                    <a:fld id="{19B8596A-D3A6-4869-8CD6-D6BF1A08CEAC}"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24-4A73-A58D-58318BC12ABB}"/>
                </c:ext>
              </c:extLst>
            </c:dLbl>
            <c:dLbl>
              <c:idx val="1"/>
              <c:layout>
                <c:manualLayout>
                  <c:x val="-0.11443510915792274"/>
                  <c:y val="-8.0103359173126637E-2"/>
                </c:manualLayout>
              </c:layout>
              <c:tx>
                <c:rich>
                  <a:bodyPr/>
                  <a:lstStyle/>
                  <a:p>
                    <a:fld id="{514D663D-D9F4-4E29-A1C6-8D67E49B763A}"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24-4A73-A58D-58318BC12ABB}"/>
                </c:ext>
              </c:extLst>
            </c:dLbl>
            <c:dLbl>
              <c:idx val="2"/>
              <c:layout>
                <c:manualLayout>
                  <c:x val="-7.5729116354507672E-2"/>
                  <c:y val="-0.10594315245478036"/>
                </c:manualLayout>
              </c:layout>
              <c:tx>
                <c:rich>
                  <a:bodyPr/>
                  <a:lstStyle/>
                  <a:p>
                    <a:fld id="{E23F838D-479E-48E1-A330-A6B9F83B2891}" type="VALUE">
                      <a:rPr lang="en-US" smtClean="0">
                        <a:solidFill>
                          <a:schemeClr val="tx1"/>
                        </a:solidFill>
                      </a:rPr>
                      <a:pPr/>
                      <a:t>[VALUE]</a:t>
                    </a:fld>
                    <a:r>
                      <a:rPr lang="en-US" dirty="0">
                        <a:solidFill>
                          <a:schemeClr val="tx1"/>
                        </a:solidFill>
                      </a:rPr>
                      <a:t>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24-4A73-A58D-58318BC12AB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364.2</c:v>
                </c:pt>
                <c:pt idx="1">
                  <c:v>35.799999999999997</c:v>
                </c:pt>
                <c:pt idx="2">
                  <c:v>24.3</c:v>
                </c:pt>
              </c:numCache>
            </c:numRef>
          </c:val>
          <c:extLst>
            <c:ext xmlns:c16="http://schemas.microsoft.com/office/drawing/2014/chart" uri="{C3380CC4-5D6E-409C-BE32-E72D297353CC}">
              <c16:uniqueId val="{00000006-0224-4A73-A58D-58318BC12ABB}"/>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t"/>
      <c:layout>
        <c:manualLayout>
          <c:xMode val="edge"/>
          <c:yMode val="edge"/>
          <c:x val="0.17539856666943043"/>
          <c:y val="2.4732066038900619E-2"/>
          <c:w val="0.70320229902651721"/>
          <c:h val="0.1173476571242548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780448894E-2"/>
          <c:y val="0.10424874885411983"/>
          <c:w val="0.98999509418113407"/>
          <c:h val="0.78596315431316766"/>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1021-473C-9FF3-41E6CB5588CB}"/>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1021-473C-9FF3-41E6CB5588CB}"/>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1021-473C-9FF3-41E6CB5588CB}"/>
              </c:ext>
            </c:extLst>
          </c:dPt>
          <c:dLbls>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Ion-23</c:v>
                </c:pt>
                <c:pt idx="1">
                  <c:v>Chwe-23</c:v>
                </c:pt>
                <c:pt idx="2">
                  <c:v>Maw-23</c:v>
                </c:pt>
                <c:pt idx="3">
                  <c:v>Ebr-23</c:v>
                </c:pt>
                <c:pt idx="4">
                  <c:v>Mai-23</c:v>
                </c:pt>
                <c:pt idx="5">
                  <c:v>Meh-23</c:v>
                </c:pt>
                <c:pt idx="6">
                  <c:v>Gorff-23</c:v>
                </c:pt>
                <c:pt idx="7">
                  <c:v>Awst-23</c:v>
                </c:pt>
                <c:pt idx="8">
                  <c:v>Medi-23</c:v>
                </c:pt>
                <c:pt idx="9">
                  <c:v>Hyd-23</c:v>
                </c:pt>
                <c:pt idx="10">
                  <c:v>Tach-23</c:v>
                </c:pt>
                <c:pt idx="11">
                  <c:v>Rhag-23</c:v>
                </c:pt>
              </c:strCache>
            </c:strRef>
          </c:cat>
          <c:val>
            <c:numRef>
              <c:f>Sheet1!$B$2:$M$2</c:f>
              <c:numCache>
                <c:formatCode>#,##0.0</c:formatCode>
                <c:ptCount val="12"/>
                <c:pt idx="0">
                  <c:v>73.900000000000006</c:v>
                </c:pt>
                <c:pt idx="1">
                  <c:v>84</c:v>
                </c:pt>
                <c:pt idx="2">
                  <c:v>90.8</c:v>
                </c:pt>
                <c:pt idx="3">
                  <c:v>100.1</c:v>
                </c:pt>
                <c:pt idx="4">
                  <c:v>85.1</c:v>
                </c:pt>
                <c:pt idx="5">
                  <c:v>105.8</c:v>
                </c:pt>
                <c:pt idx="6">
                  <c:v>111.6</c:v>
                </c:pt>
                <c:pt idx="7">
                  <c:v>108.8</c:v>
                </c:pt>
                <c:pt idx="8">
                  <c:v>97</c:v>
                </c:pt>
                <c:pt idx="9">
                  <c:v>115.9</c:v>
                </c:pt>
                <c:pt idx="10">
                  <c:v>88.7</c:v>
                </c:pt>
                <c:pt idx="11">
                  <c:v>109.8</c:v>
                </c:pt>
              </c:numCache>
            </c:numRef>
          </c:val>
          <c:smooth val="0"/>
          <c:extLst>
            <c:ext xmlns:c16="http://schemas.microsoft.com/office/drawing/2014/chart" uri="{C3380CC4-5D6E-409C-BE32-E72D297353CC}">
              <c16:uniqueId val="{00000006-1021-473C-9FF3-41E6CB5588CB}"/>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Ion-23</c:v>
                </c:pt>
                <c:pt idx="1">
                  <c:v>Chwe-23</c:v>
                </c:pt>
                <c:pt idx="2">
                  <c:v>Maw-23</c:v>
                </c:pt>
                <c:pt idx="3">
                  <c:v>Ebr-23</c:v>
                </c:pt>
                <c:pt idx="4">
                  <c:v>Mai-23</c:v>
                </c:pt>
                <c:pt idx="5">
                  <c:v>Meh-23</c:v>
                </c:pt>
                <c:pt idx="6">
                  <c:v>Gorff-23</c:v>
                </c:pt>
                <c:pt idx="7">
                  <c:v>Awst-23</c:v>
                </c:pt>
                <c:pt idx="8">
                  <c:v>Medi-23</c:v>
                </c:pt>
                <c:pt idx="9">
                  <c:v>Hyd-23</c:v>
                </c:pt>
                <c:pt idx="10">
                  <c:v>Tach-23</c:v>
                </c:pt>
                <c:pt idx="11">
                  <c:v>Rhag-23</c:v>
                </c:pt>
              </c:strCache>
            </c:strRef>
          </c:cat>
          <c:val>
            <c:numRef>
              <c:f>Sheet1!$B$3:$M$3</c:f>
              <c:numCache>
                <c:formatCode>0.0</c:formatCode>
                <c:ptCount val="12"/>
                <c:pt idx="0">
                  <c:v>63.2</c:v>
                </c:pt>
                <c:pt idx="1">
                  <c:v>73.8</c:v>
                </c:pt>
                <c:pt idx="2">
                  <c:v>79.2</c:v>
                </c:pt>
                <c:pt idx="3">
                  <c:v>88.4</c:v>
                </c:pt>
                <c:pt idx="4">
                  <c:v>73.900000000000006</c:v>
                </c:pt>
                <c:pt idx="5">
                  <c:v>90.8</c:v>
                </c:pt>
                <c:pt idx="6">
                  <c:v>96.7</c:v>
                </c:pt>
                <c:pt idx="7">
                  <c:v>94.8</c:v>
                </c:pt>
                <c:pt idx="8">
                  <c:v>85.7</c:v>
                </c:pt>
                <c:pt idx="9">
                  <c:v>107.2</c:v>
                </c:pt>
                <c:pt idx="10">
                  <c:v>79.2</c:v>
                </c:pt>
                <c:pt idx="11">
                  <c:v>97</c:v>
                </c:pt>
              </c:numCache>
            </c:numRef>
          </c:val>
          <c:smooth val="0"/>
          <c:extLst>
            <c:ext xmlns:c16="http://schemas.microsoft.com/office/drawing/2014/chart" uri="{C3380CC4-5D6E-409C-BE32-E72D297353CC}">
              <c16:uniqueId val="{00000007-1021-473C-9FF3-41E6CB5588CB}"/>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3"/>
              <c:layout>
                <c:manualLayout>
                  <c:x val="-2.5201824537151429E-2"/>
                  <c:y val="-4.8027480150466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422-4656-943E-96C445E34667}"/>
                </c:ext>
              </c:extLst>
            </c:dLbl>
            <c:dLbl>
              <c:idx val="4"/>
              <c:layout>
                <c:manualLayout>
                  <c:x val="3.3183279336836962E-3"/>
                  <c:y val="-1.67590016902212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22-4656-943E-96C445E34667}"/>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Ion-23</c:v>
                </c:pt>
                <c:pt idx="1">
                  <c:v>Chwe-23</c:v>
                </c:pt>
                <c:pt idx="2">
                  <c:v>Maw-23</c:v>
                </c:pt>
                <c:pt idx="3">
                  <c:v>Ebr-23</c:v>
                </c:pt>
                <c:pt idx="4">
                  <c:v>Mai-23</c:v>
                </c:pt>
                <c:pt idx="5">
                  <c:v>Meh-23</c:v>
                </c:pt>
                <c:pt idx="6">
                  <c:v>Gorff-23</c:v>
                </c:pt>
                <c:pt idx="7">
                  <c:v>Awst-23</c:v>
                </c:pt>
                <c:pt idx="8">
                  <c:v>Medi-23</c:v>
                </c:pt>
                <c:pt idx="9">
                  <c:v>Hyd-23</c:v>
                </c:pt>
                <c:pt idx="10">
                  <c:v>Tach-23</c:v>
                </c:pt>
                <c:pt idx="11">
                  <c:v>Rhag-23</c:v>
                </c:pt>
              </c:strCache>
            </c:strRef>
          </c:cat>
          <c:val>
            <c:numRef>
              <c:f>Sheet1!$B$4:$M$4</c:f>
              <c:numCache>
                <c:formatCode>0.0;\-0.0;;@</c:formatCode>
                <c:ptCount val="12"/>
                <c:pt idx="0">
                  <c:v>7.9</c:v>
                </c:pt>
                <c:pt idx="1">
                  <c:v>7.2</c:v>
                </c:pt>
                <c:pt idx="2">
                  <c:v>8</c:v>
                </c:pt>
                <c:pt idx="3">
                  <c:v>6.2</c:v>
                </c:pt>
                <c:pt idx="4">
                  <c:v>5.4</c:v>
                </c:pt>
                <c:pt idx="5">
                  <c:v>9.6</c:v>
                </c:pt>
                <c:pt idx="6">
                  <c:v>9.6999999999999993</c:v>
                </c:pt>
                <c:pt idx="7">
                  <c:v>10.4</c:v>
                </c:pt>
                <c:pt idx="8">
                  <c:v>8.1999999999999993</c:v>
                </c:pt>
                <c:pt idx="9">
                  <c:v>5.0999999999999996</c:v>
                </c:pt>
                <c:pt idx="10">
                  <c:v>5</c:v>
                </c:pt>
                <c:pt idx="11">
                  <c:v>8</c:v>
                </c:pt>
              </c:numCache>
            </c:numRef>
          </c:val>
          <c:smooth val="0"/>
          <c:extLst>
            <c:ext xmlns:c16="http://schemas.microsoft.com/office/drawing/2014/chart" uri="{C3380CC4-5D6E-409C-BE32-E72D297353CC}">
              <c16:uniqueId val="{00000009-1021-473C-9FF3-41E6CB5588CB}"/>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4"/>
              <c:layout>
                <c:manualLayout>
                  <c:x val="-2.0812003154393254E-2"/>
                  <c:y val="-4.86398553826032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22-4656-943E-96C445E34667}"/>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Ion-23</c:v>
                </c:pt>
                <c:pt idx="1">
                  <c:v>Chwe-23</c:v>
                </c:pt>
                <c:pt idx="2">
                  <c:v>Maw-23</c:v>
                </c:pt>
                <c:pt idx="3">
                  <c:v>Ebr-23</c:v>
                </c:pt>
                <c:pt idx="4">
                  <c:v>Mai-23</c:v>
                </c:pt>
                <c:pt idx="5">
                  <c:v>Meh-23</c:v>
                </c:pt>
                <c:pt idx="6">
                  <c:v>Gorff-23</c:v>
                </c:pt>
                <c:pt idx="7">
                  <c:v>Awst-23</c:v>
                </c:pt>
                <c:pt idx="8">
                  <c:v>Medi-23</c:v>
                </c:pt>
                <c:pt idx="9">
                  <c:v>Hyd-23</c:v>
                </c:pt>
                <c:pt idx="10">
                  <c:v>Tach-23</c:v>
                </c:pt>
                <c:pt idx="11">
                  <c:v>Rhag-23</c:v>
                </c:pt>
              </c:strCache>
            </c:strRef>
          </c:cat>
          <c:val>
            <c:numRef>
              <c:f>Sheet1!$B$5:$M$5</c:f>
              <c:numCache>
                <c:formatCode>0.0;\-0.0;;@</c:formatCode>
                <c:ptCount val="12"/>
                <c:pt idx="0">
                  <c:v>3.2</c:v>
                </c:pt>
                <c:pt idx="1">
                  <c:v>3.4</c:v>
                </c:pt>
                <c:pt idx="2">
                  <c:v>4.7</c:v>
                </c:pt>
                <c:pt idx="3">
                  <c:v>5.9</c:v>
                </c:pt>
                <c:pt idx="4">
                  <c:v>6.6</c:v>
                </c:pt>
                <c:pt idx="5">
                  <c:v>6</c:v>
                </c:pt>
                <c:pt idx="6">
                  <c:v>5.6</c:v>
                </c:pt>
                <c:pt idx="7">
                  <c:v>6</c:v>
                </c:pt>
                <c:pt idx="8">
                  <c:v>4.3</c:v>
                </c:pt>
                <c:pt idx="9">
                  <c:v>4.0999999999999996</c:v>
                </c:pt>
                <c:pt idx="10">
                  <c:v>4.7</c:v>
                </c:pt>
                <c:pt idx="11">
                  <c:v>6.4</c:v>
                </c:pt>
              </c:numCache>
            </c:numRef>
          </c:val>
          <c:smooth val="0"/>
          <c:extLst>
            <c:ext xmlns:c16="http://schemas.microsoft.com/office/drawing/2014/chart" uri="{C3380CC4-5D6E-409C-BE32-E72D297353CC}">
              <c16:uniqueId val="{0000000A-1021-473C-9FF3-41E6CB5588CB}"/>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13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20372591"/>
        <c:crosses val="autoZero"/>
        <c:crossBetween val="between"/>
        <c:majorUnit val="10"/>
      </c:valAx>
      <c:spPr>
        <a:noFill/>
        <a:ln w="25400">
          <a:noFill/>
        </a:ln>
        <a:effectLst/>
      </c:spPr>
    </c:plotArea>
    <c:legend>
      <c:legendPos val="t"/>
      <c:layout>
        <c:manualLayout>
          <c:xMode val="edge"/>
          <c:yMode val="edge"/>
          <c:x val="0.31988249674594876"/>
          <c:y val="9.3162006528676056E-3"/>
          <c:w val="0.36023500650810247"/>
          <c:h val="8.028254251586321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811055981388979"/>
          <c:w val="0.98999509418113407"/>
          <c:h val="0.70910632973224363"/>
        </c:manualLayout>
      </c:layout>
      <c:lineChart>
        <c:grouping val="standard"/>
        <c:varyColors val="0"/>
        <c:ser>
          <c:idx val="0"/>
          <c:order val="0"/>
          <c:tx>
            <c:strRef>
              <c:f>Sheet1!$A$2</c:f>
              <c:strCache>
                <c:ptCount val="1"/>
                <c:pt idx="0">
                  <c:v>Prydain Fawr</c:v>
                </c:pt>
              </c:strCache>
            </c:strRef>
          </c:tx>
          <c:spPr>
            <a:ln w="34925" cap="rnd">
              <a:solidFill>
                <a:schemeClr val="accent4"/>
              </a:solidFill>
              <a:round/>
            </a:ln>
            <a:effectLst/>
          </c:spPr>
          <c:marker>
            <c:symbol val="circle"/>
            <c:size val="6"/>
            <c:spPr>
              <a:solidFill>
                <a:schemeClr val="accent4"/>
              </a:solidFill>
              <a:ln w="9525">
                <a:solidFill>
                  <a:schemeClr val="accent4"/>
                </a:solidFill>
              </a:ln>
              <a:effectLst/>
            </c:spPr>
          </c:marker>
          <c:dPt>
            <c:idx val="0"/>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1-A70A-481C-A467-7A8AFFC618DB}"/>
              </c:ext>
            </c:extLst>
          </c:dPt>
          <c:dPt>
            <c:idx val="1"/>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3-A70A-481C-A467-7A8AFFC618DB}"/>
              </c:ext>
            </c:extLst>
          </c:dPt>
          <c:dPt>
            <c:idx val="2"/>
            <c:marker>
              <c:symbol val="circle"/>
              <c:size val="6"/>
              <c:spPr>
                <a:solidFill>
                  <a:schemeClr val="accent4"/>
                </a:solidFill>
                <a:ln w="9525">
                  <a:solidFill>
                    <a:schemeClr val="accent4"/>
                  </a:solidFill>
                </a:ln>
                <a:effectLst/>
              </c:spPr>
            </c:marker>
            <c:bubble3D val="0"/>
            <c:spPr>
              <a:ln w="34925" cap="rnd">
                <a:solidFill>
                  <a:schemeClr val="accent4"/>
                </a:solidFill>
                <a:round/>
              </a:ln>
              <a:effectLst/>
            </c:spPr>
            <c:extLst>
              <c:ext xmlns:c16="http://schemas.microsoft.com/office/drawing/2014/chart" uri="{C3380CC4-5D6E-409C-BE32-E72D297353CC}">
                <c16:uniqueId val="{00000005-A70A-481C-A467-7A8AFFC618DB}"/>
              </c:ext>
            </c:extLst>
          </c:dPt>
          <c:dLbls>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c:formatCode>
                <c:ptCount val="8"/>
                <c:pt idx="0">
                  <c:v>206</c:v>
                </c:pt>
                <c:pt idx="1">
                  <c:v>267.8</c:v>
                </c:pt>
                <c:pt idx="2">
                  <c:v>310.8</c:v>
                </c:pt>
                <c:pt idx="3">
                  <c:v>310.8</c:v>
                </c:pt>
                <c:pt idx="4">
                  <c:v>248.7</c:v>
                </c:pt>
                <c:pt idx="5">
                  <c:v>291</c:v>
                </c:pt>
                <c:pt idx="6">
                  <c:v>317.39999999999998</c:v>
                </c:pt>
                <c:pt idx="7">
                  <c:v>314.39999999999998</c:v>
                </c:pt>
              </c:numCache>
            </c:numRef>
          </c:val>
          <c:smooth val="0"/>
          <c:extLst>
            <c:ext xmlns:c16="http://schemas.microsoft.com/office/drawing/2014/chart" uri="{C3380CC4-5D6E-409C-BE32-E72D297353CC}">
              <c16:uniqueId val="{00000008-A70A-481C-A467-7A8AFFC618DB}"/>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3.643257674236499E-2"/>
                  <c:y val="3.07512792656390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0A-481C-A467-7A8AFFC618DB}"/>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c:formatCode>
                <c:ptCount val="8"/>
                <c:pt idx="0">
                  <c:v>179.4</c:v>
                </c:pt>
                <c:pt idx="1">
                  <c:v>230.4</c:v>
                </c:pt>
                <c:pt idx="2">
                  <c:v>270.7</c:v>
                </c:pt>
                <c:pt idx="3">
                  <c:v>270.5</c:v>
                </c:pt>
                <c:pt idx="4">
                  <c:v>216.2</c:v>
                </c:pt>
                <c:pt idx="5">
                  <c:v>253.1</c:v>
                </c:pt>
                <c:pt idx="6">
                  <c:v>277.3</c:v>
                </c:pt>
                <c:pt idx="7">
                  <c:v>283.39999999999998</c:v>
                </c:pt>
              </c:numCache>
            </c:numRef>
          </c:val>
          <c:smooth val="0"/>
          <c:extLst>
            <c:ext xmlns:c16="http://schemas.microsoft.com/office/drawing/2014/chart" uri="{C3380CC4-5D6E-409C-BE32-E72D297353CC}">
              <c16:uniqueId val="{0000000A-A70A-481C-A467-7A8AFFC618DB}"/>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5"/>
              <c:layout>
                <c:manualLayout>
                  <c:x val="-1.6830942540360778E-2"/>
                  <c:y val="-4.3636739267475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C53-45D7-B203-9624C7C19D52}"/>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0.0_ ;\-0.0\ </c:formatCode>
                <c:ptCount val="8"/>
                <c:pt idx="0">
                  <c:v>18.8</c:v>
                </c:pt>
                <c:pt idx="1">
                  <c:v>24.5</c:v>
                </c:pt>
                <c:pt idx="2">
                  <c:v>25.6</c:v>
                </c:pt>
                <c:pt idx="3">
                  <c:v>27.3</c:v>
                </c:pt>
                <c:pt idx="4">
                  <c:v>23.1</c:v>
                </c:pt>
                <c:pt idx="5">
                  <c:v>21.3</c:v>
                </c:pt>
                <c:pt idx="6">
                  <c:v>28.3</c:v>
                </c:pt>
                <c:pt idx="7" formatCode="0.0">
                  <c:v>18.100000000000001</c:v>
                </c:pt>
              </c:numCache>
            </c:numRef>
          </c:val>
          <c:smooth val="1"/>
          <c:extLst>
            <c:ext xmlns:c16="http://schemas.microsoft.com/office/drawing/2014/chart" uri="{C3380CC4-5D6E-409C-BE32-E72D297353CC}">
              <c16:uniqueId val="{0000000B-A70A-481C-A467-7A8AFFC618DB}"/>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0.0_ ;\-0.0\ </c:formatCode>
                <c:ptCount val="8"/>
                <c:pt idx="0">
                  <c:v>11.7</c:v>
                </c:pt>
                <c:pt idx="1">
                  <c:v>16.8</c:v>
                </c:pt>
                <c:pt idx="2">
                  <c:v>17.2</c:v>
                </c:pt>
                <c:pt idx="3">
                  <c:v>15.9</c:v>
                </c:pt>
                <c:pt idx="4">
                  <c:v>11.3</c:v>
                </c:pt>
                <c:pt idx="5">
                  <c:v>18.5</c:v>
                </c:pt>
                <c:pt idx="6">
                  <c:v>15.9</c:v>
                </c:pt>
                <c:pt idx="7" formatCode="0.0">
                  <c:v>15.2</c:v>
                </c:pt>
              </c:numCache>
            </c:numRef>
          </c:val>
          <c:smooth val="1"/>
          <c:extLst>
            <c:ext xmlns:c16="http://schemas.microsoft.com/office/drawing/2014/chart" uri="{C3380CC4-5D6E-409C-BE32-E72D297353CC}">
              <c16:uniqueId val="{0000000C-A70A-481C-A467-7A8AFFC618DB}"/>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320"/>
          <c:min val="0"/>
        </c:scaling>
        <c:delete val="0"/>
        <c:axPos val="l"/>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20372591"/>
        <c:crosses val="autoZero"/>
        <c:crossBetween val="between"/>
      </c:valAx>
      <c:spPr>
        <a:noFill/>
        <a:ln w="25400">
          <a:noFill/>
        </a:ln>
        <a:effectLst/>
      </c:spPr>
    </c:plotArea>
    <c:legend>
      <c:legendPos val="t"/>
      <c:layout>
        <c:manualLayout>
          <c:xMode val="edge"/>
          <c:yMode val="edge"/>
          <c:x val="0.38064952727267715"/>
          <c:y val="1.0003905724347761E-2"/>
          <c:w val="0.23870094545464568"/>
          <c:h val="8.4541536886120233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1934651586193305"/>
          <c:w val="0.98999509418113407"/>
          <c:h val="0.77086538481274725"/>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8748-4B1D-853B-049D0859F208}"/>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8748-4B1D-853B-049D0859F208}"/>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8748-4B1D-853B-049D0859F208}"/>
              </c:ext>
            </c:extLst>
          </c:dPt>
          <c:dLbls>
            <c:dLbl>
              <c:idx val="0"/>
              <c:layout>
                <c:manualLayout>
                  <c:x val="-4.5219587586067256E-2"/>
                  <c:y val="-3.0894353443291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48-4B1D-853B-049D0859F208}"/>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8524</c:v>
                </c:pt>
                <c:pt idx="1">
                  <c:v>11495</c:v>
                </c:pt>
                <c:pt idx="2">
                  <c:v>12485</c:v>
                </c:pt>
                <c:pt idx="3">
                  <c:v>13240</c:v>
                </c:pt>
                <c:pt idx="4">
                  <c:v>10703</c:v>
                </c:pt>
                <c:pt idx="5">
                  <c:v>12142</c:v>
                </c:pt>
                <c:pt idx="6">
                  <c:v>13705</c:v>
                </c:pt>
                <c:pt idx="7">
                  <c:v>15435</c:v>
                </c:pt>
              </c:numCache>
            </c:numRef>
          </c:val>
          <c:smooth val="0"/>
          <c:extLst>
            <c:ext xmlns:c16="http://schemas.microsoft.com/office/drawing/2014/chart" uri="{C3380CC4-5D6E-409C-BE32-E72D297353CC}">
              <c16:uniqueId val="{00000006-8748-4B1D-853B-049D0859F208}"/>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1"/>
              <c:layout>
                <c:manualLayout>
                  <c:x val="-3.1823794366471418E-2"/>
                  <c:y val="4.14645510580665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748-4B1D-853B-049D0859F208}"/>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7382</c:v>
                </c:pt>
                <c:pt idx="1">
                  <c:v>9886</c:v>
                </c:pt>
                <c:pt idx="2">
                  <c:v>10962</c:v>
                </c:pt>
                <c:pt idx="3">
                  <c:v>11294</c:v>
                </c:pt>
                <c:pt idx="4">
                  <c:v>9175</c:v>
                </c:pt>
                <c:pt idx="5">
                  <c:v>10408</c:v>
                </c:pt>
                <c:pt idx="6">
                  <c:v>12145</c:v>
                </c:pt>
                <c:pt idx="7">
                  <c:v>13851</c:v>
                </c:pt>
              </c:numCache>
            </c:numRef>
          </c:val>
          <c:smooth val="0"/>
          <c:extLst>
            <c:ext xmlns:c16="http://schemas.microsoft.com/office/drawing/2014/chart" uri="{C3380CC4-5D6E-409C-BE32-E72D297353CC}">
              <c16:uniqueId val="{00000008-8748-4B1D-853B-049D0859F208}"/>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5"/>
              <c:layout>
                <c:manualLayout>
                  <c:x val="-2.684748569865103E-2"/>
                  <c:y val="-4.45713237925234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4C-402D-995E-69B0202C009D}"/>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724</c:v>
                </c:pt>
                <c:pt idx="1">
                  <c:v>964</c:v>
                </c:pt>
                <c:pt idx="2">
                  <c:v>906</c:v>
                </c:pt>
                <c:pt idx="3">
                  <c:v>1330</c:v>
                </c:pt>
                <c:pt idx="4">
                  <c:v>1069</c:v>
                </c:pt>
                <c:pt idx="5">
                  <c:v>895</c:v>
                </c:pt>
                <c:pt idx="6">
                  <c:v>1020</c:v>
                </c:pt>
                <c:pt idx="7">
                  <c:v>937</c:v>
                </c:pt>
              </c:numCache>
            </c:numRef>
          </c:val>
          <c:smooth val="0"/>
          <c:extLst>
            <c:ext xmlns:c16="http://schemas.microsoft.com/office/drawing/2014/chart" uri="{C3380CC4-5D6E-409C-BE32-E72D297353CC}">
              <c16:uniqueId val="{00000009-8748-4B1D-853B-049D0859F208}"/>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419</c:v>
                </c:pt>
                <c:pt idx="1">
                  <c:v>644</c:v>
                </c:pt>
                <c:pt idx="2">
                  <c:v>617</c:v>
                </c:pt>
                <c:pt idx="3">
                  <c:v>616</c:v>
                </c:pt>
                <c:pt idx="4">
                  <c:v>459</c:v>
                </c:pt>
                <c:pt idx="5">
                  <c:v>839</c:v>
                </c:pt>
                <c:pt idx="6">
                  <c:v>540</c:v>
                </c:pt>
                <c:pt idx="7">
                  <c:v>647</c:v>
                </c:pt>
              </c:numCache>
            </c:numRef>
          </c:val>
          <c:smooth val="0"/>
          <c:extLst>
            <c:ext xmlns:c16="http://schemas.microsoft.com/office/drawing/2014/chart" uri="{C3380CC4-5D6E-409C-BE32-E72D297353CC}">
              <c16:uniqueId val="{0000000A-8748-4B1D-853B-049D0859F208}"/>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1600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0.32328669883252448"/>
          <c:y val="9.9857735488652916E-3"/>
          <c:w val="0.35342660233495105"/>
          <c:h val="8.771689571916964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96699148346156"/>
          <c:y val="0.15960265548396566"/>
          <c:w val="0.84145190087588917"/>
          <c:h val="0.73250742728595353"/>
        </c:manualLayout>
      </c:layout>
      <c:barChart>
        <c:barDir val="col"/>
        <c:grouping val="percentStacked"/>
        <c:varyColors val="0"/>
        <c:ser>
          <c:idx val="0"/>
          <c:order val="0"/>
          <c:tx>
            <c:strRef>
              <c:f>Sheet1!$B$1</c:f>
              <c:strCache>
                <c:ptCount val="1"/>
                <c:pt idx="0">
                  <c:v>Trigolion Lloegr</c:v>
                </c:pt>
              </c:strCache>
            </c:strRef>
          </c:tx>
          <c:spPr>
            <a:solidFill>
              <a:schemeClr val="accent1"/>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1921-4BB5-B6BB-DD96CF10A0DA}"/>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1921-4BB5-B6BB-DD96CF10A0DA}"/>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1921-4BB5-B6BB-DD96CF10A0DA}"/>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Lloegr fel Cyrchfan </c:v>
                </c:pt>
                <c:pt idx="1">
                  <c:v>Yr Alban fel Cyrchfan</c:v>
                </c:pt>
                <c:pt idx="2">
                  <c:v>Cymru fel Cyrchfan</c:v>
                </c:pt>
              </c:strCache>
            </c:strRef>
          </c:cat>
          <c:val>
            <c:numRef>
              <c:f>Sheet1!$B$3:$B$5</c:f>
              <c:numCache>
                <c:formatCode>0%</c:formatCode>
                <c:ptCount val="3"/>
                <c:pt idx="0">
                  <c:v>0.98</c:v>
                </c:pt>
                <c:pt idx="1">
                  <c:v>0.15</c:v>
                </c:pt>
                <c:pt idx="2">
                  <c:v>0.39</c:v>
                </c:pt>
              </c:numCache>
            </c:numRef>
          </c:val>
          <c:extLst>
            <c:ext xmlns:c16="http://schemas.microsoft.com/office/drawing/2014/chart" uri="{C3380CC4-5D6E-409C-BE32-E72D297353CC}">
              <c16:uniqueId val="{00000006-1921-4BB5-B6BB-DD96CF10A0DA}"/>
            </c:ext>
          </c:extLst>
        </c:ser>
        <c:ser>
          <c:idx val="1"/>
          <c:order val="1"/>
          <c:tx>
            <c:strRef>
              <c:f>Sheet1!$C$1</c:f>
              <c:strCache>
                <c:ptCount val="1"/>
                <c:pt idx="0">
                  <c:v>Trigolion yr Alban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Lloegr fel Cyrchfan </c:v>
                </c:pt>
                <c:pt idx="1">
                  <c:v>Yr Alban fel Cyrchfan</c:v>
                </c:pt>
                <c:pt idx="2">
                  <c:v>Cymru fel Cyrchfan</c:v>
                </c:pt>
              </c:strCache>
            </c:strRef>
          </c:cat>
          <c:val>
            <c:numRef>
              <c:f>Sheet1!$C$3:$C$5</c:f>
              <c:numCache>
                <c:formatCode>0%</c:formatCode>
                <c:ptCount val="3"/>
                <c:pt idx="0">
                  <c:v>0.01</c:v>
                </c:pt>
                <c:pt idx="1">
                  <c:v>0.85</c:v>
                </c:pt>
                <c:pt idx="2">
                  <c:v>0.01</c:v>
                </c:pt>
              </c:numCache>
            </c:numRef>
          </c:val>
          <c:extLst>
            <c:ext xmlns:c16="http://schemas.microsoft.com/office/drawing/2014/chart" uri="{C3380CC4-5D6E-409C-BE32-E72D297353CC}">
              <c16:uniqueId val="{00000007-1921-4BB5-B6BB-DD96CF10A0DA}"/>
            </c:ext>
          </c:extLst>
        </c:ser>
        <c:ser>
          <c:idx val="2"/>
          <c:order val="2"/>
          <c:tx>
            <c:strRef>
              <c:f>Sheet1!$D$1</c:f>
              <c:strCache>
                <c:ptCount val="1"/>
                <c:pt idx="0">
                  <c:v>Trigolion Cymru</c:v>
                </c:pt>
              </c:strCache>
            </c:strRef>
          </c:tx>
          <c:spPr>
            <a:solidFill>
              <a:schemeClr val="accent3"/>
            </a:solidFill>
            <a:ln>
              <a:noFill/>
            </a:ln>
            <a:effectLst/>
          </c:spPr>
          <c:invertIfNegative val="0"/>
          <c:dLbls>
            <c:dLbl>
              <c:idx val="0"/>
              <c:layout>
                <c:manualLayout>
                  <c:x val="4.4975847537412338E-5"/>
                  <c:y val="-2.85063513992639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21-4BB5-B6BB-DD96CF10A0DA}"/>
                </c:ext>
              </c:extLst>
            </c:dLbl>
            <c:dLbl>
              <c:idx val="1"/>
              <c:layout>
                <c:manualLayout>
                  <c:x val="-7.6285956784610923E-5"/>
                  <c:y val="-2.78371009744110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21-4BB5-B6BB-DD96CF10A0DA}"/>
                </c:ext>
              </c:extLst>
            </c:dLbl>
            <c:dLbl>
              <c:idx val="2"/>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A-1921-4BB5-B6BB-DD96CF10A0DA}"/>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Lloegr fel Cyrchfan </c:v>
                </c:pt>
                <c:pt idx="1">
                  <c:v>Yr Alban fel Cyrchfan</c:v>
                </c:pt>
                <c:pt idx="2">
                  <c:v>Cymru fel Cyrchfan</c:v>
                </c:pt>
              </c:strCache>
            </c:strRef>
          </c:cat>
          <c:val>
            <c:numRef>
              <c:f>Sheet1!$D$3:$D$5</c:f>
              <c:numCache>
                <c:formatCode>0%</c:formatCode>
                <c:ptCount val="3"/>
                <c:pt idx="0">
                  <c:v>0.02</c:v>
                </c:pt>
                <c:pt idx="1">
                  <c:v>0.01</c:v>
                </c:pt>
                <c:pt idx="2">
                  <c:v>0.59</c:v>
                </c:pt>
              </c:numCache>
            </c:numRef>
          </c:val>
          <c:extLst>
            <c:ext xmlns:c16="http://schemas.microsoft.com/office/drawing/2014/chart" uri="{C3380CC4-5D6E-409C-BE32-E72D297353CC}">
              <c16:uniqueId val="{0000000B-1921-4BB5-B6BB-DD96CF10A0DA}"/>
            </c:ext>
          </c:extLst>
        </c:ser>
        <c:dLbls>
          <c:showLegendKey val="0"/>
          <c:showVal val="1"/>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132171936354326E-2"/>
          <c:y val="0.11818867541266319"/>
          <c:w val="0.98999509418113407"/>
          <c:h val="0.77165087476923455"/>
        </c:manualLayout>
      </c:layout>
      <c:lineChart>
        <c:grouping val="standard"/>
        <c:varyColors val="0"/>
        <c:ser>
          <c:idx val="0"/>
          <c:order val="0"/>
          <c:tx>
            <c:strRef>
              <c:f>Sheet1!$A$2</c:f>
              <c:strCache>
                <c:ptCount val="1"/>
                <c:pt idx="0">
                  <c:v>Prydain Fawr</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0391-4C97-86E7-B356B0785AD3}"/>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0391-4C97-86E7-B356B0785AD3}"/>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0391-4C97-86E7-B356B0785AD3}"/>
              </c:ext>
            </c:extLst>
          </c:dPt>
          <c:dLbls>
            <c:dLbl>
              <c:idx val="0"/>
              <c:layout>
                <c:manualLayout>
                  <c:x val="-4.0463901945537006E-2"/>
                  <c:y val="-3.41711314478672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91-4C97-86E7-B356B0785AD3}"/>
                </c:ext>
              </c:extLst>
            </c:dLbl>
            <c:dLbl>
              <c:idx val="5"/>
              <c:layout>
                <c:manualLayout>
                  <c:x val="-5.2796941600386692E-2"/>
                  <c:y val="-2.39197920135070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91-4C97-86E7-B356B0785AD3}"/>
                </c:ext>
              </c:extLst>
            </c:dLbl>
            <c:dLbl>
              <c:idx val="6"/>
              <c:layout>
                <c:manualLayout>
                  <c:x val="-2.5047602376974783E-2"/>
                  <c:y val="4.4422470882227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5FE-4A81-B7A8-A72B3492E296}"/>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41</c:v>
                </c:pt>
                <c:pt idx="1">
                  <c:v>43</c:v>
                </c:pt>
                <c:pt idx="2">
                  <c:v>40</c:v>
                </c:pt>
                <c:pt idx="3">
                  <c:v>43</c:v>
                </c:pt>
                <c:pt idx="4">
                  <c:v>43</c:v>
                </c:pt>
                <c:pt idx="5">
                  <c:v>42</c:v>
                </c:pt>
                <c:pt idx="6">
                  <c:v>43</c:v>
                </c:pt>
                <c:pt idx="7">
                  <c:v>49</c:v>
                </c:pt>
              </c:numCache>
            </c:numRef>
          </c:val>
          <c:smooth val="0"/>
          <c:extLst>
            <c:ext xmlns:c16="http://schemas.microsoft.com/office/drawing/2014/chart" uri="{C3380CC4-5D6E-409C-BE32-E72D297353CC}">
              <c16:uniqueId val="{00000009-0391-4C97-86E7-B356B0785AD3}"/>
            </c:ext>
          </c:extLst>
        </c:ser>
        <c:ser>
          <c:idx val="1"/>
          <c:order val="1"/>
          <c:tx>
            <c:strRef>
              <c:f>Sheet1!$A$3</c:f>
              <c:strCache>
                <c:ptCount val="1"/>
                <c:pt idx="0">
                  <c:v>Lloegr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5"/>
              <c:layout>
                <c:manualLayout>
                  <c:x val="-2.1582819395986955E-2"/>
                  <c:y val="3.4171131447867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391-4C97-86E7-B356B0785AD3}"/>
                </c:ext>
              </c:extLst>
            </c:dLbl>
            <c:dLbl>
              <c:idx val="6"/>
              <c:layout>
                <c:manualLayout>
                  <c:x val="-2.0041189439130858E-2"/>
                  <c:y val="-3.4171131447867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5FE-4A81-B7A8-A72B3492E296}"/>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41</c:v>
                </c:pt>
                <c:pt idx="1">
                  <c:v>43</c:v>
                </c:pt>
                <c:pt idx="2">
                  <c:v>40</c:v>
                </c:pt>
                <c:pt idx="3">
                  <c:v>42</c:v>
                </c:pt>
                <c:pt idx="4">
                  <c:v>42</c:v>
                </c:pt>
                <c:pt idx="5">
                  <c:v>41</c:v>
                </c:pt>
                <c:pt idx="6">
                  <c:v>44</c:v>
                </c:pt>
                <c:pt idx="7">
                  <c:v>49</c:v>
                </c:pt>
              </c:numCache>
            </c:numRef>
          </c:val>
          <c:smooth val="0"/>
          <c:extLst>
            <c:ext xmlns:c16="http://schemas.microsoft.com/office/drawing/2014/chart" uri="{C3380CC4-5D6E-409C-BE32-E72D297353CC}">
              <c16:uniqueId val="{0000000E-0391-4C97-86E7-B356B0785AD3}"/>
            </c:ext>
          </c:extLst>
        </c:ser>
        <c:ser>
          <c:idx val="2"/>
          <c:order val="2"/>
          <c:tx>
            <c:strRef>
              <c:f>Sheet1!$A$4</c:f>
              <c:strCache>
                <c:ptCount val="1"/>
                <c:pt idx="0">
                  <c:v>Yr Alban</c:v>
                </c:pt>
              </c:strCache>
            </c:strRef>
          </c:tx>
          <c:spPr>
            <a:ln w="25400" cap="rnd">
              <a:solidFill>
                <a:schemeClr val="accent2"/>
              </a:solidFill>
              <a:round/>
            </a:ln>
            <a:effectLst/>
          </c:spPr>
          <c:marker>
            <c:symbol val="triangle"/>
            <c:size val="5"/>
            <c:spPr>
              <a:solidFill>
                <a:schemeClr val="accent2"/>
              </a:solidFill>
              <a:ln w="9525">
                <a:solidFill>
                  <a:schemeClr val="accent2"/>
                </a:solidFill>
              </a:ln>
              <a:effectLst/>
            </c:spPr>
          </c:marker>
          <c:dLbls>
            <c:dLbl>
              <c:idx val="0"/>
              <c:layout>
                <c:manualLayout>
                  <c:x val="-3.5262843052116563E-2"/>
                  <c:y val="2.28135352658857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391-4C97-86E7-B356B0785AD3}"/>
                </c:ext>
              </c:extLst>
            </c:dLbl>
            <c:dLbl>
              <c:idx val="2"/>
              <c:layout>
                <c:manualLayout>
                  <c:x val="-2.0617358461982611E-2"/>
                  <c:y val="3.4773431272639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391-4C97-86E7-B356B0785AD3}"/>
                </c:ext>
              </c:extLst>
            </c:dLbl>
            <c:dLbl>
              <c:idx val="5"/>
              <c:layout>
                <c:manualLayout>
                  <c:x val="-1.3680023656129605E-2"/>
                  <c:y val="-3.01517184783084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391-4C97-86E7-B356B0785AD3}"/>
                </c:ext>
              </c:extLst>
            </c:dLbl>
            <c:dLbl>
              <c:idx val="6"/>
              <c:layout>
                <c:manualLayout>
                  <c:x val="-2.6783878289407401E-2"/>
                  <c:y val="-4.89458407746353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5FE-4A81-B7A8-A72B3492E296}"/>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39</c:v>
                </c:pt>
                <c:pt idx="1">
                  <c:v>39</c:v>
                </c:pt>
                <c:pt idx="2">
                  <c:v>35</c:v>
                </c:pt>
                <c:pt idx="3">
                  <c:v>49</c:v>
                </c:pt>
                <c:pt idx="4">
                  <c:v>46</c:v>
                </c:pt>
                <c:pt idx="5">
                  <c:v>42</c:v>
                </c:pt>
                <c:pt idx="6">
                  <c:v>36</c:v>
                </c:pt>
                <c:pt idx="7">
                  <c:v>52</c:v>
                </c:pt>
              </c:numCache>
            </c:numRef>
          </c:val>
          <c:smooth val="0"/>
          <c:extLst>
            <c:ext xmlns:c16="http://schemas.microsoft.com/office/drawing/2014/chart" uri="{C3380CC4-5D6E-409C-BE32-E72D297353CC}">
              <c16:uniqueId val="{00000016-0391-4C97-86E7-B356B0785AD3}"/>
            </c:ext>
          </c:extLst>
        </c:ser>
        <c:ser>
          <c:idx val="3"/>
          <c:order val="3"/>
          <c:tx>
            <c:strRef>
              <c:f>Sheet1!$A$5</c:f>
              <c:strCache>
                <c:ptCount val="1"/>
                <c:pt idx="0">
                  <c:v>Cymru</c:v>
                </c:pt>
              </c:strCache>
            </c:strRef>
          </c:tx>
          <c:spPr>
            <a:ln w="25400" cap="rnd">
              <a:solidFill>
                <a:schemeClr val="accent3"/>
              </a:solidFill>
              <a:round/>
            </a:ln>
            <a:effectLst/>
          </c:spPr>
          <c:marker>
            <c:symbol val="diamond"/>
            <c:size val="5"/>
            <c:spPr>
              <a:solidFill>
                <a:schemeClr val="accent3"/>
              </a:solidFill>
              <a:ln w="9525">
                <a:solidFill>
                  <a:schemeClr val="accent3"/>
                </a:solidFill>
              </a:ln>
              <a:effectLst/>
            </c:spPr>
          </c:marker>
          <c:dLbls>
            <c:dLbl>
              <c:idx val="2"/>
              <c:layout>
                <c:manualLayout>
                  <c:x val="-2.2158988418838767E-2"/>
                  <c:y val="-4.16075230301990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B96-4DC1-AEC8-3AF425451CE4}"/>
                </c:ext>
              </c:extLst>
            </c:dLbl>
            <c:dLbl>
              <c:idx val="5"/>
              <c:layout>
                <c:manualLayout>
                  <c:x val="-2.2158988418838881E-2"/>
                  <c:y val="-3.30647401682322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B96-4DC1-AEC8-3AF425451CE4}"/>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36</c:v>
                </c:pt>
                <c:pt idx="1">
                  <c:v>38</c:v>
                </c:pt>
                <c:pt idx="2">
                  <c:v>36</c:v>
                </c:pt>
                <c:pt idx="3">
                  <c:v>39</c:v>
                </c:pt>
                <c:pt idx="4">
                  <c:v>41</c:v>
                </c:pt>
                <c:pt idx="5">
                  <c:v>45</c:v>
                </c:pt>
                <c:pt idx="6">
                  <c:v>34</c:v>
                </c:pt>
                <c:pt idx="7">
                  <c:v>43</c:v>
                </c:pt>
              </c:numCache>
            </c:numRef>
          </c:val>
          <c:smooth val="0"/>
          <c:extLst>
            <c:ext xmlns:c16="http://schemas.microsoft.com/office/drawing/2014/chart" uri="{C3380CC4-5D6E-409C-BE32-E72D297353CC}">
              <c16:uniqueId val="{00000019-0391-4C97-86E7-B356B0785AD3}"/>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55"/>
          <c:min val="30"/>
        </c:scaling>
        <c:delete val="0"/>
        <c:axPos val="l"/>
        <c:numFmt formatCode="[$£-809]#,##0" sourceLinked="0"/>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20372591"/>
        <c:crosses val="autoZero"/>
        <c:crossBetween val="between"/>
      </c:valAx>
      <c:spPr>
        <a:noFill/>
        <a:ln w="25400">
          <a:noFill/>
        </a:ln>
        <a:effectLst/>
      </c:spPr>
    </c:plotArea>
    <c:legend>
      <c:legendPos val="t"/>
      <c:layout>
        <c:manualLayout>
          <c:xMode val="edge"/>
          <c:yMode val="edge"/>
          <c:x val="0.28382723271778848"/>
          <c:y val="2.7948601958602815E-2"/>
          <c:w val="0.43234559000782363"/>
          <c:h val="7.3490803055222029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0.13964819864576705"/>
          <c:w val="0.96082498597537302"/>
          <c:h val="0.66471735468373749"/>
        </c:manualLayout>
      </c:layout>
      <c:barChart>
        <c:barDir val="col"/>
        <c:grouping val="clustered"/>
        <c:varyColors val="0"/>
        <c:ser>
          <c:idx val="0"/>
          <c:order val="0"/>
          <c:tx>
            <c:strRef>
              <c:f>Sheet1!$B$1</c:f>
              <c:strCache>
                <c:ptCount val="1"/>
                <c:pt idx="0">
                  <c:v>2022</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8CC-4A5E-A03B-4278F5B02BC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8CC-4A5E-A03B-4278F5B02BC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8CC-4A5E-A03B-4278F5B02BCC}"/>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Ch1 2023</c:v>
                </c:pt>
                <c:pt idx="1">
                  <c:v>Ch2 2023</c:v>
                </c:pt>
                <c:pt idx="2">
                  <c:v>Ch3 2023</c:v>
                </c:pt>
                <c:pt idx="3">
                  <c:v>Ch4 2023</c:v>
                </c:pt>
              </c:strCache>
            </c:strRef>
          </c:cat>
          <c:val>
            <c:numRef>
              <c:f>Sheet1!$B$2:$B$5</c:f>
              <c:numCache>
                <c:formatCode>0.00</c:formatCode>
                <c:ptCount val="4"/>
                <c:pt idx="0">
                  <c:v>11.3214781902811</c:v>
                </c:pt>
                <c:pt idx="1">
                  <c:v>18.509838246997301</c:v>
                </c:pt>
                <c:pt idx="2">
                  <c:v>15.862693477821599</c:v>
                </c:pt>
                <c:pt idx="3">
                  <c:v>15.205231186697901</c:v>
                </c:pt>
              </c:numCache>
            </c:numRef>
          </c:val>
          <c:extLst>
            <c:ext xmlns:c16="http://schemas.microsoft.com/office/drawing/2014/chart" uri="{C3380CC4-5D6E-409C-BE32-E72D297353CC}">
              <c16:uniqueId val="{00000006-68CC-4A5E-A03B-4278F5B02BCC}"/>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0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290878064881762"/>
          <c:y val="2.7910246048037553E-2"/>
          <c:w val="0.45104454056096338"/>
          <c:h val="0.9346659357820164"/>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Mynd i brofiad celfyddydau, diwylliannol neu adloniant</c:v>
                </c:pt>
                <c:pt idx="1">
                  <c:v>Cymryd rhan mewn hobïau a diddordebau</c:v>
                </c:pt>
                <c:pt idx="2">
                  <c:v>Mynd i ddigwyddiad arbennig neu ddathliad o natur bersonol</c:v>
                </c:pt>
                <c:pt idx="3">
                  <c:v>Mynd i ddigwyddiad cyhoeddus a drefnwyd</c:v>
                </c:pt>
                <c:pt idx="4">
                  <c:v>Cymryd rhan mewn gweithgareddau hamdden awyr agored a chwaraeon</c:v>
                </c:pt>
                <c:pt idx="5">
                  <c:v>Bwyd a diod, noson allan neu siopa arbenigol</c:v>
                </c:pt>
                <c:pt idx="6">
                  <c:v>Ymweld â lleoedd ac archwilio ardaloedd</c:v>
                </c:pt>
                <c:pt idx="7">
                  <c:v>Mynd i atyniad ymwelwyr</c:v>
                </c:pt>
                <c:pt idx="8">
                  <c:v>Ymweld â ffrindiau neu berthnasau</c:v>
                </c:pt>
              </c:strCache>
            </c:strRef>
          </c:cat>
          <c:val>
            <c:numRef>
              <c:f>Sheet1!$B$2:$B$10</c:f>
              <c:numCache>
                <c:formatCode>0%</c:formatCode>
                <c:ptCount val="9"/>
                <c:pt idx="0">
                  <c:v>5.3746935953495403E-2</c:v>
                </c:pt>
                <c:pt idx="1">
                  <c:v>9.7157534107612797E-2</c:v>
                </c:pt>
                <c:pt idx="2">
                  <c:v>0.107480138807502</c:v>
                </c:pt>
                <c:pt idx="3">
                  <c:v>0.128221374875642</c:v>
                </c:pt>
                <c:pt idx="4">
                  <c:v>0.15816558844585499</c:v>
                </c:pt>
                <c:pt idx="5">
                  <c:v>0.176246714222347</c:v>
                </c:pt>
                <c:pt idx="6">
                  <c:v>0.17661659233836399</c:v>
                </c:pt>
                <c:pt idx="7">
                  <c:v>0.18128461550040501</c:v>
                </c:pt>
                <c:pt idx="8">
                  <c:v>0.316887775246321</c:v>
                </c:pt>
              </c:numCache>
            </c:numRef>
          </c:val>
          <c:extLst>
            <c:ext xmlns:c16="http://schemas.microsoft.com/office/drawing/2014/chart" uri="{C3380CC4-5D6E-409C-BE32-E72D297353CC}">
              <c16:uniqueId val="{00000000-F2F4-48AC-AA3B-E9E65916EDE0}"/>
            </c:ext>
          </c:extLst>
        </c:ser>
        <c:dLbls>
          <c:showLegendKey val="0"/>
          <c:showVal val="0"/>
          <c:showCatName val="0"/>
          <c:showSerName val="0"/>
          <c:showPercent val="0"/>
          <c:showBubbleSize val="0"/>
        </c:dLbls>
        <c:gapWidth val="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947664532267343E-2"/>
          <c:y val="5.9626988466836194E-2"/>
          <c:w val="0.95610461694557647"/>
          <c:h val="0.78513140059893294"/>
        </c:manualLayout>
      </c:layout>
      <c:lineChart>
        <c:grouping val="standard"/>
        <c:varyColors val="0"/>
        <c:ser>
          <c:idx val="0"/>
          <c:order val="0"/>
          <c:tx>
            <c:strRef>
              <c:f>Sheet1!$A$2</c:f>
              <c:strCache>
                <c:ptCount val="1"/>
                <c:pt idx="0">
                  <c:v>Cyfanswm y Teithiau</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4.5197361566064166E-2"/>
                  <c:y val="9.2600990368107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588-493F-A107-F773ABF27ADC}"/>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Sheet1!$B$2:$E$2</c:f>
              <c:numCache>
                <c:formatCode>"£"#,##0</c:formatCode>
                <c:ptCount val="4"/>
                <c:pt idx="0">
                  <c:v>459.28155465774898</c:v>
                </c:pt>
                <c:pt idx="1">
                  <c:v>838.67045172462201</c:v>
                </c:pt>
                <c:pt idx="2">
                  <c:v>540.27449085940304</c:v>
                </c:pt>
                <c:pt idx="3">
                  <c:v>646.84818664084798</c:v>
                </c:pt>
              </c:numCache>
            </c:numRef>
          </c:val>
          <c:smooth val="0"/>
          <c:extLst>
            <c:ext xmlns:c16="http://schemas.microsoft.com/office/drawing/2014/chart" uri="{C3380CC4-5D6E-409C-BE32-E72D297353CC}">
              <c16:uniqueId val="{00000001-0588-493F-A107-F773ABF27ADC}"/>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900"/>
          <c:min val="200"/>
        </c:scaling>
        <c:delete val="1"/>
        <c:axPos val="r"/>
        <c:numFmt formatCode="[$£-809]#,##0" sourceLinked="0"/>
        <c:majorTickMark val="out"/>
        <c:minorTickMark val="none"/>
        <c:tickLblPos val="nextTo"/>
        <c:crossAx val="320372591"/>
        <c:crosses val="max"/>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1399871207"/>
          <c:y val="6.8749541707451622E-2"/>
          <c:w val="0.47441359497618868"/>
          <c:h val="0.86250091658509676"/>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74A8-4F6D-90C9-095C7B889557}"/>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74A8-4F6D-90C9-095C7B889557}"/>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74A8-4F6D-90C9-095C7B889557}"/>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74A8-4F6D-90C9-095C7B889557}"/>
              </c:ext>
            </c:extLst>
          </c:dPt>
          <c:dPt>
            <c:idx val="4"/>
            <c:bubble3D val="0"/>
            <c:spPr>
              <a:solidFill>
                <a:schemeClr val="accent6"/>
              </a:solidFill>
              <a:ln w="19050">
                <a:solidFill>
                  <a:schemeClr val="bg1">
                    <a:lumMod val="95000"/>
                  </a:schemeClr>
                </a:solidFill>
              </a:ln>
              <a:effectLst/>
            </c:spPr>
            <c:extLst>
              <c:ext xmlns:c16="http://schemas.microsoft.com/office/drawing/2014/chart" uri="{C3380CC4-5D6E-409C-BE32-E72D297353CC}">
                <c16:uniqueId val="{00000009-74A8-4F6D-90C9-095C7B889557}"/>
              </c:ext>
            </c:extLst>
          </c:dPt>
          <c:dLbls>
            <c:dLbl>
              <c:idx val="4"/>
              <c:layout>
                <c:manualLayout>
                  <c:x val="-8.5649572374666819E-2"/>
                  <c:y val="-0.11727583631098487"/>
                </c:manualLayout>
              </c:layout>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74A8-4F6D-90C9-095C7B889557}"/>
                </c:ext>
              </c:extLst>
            </c:dLbl>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Glan môr / arfordirol</c:v>
                </c:pt>
                <c:pt idx="1">
                  <c:v>Dinas / tref fawr</c:v>
                </c:pt>
                <c:pt idx="2">
                  <c:v>Tref fach</c:v>
                </c:pt>
                <c:pt idx="3">
                  <c:v>Cefn gwlad / pentref</c:v>
                </c:pt>
                <c:pt idx="4">
                  <c:v>Arall</c:v>
                </c:pt>
              </c:strCache>
            </c:strRef>
          </c:cat>
          <c:val>
            <c:numRef>
              <c:f>Sheet1!$B$2:$B$6</c:f>
              <c:numCache>
                <c:formatCode>0%</c:formatCode>
                <c:ptCount val="5"/>
                <c:pt idx="0">
                  <c:v>0.148456775116488</c:v>
                </c:pt>
                <c:pt idx="1">
                  <c:v>0.34509963327326898</c:v>
                </c:pt>
                <c:pt idx="2">
                  <c:v>0.24283773213804999</c:v>
                </c:pt>
                <c:pt idx="3">
                  <c:v>0.23044752535615401</c:v>
                </c:pt>
                <c:pt idx="4">
                  <c:v>3.3158334116038801E-2</c:v>
                </c:pt>
              </c:numCache>
            </c:numRef>
          </c:val>
          <c:extLst>
            <c:ext xmlns:c16="http://schemas.microsoft.com/office/drawing/2014/chart" uri="{C3380CC4-5D6E-409C-BE32-E72D297353CC}">
              <c16:uniqueId val="{0000000A-74A8-4F6D-90C9-095C7B889557}"/>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l"/>
      <c:layout>
        <c:manualLayout>
          <c:xMode val="edge"/>
          <c:yMode val="edge"/>
          <c:x val="2.0626666273262182E-2"/>
          <c:y val="7.7074348953911881E-2"/>
          <c:w val="0.39548015637920714"/>
          <c:h val="0.87085082226910548"/>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8.9648319655703454E-2"/>
          <c:w val="0.96082498597537302"/>
          <c:h val="0.77145734164468893"/>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9A4F-473E-85F9-ED247C81572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9A4F-473E-85F9-ED247C81572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9A4F-473E-85F9-ED247C815723}"/>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Ch1 2023</c:v>
                </c:pt>
                <c:pt idx="1">
                  <c:v>Ch2 2023</c:v>
                </c:pt>
                <c:pt idx="2">
                  <c:v>Ch3 2023</c:v>
                </c:pt>
                <c:pt idx="3">
                  <c:v>Ch4 2023</c:v>
                </c:pt>
              </c:strCache>
            </c:strRef>
          </c:cat>
          <c:val>
            <c:numRef>
              <c:f>Sheet1!$B$2:$B$5</c:f>
              <c:numCache>
                <c:formatCode>0.0</c:formatCode>
                <c:ptCount val="4"/>
                <c:pt idx="0">
                  <c:v>11.3214781902811</c:v>
                </c:pt>
                <c:pt idx="1">
                  <c:v>18.509838246997301</c:v>
                </c:pt>
                <c:pt idx="2">
                  <c:v>15.862693477821599</c:v>
                </c:pt>
                <c:pt idx="3">
                  <c:v>15.205231186697901</c:v>
                </c:pt>
              </c:numCache>
            </c:numRef>
          </c:val>
          <c:extLst>
            <c:ext xmlns:c16="http://schemas.microsoft.com/office/drawing/2014/chart" uri="{C3380CC4-5D6E-409C-BE32-E72D297353CC}">
              <c16:uniqueId val="{00000006-9A4F-473E-85F9-ED247C815723}"/>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1668002863278454"/>
          <c:w val="1"/>
          <c:h val="0.74584681460271995"/>
        </c:manualLayout>
      </c:layout>
      <c:lineChart>
        <c:grouping val="standard"/>
        <c:varyColors val="0"/>
        <c:ser>
          <c:idx val="0"/>
          <c:order val="0"/>
          <c:tx>
            <c:strRef>
              <c:f>Sheet1!$A$2</c:f>
              <c:strCache>
                <c:ptCount val="1"/>
                <c:pt idx="0">
                  <c:v>Cyfanswm y Teithiau</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62-407C-8392-DD6AB5F484A0}"/>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Sheet1!$B$2:$E$2</c:f>
              <c:numCache>
                <c:formatCode>"£"#,##0</c:formatCode>
                <c:ptCount val="4"/>
                <c:pt idx="0">
                  <c:v>459.28155465774898</c:v>
                </c:pt>
                <c:pt idx="1">
                  <c:v>838.67045172462201</c:v>
                </c:pt>
                <c:pt idx="2">
                  <c:v>540.27449085940304</c:v>
                </c:pt>
                <c:pt idx="3">
                  <c:v>646.84818664084798</c:v>
                </c:pt>
              </c:numCache>
            </c:numRef>
          </c:val>
          <c:smooth val="0"/>
          <c:extLst>
            <c:ext xmlns:c16="http://schemas.microsoft.com/office/drawing/2014/chart" uri="{C3380CC4-5D6E-409C-BE32-E72D297353CC}">
              <c16:uniqueId val="{00000001-2862-407C-8392-DD6AB5F484A0}"/>
            </c:ext>
          </c:extLst>
        </c:ser>
        <c:ser>
          <c:idx val="1"/>
          <c:order val="1"/>
          <c:tx>
            <c:strRef>
              <c:f>Sheet1!#REF!</c:f>
              <c:strCache>
                <c:ptCount val="1"/>
                <c:pt idx="0">
                  <c:v>#REF!</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2-2862-407C-8392-DD6AB5F484A0}"/>
            </c:ext>
          </c:extLst>
        </c:ser>
        <c:ser>
          <c:idx val="2"/>
          <c:order val="2"/>
          <c:tx>
            <c:strRef>
              <c:f>Sheet1!#REF!</c:f>
              <c:strCache>
                <c:ptCount val="1"/>
                <c:pt idx="0">
                  <c:v>#REF!</c:v>
                </c:pt>
              </c:strCache>
            </c:strRef>
          </c:tx>
          <c:spPr>
            <a:ln w="28575" cap="rnd">
              <a:solidFill>
                <a:schemeClr val="accent3"/>
              </a:solidFill>
              <a:round/>
            </a:ln>
            <a:effectLst/>
          </c:spPr>
          <c:marker>
            <c:symbol val="triang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3-2862-407C-8392-DD6AB5F484A0}"/>
            </c:ext>
          </c:extLst>
        </c:ser>
        <c:ser>
          <c:idx val="3"/>
          <c:order val="3"/>
          <c:tx>
            <c:strRef>
              <c:f>Sheet1!#REF!</c:f>
              <c:strCache>
                <c:ptCount val="1"/>
                <c:pt idx="0">
                  <c:v>#REF!</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4-2862-407C-8392-DD6AB5F484A0}"/>
            </c:ext>
          </c:extLst>
        </c:ser>
        <c:ser>
          <c:idx val="4"/>
          <c:order val="4"/>
          <c:tx>
            <c:strRef>
              <c:f>Sheet1!#REF!</c:f>
              <c:strCache>
                <c:ptCount val="1"/>
                <c:pt idx="0">
                  <c:v>#REF!</c:v>
                </c:pt>
              </c:strCache>
            </c:strRef>
          </c:tx>
          <c:spPr>
            <a:ln w="28575" cap="rnd">
              <a:solidFill>
                <a:schemeClr val="accent5"/>
              </a:solidFill>
              <a:round/>
            </a:ln>
            <a:effectLst/>
          </c:spPr>
          <c:marker>
            <c:symbol val="x"/>
            <c:size val="7"/>
            <c:spPr>
              <a:solidFill>
                <a:schemeClr val="accent5"/>
              </a:solidFill>
              <a:ln w="9525">
                <a:solidFill>
                  <a:schemeClr val="accent5"/>
                </a:solidFill>
              </a:ln>
              <a:effectLst/>
            </c:spPr>
          </c:marker>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Ch1 2023</c:v>
                </c:pt>
                <c:pt idx="1">
                  <c:v>Ch2 2023</c:v>
                </c:pt>
                <c:pt idx="2">
                  <c:v>Ch3 2023</c:v>
                </c:pt>
                <c:pt idx="3">
                  <c:v>Ch4 2023</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5-2862-407C-8392-DD6AB5F484A0}"/>
            </c:ext>
          </c:extLst>
        </c:ser>
        <c:dLbls>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900"/>
          <c:min val="20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93700826114273E-2"/>
          <c:y val="0.11265120487083247"/>
          <c:w val="0.96441259834777149"/>
          <c:h val="0.78128886335016445"/>
        </c:manualLayout>
      </c:layout>
      <c:lineChart>
        <c:grouping val="standard"/>
        <c:varyColors val="0"/>
        <c:ser>
          <c:idx val="0"/>
          <c:order val="0"/>
          <c:tx>
            <c:strRef>
              <c:f>Sheet1!$A$2</c:f>
              <c:strCache>
                <c:ptCount val="1"/>
                <c:pt idx="0">
                  <c:v>Glan môr neu arfordirol arall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6B55-4EE4-9287-8F6F2D8F42CC}"/>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6B55-4EE4-9287-8F6F2D8F42CC}"/>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6B55-4EE4-9287-8F6F2D8F42CC}"/>
              </c:ext>
            </c:extLst>
          </c:dPt>
          <c:dLbls>
            <c:dLbl>
              <c:idx val="0"/>
              <c:layout>
                <c:manualLayout>
                  <c:x val="-3.7937995885911617E-2"/>
                  <c:y val="1.75382659496110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B55-4EE4-9287-8F6F2D8F42CC}"/>
                </c:ext>
              </c:extLst>
            </c:dLbl>
            <c:dLbl>
              <c:idx val="1"/>
              <c:layout>
                <c:manualLayout>
                  <c:x val="-2.724461422123009E-2"/>
                  <c:y val="4.99891188732532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B55-4EE4-9287-8F6F2D8F42CC}"/>
                </c:ext>
              </c:extLst>
            </c:dLbl>
            <c:dLbl>
              <c:idx val="3"/>
              <c:layout>
                <c:manualLayout>
                  <c:x val="-2.2391810958779727E-2"/>
                  <c:y val="3.74058191822471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B55-4EE4-9287-8F6F2D8F42CC}"/>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0.00</c:formatCode>
                <c:ptCount val="8"/>
                <c:pt idx="0">
                  <c:v>2.10402705091562</c:v>
                </c:pt>
                <c:pt idx="1">
                  <c:v>2.26775652606098</c:v>
                </c:pt>
                <c:pt idx="2">
                  <c:v>3.1121968380508598</c:v>
                </c:pt>
                <c:pt idx="3">
                  <c:v>1.5180413437903599</c:v>
                </c:pt>
                <c:pt idx="4">
                  <c:v>1.63408444767365</c:v>
                </c:pt>
                <c:pt idx="5">
                  <c:v>3.0230351480906497</c:v>
                </c:pt>
                <c:pt idx="6">
                  <c:v>3.0398206781613903</c:v>
                </c:pt>
                <c:pt idx="7">
                  <c:v>1.34396466708871</c:v>
                </c:pt>
              </c:numCache>
            </c:numRef>
          </c:val>
          <c:smooth val="0"/>
          <c:extLst>
            <c:ext xmlns:c16="http://schemas.microsoft.com/office/drawing/2014/chart" uri="{C3380CC4-5D6E-409C-BE32-E72D297353CC}">
              <c16:uniqueId val="{00000007-6B55-4EE4-9287-8F6F2D8F42CC}"/>
            </c:ext>
          </c:extLst>
        </c:ser>
        <c:ser>
          <c:idx val="1"/>
          <c:order val="1"/>
          <c:tx>
            <c:strRef>
              <c:f>Sheet1!$A$3</c:f>
              <c:strCache>
                <c:ptCount val="1"/>
                <c:pt idx="0">
                  <c:v>Dinas fawr/ tref fawr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3.546258731148718E-2"/>
                  <c:y val="-6.7092729553656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B55-4EE4-9287-8F6F2D8F42CC}"/>
                </c:ext>
              </c:extLst>
            </c:dLbl>
            <c:dLbl>
              <c:idx val="1"/>
              <c:layout>
                <c:manualLayout>
                  <c:x val="-4.5980858970846479E-3"/>
                  <c:y val="1.89351166970278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B55-4EE4-9287-8F6F2D8F42CC}"/>
                </c:ext>
              </c:extLst>
            </c:dLbl>
            <c:dLbl>
              <c:idx val="3"/>
              <c:layout>
                <c:manualLayout>
                  <c:x val="-1.5834360479696975E-2"/>
                  <c:y val="-5.69913933144315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B55-4EE4-9287-8F6F2D8F42CC}"/>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0.00</c:formatCode>
                <c:ptCount val="8"/>
                <c:pt idx="0">
                  <c:v>2.7153543834486302</c:v>
                </c:pt>
                <c:pt idx="1">
                  <c:v>6.7991784129790194</c:v>
                </c:pt>
                <c:pt idx="2">
                  <c:v>5.2929435962666096</c:v>
                </c:pt>
                <c:pt idx="3">
                  <c:v>7.1119740201828598</c:v>
                </c:pt>
                <c:pt idx="4">
                  <c:v>3.94291005115933</c:v>
                </c:pt>
                <c:pt idx="5">
                  <c:v>5.4732808523417802</c:v>
                </c:pt>
                <c:pt idx="6">
                  <c:v>5.0479220248655396</c:v>
                </c:pt>
                <c:pt idx="7">
                  <c:v>6.5521928424842004</c:v>
                </c:pt>
              </c:numCache>
            </c:numRef>
          </c:val>
          <c:smooth val="0"/>
          <c:extLst>
            <c:ext xmlns:c16="http://schemas.microsoft.com/office/drawing/2014/chart" uri="{C3380CC4-5D6E-409C-BE32-E72D297353CC}">
              <c16:uniqueId val="{0000000B-6B55-4EE4-9287-8F6F2D8F42CC}"/>
            </c:ext>
          </c:extLst>
        </c:ser>
        <c:ser>
          <c:idx val="2"/>
          <c:order val="2"/>
          <c:tx>
            <c:strRef>
              <c:f>Sheet1!$A$4</c:f>
              <c:strCache>
                <c:ptCount val="1"/>
                <c:pt idx="0">
                  <c:v>Tref fach</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0"/>
              <c:layout>
                <c:manualLayout>
                  <c:x val="-3.1706533379201887E-2"/>
                  <c:y val="-4.99953250125282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B55-4EE4-9287-8F6F2D8F42CC}"/>
                </c:ext>
              </c:extLst>
            </c:dLbl>
            <c:dLbl>
              <c:idx val="2"/>
              <c:layout>
                <c:manualLayout>
                  <c:x val="-2.2952927846619717E-2"/>
                  <c:y val="-4.5528727629848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ECC-4182-9CE7-61301969C7CC}"/>
                </c:ext>
              </c:extLst>
            </c:dLbl>
            <c:dLbl>
              <c:idx val="5"/>
              <c:layout>
                <c:manualLayout>
                  <c:x val="-1.8328037976051082E-2"/>
                  <c:y val="1.2562195831525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ECC-4182-9CE7-61301969C7CC}"/>
                </c:ext>
              </c:extLst>
            </c:dLbl>
            <c:dLbl>
              <c:idx val="7"/>
              <c:layout>
                <c:manualLayout>
                  <c:x val="-2.2182112868191724E-2"/>
                  <c:y val="7.436526114345485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ECC-4182-9CE7-61301969C7CC}"/>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0.00</c:formatCode>
                <c:ptCount val="8"/>
                <c:pt idx="0">
                  <c:v>3.7682578502697601</c:v>
                </c:pt>
                <c:pt idx="1">
                  <c:v>5.0517377215211594</c:v>
                </c:pt>
                <c:pt idx="2">
                  <c:v>4.1176133325856599</c:v>
                </c:pt>
                <c:pt idx="3">
                  <c:v>3.9861987271884298</c:v>
                </c:pt>
                <c:pt idx="4">
                  <c:v>2.8684934381934197</c:v>
                </c:pt>
                <c:pt idx="5">
                  <c:v>4.2239558053594397</c:v>
                </c:pt>
                <c:pt idx="6">
                  <c:v>4.2943367876622203</c:v>
                </c:pt>
                <c:pt idx="7">
                  <c:v>3.4018475668738097</c:v>
                </c:pt>
              </c:numCache>
            </c:numRef>
          </c:val>
          <c:smooth val="0"/>
          <c:extLst>
            <c:ext xmlns:c16="http://schemas.microsoft.com/office/drawing/2014/chart" uri="{C3380CC4-5D6E-409C-BE32-E72D297353CC}">
              <c16:uniqueId val="{0000000D-6B55-4EE4-9287-8F6F2D8F42CC}"/>
            </c:ext>
          </c:extLst>
        </c:ser>
        <c:ser>
          <c:idx val="3"/>
          <c:order val="3"/>
          <c:tx>
            <c:strRef>
              <c:f>Sheet1!$A$5</c:f>
              <c:strCache>
                <c:ptCount val="1"/>
                <c:pt idx="0">
                  <c:v>Cefn gwlad / pentref</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3.561450462573959E-2"/>
                  <c:y val="6.063492383806256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B55-4EE4-9287-8F6F2D8F42CC}"/>
                </c:ext>
              </c:extLst>
            </c:dLbl>
            <c:dLbl>
              <c:idx val="1"/>
              <c:layout>
                <c:manualLayout>
                  <c:x val="-1.5530404463006615E-2"/>
                  <c:y val="-3.46301546781826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B55-4EE4-9287-8F6F2D8F42CC}"/>
                </c:ext>
              </c:extLst>
            </c:dLbl>
            <c:dLbl>
              <c:idx val="2"/>
              <c:layout>
                <c:manualLayout>
                  <c:x val="-4.3764932264178567E-2"/>
                  <c:y val="-1.64832658991615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ECC-4182-9CE7-61301969C7CC}"/>
                </c:ext>
              </c:extLst>
            </c:dLbl>
            <c:dLbl>
              <c:idx val="3"/>
              <c:layout>
                <c:manualLayout>
                  <c:x val="-1.2241270186551792E-2"/>
                  <c:y val="-1.7706296434565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B55-4EE4-9287-8F6F2D8F42CC}"/>
                </c:ext>
              </c:extLst>
            </c:dLbl>
            <c:dLbl>
              <c:idx val="4"/>
              <c:layout>
                <c:manualLayout>
                  <c:x val="-2.724461422123009E-2"/>
                  <c:y val="2.51459171322728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B55-4EE4-9287-8F6F2D8F42CC}"/>
                </c:ext>
              </c:extLst>
            </c:dLbl>
            <c:dLbl>
              <c:idx val="5"/>
              <c:layout>
                <c:manualLayout>
                  <c:x val="-1.8982563072694286E-2"/>
                  <c:y val="-2.029280892754504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B55-4EE4-9287-8F6F2D8F42CC}"/>
                </c:ext>
              </c:extLst>
            </c:dLbl>
            <c:dLbl>
              <c:idx val="6"/>
              <c:layout>
                <c:manualLayout>
                  <c:x val="-9.4509199646420489E-3"/>
                  <c:y val="8.383766021921991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B55-4EE4-9287-8F6F2D8F42CC}"/>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0.00</c:formatCode>
                <c:ptCount val="8"/>
                <c:pt idx="0">
                  <c:v>2.69594987176465</c:v>
                </c:pt>
                <c:pt idx="1">
                  <c:v>2.4564774680783401</c:v>
                </c:pt>
                <c:pt idx="2">
                  <c:v>3.8252450870792698</c:v>
                </c:pt>
                <c:pt idx="3">
                  <c:v>3.2124961100659197</c:v>
                </c:pt>
                <c:pt idx="4">
                  <c:v>2.6869817109344898</c:v>
                </c:pt>
                <c:pt idx="5">
                  <c:v>4.7060655005316798</c:v>
                </c:pt>
                <c:pt idx="6">
                  <c:v>2.90549077019597</c:v>
                </c:pt>
                <c:pt idx="7">
                  <c:v>3.73554142631495</c:v>
                </c:pt>
              </c:numCache>
            </c:numRef>
          </c:val>
          <c:smooth val="0"/>
          <c:extLst>
            <c:ext xmlns:c16="http://schemas.microsoft.com/office/drawing/2014/chart" uri="{C3380CC4-5D6E-409C-BE32-E72D297353CC}">
              <c16:uniqueId val="{00000014-6B55-4EE4-9287-8F6F2D8F42CC}"/>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in val="1"/>
        </c:scaling>
        <c:delete val="1"/>
        <c:axPos val="l"/>
        <c:numFmt formatCode="#,##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658850002E-2"/>
          <c:y val="1.0251339434360148E-2"/>
          <c:w val="0.87526715092693286"/>
          <c:h val="8.321544965643887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8573430225E-3"/>
          <c:y val="0.10204404559544045"/>
          <c:w val="0.98999509418113407"/>
          <c:h val="0.7881676916117516"/>
        </c:manualLayout>
      </c:layout>
      <c:lineChart>
        <c:grouping val="standard"/>
        <c:varyColors val="0"/>
        <c:ser>
          <c:idx val="0"/>
          <c:order val="0"/>
          <c:tx>
            <c:strRef>
              <c:f>Sheet1!$A$2</c:f>
              <c:strCache>
                <c:ptCount val="1"/>
                <c:pt idx="0">
                  <c:v>Glan môr neu arfordirol arall</c:v>
                </c:pt>
              </c:strCache>
            </c:strRef>
          </c:tx>
          <c:spPr>
            <a:ln w="25400" cap="rnd">
              <a:solidFill>
                <a:schemeClr val="accent4"/>
              </a:solid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1-C1C1-4C5B-B8B0-C23DB93EA7DF}"/>
              </c:ext>
            </c:extLst>
          </c:dPt>
          <c:dPt>
            <c:idx val="1"/>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3-C1C1-4C5B-B8B0-C23DB93EA7DF}"/>
              </c:ext>
            </c:extLst>
          </c:dPt>
          <c:dPt>
            <c:idx val="2"/>
            <c:marker>
              <c:symbol val="circle"/>
              <c:size val="5"/>
              <c:spPr>
                <a:solidFill>
                  <a:schemeClr val="accent4"/>
                </a:solidFill>
                <a:ln w="9525">
                  <a:solidFill>
                    <a:schemeClr val="accent4"/>
                  </a:solidFill>
                </a:ln>
                <a:effectLst/>
              </c:spPr>
            </c:marker>
            <c:bubble3D val="0"/>
            <c:spPr>
              <a:ln w="25400" cap="rnd">
                <a:solidFill>
                  <a:schemeClr val="accent4"/>
                </a:solidFill>
                <a:round/>
              </a:ln>
              <a:effectLst/>
            </c:spPr>
            <c:extLst>
              <c:ext xmlns:c16="http://schemas.microsoft.com/office/drawing/2014/chart" uri="{C3380CC4-5D6E-409C-BE32-E72D297353CC}">
                <c16:uniqueId val="{00000005-C1C1-4C5B-B8B0-C23DB93EA7DF}"/>
              </c:ext>
            </c:extLst>
          </c:dPt>
          <c:dLbls>
            <c:dLbl>
              <c:idx val="0"/>
              <c:layout>
                <c:manualLayout>
                  <c:x val="-3.1921451161769906E-2"/>
                  <c:y val="-2.18788068355716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C1-4C5B-B8B0-C23DB93EA7DF}"/>
                </c:ext>
              </c:extLst>
            </c:dLbl>
            <c:dLbl>
              <c:idx val="1"/>
              <c:layout>
                <c:manualLayout>
                  <c:x val="-1.9382719226456215E-2"/>
                  <c:y val="3.44801514830472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C1-4C5B-B8B0-C23DB93EA7DF}"/>
                </c:ext>
              </c:extLst>
            </c:dLbl>
            <c:dLbl>
              <c:idx val="2"/>
              <c:layout>
                <c:manualLayout>
                  <c:x val="-5.6272649518076819E-2"/>
                  <c:y val="9.013510377463196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C1-4C5B-B8B0-C23DB93EA7DF}"/>
                </c:ext>
              </c:extLst>
            </c:dLbl>
            <c:dLbl>
              <c:idx val="3"/>
              <c:layout>
                <c:manualLayout>
                  <c:x val="-2.3117712308543575E-2"/>
                  <c:y val="-7.286926515250885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1C1-4C5B-B8B0-C23DB93EA7DF}"/>
                </c:ext>
              </c:extLst>
            </c:dLbl>
            <c:dLbl>
              <c:idx val="4"/>
              <c:layout>
                <c:manualLayout>
                  <c:x val="-2.3700618375694978E-2"/>
                  <c:y val="-1.08535047271186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07-4A24-9CF8-74E027916B1B}"/>
                </c:ext>
              </c:extLst>
            </c:dLbl>
            <c:dLbl>
              <c:idx val="5"/>
              <c:layout>
                <c:manualLayout>
                  <c:x val="-2.7636630293101486E-2"/>
                  <c:y val="7.94007944115401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C1-4C5B-B8B0-C23DB93EA7DF}"/>
                </c:ext>
              </c:extLst>
            </c:dLbl>
            <c:dLbl>
              <c:idx val="6"/>
              <c:layout>
                <c:manualLayout>
                  <c:x val="-2.5886030574770631E-2"/>
                  <c:y val="4.4718441312078199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1C1-4C5B-B8B0-C23DB93EA7DF}"/>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75.361353248994689</c:v>
                </c:pt>
                <c:pt idx="1">
                  <c:v>43.916916909283898</c:v>
                </c:pt>
                <c:pt idx="2">
                  <c:v>115.194819008721</c:v>
                </c:pt>
                <c:pt idx="3">
                  <c:v>68.849133679046304</c:v>
                </c:pt>
                <c:pt idx="4">
                  <c:v>78.291650452977592</c:v>
                </c:pt>
                <c:pt idx="5">
                  <c:v>166.01751100596101</c:v>
                </c:pt>
                <c:pt idx="6">
                  <c:v>114.289974160516</c:v>
                </c:pt>
                <c:pt idx="7">
                  <c:v>65.114985196996798</c:v>
                </c:pt>
              </c:numCache>
            </c:numRef>
          </c:val>
          <c:smooth val="0"/>
          <c:extLst>
            <c:ext xmlns:c16="http://schemas.microsoft.com/office/drawing/2014/chart" uri="{C3380CC4-5D6E-409C-BE32-E72D297353CC}">
              <c16:uniqueId val="{00000009-C1C1-4C5B-B8B0-C23DB93EA7DF}"/>
            </c:ext>
          </c:extLst>
        </c:ser>
        <c:ser>
          <c:idx val="1"/>
          <c:order val="1"/>
          <c:tx>
            <c:strRef>
              <c:f>Sheet1!$A$3</c:f>
              <c:strCache>
                <c:ptCount val="1"/>
                <c:pt idx="0">
                  <c:v>Dinas fawr/ tref fawr</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7.3621469010747925E-2"/>
                  <c:y val="-2.14350861320650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1C1-4C5B-B8B0-C23DB93EA7DF}"/>
                </c:ext>
              </c:extLst>
            </c:dLbl>
            <c:dLbl>
              <c:idx val="3"/>
              <c:layout>
                <c:manualLayout>
                  <c:x val="-3.5344760277326991E-2"/>
                  <c:y val="-6.18052889611580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C1-4C5B-B8B0-C23DB93EA7DF}"/>
                </c:ext>
              </c:extLst>
            </c:dLbl>
            <c:dLbl>
              <c:idx val="4"/>
              <c:layout>
                <c:manualLayout>
                  <c:x val="-2.4535040763366711E-2"/>
                  <c:y val="-6.09057367813888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07-4A24-9CF8-74E027916B1B}"/>
                </c:ext>
              </c:extLst>
            </c:dLbl>
            <c:dLbl>
              <c:idx val="5"/>
              <c:layout>
                <c:manualLayout>
                  <c:x val="-2.84834342757023E-2"/>
                  <c:y val="-7.7494072183151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1C1-4C5B-B8B0-C23DB93EA7DF}"/>
                </c:ext>
              </c:extLst>
            </c:dLbl>
            <c:dLbl>
              <c:idx val="6"/>
              <c:layout>
                <c:manualLayout>
                  <c:x val="-2.9930745612363339E-2"/>
                  <c:y val="-5.40715104918154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07-4A24-9CF8-74E027916B1B}"/>
                </c:ext>
              </c:extLst>
            </c:dLbl>
            <c:spPr>
              <a:solidFill>
                <a:schemeClr val="accent6">
                  <a:lumMod val="25000"/>
                  <a:lumOff val="75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169.37445520063298</c:v>
                </c:pt>
                <c:pt idx="1">
                  <c:v>348.90154091105097</c:v>
                </c:pt>
                <c:pt idx="2">
                  <c:v>267.65072403667801</c:v>
                </c:pt>
                <c:pt idx="3">
                  <c:v>350.08938392482003</c:v>
                </c:pt>
                <c:pt idx="4">
                  <c:v>161.41351449560898</c:v>
                </c:pt>
                <c:pt idx="5">
                  <c:v>311.23718904590305</c:v>
                </c:pt>
                <c:pt idx="6">
                  <c:v>235.723813903924</c:v>
                </c:pt>
                <c:pt idx="7">
                  <c:v>371.75483612698901</c:v>
                </c:pt>
              </c:numCache>
            </c:numRef>
          </c:val>
          <c:smooth val="0"/>
          <c:extLst>
            <c:ext xmlns:c16="http://schemas.microsoft.com/office/drawing/2014/chart" uri="{C3380CC4-5D6E-409C-BE32-E72D297353CC}">
              <c16:uniqueId val="{0000000D-C1C1-4C5B-B8B0-C23DB93EA7DF}"/>
            </c:ext>
          </c:extLst>
        </c:ser>
        <c:ser>
          <c:idx val="2"/>
          <c:order val="2"/>
          <c:tx>
            <c:strRef>
              <c:f>Sheet1!$A$4</c:f>
              <c:strCache>
                <c:ptCount val="1"/>
                <c:pt idx="0">
                  <c:v>Tref fach</c:v>
                </c:pt>
              </c:strCache>
            </c:strRef>
          </c:tx>
          <c:spPr>
            <a:ln w="25400" cap="rnd">
              <a:solidFill>
                <a:schemeClr val="accent3"/>
              </a:solidFill>
              <a:round/>
            </a:ln>
            <a:effectLst/>
          </c:spPr>
          <c:marker>
            <c:symbol val="triangle"/>
            <c:size val="5"/>
            <c:spPr>
              <a:solidFill>
                <a:schemeClr val="accent3"/>
              </a:solidFill>
              <a:ln w="9525">
                <a:solidFill>
                  <a:schemeClr val="accent3"/>
                </a:solidFill>
              </a:ln>
              <a:effectLst/>
            </c:spPr>
          </c:marker>
          <c:dLbls>
            <c:dLbl>
              <c:idx val="0"/>
              <c:layout>
                <c:manualLayout>
                  <c:x val="-2.6010756935453291E-2"/>
                  <c:y val="-4.75485912816529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1C1-4C5B-B8B0-C23DB93EA7DF}"/>
                </c:ext>
              </c:extLst>
            </c:dLbl>
            <c:dLbl>
              <c:idx val="2"/>
              <c:layout>
                <c:manualLayout>
                  <c:x val="-8.917102370332386E-3"/>
                  <c:y val="4.0672918220385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1C1-4C5B-B8B0-C23DB93EA7DF}"/>
                </c:ext>
              </c:extLst>
            </c:dLbl>
            <c:dLbl>
              <c:idx val="3"/>
              <c:layout>
                <c:manualLayout>
                  <c:x val="1.7152575480994504E-2"/>
                  <c:y val="-2.814813320014663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E3-4EDC-940E-FB9746BB63CC}"/>
                </c:ext>
              </c:extLst>
            </c:dLbl>
            <c:dLbl>
              <c:idx val="5"/>
              <c:layout>
                <c:manualLayout>
                  <c:x val="-3.2109541945306214E-2"/>
                  <c:y val="4.0672918220385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1C1-4C5B-B8B0-C23DB93EA7DF}"/>
                </c:ext>
              </c:extLst>
            </c:dLbl>
            <c:dLbl>
              <c:idx val="6"/>
              <c:layout>
                <c:manualLayout>
                  <c:x val="-4.6101861231297265E-3"/>
                  <c:y val="-5.8699888743535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1C1-4C5B-B8B0-C23DB93EA7DF}"/>
                </c:ext>
              </c:extLst>
            </c:dLbl>
            <c:spPr>
              <a:solidFill>
                <a:srgbClr val="FCE7E7"/>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96.263358209615504</c:v>
                </c:pt>
                <c:pt idx="1">
                  <c:v>191.37027504315299</c:v>
                </c:pt>
                <c:pt idx="2">
                  <c:v>103.448765906467</c:v>
                </c:pt>
                <c:pt idx="3">
                  <c:v>101.032909223391</c:v>
                </c:pt>
                <c:pt idx="4">
                  <c:v>133.90841648600801</c:v>
                </c:pt>
                <c:pt idx="5">
                  <c:v>132.40552207761399</c:v>
                </c:pt>
                <c:pt idx="6">
                  <c:v>118.74461829440699</c:v>
                </c:pt>
                <c:pt idx="7">
                  <c:v>79.158787699917795</c:v>
                </c:pt>
              </c:numCache>
            </c:numRef>
          </c:val>
          <c:smooth val="0"/>
          <c:extLst>
            <c:ext xmlns:c16="http://schemas.microsoft.com/office/drawing/2014/chart" uri="{C3380CC4-5D6E-409C-BE32-E72D297353CC}">
              <c16:uniqueId val="{00000012-C1C1-4C5B-B8B0-C23DB93EA7DF}"/>
            </c:ext>
          </c:extLst>
        </c:ser>
        <c:ser>
          <c:idx val="3"/>
          <c:order val="3"/>
          <c:tx>
            <c:strRef>
              <c:f>Sheet1!$A$5</c:f>
              <c:strCache>
                <c:ptCount val="1"/>
                <c:pt idx="0">
                  <c:v>Cefn gwlad/ pentref</c:v>
                </c:pt>
              </c:strCache>
            </c:strRef>
          </c:tx>
          <c:spPr>
            <a:ln w="25400"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2.5225436068848472E-2"/>
                  <c:y val="2.9715431158286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1C1-4C5B-B8B0-C23DB93EA7DF}"/>
                </c:ext>
              </c:extLst>
            </c:dLbl>
            <c:dLbl>
              <c:idx val="1"/>
              <c:layout>
                <c:manualLayout>
                  <c:x val="-2.7868238951186654E-2"/>
                  <c:y val="-3.776165635815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1C1-4C5B-B8B0-C23DB93EA7DF}"/>
                </c:ext>
              </c:extLst>
            </c:dLbl>
            <c:dLbl>
              <c:idx val="2"/>
              <c:layout>
                <c:manualLayout>
                  <c:x val="-1.8592482138335434E-2"/>
                  <c:y val="-5.28496907445337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1C1-4C5B-B8B0-C23DB93EA7DF}"/>
                </c:ext>
              </c:extLst>
            </c:dLbl>
            <c:dLbl>
              <c:idx val="3"/>
              <c:layout>
                <c:manualLayout>
                  <c:x val="-3.7904189276227802E-2"/>
                  <c:y val="-5.984602811046423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1C1-4C5B-B8B0-C23DB93EA7DF}"/>
                </c:ext>
              </c:extLst>
            </c:dLbl>
            <c:dLbl>
              <c:idx val="4"/>
              <c:layout>
                <c:manualLayout>
                  <c:x val="-2.524224833255119E-2"/>
                  <c:y val="2.310856397165410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1C1-4C5B-B8B0-C23DB93EA7DF}"/>
                </c:ext>
              </c:extLst>
            </c:dLbl>
            <c:dLbl>
              <c:idx val="5"/>
              <c:layout>
                <c:manualLayout>
                  <c:x val="-3.7205010818238939E-2"/>
                  <c:y val="-3.10540021762253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C1C1-4C5B-B8B0-C23DB93EA7DF}"/>
                </c:ext>
              </c:extLst>
            </c:dLbl>
            <c:dLbl>
              <c:idx val="6"/>
              <c:layout>
                <c:manualLayout>
                  <c:x val="-2.2049739051817573E-2"/>
                  <c:y val="-6.2108049386703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1C1-4C5B-B8B0-C23DB93EA7DF}"/>
                </c:ext>
              </c:extLst>
            </c:dLbl>
            <c:dLbl>
              <c:idx val="7"/>
              <c:layout>
                <c:manualLayout>
                  <c:x val="-7.7081497842810555E-4"/>
                  <c:y val="-4.09956454231751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7C-4FEF-98D6-1704501261D7}"/>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0" cap="flat" cmpd="sng" algn="ctr">
                      <a:solidFill>
                        <a:schemeClr val="tx1">
                          <a:lumMod val="35000"/>
                          <a:lumOff val="65000"/>
                        </a:schemeClr>
                      </a:solidFill>
                      <a:round/>
                    </a:ln>
                    <a:effectLst/>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70.055033733463901</c:v>
                </c:pt>
                <c:pt idx="1">
                  <c:v>50.008864749035205</c:v>
                </c:pt>
                <c:pt idx="2">
                  <c:v>115.554533361729</c:v>
                </c:pt>
                <c:pt idx="3">
                  <c:v>95.32627458214391</c:v>
                </c:pt>
                <c:pt idx="4">
                  <c:v>38.497297811540996</c:v>
                </c:pt>
                <c:pt idx="5">
                  <c:v>201.23496004377898</c:v>
                </c:pt>
                <c:pt idx="6">
                  <c:v>65.573475513547194</c:v>
                </c:pt>
                <c:pt idx="7">
                  <c:v>122.43877481134901</c:v>
                </c:pt>
              </c:numCache>
            </c:numRef>
          </c:val>
          <c:smooth val="0"/>
          <c:extLst>
            <c:ext xmlns:c16="http://schemas.microsoft.com/office/drawing/2014/chart" uri="{C3380CC4-5D6E-409C-BE32-E72D297353CC}">
              <c16:uniqueId val="{0000001A-C1C1-4C5B-B8B0-C23DB93EA7DF}"/>
            </c:ext>
          </c:extLst>
        </c:ser>
        <c:dLbls>
          <c:dLblPos val="t"/>
          <c:showLegendKey val="0"/>
          <c:showVal val="1"/>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9232399"/>
        <c:crosses val="autoZero"/>
        <c:auto val="1"/>
        <c:lblAlgn val="ctr"/>
        <c:lblOffset val="100"/>
        <c:noMultiLvlLbl val="0"/>
      </c:catAx>
      <c:valAx>
        <c:axId val="249232399"/>
        <c:scaling>
          <c:orientation val="minMax"/>
          <c:max val="450"/>
          <c:min val="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6.2366392658850002E-2"/>
          <c:y val="1.0251339434360148E-2"/>
          <c:w val="0.87526715092693286"/>
          <c:h val="9.0049675946012306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16053166099849"/>
          <c:y val="3.7537137585601198E-2"/>
          <c:w val="0.4760608209501897"/>
          <c:h val="0.94192948779874275"/>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Cymryd rhan mewn profiad iechyd neu lesiant</c:v>
                </c:pt>
                <c:pt idx="1">
                  <c:v>Mynd i brofiad celfyddydau, diwylliannol neu adloniant</c:v>
                </c:pt>
                <c:pt idx="2">
                  <c:v>Cymryd rhan mewn hobïau a diddordebau</c:v>
                </c:pt>
                <c:pt idx="3">
                  <c:v>Mynd i ddigwyddiad arbennig neu ddathliad o natur bersonol</c:v>
                </c:pt>
                <c:pt idx="4">
                  <c:v>Mynd i ddigwyddiad cyhoeddus a drefnwyd</c:v>
                </c:pt>
                <c:pt idx="5">
                  <c:v>Cymryd rhan mewn gweithgareddau hamdden awyr agored a chwaraeon</c:v>
                </c:pt>
                <c:pt idx="6">
                  <c:v>Bwyd a diod, noson allan neu siopa arbenigol</c:v>
                </c:pt>
                <c:pt idx="7">
                  <c:v>Mynd i ymweld â lleoedd ac archwilio ardaloedd</c:v>
                </c:pt>
                <c:pt idx="8">
                  <c:v>Mynd i atyniad ymwelwyr</c:v>
                </c:pt>
                <c:pt idx="9">
                  <c:v>Ymweld â ffrindiau neu berthnasau</c:v>
                </c:pt>
              </c:strCache>
            </c:strRef>
          </c:cat>
          <c:val>
            <c:numRef>
              <c:f>Sheet1!$B$2:$B$11</c:f>
              <c:numCache>
                <c:formatCode>0%</c:formatCode>
                <c:ptCount val="10"/>
                <c:pt idx="0">
                  <c:v>2.0422842524709901E-2</c:v>
                </c:pt>
                <c:pt idx="1">
                  <c:v>5.3746935953495403E-2</c:v>
                </c:pt>
                <c:pt idx="2">
                  <c:v>9.7157534107612797E-2</c:v>
                </c:pt>
                <c:pt idx="3">
                  <c:v>0.107480138807502</c:v>
                </c:pt>
                <c:pt idx="4">
                  <c:v>0.128221374875642</c:v>
                </c:pt>
                <c:pt idx="5">
                  <c:v>0.15816558844585499</c:v>
                </c:pt>
                <c:pt idx="6">
                  <c:v>0.176246714222347</c:v>
                </c:pt>
                <c:pt idx="7">
                  <c:v>0.17661659233836399</c:v>
                </c:pt>
                <c:pt idx="8">
                  <c:v>0.18128461550040501</c:v>
                </c:pt>
                <c:pt idx="9">
                  <c:v>0.316887775246321</c:v>
                </c:pt>
              </c:numCache>
            </c:numRef>
          </c:val>
          <c:extLst>
            <c:ext xmlns:c16="http://schemas.microsoft.com/office/drawing/2014/chart" uri="{C3380CC4-5D6E-409C-BE32-E72D297353CC}">
              <c16:uniqueId val="{00000000-AD94-49A4-8C08-77BBCDAAE55E}"/>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6838329191E-3"/>
          <c:y val="9.1560646999131953E-2"/>
          <c:w val="0.9914790590782554"/>
          <c:h val="0.51966607129581255"/>
        </c:manualLayout>
      </c:layout>
      <c:barChart>
        <c:barDir val="col"/>
        <c:grouping val="clustered"/>
        <c:varyColors val="0"/>
        <c:ser>
          <c:idx val="0"/>
          <c:order val="0"/>
          <c:tx>
            <c:strRef>
              <c:f>Sheet1!$B$1</c:f>
              <c:strCache>
                <c:ptCount val="1"/>
                <c:pt idx="0">
                  <c:v>Ymweliadau fesul prif weithgaredd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Ymweld â ffrindiau neu berthnasau</c:v>
                </c:pt>
                <c:pt idx="1">
                  <c:v>Mynd i atyniad ymwelwyr</c:v>
                </c:pt>
                <c:pt idx="2">
                  <c:v>Mynd i ymweld â lleoedd ac archwilio ardaloedd</c:v>
                </c:pt>
                <c:pt idx="3">
                  <c:v>Bwyd a diod, noson allan neu siopa arbenigol</c:v>
                </c:pt>
                <c:pt idx="4">
                  <c:v>Cymryd rhan mewn gweithgareddau hamdden awyr agored neu chwaraeon</c:v>
                </c:pt>
                <c:pt idx="5">
                  <c:v>Mynd i ddigwyddiad cyhoeddus a drefnwyd</c:v>
                </c:pt>
                <c:pt idx="6">
                  <c:v>Mynd i ddigwyddiad arbennig neu ddathliad o natur bersonol</c:v>
                </c:pt>
                <c:pt idx="7">
                  <c:v>Cymryd rhan mewn hobïau a diddordebau</c:v>
                </c:pt>
                <c:pt idx="8">
                  <c:v>Mynd i brofiadau celfyddydau, diwylliannol neu adloniant*</c:v>
                </c:pt>
              </c:strCache>
            </c:strRef>
          </c:cat>
          <c:val>
            <c:numRef>
              <c:f>Sheet1!$B$2:$B$10</c:f>
              <c:numCache>
                <c:formatCode>0%</c:formatCode>
                <c:ptCount val="9"/>
                <c:pt idx="0">
                  <c:v>0.316887775246321</c:v>
                </c:pt>
                <c:pt idx="1">
                  <c:v>0.18128461550040501</c:v>
                </c:pt>
                <c:pt idx="2">
                  <c:v>0.17661659233836399</c:v>
                </c:pt>
                <c:pt idx="3">
                  <c:v>0.176246714222347</c:v>
                </c:pt>
                <c:pt idx="4">
                  <c:v>0.15816558844585499</c:v>
                </c:pt>
                <c:pt idx="5">
                  <c:v>0.128221374875642</c:v>
                </c:pt>
                <c:pt idx="6">
                  <c:v>0.107480138807502</c:v>
                </c:pt>
                <c:pt idx="7">
                  <c:v>9.7157534107612797E-2</c:v>
                </c:pt>
                <c:pt idx="8">
                  <c:v>5.3746935953495403E-2</c:v>
                </c:pt>
              </c:numCache>
            </c:numRef>
          </c:val>
          <c:extLst>
            <c:ext xmlns:c16="http://schemas.microsoft.com/office/drawing/2014/chart" uri="{C3380CC4-5D6E-409C-BE32-E72D297353CC}">
              <c16:uniqueId val="{00000000-258E-48BD-99B0-050B58EAC272}"/>
            </c:ext>
          </c:extLst>
        </c:ser>
        <c:ser>
          <c:idx val="1"/>
          <c:order val="1"/>
          <c:tx>
            <c:strRef>
              <c:f>Sheet1!$C$1</c:f>
              <c:strCache>
                <c:ptCount val="1"/>
                <c:pt idx="0">
                  <c:v>Gwariant ymweliad fesul prif weithgaredd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Ymweld â ffrindiau neu berthnasau</c:v>
                </c:pt>
                <c:pt idx="1">
                  <c:v>Mynd i atyniad ymwelwyr</c:v>
                </c:pt>
                <c:pt idx="2">
                  <c:v>Mynd i ymweld â lleoedd ac archwilio ardaloedd</c:v>
                </c:pt>
                <c:pt idx="3">
                  <c:v>Bwyd a diod, noson allan neu siopa arbenigol</c:v>
                </c:pt>
                <c:pt idx="4">
                  <c:v>Cymryd rhan mewn gweithgareddau hamdden awyr agored neu chwaraeon</c:v>
                </c:pt>
                <c:pt idx="5">
                  <c:v>Mynd i ddigwyddiad cyhoeddus a drefnwyd</c:v>
                </c:pt>
                <c:pt idx="6">
                  <c:v>Mynd i ddigwyddiad arbennig neu ddathliad o natur bersonol</c:v>
                </c:pt>
                <c:pt idx="7">
                  <c:v>Cymryd rhan mewn hobïau a diddordebau</c:v>
                </c:pt>
                <c:pt idx="8">
                  <c:v>Mynd i brofiadau celfyddydau, diwylliannol neu adloniant*</c:v>
                </c:pt>
              </c:strCache>
            </c:strRef>
          </c:cat>
          <c:val>
            <c:numRef>
              <c:f>Sheet1!$C$2:$C$10</c:f>
              <c:numCache>
                <c:formatCode>0%</c:formatCode>
                <c:ptCount val="9"/>
                <c:pt idx="0">
                  <c:v>0.27273422365536898</c:v>
                </c:pt>
                <c:pt idx="1">
                  <c:v>0.11851720928961</c:v>
                </c:pt>
                <c:pt idx="2">
                  <c:v>0.17177961739797501</c:v>
                </c:pt>
                <c:pt idx="3">
                  <c:v>0.31545281474289499</c:v>
                </c:pt>
                <c:pt idx="4">
                  <c:v>0.13717483082646301</c:v>
                </c:pt>
                <c:pt idx="5">
                  <c:v>0.13429587560067599</c:v>
                </c:pt>
                <c:pt idx="6">
                  <c:v>0.14118530058303</c:v>
                </c:pt>
                <c:pt idx="7">
                  <c:v>8.6880635609686702E-2</c:v>
                </c:pt>
                <c:pt idx="8">
                  <c:v>6.2567385427925795E-2</c:v>
                </c:pt>
              </c:numCache>
            </c:numRef>
          </c:val>
          <c:extLst>
            <c:ext xmlns:c16="http://schemas.microsoft.com/office/drawing/2014/chart" uri="{C3380CC4-5D6E-409C-BE32-E72D297353CC}">
              <c16:uniqueId val="{00000001-258E-48BD-99B0-050B58EAC272}"/>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337502287"/>
        <c:crosses val="autoZero"/>
        <c:auto val="1"/>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22119519636334309"/>
          <c:y val="1.6621689432715827E-3"/>
          <c:w val="0.70393783433943635"/>
          <c:h val="7.5252806711380835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28622515186424"/>
          <c:y val="9.2610370080569243E-2"/>
          <c:w val="0.44589542448362601"/>
          <c:h val="0.85600625970437583"/>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1E2A-465A-AEAA-2E7756CABB03}"/>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1E2A-465A-AEAA-2E7756CABB03}"/>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1E2A-465A-AEAA-2E7756CABB03}"/>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1E2A-465A-AEAA-2E7756CABB03}"/>
              </c:ext>
            </c:extLst>
          </c:dPt>
          <c:dLbls>
            <c:numFmt formatCode="#,##0.00" sourceLinked="0"/>
            <c:spPr>
              <a:noFill/>
              <a:ln>
                <a:noFill/>
              </a:ln>
              <a:effectLst/>
            </c:spPr>
            <c:txPr>
              <a:bodyPr rot="0" vert="horz"/>
              <a:lstStyle/>
              <a:p>
                <a:pPr>
                  <a:defRPr>
                    <a:solidFill>
                      <a:schemeClr val="bg1"/>
                    </a:solidFil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Canolbarth Cymru*</c:v>
                </c:pt>
                <c:pt idx="1">
                  <c:v>Gogledd Cymru</c:v>
                </c:pt>
                <c:pt idx="2">
                  <c:v>De-ddwyrain Cymru</c:v>
                </c:pt>
                <c:pt idx="3">
                  <c:v>De-orllewin Cymru</c:v>
                </c:pt>
              </c:strCache>
            </c:strRef>
          </c:cat>
          <c:val>
            <c:numRef>
              <c:f>Sheet1!$B$2:$B$5</c:f>
              <c:numCache>
                <c:formatCode>0.00</c:formatCode>
                <c:ptCount val="4"/>
                <c:pt idx="0">
                  <c:v>11.85</c:v>
                </c:pt>
                <c:pt idx="1">
                  <c:v>34.869999999999997</c:v>
                </c:pt>
                <c:pt idx="2">
                  <c:v>83.23</c:v>
                </c:pt>
                <c:pt idx="3">
                  <c:v>40.520000000000003</c:v>
                </c:pt>
              </c:numCache>
            </c:numRef>
          </c:val>
          <c:extLst>
            <c:ext xmlns:c16="http://schemas.microsoft.com/office/drawing/2014/chart" uri="{C3380CC4-5D6E-409C-BE32-E72D297353CC}">
              <c16:uniqueId val="{00000008-1E2A-465A-AEAA-2E7756CABB03}"/>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l"/>
      <c:layout>
        <c:manualLayout>
          <c:xMode val="edge"/>
          <c:yMode val="edge"/>
          <c:x val="7.9262859230282867E-2"/>
          <c:y val="0.12874378003007592"/>
          <c:w val="0.1889037856135172"/>
          <c:h val="0.80462044429229895"/>
        </c:manualLayout>
      </c:layout>
      <c:overlay val="0"/>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640638744111"/>
          <c:y val="5.5656297611720432E-2"/>
          <c:w val="0.41335042023486623"/>
          <c:h val="0.8710327686352064"/>
        </c:manualLayout>
      </c:layout>
      <c:barChart>
        <c:barDir val="col"/>
        <c:grouping val="percentStacked"/>
        <c:varyColors val="0"/>
        <c:ser>
          <c:idx val="0"/>
          <c:order val="0"/>
          <c:tx>
            <c:strRef>
              <c:f>Sheet1!$B$1</c:f>
              <c:strCache>
                <c:ptCount val="1"/>
                <c:pt idx="0">
                  <c:v>Cerdded, beic</c:v>
                </c:pt>
              </c:strCache>
            </c:strRef>
          </c:tx>
          <c:spPr>
            <a:solidFill>
              <a:schemeClr val="accent4"/>
            </a:solidFill>
            <a:ln>
              <a:noFill/>
            </a:ln>
            <a:effectLst/>
          </c:spPr>
          <c:invertIfNegative val="0"/>
          <c:dLbls>
            <c:dLbl>
              <c:idx val="0"/>
              <c:layout>
                <c:manualLayout>
                  <c:x val="0.13619191542523548"/>
                  <c:y val="-6.06080174353502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45-499D-89C1-AFA45718F8CD}"/>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Sheet1!$B$2</c:f>
              <c:numCache>
                <c:formatCode>0%</c:formatCode>
                <c:ptCount val="1"/>
                <c:pt idx="0">
                  <c:v>0.05</c:v>
                </c:pt>
              </c:numCache>
            </c:numRef>
          </c:val>
          <c:extLst>
            <c:ext xmlns:c16="http://schemas.microsoft.com/office/drawing/2014/chart" uri="{C3380CC4-5D6E-409C-BE32-E72D297353CC}">
              <c16:uniqueId val="{00000001-F345-499D-89C1-AFA45718F8CD}"/>
            </c:ext>
          </c:extLst>
        </c:ser>
        <c:ser>
          <c:idx val="1"/>
          <c:order val="1"/>
          <c:tx>
            <c:strRef>
              <c:f>Sheet1!$C$1</c:f>
              <c:strCache>
                <c:ptCount val="1"/>
                <c:pt idx="0">
                  <c:v>Bws/coets/tacsi</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Sheet1!$C$2</c:f>
              <c:numCache>
                <c:formatCode>0%</c:formatCode>
                <c:ptCount val="1"/>
                <c:pt idx="0">
                  <c:v>0.09</c:v>
                </c:pt>
              </c:numCache>
            </c:numRef>
          </c:val>
          <c:extLst>
            <c:ext xmlns:c16="http://schemas.microsoft.com/office/drawing/2014/chart" uri="{C3380CC4-5D6E-409C-BE32-E72D297353CC}">
              <c16:uniqueId val="{00000002-F345-499D-89C1-AFA45718F8CD}"/>
            </c:ext>
          </c:extLst>
        </c:ser>
        <c:ser>
          <c:idx val="2"/>
          <c:order val="2"/>
          <c:tx>
            <c:strRef>
              <c:f>Sheet1!$D$1</c:f>
              <c:strCache>
                <c:ptCount val="1"/>
                <c:pt idx="0">
                  <c:v>Trên, trên tanddaearol, tram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Sheet1!$D$2</c:f>
              <c:numCache>
                <c:formatCode>0%</c:formatCode>
                <c:ptCount val="1"/>
                <c:pt idx="0">
                  <c:v>0.1</c:v>
                </c:pt>
              </c:numCache>
            </c:numRef>
          </c:val>
          <c:extLst>
            <c:ext xmlns:c16="http://schemas.microsoft.com/office/drawing/2014/chart" uri="{C3380CC4-5D6E-409C-BE32-E72D297353CC}">
              <c16:uniqueId val="{00000003-F345-499D-89C1-AFA45718F8CD}"/>
            </c:ext>
          </c:extLst>
        </c:ser>
        <c:ser>
          <c:idx val="3"/>
          <c:order val="3"/>
          <c:tx>
            <c:strRef>
              <c:f>Sheet1!$E$1</c:f>
              <c:strCache>
                <c:ptCount val="1"/>
                <c:pt idx="0">
                  <c:v>Cerbyd modur preifat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Trips</c:v>
                </c:pt>
              </c:strCache>
            </c:strRef>
          </c:cat>
          <c:val>
            <c:numRef>
              <c:f>Sheet1!$E$2</c:f>
              <c:numCache>
                <c:formatCode>0%</c:formatCode>
                <c:ptCount val="1"/>
                <c:pt idx="0">
                  <c:v>0.79</c:v>
                </c:pt>
              </c:numCache>
            </c:numRef>
          </c:val>
          <c:extLst>
            <c:ext xmlns:c16="http://schemas.microsoft.com/office/drawing/2014/chart" uri="{C3380CC4-5D6E-409C-BE32-E72D297353CC}">
              <c16:uniqueId val="{00000004-F345-499D-89C1-AFA45718F8CD}"/>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7.4043143236474972E-3"/>
          <c:y val="6.8020865915305373E-2"/>
          <c:w val="0.43038366037615261"/>
          <c:h val="0.7675173798545036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437034296639519"/>
          <c:y val="0.14721322780684126"/>
          <c:w val="0.4259128023598126"/>
          <c:h val="0.79706776072280983"/>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Aelodaeth neu bàs blynyddol a oedd gennych eisoes</c:v>
                </c:pt>
                <c:pt idx="1">
                  <c:v>Cerdyn teithio neu docyn tymor a oedd gennych eisoes</c:v>
                </c:pt>
              </c:strCache>
            </c:strRef>
          </c:cat>
          <c:val>
            <c:numRef>
              <c:f>Sheet1!$B$2:$B$3</c:f>
              <c:numCache>
                <c:formatCode>0%</c:formatCode>
                <c:ptCount val="2"/>
                <c:pt idx="0">
                  <c:v>0.09</c:v>
                </c:pt>
                <c:pt idx="1">
                  <c:v>0.1</c:v>
                </c:pt>
              </c:numCache>
            </c:numRef>
          </c:val>
          <c:extLst>
            <c:ext xmlns:c16="http://schemas.microsoft.com/office/drawing/2014/chart" uri="{C3380CC4-5D6E-409C-BE32-E72D297353CC}">
              <c16:uniqueId val="{00000000-E81E-4127-97AC-96329080DF91}"/>
            </c:ext>
          </c:extLst>
        </c:ser>
        <c:dLbls>
          <c:showLegendKey val="0"/>
          <c:showVal val="0"/>
          <c:showCatName val="0"/>
          <c:showSerName val="0"/>
          <c:showPercent val="0"/>
          <c:showBubbleSize val="0"/>
        </c:dLbls>
        <c:gapWidth val="182"/>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47030816"/>
        <c:crosses val="autoZero"/>
        <c:auto val="1"/>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Llai na 5 milltir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9.3172302251422229E-2</c:v>
                </c:pt>
              </c:numCache>
            </c:numRef>
          </c:val>
          <c:extLst>
            <c:ext xmlns:c16="http://schemas.microsoft.com/office/drawing/2014/chart" uri="{C3380CC4-5D6E-409C-BE32-E72D297353CC}">
              <c16:uniqueId val="{00000000-6C6C-4EB8-A656-FF541AACFF64}"/>
            </c:ext>
          </c:extLst>
        </c:ser>
        <c:ser>
          <c:idx val="1"/>
          <c:order val="1"/>
          <c:tx>
            <c:strRef>
              <c:f>Sheet1!$C$1</c:f>
              <c:strCache>
                <c:ptCount val="1"/>
                <c:pt idx="0">
                  <c:v>5-10 milltir*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6.1593626909899495E-2</c:v>
                </c:pt>
              </c:numCache>
            </c:numRef>
          </c:val>
          <c:extLst>
            <c:ext xmlns:c16="http://schemas.microsoft.com/office/drawing/2014/chart" uri="{C3380CC4-5D6E-409C-BE32-E72D297353CC}">
              <c16:uniqueId val="{00000001-6C6C-4EB8-A656-FF541AACFF64}"/>
            </c:ext>
          </c:extLst>
        </c:ser>
        <c:ser>
          <c:idx val="2"/>
          <c:order val="2"/>
          <c:tx>
            <c:strRef>
              <c:f>Sheet1!$D$1</c:f>
              <c:strCache>
                <c:ptCount val="1"/>
                <c:pt idx="0">
                  <c:v>11-20 milltir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0.14055607284250229</c:v>
                </c:pt>
              </c:numCache>
            </c:numRef>
          </c:val>
          <c:extLst>
            <c:ext xmlns:c16="http://schemas.microsoft.com/office/drawing/2014/chart" uri="{C3380CC4-5D6E-409C-BE32-E72D297353CC}">
              <c16:uniqueId val="{00000002-6C6C-4EB8-A656-FF541AACFF64}"/>
            </c:ext>
          </c:extLst>
        </c:ser>
        <c:ser>
          <c:idx val="3"/>
          <c:order val="3"/>
          <c:tx>
            <c:strRef>
              <c:f>Sheet1!$E$1</c:f>
              <c:strCache>
                <c:ptCount val="1"/>
                <c:pt idx="0">
                  <c:v>21-40 milltir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0.20741586061234527</c:v>
                </c:pt>
              </c:numCache>
            </c:numRef>
          </c:val>
          <c:extLst>
            <c:ext xmlns:c16="http://schemas.microsoft.com/office/drawing/2014/chart" uri="{C3380CC4-5D6E-409C-BE32-E72D297353CC}">
              <c16:uniqueId val="{00000003-6C6C-4EB8-A656-FF541AACFF64}"/>
            </c:ext>
          </c:extLst>
        </c:ser>
        <c:ser>
          <c:idx val="4"/>
          <c:order val="4"/>
          <c:tx>
            <c:strRef>
              <c:f>Sheet1!$F$1</c:f>
              <c:strCache>
                <c:ptCount val="1"/>
                <c:pt idx="0">
                  <c:v>41+ milltir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0.49726213738383224</c:v>
                </c:pt>
              </c:numCache>
            </c:numRef>
          </c:val>
          <c:extLst>
            <c:ext xmlns:c16="http://schemas.microsoft.com/office/drawing/2014/chart" uri="{C3380CC4-5D6E-409C-BE32-E72D297353CC}">
              <c16:uniqueId val="{00000004-6C6C-4EB8-A656-FF541AACFF64}"/>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981520689E-3"/>
          <c:y val="6.5325651555358244E-2"/>
          <c:w val="0.27763492741912249"/>
          <c:h val="0.7612056759056526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4157230462"/>
          <c:y val="7.2338592250605321E-2"/>
          <c:w val="0.5572287430096956"/>
          <c:h val="0.8553228154987893"/>
        </c:manualLayout>
      </c:layout>
      <c:barChart>
        <c:barDir val="bar"/>
        <c:grouping val="clustered"/>
        <c:varyColors val="0"/>
        <c:ser>
          <c:idx val="0"/>
          <c:order val="0"/>
          <c:tx>
            <c:strRef>
              <c:f>Sheet1!$B$1</c:f>
              <c:strCache>
                <c:ptCount val="1"/>
                <c:pt idx="0">
                  <c:v>Sales</c:v>
                </c:pt>
              </c:strCache>
            </c:strRef>
          </c:tx>
          <c:spPr>
            <a:solidFill>
              <a:schemeClr val="accent1"/>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79ED-48CC-90F4-8337E0DE93C6}"/>
              </c:ext>
            </c:extLst>
          </c:dPt>
          <c:dPt>
            <c:idx val="1"/>
            <c:invertIfNegative val="0"/>
            <c:bubble3D val="0"/>
            <c:spPr>
              <a:solidFill>
                <a:schemeClr val="accent1"/>
              </a:solidFill>
              <a:ln w="19050">
                <a:noFill/>
              </a:ln>
              <a:effectLst/>
            </c:spPr>
            <c:extLst>
              <c:ext xmlns:c16="http://schemas.microsoft.com/office/drawing/2014/chart" uri="{C3380CC4-5D6E-409C-BE32-E72D297353CC}">
                <c16:uniqueId val="{00000003-79ED-48CC-90F4-8337E0DE93C6}"/>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ED-48CC-90F4-8337E0DE93C6}"/>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ED-48CC-90F4-8337E0DE93C6}"/>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5 awr neu fwy</c:v>
                </c:pt>
                <c:pt idx="1">
                  <c:v>3 awr hyd at 4 awr 59 munud</c:v>
                </c:pt>
              </c:strCache>
            </c:strRef>
          </c:cat>
          <c:val>
            <c:numRef>
              <c:f>Sheet1!$B$2:$B$3</c:f>
              <c:numCache>
                <c:formatCode>0%</c:formatCode>
                <c:ptCount val="2"/>
                <c:pt idx="0">
                  <c:v>0.45</c:v>
                </c:pt>
                <c:pt idx="1">
                  <c:v>0.55000000000000004</c:v>
                </c:pt>
              </c:numCache>
            </c:numRef>
          </c:val>
          <c:extLst>
            <c:ext xmlns:c16="http://schemas.microsoft.com/office/drawing/2014/chart" uri="{C3380CC4-5D6E-409C-BE32-E72D297353CC}">
              <c16:uniqueId val="{00000004-79ED-48CC-90F4-8337E0DE93C6}"/>
            </c:ext>
          </c:extLst>
        </c:ser>
        <c:dLbls>
          <c:showLegendKey val="0"/>
          <c:showVal val="0"/>
          <c:showCatName val="0"/>
          <c:showSerName val="0"/>
          <c:showPercent val="0"/>
          <c:showBubbleSize val="0"/>
        </c:dLbls>
        <c:gapWidth val="10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0267246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012313488E-2"/>
          <c:y val="0.20983745772090026"/>
          <c:w val="0.96082498597537302"/>
          <c:h val="0.53741633296593139"/>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5EC-4641-BF90-45C90735A39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35EC-4641-BF90-45C90735A392}"/>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Un</c:v>
                </c:pt>
                <c:pt idx="1">
                  <c:v>Dau neu fwy</c:v>
                </c:pt>
              </c:strCache>
            </c:strRef>
          </c:cat>
          <c:val>
            <c:numRef>
              <c:f>Sheet1!$B$2:$B$3</c:f>
              <c:numCache>
                <c:formatCode>0%</c:formatCode>
                <c:ptCount val="2"/>
                <c:pt idx="0">
                  <c:v>0.8</c:v>
                </c:pt>
                <c:pt idx="1">
                  <c:v>0.2</c:v>
                </c:pt>
              </c:numCache>
            </c:numRef>
          </c:val>
          <c:extLst>
            <c:ext xmlns:c16="http://schemas.microsoft.com/office/drawing/2014/chart" uri="{C3380CC4-5D6E-409C-BE32-E72D297353CC}">
              <c16:uniqueId val="{00000004-35EC-4641-BF90-45C90735A392}"/>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2891712"/>
        <c:crosses val="autoZero"/>
        <c:auto val="1"/>
        <c:lblAlgn val="ctr"/>
        <c:lblOffset val="100"/>
        <c:noMultiLvlLbl val="0"/>
      </c:catAx>
      <c:valAx>
        <c:axId val="962891712"/>
        <c:scaling>
          <c:orientation val="minMax"/>
        </c:scaling>
        <c:delete val="1"/>
        <c:axPos val="l"/>
        <c:numFmt formatCode="0%" sourceLinked="1"/>
        <c:majorTickMark val="none"/>
        <c:minorTickMark val="none"/>
        <c:tickLblPos val="nextTo"/>
        <c:crossAx val="1578304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Oedran Ymddeol*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Cyfanswm</c:v>
                </c:pt>
              </c:strCache>
            </c:strRef>
          </c:cat>
          <c:val>
            <c:numRef>
              <c:f>Sheet1!$B$2</c:f>
              <c:numCache>
                <c:formatCode>0%</c:formatCode>
                <c:ptCount val="1"/>
                <c:pt idx="0">
                  <c:v>0.11</c:v>
                </c:pt>
              </c:numCache>
            </c:numRef>
          </c:val>
          <c:extLst>
            <c:ext xmlns:c16="http://schemas.microsoft.com/office/drawing/2014/chart" uri="{C3380CC4-5D6E-409C-BE32-E72D297353CC}">
              <c16:uniqueId val="{00000000-F90F-4C03-84D3-38BC21716310}"/>
            </c:ext>
          </c:extLst>
        </c:ser>
        <c:ser>
          <c:idx val="1"/>
          <c:order val="1"/>
          <c:tx>
            <c:strRef>
              <c:f>Sheet1!$C$1</c:f>
              <c:strCache>
                <c:ptCount val="1"/>
                <c:pt idx="0">
                  <c:v>Pobl Annibynnol Hŷn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Cyfanswm</c:v>
                </c:pt>
              </c:strCache>
            </c:strRef>
          </c:cat>
          <c:val>
            <c:numRef>
              <c:f>Sheet1!$C$2</c:f>
              <c:numCache>
                <c:formatCode>0%</c:formatCode>
                <c:ptCount val="1"/>
                <c:pt idx="0">
                  <c:v>0.21</c:v>
                </c:pt>
              </c:numCache>
            </c:numRef>
          </c:val>
          <c:extLst>
            <c:ext xmlns:c16="http://schemas.microsoft.com/office/drawing/2014/chart" uri="{C3380CC4-5D6E-409C-BE32-E72D297353CC}">
              <c16:uniqueId val="{00000001-F90F-4C03-84D3-38BC21716310}"/>
            </c:ext>
          </c:extLst>
        </c:ser>
        <c:ser>
          <c:idx val="2"/>
          <c:order val="2"/>
          <c:tx>
            <c:strRef>
              <c:f>Sheet1!$D$1</c:f>
              <c:strCache>
                <c:ptCount val="1"/>
                <c:pt idx="0">
                  <c:v>Teuluoedd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Cyfanswm</c:v>
                </c:pt>
              </c:strCache>
            </c:strRef>
          </c:cat>
          <c:val>
            <c:numRef>
              <c:f>Sheet1!$D$2</c:f>
              <c:numCache>
                <c:formatCode>0%</c:formatCode>
                <c:ptCount val="1"/>
                <c:pt idx="0">
                  <c:v>0.45</c:v>
                </c:pt>
              </c:numCache>
            </c:numRef>
          </c:val>
          <c:extLst>
            <c:ext xmlns:c16="http://schemas.microsoft.com/office/drawing/2014/chart" uri="{C3380CC4-5D6E-409C-BE32-E72D297353CC}">
              <c16:uniqueId val="{00000002-F90F-4C03-84D3-38BC21716310}"/>
            </c:ext>
          </c:extLst>
        </c:ser>
        <c:ser>
          <c:idx val="3"/>
          <c:order val="3"/>
          <c:tx>
            <c:strRef>
              <c:f>Sheet1!$E$1</c:f>
              <c:strCache>
                <c:ptCount val="1"/>
                <c:pt idx="0">
                  <c:v>Pobl Annibynnol Iau</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Cyfanswm</c:v>
                </c:pt>
              </c:strCache>
            </c:strRef>
          </c:cat>
          <c:val>
            <c:numRef>
              <c:f>Sheet1!$E$2</c:f>
              <c:numCache>
                <c:formatCode>0%</c:formatCode>
                <c:ptCount val="1"/>
                <c:pt idx="0">
                  <c:v>0.22</c:v>
                </c:pt>
              </c:numCache>
            </c:numRef>
          </c:val>
          <c:extLst>
            <c:ext xmlns:c16="http://schemas.microsoft.com/office/drawing/2014/chart" uri="{C3380CC4-5D6E-409C-BE32-E72D297353CC}">
              <c16:uniqueId val="{00000003-F90F-4C03-84D3-38BC21716310}"/>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114645981520689E-3"/>
          <c:y val="3.4571633252277786E-2"/>
          <c:w val="0.31720908640305367"/>
          <c:h val="0.8608057794953030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49380611428165"/>
          <c:y val="5.4604122733555985E-2"/>
          <c:w val="0.41292789119176265"/>
          <c:h val="0.87254437033972698"/>
        </c:manualLayout>
      </c:layout>
      <c:barChart>
        <c:barDir val="col"/>
        <c:grouping val="percentStacked"/>
        <c:varyColors val="0"/>
        <c:ser>
          <c:idx val="0"/>
          <c:order val="0"/>
          <c:tx>
            <c:strRef>
              <c:f>Sheet1!$G$1</c:f>
              <c:strCache>
                <c:ptCount val="1"/>
                <c:pt idx="0">
                  <c:v>65+*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Sheet1!$G$2</c:f>
              <c:numCache>
                <c:formatCode>0%</c:formatCode>
                <c:ptCount val="1"/>
                <c:pt idx="0">
                  <c:v>0.11274369479577061</c:v>
                </c:pt>
              </c:numCache>
            </c:numRef>
          </c:val>
          <c:extLst>
            <c:ext xmlns:c16="http://schemas.microsoft.com/office/drawing/2014/chart" uri="{C3380CC4-5D6E-409C-BE32-E72D297353CC}">
              <c16:uniqueId val="{00000000-2FF9-443C-B2BE-F47AAB40D5B0}"/>
            </c:ext>
          </c:extLst>
        </c:ser>
        <c:ser>
          <c:idx val="1"/>
          <c:order val="1"/>
          <c:tx>
            <c:strRef>
              <c:f>Sheet1!$F$1</c:f>
              <c:strCache>
                <c:ptCount val="1"/>
                <c:pt idx="0">
                  <c:v>55-64*</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0.10686431979272316</c:v>
                </c:pt>
              </c:numCache>
            </c:numRef>
          </c:val>
          <c:extLst>
            <c:ext xmlns:c16="http://schemas.microsoft.com/office/drawing/2014/chart" uri="{C3380CC4-5D6E-409C-BE32-E72D297353CC}">
              <c16:uniqueId val="{00000001-2FF9-443C-B2BE-F47AAB40D5B0}"/>
            </c:ext>
          </c:extLst>
        </c:ser>
        <c:ser>
          <c:idx val="2"/>
          <c:order val="2"/>
          <c:tx>
            <c:strRef>
              <c:f>Sheet1!$E$1</c:f>
              <c:strCache>
                <c:ptCount val="1"/>
                <c:pt idx="0">
                  <c:v>45-54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0.13265508432820625</c:v>
                </c:pt>
              </c:numCache>
            </c:numRef>
          </c:val>
          <c:extLst>
            <c:ext xmlns:c16="http://schemas.microsoft.com/office/drawing/2014/chart" uri="{C3380CC4-5D6E-409C-BE32-E72D297353CC}">
              <c16:uniqueId val="{00000002-2FF9-443C-B2BE-F47AAB40D5B0}"/>
            </c:ext>
          </c:extLst>
        </c:ser>
        <c:ser>
          <c:idx val="3"/>
          <c:order val="3"/>
          <c:tx>
            <c:strRef>
              <c:f>Sheet1!$D$1</c:f>
              <c:strCache>
                <c:ptCount val="1"/>
                <c:pt idx="0">
                  <c:v>35-44</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0.20907844660271177</c:v>
                </c:pt>
              </c:numCache>
            </c:numRef>
          </c:val>
          <c:extLst>
            <c:ext xmlns:c16="http://schemas.microsoft.com/office/drawing/2014/chart" uri="{C3380CC4-5D6E-409C-BE32-E72D297353CC}">
              <c16:uniqueId val="{00000003-2FF9-443C-B2BE-F47AAB40D5B0}"/>
            </c:ext>
          </c:extLst>
        </c:ser>
        <c:ser>
          <c:idx val="4"/>
          <c:order val="4"/>
          <c:tx>
            <c:strRef>
              <c:f>Sheet1!$C$1</c:f>
              <c:strCache>
                <c:ptCount val="1"/>
                <c:pt idx="0">
                  <c:v>25-34</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0.27451590737803588</c:v>
                </c:pt>
              </c:numCache>
            </c:numRef>
          </c:val>
          <c:extLst>
            <c:ext xmlns:c16="http://schemas.microsoft.com/office/drawing/2014/chart" uri="{C3380CC4-5D6E-409C-BE32-E72D297353CC}">
              <c16:uniqueId val="{00000004-2FF9-443C-B2BE-F47AAB40D5B0}"/>
            </c:ext>
          </c:extLst>
        </c:ser>
        <c:ser>
          <c:idx val="5"/>
          <c:order val="5"/>
          <c:tx>
            <c:strRef>
              <c:f>Sheet1!$B$1</c:f>
              <c:strCache>
                <c:ptCount val="1"/>
                <c:pt idx="0">
                  <c:v>16-24</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0.16414254710255388</c:v>
                </c:pt>
              </c:numCache>
            </c:numRef>
          </c:val>
          <c:extLst>
            <c:ext xmlns:c16="http://schemas.microsoft.com/office/drawing/2014/chart" uri="{C3380CC4-5D6E-409C-BE32-E72D297353CC}">
              <c16:uniqueId val="{00000005-2FF9-443C-B2BE-F47AAB40D5B0}"/>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11278469450575551"/>
          <c:y val="5.3622308098490883E-2"/>
          <c:w val="0.16639799693546728"/>
          <c:h val="0.8671269006851041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52729073559147"/>
          <c:y val="5.4603988201542407E-2"/>
          <c:w val="0.40701178806402893"/>
          <c:h val="0.87083594829934718"/>
        </c:manualLayout>
      </c:layout>
      <c:barChart>
        <c:barDir val="col"/>
        <c:grouping val="percentStacked"/>
        <c:varyColors val="0"/>
        <c:ser>
          <c:idx val="0"/>
          <c:order val="0"/>
          <c:tx>
            <c:strRef>
              <c:f>Sheet1!$B$1</c:f>
              <c:strCache>
                <c:ptCount val="1"/>
                <c:pt idx="0">
                  <c:v>Teithiwr unigol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Cache>
                <c:formatCode>0%</c:formatCode>
                <c:ptCount val="1"/>
                <c:pt idx="0">
                  <c:v>0.18898243526102901</c:v>
                </c:pt>
              </c:numCache>
            </c:numRef>
          </c:val>
          <c:extLst>
            <c:ext xmlns:c16="http://schemas.microsoft.com/office/drawing/2014/chart" uri="{C3380CC4-5D6E-409C-BE32-E72D297353CC}">
              <c16:uniqueId val="{00000000-0A9D-44F4-82F4-7CEE217C4BAD}"/>
            </c:ext>
          </c:extLst>
        </c:ser>
        <c:ser>
          <c:idx val="1"/>
          <c:order val="1"/>
          <c:tx>
            <c:strRef>
              <c:f>Sheet1!$C$1</c:f>
              <c:strCache>
                <c:ptCount val="1"/>
                <c:pt idx="0">
                  <c:v>Partïon 2 berson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Cache>
                <c:formatCode>0%</c:formatCode>
                <c:ptCount val="1"/>
                <c:pt idx="0">
                  <c:v>0.33554303732713936</c:v>
                </c:pt>
              </c:numCache>
            </c:numRef>
          </c:val>
          <c:extLst>
            <c:ext xmlns:c16="http://schemas.microsoft.com/office/drawing/2014/chart" uri="{C3380CC4-5D6E-409C-BE32-E72D297353CC}">
              <c16:uniqueId val="{00000001-0A9D-44F4-82F4-7CEE217C4BAD}"/>
            </c:ext>
          </c:extLst>
        </c:ser>
        <c:ser>
          <c:idx val="2"/>
          <c:order val="2"/>
          <c:tx>
            <c:strRef>
              <c:f>Sheet1!$D$1</c:f>
              <c:strCache>
                <c:ptCount val="1"/>
                <c:pt idx="0">
                  <c:v>Partïon 3 i 4 person</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Cache>
                <c:formatCode>0%</c:formatCode>
                <c:ptCount val="1"/>
                <c:pt idx="0">
                  <c:v>0.31705386708791683</c:v>
                </c:pt>
              </c:numCache>
            </c:numRef>
          </c:val>
          <c:extLst>
            <c:ext xmlns:c16="http://schemas.microsoft.com/office/drawing/2014/chart" uri="{C3380CC4-5D6E-409C-BE32-E72D297353CC}">
              <c16:uniqueId val="{00000002-0A9D-44F4-82F4-7CEE217C4BAD}"/>
            </c:ext>
          </c:extLst>
        </c:ser>
        <c:ser>
          <c:idx val="3"/>
          <c:order val="3"/>
          <c:tx>
            <c:strRef>
              <c:f>Sheet1!$E$1</c:f>
              <c:strCache>
                <c:ptCount val="1"/>
                <c:pt idx="0">
                  <c:v>Partïon 5 i 9 person</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0%</c:formatCode>
                <c:ptCount val="1"/>
                <c:pt idx="0">
                  <c:v>0.12945647183205364</c:v>
                </c:pt>
              </c:numCache>
            </c:numRef>
          </c:val>
          <c:extLst>
            <c:ext xmlns:c16="http://schemas.microsoft.com/office/drawing/2014/chart" uri="{C3380CC4-5D6E-409C-BE32-E72D297353CC}">
              <c16:uniqueId val="{00000003-0A9D-44F4-82F4-7CEE217C4BAD}"/>
            </c:ext>
          </c:extLst>
        </c:ser>
        <c:ser>
          <c:idx val="4"/>
          <c:order val="4"/>
          <c:tx>
            <c:strRef>
              <c:f>Sheet1!$F$1</c:f>
              <c:strCache>
                <c:ptCount val="1"/>
                <c:pt idx="0">
                  <c:v>Partïon 10 person â mwy*</c:v>
                </c:pt>
              </c:strCache>
            </c:strRef>
          </c:tx>
          <c:spPr>
            <a:solidFill>
              <a:schemeClr val="accent5"/>
            </a:solidFill>
            <a:ln>
              <a:noFill/>
            </a:ln>
            <a:effectLst/>
          </c:spPr>
          <c:invertIfNegative val="0"/>
          <c:dLbls>
            <c:dLbl>
              <c:idx val="0"/>
              <c:layout>
                <c:manualLayout>
                  <c:x val="0.13489934048727628"/>
                  <c:y val="3.6494373472785902E-3"/>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4E-4F31-8388-7C95C2E94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0%</c:formatCode>
                <c:ptCount val="1"/>
                <c:pt idx="0">
                  <c:v>2.8964188491860669E-2</c:v>
                </c:pt>
              </c:numCache>
            </c:numRef>
          </c:val>
          <c:extLst>
            <c:ext xmlns:c16="http://schemas.microsoft.com/office/drawing/2014/chart" uri="{C3380CC4-5D6E-409C-BE32-E72D297353CC}">
              <c16:uniqueId val="{00000004-0A9D-44F4-82F4-7CEE217C4BAD}"/>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4.6531529259031305E-2"/>
          <c:w val="0.32475018068275224"/>
          <c:h val="0.8697491986936941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bg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8225259238257"/>
          <c:y val="0.11126179379417284"/>
          <c:w val="0.61435494815234859"/>
          <c:h val="0.8559987240894888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5A3-4755-AD89-806294F4D8A5}"/>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95A3-4755-AD89-806294F4D8A5}"/>
              </c:ext>
            </c:extLst>
          </c:dPt>
          <c:dLbls>
            <c:dLbl>
              <c:idx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1-95A3-4755-AD89-806294F4D8A5}"/>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Oes, plant ym mharti'r ymweliad</c:v>
                </c:pt>
                <c:pt idx="1">
                  <c:v>Nac oes</c:v>
                </c:pt>
              </c:strCache>
            </c:strRef>
          </c:cat>
          <c:val>
            <c:numRef>
              <c:f>Sheet1!$B$2:$B$3</c:f>
              <c:numCache>
                <c:formatCode>0%</c:formatCode>
                <c:ptCount val="2"/>
                <c:pt idx="0">
                  <c:v>0.37</c:v>
                </c:pt>
                <c:pt idx="1">
                  <c:v>0.63</c:v>
                </c:pt>
              </c:numCache>
            </c:numRef>
          </c:val>
          <c:extLst>
            <c:ext xmlns:c16="http://schemas.microsoft.com/office/drawing/2014/chart" uri="{C3380CC4-5D6E-409C-BE32-E72D297353CC}">
              <c16:uniqueId val="{00000004-95A3-4755-AD89-806294F4D8A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981213787320839"/>
          <c:y val="0.14791788796621327"/>
          <c:w val="0.58663459653535854"/>
          <c:h val="0.81933113832887305"/>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9D0-4C27-BC17-1D2B54BD08A0}"/>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B9D0-4C27-BC17-1D2B54BD08A0}"/>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B9D0-4C27-BC17-1D2B54BD08A0}"/>
              </c:ext>
            </c:extLst>
          </c:dPt>
          <c:dLbls>
            <c:dLbl>
              <c:idx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1-B9D0-4C27-BC17-1D2B54BD08A0}"/>
                </c:ext>
              </c:extLst>
            </c:dLbl>
            <c:dLbl>
              <c:idx val="1"/>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3-B9D0-4C27-BC17-1D2B54BD08A0}"/>
                </c:ext>
              </c:extLst>
            </c:dLbl>
            <c:dLbl>
              <c:idx val="2"/>
              <c:layout>
                <c:manualLayout>
                  <c:x val="0"/>
                  <c:y val="-0.12732140892252397"/>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9D0-4C27-BC17-1D2B54BD08A0}"/>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Rhan o Barti Mawr</c:v>
                </c:pt>
                <c:pt idx="1">
                  <c:v>Ddim yn rhan o Barti Mawr </c:v>
                </c:pt>
                <c:pt idx="2">
                  <c:v>Ddim yn gwybod</c:v>
                </c:pt>
              </c:strCache>
            </c:strRef>
          </c:cat>
          <c:val>
            <c:numRef>
              <c:f>Sheet1!$B$2:$B$4</c:f>
              <c:numCache>
                <c:formatCode>0%</c:formatCode>
                <c:ptCount val="3"/>
                <c:pt idx="0">
                  <c:v>0.13</c:v>
                </c:pt>
                <c:pt idx="1">
                  <c:v>0.86</c:v>
                </c:pt>
                <c:pt idx="2">
                  <c:v>0.01</c:v>
                </c:pt>
              </c:numCache>
            </c:numRef>
          </c:val>
          <c:extLst>
            <c:ext xmlns:c16="http://schemas.microsoft.com/office/drawing/2014/chart" uri="{C3380CC4-5D6E-409C-BE32-E72D297353CC}">
              <c16:uniqueId val="{00000006-B9D0-4C27-BC17-1D2B54BD08A0}"/>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
          <c:y val="0"/>
          <c:w val="1"/>
          <c:h val="9.029950218420958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accent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894067702584107"/>
          <c:y val="4.4637991344020134E-2"/>
          <c:w val="0.40765307831774295"/>
          <c:h val="0.89170412902038765"/>
        </c:manualLayout>
      </c:layout>
      <c:barChart>
        <c:barDir val="col"/>
        <c:grouping val="percentStacked"/>
        <c:varyColors val="0"/>
        <c:ser>
          <c:idx val="2"/>
          <c:order val="0"/>
          <c:tx>
            <c:strRef>
              <c:f>Sheet1!$E$1</c:f>
              <c:strCache>
                <c:ptCount val="1"/>
                <c:pt idx="0">
                  <c:v>Oedden, yn rhan o fath arall o grŵp mwy</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2DE-4A66-B7F7-17577C4F470F}"/>
              </c:ext>
            </c:extLst>
          </c:dPt>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Sheet1!$E$2</c:f>
              <c:numCache>
                <c:formatCode>0%</c:formatCode>
                <c:ptCount val="1"/>
                <c:pt idx="0">
                  <c:v>2.0780512670174486E-2</c:v>
                </c:pt>
              </c:numCache>
            </c:numRef>
          </c:val>
          <c:extLst>
            <c:ext xmlns:c16="http://schemas.microsoft.com/office/drawing/2014/chart" uri="{C3380CC4-5D6E-409C-BE32-E72D297353CC}">
              <c16:uniqueId val="{00000002-82DE-4A66-B7F7-17577C4F470F}"/>
            </c:ext>
          </c:extLst>
        </c:ser>
        <c:ser>
          <c:idx val="3"/>
          <c:order val="1"/>
          <c:tx>
            <c:strRef>
              <c:f>Sheet1!$D$1</c:f>
              <c:strCache>
                <c:ptCount val="1"/>
                <c:pt idx="0">
                  <c:v>Oedden, yn rhan o grŵp taith a drefnwyd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Sheet1!$D$2</c:f>
              <c:numCache>
                <c:formatCode>0%</c:formatCode>
                <c:ptCount val="1"/>
                <c:pt idx="0">
                  <c:v>2.2494648507069805E-2</c:v>
                </c:pt>
              </c:numCache>
            </c:numRef>
          </c:val>
          <c:extLst>
            <c:ext xmlns:c16="http://schemas.microsoft.com/office/drawing/2014/chart" uri="{C3380CC4-5D6E-409C-BE32-E72D297353CC}">
              <c16:uniqueId val="{00000003-82DE-4A66-B7F7-17577C4F470F}"/>
            </c:ext>
          </c:extLst>
        </c:ser>
        <c:ser>
          <c:idx val="5"/>
          <c:order val="2"/>
          <c:tx>
            <c:strRef>
              <c:f>Sheet1!$F$1</c:f>
              <c:strCache>
                <c:ptCount val="1"/>
                <c:pt idx="0">
                  <c:v>Oedden, yn teithio gyda thîm neu glwb (e.e. tîm chwaraeon, clwb cymdeithasol neu grŵp diddordeb arbennig arall)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Sheet1!$F$2</c:f>
              <c:numCache>
                <c:formatCode>0%</c:formatCode>
                <c:ptCount val="1"/>
                <c:pt idx="0">
                  <c:v>1.4529478384930484E-2</c:v>
                </c:pt>
              </c:numCache>
            </c:numRef>
          </c:val>
          <c:extLst>
            <c:ext xmlns:c16="http://schemas.microsoft.com/office/drawing/2014/chart" uri="{C3380CC4-5D6E-409C-BE32-E72D297353CC}">
              <c16:uniqueId val="{00000004-82DE-4A66-B7F7-17577C4F470F}"/>
            </c:ext>
          </c:extLst>
        </c:ser>
        <c:ser>
          <c:idx val="4"/>
          <c:order val="3"/>
          <c:tx>
            <c:strRef>
              <c:f>Sheet1!$G$1</c:f>
              <c:strCache>
                <c:ptCount val="1"/>
                <c:pt idx="0">
                  <c:v>Oedden, yn rhan o daith fusnes neu daith allan gyda'r gwaith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Sheet1!$G$2</c:f>
              <c:numCache>
                <c:formatCode>0%</c:formatCode>
                <c:ptCount val="1"/>
                <c:pt idx="0">
                  <c:v>7.6970698508129895E-3</c:v>
                </c:pt>
              </c:numCache>
            </c:numRef>
          </c:val>
          <c:extLst>
            <c:ext xmlns:c16="http://schemas.microsoft.com/office/drawing/2014/chart" uri="{C3380CC4-5D6E-409C-BE32-E72D297353CC}">
              <c16:uniqueId val="{00000005-82DE-4A66-B7F7-17577C4F470F}"/>
            </c:ext>
          </c:extLst>
        </c:ser>
        <c:ser>
          <c:idx val="1"/>
          <c:order val="4"/>
          <c:tx>
            <c:strRef>
              <c:f>Sheet1!$C$1</c:f>
              <c:strCache>
                <c:ptCount val="1"/>
                <c:pt idx="0">
                  <c:v>Oedden, yn rhan o daith ysgol neu addysgol arall</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Sheet1!$C$2</c:f>
              <c:numCache>
                <c:formatCode>0%</c:formatCode>
                <c:ptCount val="1"/>
                <c:pt idx="0">
                  <c:v>2.548097828006695E-2</c:v>
                </c:pt>
              </c:numCache>
            </c:numRef>
          </c:val>
          <c:extLst>
            <c:ext xmlns:c16="http://schemas.microsoft.com/office/drawing/2014/chart" uri="{C3380CC4-5D6E-409C-BE32-E72D297353CC}">
              <c16:uniqueId val="{00000006-82DE-4A66-B7F7-17577C4F470F}"/>
            </c:ext>
          </c:extLst>
        </c:ser>
        <c:ser>
          <c:idx val="0"/>
          <c:order val="5"/>
          <c:tx>
            <c:strRef>
              <c:f>Sheet1!$B$1</c:f>
              <c:strCache>
                <c:ptCount val="1"/>
                <c:pt idx="0">
                  <c:v>Oedden, yn rhan o ddathliad (e.e.pen-blwydd, pen-blwydd priodas, noson i'r dynion ac ati)</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fg</c:v>
                </c:pt>
              </c:strCache>
            </c:strRef>
          </c:cat>
          <c:val>
            <c:numRef>
              <c:f>Sheet1!$B$2</c:f>
              <c:numCache>
                <c:formatCode>0%</c:formatCode>
                <c:ptCount val="1"/>
                <c:pt idx="0">
                  <c:v>4.0463590356912917E-2</c:v>
                </c:pt>
              </c:numCache>
            </c:numRef>
          </c:val>
          <c:extLst>
            <c:ext xmlns:c16="http://schemas.microsoft.com/office/drawing/2014/chart" uri="{C3380CC4-5D6E-409C-BE32-E72D297353CC}">
              <c16:uniqueId val="{00000007-82DE-4A66-B7F7-17577C4F470F}"/>
            </c:ext>
          </c:extLst>
        </c:ser>
        <c:dLbls>
          <c:showLegendKey val="0"/>
          <c:showVal val="1"/>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55024719"/>
        <c:crosses val="autoZero"/>
        <c:auto val="1"/>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1.3340651433463501E-2"/>
          <c:y val="5.0465198733387943E-2"/>
          <c:w val="0.61027891278705249"/>
          <c:h val="0.899069602533224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05228009463928"/>
          <c:y val="0.12839908436895689"/>
          <c:w val="0.4414270736965864"/>
          <c:h val="0.8474281480220653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a:effectLst/>
            </c:spPr>
            <c:extLst>
              <c:ext xmlns:c16="http://schemas.microsoft.com/office/drawing/2014/chart" uri="{C3380CC4-5D6E-409C-BE32-E72D297353CC}">
                <c16:uniqueId val="{00000001-5B95-4761-BD24-77DC04C937DC}"/>
              </c:ext>
            </c:extLst>
          </c:dPt>
          <c:dPt>
            <c:idx val="1"/>
            <c:bubble3D val="0"/>
            <c:spPr>
              <a:solidFill>
                <a:schemeClr val="accent2"/>
              </a:solidFill>
              <a:ln w="19050">
                <a:solidFill>
                  <a:schemeClr val="bg1">
                    <a:lumMod val="95000"/>
                  </a:schemeClr>
                </a:solidFill>
              </a:ln>
              <a:effectLst/>
            </c:spPr>
            <c:extLst>
              <c:ext xmlns:c16="http://schemas.microsoft.com/office/drawing/2014/chart" uri="{C3380CC4-5D6E-409C-BE32-E72D297353CC}">
                <c16:uniqueId val="{00000003-5B95-4761-BD24-77DC04C937DC}"/>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5B95-4761-BD24-77DC04C937DC}"/>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5B95-4761-BD24-77DC04C937DC}"/>
              </c:ext>
            </c:extLst>
          </c:dPt>
          <c:dLbls>
            <c:dLbl>
              <c:idx val="1"/>
              <c:layout>
                <c:manualLayout>
                  <c:x val="4.7988854165269525E-2"/>
                  <c:y val="0.12009383259406044"/>
                </c:manualLayout>
              </c:layout>
              <c:numFmt formatCode="#,##0.00" sourceLinked="0"/>
              <c:spPr>
                <a:noFill/>
                <a:ln>
                  <a:noFill/>
                </a:ln>
                <a:effectLst/>
              </c:spPr>
              <c:txPr>
                <a:bodyPr rot="0" vert="horz"/>
                <a:lstStyle/>
                <a:p>
                  <a:pPr>
                    <a:defRPr>
                      <a:solidFill>
                        <a:schemeClr val="tx1"/>
                      </a:solidFill>
                    </a:defRPr>
                  </a:pPr>
                  <a:endParaRPr lang="en-US"/>
                </a:p>
              </c:txPr>
              <c:showLegendKey val="0"/>
              <c:showVal val="1"/>
              <c:showCatName val="0"/>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B95-4761-BD24-77DC04C937DC}"/>
                </c:ext>
              </c:extLst>
            </c:dLbl>
            <c:numFmt formatCode="#,##0.00" sourceLinked="0"/>
            <c:spPr>
              <a:noFill/>
              <a:ln>
                <a:noFill/>
              </a:ln>
              <a:effectLst/>
            </c:spPr>
            <c:txPr>
              <a:bodyPr rot="0" vert="horz"/>
              <a:lstStyle/>
              <a:p>
                <a:pPr>
                  <a:defRPr>
                    <a:solidFill>
                      <a:schemeClr val="bg1"/>
                    </a:solidFil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Sheet1!$A$2:$A$6</c:f>
              <c:strCache>
                <c:ptCount val="5"/>
                <c:pt idx="0">
                  <c:v>Lloegr</c:v>
                </c:pt>
                <c:pt idx="1">
                  <c:v>Canolbarth Cymru*</c:v>
                </c:pt>
                <c:pt idx="2">
                  <c:v>Gogledd Cymru</c:v>
                </c:pt>
                <c:pt idx="3">
                  <c:v>De-ddwyrain Cymru</c:v>
                </c:pt>
                <c:pt idx="4">
                  <c:v>De-orllewin Cymru</c:v>
                </c:pt>
              </c:strCache>
            </c:strRef>
          </c:cat>
          <c:val>
            <c:numRef>
              <c:f>Sheet1!$B$2:$B$6</c:f>
              <c:numCache>
                <c:formatCode>0.00</c:formatCode>
                <c:ptCount val="5"/>
                <c:pt idx="0">
                  <c:v>23.966878077918498</c:v>
                </c:pt>
                <c:pt idx="1">
                  <c:v>1.64173828695316</c:v>
                </c:pt>
                <c:pt idx="2">
                  <c:v>5.4572187484527097</c:v>
                </c:pt>
                <c:pt idx="3">
                  <c:v>21.3031988149611</c:v>
                </c:pt>
                <c:pt idx="4">
                  <c:v>7.3064874064604499</c:v>
                </c:pt>
              </c:numCache>
            </c:numRef>
          </c:val>
          <c:extLst>
            <c:ext xmlns:c16="http://schemas.microsoft.com/office/drawing/2014/chart" uri="{C3380CC4-5D6E-409C-BE32-E72D297353CC}">
              <c16:uniqueId val="{00000008-5B95-4761-BD24-77DC04C937DC}"/>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l"/>
      <c:overlay val="0"/>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latin typeface="+mn-lt"/>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29237766974681"/>
          <c:y val="3.6313179456335269E-2"/>
          <c:w val="0.29571052980625795"/>
          <c:h val="0.92057938075520274"/>
        </c:manualLayout>
      </c:layout>
      <c:pieChart>
        <c:varyColors val="1"/>
        <c:ser>
          <c:idx val="0"/>
          <c:order val="0"/>
          <c:tx>
            <c:strRef>
              <c:f>Sheet1!$B$1</c:f>
              <c:strCache>
                <c:ptCount val="1"/>
                <c:pt idx="0">
                  <c:v>Column1</c:v>
                </c:pt>
              </c:strCache>
            </c:strRef>
          </c:tx>
          <c:spPr>
            <a:ln>
              <a:noFill/>
            </a:ln>
          </c:spPr>
          <c:explosion val="1"/>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1-B338-406A-A000-9D6CC855B1E2}"/>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3-B338-406A-A000-9D6CC855B1E2}"/>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05-B338-406A-A000-9D6CC855B1E2}"/>
              </c:ext>
            </c:extLst>
          </c:dPt>
          <c:dPt>
            <c:idx val="3"/>
            <c:bubble3D val="0"/>
            <c:spPr>
              <a:solidFill>
                <a:schemeClr val="accent4"/>
              </a:solidFill>
              <a:ln>
                <a:noFill/>
              </a:ln>
              <a:effectLst/>
            </c:spPr>
            <c:extLst>
              <c:ext xmlns:c16="http://schemas.microsoft.com/office/drawing/2014/chart" uri="{C3380CC4-5D6E-409C-BE32-E72D297353CC}">
                <c16:uniqueId val="{00000007-B338-406A-A000-9D6CC855B1E2}"/>
              </c:ext>
            </c:extLst>
          </c:dPt>
          <c:dPt>
            <c:idx val="4"/>
            <c:bubble3D val="0"/>
            <c:spPr>
              <a:solidFill>
                <a:schemeClr val="accent5"/>
              </a:solidFill>
              <a:ln>
                <a:noFill/>
              </a:ln>
              <a:effectLst/>
            </c:spPr>
            <c:extLst>
              <c:ext xmlns:c16="http://schemas.microsoft.com/office/drawing/2014/chart" uri="{C3380CC4-5D6E-409C-BE32-E72D297353CC}">
                <c16:uniqueId val="{00000009-B338-406A-A000-9D6CC855B1E2}"/>
              </c:ext>
            </c:extLst>
          </c:dPt>
          <c:dPt>
            <c:idx val="5"/>
            <c:bubble3D val="0"/>
            <c:spPr>
              <a:solidFill>
                <a:schemeClr val="accent6"/>
              </a:solidFill>
              <a:ln>
                <a:noFill/>
              </a:ln>
              <a:effectLst/>
            </c:spPr>
            <c:extLst>
              <c:ext xmlns:c16="http://schemas.microsoft.com/office/drawing/2014/chart" uri="{C3380CC4-5D6E-409C-BE32-E72D297353CC}">
                <c16:uniqueId val="{0000000B-B338-406A-A000-9D6CC855B1E2}"/>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B338-406A-A000-9D6CC855B1E2}"/>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B338-406A-A000-9D6CC855B1E2}"/>
              </c:ext>
            </c:extLst>
          </c:dPt>
          <c:dPt>
            <c:idx val="8"/>
            <c:bubble3D val="0"/>
            <c:spPr>
              <a:solidFill>
                <a:schemeClr val="accent3">
                  <a:lumMod val="60000"/>
                </a:schemeClr>
              </a:solidFill>
              <a:ln>
                <a:noFill/>
              </a:ln>
              <a:effectLst/>
            </c:spPr>
            <c:extLst>
              <c:ext xmlns:c16="http://schemas.microsoft.com/office/drawing/2014/chart" uri="{C3380CC4-5D6E-409C-BE32-E72D297353CC}">
                <c16:uniqueId val="{00000011-B338-406A-A000-9D6CC855B1E2}"/>
              </c:ext>
            </c:extLst>
          </c:dPt>
          <c:dPt>
            <c:idx val="9"/>
            <c:bubble3D val="0"/>
            <c:spPr>
              <a:solidFill>
                <a:schemeClr val="accent4">
                  <a:lumMod val="60000"/>
                </a:schemeClr>
              </a:solidFill>
              <a:ln>
                <a:noFill/>
              </a:ln>
              <a:effectLst/>
            </c:spPr>
            <c:extLst>
              <c:ext xmlns:c16="http://schemas.microsoft.com/office/drawing/2014/chart" uri="{C3380CC4-5D6E-409C-BE32-E72D297353CC}">
                <c16:uniqueId val="{00000013-B338-406A-A000-9D6CC855B1E2}"/>
              </c:ext>
            </c:extLst>
          </c:dPt>
          <c:dPt>
            <c:idx val="10"/>
            <c:bubble3D val="0"/>
            <c:spPr>
              <a:solidFill>
                <a:schemeClr val="accent5">
                  <a:lumMod val="60000"/>
                </a:schemeClr>
              </a:solidFill>
              <a:ln>
                <a:noFill/>
              </a:ln>
              <a:effectLst/>
            </c:spPr>
            <c:extLst>
              <c:ext xmlns:c16="http://schemas.microsoft.com/office/drawing/2014/chart" uri="{C3380CC4-5D6E-409C-BE32-E72D297353CC}">
                <c16:uniqueId val="{00000015-B338-406A-A000-9D6CC855B1E2}"/>
              </c:ext>
            </c:extLst>
          </c:dPt>
          <c:dPt>
            <c:idx val="11"/>
            <c:bubble3D val="0"/>
            <c:spPr>
              <a:solidFill>
                <a:schemeClr val="accent6">
                  <a:lumMod val="60000"/>
                </a:schemeClr>
              </a:solidFill>
              <a:ln>
                <a:noFill/>
              </a:ln>
              <a:effectLst/>
            </c:spPr>
            <c:extLst>
              <c:ext xmlns:c16="http://schemas.microsoft.com/office/drawing/2014/chart" uri="{C3380CC4-5D6E-409C-BE32-E72D297353CC}">
                <c16:uniqueId val="{00000017-B338-406A-A000-9D6CC855B1E2}"/>
              </c:ext>
            </c:extLst>
          </c:dPt>
          <c:dPt>
            <c:idx val="12"/>
            <c:bubble3D val="0"/>
            <c:spPr>
              <a:solidFill>
                <a:schemeClr val="bg1">
                  <a:lumMod val="50000"/>
                </a:schemeClr>
              </a:solidFill>
              <a:ln>
                <a:noFill/>
              </a:ln>
              <a:effectLst/>
            </c:spPr>
            <c:extLst>
              <c:ext xmlns:c16="http://schemas.microsoft.com/office/drawing/2014/chart" uri="{C3380CC4-5D6E-409C-BE32-E72D297353CC}">
                <c16:uniqueId val="{00000019-B338-406A-A000-9D6CC855B1E2}"/>
              </c:ext>
            </c:extLst>
          </c:dPt>
          <c:dLbls>
            <c:dLbl>
              <c:idx val="4"/>
              <c:layout>
                <c:manualLayout>
                  <c:x val="2.5674206774081332E-2"/>
                  <c:y val="6.566967954427857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338-406A-A000-9D6CC855B1E2}"/>
                </c:ext>
              </c:extLst>
            </c:dLbl>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xmlns:c15="http://schemas.microsoft.com/office/drawing/2012/chart">
              <c:ext xmlns:c15="http://schemas.microsoft.com/office/drawing/2012/chart" uri="{CE6537A1-D6FC-4f65-9D91-7224C49458BB}"/>
            </c:extLst>
          </c:dLbls>
          <c:cat>
            <c:strRef>
              <c:f>Sheet1!$A$2:$A$7</c:f>
              <c:strCache>
                <c:ptCount val="6"/>
                <c:pt idx="0">
                  <c:v>Costau trafnidiaeth</c:v>
                </c:pt>
                <c:pt idx="1">
                  <c:v>Costau bwyd a diod</c:v>
                </c:pt>
                <c:pt idx="2">
                  <c:v>Siopa arbenigol i'ch hun neu eraill</c:v>
                </c:pt>
                <c:pt idx="3">
                  <c:v>Costau atyniadau ac adloniant</c:v>
                </c:pt>
                <c:pt idx="4">
                  <c:v>Gwyliau pecyn, gwasanaethau teithio a llogi offer*</c:v>
                </c:pt>
                <c:pt idx="5">
                  <c:v>Arall/Ddim yn gwybod</c:v>
                </c:pt>
              </c:strCache>
            </c:strRef>
          </c:cat>
          <c:val>
            <c:numRef>
              <c:f>Sheet1!$B$2:$B$7</c:f>
              <c:numCache>
                <c:formatCode>0%</c:formatCode>
                <c:ptCount val="6"/>
                <c:pt idx="0">
                  <c:v>0.21</c:v>
                </c:pt>
                <c:pt idx="1">
                  <c:v>0.36</c:v>
                </c:pt>
                <c:pt idx="2">
                  <c:v>0.16</c:v>
                </c:pt>
                <c:pt idx="3">
                  <c:v>0.14000000000000001</c:v>
                </c:pt>
                <c:pt idx="4">
                  <c:v>0.02</c:v>
                </c:pt>
                <c:pt idx="5">
                  <c:v>0.11</c:v>
                </c:pt>
              </c:numCache>
            </c:numRef>
          </c:val>
          <c:extLst xmlns:c15="http://schemas.microsoft.com/office/drawing/2012/chart">
            <c:ext xmlns:c16="http://schemas.microsoft.com/office/drawing/2014/chart" uri="{C3380CC4-5D6E-409C-BE32-E72D297353CC}">
              <c16:uniqueId val="{0000001A-B338-406A-A000-9D6CC855B1E2}"/>
            </c:ext>
          </c:extLst>
        </c:ser>
        <c:dLbls>
          <c:showLegendKey val="0"/>
          <c:showVal val="0"/>
          <c:showCatName val="0"/>
          <c:showSerName val="0"/>
          <c:showPercent val="1"/>
          <c:showBubbleSize val="0"/>
          <c:showLeaderLines val="0"/>
        </c:dLbls>
        <c:firstSliceAng val="0"/>
      </c:pieChart>
      <c:spPr>
        <a:noFill/>
        <a:ln>
          <a:noFill/>
        </a:ln>
        <a:effectLst/>
      </c:spPr>
    </c:plotArea>
    <c:legend>
      <c:legendPos val="l"/>
      <c:layout>
        <c:manualLayout>
          <c:xMode val="edge"/>
          <c:yMode val="edge"/>
          <c:x val="1.7564305142022094E-2"/>
          <c:y val="3.6288937809131505E-2"/>
          <c:w val="0.2688841665332069"/>
          <c:h val="0.9154494441794324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05432441871744E-4"/>
          <c:y val="5.5870607109344252E-2"/>
          <c:w val="0.9914790590782554"/>
          <c:h val="0.83043100693848859"/>
        </c:manualLayout>
      </c:layout>
      <c:barChart>
        <c:barDir val="col"/>
        <c:grouping val="clustered"/>
        <c:varyColors val="0"/>
        <c:ser>
          <c:idx val="0"/>
          <c:order val="0"/>
          <c:tx>
            <c:strRef>
              <c:f>Sheet1!$B$1</c:f>
              <c:strCache>
                <c:ptCount val="1"/>
                <c:pt idx="0">
                  <c:v>Proportion of avergae spend 2023</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£0</c:v>
                </c:pt>
                <c:pt idx="1">
                  <c:v>£0-£10</c:v>
                </c:pt>
                <c:pt idx="2">
                  <c:v>£10-£20</c:v>
                </c:pt>
                <c:pt idx="3">
                  <c:v>£20-£30</c:v>
                </c:pt>
                <c:pt idx="4">
                  <c:v>£30-£40</c:v>
                </c:pt>
                <c:pt idx="5">
                  <c:v>£40-£60</c:v>
                </c:pt>
                <c:pt idx="6">
                  <c:v>£60-£80</c:v>
                </c:pt>
                <c:pt idx="7">
                  <c:v>£80-£100</c:v>
                </c:pt>
                <c:pt idx="8">
                  <c:v>£100+</c:v>
                </c:pt>
              </c:strCache>
            </c:strRef>
          </c:cat>
          <c:val>
            <c:numRef>
              <c:f>Sheet1!$B$2:$B$10</c:f>
              <c:numCache>
                <c:formatCode>0%</c:formatCode>
                <c:ptCount val="9"/>
                <c:pt idx="0">
                  <c:v>0.1242544731610338</c:v>
                </c:pt>
                <c:pt idx="1">
                  <c:v>0.1143141153081511</c:v>
                </c:pt>
                <c:pt idx="2">
                  <c:v>0.14612326043737575</c:v>
                </c:pt>
                <c:pt idx="3">
                  <c:v>0.16003976143141152</c:v>
                </c:pt>
                <c:pt idx="4">
                  <c:v>0.16600397614314116</c:v>
                </c:pt>
                <c:pt idx="5">
                  <c:v>9.1451292246520877E-2</c:v>
                </c:pt>
                <c:pt idx="6">
                  <c:v>5.5666003976143144E-2</c:v>
                </c:pt>
                <c:pt idx="7">
                  <c:v>3.7773359840954271E-2</c:v>
                </c:pt>
                <c:pt idx="8">
                  <c:v>0.10437375745526839</c:v>
                </c:pt>
              </c:numCache>
            </c:numRef>
          </c:val>
          <c:extLst>
            <c:ext xmlns:c16="http://schemas.microsoft.com/office/drawing/2014/chart" uri="{C3380CC4-5D6E-409C-BE32-E72D297353CC}">
              <c16:uniqueId val="{00000000-719F-40D7-A5E2-497301F1E1AD}"/>
            </c:ext>
          </c:extLst>
        </c:ser>
        <c:dLbls>
          <c:showLegendKey val="0"/>
          <c:showVal val="0"/>
          <c:showCatName val="0"/>
          <c:showSerName val="0"/>
          <c:showPercent val="0"/>
          <c:showBubbleSize val="0"/>
        </c:dLbls>
        <c:gapWidth val="119"/>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337502287"/>
        <c:crosses val="autoZero"/>
        <c:auto val="1"/>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08/04/2025</a:t>
            </a:fld>
            <a:endParaRPr lang="en-GB" dirty="0"/>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dirty="0"/>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txBody>
          <a:bodyPr/>
          <a:lstStyle/>
          <a:p>
            <a:endParaRPr dirty="0"/>
          </a:p>
        </p:txBody>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052257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13683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4631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483506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7"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7"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pic>
        <p:nvPicPr>
          <p:cNvPr id="3" name="Picture 2">
            <a:extLst>
              <a:ext uri="{FF2B5EF4-FFF2-40B4-BE49-F238E27FC236}">
                <a16:creationId xmlns:a16="http://schemas.microsoft.com/office/drawing/2014/main" id="{6E4276A5-95C0-4E80-9CDC-76C30C9499D7}"/>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100211" y="12160370"/>
            <a:ext cx="1004189" cy="1124692"/>
          </a:xfrm>
          <a:prstGeom prst="rect">
            <a:avLst/>
          </a:prstGeom>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61" y="0"/>
            <a:ext cx="24535311" cy="13716000"/>
          </a:xfrm>
          <a:prstGeom prst="rect">
            <a:avLst/>
          </a:prstGeom>
        </p:spPr>
      </p:pic>
      <p:sp>
        <p:nvSpPr>
          <p:cNvPr id="11" name="Text Placeholder 2"/>
          <p:cNvSpPr>
            <a:spLocks noGrp="1"/>
          </p:cNvSpPr>
          <p:nvPr>
            <p:ph type="body" sz="quarter" idx="10" hasCustomPrompt="1"/>
          </p:nvPr>
        </p:nvSpPr>
        <p:spPr>
          <a:xfrm>
            <a:off x="697937" y="760449"/>
            <a:ext cx="23115587"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7"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pic>
        <p:nvPicPr>
          <p:cNvPr id="2" name="image1.pdf" descr="image1.pdf">
            <a:extLst>
              <a:ext uri="{FF2B5EF4-FFF2-40B4-BE49-F238E27FC236}">
                <a16:creationId xmlns:a16="http://schemas.microsoft.com/office/drawing/2014/main" id="{9EA28CA1-7B1B-F727-A0DA-477E1B2085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7"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7"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2"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mp; Subtitle">
    <p:spTree>
      <p:nvGrpSpPr>
        <p:cNvPr id="1" name=""/>
        <p:cNvGrpSpPr/>
        <p:nvPr/>
      </p:nvGrpSpPr>
      <p:grpSpPr>
        <a:xfrm>
          <a:off x="0" y="0"/>
          <a:ext cx="0" cy="0"/>
          <a:chOff x="0" y="0"/>
          <a:chExt cx="0" cy="0"/>
        </a:xfrm>
      </p:grpSpPr>
      <p:sp>
        <p:nvSpPr>
          <p:cNvPr id="173" name="Body Level One…"/>
          <p:cNvSpPr txBox="1">
            <a:spLocks noGrp="1"/>
          </p:cNvSpPr>
          <p:nvPr>
            <p:ph type="body" sz="half" idx="1" hasCustomPrompt="1"/>
          </p:nvPr>
        </p:nvSpPr>
        <p:spPr>
          <a:xfrm>
            <a:off x="12587591" y="3333136"/>
            <a:ext cx="11050726" cy="9489248"/>
          </a:xfrm>
          <a:prstGeom prst="rect">
            <a:avLst/>
          </a:prstGeom>
        </p:spPr>
        <p:txBody>
          <a:bodyPr/>
          <a:lstStyle/>
          <a:p>
            <a:r>
              <a:t> Body Level One</a:t>
            </a:r>
          </a:p>
          <a:p>
            <a:pPr lvl="1"/>
            <a:endParaRPr/>
          </a:p>
          <a:p>
            <a:pPr lvl="2"/>
            <a:endParaRPr/>
          </a:p>
          <a:p>
            <a:pPr lvl="3"/>
            <a:endParaRPr/>
          </a:p>
          <a:p>
            <a:pPr lvl="4"/>
            <a:endParaRPr/>
          </a:p>
        </p:txBody>
      </p:sp>
      <p:sp>
        <p:nvSpPr>
          <p:cNvPr id="174" name="Straight Connector 7"/>
          <p:cNvSpPr/>
          <p:nvPr/>
        </p:nvSpPr>
        <p:spPr>
          <a:xfrm flipH="1">
            <a:off x="12159573" y="3333136"/>
            <a:ext cx="1" cy="9489246"/>
          </a:xfrm>
          <a:prstGeom prst="line">
            <a:avLst/>
          </a:prstGeom>
          <a:ln w="25400">
            <a:solidFill>
              <a:srgbClr val="7D7D7D"/>
            </a:solidFill>
            <a:miter/>
          </a:ln>
        </p:spPr>
        <p:txBody>
          <a:bodyPr lIns="45718" tIns="45718" rIns="45718" bIns="45718"/>
          <a:lstStyle/>
          <a:p>
            <a:endParaRPr dirty="0"/>
          </a:p>
        </p:txBody>
      </p:sp>
      <p:sp>
        <p:nvSpPr>
          <p:cNvPr id="175"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dirty="0"/>
          </a:p>
        </p:txBody>
      </p:sp>
      <p:sp>
        <p:nvSpPr>
          <p:cNvPr id="176"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dirty="0"/>
          </a:p>
        </p:txBody>
      </p:sp>
      <p:sp>
        <p:nvSpPr>
          <p:cNvPr id="177" name="Text Placeholder 2"/>
          <p:cNvSpPr>
            <a:spLocks noGrp="1"/>
          </p:cNvSpPr>
          <p:nvPr>
            <p:ph type="body" sz="quarter" idx="21"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178" name="Text Placeholder 2"/>
          <p:cNvSpPr>
            <a:spLocks noGrp="1"/>
          </p:cNvSpPr>
          <p:nvPr>
            <p:ph type="body" sz="quarter" idx="22"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179" name="Body Level One…"/>
          <p:cNvSpPr txBox="1">
            <a:spLocks noGrp="1"/>
          </p:cNvSpPr>
          <p:nvPr>
            <p:ph type="body" sz="half" idx="23" hasCustomPrompt="1"/>
          </p:nvPr>
        </p:nvSpPr>
        <p:spPr>
          <a:xfrm>
            <a:off x="640200" y="3362631"/>
            <a:ext cx="11208089" cy="9459752"/>
          </a:xfrm>
          <a:prstGeom prst="rect">
            <a:avLst/>
          </a:prstGeom>
        </p:spPr>
        <p:txBody>
          <a:bodyPr/>
          <a:lstStyle/>
          <a:p>
            <a:r>
              <a:t> Body Level One
 Body Level Two</a:t>
            </a: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DA6FE43E-CE05-BFE0-E6F3-CB8B9F01F1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dirty="0"/>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dirty="0"/>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dirty="0"/>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3"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dirty="0"/>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2238701"/>
            <a:ext cx="0" cy="10583680"/>
          </a:xfrm>
          <a:prstGeom prst="line">
            <a:avLst/>
          </a:prstGeom>
          <a:noFill/>
          <a:ln w="25400" cap="flat">
            <a:solidFill>
              <a:schemeClr val="bg2"/>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33136"/>
            <a:ext cx="0" cy="948924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7"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7_Title &amp; Subtitle">
    <p:spTree>
      <p:nvGrpSpPr>
        <p:cNvPr id="1" name=""/>
        <p:cNvGrpSpPr/>
        <p:nvPr/>
      </p:nvGrpSpPr>
      <p:grpSpPr>
        <a:xfrm>
          <a:off x="0" y="0"/>
          <a:ext cx="0" cy="0"/>
          <a:chOff x="0" y="0"/>
          <a:chExt cx="0" cy="0"/>
        </a:xfrm>
      </p:grpSpPr>
      <p:sp>
        <p:nvSpPr>
          <p:cNvPr id="187"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189"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190"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dirty="0"/>
          </a:p>
        </p:txBody>
      </p:sp>
      <p:sp>
        <p:nvSpPr>
          <p:cNvPr id="191"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dirty="0"/>
          </a:p>
        </p:txBody>
      </p:sp>
      <p:sp>
        <p:nvSpPr>
          <p:cNvPr id="192"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193"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194"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460A6D08-5145-F15B-0521-CD48B4250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dirty="0"/>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dirty="0"/>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dirty="0"/>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dirty="0"/>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dirty="0"/>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56"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dirty="0"/>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dirty="0"/>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dirty="0"/>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72"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dirty="0"/>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dirty="0"/>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287"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dirty="0"/>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dirty="0"/>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302" name="Body Level One…"/>
          <p:cNvSpPr txBox="1">
            <a:spLocks noGrp="1"/>
          </p:cNvSpPr>
          <p:nvPr>
            <p:ph type="body" sz="quarter" idx="1" hasCustomPrompt="1"/>
          </p:nvPr>
        </p:nvSpPr>
        <p:spPr>
          <a:xfrm>
            <a:off x="631354" y="1843654"/>
            <a:ext cx="23080679"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79"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dirty="0"/>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dirty="0"/>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2238701"/>
            <a:ext cx="0" cy="10583680"/>
          </a:xfrm>
          <a:prstGeom prst="line">
            <a:avLst/>
          </a:prstGeom>
          <a:noFill/>
          <a:ln w="25400" cap="flat">
            <a:solidFill>
              <a:schemeClr val="bg2"/>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33136"/>
            <a:ext cx="0" cy="948924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7"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ts val="0"/>
              </a:spcAft>
              <a:buClrTx/>
              <a:buSz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ts val="0"/>
              </a:spcAft>
              <a:buClrTx/>
              <a:buFont typeface="Symbol" panose="05050102010706020507" pitchFamily="18" charset="2"/>
              <a:buChar char=""/>
              <a:tabLst/>
              <a:defRPr sz="3600" b="0" i="0" u="none" strike="noStrike" cap="none" spc="0" baseline="0" dirty="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561975" y="764336"/>
            <a:ext cx="23223537"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35598341-B5DD-800B-ABE3-E161E89AFD8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448624"/>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561975" y="764336"/>
            <a:ext cx="23223537"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B03EFE90-27F8-7788-FA19-C9815283C4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ts val="0"/>
              </a:spcBef>
              <a:buNone/>
              <a:defRPr sz="2800"/>
            </a:lvl1pPr>
            <a:lvl2pPr marL="0" indent="0">
              <a:spcBef>
                <a:spcPts val="0"/>
              </a:spcBef>
              <a:buNone/>
              <a:defRPr sz="2800"/>
            </a:lvl2pPr>
            <a:lvl3pPr marL="0" indent="0">
              <a:spcBef>
                <a:spcPts val="0"/>
              </a:spcBef>
              <a:buNone/>
              <a:defRPr sz="2800"/>
            </a:lvl3pPr>
            <a:lvl4pPr marL="0" indent="0">
              <a:spcBef>
                <a:spcPts val="0"/>
              </a:spcBef>
              <a:buNone/>
              <a:defRPr sz="2800"/>
            </a:lvl4pPr>
            <a:lvl5pPr marL="0" indent="0">
              <a:spcBef>
                <a:spcPts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44EAEAE7-ADAE-698A-3286-0EED75A9762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dirty="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ts val="0"/>
              </a:spcBef>
              <a:buNone/>
              <a:defRPr sz="2800"/>
            </a:lvl1pPr>
            <a:lvl2pPr marL="0" indent="0">
              <a:spcBef>
                <a:spcPts val="0"/>
              </a:spcBef>
              <a:buNone/>
              <a:defRPr sz="2800"/>
            </a:lvl2pPr>
            <a:lvl3pPr marL="0" indent="0">
              <a:spcBef>
                <a:spcPts val="0"/>
              </a:spcBef>
              <a:buNone/>
              <a:defRPr sz="2800"/>
            </a:lvl3pPr>
            <a:lvl4pPr marL="0" indent="0">
              <a:spcBef>
                <a:spcPts val="0"/>
              </a:spcBef>
              <a:buNone/>
              <a:defRPr sz="2800"/>
            </a:lvl4pPr>
            <a:lvl5pPr marL="0" indent="0">
              <a:spcBef>
                <a:spcPts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0A8DF4B9-C5FC-1603-DC68-E8E167780B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1" orient="horz" pos="2392" userDrawn="1">
          <p15:clr>
            <a:srgbClr val="FBAE40"/>
          </p15:clr>
        </p15:guide>
        <p15:guide id="2" pos="7680" userDrawn="1">
          <p15:clr>
            <a:srgbClr val="FBAE40"/>
          </p15:clr>
        </p15:guide>
        <p15:guide id="3" orient="horz" pos="1145" userDrawn="1">
          <p15:clr>
            <a:srgbClr val="FBAE40"/>
          </p15:clr>
        </p15:guide>
        <p15:guide id="4" orient="horz" pos="1326" userDrawn="1">
          <p15:clr>
            <a:srgbClr val="FBAE40"/>
          </p15:clr>
        </p15:guide>
        <p15:guide id="5" orient="horz" pos="7541" userDrawn="1">
          <p15:clr>
            <a:srgbClr val="FBAE40"/>
          </p15:clr>
        </p15:guide>
        <p15:guide id="7" pos="1498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dirty="0"/>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dirty="0"/>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dirty="0"/>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dirty="0"/>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Picture 1">
            <a:extLst>
              <a:ext uri="{FF2B5EF4-FFF2-40B4-BE49-F238E27FC236}">
                <a16:creationId xmlns:a16="http://schemas.microsoft.com/office/drawing/2014/main" id="{7A605FBC-6B96-BE76-1D0A-F502B34412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333401" y="12136683"/>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dirty="0"/>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dirty="0"/>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dirty="0"/>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dirty="0"/>
          </a:p>
        </p:txBody>
      </p:sp>
      <p:sp>
        <p:nvSpPr>
          <p:cNvPr id="417"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dirty="0"/>
          </a:p>
        </p:txBody>
      </p:sp>
      <p:sp>
        <p:nvSpPr>
          <p:cNvPr id="418" name="Text Placeholder 2"/>
          <p:cNvSpPr>
            <a:spLocks noGrp="1"/>
          </p:cNvSpPr>
          <p:nvPr>
            <p:ph type="body" sz="quarter" idx="24"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pic>
        <p:nvPicPr>
          <p:cNvPr id="2" name="Picture 1">
            <a:extLst>
              <a:ext uri="{FF2B5EF4-FFF2-40B4-BE49-F238E27FC236}">
                <a16:creationId xmlns:a16="http://schemas.microsoft.com/office/drawing/2014/main" id="{21359885-ED26-07F3-9FBF-4A1534D9482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351689" y="12102860"/>
            <a:ext cx="3124857" cy="719523"/>
          </a:xfrm>
          <a:prstGeom prst="rect">
            <a:avLst/>
          </a:prstGeom>
        </p:spPr>
      </p:pic>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0" y="3434819"/>
            <a:ext cx="1" cy="9387559"/>
          </a:xfrm>
          <a:prstGeom prst="line">
            <a:avLst/>
          </a:prstGeom>
          <a:ln w="25400">
            <a:solidFill>
              <a:srgbClr val="7D7D7D"/>
            </a:solidFill>
            <a:miter/>
          </a:ln>
        </p:spPr>
        <p:txBody>
          <a:bodyPr lIns="45718" tIns="45718" rIns="45718" bIns="45718"/>
          <a:lstStyle/>
          <a:p>
            <a:endParaRPr dirty="0"/>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10"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dirty="0"/>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dirty="0"/>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dirty="0"/>
          </a:p>
        </p:txBody>
      </p:sp>
      <p:sp>
        <p:nvSpPr>
          <p:cNvPr id="444"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dirty="0"/>
          </a:p>
        </p:txBody>
      </p:sp>
      <p:sp>
        <p:nvSpPr>
          <p:cNvPr id="445" name="Text Placeholder 2"/>
          <p:cNvSpPr>
            <a:spLocks noGrp="1"/>
          </p:cNvSpPr>
          <p:nvPr>
            <p:ph type="body" sz="quarter" idx="28"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0" y="2205110"/>
            <a:ext cx="1" cy="10617267"/>
          </a:xfrm>
          <a:prstGeom prst="line">
            <a:avLst/>
          </a:prstGeom>
          <a:ln w="25400">
            <a:solidFill>
              <a:srgbClr val="7D7D7D"/>
            </a:solidFill>
            <a:miter/>
          </a:ln>
        </p:spPr>
        <p:txBody>
          <a:bodyPr lIns="45718" tIns="45718" rIns="45718" bIns="45718"/>
          <a:lstStyle/>
          <a:p>
            <a:endParaRPr dirty="0"/>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10"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dirty="0"/>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dirty="0"/>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dirty="0"/>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20"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dirty="0"/>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dirty="0"/>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dirty="0"/>
          </a:p>
        </p:txBody>
      </p:sp>
      <p:sp>
        <p:nvSpPr>
          <p:cNvPr id="492"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dirty="0"/>
          </a:p>
        </p:txBody>
      </p:sp>
      <p:sp>
        <p:nvSpPr>
          <p:cNvPr id="493" name="Text Placeholder 2"/>
          <p:cNvSpPr>
            <a:spLocks noGrp="1"/>
          </p:cNvSpPr>
          <p:nvPr>
            <p:ph type="body" sz="quarter" idx="26"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20"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dirty="0"/>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dirty="0"/>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dirty="0"/>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dirty="0"/>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dirty="0"/>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dirty="0"/>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dirty="0"/>
          </a:p>
        </p:txBody>
      </p:sp>
      <p:sp>
        <p:nvSpPr>
          <p:cNvPr id="527" name="Picture Placeholder 19"/>
          <p:cNvSpPr>
            <a:spLocks noGrp="1"/>
          </p:cNvSpPr>
          <p:nvPr>
            <p:ph type="pic" sz="quarter" idx="23"/>
          </p:nvPr>
        </p:nvSpPr>
        <p:spPr>
          <a:xfrm>
            <a:off x="16186977" y="3278370"/>
            <a:ext cx="7561252" cy="4836932"/>
          </a:xfrm>
          <a:prstGeom prst="rect">
            <a:avLst/>
          </a:prstGeom>
        </p:spPr>
        <p:txBody>
          <a:bodyPr lIns="91439" rIns="91439">
            <a:noAutofit/>
          </a:bodyPr>
          <a:lstStyle/>
          <a:p>
            <a:endParaRPr dirty="0"/>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dirty="0"/>
          </a:p>
        </p:txBody>
      </p:sp>
      <p:sp>
        <p:nvSpPr>
          <p:cNvPr id="529" name="Line"/>
          <p:cNvSpPr/>
          <p:nvPr/>
        </p:nvSpPr>
        <p:spPr>
          <a:xfrm>
            <a:off x="16186977" y="8385001"/>
            <a:ext cx="7561252" cy="1"/>
          </a:xfrm>
          <a:prstGeom prst="line">
            <a:avLst/>
          </a:prstGeom>
          <a:ln w="12700">
            <a:solidFill>
              <a:srgbClr val="7D7D7D"/>
            </a:solidFill>
            <a:miter lim="400000"/>
          </a:ln>
        </p:spPr>
        <p:txBody>
          <a:bodyPr lIns="45718" tIns="45718" rIns="45718" bIns="45718"/>
          <a:lstStyle/>
          <a:p>
            <a:endParaRPr dirty="0"/>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7"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dirty="0"/>
          </a:p>
        </p:txBody>
      </p:sp>
      <p:sp>
        <p:nvSpPr>
          <p:cNvPr id="534" name="Line"/>
          <p:cNvSpPr/>
          <p:nvPr/>
        </p:nvSpPr>
        <p:spPr>
          <a:xfrm flipV="1">
            <a:off x="640201" y="3008671"/>
            <a:ext cx="23109750" cy="4"/>
          </a:xfrm>
          <a:prstGeom prst="line">
            <a:avLst/>
          </a:prstGeom>
          <a:ln w="25400">
            <a:solidFill>
              <a:srgbClr val="7D7D7D"/>
            </a:solidFill>
            <a:miter lim="400000"/>
          </a:ln>
        </p:spPr>
        <p:txBody>
          <a:bodyPr lIns="45718" tIns="45718" rIns="45718" bIns="45718"/>
          <a:lstStyle/>
          <a:p>
            <a:endParaRPr dirty="0"/>
          </a:p>
        </p:txBody>
      </p:sp>
      <p:sp>
        <p:nvSpPr>
          <p:cNvPr id="535" name="Text Placeholder 2"/>
          <p:cNvSpPr>
            <a:spLocks noGrp="1"/>
          </p:cNvSpPr>
          <p:nvPr>
            <p:ph type="body" sz="quarter" idx="26" hasCustomPrompt="1"/>
          </p:nvPr>
        </p:nvSpPr>
        <p:spPr>
          <a:xfrm>
            <a:off x="633412" y="756919"/>
            <a:ext cx="23115590"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0"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dirty="0"/>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dirty="0"/>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dirty="0"/>
          </a:p>
        </p:txBody>
      </p:sp>
      <p:sp>
        <p:nvSpPr>
          <p:cNvPr id="548" name="Picture Placeholder 19"/>
          <p:cNvSpPr>
            <a:spLocks noGrp="1"/>
          </p:cNvSpPr>
          <p:nvPr>
            <p:ph type="pic" sz="quarter" idx="23"/>
          </p:nvPr>
        </p:nvSpPr>
        <p:spPr>
          <a:xfrm>
            <a:off x="16186977" y="2133666"/>
            <a:ext cx="7561252" cy="5981637"/>
          </a:xfrm>
          <a:prstGeom prst="rect">
            <a:avLst/>
          </a:prstGeom>
        </p:spPr>
        <p:txBody>
          <a:bodyPr lIns="91439" rIns="91439">
            <a:noAutofit/>
          </a:bodyPr>
          <a:lstStyle/>
          <a:p>
            <a:endParaRPr dirty="0"/>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dirty="0"/>
          </a:p>
        </p:txBody>
      </p:sp>
      <p:sp>
        <p:nvSpPr>
          <p:cNvPr id="550" name="Line"/>
          <p:cNvSpPr/>
          <p:nvPr/>
        </p:nvSpPr>
        <p:spPr>
          <a:xfrm>
            <a:off x="16186977" y="8385001"/>
            <a:ext cx="7561252" cy="1"/>
          </a:xfrm>
          <a:prstGeom prst="line">
            <a:avLst/>
          </a:prstGeom>
          <a:ln w="12700">
            <a:solidFill>
              <a:srgbClr val="7D7D7D"/>
            </a:solidFill>
            <a:miter lim="400000"/>
          </a:ln>
        </p:spPr>
        <p:txBody>
          <a:bodyPr lIns="45718" tIns="45718" rIns="45718" bIns="45718"/>
          <a:lstStyle/>
          <a:p>
            <a:endParaRPr dirty="0"/>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7"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dirty="0"/>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dirty="0"/>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dirty="0"/>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dirty="0"/>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dirty="0"/>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dirty="0"/>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dirty="0"/>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dirty="0"/>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dirty="0"/>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dirty="0"/>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2190750"/>
            <a:ext cx="0" cy="10631631"/>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2"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5"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a:off x="12159574" y="3362632"/>
            <a:ext cx="0" cy="9459749"/>
          </a:xfrm>
          <a:prstGeom prst="line">
            <a:avLst/>
          </a:prstGeom>
          <a:noFill/>
          <a:ln w="254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a:off x="12159574" y="2163811"/>
            <a:ext cx="0" cy="1065857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a:off x="12159574" y="3346792"/>
            <a:ext cx="0" cy="9475589"/>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8"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9" name="Text Placeholder 2"/>
          <p:cNvSpPr>
            <a:spLocks noGrp="1"/>
          </p:cNvSpPr>
          <p:nvPr>
            <p:ph type="body" sz="quarter" idx="1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a:off x="17118591" y="3434820"/>
            <a:ext cx="0" cy="9387557"/>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1531672" y="3434820"/>
            <a:ext cx="0" cy="9387556"/>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5964208" y="3434820"/>
            <a:ext cx="0" cy="938755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3"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9"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30" name="Text Placeholder 2"/>
          <p:cNvSpPr>
            <a:spLocks noGrp="1"/>
          </p:cNvSpPr>
          <p:nvPr>
            <p:ph type="body" sz="quarter" idx="21"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a:off x="17118591" y="2205111"/>
            <a:ext cx="0" cy="10617266"/>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1531672" y="2205111"/>
            <a:ext cx="0" cy="10617265"/>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5964208" y="2205111"/>
            <a:ext cx="0" cy="10617264"/>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3"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33"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6079185" y="3330913"/>
            <a:ext cx="0" cy="9491463"/>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8258018" y="3330913"/>
            <a:ext cx="0" cy="9491462"/>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2" y="3330913"/>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6"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7" name="Text Placeholder 2"/>
          <p:cNvSpPr>
            <a:spLocks noGrp="1"/>
          </p:cNvSpPr>
          <p:nvPr>
            <p:ph type="body" sz="quarter" idx="20"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a:off x="16079185" y="2227328"/>
            <a:ext cx="0" cy="10595048"/>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p:cNvCxnSpPr/>
          <p:nvPr userDrawn="1"/>
        </p:nvCxnSpPr>
        <p:spPr>
          <a:xfrm>
            <a:off x="8258018" y="2227328"/>
            <a:ext cx="0" cy="10595047"/>
          </a:xfrm>
          <a:prstGeom prst="line">
            <a:avLst/>
          </a:prstGeom>
          <a:noFill/>
          <a:ln w="25400" cap="flat">
            <a:solidFill>
              <a:schemeClr val="tx2">
                <a:lumMod val="75000"/>
              </a:schemeClr>
            </a:solidFill>
            <a:prstDash val="solid"/>
            <a:miter lim="800000"/>
          </a:ln>
          <a:effectLst/>
          <a:sp3d/>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ts val="0"/>
              </a:spcAft>
              <a:buClrTx/>
              <a:buSzPct val="100000"/>
              <a:buFont typeface="Arial"/>
              <a:buNone/>
              <a:tabLst/>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400" b="0" i="0" u="none" strike="noStrike" cap="none" spc="0" normalizeH="0" baseline="0" dirty="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2" y="2227328"/>
            <a:ext cx="923013" cy="762722"/>
          </a:xfrm>
          <a:prstGeom prst="rect">
            <a:avLst/>
          </a:prstGeom>
        </p:spPr>
        <p:txBody>
          <a:bodyPr anchor="ctr"/>
          <a:lstStyle>
            <a:lvl1pPr marL="0" indent="0" algn="ctr">
              <a:buNone/>
              <a:defRPr lang="en-GB" sz="5400" b="0" i="0" u="none" strike="noStrike" cap="none" spc="0" baseline="0" dirty="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30"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dirty="0"/>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dirty="0"/>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dirty="0"/>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2"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19" name="Line"/>
          <p:cNvSpPr/>
          <p:nvPr userDrawn="1"/>
        </p:nvSpPr>
        <p:spPr>
          <a:xfrm flipV="1">
            <a:off x="640202" y="3008671"/>
            <a:ext cx="23109747"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1" name="Text Placeholder 2"/>
          <p:cNvSpPr>
            <a:spLocks noGrp="1"/>
          </p:cNvSpPr>
          <p:nvPr>
            <p:ph type="body" sz="quarter" idx="19" hasCustomPrompt="1"/>
          </p:nvPr>
        </p:nvSpPr>
        <p:spPr>
          <a:xfrm>
            <a:off x="633413" y="756920"/>
            <a:ext cx="23115587"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7"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dirty="0"/>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dirty="0"/>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dirty="0"/>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dirty="0"/>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dirty="0"/>
          </a:p>
        </p:txBody>
      </p:sp>
      <p:sp>
        <p:nvSpPr>
          <p:cNvPr id="24" name="Text Placeholder 2"/>
          <p:cNvSpPr>
            <a:spLocks noGrp="1"/>
          </p:cNvSpPr>
          <p:nvPr>
            <p:ph type="body" sz="quarter" idx="13" hasCustomPrompt="1"/>
          </p:nvPr>
        </p:nvSpPr>
        <p:spPr>
          <a:xfrm>
            <a:off x="662885" y="807368"/>
            <a:ext cx="22975431"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9" name="Picture Placeholder 4">
            <a:extLst>
              <a:ext uri="{FF2B5EF4-FFF2-40B4-BE49-F238E27FC236}">
                <a16:creationId xmlns:a16="http://schemas.microsoft.com/office/drawing/2014/main" id="{E9E83C1D-7F56-444C-9954-A9EF55BF23BE}"/>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dirty="0"/>
              <a:t>Partner logo</a:t>
            </a:r>
          </a:p>
        </p:txBody>
      </p:sp>
      <p:sp>
        <p:nvSpPr>
          <p:cNvPr id="6" name="Text Placeholder 5">
            <a:extLst>
              <a:ext uri="{FF2B5EF4-FFF2-40B4-BE49-F238E27FC236}">
                <a16:creationId xmlns:a16="http://schemas.microsoft.com/office/drawing/2014/main" id="{01358E76-BC2C-32C7-AFC2-60AE3ECA1CBE}"/>
              </a:ext>
            </a:extLst>
          </p:cNvPr>
          <p:cNvSpPr>
            <a:spLocks noGrp="1"/>
          </p:cNvSpPr>
          <p:nvPr>
            <p:ph type="body" sz="quarter" idx="15"/>
          </p:nvPr>
        </p:nvSpPr>
        <p:spPr>
          <a:xfrm>
            <a:off x="650879" y="2315797"/>
            <a:ext cx="23123522" cy="99428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red dragon with wings&#10;&#10;Description automatically generated">
            <a:extLst>
              <a:ext uri="{FF2B5EF4-FFF2-40B4-BE49-F238E27FC236}">
                <a16:creationId xmlns:a16="http://schemas.microsoft.com/office/drawing/2014/main" id="{2F98B954-88D3-0530-93E0-664CF41F811E}"/>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4AC1304C-E981-B3EA-15DF-B415090B64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370162" y="12776819"/>
            <a:ext cx="2560320" cy="589534"/>
          </a:xfrm>
          <a:prstGeom prst="rect">
            <a:avLst/>
          </a:prstGeom>
        </p:spPr>
      </p:pic>
    </p:spTree>
    <p:custDataLst>
      <p:tags r:id="rId1"/>
    </p:custDataLst>
    <p:extLst>
      <p:ext uri="{BB962C8B-B14F-4D97-AF65-F5344CB8AC3E}">
        <p14:creationId xmlns:p14="http://schemas.microsoft.com/office/powerpoint/2010/main" val="38669596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Heading and Sub heading only">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6800"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ts val="0"/>
              </a:spcBef>
              <a:spcAft>
                <a:spcPts val="0"/>
              </a:spcAft>
              <a:buClr>
                <a:srgbClr val="E41F18"/>
              </a:buClr>
              <a:buNone/>
              <a:defRPr sz="2400" b="1" baseline="0">
                <a:solidFill>
                  <a:schemeClr val="accent1"/>
                </a:solidFill>
                <a:latin typeface="+mn-lt"/>
              </a:defRPr>
            </a:lvl1pPr>
            <a:lvl2pPr marL="542926" indent="-542926">
              <a:lnSpc>
                <a:spcPct val="100000"/>
              </a:lnSpc>
              <a:spcBef>
                <a:spcPts val="0"/>
              </a:spcBef>
              <a:spcAft>
                <a:spcPts val="1200"/>
              </a:spcAft>
              <a:buClr>
                <a:srgbClr val="E41F18"/>
              </a:buClr>
              <a:defRPr sz="3200" baseline="0">
                <a:solidFill>
                  <a:schemeClr val="accent1"/>
                </a:solidFill>
                <a:latin typeface="+mn-lt"/>
              </a:defRPr>
            </a:lvl2pPr>
            <a:lvl3pPr marL="1066800" indent="-523876">
              <a:lnSpc>
                <a:spcPct val="100000"/>
              </a:lnSpc>
              <a:spcBef>
                <a:spcPts val="0"/>
              </a:spcBef>
              <a:spcAft>
                <a:spcPts val="1200"/>
              </a:spcAft>
              <a:buClr>
                <a:srgbClr val="E41F18"/>
              </a:buClr>
              <a:defRPr sz="3200" baseline="0">
                <a:solidFill>
                  <a:schemeClr val="accent1"/>
                </a:solidFill>
                <a:latin typeface="+mn-lt"/>
              </a:defRPr>
            </a:lvl3pPr>
            <a:lvl4pPr marL="1612900" indent="-546100">
              <a:lnSpc>
                <a:spcPct val="100000"/>
              </a:lnSpc>
              <a:spcBef>
                <a:spcPts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dirty="0"/>
              <a:t>Partner logo</a:t>
            </a:r>
          </a:p>
        </p:txBody>
      </p:sp>
      <p:pic>
        <p:nvPicPr>
          <p:cNvPr id="6" name="Picture 5" descr="A red dragon with wings&#10;&#10;Description automatically generated">
            <a:extLst>
              <a:ext uri="{FF2B5EF4-FFF2-40B4-BE49-F238E27FC236}">
                <a16:creationId xmlns:a16="http://schemas.microsoft.com/office/drawing/2014/main" id="{052AAD8B-DD38-6A8D-445A-D60539BD1F2C}"/>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C95A6E1B-7ADB-D839-BCE1-18D57E82C01A}"/>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351688" y="12776819"/>
            <a:ext cx="2560320" cy="589534"/>
          </a:xfrm>
          <a:prstGeom prst="rect">
            <a:avLst/>
          </a:prstGeom>
        </p:spPr>
      </p:pic>
    </p:spTree>
    <p:custDataLst>
      <p:tags r:id="rId1"/>
    </p:custDataLst>
    <p:extLst>
      <p:ext uri="{BB962C8B-B14F-4D97-AF65-F5344CB8AC3E}">
        <p14:creationId xmlns:p14="http://schemas.microsoft.com/office/powerpoint/2010/main" val="39468041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789140"/>
            <a:ext cx="1302706" cy="1039660"/>
          </a:xfrm>
          <a:prstGeom prst="rect">
            <a:avLst/>
          </a:prstGeom>
          <a:solidFill>
            <a:srgbClr val="E309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800"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1810508" y="789143"/>
            <a:ext cx="2196389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650879" y="2298702"/>
            <a:ext cx="23123522" cy="596900"/>
          </a:xfrm>
          <a:prstGeom prst="rect">
            <a:avLst/>
          </a:prstGeom>
        </p:spPr>
        <p:txBody>
          <a:bodyPr tIns="0" bIns="0" anchor="ctr">
            <a:noAutofit/>
          </a:bodyPr>
          <a:lstStyle>
            <a:lvl1pPr marL="0" indent="0">
              <a:lnSpc>
                <a:spcPct val="100000"/>
              </a:lnSpc>
              <a:spcBef>
                <a:spcPts val="0"/>
              </a:spcBef>
              <a:spcAft>
                <a:spcPts val="0"/>
              </a:spcAft>
              <a:buClr>
                <a:srgbClr val="E41F18"/>
              </a:buClr>
              <a:buNone/>
              <a:defRPr sz="2400" b="1" baseline="0">
                <a:solidFill>
                  <a:schemeClr val="accent1"/>
                </a:solidFill>
                <a:latin typeface="+mn-lt"/>
              </a:defRPr>
            </a:lvl1pPr>
            <a:lvl2pPr marL="542926" indent="-542926">
              <a:lnSpc>
                <a:spcPct val="100000"/>
              </a:lnSpc>
              <a:spcBef>
                <a:spcPts val="0"/>
              </a:spcBef>
              <a:spcAft>
                <a:spcPts val="1200"/>
              </a:spcAft>
              <a:buClr>
                <a:srgbClr val="E41F18"/>
              </a:buClr>
              <a:defRPr sz="3200" baseline="0">
                <a:solidFill>
                  <a:schemeClr val="accent1"/>
                </a:solidFill>
                <a:latin typeface="+mn-lt"/>
              </a:defRPr>
            </a:lvl2pPr>
            <a:lvl3pPr marL="1066800" indent="-523876">
              <a:lnSpc>
                <a:spcPct val="100000"/>
              </a:lnSpc>
              <a:spcBef>
                <a:spcPts val="0"/>
              </a:spcBef>
              <a:spcAft>
                <a:spcPts val="1200"/>
              </a:spcAft>
              <a:buClr>
                <a:srgbClr val="E41F18"/>
              </a:buClr>
              <a:defRPr sz="3200" baseline="0">
                <a:solidFill>
                  <a:schemeClr val="accent1"/>
                </a:solidFill>
                <a:latin typeface="+mn-lt"/>
              </a:defRPr>
            </a:lvl3pPr>
            <a:lvl4pPr marL="1612900" indent="-546100">
              <a:lnSpc>
                <a:spcPct val="100000"/>
              </a:lnSpc>
              <a:spcBef>
                <a:spcPts val="0"/>
              </a:spcBef>
              <a:spcAft>
                <a:spcPts val="1200"/>
              </a:spcAft>
              <a:buClr>
                <a:srgbClr val="E41F18"/>
              </a:buClr>
              <a:defRPr sz="32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noAutofit/>
          </a:bodyPr>
          <a:lstStyle>
            <a:lvl1pPr marL="0" indent="0">
              <a:buNone/>
              <a:defRPr sz="2000" baseline="0">
                <a:solidFill>
                  <a:schemeClr val="tx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EAB521F8-2259-9342-AE70-6AA0B7605A66}"/>
              </a:ext>
              <a:ext uri="{C183D7F6-B498-43B3-948B-1728B52AA6E4}">
                <adec:decorative xmlns:adec="http://schemas.microsoft.com/office/drawing/2017/decorative" val="0"/>
              </a:ext>
            </a:extLst>
          </p:cNvPr>
          <p:cNvSpPr>
            <a:spLocks noGrp="1"/>
          </p:cNvSpPr>
          <p:nvPr>
            <p:ph type="pic" sz="quarter" idx="14" hasCustomPrompt="1"/>
          </p:nvPr>
        </p:nvSpPr>
        <p:spPr>
          <a:xfrm>
            <a:off x="17862530" y="12636100"/>
            <a:ext cx="1916340" cy="730252"/>
          </a:xfrm>
          <a:prstGeom prst="rect">
            <a:avLst/>
          </a:prstGeom>
        </p:spPr>
        <p:txBody>
          <a:bodyPr/>
          <a:lstStyle>
            <a:lvl1pPr marL="0" indent="0">
              <a:buNone/>
              <a:defRPr sz="2400" baseline="0">
                <a:solidFill>
                  <a:schemeClr val="accent1"/>
                </a:solidFill>
                <a:latin typeface="Arial" panose="020B0604020202020204" pitchFamily="34" charset="0"/>
              </a:defRPr>
            </a:lvl1pPr>
          </a:lstStyle>
          <a:p>
            <a:r>
              <a:rPr lang="en-US" dirty="0"/>
              <a:t>Partner logo</a:t>
            </a:r>
          </a:p>
        </p:txBody>
      </p:sp>
      <p:sp>
        <p:nvSpPr>
          <p:cNvPr id="11" name="Text Placeholder 10">
            <a:extLst>
              <a:ext uri="{FF2B5EF4-FFF2-40B4-BE49-F238E27FC236}">
                <a16:creationId xmlns:a16="http://schemas.microsoft.com/office/drawing/2014/main" id="{E5ECE6EC-5B56-58E7-4B5B-B4942000A86D}"/>
              </a:ext>
            </a:extLst>
          </p:cNvPr>
          <p:cNvSpPr>
            <a:spLocks noGrp="1"/>
          </p:cNvSpPr>
          <p:nvPr>
            <p:ph type="body" sz="quarter" idx="16"/>
          </p:nvPr>
        </p:nvSpPr>
        <p:spPr>
          <a:xfrm>
            <a:off x="650879" y="3367733"/>
            <a:ext cx="23123522" cy="8927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red dragon with wings&#10;&#10;Description automatically generated">
            <a:extLst>
              <a:ext uri="{FF2B5EF4-FFF2-40B4-BE49-F238E27FC236}">
                <a16:creationId xmlns:a16="http://schemas.microsoft.com/office/drawing/2014/main" id="{0C93556D-B0DB-00FC-92D7-0C51111C6E6A}"/>
              </a:ext>
            </a:extLst>
          </p:cNvPr>
          <p:cNvPicPr>
            <a:picLocks noChangeAspect="1"/>
          </p:cNvPicPr>
          <p:nvPr userDrawn="1"/>
        </p:nvPicPr>
        <p:blipFill>
          <a:blip r:embed="rId3"/>
          <a:stretch>
            <a:fillRect/>
          </a:stretch>
        </p:blipFill>
        <p:spPr>
          <a:xfrm>
            <a:off x="22501191" y="12528392"/>
            <a:ext cx="1273210" cy="1018912"/>
          </a:xfrm>
          <a:prstGeom prst="rect">
            <a:avLst/>
          </a:prstGeom>
        </p:spPr>
      </p:pic>
      <p:pic>
        <p:nvPicPr>
          <p:cNvPr id="3" name="Picture 2">
            <a:extLst>
              <a:ext uri="{FF2B5EF4-FFF2-40B4-BE49-F238E27FC236}">
                <a16:creationId xmlns:a16="http://schemas.microsoft.com/office/drawing/2014/main" id="{115BB0F5-21F5-A8CC-B31D-0007DE44F72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9166962" y="12846499"/>
            <a:ext cx="2560320" cy="589534"/>
          </a:xfrm>
          <a:prstGeom prst="rect">
            <a:avLst/>
          </a:prstGeom>
        </p:spPr>
      </p:pic>
    </p:spTree>
    <p:custDataLst>
      <p:tags r:id="rId1"/>
    </p:custDataLst>
    <p:extLst>
      <p:ext uri="{BB962C8B-B14F-4D97-AF65-F5344CB8AC3E}">
        <p14:creationId xmlns:p14="http://schemas.microsoft.com/office/powerpoint/2010/main" val="361296944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lain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669928" y="789143"/>
            <a:ext cx="23104472" cy="1039658"/>
          </a:xfrm>
          <a:prstGeom prst="rect">
            <a:avLst/>
          </a:prstGeom>
        </p:spPr>
        <p:txBody>
          <a:bodyPr anchor="t" anchorCtr="0"/>
          <a:lstStyle>
            <a:lvl1pPr>
              <a:defRPr sz="6400" cap="none" baseline="0">
                <a:solidFill>
                  <a:schemeClr val="accent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669928" y="12864960"/>
            <a:ext cx="10788768" cy="538300"/>
          </a:xfrm>
          <a:prstGeom prst="rect">
            <a:avLst/>
          </a:prstGeom>
        </p:spPr>
        <p:txBody>
          <a:bodyPr anchor="b"/>
          <a:lstStyle>
            <a:lvl1pPr marL="0" indent="0">
              <a:buNone/>
              <a:defRPr sz="2000" baseline="0">
                <a:solidFill>
                  <a:schemeClr val="accent1"/>
                </a:solidFill>
              </a:defRPr>
            </a:lvl1pPr>
          </a:lstStyle>
          <a:p>
            <a:pPr lvl="0"/>
            <a:r>
              <a:rPr lang="en-GB"/>
              <a:t>Click to add source</a:t>
            </a:r>
          </a:p>
        </p:txBody>
      </p:sp>
      <p:pic>
        <p:nvPicPr>
          <p:cNvPr id="7" name="Picture 6">
            <a:extLst>
              <a:ext uri="{FF2B5EF4-FFF2-40B4-BE49-F238E27FC236}">
                <a16:creationId xmlns:a16="http://schemas.microsoft.com/office/drawing/2014/main" id="{5D5A5431-3821-E1CE-F912-ABBCA5AF9C7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9502824" y="12632090"/>
            <a:ext cx="2560320" cy="589534"/>
          </a:xfrm>
          <a:prstGeom prst="rect">
            <a:avLst/>
          </a:prstGeom>
        </p:spPr>
      </p:pic>
    </p:spTree>
    <p:custDataLst>
      <p:tags r:id="rId1"/>
    </p:custDataLst>
    <p:extLst>
      <p:ext uri="{BB962C8B-B14F-4D97-AF65-F5344CB8AC3E}">
        <p14:creationId xmlns:p14="http://schemas.microsoft.com/office/powerpoint/2010/main" val="13249973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ingle column 4_light background">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5E79973B-8DFD-58E4-5D0D-B616CB366283}"/>
              </a:ext>
            </a:extLst>
          </p:cNvPr>
          <p:cNvSpPr>
            <a:spLocks noGrp="1"/>
          </p:cNvSpPr>
          <p:nvPr>
            <p:ph type="body" sz="quarter" idx="11" hasCustomPrompt="1"/>
          </p:nvPr>
        </p:nvSpPr>
        <p:spPr>
          <a:xfrm>
            <a:off x="937738" y="851117"/>
            <a:ext cx="22508524" cy="984886"/>
          </a:xfrm>
          <a:prstGeom prst="rect">
            <a:avLst/>
          </a:prstGeom>
        </p:spPr>
        <p:txBody>
          <a:bodyPr lIns="0"/>
          <a:lstStyle>
            <a:lvl1pPr marL="0" indent="0">
              <a:buNone/>
              <a:defRPr sz="5200" b="1" i="0">
                <a:solidFill>
                  <a:srgbClr val="200F2E"/>
                </a:solidFill>
                <a:latin typeface="Source Sans Pro Semibold" panose="020B0503030403020204" pitchFamily="34" charset="0"/>
              </a:defRPr>
            </a:lvl1pPr>
          </a:lstStyle>
          <a:p>
            <a:pPr lvl="0"/>
            <a:r>
              <a:rPr lang="en-US"/>
              <a:t>Slide title</a:t>
            </a:r>
          </a:p>
        </p:txBody>
      </p:sp>
      <p:sp>
        <p:nvSpPr>
          <p:cNvPr id="2" name="Text Placeholder 12">
            <a:extLst>
              <a:ext uri="{FF2B5EF4-FFF2-40B4-BE49-F238E27FC236}">
                <a16:creationId xmlns:a16="http://schemas.microsoft.com/office/drawing/2014/main" id="{91F0AE06-C19C-D443-441C-94E502BA777E}"/>
              </a:ext>
            </a:extLst>
          </p:cNvPr>
          <p:cNvSpPr>
            <a:spLocks noGrp="1"/>
          </p:cNvSpPr>
          <p:nvPr>
            <p:ph type="body" sz="quarter" idx="13" hasCustomPrompt="1"/>
          </p:nvPr>
        </p:nvSpPr>
        <p:spPr>
          <a:xfrm>
            <a:off x="937736" y="2184401"/>
            <a:ext cx="22508524" cy="9695598"/>
          </a:xfrm>
          <a:prstGeom prst="rect">
            <a:avLst/>
          </a:prstGeom>
        </p:spPr>
        <p:txBody>
          <a:bodyPr lIns="0" tIns="0" rIns="0" bIns="0"/>
          <a:lstStyle>
            <a:lvl1pPr marL="571500" indent="-571500">
              <a:lnSpc>
                <a:spcPct val="100000"/>
              </a:lnSpc>
              <a:buFont typeface="Arial" panose="020B0604020202020204" pitchFamily="34" charset="0"/>
              <a:buChar char="•"/>
              <a:defRPr sz="2800" b="0" i="0">
                <a:solidFill>
                  <a:srgbClr val="200F2E"/>
                </a:solidFill>
                <a:latin typeface="Source Sans Pro" panose="020B0503030403020204" pitchFamily="34" charset="0"/>
              </a:defRPr>
            </a:lvl1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labore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a:p>
            <a:pPr lvl="0"/>
            <a:endParaRPr lang="en-GB"/>
          </a:p>
          <a:p>
            <a:pPr lvl="0"/>
            <a:r>
              <a:rPr lang="en-GB"/>
              <a:t>At </a:t>
            </a:r>
            <a:r>
              <a:rPr lang="en-GB" err="1"/>
              <a:t>ultrices</a:t>
            </a:r>
            <a:r>
              <a:rPr lang="en-GB"/>
              <a:t> mi tempus </a:t>
            </a:r>
            <a:r>
              <a:rPr lang="en-GB" err="1"/>
              <a:t>imperdiet</a:t>
            </a:r>
            <a:r>
              <a:rPr lang="en-GB"/>
              <a:t> </a:t>
            </a:r>
            <a:r>
              <a:rPr lang="en-GB" err="1"/>
              <a:t>nulla</a:t>
            </a:r>
            <a:r>
              <a:rPr lang="en-GB"/>
              <a:t> </a:t>
            </a:r>
            <a:r>
              <a:rPr lang="en-GB" err="1"/>
              <a:t>malesuada</a:t>
            </a:r>
            <a:r>
              <a:rPr lang="en-GB"/>
              <a:t> </a:t>
            </a:r>
            <a:r>
              <a:rPr lang="en-GB" err="1"/>
              <a:t>pellentesque</a:t>
            </a:r>
            <a:r>
              <a:rPr lang="en-GB"/>
              <a:t> </a:t>
            </a:r>
            <a:r>
              <a:rPr lang="en-GB" err="1"/>
              <a:t>elit</a:t>
            </a:r>
            <a:r>
              <a:rPr lang="en-GB"/>
              <a:t>. </a:t>
            </a:r>
            <a:r>
              <a:rPr lang="en-GB" err="1"/>
              <a:t>Tristique</a:t>
            </a:r>
            <a:r>
              <a:rPr lang="en-GB"/>
              <a:t> </a:t>
            </a:r>
            <a:r>
              <a:rPr lang="en-GB" err="1"/>
              <a:t>senectus</a:t>
            </a:r>
            <a:r>
              <a:rPr lang="en-GB"/>
              <a:t> et </a:t>
            </a:r>
            <a:r>
              <a:rPr lang="en-GB" err="1"/>
              <a:t>netus</a:t>
            </a:r>
            <a:r>
              <a:rPr lang="en-GB"/>
              <a:t> et </a:t>
            </a:r>
            <a:r>
              <a:rPr lang="en-GB" err="1"/>
              <a:t>malesuada</a:t>
            </a:r>
            <a:r>
              <a:rPr lang="en-GB"/>
              <a:t> fames ac </a:t>
            </a:r>
            <a:r>
              <a:rPr lang="en-GB" err="1"/>
              <a:t>turpis</a:t>
            </a:r>
            <a:r>
              <a:rPr lang="en-GB"/>
              <a:t> </a:t>
            </a:r>
            <a:r>
              <a:rPr lang="en-GB" err="1"/>
              <a:t>egestas</a:t>
            </a:r>
            <a:r>
              <a:rPr lang="en-GB"/>
              <a:t>. Mi tempus </a:t>
            </a:r>
            <a:r>
              <a:rPr lang="en-GB" err="1"/>
              <a:t>imperdiet</a:t>
            </a:r>
            <a:r>
              <a:rPr lang="en-GB"/>
              <a:t> </a:t>
            </a:r>
            <a:r>
              <a:rPr lang="en-GB" err="1"/>
              <a:t>nulla</a:t>
            </a:r>
            <a:r>
              <a:rPr lang="en-GB"/>
              <a:t> </a:t>
            </a:r>
            <a:r>
              <a:rPr lang="en-GB" err="1"/>
              <a:t>malesuada</a:t>
            </a:r>
            <a:r>
              <a:rPr lang="en-GB"/>
              <a:t> </a:t>
            </a:r>
            <a:r>
              <a:rPr lang="en-GB" err="1"/>
              <a:t>pellentesque</a:t>
            </a:r>
            <a:r>
              <a:rPr lang="en-GB"/>
              <a:t> </a:t>
            </a:r>
            <a:r>
              <a:rPr lang="en-GB" err="1"/>
              <a:t>elit</a:t>
            </a:r>
            <a:r>
              <a:rPr lang="en-GB"/>
              <a:t> </a:t>
            </a:r>
            <a:r>
              <a:rPr lang="en-GB" err="1"/>
              <a:t>eget</a:t>
            </a:r>
            <a:r>
              <a:rPr lang="en-GB"/>
              <a:t> gravida. </a:t>
            </a:r>
            <a:r>
              <a:rPr lang="en-GB" err="1"/>
              <a:t>Diam</a:t>
            </a:r>
            <a:r>
              <a:rPr lang="en-GB"/>
              <a:t> </a:t>
            </a:r>
            <a:r>
              <a:rPr lang="en-GB" err="1"/>
              <a:t>donec</a:t>
            </a:r>
            <a:r>
              <a:rPr lang="en-GB"/>
              <a:t> </a:t>
            </a:r>
            <a:r>
              <a:rPr lang="en-GB" err="1"/>
              <a:t>adipiscing</a:t>
            </a:r>
            <a:r>
              <a:rPr lang="en-GB"/>
              <a:t> </a:t>
            </a:r>
            <a:r>
              <a:rPr lang="en-GB" err="1"/>
              <a:t>tristique</a:t>
            </a:r>
            <a:r>
              <a:rPr lang="en-GB"/>
              <a:t> </a:t>
            </a:r>
            <a:r>
              <a:rPr lang="en-GB" err="1"/>
              <a:t>risus</a:t>
            </a:r>
            <a:r>
              <a:rPr lang="en-GB"/>
              <a:t> </a:t>
            </a:r>
            <a:r>
              <a:rPr lang="en-GB" err="1"/>
              <a:t>nec</a:t>
            </a:r>
            <a:r>
              <a:rPr lang="en-GB"/>
              <a:t> </a:t>
            </a:r>
            <a:r>
              <a:rPr lang="en-GB" err="1"/>
              <a:t>feugiat</a:t>
            </a:r>
            <a:r>
              <a:rPr lang="en-GB"/>
              <a:t>. </a:t>
            </a:r>
            <a:r>
              <a:rPr lang="en-GB" err="1"/>
              <a:t>Tempor</a:t>
            </a:r>
            <a:r>
              <a:rPr lang="en-GB"/>
              <a:t> </a:t>
            </a:r>
            <a:r>
              <a:rPr lang="en-GB" err="1"/>
              <a:t>orci</a:t>
            </a:r>
            <a:r>
              <a:rPr lang="en-GB"/>
              <a:t> </a:t>
            </a:r>
            <a:r>
              <a:rPr lang="en-GB" err="1"/>
              <a:t>eu</a:t>
            </a:r>
            <a:r>
              <a:rPr lang="en-GB"/>
              <a:t> </a:t>
            </a:r>
            <a:r>
              <a:rPr lang="en-GB" err="1"/>
              <a:t>lobortis</a:t>
            </a:r>
            <a:r>
              <a:rPr lang="en-GB"/>
              <a:t> </a:t>
            </a:r>
            <a:r>
              <a:rPr lang="en-GB" err="1"/>
              <a:t>elementum</a:t>
            </a:r>
            <a:r>
              <a:rPr lang="en-GB"/>
              <a:t>. </a:t>
            </a:r>
            <a:r>
              <a:rPr lang="en-GB" err="1"/>
              <a:t>Diam</a:t>
            </a:r>
            <a:r>
              <a:rPr lang="en-GB"/>
              <a:t> in </a:t>
            </a:r>
            <a:r>
              <a:rPr lang="en-GB" err="1"/>
              <a:t>arcu</a:t>
            </a:r>
            <a:r>
              <a:rPr lang="en-GB"/>
              <a:t> cursus </a:t>
            </a:r>
            <a:r>
              <a:rPr lang="en-GB" err="1"/>
              <a:t>euismod</a:t>
            </a:r>
            <a:r>
              <a:rPr lang="en-GB"/>
              <a:t>.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Id </a:t>
            </a:r>
            <a:r>
              <a:rPr lang="en-GB" err="1"/>
              <a:t>faucibus</a:t>
            </a:r>
            <a:r>
              <a:rPr lang="en-GB"/>
              <a:t> </a:t>
            </a:r>
            <a:r>
              <a:rPr lang="en-GB" err="1"/>
              <a:t>nisl</a:t>
            </a:r>
            <a:r>
              <a:rPr lang="en-GB"/>
              <a:t> </a:t>
            </a:r>
            <a:r>
              <a:rPr lang="en-GB" err="1"/>
              <a:t>tincidunt</a:t>
            </a:r>
            <a:r>
              <a:rPr lang="en-GB"/>
              <a:t> </a:t>
            </a:r>
            <a:r>
              <a:rPr lang="en-GB" err="1"/>
              <a:t>eget</a:t>
            </a:r>
            <a:r>
              <a:rPr lang="en-GB"/>
              <a:t> </a:t>
            </a:r>
            <a:r>
              <a:rPr lang="en-GB" err="1"/>
              <a:t>nullam</a:t>
            </a:r>
            <a:r>
              <a:rPr lang="en-GB"/>
              <a:t> non nisi. Leo </a:t>
            </a:r>
            <a:r>
              <a:rPr lang="en-GB" err="1"/>
              <a:t>vel</a:t>
            </a:r>
            <a:r>
              <a:rPr lang="en-GB"/>
              <a:t> </a:t>
            </a:r>
            <a:r>
              <a:rPr lang="en-GB" err="1"/>
              <a:t>fringilla</a:t>
            </a:r>
            <a:r>
              <a:rPr lang="en-GB"/>
              <a:t> </a:t>
            </a:r>
            <a:r>
              <a:rPr lang="en-GB" err="1"/>
              <a:t>est</a:t>
            </a:r>
            <a:r>
              <a:rPr lang="en-GB"/>
              <a:t> </a:t>
            </a:r>
            <a:r>
              <a:rPr lang="en-GB" err="1"/>
              <a:t>ullamcorper</a:t>
            </a:r>
            <a:r>
              <a:rPr lang="en-GB"/>
              <a:t> </a:t>
            </a:r>
            <a:r>
              <a:rPr lang="en-GB" err="1"/>
              <a:t>eget</a:t>
            </a:r>
            <a:r>
              <a:rPr lang="en-GB"/>
              <a:t> </a:t>
            </a:r>
            <a:r>
              <a:rPr lang="en-GB" err="1"/>
              <a:t>nulla</a:t>
            </a:r>
            <a:r>
              <a:rPr lang="en-GB"/>
              <a:t>. Lacus </a:t>
            </a:r>
            <a:r>
              <a:rPr lang="en-GB" err="1"/>
              <a:t>suspendisse</a:t>
            </a:r>
            <a:r>
              <a:rPr lang="en-GB"/>
              <a:t> </a:t>
            </a:r>
            <a:r>
              <a:rPr lang="en-GB" err="1"/>
              <a:t>faucibus</a:t>
            </a:r>
            <a:r>
              <a:rPr lang="en-GB"/>
              <a:t> </a:t>
            </a:r>
            <a:r>
              <a:rPr lang="en-GB" err="1"/>
              <a:t>interdum</a:t>
            </a:r>
            <a:r>
              <a:rPr lang="en-GB"/>
              <a:t> </a:t>
            </a:r>
            <a:r>
              <a:rPr lang="en-GB" err="1"/>
              <a:t>posuere</a:t>
            </a:r>
            <a:r>
              <a:rPr lang="en-GB"/>
              <a:t> lorem. </a:t>
            </a:r>
            <a:r>
              <a:rPr lang="en-GB" err="1"/>
              <a:t>Lectus</a:t>
            </a:r>
            <a:r>
              <a:rPr lang="en-GB"/>
              <a:t> </a:t>
            </a:r>
            <a:r>
              <a:rPr lang="en-GB" err="1"/>
              <a:t>quam</a:t>
            </a:r>
            <a:r>
              <a:rPr lang="en-GB"/>
              <a:t> id </a:t>
            </a:r>
            <a:r>
              <a:rPr lang="en-GB" err="1"/>
              <a:t>leo</a:t>
            </a:r>
            <a:r>
              <a:rPr lang="en-GB"/>
              <a:t> in vitae </a:t>
            </a:r>
            <a:r>
              <a:rPr lang="en-GB" err="1"/>
              <a:t>turpis</a:t>
            </a:r>
            <a:r>
              <a:rPr lang="en-GB"/>
              <a:t> </a:t>
            </a:r>
            <a:r>
              <a:rPr lang="en-GB" err="1"/>
              <a:t>massa</a:t>
            </a:r>
            <a:r>
              <a:rPr lang="en-GB"/>
              <a:t>. Cursus </a:t>
            </a:r>
            <a:r>
              <a:rPr lang="en-GB" err="1"/>
              <a:t>euismod</a:t>
            </a:r>
            <a:r>
              <a:rPr lang="en-GB"/>
              <a:t> </a:t>
            </a:r>
            <a:r>
              <a:rPr lang="en-GB" err="1"/>
              <a:t>quis</a:t>
            </a:r>
            <a:r>
              <a:rPr lang="en-GB"/>
              <a:t> </a:t>
            </a:r>
            <a:r>
              <a:rPr lang="en-GB" err="1"/>
              <a:t>viverra</a:t>
            </a:r>
            <a:r>
              <a:rPr lang="en-GB"/>
              <a:t> </a:t>
            </a:r>
            <a:r>
              <a:rPr lang="en-GB" err="1"/>
              <a:t>nibh</a:t>
            </a:r>
            <a:r>
              <a:rPr lang="en-GB"/>
              <a:t>.</a:t>
            </a:r>
          </a:p>
        </p:txBody>
      </p:sp>
      <p:pic>
        <p:nvPicPr>
          <p:cNvPr id="3" name="Picture 2">
            <a:extLst>
              <a:ext uri="{FF2B5EF4-FFF2-40B4-BE49-F238E27FC236}">
                <a16:creationId xmlns:a16="http://schemas.microsoft.com/office/drawing/2014/main" id="{6A0D7B79-406F-6D83-1FC0-8F8599703CB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1457582" y="12477043"/>
            <a:ext cx="2560320" cy="589534"/>
          </a:xfrm>
          <a:prstGeom prst="rect">
            <a:avLst/>
          </a:prstGeom>
        </p:spPr>
      </p:pic>
    </p:spTree>
    <p:custDataLst>
      <p:tags r:id="rId1"/>
    </p:custDataLst>
    <p:extLst>
      <p:ext uri="{BB962C8B-B14F-4D97-AF65-F5344CB8AC3E}">
        <p14:creationId xmlns:p14="http://schemas.microsoft.com/office/powerpoint/2010/main" val="1134443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22387560"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dirty="0"/>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662" r:id="rId4"/>
    <p:sldLayoutId id="2147483740" r:id="rId5"/>
    <p:sldLayoutId id="2147483741" r:id="rId6"/>
    <p:sldLayoutId id="2147483742" r:id="rId7"/>
    <p:sldLayoutId id="2147483743" r:id="rId8"/>
    <p:sldLayoutId id="2147483750" r:id="rId9"/>
    <p:sldLayoutId id="2147483751" r:id="rId10"/>
    <p:sldLayoutId id="2147483663" r:id="rId11"/>
    <p:sldLayoutId id="2147483665" r:id="rId12"/>
    <p:sldLayoutId id="2147483666" r:id="rId13"/>
    <p:sldLayoutId id="2147483735" r:id="rId14"/>
    <p:sldLayoutId id="2147483668" r:id="rId15"/>
    <p:sldLayoutId id="2147483669" r:id="rId16"/>
    <p:sldLayoutId id="2147483670" r:id="rId17"/>
    <p:sldLayoutId id="2147483671" r:id="rId18"/>
    <p:sldLayoutId id="2147483752" r:id="rId19"/>
    <p:sldLayoutId id="2147483753" r:id="rId20"/>
    <p:sldLayoutId id="2147483739" r:id="rId21"/>
    <p:sldLayoutId id="2147483707" r:id="rId22"/>
    <p:sldLayoutId id="2147483755" r:id="rId23"/>
    <p:sldLayoutId id="2147483754" r:id="rId24"/>
    <p:sldLayoutId id="2147483756"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736" r:id="rId34"/>
    <p:sldLayoutId id="2147483710" r:id="rId35"/>
    <p:sldLayoutId id="2147483711" r:id="rId36"/>
    <p:sldLayoutId id="2147483712" r:id="rId37"/>
    <p:sldLayoutId id="2147483715" r:id="rId38"/>
    <p:sldLayoutId id="2147483716" r:id="rId39"/>
    <p:sldLayoutId id="2147483717" r:id="rId40"/>
    <p:sldLayoutId id="2147483725" r:id="rId41"/>
    <p:sldLayoutId id="2147483726" r:id="rId42"/>
    <p:sldLayoutId id="2147483727" r:id="rId43"/>
    <p:sldLayoutId id="2147483728" r:id="rId44"/>
    <p:sldLayoutId id="2147483729" r:id="rId45"/>
    <p:sldLayoutId id="2147483730" r:id="rId46"/>
    <p:sldLayoutId id="2147483731" r:id="rId47"/>
    <p:sldLayoutId id="2147483732" r:id="rId48"/>
    <p:sldLayoutId id="2147483757" r:id="rId49"/>
    <p:sldLayoutId id="2147483758" r:id="rId50"/>
    <p:sldLayoutId id="2147483759" r:id="rId51"/>
    <p:sldLayoutId id="2147483760" r:id="rId52"/>
    <p:sldLayoutId id="2147483761" r:id="rId53"/>
  </p:sldLayoutIdLst>
  <p:transition spd="med"/>
  <p:txStyles>
    <p:titleStyle>
      <a:lvl1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5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hyperlink" Target="https://www.visitbritain.org/research-insights/great-britain-domestic-day-visits-latest-results" TargetMode="External"/><Relationship Id="rId7" Type="http://schemas.openxmlformats.org/officeDocument/2006/relationships/hyperlink" Target="https://www.llyw.cymru/arolwg-ymweliadau-diwrnod-twristiaeth-cymru-adroddiad-blynyddol-2023" TargetMode="External"/><Relationship Id="rId2" Type="http://schemas.openxmlformats.org/officeDocument/2006/relationships/slideLayout" Target="../slideLayouts/slideLayout22.xml"/><Relationship Id="rId1" Type="http://schemas.openxmlformats.org/officeDocument/2006/relationships/tags" Target="../tags/tag6.xml"/><Relationship Id="rId6" Type="http://schemas.openxmlformats.org/officeDocument/2006/relationships/hyperlink" Target="https://www.llyw.cymru/ystadegau-twristiaeth-ddomestig-datganiad-ar-adolygiad-methodolegol-html" TargetMode="External"/><Relationship Id="rId5" Type="http://schemas.openxmlformats.org/officeDocument/2006/relationships/hyperlink" Target="https://www.llyw.cymru/ystadegau-twristiaeth-ddomestig-prydain-fawr-teithiau-undydd-yng-nghymru-2022" TargetMode="External"/><Relationship Id="rId4" Type="http://schemas.openxmlformats.org/officeDocument/2006/relationships/hyperlink" Target="https://www.visitscotland.org/research-insights/about-our-visitors/uk/day-visits-survey"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osr.statisticsauthority.gov.uk/policies/official-statistics-policies/official-statistics-in-development/" TargetMode="Externa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hyperlink" Target="https://www.llyw.cymru/ystadegau-twristiaeth-ddomestig-prydain-fawr-teithiau-undydd-2023-adroddiad-ansawdd" TargetMode="External"/><Relationship Id="rId2" Type="http://schemas.openxmlformats.org/officeDocument/2006/relationships/slideLayout" Target="../slideLayouts/slideLayout2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hyperlink" Target="https://cy.ons.gov.uk/peoplepopulationandcommunity/leisureandtourism/articles/traveltrends/2023" TargetMode="External"/><Relationship Id="rId2" Type="http://schemas.openxmlformats.org/officeDocument/2006/relationships/hyperlink" Target="https://www.ons.gov.uk/economy/inflationandpriceindices/bulletins/consumerpriceinflation/december2023" TargetMode="External"/><Relationship Id="rId1" Type="http://schemas.openxmlformats.org/officeDocument/2006/relationships/slideLayout" Target="../slideLayouts/slideLayout22.xml"/><Relationship Id="rId4" Type="http://schemas.openxmlformats.org/officeDocument/2006/relationships/hyperlink" Target="https://www.carbonbrief.org/met-office-a-review-of-the-uks-climate-in-2023/"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hyperlink" Target="https://publications.parliament.uk/pa/cm5804/cmselect/cmyouth/cost-living-crisis-young-people/report.html" TargetMode="External"/><Relationship Id="rId2" Type="http://schemas.openxmlformats.org/officeDocument/2006/relationships/hyperlink" Target="https://www.visitbritain.org/research-insights/domestic-sentiment-tracker" TargetMode="External"/><Relationship Id="rId1" Type="http://schemas.openxmlformats.org/officeDocument/2006/relationships/slideLayout" Target="../slideLayouts/slideLayout22.xml"/><Relationship Id="rId4" Type="http://schemas.openxmlformats.org/officeDocument/2006/relationships/hyperlink" Target="https://www.llyw.cymru/cerbydau-gwasanaeth-cyhoeddus-bysiau-thacsis-ebrill-2022-i-fawrth-2023-html"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2.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8.xml"/><Relationship Id="rId5" Type="http://schemas.openxmlformats.org/officeDocument/2006/relationships/chart" Target="../charts/chart10.xml"/><Relationship Id="rId4" Type="http://schemas.openxmlformats.org/officeDocument/2006/relationships/hyperlink" Target="https://www.visitbritain.org/research-insights/domestic-sentiment-tracker" TargetMode="Externa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3.xml"/><Relationship Id="rId5" Type="http://schemas.openxmlformats.org/officeDocument/2006/relationships/chart" Target="../charts/chart18.xml"/><Relationship Id="rId4" Type="http://schemas.openxmlformats.org/officeDocument/2006/relationships/chart" Target="../charts/char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publications.parliament.uk/pa/cm5804/cmselect/cmyouth/cost-living-crisis-young-people/report.html" TargetMode="External"/><Relationship Id="rId2" Type="http://schemas.openxmlformats.org/officeDocument/2006/relationships/hyperlink" Target="https://www.visitbritain.org/research-insights/domestic-sentiment-tracker" TargetMode="External"/><Relationship Id="rId1" Type="http://schemas.openxmlformats.org/officeDocument/2006/relationships/slideLayout" Target="../slideLayouts/slideLayout23.xml"/><Relationship Id="rId4" Type="http://schemas.openxmlformats.org/officeDocument/2006/relationships/chart" Target="../charts/chart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9.xml"/><Relationship Id="rId6" Type="http://schemas.openxmlformats.org/officeDocument/2006/relationships/chart" Target="../charts/chart27.xml"/><Relationship Id="rId5" Type="http://schemas.openxmlformats.org/officeDocument/2006/relationships/chart" Target="../charts/chart26.xml"/><Relationship Id="rId4" Type="http://schemas.openxmlformats.org/officeDocument/2006/relationships/hyperlink" Target="https://www.gov.uk/government/statistics/annual-bus-statistics-year-ending-march-2024/annual-bus-statistics-year-ending-march-2024" TargetMode="External"/></Relationships>
</file>

<file path=ppt/slides/_rels/slide2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slideLayout" Target="../slideLayouts/slideLayout23.xml"/><Relationship Id="rId1" Type="http://schemas.openxmlformats.org/officeDocument/2006/relationships/tags" Target="../tags/tag10.xml"/><Relationship Id="rId5" Type="http://schemas.openxmlformats.org/officeDocument/2006/relationships/chart" Target="../charts/chart30.xml"/><Relationship Id="rId4" Type="http://schemas.openxmlformats.org/officeDocument/2006/relationships/chart" Target="../charts/chart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5.xml"/><Relationship Id="rId1" Type="http://schemas.openxmlformats.org/officeDocument/2006/relationships/tags" Target="../tags/tag11.xml"/><Relationship Id="rId5" Type="http://schemas.openxmlformats.org/officeDocument/2006/relationships/chart" Target="../charts/chart32.xml"/><Relationship Id="rId4" Type="http://schemas.openxmlformats.org/officeDocument/2006/relationships/chart" Target="../charts/chart31.xml"/></Relationships>
</file>

<file path=ppt/slides/_rels/slide3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slideLayout" Target="../slideLayouts/slideLayout25.xml"/><Relationship Id="rId1" Type="http://schemas.openxmlformats.org/officeDocument/2006/relationships/tags" Target="../tags/tag12.xml"/><Relationship Id="rId4" Type="http://schemas.openxmlformats.org/officeDocument/2006/relationships/chart" Target="../charts/chart34.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slideLayout" Target="../slideLayouts/slideLayout25.xml"/><Relationship Id="rId1" Type="http://schemas.openxmlformats.org/officeDocument/2006/relationships/tags" Target="../tags/tag13.xml"/><Relationship Id="rId4" Type="http://schemas.openxmlformats.org/officeDocument/2006/relationships/chart" Target="../charts/chart36.xml"/></Relationships>
</file>

<file path=ppt/slides/_rels/slide32.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slideLayout" Target="../slideLayouts/slideLayout25.xml"/><Relationship Id="rId1" Type="http://schemas.openxmlformats.org/officeDocument/2006/relationships/tags" Target="../tags/tag14.xml"/></Relationships>
</file>

<file path=ppt/slides/_rels/slide33.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slideLayout" Target="../slideLayouts/slideLayout23.xml"/><Relationship Id="rId1" Type="http://schemas.openxmlformats.org/officeDocument/2006/relationships/tags" Target="../tags/tag15.xml"/></Relationships>
</file>

<file path=ppt/slides/_rels/slide34.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slideLayout" Target="../slideLayouts/slideLayout25.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121B87-B1DE-C6C8-3D15-B2EFFD7B3115}"/>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err="1">
                <a:ln>
                  <a:noFill/>
                </a:ln>
                <a:solidFill>
                  <a:schemeClr val="tx1"/>
                </a:solidFill>
                <a:effectLst/>
                <a:uLnTx/>
                <a:uFillTx/>
                <a:latin typeface="+mn-lt"/>
                <a:ea typeface="Wales Sans Body"/>
                <a:cs typeface="Wales Sans Body"/>
                <a:sym typeface="Wales Sans Body"/>
              </a:rPr>
              <a:t>Adroddiad</a:t>
            </a:r>
            <a:r>
              <a:rPr kumimoji="0" lang="en-IN" sz="6000" b="0" i="0" u="none" strike="noStrike" kern="0" cap="none" spc="0" normalizeH="0" baseline="0" noProof="0" dirty="0">
                <a:ln>
                  <a:noFill/>
                </a:ln>
                <a:solidFill>
                  <a:schemeClr val="tx1"/>
                </a:solidFill>
                <a:effectLst/>
                <a:uLnTx/>
                <a:uFillTx/>
                <a:latin typeface="+mn-lt"/>
                <a:ea typeface="Wales Sans Body"/>
                <a:cs typeface="Wales Sans Body"/>
                <a:sym typeface="Wales Sans Body"/>
              </a:rPr>
              <a:t> </a:t>
            </a:r>
            <a:r>
              <a:rPr kumimoji="0" lang="en-IN" sz="6000" b="0" i="0" u="none" strike="noStrike" kern="0" cap="none" spc="0" normalizeH="0" baseline="0" noProof="0" dirty="0" err="1">
                <a:ln>
                  <a:noFill/>
                </a:ln>
                <a:solidFill>
                  <a:schemeClr val="tx1"/>
                </a:solidFill>
                <a:effectLst/>
                <a:uLnTx/>
                <a:uFillTx/>
                <a:latin typeface="+mn-lt"/>
                <a:ea typeface="Wales Sans Body"/>
                <a:cs typeface="Wales Sans Body"/>
                <a:sym typeface="Wales Sans Body"/>
              </a:rPr>
              <a:t>Blynyddol</a:t>
            </a:r>
            <a:r>
              <a:rPr kumimoji="0" lang="en-IN" sz="6000" b="0" i="0" u="none" strike="noStrike" kern="0" cap="none" spc="0" normalizeH="0" baseline="0" noProof="0" dirty="0">
                <a:ln>
                  <a:noFill/>
                </a:ln>
                <a:solidFill>
                  <a:schemeClr val="tx1"/>
                </a:solidFill>
                <a:effectLst/>
                <a:uLnTx/>
                <a:uFillTx/>
                <a:latin typeface="+mn-lt"/>
                <a:ea typeface="Wales Sans Body"/>
                <a:cs typeface="Wales Sans Body"/>
                <a:sym typeface="Wales Sans Body"/>
              </a:rPr>
              <a:t> 2023</a:t>
            </a:r>
          </a:p>
        </p:txBody>
      </p:sp>
      <p:sp>
        <p:nvSpPr>
          <p:cNvPr id="2" name="Text Placeholder 1">
            <a:extLst>
              <a:ext uri="{FF2B5EF4-FFF2-40B4-BE49-F238E27FC236}">
                <a16:creationId xmlns:a16="http://schemas.microsoft.com/office/drawing/2014/main" id="{0B07F218-9C53-1F69-138D-D99D3AFCC10E}"/>
              </a:ext>
            </a:extLst>
          </p:cNvPr>
          <p:cNvSpPr>
            <a:spLocks noGrp="1"/>
          </p:cNvSpPr>
          <p:nvPr>
            <p:ph type="body" sz="quarter" idx="10"/>
          </p:nvPr>
        </p:nvSpPr>
        <p:spPr/>
        <p:txBody>
          <a:bodyPr/>
          <a:lstStyle/>
          <a:p>
            <a:r>
              <a:rPr lang="en-GB" dirty="0" err="1">
                <a:solidFill>
                  <a:schemeClr val="tx1"/>
                </a:solidFill>
              </a:rPr>
              <a:t>Arolwg</a:t>
            </a:r>
            <a:r>
              <a:rPr lang="en-GB" dirty="0">
                <a:solidFill>
                  <a:schemeClr val="tx1"/>
                </a:solidFill>
              </a:rPr>
              <a:t> </a:t>
            </a:r>
            <a:r>
              <a:rPr lang="en-GB" dirty="0" err="1">
                <a:solidFill>
                  <a:schemeClr val="tx1"/>
                </a:solidFill>
              </a:rPr>
              <a:t>Twristiaeth</a:t>
            </a:r>
            <a:r>
              <a:rPr lang="en-GB" dirty="0">
                <a:solidFill>
                  <a:schemeClr val="tx1"/>
                </a:solidFill>
              </a:rPr>
              <a:t> Prydain </a:t>
            </a:r>
            <a:r>
              <a:rPr lang="en-GB" dirty="0" err="1">
                <a:solidFill>
                  <a:schemeClr val="tx1"/>
                </a:solidFill>
              </a:rPr>
              <a:t>Fawr</a:t>
            </a:r>
            <a:r>
              <a:rPr lang="en-GB" dirty="0">
                <a:solidFill>
                  <a:schemeClr val="tx1"/>
                </a:solidFill>
              </a:rPr>
              <a:t> Cymru: </a:t>
            </a:r>
            <a:r>
              <a:rPr lang="en-GB" dirty="0" err="1">
                <a:solidFill>
                  <a:schemeClr val="tx1"/>
                </a:solidFill>
              </a:rPr>
              <a:t>Ymweliadau</a:t>
            </a:r>
            <a:r>
              <a:rPr lang="en-GB" dirty="0">
                <a:solidFill>
                  <a:schemeClr val="tx1"/>
                </a:solidFill>
              </a:rPr>
              <a:t> </a:t>
            </a:r>
            <a:r>
              <a:rPr lang="en-GB" dirty="0" err="1">
                <a:solidFill>
                  <a:schemeClr val="tx1"/>
                </a:solidFill>
              </a:rPr>
              <a:t>Dydd</a:t>
            </a:r>
            <a:endParaRPr lang="en-IN" dirty="0">
              <a:solidFill>
                <a:schemeClr val="tx1"/>
              </a:solidFill>
            </a:endParaRPr>
          </a:p>
        </p:txBody>
      </p:sp>
      <p:sp>
        <p:nvSpPr>
          <p:cNvPr id="4" name="TextBox 3">
            <a:extLst>
              <a:ext uri="{FF2B5EF4-FFF2-40B4-BE49-F238E27FC236}">
                <a16:creationId xmlns:a16="http://schemas.microsoft.com/office/drawing/2014/main" id="{E5115F71-4F15-895C-5587-498BE1792E3C}"/>
              </a:ext>
            </a:extLst>
          </p:cNvPr>
          <p:cNvSpPr txBox="1"/>
          <p:nvPr/>
        </p:nvSpPr>
        <p:spPr>
          <a:xfrm>
            <a:off x="358099" y="12370777"/>
            <a:ext cx="5196922" cy="11695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121918" tIns="121918" rIns="121918" bIns="1219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lvl9pPr>
          </a:lstStyle>
          <a:p>
            <a:r>
              <a:rPr lang="en-GB" sz="2000" dirty="0" err="1">
                <a:solidFill>
                  <a:schemeClr val="bg1"/>
                </a:solidFill>
                <a:latin typeface="Arial" panose="020B0604020202020204" pitchFamily="34" charset="0"/>
                <a:cs typeface="Arial" panose="020B0604020202020204" pitchFamily="34" charset="0"/>
              </a:rPr>
              <a:t>Rhif</a:t>
            </a:r>
            <a:r>
              <a:rPr lang="en-GB" sz="2000" dirty="0">
                <a:solidFill>
                  <a:schemeClr val="bg1"/>
                </a:solidFill>
                <a:latin typeface="Arial" panose="020B0604020202020204" pitchFamily="34" charset="0"/>
                <a:cs typeface="Arial" panose="020B0604020202020204" pitchFamily="34" charset="0"/>
              </a:rPr>
              <a:t> Ymchwil </a:t>
            </a:r>
            <a:r>
              <a:rPr lang="en-GB" sz="2000" dirty="0" err="1">
                <a:solidFill>
                  <a:schemeClr val="bg1"/>
                </a:solidFill>
                <a:latin typeface="Arial" panose="020B0604020202020204" pitchFamily="34" charset="0"/>
                <a:cs typeface="Arial" panose="020B0604020202020204" pitchFamily="34" charset="0"/>
              </a:rPr>
              <a:t>Gymdeithasol</a:t>
            </a:r>
            <a:r>
              <a:rPr lang="en-GB" sz="2000" dirty="0">
                <a:solidFill>
                  <a:schemeClr val="bg1"/>
                </a:solidFill>
                <a:latin typeface="Arial" panose="020B0604020202020204" pitchFamily="34" charset="0"/>
                <a:cs typeface="Arial" panose="020B0604020202020204" pitchFamily="34" charset="0"/>
              </a:rPr>
              <a:t>:</a:t>
            </a:r>
            <a:r>
              <a:rPr kumimoji="0" lang="en-GB" sz="20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rPr>
              <a:t>: </a:t>
            </a:r>
            <a:r>
              <a:rPr lang="en-GB" sz="2000" dirty="0">
                <a:solidFill>
                  <a:schemeClr val="bg1"/>
                </a:solidFill>
                <a:latin typeface="Arial" panose="020B0604020202020204" pitchFamily="34" charset="0"/>
                <a:cs typeface="Arial" panose="020B0604020202020204" pitchFamily="34" charset="0"/>
              </a:rPr>
              <a:t>34</a:t>
            </a:r>
            <a:r>
              <a:rPr kumimoji="0" lang="en-GB" sz="20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rPr>
              <a:t>/2025</a:t>
            </a:r>
          </a:p>
          <a:p>
            <a:r>
              <a:rPr lang="en-GB" sz="2000" dirty="0">
                <a:solidFill>
                  <a:schemeClr val="bg1"/>
                </a:solidFill>
                <a:latin typeface="Arial" panose="020B0604020202020204" pitchFamily="34" charset="0"/>
                <a:cs typeface="Arial" panose="020B0604020202020204" pitchFamily="34" charset="0"/>
              </a:rPr>
              <a:t>ISBN </a:t>
            </a:r>
            <a:r>
              <a:rPr lang="en-GB" sz="2000" dirty="0" err="1">
                <a:solidFill>
                  <a:schemeClr val="bg1"/>
                </a:solidFill>
                <a:latin typeface="Arial" panose="020B0604020202020204" pitchFamily="34" charset="0"/>
                <a:cs typeface="Arial" panose="020B0604020202020204" pitchFamily="34" charset="0"/>
              </a:rPr>
              <a:t>Digidol</a:t>
            </a:r>
            <a:r>
              <a:rPr lang="en-GB" sz="2000" dirty="0">
                <a:solidFill>
                  <a:schemeClr val="bg1"/>
                </a:solidFill>
                <a:latin typeface="Arial" panose="020B0604020202020204" pitchFamily="34" charset="0"/>
                <a:cs typeface="Arial" panose="020B0604020202020204" pitchFamily="34" charset="0"/>
              </a:rPr>
              <a:t>: </a:t>
            </a:r>
            <a:r>
              <a:rPr lang="en-GB"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978-1-83715-580-4</a:t>
            </a:r>
            <a:endParaRPr lang="en-GB" sz="20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endParaRPr kumimoji="0" lang="en-GB" sz="20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a:endParaRPr>
          </a:p>
        </p:txBody>
      </p:sp>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7BC6-1812-A496-5A55-5ABCD55C4027}"/>
              </a:ext>
            </a:extLst>
          </p:cNvPr>
          <p:cNvSpPr>
            <a:spLocks noGrp="1" noRot="1" noMove="1" noResize="1" noEditPoints="1" noAdjustHandles="1" noChangeArrowheads="1" noChangeShapeType="1"/>
          </p:cNvSpPr>
          <p:nvPr>
            <p:ph type="title"/>
          </p:nvPr>
        </p:nvSpPr>
        <p:spPr>
          <a:xfrm>
            <a:off x="698355" y="1410076"/>
            <a:ext cx="23104472" cy="1039658"/>
          </a:xfrm>
        </p:spPr>
        <p:txBody>
          <a:bodyPr>
            <a:noAutofit/>
          </a:bodyPr>
          <a:lstStyle/>
          <a:p>
            <a:pPr>
              <a:spcBef>
                <a:spcPts val="1800"/>
              </a:spcBef>
              <a:buSzPct val="100000"/>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Aeth trigolion Prydain Fawr ar 1.3 biliwn o deithiau dydd a dros nos ym Mhrydain Fawr yn 2023. Gwariwyd £83.2 biliwn ar yr holl dripiau domestig ym Mhrydain Fawr yn 2023.</a:t>
            </a:r>
            <a:endParaRPr lang="en-IN" sz="4800" dirty="0">
              <a:solidFill>
                <a:schemeClr val="tx1"/>
              </a:solidFill>
              <a:latin typeface="Wales Sans Headline" panose="02000503030000020004" pitchFamily="50" charset="0"/>
            </a:endParaRPr>
          </a:p>
        </p:txBody>
      </p:sp>
      <p:sp>
        <p:nvSpPr>
          <p:cNvPr id="57" name="Rectangle 56">
            <a:extLst>
              <a:ext uri="{FF2B5EF4-FFF2-40B4-BE49-F238E27FC236}">
                <a16:creationId xmlns:a16="http://schemas.microsoft.com/office/drawing/2014/main" id="{A938063C-B8F1-BF06-C84F-22A79BDA1E66}"/>
              </a:ext>
              <a:ext uri="{C183D7F6-B498-43B3-948B-1728B52AA6E4}">
                <adec:decorative xmlns:adec="http://schemas.microsoft.com/office/drawing/2017/decorative" val="1"/>
              </a:ext>
            </a:extLst>
          </p:cNvPr>
          <p:cNvSpPr/>
          <p:nvPr/>
        </p:nvSpPr>
        <p:spPr>
          <a:xfrm>
            <a:off x="669926" y="3806241"/>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1" name="Group 10" descr="Pie chart depicting 2022 overnight trips to GB 125.7M, England 106.9M, Scotland 13.5M and Wales 8.7M.">
            <a:extLst>
              <a:ext uri="{FF2B5EF4-FFF2-40B4-BE49-F238E27FC236}">
                <a16:creationId xmlns:a16="http://schemas.microsoft.com/office/drawing/2014/main" id="{856D64AC-7DB6-A673-5C05-17BDB46755CB}"/>
              </a:ext>
              <a:ext uri="{C183D7F6-B498-43B3-948B-1728B52AA6E4}">
                <adec:decorative xmlns:adec="http://schemas.microsoft.com/office/drawing/2017/decorative" val="0"/>
              </a:ext>
            </a:extLst>
          </p:cNvPr>
          <p:cNvGrpSpPr>
            <a:grpSpLocks noGrp="1" noUngrp="1" noRot="1" noMove="1" noResize="1"/>
          </p:cNvGrpSpPr>
          <p:nvPr/>
        </p:nvGrpSpPr>
        <p:grpSpPr>
          <a:xfrm>
            <a:off x="639928" y="3183065"/>
            <a:ext cx="7648168" cy="4396822"/>
            <a:chOff x="319964" y="1685487"/>
            <a:chExt cx="3824084" cy="2198411"/>
          </a:xfrm>
        </p:grpSpPr>
        <p:grpSp>
          <p:nvGrpSpPr>
            <p:cNvPr id="10" name="Group 9">
              <a:extLst>
                <a:ext uri="{FF2B5EF4-FFF2-40B4-BE49-F238E27FC236}">
                  <a16:creationId xmlns:a16="http://schemas.microsoft.com/office/drawing/2014/main" id="{7B356A12-A655-2FF2-3954-22CDB68CBB9C}"/>
                </a:ext>
              </a:extLst>
            </p:cNvPr>
            <p:cNvGrpSpPr>
              <a:grpSpLocks noGrp="1" noUngrp="1" noRot="1" noMove="1" noResize="1"/>
            </p:cNvGrpSpPr>
            <p:nvPr/>
          </p:nvGrpSpPr>
          <p:grpSpPr>
            <a:xfrm>
              <a:off x="319964" y="1685487"/>
              <a:ext cx="3824084" cy="2198411"/>
              <a:chOff x="319964" y="1685487"/>
              <a:chExt cx="3824084" cy="2198411"/>
            </a:xfrm>
          </p:grpSpPr>
          <p:graphicFrame>
            <p:nvGraphicFramePr>
              <p:cNvPr id="69" name="Chart 68">
                <a:extLst>
                  <a:ext uri="{FF2B5EF4-FFF2-40B4-BE49-F238E27FC236}">
                    <a16:creationId xmlns:a16="http://schemas.microsoft.com/office/drawing/2014/main" id="{B88590F1-C1AD-8DD5-13CE-73FC5DCD7AA3}"/>
                  </a:ext>
                </a:extLst>
              </p:cNvPr>
              <p:cNvGraphicFramePr>
                <a:graphicFrameLocks/>
              </p:cNvGraphicFramePr>
              <p:nvPr>
                <p:extLst>
                  <p:ext uri="{D42A27DB-BD31-4B8C-83A1-F6EECF244321}">
                    <p14:modId xmlns:p14="http://schemas.microsoft.com/office/powerpoint/2010/main" val="1991874854"/>
                  </p:ext>
                </p:extLst>
              </p:nvPr>
            </p:nvGraphicFramePr>
            <p:xfrm>
              <a:off x="319964" y="1995599"/>
              <a:ext cx="3809085" cy="1888299"/>
            </p:xfrm>
            <a:graphic>
              <a:graphicData uri="http://schemas.openxmlformats.org/drawingml/2006/chart">
                <c:chart xmlns:c="http://schemas.openxmlformats.org/drawingml/2006/chart" xmlns:r="http://schemas.openxmlformats.org/officeDocument/2006/relationships" r:id="rId2"/>
              </a:graphicData>
            </a:graphic>
          </p:graphicFrame>
          <p:sp>
            <p:nvSpPr>
              <p:cNvPr id="63" name="Rectangle 62">
                <a:extLst>
                  <a:ext uri="{FF2B5EF4-FFF2-40B4-BE49-F238E27FC236}">
                    <a16:creationId xmlns:a16="http://schemas.microsoft.com/office/drawing/2014/main" id="{62632BCE-225D-6B83-725F-656F18FD032E}"/>
                  </a:ext>
                </a:extLst>
              </p:cNvPr>
              <p:cNvSpPr>
                <a:spLocks noGrp="1" noRot="1" noMove="1" noResize="1" noEditPoints="1" noAdjustHandles="1" noChangeArrowheads="1" noChangeShapeType="1"/>
              </p:cNvSpPr>
              <p:nvPr/>
            </p:nvSpPr>
            <p:spPr>
              <a:xfrm>
                <a:off x="334963" y="1685487"/>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dirty="0" err="1">
                    <a:solidFill>
                      <a:schemeClr val="bg1"/>
                    </a:solidFill>
                  </a:rPr>
                  <a:t>Teithiau</a:t>
                </a:r>
                <a:r>
                  <a:rPr lang="en-IN" sz="2800" b="1" dirty="0">
                    <a:solidFill>
                      <a:schemeClr val="bg1"/>
                    </a:solidFill>
                  </a:rPr>
                  <a:t> Dros Nos 2023</a:t>
                </a:r>
              </a:p>
            </p:txBody>
          </p:sp>
        </p:grpSp>
        <p:sp>
          <p:nvSpPr>
            <p:cNvPr id="75" name="TextBox 74">
              <a:extLst>
                <a:ext uri="{FF2B5EF4-FFF2-40B4-BE49-F238E27FC236}">
                  <a16:creationId xmlns:a16="http://schemas.microsoft.com/office/drawing/2014/main" id="{F15B75F6-3800-3481-C1F3-714A6699A502}"/>
                </a:ext>
              </a:extLst>
            </p:cNvPr>
            <p:cNvSpPr txBox="1">
              <a:spLocks/>
            </p:cNvSpPr>
            <p:nvPr/>
          </p:nvSpPr>
          <p:spPr>
            <a:xfrm>
              <a:off x="1895941" y="2768401"/>
              <a:ext cx="698108" cy="738664"/>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p>
            <a:p>
              <a:pPr algn="ctr" defTabSz="914400">
                <a:defRPr/>
              </a:pPr>
              <a:r>
                <a:rPr lang="en-IN" sz="2400" b="1" dirty="0" err="1"/>
                <a:t>Fawr</a:t>
              </a:r>
              <a:endParaRPr lang="en-IN" sz="2400" b="1" dirty="0"/>
            </a:p>
            <a:p>
              <a:pPr algn="ctr" defTabSz="914400">
                <a:defRPr/>
              </a:pPr>
              <a:r>
                <a:rPr lang="en-IN" sz="2400" b="1" dirty="0"/>
                <a:t>117.4M</a:t>
              </a:r>
            </a:p>
          </p:txBody>
        </p:sp>
      </p:grpSp>
      <p:sp>
        <p:nvSpPr>
          <p:cNvPr id="58" name="Rectangle 57">
            <a:extLst>
              <a:ext uri="{FF2B5EF4-FFF2-40B4-BE49-F238E27FC236}">
                <a16:creationId xmlns:a16="http://schemas.microsoft.com/office/drawing/2014/main" id="{76C885A3-A1B8-85EE-36E7-97D63E69D156}"/>
              </a:ext>
              <a:ext uri="{C183D7F6-B498-43B3-948B-1728B52AA6E4}">
                <adec:decorative xmlns:adec="http://schemas.microsoft.com/office/drawing/2017/decorative" val="1"/>
              </a:ext>
            </a:extLst>
          </p:cNvPr>
          <p:cNvSpPr/>
          <p:nvPr/>
        </p:nvSpPr>
        <p:spPr>
          <a:xfrm>
            <a:off x="8441508" y="3811536"/>
            <a:ext cx="7618168"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2" name="Group 11" descr="Pie chart depicting 2022 tourism day visits to GB 1.1B, England 945M, Scotland 94.8M, Wales 60.0M.">
            <a:extLst>
              <a:ext uri="{FF2B5EF4-FFF2-40B4-BE49-F238E27FC236}">
                <a16:creationId xmlns:a16="http://schemas.microsoft.com/office/drawing/2014/main" id="{FD060F2A-486F-F601-737B-1011598D3C75}"/>
              </a:ext>
              <a:ext uri="{C183D7F6-B498-43B3-948B-1728B52AA6E4}">
                <adec:decorative xmlns:adec="http://schemas.microsoft.com/office/drawing/2017/decorative" val="0"/>
              </a:ext>
            </a:extLst>
          </p:cNvPr>
          <p:cNvGrpSpPr>
            <a:grpSpLocks/>
          </p:cNvGrpSpPr>
          <p:nvPr/>
        </p:nvGrpSpPr>
        <p:grpSpPr>
          <a:xfrm>
            <a:off x="8441508" y="3201107"/>
            <a:ext cx="7618170" cy="4396826"/>
            <a:chOff x="4206539" y="1685487"/>
            <a:chExt cx="3809085" cy="2198413"/>
          </a:xfrm>
        </p:grpSpPr>
        <p:sp>
          <p:nvSpPr>
            <p:cNvPr id="64" name="Rectangle 63">
              <a:extLst>
                <a:ext uri="{FF2B5EF4-FFF2-40B4-BE49-F238E27FC236}">
                  <a16:creationId xmlns:a16="http://schemas.microsoft.com/office/drawing/2014/main" id="{D4A908D6-9A26-82C9-E500-9AB8E1CB1F68}"/>
                </a:ext>
              </a:extLst>
            </p:cNvPr>
            <p:cNvSpPr>
              <a:spLocks/>
            </p:cNvSpPr>
            <p:nvPr/>
          </p:nvSpPr>
          <p:spPr>
            <a:xfrm>
              <a:off x="4206539" y="1685487"/>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dirty="0" err="1">
                  <a:solidFill>
                    <a:schemeClr val="bg1"/>
                  </a:solidFill>
                </a:rPr>
                <a:t>Ymweliadau</a:t>
              </a:r>
              <a:r>
                <a:rPr lang="en-IN" sz="2800" b="1" dirty="0">
                  <a:solidFill>
                    <a:schemeClr val="bg1"/>
                  </a:solidFill>
                </a:rPr>
                <a:t> </a:t>
              </a:r>
              <a:r>
                <a:rPr lang="en-IN" sz="2800" b="1" dirty="0" err="1">
                  <a:solidFill>
                    <a:schemeClr val="bg1"/>
                  </a:solidFill>
                </a:rPr>
                <a:t>Dydd</a:t>
              </a:r>
              <a:r>
                <a:rPr lang="en-IN" sz="2800" b="1" dirty="0">
                  <a:solidFill>
                    <a:schemeClr val="bg1"/>
                  </a:solidFill>
                </a:rPr>
                <a:t> </a:t>
              </a:r>
              <a:r>
                <a:rPr lang="en-IN" sz="2800" b="1" dirty="0" err="1">
                  <a:solidFill>
                    <a:schemeClr val="bg1"/>
                  </a:solidFill>
                </a:rPr>
                <a:t>Twristiaeth</a:t>
              </a:r>
              <a:r>
                <a:rPr lang="en-IN" sz="2800" b="1" dirty="0">
                  <a:solidFill>
                    <a:schemeClr val="bg1"/>
                  </a:solidFill>
                </a:rPr>
                <a:t> 2023</a:t>
              </a:r>
            </a:p>
          </p:txBody>
        </p:sp>
        <p:graphicFrame>
          <p:nvGraphicFramePr>
            <p:cNvPr id="70" name="Chart 69">
              <a:extLst>
                <a:ext uri="{FF2B5EF4-FFF2-40B4-BE49-F238E27FC236}">
                  <a16:creationId xmlns:a16="http://schemas.microsoft.com/office/drawing/2014/main" id="{D733543B-0D5C-1F10-1201-391E5FEADA44}"/>
                </a:ext>
              </a:extLst>
            </p:cNvPr>
            <p:cNvGraphicFramePr>
              <a:graphicFrameLocks/>
            </p:cNvGraphicFramePr>
            <p:nvPr>
              <p:extLst>
                <p:ext uri="{D42A27DB-BD31-4B8C-83A1-F6EECF244321}">
                  <p14:modId xmlns:p14="http://schemas.microsoft.com/office/powerpoint/2010/main" val="2207955323"/>
                </p:ext>
              </p:extLst>
            </p:nvPr>
          </p:nvGraphicFramePr>
          <p:xfrm>
            <a:off x="4206539" y="1995601"/>
            <a:ext cx="3809084" cy="1888299"/>
          </p:xfrm>
          <a:graphic>
            <a:graphicData uri="http://schemas.openxmlformats.org/drawingml/2006/chart">
              <c:chart xmlns:c="http://schemas.openxmlformats.org/drawingml/2006/chart" xmlns:r="http://schemas.openxmlformats.org/officeDocument/2006/relationships" r:id="rId3"/>
            </a:graphicData>
          </a:graphic>
        </p:graphicFrame>
        <p:sp>
          <p:nvSpPr>
            <p:cNvPr id="76" name="TextBox 75">
              <a:extLst>
                <a:ext uri="{FF2B5EF4-FFF2-40B4-BE49-F238E27FC236}">
                  <a16:creationId xmlns:a16="http://schemas.microsoft.com/office/drawing/2014/main" id="{1D59DCD8-145E-D5EB-9CF1-914424315697}"/>
                </a:ext>
              </a:extLst>
            </p:cNvPr>
            <p:cNvSpPr txBox="1">
              <a:spLocks/>
            </p:cNvSpPr>
            <p:nvPr/>
          </p:nvSpPr>
          <p:spPr>
            <a:xfrm>
              <a:off x="5774596" y="2758814"/>
              <a:ext cx="698108" cy="738664"/>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a:t>
              </a:r>
            </a:p>
            <a:p>
              <a:pPr algn="ctr" defTabSz="914400">
                <a:defRPr/>
              </a:pPr>
              <a:r>
                <a:rPr lang="en-IN" sz="2400" b="1" dirty="0"/>
                <a:t> </a:t>
              </a:r>
              <a:r>
                <a:rPr lang="en-IN" sz="2400" b="1" dirty="0" err="1"/>
                <a:t>Fawr</a:t>
              </a:r>
              <a:endParaRPr lang="en-IN" sz="2400" b="1" dirty="0"/>
            </a:p>
            <a:p>
              <a:pPr algn="ctr" defTabSz="914400">
                <a:defRPr/>
              </a:pPr>
              <a:r>
                <a:rPr lang="en-IN" sz="2400" b="1" dirty="0"/>
                <a:t>1.2B</a:t>
              </a:r>
            </a:p>
          </p:txBody>
        </p:sp>
      </p:grpSp>
      <p:sp>
        <p:nvSpPr>
          <p:cNvPr id="59" name="Rectangle 58">
            <a:extLst>
              <a:ext uri="{FF2B5EF4-FFF2-40B4-BE49-F238E27FC236}">
                <a16:creationId xmlns:a16="http://schemas.microsoft.com/office/drawing/2014/main" id="{EC54DC7D-FA90-3EA8-4108-40D63EC5FD45}"/>
              </a:ext>
              <a:ext uri="{C183D7F6-B498-43B3-948B-1728B52AA6E4}">
                <adec:decorative xmlns:adec="http://schemas.microsoft.com/office/drawing/2017/decorative" val="1"/>
              </a:ext>
            </a:extLst>
          </p:cNvPr>
          <p:cNvSpPr/>
          <p:nvPr/>
        </p:nvSpPr>
        <p:spPr>
          <a:xfrm>
            <a:off x="16156227" y="3770558"/>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5" name="Group 14" descr="Pie chart depicting 2022 Day visits and overnight trips to GB 1.2B, England 1.1B, Scotland 103M, Wales 70.7M.">
            <a:extLst>
              <a:ext uri="{FF2B5EF4-FFF2-40B4-BE49-F238E27FC236}">
                <a16:creationId xmlns:a16="http://schemas.microsoft.com/office/drawing/2014/main" id="{DFC9533E-A988-9453-4CEE-E6E8A60FB862}"/>
              </a:ext>
              <a:ext uri="{C183D7F6-B498-43B3-948B-1728B52AA6E4}">
                <adec:decorative xmlns:adec="http://schemas.microsoft.com/office/drawing/2017/decorative" val="0"/>
              </a:ext>
            </a:extLst>
          </p:cNvPr>
          <p:cNvGrpSpPr>
            <a:grpSpLocks/>
          </p:cNvGrpSpPr>
          <p:nvPr/>
        </p:nvGrpSpPr>
        <p:grpSpPr>
          <a:xfrm>
            <a:off x="16156227" y="3183062"/>
            <a:ext cx="7618172" cy="4396824"/>
            <a:chOff x="4206538" y="3940451"/>
            <a:chExt cx="3809086" cy="2198412"/>
          </a:xfrm>
        </p:grpSpPr>
        <p:grpSp>
          <p:nvGrpSpPr>
            <p:cNvPr id="6" name="Group 5">
              <a:extLst>
                <a:ext uri="{FF2B5EF4-FFF2-40B4-BE49-F238E27FC236}">
                  <a16:creationId xmlns:a16="http://schemas.microsoft.com/office/drawing/2014/main" id="{58EF572A-5DB4-9CDD-F926-4B2CC0D9DF12}"/>
                </a:ext>
              </a:extLst>
            </p:cNvPr>
            <p:cNvGrpSpPr>
              <a:grpSpLocks/>
            </p:cNvGrpSpPr>
            <p:nvPr/>
          </p:nvGrpSpPr>
          <p:grpSpPr>
            <a:xfrm>
              <a:off x="4206538" y="3940451"/>
              <a:ext cx="3809086" cy="2198412"/>
              <a:chOff x="4206538" y="3940451"/>
              <a:chExt cx="3809086" cy="2198412"/>
            </a:xfrm>
          </p:grpSpPr>
          <p:graphicFrame>
            <p:nvGraphicFramePr>
              <p:cNvPr id="73" name="Chart 72">
                <a:extLst>
                  <a:ext uri="{FF2B5EF4-FFF2-40B4-BE49-F238E27FC236}">
                    <a16:creationId xmlns:a16="http://schemas.microsoft.com/office/drawing/2014/main" id="{10F8CFEB-3C0D-C06C-404A-A1D64F968B62}"/>
                  </a:ext>
                </a:extLst>
              </p:cNvPr>
              <p:cNvGraphicFramePr>
                <a:graphicFrameLocks/>
              </p:cNvGraphicFramePr>
              <p:nvPr>
                <p:extLst>
                  <p:ext uri="{D42A27DB-BD31-4B8C-83A1-F6EECF244321}">
                    <p14:modId xmlns:p14="http://schemas.microsoft.com/office/powerpoint/2010/main" val="3910645273"/>
                  </p:ext>
                </p:extLst>
              </p:nvPr>
            </p:nvGraphicFramePr>
            <p:xfrm>
              <a:off x="4206538" y="4250564"/>
              <a:ext cx="3809085" cy="1888299"/>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66">
                <a:extLst>
                  <a:ext uri="{FF2B5EF4-FFF2-40B4-BE49-F238E27FC236}">
                    <a16:creationId xmlns:a16="http://schemas.microsoft.com/office/drawing/2014/main" id="{E57DCF03-31BA-77C5-2CC7-3F15899C60EE}"/>
                  </a:ext>
                </a:extLst>
              </p:cNvPr>
              <p:cNvSpPr>
                <a:spLocks/>
              </p:cNvSpPr>
              <p:nvPr/>
            </p:nvSpPr>
            <p:spPr>
              <a:xfrm>
                <a:off x="4206539" y="3940451"/>
                <a:ext cx="3809085" cy="310114"/>
              </a:xfrm>
              <a:prstGeom prst="rect">
                <a:avLst/>
              </a:prstGeom>
              <a:solidFill>
                <a:schemeClr val="tx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dirty="0" err="1">
                    <a:solidFill>
                      <a:schemeClr val="bg1"/>
                    </a:solidFill>
                  </a:rPr>
                  <a:t>Ymweliadau</a:t>
                </a:r>
                <a:r>
                  <a:rPr lang="en-US" sz="2800" b="1" dirty="0">
                    <a:solidFill>
                      <a:schemeClr val="bg1"/>
                    </a:solidFill>
                  </a:rPr>
                  <a:t> </a:t>
                </a:r>
                <a:r>
                  <a:rPr lang="en-US" sz="2800" b="1" dirty="0" err="1">
                    <a:solidFill>
                      <a:schemeClr val="bg1"/>
                    </a:solidFill>
                  </a:rPr>
                  <a:t>Dydd</a:t>
                </a:r>
                <a:r>
                  <a:rPr lang="en-US" sz="2800" b="1" dirty="0">
                    <a:solidFill>
                      <a:schemeClr val="bg1"/>
                    </a:solidFill>
                  </a:rPr>
                  <a:t> a </a:t>
                </a:r>
                <a:r>
                  <a:rPr lang="en-US" sz="2800" b="1" dirty="0" err="1">
                    <a:solidFill>
                      <a:schemeClr val="bg1"/>
                    </a:solidFill>
                  </a:rPr>
                  <a:t>Theithiau</a:t>
                </a:r>
                <a:r>
                  <a:rPr lang="en-US" sz="2800" b="1" dirty="0">
                    <a:solidFill>
                      <a:schemeClr val="bg1"/>
                    </a:solidFill>
                  </a:rPr>
                  <a:t> Dros Nos 2023 </a:t>
                </a:r>
                <a:endParaRPr lang="en-IN" sz="2800" b="1" dirty="0">
                  <a:solidFill>
                    <a:schemeClr val="bg1"/>
                  </a:solidFill>
                </a:endParaRPr>
              </a:p>
            </p:txBody>
          </p:sp>
        </p:grpSp>
        <p:sp>
          <p:nvSpPr>
            <p:cNvPr id="79" name="TextBox 78">
              <a:extLst>
                <a:ext uri="{FF2B5EF4-FFF2-40B4-BE49-F238E27FC236}">
                  <a16:creationId xmlns:a16="http://schemas.microsoft.com/office/drawing/2014/main" id="{F7B52C67-8536-A6B3-0FB1-A14DBA05ACC8}"/>
                </a:ext>
              </a:extLst>
            </p:cNvPr>
            <p:cNvSpPr txBox="1">
              <a:spLocks/>
            </p:cNvSpPr>
            <p:nvPr/>
          </p:nvSpPr>
          <p:spPr>
            <a:xfrm>
              <a:off x="5779181" y="5014678"/>
              <a:ext cx="698108" cy="738664"/>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p>
            <a:p>
              <a:pPr algn="ctr" defTabSz="914400">
                <a:defRPr/>
              </a:pPr>
              <a:r>
                <a:rPr lang="en-IN" sz="2400" b="1" dirty="0" err="1"/>
                <a:t>Fawr</a:t>
              </a:r>
              <a:endParaRPr lang="en-IN" sz="2400" b="1" dirty="0"/>
            </a:p>
            <a:p>
              <a:pPr algn="ctr" defTabSz="914400">
                <a:defRPr/>
              </a:pPr>
              <a:r>
                <a:rPr lang="en-IN" sz="2400" b="1" dirty="0"/>
                <a:t>1.3B</a:t>
              </a:r>
            </a:p>
          </p:txBody>
        </p:sp>
      </p:grpSp>
      <p:sp>
        <p:nvSpPr>
          <p:cNvPr id="60" name="Rectangle 59">
            <a:extLst>
              <a:ext uri="{FF2B5EF4-FFF2-40B4-BE49-F238E27FC236}">
                <a16:creationId xmlns:a16="http://schemas.microsoft.com/office/drawing/2014/main" id="{C5F71C31-0D17-0AB9-9032-ECEBEEA14B31}"/>
              </a:ext>
              <a:ext uri="{C183D7F6-B498-43B3-948B-1728B52AA6E4}">
                <adec:decorative xmlns:adec="http://schemas.microsoft.com/office/drawing/2017/decorative" val="1"/>
              </a:ext>
            </a:extLst>
          </p:cNvPr>
          <p:cNvSpPr/>
          <p:nvPr/>
        </p:nvSpPr>
        <p:spPr>
          <a:xfrm>
            <a:off x="669926" y="8313218"/>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3" name="Group 12" descr="Pie chart depicting 2022 overnight spend in GB £32.9B, England £27.5B, Scotland £3.4B and Wales £1.9B.">
            <a:extLst>
              <a:ext uri="{FF2B5EF4-FFF2-40B4-BE49-F238E27FC236}">
                <a16:creationId xmlns:a16="http://schemas.microsoft.com/office/drawing/2014/main" id="{7797D893-F3E1-885C-DCD5-AD526D64558C}"/>
              </a:ext>
              <a:ext uri="{C183D7F6-B498-43B3-948B-1728B52AA6E4}">
                <adec:decorative xmlns:adec="http://schemas.microsoft.com/office/drawing/2017/decorative" val="0"/>
              </a:ext>
            </a:extLst>
          </p:cNvPr>
          <p:cNvGrpSpPr>
            <a:grpSpLocks/>
          </p:cNvGrpSpPr>
          <p:nvPr/>
        </p:nvGrpSpPr>
        <p:grpSpPr>
          <a:xfrm>
            <a:off x="609606" y="7696675"/>
            <a:ext cx="7689468" cy="4383342"/>
            <a:chOff x="8078114" y="1692229"/>
            <a:chExt cx="3844734" cy="2191671"/>
          </a:xfrm>
        </p:grpSpPr>
        <p:grpSp>
          <p:nvGrpSpPr>
            <p:cNvPr id="8" name="Group 7">
              <a:extLst>
                <a:ext uri="{FF2B5EF4-FFF2-40B4-BE49-F238E27FC236}">
                  <a16:creationId xmlns:a16="http://schemas.microsoft.com/office/drawing/2014/main" id="{3D647627-5171-EC38-9E95-CE8222BAC577}"/>
                </a:ext>
              </a:extLst>
            </p:cNvPr>
            <p:cNvGrpSpPr>
              <a:grpSpLocks/>
            </p:cNvGrpSpPr>
            <p:nvPr/>
          </p:nvGrpSpPr>
          <p:grpSpPr>
            <a:xfrm>
              <a:off x="8078114" y="1692229"/>
              <a:ext cx="3844734" cy="2191671"/>
              <a:chOff x="8078114" y="1692229"/>
              <a:chExt cx="3844734" cy="2191671"/>
            </a:xfrm>
          </p:grpSpPr>
          <p:sp>
            <p:nvSpPr>
              <p:cNvPr id="65" name="Rectangle 64">
                <a:extLst>
                  <a:ext uri="{FF2B5EF4-FFF2-40B4-BE49-F238E27FC236}">
                    <a16:creationId xmlns:a16="http://schemas.microsoft.com/office/drawing/2014/main" id="{972E2DE5-E209-465A-D623-433EA8A7D35E}"/>
                  </a:ext>
                </a:extLst>
              </p:cNvPr>
              <p:cNvSpPr>
                <a:spLocks/>
              </p:cNvSpPr>
              <p:nvPr/>
            </p:nvSpPr>
            <p:spPr>
              <a:xfrm>
                <a:off x="8113763" y="1692229"/>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dirty="0" err="1">
                    <a:solidFill>
                      <a:srgbClr val="200E2E"/>
                    </a:solidFill>
                  </a:rPr>
                  <a:t>Gwariant</a:t>
                </a:r>
                <a:r>
                  <a:rPr lang="en-IN" sz="2800" b="1" dirty="0">
                    <a:solidFill>
                      <a:srgbClr val="200E2E"/>
                    </a:solidFill>
                  </a:rPr>
                  <a:t> Dros Nos 2023 </a:t>
                </a:r>
              </a:p>
            </p:txBody>
          </p:sp>
          <p:graphicFrame>
            <p:nvGraphicFramePr>
              <p:cNvPr id="71" name="Chart 70">
                <a:extLst>
                  <a:ext uri="{FF2B5EF4-FFF2-40B4-BE49-F238E27FC236}">
                    <a16:creationId xmlns:a16="http://schemas.microsoft.com/office/drawing/2014/main" id="{360DD992-FAF6-DA75-7AE1-C323F6A00AF0}"/>
                  </a:ext>
                </a:extLst>
              </p:cNvPr>
              <p:cNvGraphicFramePr>
                <a:graphicFrameLocks/>
              </p:cNvGraphicFramePr>
              <p:nvPr>
                <p:extLst>
                  <p:ext uri="{D42A27DB-BD31-4B8C-83A1-F6EECF244321}">
                    <p14:modId xmlns:p14="http://schemas.microsoft.com/office/powerpoint/2010/main" val="3322627097"/>
                  </p:ext>
                </p:extLst>
              </p:nvPr>
            </p:nvGraphicFramePr>
            <p:xfrm>
              <a:off x="8078114" y="1995601"/>
              <a:ext cx="3809085" cy="1888299"/>
            </p:xfrm>
            <a:graphic>
              <a:graphicData uri="http://schemas.openxmlformats.org/drawingml/2006/chart">
                <c:chart xmlns:c="http://schemas.openxmlformats.org/drawingml/2006/chart" xmlns:r="http://schemas.openxmlformats.org/officeDocument/2006/relationships" r:id="rId5"/>
              </a:graphicData>
            </a:graphic>
          </p:graphicFrame>
        </p:grpSp>
        <p:sp>
          <p:nvSpPr>
            <p:cNvPr id="77" name="TextBox 76">
              <a:extLst>
                <a:ext uri="{FF2B5EF4-FFF2-40B4-BE49-F238E27FC236}">
                  <a16:creationId xmlns:a16="http://schemas.microsoft.com/office/drawing/2014/main" id="{BC927D28-DED8-3C85-74D2-3DBE6E5DD32C}"/>
                </a:ext>
              </a:extLst>
            </p:cNvPr>
            <p:cNvSpPr txBox="1">
              <a:spLocks/>
            </p:cNvSpPr>
            <p:nvPr/>
          </p:nvSpPr>
          <p:spPr>
            <a:xfrm>
              <a:off x="9663763" y="2770112"/>
              <a:ext cx="698108" cy="738664"/>
            </a:xfrm>
            <a:prstGeom prst="rect">
              <a:avLst/>
            </a:prstGeom>
            <a:noFill/>
          </p:spPr>
          <p:txBody>
            <a:bodyPr wrap="none" lIns="0" tIns="0" rIns="0" bIns="0" rtlCol="0" anchor="ctr">
              <a:spAutoFit/>
            </a:bodyPr>
            <a:lstStyle/>
            <a:p>
              <a:pPr algn="ctr" defTabSz="914400">
                <a:defRPr/>
              </a:pPr>
              <a:r>
                <a:rPr lang="en-IN" sz="2400" b="1" dirty="0" err="1"/>
                <a:t>Cyfanswm</a:t>
              </a:r>
              <a:r>
                <a:rPr lang="en-IN" sz="2400" b="1" dirty="0"/>
                <a:t> </a:t>
              </a:r>
            </a:p>
            <a:p>
              <a:pPr algn="ctr" defTabSz="914400">
                <a:defRPr/>
              </a:pPr>
              <a:r>
                <a:rPr lang="en-IN" sz="2400" b="1" dirty="0"/>
                <a:t>Prydain </a:t>
              </a:r>
            </a:p>
            <a:p>
              <a:pPr algn="ctr" defTabSz="914400">
                <a:defRPr/>
              </a:pPr>
              <a:r>
                <a:rPr lang="en-IN" sz="2400" b="1" dirty="0" err="1"/>
                <a:t>Fawr</a:t>
              </a:r>
              <a:endParaRPr lang="en-IN" sz="2400" b="1" dirty="0"/>
            </a:p>
            <a:p>
              <a:pPr algn="ctr" defTabSz="914400">
                <a:defRPr/>
              </a:pPr>
              <a:r>
                <a:rPr lang="en-IN" sz="2400" b="1" dirty="0"/>
                <a:t>£31.3B</a:t>
              </a:r>
            </a:p>
          </p:txBody>
        </p:sp>
      </p:grpSp>
      <p:sp>
        <p:nvSpPr>
          <p:cNvPr id="61" name="Rectangle 60">
            <a:extLst>
              <a:ext uri="{FF2B5EF4-FFF2-40B4-BE49-F238E27FC236}">
                <a16:creationId xmlns:a16="http://schemas.microsoft.com/office/drawing/2014/main" id="{3439E691-8D79-39FC-D36A-66C69405C5ED}"/>
              </a:ext>
              <a:ext uri="{C183D7F6-B498-43B3-948B-1728B52AA6E4}">
                <adec:decorative xmlns:adec="http://schemas.microsoft.com/office/drawing/2017/decorative" val="1"/>
              </a:ext>
            </a:extLst>
          </p:cNvPr>
          <p:cNvSpPr/>
          <p:nvPr/>
        </p:nvSpPr>
        <p:spPr>
          <a:xfrm>
            <a:off x="8413078" y="8303419"/>
            <a:ext cx="7618168"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4" name="Group 13" descr="Pie chart depicting 2022 day visit spend to GB £45B, England £38.7B, Scotland £3.9B, Wales £2.4B.">
            <a:extLst>
              <a:ext uri="{FF2B5EF4-FFF2-40B4-BE49-F238E27FC236}">
                <a16:creationId xmlns:a16="http://schemas.microsoft.com/office/drawing/2014/main" id="{4F86285A-DF67-77D8-9990-FBB04395EE6C}"/>
              </a:ext>
              <a:ext uri="{C183D7F6-B498-43B3-948B-1728B52AA6E4}">
                <adec:decorative xmlns:adec="http://schemas.microsoft.com/office/drawing/2017/decorative" val="0"/>
              </a:ext>
            </a:extLst>
          </p:cNvPr>
          <p:cNvGrpSpPr>
            <a:grpSpLocks/>
          </p:cNvGrpSpPr>
          <p:nvPr/>
        </p:nvGrpSpPr>
        <p:grpSpPr>
          <a:xfrm>
            <a:off x="8413080" y="7692992"/>
            <a:ext cx="7618170" cy="4396824"/>
            <a:chOff x="334963" y="3940451"/>
            <a:chExt cx="3809085" cy="2198412"/>
          </a:xfrm>
        </p:grpSpPr>
        <p:grpSp>
          <p:nvGrpSpPr>
            <p:cNvPr id="5" name="Group 4">
              <a:extLst>
                <a:ext uri="{FF2B5EF4-FFF2-40B4-BE49-F238E27FC236}">
                  <a16:creationId xmlns:a16="http://schemas.microsoft.com/office/drawing/2014/main" id="{0079DFE4-0426-71A7-6A2B-CC9C626E05D7}"/>
                </a:ext>
              </a:extLst>
            </p:cNvPr>
            <p:cNvGrpSpPr>
              <a:grpSpLocks/>
            </p:cNvGrpSpPr>
            <p:nvPr/>
          </p:nvGrpSpPr>
          <p:grpSpPr>
            <a:xfrm>
              <a:off x="334963" y="3940451"/>
              <a:ext cx="3809085" cy="2198412"/>
              <a:chOff x="334963" y="3940451"/>
              <a:chExt cx="3809085" cy="2198412"/>
            </a:xfrm>
          </p:grpSpPr>
          <p:sp>
            <p:nvSpPr>
              <p:cNvPr id="66" name="Rectangle 65">
                <a:extLst>
                  <a:ext uri="{FF2B5EF4-FFF2-40B4-BE49-F238E27FC236}">
                    <a16:creationId xmlns:a16="http://schemas.microsoft.com/office/drawing/2014/main" id="{F2C3BC57-19B8-40B6-206E-6078BC946B74}"/>
                  </a:ext>
                </a:extLst>
              </p:cNvPr>
              <p:cNvSpPr>
                <a:spLocks/>
              </p:cNvSpPr>
              <p:nvPr/>
            </p:nvSpPr>
            <p:spPr>
              <a:xfrm>
                <a:off x="334963" y="3940451"/>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IN" sz="2800" b="1" dirty="0" err="1">
                    <a:solidFill>
                      <a:srgbClr val="200E2E"/>
                    </a:solidFill>
                  </a:rPr>
                  <a:t>Gwariant</a:t>
                </a:r>
                <a:r>
                  <a:rPr lang="en-IN" sz="2800" b="1" dirty="0">
                    <a:solidFill>
                      <a:srgbClr val="200E2E"/>
                    </a:solidFill>
                  </a:rPr>
                  <a:t> </a:t>
                </a:r>
                <a:r>
                  <a:rPr lang="en-IN" sz="2800" b="1" dirty="0" err="1">
                    <a:solidFill>
                      <a:srgbClr val="200E2E"/>
                    </a:solidFill>
                  </a:rPr>
                  <a:t>Ymweliadau</a:t>
                </a:r>
                <a:r>
                  <a:rPr lang="en-IN" sz="2800" b="1" dirty="0">
                    <a:solidFill>
                      <a:srgbClr val="200E2E"/>
                    </a:solidFill>
                  </a:rPr>
                  <a:t> </a:t>
                </a:r>
                <a:r>
                  <a:rPr lang="en-IN" sz="2800" b="1" dirty="0" err="1">
                    <a:solidFill>
                      <a:srgbClr val="200E2E"/>
                    </a:solidFill>
                  </a:rPr>
                  <a:t>Dydd</a:t>
                </a:r>
                <a:r>
                  <a:rPr lang="en-IN" sz="2800" b="1" dirty="0">
                    <a:solidFill>
                      <a:srgbClr val="200E2E"/>
                    </a:solidFill>
                  </a:rPr>
                  <a:t> 2023 </a:t>
                </a:r>
              </a:p>
            </p:txBody>
          </p:sp>
          <p:graphicFrame>
            <p:nvGraphicFramePr>
              <p:cNvPr id="72" name="Chart 71">
                <a:extLst>
                  <a:ext uri="{FF2B5EF4-FFF2-40B4-BE49-F238E27FC236}">
                    <a16:creationId xmlns:a16="http://schemas.microsoft.com/office/drawing/2014/main" id="{54B49E39-90F0-2340-7826-81E612E6C4BD}"/>
                  </a:ext>
                </a:extLst>
              </p:cNvPr>
              <p:cNvGraphicFramePr>
                <a:graphicFrameLocks/>
              </p:cNvGraphicFramePr>
              <p:nvPr>
                <p:extLst>
                  <p:ext uri="{D42A27DB-BD31-4B8C-83A1-F6EECF244321}">
                    <p14:modId xmlns:p14="http://schemas.microsoft.com/office/powerpoint/2010/main" val="3596399458"/>
                  </p:ext>
                </p:extLst>
              </p:nvPr>
            </p:nvGraphicFramePr>
            <p:xfrm>
              <a:off x="334963" y="4250564"/>
              <a:ext cx="3809085" cy="1888299"/>
            </p:xfrm>
            <a:graphic>
              <a:graphicData uri="http://schemas.openxmlformats.org/drawingml/2006/chart">
                <c:chart xmlns:c="http://schemas.openxmlformats.org/drawingml/2006/chart" xmlns:r="http://schemas.openxmlformats.org/officeDocument/2006/relationships" r:id="rId6"/>
              </a:graphicData>
            </a:graphic>
          </p:graphicFrame>
        </p:grpSp>
        <p:sp>
          <p:nvSpPr>
            <p:cNvPr id="78" name="TextBox 77">
              <a:extLst>
                <a:ext uri="{FF2B5EF4-FFF2-40B4-BE49-F238E27FC236}">
                  <a16:creationId xmlns:a16="http://schemas.microsoft.com/office/drawing/2014/main" id="{64DD8F63-50AA-E0F6-EDF6-1E3930EE7853}"/>
                </a:ext>
              </a:extLst>
            </p:cNvPr>
            <p:cNvSpPr txBox="1">
              <a:spLocks/>
            </p:cNvSpPr>
            <p:nvPr/>
          </p:nvSpPr>
          <p:spPr>
            <a:xfrm>
              <a:off x="1917234" y="5024803"/>
              <a:ext cx="698108" cy="738664"/>
            </a:xfrm>
            <a:prstGeom prst="rect">
              <a:avLst/>
            </a:prstGeom>
            <a:noFill/>
          </p:spPr>
          <p:txBody>
            <a:bodyPr wrap="none" lIns="0" tIns="0" rIns="0" bIns="0" rtlCol="0" anchor="ctr">
              <a:spAutoFit/>
            </a:bodyPr>
            <a:lstStyle/>
            <a:p>
              <a:pPr algn="ctr" defTabSz="914400">
                <a:defRPr/>
              </a:pPr>
              <a:r>
                <a:rPr lang="en-IN" sz="2400" b="1" dirty="0" err="1">
                  <a:solidFill>
                    <a:srgbClr val="200E2E"/>
                  </a:solidFill>
                </a:rPr>
                <a:t>Cyfanswm</a:t>
              </a:r>
              <a:r>
                <a:rPr lang="en-IN" sz="2400" b="1" dirty="0">
                  <a:solidFill>
                    <a:srgbClr val="200E2E"/>
                  </a:solidFill>
                </a:rPr>
                <a:t> </a:t>
              </a:r>
            </a:p>
            <a:p>
              <a:pPr algn="ctr" defTabSz="914400">
                <a:defRPr/>
              </a:pPr>
              <a:r>
                <a:rPr lang="en-IN" sz="2400" b="1" dirty="0">
                  <a:solidFill>
                    <a:srgbClr val="200E2E"/>
                  </a:solidFill>
                </a:rPr>
                <a:t>Prydain </a:t>
              </a:r>
            </a:p>
            <a:p>
              <a:pPr algn="ctr" defTabSz="914400">
                <a:defRPr/>
              </a:pPr>
              <a:r>
                <a:rPr lang="en-IN" sz="2400" b="1" dirty="0" err="1">
                  <a:solidFill>
                    <a:srgbClr val="200E2E"/>
                  </a:solidFill>
                </a:rPr>
                <a:t>Fawr</a:t>
              </a:r>
              <a:endParaRPr lang="en-IN" sz="2400" b="1" dirty="0">
                <a:solidFill>
                  <a:srgbClr val="200E2E"/>
                </a:solidFill>
              </a:endParaRPr>
            </a:p>
            <a:p>
              <a:pPr algn="ctr" defTabSz="914400">
                <a:defRPr/>
              </a:pPr>
              <a:r>
                <a:rPr lang="en-IN" sz="2400" b="1" dirty="0">
                  <a:solidFill>
                    <a:srgbClr val="200E2E"/>
                  </a:solidFill>
                </a:rPr>
                <a:t>£52B</a:t>
              </a:r>
            </a:p>
          </p:txBody>
        </p:sp>
      </p:grpSp>
      <p:sp>
        <p:nvSpPr>
          <p:cNvPr id="62" name="Rectangle 61" descr="Pie chart depicting 2022 day spend and overnight spend to GB £77.9B, England £66.3B, Scotland £7.3B, Wales £4.3B.">
            <a:extLst>
              <a:ext uri="{FF2B5EF4-FFF2-40B4-BE49-F238E27FC236}">
                <a16:creationId xmlns:a16="http://schemas.microsoft.com/office/drawing/2014/main" id="{5ED73E5A-EE3A-59ED-C055-B2A74BDA9F2D}"/>
              </a:ext>
              <a:ext uri="{C183D7F6-B498-43B3-948B-1728B52AA6E4}">
                <adec:decorative xmlns:adec="http://schemas.microsoft.com/office/drawing/2017/decorative" val="1"/>
              </a:ext>
            </a:extLst>
          </p:cNvPr>
          <p:cNvSpPr/>
          <p:nvPr/>
        </p:nvSpPr>
        <p:spPr>
          <a:xfrm>
            <a:off x="16178183" y="8303419"/>
            <a:ext cx="7618170" cy="3776598"/>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hangingPunct="0"/>
            <a:endParaRPr lang="en-IN" sz="2400" dirty="0"/>
          </a:p>
        </p:txBody>
      </p:sp>
      <p:grpSp>
        <p:nvGrpSpPr>
          <p:cNvPr id="16" name="Group 15" descr="Pie chart depicting 2022 day spend and overnight spend to GB £77.9B, England £66.3B, Scotland £7.3B, Wales £4.3B.">
            <a:extLst>
              <a:ext uri="{FF2B5EF4-FFF2-40B4-BE49-F238E27FC236}">
                <a16:creationId xmlns:a16="http://schemas.microsoft.com/office/drawing/2014/main" id="{37C185AD-959A-526C-638C-BE52636B3446}"/>
              </a:ext>
              <a:ext uri="{C183D7F6-B498-43B3-948B-1728B52AA6E4}">
                <adec:decorative xmlns:adec="http://schemas.microsoft.com/office/drawing/2017/decorative" val="0"/>
              </a:ext>
            </a:extLst>
          </p:cNvPr>
          <p:cNvGrpSpPr>
            <a:grpSpLocks noGrp="1" noUngrp="1" noRot="1" noMove="1" noResize="1"/>
          </p:cNvGrpSpPr>
          <p:nvPr/>
        </p:nvGrpSpPr>
        <p:grpSpPr>
          <a:xfrm>
            <a:off x="16156227" y="7692992"/>
            <a:ext cx="7618170" cy="4396824"/>
            <a:chOff x="8078114" y="3940451"/>
            <a:chExt cx="3809085" cy="2198412"/>
          </a:xfrm>
        </p:grpSpPr>
        <p:grpSp>
          <p:nvGrpSpPr>
            <p:cNvPr id="7" name="Group 6">
              <a:extLst>
                <a:ext uri="{FF2B5EF4-FFF2-40B4-BE49-F238E27FC236}">
                  <a16:creationId xmlns:a16="http://schemas.microsoft.com/office/drawing/2014/main" id="{B3DE0B05-50EC-BC24-0FD0-57A48209DBB1}"/>
                </a:ext>
              </a:extLst>
            </p:cNvPr>
            <p:cNvGrpSpPr>
              <a:grpSpLocks noGrp="1" noUngrp="1" noRot="1" noMove="1" noResize="1"/>
            </p:cNvGrpSpPr>
            <p:nvPr/>
          </p:nvGrpSpPr>
          <p:grpSpPr>
            <a:xfrm>
              <a:off x="8078114" y="3940451"/>
              <a:ext cx="3809085" cy="2198412"/>
              <a:chOff x="8078114" y="3940451"/>
              <a:chExt cx="3809085" cy="2198412"/>
            </a:xfrm>
          </p:grpSpPr>
          <p:sp>
            <p:nvSpPr>
              <p:cNvPr id="68" name="Rectangle 67">
                <a:extLst>
                  <a:ext uri="{FF2B5EF4-FFF2-40B4-BE49-F238E27FC236}">
                    <a16:creationId xmlns:a16="http://schemas.microsoft.com/office/drawing/2014/main" id="{644BDAD5-DCA6-E6C8-526C-9BC4724914FC}"/>
                  </a:ext>
                </a:extLst>
              </p:cNvPr>
              <p:cNvSpPr>
                <a:spLocks noGrp="1" noRot="1" noMove="1" noResize="1" noEditPoints="1" noAdjustHandles="1" noChangeArrowheads="1" noChangeShapeType="1"/>
              </p:cNvSpPr>
              <p:nvPr/>
            </p:nvSpPr>
            <p:spPr>
              <a:xfrm>
                <a:off x="8078114" y="3940451"/>
                <a:ext cx="3809085" cy="310114"/>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algn="ctr" hangingPunct="0"/>
                <a:r>
                  <a:rPr lang="en-US" sz="2800" b="1" dirty="0" err="1">
                    <a:solidFill>
                      <a:srgbClr val="200E2E"/>
                    </a:solidFill>
                  </a:rPr>
                  <a:t>Gwariant</a:t>
                </a:r>
                <a:r>
                  <a:rPr lang="en-US" sz="2800" b="1" dirty="0">
                    <a:solidFill>
                      <a:srgbClr val="200E2E"/>
                    </a:solidFill>
                  </a:rPr>
                  <a:t> </a:t>
                </a:r>
                <a:r>
                  <a:rPr lang="en-US" sz="2800" b="1" dirty="0" err="1">
                    <a:solidFill>
                      <a:srgbClr val="200E2E"/>
                    </a:solidFill>
                  </a:rPr>
                  <a:t>Dydd</a:t>
                </a:r>
                <a:r>
                  <a:rPr lang="en-US" sz="2800" b="1" dirty="0">
                    <a:solidFill>
                      <a:srgbClr val="200E2E"/>
                    </a:solidFill>
                  </a:rPr>
                  <a:t> a </a:t>
                </a:r>
                <a:r>
                  <a:rPr lang="en-US" sz="2800" b="1" dirty="0" err="1">
                    <a:solidFill>
                      <a:srgbClr val="200E2E"/>
                    </a:solidFill>
                  </a:rPr>
                  <a:t>Gwariant</a:t>
                </a:r>
                <a:r>
                  <a:rPr lang="en-US" sz="2800" b="1" dirty="0">
                    <a:solidFill>
                      <a:srgbClr val="200E2E"/>
                    </a:solidFill>
                  </a:rPr>
                  <a:t> Dros Nos 2023 </a:t>
                </a:r>
                <a:endParaRPr lang="en-IN" sz="2800" b="1" dirty="0">
                  <a:solidFill>
                    <a:srgbClr val="200E2E"/>
                  </a:solidFill>
                </a:endParaRPr>
              </a:p>
            </p:txBody>
          </p:sp>
          <p:graphicFrame>
            <p:nvGraphicFramePr>
              <p:cNvPr id="74" name="Chart 73">
                <a:extLst>
                  <a:ext uri="{FF2B5EF4-FFF2-40B4-BE49-F238E27FC236}">
                    <a16:creationId xmlns:a16="http://schemas.microsoft.com/office/drawing/2014/main" id="{F508DFC7-65E7-FA25-E1FB-AFDBEA61E96D}"/>
                  </a:ext>
                </a:extLst>
              </p:cNvPr>
              <p:cNvGraphicFramePr>
                <a:graphicFrameLocks/>
              </p:cNvGraphicFramePr>
              <p:nvPr>
                <p:extLst>
                  <p:ext uri="{D42A27DB-BD31-4B8C-83A1-F6EECF244321}">
                    <p14:modId xmlns:p14="http://schemas.microsoft.com/office/powerpoint/2010/main" val="1511733639"/>
                  </p:ext>
                </p:extLst>
              </p:nvPr>
            </p:nvGraphicFramePr>
            <p:xfrm>
              <a:off x="8078114" y="4250564"/>
              <a:ext cx="3809085" cy="1888299"/>
            </p:xfrm>
            <a:graphic>
              <a:graphicData uri="http://schemas.openxmlformats.org/drawingml/2006/chart">
                <c:chart xmlns:c="http://schemas.openxmlformats.org/drawingml/2006/chart" xmlns:r="http://schemas.openxmlformats.org/officeDocument/2006/relationships" r:id="rId7"/>
              </a:graphicData>
            </a:graphic>
          </p:graphicFrame>
        </p:grpSp>
        <p:sp>
          <p:nvSpPr>
            <p:cNvPr id="80" name="TextBox 79">
              <a:extLst>
                <a:ext uri="{FF2B5EF4-FFF2-40B4-BE49-F238E27FC236}">
                  <a16:creationId xmlns:a16="http://schemas.microsoft.com/office/drawing/2014/main" id="{E34E55B3-4D9E-E0BC-C630-6EFF5247A312}"/>
                </a:ext>
              </a:extLst>
            </p:cNvPr>
            <p:cNvSpPr txBox="1">
              <a:spLocks/>
            </p:cNvSpPr>
            <p:nvPr/>
          </p:nvSpPr>
          <p:spPr>
            <a:xfrm>
              <a:off x="9650757" y="5024803"/>
              <a:ext cx="698108" cy="738664"/>
            </a:xfrm>
            <a:prstGeom prst="rect">
              <a:avLst/>
            </a:prstGeom>
            <a:noFill/>
          </p:spPr>
          <p:txBody>
            <a:bodyPr wrap="none" lIns="0" tIns="0" rIns="0" bIns="0" rtlCol="0" anchor="ctr">
              <a:spAutoFit/>
            </a:bodyPr>
            <a:lstStyle/>
            <a:p>
              <a:pPr algn="ctr" defTabSz="914400">
                <a:defRPr/>
              </a:pPr>
              <a:r>
                <a:rPr lang="en-IN" sz="2400" b="1" dirty="0" err="1">
                  <a:solidFill>
                    <a:srgbClr val="200E2E"/>
                  </a:solidFill>
                </a:rPr>
                <a:t>Cyfanswm</a:t>
              </a:r>
              <a:r>
                <a:rPr lang="en-IN" sz="2400" b="1" dirty="0">
                  <a:solidFill>
                    <a:srgbClr val="200E2E"/>
                  </a:solidFill>
                </a:rPr>
                <a:t> </a:t>
              </a:r>
            </a:p>
            <a:p>
              <a:pPr algn="ctr" defTabSz="914400">
                <a:defRPr/>
              </a:pPr>
              <a:r>
                <a:rPr lang="en-IN" sz="2400" b="1" dirty="0">
                  <a:solidFill>
                    <a:srgbClr val="200E2E"/>
                  </a:solidFill>
                </a:rPr>
                <a:t>Prydain </a:t>
              </a:r>
            </a:p>
            <a:p>
              <a:pPr algn="ctr" defTabSz="914400">
                <a:defRPr/>
              </a:pPr>
              <a:r>
                <a:rPr lang="en-IN" sz="2400" b="1" dirty="0" err="1">
                  <a:solidFill>
                    <a:srgbClr val="200E2E"/>
                  </a:solidFill>
                </a:rPr>
                <a:t>Fawr</a:t>
              </a:r>
              <a:endParaRPr lang="en-IN" sz="2400" b="1" dirty="0">
                <a:solidFill>
                  <a:srgbClr val="200E2E"/>
                </a:solidFill>
              </a:endParaRPr>
            </a:p>
            <a:p>
              <a:pPr algn="ctr" defTabSz="914400">
                <a:defRPr/>
              </a:pPr>
              <a:r>
                <a:rPr lang="en-IN" sz="2400" b="1" dirty="0">
                  <a:solidFill>
                    <a:srgbClr val="200E2E"/>
                  </a:solidFill>
                </a:rPr>
                <a:t>£83.2B</a:t>
              </a:r>
            </a:p>
          </p:txBody>
        </p:sp>
      </p:grpSp>
      <p:sp>
        <p:nvSpPr>
          <p:cNvPr id="3" name="Text Placeholder 2">
            <a:extLst>
              <a:ext uri="{FF2B5EF4-FFF2-40B4-BE49-F238E27FC236}">
                <a16:creationId xmlns:a16="http://schemas.microsoft.com/office/drawing/2014/main" id="{AF8094B4-2E4A-7559-A74A-6C3835C2BD2D}"/>
              </a:ext>
              <a:ext uri="{C183D7F6-B498-43B3-948B-1728B52AA6E4}">
                <adec:decorative xmlns:adec="http://schemas.microsoft.com/office/drawing/2017/decorative" val="0"/>
              </a:ext>
            </a:extLst>
          </p:cNvPr>
          <p:cNvSpPr>
            <a:spLocks noGrp="1"/>
          </p:cNvSpPr>
          <p:nvPr>
            <p:ph type="body" sz="quarter" idx="11"/>
          </p:nvPr>
        </p:nvSpPr>
        <p:spPr>
          <a:xfrm>
            <a:off x="669926" y="12128113"/>
            <a:ext cx="19948730" cy="538300"/>
          </a:xfrm>
        </p:spPr>
        <p:txBody>
          <a:bodyPr/>
          <a:lstStyle/>
          <a:p>
            <a:r>
              <a:rPr lang="en-US" sz="2400" dirty="0" err="1">
                <a:solidFill>
                  <a:schemeClr val="tx1"/>
                </a:solidFill>
              </a:rPr>
              <a:t>Ffynhonnell</a:t>
            </a:r>
            <a:r>
              <a:rPr lang="en-US" sz="2400" dirty="0">
                <a:solidFill>
                  <a:schemeClr val="tx1"/>
                </a:solidFill>
              </a:rPr>
              <a:t>: </a:t>
            </a:r>
            <a:r>
              <a:rPr lang="en-US" sz="2400" dirty="0" err="1">
                <a:solidFill>
                  <a:schemeClr val="tx1"/>
                </a:solidFill>
              </a:rPr>
              <a:t>Arolwg</a:t>
            </a:r>
            <a:r>
              <a:rPr lang="en-US" sz="2400" dirty="0">
                <a:solidFill>
                  <a:schemeClr val="tx1"/>
                </a:solidFill>
              </a:rPr>
              <a:t> </a:t>
            </a:r>
            <a:r>
              <a:rPr lang="en-US" sz="2400" dirty="0" err="1">
                <a:solidFill>
                  <a:schemeClr val="tx1"/>
                </a:solidFill>
              </a:rPr>
              <a:t>Twristiaeth</a:t>
            </a:r>
            <a:r>
              <a:rPr lang="en-US" sz="2400" dirty="0">
                <a:solidFill>
                  <a:schemeClr val="tx1"/>
                </a:solidFill>
              </a:rPr>
              <a:t> Prydain </a:t>
            </a:r>
            <a:r>
              <a:rPr lang="en-US" sz="2400" dirty="0" err="1">
                <a:solidFill>
                  <a:schemeClr val="tx1"/>
                </a:solidFill>
              </a:rPr>
              <a:t>Fawr</a:t>
            </a:r>
            <a:r>
              <a:rPr lang="en-US" sz="2400" dirty="0">
                <a:solidFill>
                  <a:schemeClr val="tx1"/>
                </a:solidFill>
              </a:rPr>
              <a:t>: </a:t>
            </a:r>
            <a:r>
              <a:rPr lang="en-US" sz="2400" dirty="0" err="1">
                <a:solidFill>
                  <a:schemeClr val="tx1"/>
                </a:solidFill>
              </a:rPr>
              <a:t>Ymweliadau</a:t>
            </a:r>
            <a:r>
              <a:rPr lang="en-US" sz="2400" dirty="0">
                <a:solidFill>
                  <a:schemeClr val="tx1"/>
                </a:solidFill>
              </a:rPr>
              <a:t> </a:t>
            </a:r>
            <a:r>
              <a:rPr lang="en-US" sz="2400" dirty="0" err="1">
                <a:solidFill>
                  <a:schemeClr val="tx1"/>
                </a:solidFill>
              </a:rPr>
              <a:t>Dydd</a:t>
            </a:r>
            <a:r>
              <a:rPr lang="en-US" sz="2400" dirty="0">
                <a:solidFill>
                  <a:schemeClr val="tx1"/>
                </a:solidFill>
              </a:rPr>
              <a:t> a </a:t>
            </a:r>
            <a:r>
              <a:rPr lang="en-US" sz="2400" dirty="0" err="1">
                <a:solidFill>
                  <a:schemeClr val="tx1"/>
                </a:solidFill>
              </a:rPr>
              <a:t>Theithiau</a:t>
            </a:r>
            <a:r>
              <a:rPr lang="en-US" sz="2400" dirty="0">
                <a:solidFill>
                  <a:schemeClr val="tx1"/>
                </a:solidFill>
              </a:rPr>
              <a:t> Dros Nos 2023</a:t>
            </a:r>
          </a:p>
        </p:txBody>
      </p:sp>
    </p:spTree>
    <p:extLst>
      <p:ext uri="{BB962C8B-B14F-4D97-AF65-F5344CB8AC3E}">
        <p14:creationId xmlns:p14="http://schemas.microsoft.com/office/powerpoint/2010/main" val="4211566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704A28-1667-1E51-4732-F04DB1AE5314}"/>
              </a:ext>
            </a:extLst>
          </p:cNvPr>
          <p:cNvSpPr>
            <a:spLocks noGrp="1"/>
          </p:cNvSpPr>
          <p:nvPr>
            <p:ph type="title" idx="4294967295"/>
          </p:nvPr>
        </p:nvSpPr>
        <p:spPr>
          <a:xfrm>
            <a:off x="937738" y="851117"/>
            <a:ext cx="22508524" cy="984886"/>
          </a:xfrm>
          <a:prstGeom prst="rect">
            <a:avLst/>
          </a:prstGeom>
          <a:noFill/>
          <a:ln>
            <a:noFill/>
            <a:prstDash/>
          </a:ln>
          <a:effectLst/>
        </p:spPr>
        <p:txBody>
          <a:bodyPr rot="0" spcFirstLastPara="0" vertOverflow="overflow" horzOverflow="overflow" vert="horz" wrap="square" lIns="0" tIns="91440" rIns="182880" bIns="91440" numCol="1" spcCol="0" rtlCol="0" fromWordArt="0" anchor="t" anchorCtr="0" forceAA="0" compatLnSpc="1">
            <a:prstTxWarp prst="textNoShape">
              <a:avLst/>
            </a:prstTxWarp>
            <a:noAutofit/>
          </a:bodyPr>
          <a:lstStyle/>
          <a:p>
            <a:pPr>
              <a:spcBef>
                <a:spcPts val="2000"/>
              </a:spcBef>
              <a:defRPr/>
            </a:pPr>
            <a:r>
              <a:rPr lang="en-IN" sz="5200" b="1" kern="1200" dirty="0" err="1">
                <a:solidFill>
                  <a:srgbClr val="200F2E"/>
                </a:solidFill>
                <a:latin typeface="Source Sans Pro Semibold" panose="020B0503030403020204" pitchFamily="34" charset="0"/>
                <a:ea typeface="+mn-ea"/>
                <a:cs typeface="+mn-cs"/>
              </a:rPr>
              <a:t>Cynnwys</a:t>
            </a:r>
            <a:endParaRPr lang="en-IN" sz="5200" b="1" kern="1200" dirty="0">
              <a:solidFill>
                <a:srgbClr val="200F2E"/>
              </a:solidFill>
              <a:latin typeface="Source Sans Pro Semibold" panose="020B0503030403020204" pitchFamily="34" charset="0"/>
              <a:ea typeface="+mn-ea"/>
              <a:cs typeface="+mn-cs"/>
            </a:endParaRPr>
          </a:p>
        </p:txBody>
      </p:sp>
      <p:sp>
        <p:nvSpPr>
          <p:cNvPr id="6" name="Text Placeholder 5">
            <a:extLst>
              <a:ext uri="{FF2B5EF4-FFF2-40B4-BE49-F238E27FC236}">
                <a16:creationId xmlns:a16="http://schemas.microsoft.com/office/drawing/2014/main" id="{10EC14A4-7C0C-40F6-F7B1-AB507436AD7B}"/>
              </a:ext>
            </a:extLst>
          </p:cNvPr>
          <p:cNvSpPr>
            <a:spLocks noGrp="1"/>
          </p:cNvSpPr>
          <p:nvPr>
            <p:ph type="body" sz="quarter" idx="13"/>
          </p:nvPr>
        </p:nvSpPr>
        <p:spPr>
          <a:xfrm>
            <a:off x="937736" y="2184401"/>
            <a:ext cx="22508524" cy="10680482"/>
          </a:xfrm>
        </p:spPr>
        <p:txBody>
          <a:bodyPr lIns="0" tIns="0" rIns="0" bIns="0" anchor="t"/>
          <a:lstStyle/>
          <a:p>
            <a:pPr>
              <a:lnSpc>
                <a:spcPct val="100000"/>
              </a:lnSpc>
            </a:pPr>
            <a:r>
              <a:rPr lang="cy-GB" b="1" noProof="0" dirty="0">
                <a:latin typeface="+mn-lt"/>
              </a:rPr>
              <a:t>Cyflwyniad, Methodoleg, Diffiniadau a Chyd-destun </a:t>
            </a:r>
          </a:p>
          <a:p>
            <a:pPr>
              <a:lnSpc>
                <a:spcPct val="100000"/>
              </a:lnSpc>
            </a:pPr>
            <a:r>
              <a:rPr lang="cy-GB" b="1" noProof="0" dirty="0">
                <a:latin typeface="+mn-lt"/>
              </a:rPr>
              <a:t>Crynodeb 2022 a 2023</a:t>
            </a:r>
            <a:endParaRPr lang="cy-GB" b="1" noProof="0" dirty="0">
              <a:latin typeface="+mn-lt"/>
              <a:ea typeface="Source Sans Pro"/>
            </a:endParaRPr>
          </a:p>
          <a:p>
            <a:pPr lvl="1">
              <a:lnSpc>
                <a:spcPct val="100000"/>
              </a:lnSpc>
              <a:buFont typeface="Courier New" panose="02070309020205020404" pitchFamily="49" charset="0"/>
              <a:buChar char="o"/>
            </a:pPr>
            <a:r>
              <a:rPr lang="cy-GB" sz="2800" noProof="0" dirty="0"/>
              <a:t>Prif ganlyniadau Prydain Fawr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Prydain Fawr fesul gwlad fesul mis a chwarter 2022 i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Prydain Fawr fesul gwlad breswylio yn ôl gwlad gyrchfan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Gwariant ar ymweliadau dydd twristiaeth Prydain Fawr fesul gwlad fesul chwarter a gwariant cyfartalog fesul ymweliad 2022 i 2023</a:t>
            </a:r>
            <a:endParaRPr lang="cy-GB" sz="2800" noProof="0" dirty="0">
              <a:ea typeface="Source Sans Pro"/>
            </a:endParaRPr>
          </a:p>
          <a:p>
            <a:pPr>
              <a:lnSpc>
                <a:spcPct val="100000"/>
              </a:lnSpc>
            </a:pPr>
            <a:r>
              <a:rPr lang="cy-GB" b="1" noProof="0" dirty="0">
                <a:latin typeface="+mn-lt"/>
              </a:rPr>
              <a:t>Prif ganlyniadau Cymru 2022 a 2023</a:t>
            </a:r>
            <a:endParaRPr lang="cy-GB" b="1" noProof="0" dirty="0">
              <a:latin typeface="+mn-lt"/>
              <a:ea typeface="Source Sans Pro"/>
            </a:endParaRPr>
          </a:p>
          <a:p>
            <a:pPr lvl="1">
              <a:lnSpc>
                <a:spcPct val="100000"/>
              </a:lnSpc>
              <a:buFont typeface="Courier New" panose="02070309020205020404" pitchFamily="49" charset="0"/>
              <a:buChar char="o"/>
            </a:pPr>
            <a:r>
              <a:rPr lang="cy-GB" sz="2800" noProof="0" dirty="0"/>
              <a:t>Ymweliadau dydd twristiaeth a gwariant yn ôl math o leoliad y prif le yr ymwelwyd ag ef 2022 i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a gwariant yn ôl gweithgareddau yr ymgymerwyd â nhw 2023</a:t>
            </a:r>
            <a:endParaRPr lang="cy-GB" sz="2800" noProof="0" dirty="0">
              <a:ea typeface="Source Sans Pro"/>
            </a:endParaRPr>
          </a:p>
          <a:p>
            <a:pPr>
              <a:lnSpc>
                <a:spcPct val="100000"/>
              </a:lnSpc>
            </a:pPr>
            <a:r>
              <a:rPr lang="cy-GB" b="1" noProof="0" dirty="0">
                <a:latin typeface="+mn-lt"/>
              </a:rPr>
              <a:t>Proffil ymweliadau Cymru 2023</a:t>
            </a:r>
            <a:endParaRPr lang="cy-GB" b="1" noProof="0" dirty="0">
              <a:latin typeface="+mn-lt"/>
              <a:ea typeface="Source Sans Pro"/>
            </a:endParaRPr>
          </a:p>
          <a:p>
            <a:pPr lvl="1">
              <a:lnSpc>
                <a:spcPct val="100000"/>
              </a:lnSpc>
              <a:buFont typeface="Courier New" panose="02070309020205020404" pitchFamily="49" charset="0"/>
              <a:buChar char="o"/>
            </a:pPr>
            <a:r>
              <a:rPr lang="cy-GB" sz="2800" noProof="0" dirty="0"/>
              <a:t>Ymweliadau dydd twristiaeth a gwariant yn ôl rhanbarth yr ymwelwyd ag ef a rhanbarth preswylio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yn ôl trafnidiaeth a ddefnyddiwyd, pellter a deithiwyd a nifer y lleoedd yr ymwelwyd â nhw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yn ôl cyfnod bywyd ac oedran 2023</a:t>
            </a:r>
            <a:endParaRPr lang="cy-GB" sz="2800" noProof="0" dirty="0">
              <a:ea typeface="Source Sans Pro"/>
            </a:endParaRPr>
          </a:p>
          <a:p>
            <a:pPr lvl="1">
              <a:lnSpc>
                <a:spcPct val="100000"/>
              </a:lnSpc>
              <a:buFont typeface="Courier New" panose="02070309020205020404" pitchFamily="49" charset="0"/>
              <a:buChar char="o"/>
            </a:pPr>
            <a:r>
              <a:rPr lang="cy-GB" sz="2800" noProof="0" dirty="0"/>
              <a:t>Ymweliadau dydd twristiaeth yn ôl maint y parti a’i gyfansoddiad 2023</a:t>
            </a:r>
            <a:endParaRPr lang="cy-GB" sz="2800" noProof="0" dirty="0">
              <a:ea typeface="Source Sans Pro"/>
            </a:endParaRPr>
          </a:p>
          <a:p>
            <a:pPr>
              <a:lnSpc>
                <a:spcPct val="100000"/>
              </a:lnSpc>
            </a:pPr>
            <a:r>
              <a:rPr lang="cy-GB" b="1" noProof="0" dirty="0">
                <a:latin typeface="+mn-lt"/>
              </a:rPr>
              <a:t>Atodiad </a:t>
            </a:r>
            <a:endParaRPr lang="cy-GB" b="1" noProof="0" dirty="0">
              <a:latin typeface="+mn-lt"/>
              <a:ea typeface="Source Sans Pro"/>
            </a:endParaRPr>
          </a:p>
          <a:p>
            <a:pPr lvl="1">
              <a:lnSpc>
                <a:spcPct val="100000"/>
              </a:lnSpc>
              <a:buFont typeface="Courier New" panose="02070309020205020404" pitchFamily="49" charset="0"/>
              <a:buChar char="o"/>
            </a:pPr>
            <a:r>
              <a:rPr lang="cy-GB" sz="2800" noProof="0" dirty="0"/>
              <a:t>Tablau Blynyddol Ystadegau Ymweliadau Dydd Prydain Fawr a’r Alban 2022 a 2023</a:t>
            </a:r>
          </a:p>
        </p:txBody>
      </p:sp>
    </p:spTree>
    <p:extLst>
      <p:ext uri="{BB962C8B-B14F-4D97-AF65-F5344CB8AC3E}">
        <p14:creationId xmlns:p14="http://schemas.microsoft.com/office/powerpoint/2010/main" val="160417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Cyflwyniad</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105031"/>
            <a:ext cx="23187025" cy="11318361"/>
          </a:xfrm>
        </p:spPr>
        <p:txBody>
          <a:bodyPr/>
          <a:lstStyle/>
          <a:p>
            <a:pPr>
              <a:spcBef>
                <a:spcPts val="2400"/>
              </a:spcBef>
            </a:pPr>
            <a:r>
              <a:rPr lang="cy-GB" noProof="0" dirty="0"/>
              <a:t>Arolwg defnyddwyr cenedlaethol yw Arolwg Twristiaeth Prydain Fawr: Ymweliadau Dydd. Mae’n mesur niferoedd a gwerth ymweliadau dydd twristiaeth domestig gan drigolion Prydain Fawr. Mae’r adroddiad hwn yn canolbwyntio ar ystadegau ymweliadau dydd twristiaeth domestig 2023 ar gyfer Cymru. Drwy’r adroddiad cyfan, defnyddir yr ystadegau ymweliadau dydd twristiaeth ar gyfer 2022 i amlygu tueddiadau o ran ymweliadau a gwariant. Cyhoeddir canlyniadau manwl ar gyfer Lloegr a’r Alban gan </a:t>
            </a:r>
            <a:r>
              <a:rPr lang="cy-GB" noProof="0" dirty="0" err="1">
                <a:hlinkClick r:id="rId3"/>
              </a:rPr>
              <a:t>VisitEngland</a:t>
            </a:r>
            <a:r>
              <a:rPr lang="cy-GB" noProof="0" dirty="0"/>
              <a:t> a </a:t>
            </a:r>
            <a:r>
              <a:rPr lang="cy-GB" noProof="0" dirty="0" err="1">
                <a:hlinkClick r:id="rId4"/>
              </a:rPr>
              <a:t>VisitScotland</a:t>
            </a:r>
            <a:r>
              <a:rPr lang="cy-GB" noProof="0" dirty="0"/>
              <a:t> yn y drefn honno. </a:t>
            </a:r>
          </a:p>
          <a:p>
            <a:pPr>
              <a:spcBef>
                <a:spcPts val="2400"/>
              </a:spcBef>
            </a:pPr>
            <a:r>
              <a:rPr lang="cy-GB" noProof="0" dirty="0"/>
              <a:t>Mae’r ystadegau o 2022 ymlaen yn seiliedig ar arolwg ar-lein cyfunol newydd. Mae’r arolwg hwn yn disodli Arolwg Twristiaeth Prydain Fawr ac Arolwg Ymweliadau Dydd Prydain Fawr, a gynhaliwyd tan ddiwedd 2019. Mae methodoleg ac adroddiadau ansawdd sy’n rhoi mwy o fanylion ar gael ar wefan </a:t>
            </a:r>
            <a:r>
              <a:rPr lang="cy-GB" noProof="0" dirty="0">
                <a:hlinkClick r:id="rId5"/>
              </a:rPr>
              <a:t>Croeso Cymru</a:t>
            </a:r>
            <a:r>
              <a:rPr lang="cy-GB" noProof="0" dirty="0"/>
              <a:t>. Mae hyn yn cynnwys canllawiau ar ddiffyg </a:t>
            </a:r>
            <a:r>
              <a:rPr lang="cy-GB" noProof="0" dirty="0" err="1"/>
              <a:t>cymharedd</a:t>
            </a:r>
            <a:r>
              <a:rPr lang="cy-GB" noProof="0" dirty="0"/>
              <a:t> â data hyd at 2019. </a:t>
            </a:r>
          </a:p>
          <a:p>
            <a:pPr>
              <a:spcBef>
                <a:spcPts val="2400"/>
              </a:spcBef>
            </a:pPr>
            <a:r>
              <a:rPr lang="cy-GB" noProof="0" dirty="0"/>
              <a:t>Mae’r adroddiad hwn yn cynnwys data ar gyfer tri diffiniad o ymweliadau dydd hamdden: Ymweliadau Dydd Twristiaeth (y diffiniad safonol, y mae’r adroddiad hwn yn canolbwyntio arno); Ymweliadau Dydd Hamdden 3 awr a mwy (y mesur ehangaf); Ymweliadau Dydd Twristiaeth – Gweithgareddau Craidd i Dwristiaeth (y mesur </a:t>
            </a:r>
            <a:r>
              <a:rPr lang="cy-GB" noProof="0" dirty="0" err="1"/>
              <a:t>culaf</a:t>
            </a:r>
            <a:r>
              <a:rPr lang="cy-GB" noProof="0" dirty="0"/>
              <a:t>). </a:t>
            </a:r>
          </a:p>
          <a:p>
            <a:pPr>
              <a:spcBef>
                <a:spcPts val="2400"/>
              </a:spcBef>
            </a:pPr>
            <a:r>
              <a:rPr lang="cy-GB" noProof="0" dirty="0"/>
              <a:t>Mae’r adroddiad hwn yn darparu gwybodaeth am nodweddion ymweliadau, â chymariaethau ag ystadegau 2022 pan fo’n briodol. Mae adroddiadau chwarterol a data manwl ar ymweliadau dydd twristiaeth ar gael ar ffurf Excel ar wefan </a:t>
            </a:r>
            <a:r>
              <a:rPr lang="cy-GB" noProof="0" dirty="0">
                <a:hlinkClick r:id="rId5"/>
              </a:rPr>
              <a:t>Croeso Cymru</a:t>
            </a:r>
            <a:r>
              <a:rPr lang="cy-GB" noProof="0" dirty="0"/>
              <a:t>. </a:t>
            </a:r>
          </a:p>
          <a:p>
            <a:pPr>
              <a:spcBef>
                <a:spcPts val="2400"/>
              </a:spcBef>
            </a:pPr>
            <a:r>
              <a:rPr lang="cy-GB" noProof="0" dirty="0"/>
              <a:t>Cynhaliwyd </a:t>
            </a:r>
            <a:r>
              <a:rPr lang="cy-GB" noProof="0" dirty="0">
                <a:hlinkClick r:id="rId6"/>
              </a:rPr>
              <a:t>adolygiad methodolegol</a:t>
            </a:r>
            <a:r>
              <a:rPr lang="cy-GB" noProof="0" dirty="0"/>
              <a:t> yn 2024 ac, yn sgil hynny, rhoddwyd nifer o newidiadau methodolegol ar waith. Mae data 2022 a 2023 yn yr adroddiad hwn yn adlewyrchu’r fethodoleg newydd. </a:t>
            </a:r>
          </a:p>
          <a:p>
            <a:pPr>
              <a:spcBef>
                <a:spcPts val="2400"/>
              </a:spcBef>
            </a:pPr>
            <a:r>
              <a:rPr lang="cy-GB" noProof="0" dirty="0"/>
              <a:t>Noddir yr arolwg ar y cyd gan Croeso Cymru, </a:t>
            </a:r>
            <a:r>
              <a:rPr lang="cy-GB" noProof="0" dirty="0" err="1"/>
              <a:t>VisitEngland</a:t>
            </a:r>
            <a:r>
              <a:rPr lang="cy-GB" noProof="0" dirty="0"/>
              <a:t> a </a:t>
            </a:r>
            <a:r>
              <a:rPr lang="cy-GB" noProof="0" dirty="0" err="1"/>
              <a:t>VisitScotland</a:t>
            </a:r>
            <a:r>
              <a:rPr lang="cy-GB" noProof="0" dirty="0"/>
              <a:t>. Ar hyn o bryd, mae’r arolwg yn cael ei gynnal gan yr asiantaeth ymchwil annibynnol, BMG. Ynghyd ag </a:t>
            </a:r>
            <a:r>
              <a:rPr lang="cy-GB" noProof="0" dirty="0">
                <a:hlinkClick r:id="rId7"/>
              </a:rPr>
              <a:t>Arolwg Twristiaeth Prydain Fawr: Teithiau Dros Nos</a:t>
            </a:r>
            <a:r>
              <a:rPr lang="cy-GB" noProof="0" dirty="0"/>
              <a:t>, sydd ar gael fel adroddiad ar wahân, yr arolygon hyn yw’r rhai mwyaf a mwyaf cynhwysfawr o deithio domestig ym Mhrydain Fawr.</a:t>
            </a: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a:xfrm>
            <a:off x="561976" y="12245876"/>
            <a:ext cx="13135736" cy="998175"/>
          </a:xfrm>
        </p:spPr>
        <p:txBody>
          <a:bodyPr/>
          <a:lstStyle/>
          <a:p>
            <a:r>
              <a:rPr lang="cy-GB" noProof="0" dirty="0"/>
              <a:t>Oni nodir fel arall, mae’r hawlfraint ac unrhyw hawliau eraill yn yr holl ddeunydd yn yr adroddiad hwn yn eiddo i Croeso Cymru</a:t>
            </a:r>
          </a:p>
        </p:txBody>
      </p:sp>
    </p:spTree>
    <p:custDataLst>
      <p:tags r:id="rId1"/>
    </p:custDataLst>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F481041-B791-63A1-3FDE-D0ED37D94781}"/>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Methodoleg</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(1/2)</a:t>
            </a:r>
          </a:p>
        </p:txBody>
      </p:sp>
      <p:sp>
        <p:nvSpPr>
          <p:cNvPr id="8" name="Content Placeholder 7">
            <a:extLst>
              <a:ext uri="{FF2B5EF4-FFF2-40B4-BE49-F238E27FC236}">
                <a16:creationId xmlns:a16="http://schemas.microsoft.com/office/drawing/2014/main" id="{37962789-E513-3309-36A5-FDE30DC2DADE}"/>
              </a:ext>
            </a:extLst>
          </p:cNvPr>
          <p:cNvSpPr>
            <a:spLocks noGrp="1"/>
          </p:cNvSpPr>
          <p:nvPr>
            <p:ph type="body" sz="half" idx="12"/>
          </p:nvPr>
        </p:nvSpPr>
        <p:spPr>
          <a:xfrm>
            <a:off x="561974" y="2105025"/>
            <a:ext cx="23223536" cy="9850438"/>
          </a:xfr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1600" kern="1200" baseline="0" dirty="0" smtClean="0">
                <a:solidFill>
                  <a:schemeClr val="tx1"/>
                </a:solidFill>
                <a:latin typeface="+mn-lt"/>
                <a:ea typeface="+mn-ea"/>
                <a:cs typeface="+mn-cs"/>
              </a:defRPr>
            </a:lvl1pPr>
            <a:lvl2pPr marL="27432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2pPr>
            <a:lvl3pPr marL="54864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3pPr>
            <a:lvl4pPr marL="82296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4pPr>
            <a:lvl5pPr marL="109728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GB" sz="1600" kern="1200" baseline="0" dirty="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35,000 o ymatebwyr yw’r maint sampl blynyddol ar gyfer Arolwg Twristiaeth Prydain Fawr: Ymweliadau Dydd. Mae’r niferoedd hyn yn cynnwys ymatebwyr nad ydynt wedi bod ar unrhyw deithiau cymwys. Mae’r samplau blynyddol wedi’u rhannu’n gyfartal ar draws 52 wythnos y flwyddyn. </a:t>
            </a:r>
          </a:p>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Ers 2020, mae’r modiwl Ymweliadau Dydd wedi uno â’r modiwl Teithiau Dros Nos, gan ddefnyddio dull panel cymysg ar-lein, sy’n newid sylweddol o’r fethodoleg wyneb yn wyneb a ddefnyddiwyd cyn 2020. Caiff ymatebwyr eu canfod trwy blatfform ar-lein sy’n cyfuno nifer o ddarparwyr paneli ag achrediad ESOMAR. </a:t>
            </a:r>
          </a:p>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Cesglir data ar nifer yr ymweliadau dydd domestig yr aethpwyd arnynt gan oedolion 16 oed a hŷn yng Nghymru, Lloegr a’r Alban. Mae’r arolwg hefyd yn casglu manylion unrhyw blant sy’n rhan o ymweliadau dydd, a chaiff y rhain eu cynnwys yn y ffigurau </a:t>
            </a:r>
            <a:r>
              <a:rPr lang="cy-GB" sz="2800" noProof="0" dirty="0" err="1">
                <a:latin typeface="Wales Sans Body"/>
              </a:rPr>
              <a:t>amcangyfrifedig</a:t>
            </a:r>
            <a:r>
              <a:rPr lang="cy-GB" sz="2800" noProof="0" dirty="0">
                <a:latin typeface="Wales Sans Body"/>
              </a:rPr>
              <a:t> wedi’u grosio ar gyfer ymweliad a gwariant. </a:t>
            </a:r>
          </a:p>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Gwnaed nifer o newidiadau i’r holiadur yn 2022, ac mae’r data cyn 2022 wedi’u graddnodi er mwyn ystyried y newidiadau hyn. </a:t>
            </a:r>
          </a:p>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Cyhoeddwyd data Ymweliadau Dydd 2022 a 2023 fel ystadegau sy’n cael eu datblygu. Mae rhagor o wybodaeth am hyn ar gael ar wefan y </a:t>
            </a:r>
            <a:r>
              <a:rPr lang="cy-GB" sz="2800" noProof="0" dirty="0">
                <a:solidFill>
                  <a:schemeClr val="accent5">
                    <a:lumMod val="75000"/>
                  </a:schemeClr>
                </a:solidFill>
                <a:latin typeface="Wales Sans Body"/>
                <a:hlinkClick r:id="rId2">
                  <a:extLst>
                    <a:ext uri="{A12FA001-AC4F-418D-AE19-62706E023703}">
                      <ahyp:hlinkClr xmlns:ahyp="http://schemas.microsoft.com/office/drawing/2018/hyperlinkcolor" val="tx"/>
                    </a:ext>
                  </a:extLst>
                </a:hlinkClick>
              </a:rPr>
              <a:t>Swyddfa Rheoleiddio Ystadegau</a:t>
            </a:r>
            <a:r>
              <a:rPr lang="cy-GB" sz="2800" noProof="0" dirty="0">
                <a:latin typeface="Wales Sans Body"/>
              </a:rPr>
              <a:t>.</a:t>
            </a:r>
          </a:p>
          <a:p>
            <a:pPr marL="571500" indent="-571500" defTabSz="1828800">
              <a:lnSpc>
                <a:spcPct val="90000"/>
              </a:lnSpc>
              <a:spcBef>
                <a:spcPts val="2400"/>
              </a:spcBef>
              <a:spcAft>
                <a:spcPts val="0"/>
              </a:spcAft>
              <a:buFont typeface="Symbol" panose="05050102010706020507" pitchFamily="18" charset="2"/>
              <a:buChar char=""/>
            </a:pPr>
            <a:r>
              <a:rPr lang="cy-GB" sz="2800" noProof="0" dirty="0">
                <a:latin typeface="Wales Sans Body"/>
              </a:rPr>
              <a:t>Mae’r amcangyfrifon misol yn destun cyfyngiadau ar faint y sampl a newidiadau tymhorol o ran ymweliadau yr aethpwyd arnynt yn ystod y flwyddyn. </a:t>
            </a:r>
          </a:p>
        </p:txBody>
      </p:sp>
    </p:spTree>
    <p:extLst>
      <p:ext uri="{BB962C8B-B14F-4D97-AF65-F5344CB8AC3E}">
        <p14:creationId xmlns:p14="http://schemas.microsoft.com/office/powerpoint/2010/main" val="8480646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Methodoleg</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105031"/>
            <a:ext cx="23187025" cy="2525963"/>
          </a:xfrm>
        </p:spPr>
        <p:txBody>
          <a:bodyPr/>
          <a:lstStyle/>
          <a:p>
            <a:pPr>
              <a:spcBef>
                <a:spcPts val="2400"/>
              </a:spcBef>
            </a:pPr>
            <a:r>
              <a:rPr lang="cy-GB" noProof="0" dirty="0"/>
              <a:t>Mae cwotâu pleth wedi’u defnyddio pan fo’n ymarferol. Ym mhob gwlad, caiff cwotâu eu pennu yn ôl oedran a rhywedd (plethu), gradd gymdeithasol fras a rhanbarthau Cymru. Caiff y data eu pwysoli i adlewyrchu’r boblogaeth yn fwy cywir. </a:t>
            </a:r>
          </a:p>
          <a:p>
            <a:pPr>
              <a:spcBef>
                <a:spcPts val="2400"/>
              </a:spcBef>
            </a:pPr>
            <a:r>
              <a:rPr lang="cy-GB" noProof="0" dirty="0"/>
              <a:t>Meintiau sylfaen yw nifer y teithiau cymwys, yn hytrach na nifer yr ymatebwyr. Defnyddir targedau chwarterol ar gyfer Cymru a’r Alban oherwydd meintiau sylfaen misol bach. </a:t>
            </a:r>
          </a:p>
          <a:p>
            <a:pPr>
              <a:spcBef>
                <a:spcPts val="2400"/>
              </a:spcBef>
            </a:pPr>
            <a:r>
              <a:rPr lang="cy-GB" noProof="0" dirty="0"/>
              <a:t>Mae nifer y teithiau ar gyfer amcangyfrifon 2023 yn seiliedig ar:</a:t>
            </a:r>
          </a:p>
        </p:txBody>
      </p:sp>
      <p:graphicFrame>
        <p:nvGraphicFramePr>
          <p:cNvPr id="4" name="Table 3">
            <a:extLst>
              <a:ext uri="{FF2B5EF4-FFF2-40B4-BE49-F238E27FC236}">
                <a16:creationId xmlns:a16="http://schemas.microsoft.com/office/drawing/2014/main" id="{62E53D8A-7862-9D08-A0A9-53379F686037}"/>
              </a:ext>
            </a:extLst>
          </p:cNvPr>
          <p:cNvGraphicFramePr>
            <a:graphicFrameLocks noGrp="1"/>
          </p:cNvGraphicFramePr>
          <p:nvPr>
            <p:extLst>
              <p:ext uri="{D42A27DB-BD31-4B8C-83A1-F6EECF244321}">
                <p14:modId xmlns:p14="http://schemas.microsoft.com/office/powerpoint/2010/main" val="1631576305"/>
              </p:ext>
            </p:extLst>
          </p:nvPr>
        </p:nvGraphicFramePr>
        <p:xfrm>
          <a:off x="561975" y="4955330"/>
          <a:ext cx="23223538" cy="4074370"/>
        </p:xfrm>
        <a:graphic>
          <a:graphicData uri="http://schemas.openxmlformats.org/drawingml/2006/table">
            <a:tbl>
              <a:tblPr firstRow="1" bandRow="1">
                <a:tableStyleId>{5C22544A-7EE6-4342-B048-85BDC9FD1C3A}</a:tableStyleId>
              </a:tblPr>
              <a:tblGrid>
                <a:gridCol w="11611769">
                  <a:extLst>
                    <a:ext uri="{9D8B030D-6E8A-4147-A177-3AD203B41FA5}">
                      <a16:colId xmlns:a16="http://schemas.microsoft.com/office/drawing/2014/main" val="2431069922"/>
                    </a:ext>
                  </a:extLst>
                </a:gridCol>
                <a:gridCol w="11611769">
                  <a:extLst>
                    <a:ext uri="{9D8B030D-6E8A-4147-A177-3AD203B41FA5}">
                      <a16:colId xmlns:a16="http://schemas.microsoft.com/office/drawing/2014/main" val="217070797"/>
                    </a:ext>
                  </a:extLst>
                </a:gridCol>
              </a:tblGrid>
              <a:tr h="814874">
                <a:tc>
                  <a:txBody>
                    <a:bodyPr/>
                    <a:lstStyle/>
                    <a:p>
                      <a:pPr algn="ctr"/>
                      <a:r>
                        <a:rPr lang="en-IN" sz="2800" dirty="0" err="1"/>
                        <a:t>Gwlad</a:t>
                      </a:r>
                      <a:endParaRPr lang="en-IN" sz="2800" dirty="0">
                        <a:latin typeface="+mn-lt"/>
                      </a:endParaRPr>
                    </a:p>
                  </a:txBody>
                  <a:tcPr marL="183671" marR="183671" marT="91836" marB="91836" anchor="ctr"/>
                </a:tc>
                <a:tc>
                  <a:txBody>
                    <a:bodyPr/>
                    <a:lstStyle/>
                    <a:p>
                      <a:pPr algn="ctr">
                        <a:spcAft>
                          <a:spcPts val="600"/>
                        </a:spcAft>
                      </a:pPr>
                      <a:r>
                        <a:rPr lang="en-US" sz="2800" dirty="0" err="1">
                          <a:effectLst/>
                        </a:rPr>
                        <a:t>Meintiau</a:t>
                      </a:r>
                      <a:r>
                        <a:rPr lang="en-US" sz="2800" dirty="0">
                          <a:effectLst/>
                        </a:rPr>
                        <a:t> Sylfaen Heb </a:t>
                      </a:r>
                      <a:r>
                        <a:rPr lang="en-US" sz="2800" dirty="0" err="1">
                          <a:effectLst/>
                        </a:rPr>
                        <a:t>eu</a:t>
                      </a:r>
                      <a:r>
                        <a:rPr lang="en-US" sz="2800" dirty="0">
                          <a:effectLst/>
                        </a:rPr>
                        <a:t> </a:t>
                      </a:r>
                      <a:r>
                        <a:rPr lang="en-US" sz="2800" dirty="0" err="1">
                          <a:effectLst/>
                        </a:rPr>
                        <a:t>Pwysoli</a:t>
                      </a:r>
                      <a:r>
                        <a:rPr lang="en-US" sz="2800" dirty="0">
                          <a:effectLst/>
                        </a:rPr>
                        <a:t> 2023</a:t>
                      </a:r>
                    </a:p>
                  </a:txBody>
                  <a:tcPr marL="137753" marR="137753" marT="0" marB="0" anchor="ctr"/>
                </a:tc>
                <a:extLst>
                  <a:ext uri="{0D108BD9-81ED-4DB2-BD59-A6C34878D82A}">
                    <a16:rowId xmlns:a16="http://schemas.microsoft.com/office/drawing/2014/main" val="88439107"/>
                  </a:ext>
                </a:extLst>
              </a:tr>
              <a:tr h="814874">
                <a:tc>
                  <a:txBody>
                    <a:bodyPr/>
                    <a:lstStyle/>
                    <a:p>
                      <a:pPr algn="ctr">
                        <a:spcAft>
                          <a:spcPts val="600"/>
                        </a:spcAft>
                      </a:pPr>
                      <a:r>
                        <a:rPr lang="en-US" sz="2800" b="1" baseline="0" dirty="0">
                          <a:solidFill>
                            <a:schemeClr val="tx1"/>
                          </a:solidFill>
                          <a:effectLst/>
                          <a:latin typeface="+mn-lt"/>
                          <a:ea typeface="Calibri" panose="020F0502020204030204" pitchFamily="34" charset="0"/>
                        </a:rPr>
                        <a:t>Prydain </a:t>
                      </a:r>
                      <a:r>
                        <a:rPr lang="en-US" sz="2800" b="1" baseline="0" dirty="0" err="1">
                          <a:solidFill>
                            <a:schemeClr val="tx1"/>
                          </a:solidFill>
                          <a:effectLst/>
                          <a:latin typeface="+mn-lt"/>
                          <a:ea typeface="Calibri" panose="020F0502020204030204" pitchFamily="34" charset="0"/>
                        </a:rPr>
                        <a:t>Fawr</a:t>
                      </a:r>
                      <a:endParaRPr lang="en-GB" sz="2800" b="1" baseline="0" dirty="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1" i="0" u="none" strike="noStrike" cap="none" spc="0" baseline="0" dirty="0">
                          <a:solidFill>
                            <a:schemeClr val="tx1"/>
                          </a:solidFill>
                          <a:effectLst/>
                          <a:uFillTx/>
                          <a:latin typeface="+mn-lt"/>
                          <a:ea typeface="+mn-ea"/>
                          <a:cs typeface="+mn-cs"/>
                          <a:sym typeface="Calibri"/>
                        </a:rPr>
                        <a:t>11,153</a:t>
                      </a:r>
                    </a:p>
                  </a:txBody>
                  <a:tcPr marL="0" marR="0" marT="0" marB="0" anchor="ctr"/>
                </a:tc>
                <a:extLst>
                  <a:ext uri="{0D108BD9-81ED-4DB2-BD59-A6C34878D82A}">
                    <a16:rowId xmlns:a16="http://schemas.microsoft.com/office/drawing/2014/main" val="872913265"/>
                  </a:ext>
                </a:extLst>
              </a:tr>
              <a:tr h="814874">
                <a:tc>
                  <a:txBody>
                    <a:bodyPr/>
                    <a:lstStyle/>
                    <a:p>
                      <a:pPr algn="ctr">
                        <a:spcAft>
                          <a:spcPts val="600"/>
                        </a:spcAft>
                      </a:pPr>
                      <a:r>
                        <a:rPr lang="en-US" sz="2800" b="1" baseline="0" dirty="0" err="1">
                          <a:solidFill>
                            <a:schemeClr val="tx1"/>
                          </a:solidFill>
                          <a:effectLst/>
                        </a:rPr>
                        <a:t>Lloegr</a:t>
                      </a:r>
                      <a:endParaRPr lang="en-GB" sz="2800" b="1" baseline="0" dirty="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1" i="0" u="none" strike="noStrike" cap="none" spc="0" baseline="0" dirty="0">
                          <a:solidFill>
                            <a:schemeClr val="tx1"/>
                          </a:solidFill>
                          <a:effectLst/>
                          <a:uFillTx/>
                          <a:latin typeface="+mn-lt"/>
                          <a:ea typeface="+mn-ea"/>
                          <a:cs typeface="+mn-cs"/>
                          <a:sym typeface="Calibri"/>
                        </a:rPr>
                        <a:t>8,945</a:t>
                      </a:r>
                    </a:p>
                  </a:txBody>
                  <a:tcPr marL="0" marR="0" marT="0" marB="0" anchor="ctr"/>
                </a:tc>
                <a:extLst>
                  <a:ext uri="{0D108BD9-81ED-4DB2-BD59-A6C34878D82A}">
                    <a16:rowId xmlns:a16="http://schemas.microsoft.com/office/drawing/2014/main" val="2051847918"/>
                  </a:ext>
                </a:extLst>
              </a:tr>
              <a:tr h="814874">
                <a:tc>
                  <a:txBody>
                    <a:bodyPr/>
                    <a:lstStyle/>
                    <a:p>
                      <a:pPr algn="ctr">
                        <a:spcAft>
                          <a:spcPts val="600"/>
                        </a:spcAft>
                      </a:pPr>
                      <a:r>
                        <a:rPr lang="en-US" sz="2800" b="1" baseline="0" dirty="0">
                          <a:solidFill>
                            <a:schemeClr val="tx1"/>
                          </a:solidFill>
                          <a:effectLst/>
                          <a:latin typeface="+mn-lt"/>
                          <a:ea typeface="Calibri" panose="020F0502020204030204" pitchFamily="34" charset="0"/>
                        </a:rPr>
                        <a:t>Yr Alban</a:t>
                      </a:r>
                      <a:endParaRPr lang="en-GB" sz="2800" b="1" baseline="0" dirty="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1" i="0" u="none" strike="noStrike" cap="none" spc="0" baseline="0" dirty="0">
                          <a:solidFill>
                            <a:schemeClr val="tx1"/>
                          </a:solidFill>
                          <a:effectLst/>
                          <a:uFillTx/>
                          <a:latin typeface="+mn-lt"/>
                          <a:ea typeface="+mn-ea"/>
                          <a:cs typeface="+mn-cs"/>
                          <a:sym typeface="Calibri"/>
                        </a:rPr>
                        <a:t>1,288</a:t>
                      </a:r>
                    </a:p>
                  </a:txBody>
                  <a:tcPr marL="0" marR="0" marT="0" marB="0" anchor="ctr"/>
                </a:tc>
                <a:extLst>
                  <a:ext uri="{0D108BD9-81ED-4DB2-BD59-A6C34878D82A}">
                    <a16:rowId xmlns:a16="http://schemas.microsoft.com/office/drawing/2014/main" val="2175539000"/>
                  </a:ext>
                </a:extLst>
              </a:tr>
              <a:tr h="814874">
                <a:tc>
                  <a:txBody>
                    <a:bodyPr/>
                    <a:lstStyle/>
                    <a:p>
                      <a:pPr algn="ctr">
                        <a:spcAft>
                          <a:spcPts val="600"/>
                        </a:spcAft>
                      </a:pPr>
                      <a:r>
                        <a:rPr lang="en-US" sz="2800" b="1" baseline="0" dirty="0">
                          <a:solidFill>
                            <a:schemeClr val="tx1"/>
                          </a:solidFill>
                          <a:effectLst/>
                          <a:latin typeface="+mn-lt"/>
                          <a:ea typeface="Calibri" panose="020F0502020204030204" pitchFamily="34" charset="0"/>
                        </a:rPr>
                        <a:t>Cymru</a:t>
                      </a:r>
                      <a:endParaRPr lang="en-GB" sz="2800" b="1" baseline="0" dirty="0">
                        <a:solidFill>
                          <a:schemeClr val="tx1"/>
                        </a:solidFill>
                        <a:effectLst/>
                        <a:latin typeface="+mn-lt"/>
                        <a:ea typeface="Calibri" panose="020F0502020204030204" pitchFamily="34" charset="0"/>
                      </a:endParaRPr>
                    </a:p>
                  </a:txBody>
                  <a:tcPr marL="137753" marR="137753" marT="0" marB="0" anchor="ctr"/>
                </a:tc>
                <a:tc>
                  <a:txBody>
                    <a:bodyPr/>
                    <a:lstStyle/>
                    <a:p>
                      <a:pPr marL="0" marR="0" indent="0" algn="ctr" defTabSz="1828800" rtl="0" fontAlgn="ctr" latinLnBrk="0">
                        <a:lnSpc>
                          <a:spcPct val="100000"/>
                        </a:lnSpc>
                        <a:spcBef>
                          <a:spcPts val="0"/>
                        </a:spcBef>
                        <a:spcAft>
                          <a:spcPts val="600"/>
                        </a:spcAft>
                        <a:buClrTx/>
                        <a:buSzTx/>
                        <a:buFontTx/>
                        <a:buNone/>
                        <a:tabLst/>
                      </a:pPr>
                      <a:r>
                        <a:rPr lang="en-GB" sz="2800" b="1" i="0" u="none" strike="noStrike" cap="none" spc="0" baseline="0" dirty="0">
                          <a:solidFill>
                            <a:schemeClr val="tx1"/>
                          </a:solidFill>
                          <a:effectLst/>
                          <a:uFillTx/>
                          <a:latin typeface="+mn-lt"/>
                          <a:ea typeface="+mn-ea"/>
                          <a:cs typeface="+mn-cs"/>
                          <a:sym typeface="Calibri"/>
                        </a:rPr>
                        <a:t>1,006</a:t>
                      </a:r>
                    </a:p>
                  </a:txBody>
                  <a:tcPr marL="0" marR="0" marT="0" marB="0" anchor="ctr"/>
                </a:tc>
                <a:extLst>
                  <a:ext uri="{0D108BD9-81ED-4DB2-BD59-A6C34878D82A}">
                    <a16:rowId xmlns:a16="http://schemas.microsoft.com/office/drawing/2014/main" val="3775690053"/>
                  </a:ext>
                </a:extLst>
              </a:tr>
            </a:tbl>
          </a:graphicData>
        </a:graphic>
      </p:graphicFrame>
      <p:sp>
        <p:nvSpPr>
          <p:cNvPr id="5" name="Text Placeholder 1">
            <a:extLst>
              <a:ext uri="{FF2B5EF4-FFF2-40B4-BE49-F238E27FC236}">
                <a16:creationId xmlns:a16="http://schemas.microsoft.com/office/drawing/2014/main" id="{4193F815-7DDE-96E5-9287-54853F061A93}"/>
              </a:ext>
            </a:extLst>
          </p:cNvPr>
          <p:cNvSpPr txBox="1">
            <a:spLocks/>
          </p:cNvSpPr>
          <p:nvPr/>
        </p:nvSpPr>
        <p:spPr>
          <a:xfrm>
            <a:off x="561975" y="9327182"/>
            <a:ext cx="23187025" cy="2525963"/>
          </a:xfrm>
          <a:prstGeom prst="rect">
            <a:avLst/>
          </a:prstGeom>
        </p:spPr>
        <p:txBody>
          <a:bodyPr/>
          <a:lstStyle>
            <a:lvl1pPr marL="571500" marR="0" indent="-571500" algn="l" defTabSz="1828800" rtl="0" latinLnBrk="0">
              <a:lnSpc>
                <a:spcPct val="90000"/>
              </a:lnSpc>
              <a:spcBef>
                <a:spcPts val="1800"/>
              </a:spcBef>
              <a:spcAft>
                <a:spcPts val="0"/>
              </a:spcAft>
              <a:buClrTx/>
              <a:buSzTx/>
              <a:buFont typeface="Symbol" panose="05050102010706020507" pitchFamily="18" charset="2"/>
              <a:buChar char=""/>
              <a:tabLst/>
              <a:defRPr sz="2800" b="0" i="0" u="none" strike="noStrike" cap="none" spc="0" baseline="0">
                <a:solidFill>
                  <a:schemeClr val="tx1"/>
                </a:solidFill>
                <a:uFillTx/>
                <a:latin typeface="Wales Sans Body"/>
                <a:ea typeface="Wales Sans Body"/>
                <a:cs typeface="Wales Sans Body"/>
                <a:sym typeface="Wales Sans Body"/>
              </a:defRPr>
            </a:lvl1pPr>
            <a:lvl2pPr marL="571500" marR="0" indent="-571500" algn="l" defTabSz="1828800" rtl="0" latinLnBrk="0">
              <a:lnSpc>
                <a:spcPct val="90000"/>
              </a:lnSpc>
              <a:spcBef>
                <a:spcPts val="1800"/>
              </a:spcBef>
              <a:spcAft>
                <a:spcPts val="0"/>
              </a:spcAft>
              <a:buClrTx/>
              <a:buSzTx/>
              <a:buFont typeface="Symbol" panose="05050102010706020507" pitchFamily="18" charset="2"/>
              <a:buChar char=""/>
              <a:tabLst/>
              <a:defRPr sz="4200" b="0" i="0" u="none" strike="noStrike" cap="none" spc="0" baseline="0">
                <a:solidFill>
                  <a:srgbClr val="000000"/>
                </a:solidFill>
                <a:uFillTx/>
                <a:latin typeface="Wales Sans Body"/>
                <a:ea typeface="Wales Sans Body"/>
                <a:cs typeface="Wales Sans Body"/>
                <a:sym typeface="Wales Sans Body"/>
              </a:defRPr>
            </a:lvl2pPr>
            <a:lvl3pPr marL="571500" marR="0" indent="-571500" algn="l" defTabSz="1828800" rtl="0" latinLnBrk="0">
              <a:lnSpc>
                <a:spcPct val="90000"/>
              </a:lnSpc>
              <a:spcBef>
                <a:spcPts val="1800"/>
              </a:spcBef>
              <a:spcAft>
                <a:spcPts val="0"/>
              </a:spcAft>
              <a:buClrTx/>
              <a:buSzTx/>
              <a:buFont typeface="Symbol" panose="05050102010706020507" pitchFamily="18" charset="2"/>
              <a:buChar char=""/>
              <a:tabLst/>
              <a:defRPr sz="4200" b="0" i="0" u="none" strike="noStrike" cap="none" spc="0" baseline="0">
                <a:solidFill>
                  <a:srgbClr val="000000"/>
                </a:solidFill>
                <a:uFillTx/>
                <a:latin typeface="Wales Sans Body"/>
                <a:ea typeface="Wales Sans Body"/>
                <a:cs typeface="Wales Sans Body"/>
                <a:sym typeface="Wales Sans Body"/>
              </a:defRPr>
            </a:lvl3pPr>
            <a:lvl4pPr marL="571500" marR="0" indent="-571500" algn="l" defTabSz="1828800" rtl="0" latinLnBrk="0">
              <a:lnSpc>
                <a:spcPct val="90000"/>
              </a:lnSpc>
              <a:spcBef>
                <a:spcPts val="1800"/>
              </a:spcBef>
              <a:spcAft>
                <a:spcPts val="0"/>
              </a:spcAft>
              <a:buClrTx/>
              <a:buSzTx/>
              <a:buFont typeface="Symbol" panose="05050102010706020507" pitchFamily="18" charset="2"/>
              <a:buChar char=""/>
              <a:tabLst/>
              <a:defRPr sz="4200" b="0" i="0" u="none" strike="noStrike" cap="none" spc="0" baseline="0">
                <a:solidFill>
                  <a:srgbClr val="000000"/>
                </a:solidFill>
                <a:uFillTx/>
                <a:latin typeface="Wales Sans Body"/>
                <a:ea typeface="Wales Sans Body"/>
                <a:cs typeface="Wales Sans Body"/>
                <a:sym typeface="Wales Sans Body"/>
              </a:defRPr>
            </a:lvl4pPr>
            <a:lvl5pPr marL="571500" marR="0" indent="-571500" algn="l" defTabSz="1828800" rtl="0" latinLnBrk="0">
              <a:lnSpc>
                <a:spcPct val="90000"/>
              </a:lnSpc>
              <a:spcBef>
                <a:spcPts val="1800"/>
              </a:spcBef>
              <a:spcAft>
                <a:spcPts val="0"/>
              </a:spcAft>
              <a:buClrTx/>
              <a:buSzTx/>
              <a:buFont typeface="Symbol" panose="05050102010706020507" pitchFamily="18" charset="2"/>
              <a:buChar char=""/>
              <a:tabLst/>
              <a:defRPr sz="42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panose="05050102010706020507" pitchFamily="18" charset="2"/>
              <a:buChar char=""/>
              <a:tabLst/>
              <a:defRPr sz="2800" b="0" i="0" u="none" strike="noStrike" cap="none" spc="0" baseline="0">
                <a:solidFill>
                  <a:schemeClr val="tx1"/>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2400"/>
              </a:spcBef>
            </a:pPr>
            <a:r>
              <a:rPr lang="en-US" dirty="0"/>
              <a:t>Mae </a:t>
            </a:r>
            <a:r>
              <a:rPr lang="en-US" dirty="0" err="1"/>
              <a:t>gwybodaeth</a:t>
            </a:r>
            <a:r>
              <a:rPr lang="en-US" dirty="0"/>
              <a:t> </a:t>
            </a:r>
            <a:r>
              <a:rPr lang="en-US" dirty="0" err="1"/>
              <a:t>fanylach</a:t>
            </a:r>
            <a:r>
              <a:rPr lang="en-US" dirty="0"/>
              <a:t> am </a:t>
            </a:r>
            <a:r>
              <a:rPr lang="en-US" dirty="0" err="1"/>
              <a:t>newidiadau</a:t>
            </a:r>
            <a:r>
              <a:rPr lang="en-US" dirty="0"/>
              <a:t> </a:t>
            </a:r>
            <a:r>
              <a:rPr lang="en-US" dirty="0" err="1"/>
              <a:t>i’r</a:t>
            </a:r>
            <a:r>
              <a:rPr lang="en-US" dirty="0"/>
              <a:t> </a:t>
            </a:r>
            <a:r>
              <a:rPr lang="en-US" dirty="0" err="1"/>
              <a:t>fethodoleg</a:t>
            </a:r>
            <a:r>
              <a:rPr lang="en-US" dirty="0"/>
              <a:t>, </a:t>
            </a:r>
            <a:r>
              <a:rPr lang="en-US" dirty="0" err="1"/>
              <a:t>cwotâu</a:t>
            </a:r>
            <a:r>
              <a:rPr lang="en-US" dirty="0"/>
              <a:t> a </a:t>
            </a:r>
            <a:r>
              <a:rPr lang="en-US" dirty="0" err="1"/>
              <a:t>phwysoli</a:t>
            </a:r>
            <a:r>
              <a:rPr lang="en-US" dirty="0"/>
              <a:t> </a:t>
            </a:r>
            <a:r>
              <a:rPr lang="en-US" dirty="0" err="1"/>
              <a:t>ar</a:t>
            </a:r>
            <a:r>
              <a:rPr lang="en-US" dirty="0"/>
              <a:t> </a:t>
            </a:r>
            <a:r>
              <a:rPr lang="en-US" dirty="0" err="1"/>
              <a:t>gael</a:t>
            </a:r>
            <a:r>
              <a:rPr lang="en-US" dirty="0"/>
              <a:t> </a:t>
            </a:r>
            <a:r>
              <a:rPr lang="en-US" dirty="0" err="1"/>
              <a:t>yn</a:t>
            </a:r>
            <a:r>
              <a:rPr lang="en-US" dirty="0"/>
              <a:t> yr </a:t>
            </a:r>
            <a:r>
              <a:rPr lang="en-US" dirty="0" err="1"/>
              <a:t>Adroddiad</a:t>
            </a:r>
            <a:r>
              <a:rPr lang="en-US" dirty="0"/>
              <a:t> </a:t>
            </a:r>
            <a:r>
              <a:rPr lang="en-US" dirty="0" err="1"/>
              <a:t>Ansawdd</a:t>
            </a:r>
            <a:r>
              <a:rPr lang="en-US" dirty="0"/>
              <a:t> </a:t>
            </a:r>
            <a:r>
              <a:rPr lang="en-US" dirty="0" err="1"/>
              <a:t>Cefndirol</a:t>
            </a:r>
            <a:r>
              <a:rPr lang="en-US" dirty="0"/>
              <a:t> </a:t>
            </a:r>
            <a:r>
              <a:rPr lang="en-US" dirty="0" err="1"/>
              <a:t>sydd</a:t>
            </a:r>
            <a:r>
              <a:rPr lang="en-US" dirty="0"/>
              <a:t> </a:t>
            </a:r>
            <a:r>
              <a:rPr lang="en-US" dirty="0" err="1"/>
              <a:t>ar</a:t>
            </a:r>
            <a:r>
              <a:rPr lang="en-US" dirty="0"/>
              <a:t> </a:t>
            </a:r>
            <a:r>
              <a:rPr lang="en-US" dirty="0" err="1"/>
              <a:t>gael</a:t>
            </a:r>
            <a:r>
              <a:rPr lang="en-US" dirty="0"/>
              <a:t> </a:t>
            </a:r>
            <a:r>
              <a:rPr lang="en-US" dirty="0" err="1"/>
              <a:t>ar</a:t>
            </a:r>
            <a:r>
              <a:rPr lang="en-US" dirty="0"/>
              <a:t> </a:t>
            </a:r>
            <a:r>
              <a:rPr lang="en-US" dirty="0" err="1"/>
              <a:t>wefan</a:t>
            </a:r>
            <a:r>
              <a:rPr lang="en-US" dirty="0"/>
              <a:t> </a:t>
            </a:r>
            <a:r>
              <a:rPr lang="en-US" dirty="0" err="1">
                <a:hlinkClick r:id="rId3"/>
              </a:rPr>
              <a:t>Croeso</a:t>
            </a:r>
            <a:r>
              <a:rPr lang="en-US" dirty="0">
                <a:hlinkClick r:id="rId3"/>
              </a:rPr>
              <a:t> Cymru</a:t>
            </a:r>
            <a:r>
              <a:rPr lang="en-US" dirty="0"/>
              <a:t>.</a:t>
            </a:r>
          </a:p>
        </p:txBody>
      </p:sp>
    </p:spTree>
    <p:custDataLst>
      <p:tags r:id="rId1"/>
    </p:custDataLst>
    <p:extLst>
      <p:ext uri="{BB962C8B-B14F-4D97-AF65-F5344CB8AC3E}">
        <p14:creationId xmlns:p14="http://schemas.microsoft.com/office/powerpoint/2010/main" val="24189974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FE8EB7-D127-E019-4398-EA9E2672D8FC}"/>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Diffiniadau</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5" name="TextBox 4">
            <a:extLst>
              <a:ext uri="{FF2B5EF4-FFF2-40B4-BE49-F238E27FC236}">
                <a16:creationId xmlns:a16="http://schemas.microsoft.com/office/drawing/2014/main" id="{ADD46CA7-48F6-95C3-78AE-0E70BC69CA0E}"/>
              </a:ext>
            </a:extLst>
          </p:cNvPr>
          <p:cNvSpPr txBox="1"/>
          <p:nvPr/>
        </p:nvSpPr>
        <p:spPr>
          <a:xfrm>
            <a:off x="561974" y="2105032"/>
            <a:ext cx="23223536" cy="12557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en-US" sz="2800" dirty="0" err="1">
                <a:solidFill>
                  <a:schemeClr val="tx1"/>
                </a:solidFill>
                <a:latin typeface="Wales Sans Body"/>
                <a:sym typeface="Wales Sans Body"/>
              </a:rPr>
              <a:t>Ceir</a:t>
            </a:r>
            <a:r>
              <a:rPr lang="en-US" sz="2800" dirty="0">
                <a:solidFill>
                  <a:schemeClr val="tx1"/>
                </a:solidFill>
                <a:latin typeface="Wales Sans Body"/>
                <a:sym typeface="Wales Sans Body"/>
              </a:rPr>
              <a:t> 3 </a:t>
            </a:r>
            <a:r>
              <a:rPr lang="en-US" sz="2800" dirty="0" err="1">
                <a:solidFill>
                  <a:schemeClr val="tx1"/>
                </a:solidFill>
                <a:latin typeface="Wales Sans Body"/>
                <a:sym typeface="Wales Sans Body"/>
              </a:rPr>
              <a:t>phrif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fesur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ar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gyfer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yr </a:t>
            </a:r>
            <a:r>
              <a:rPr lang="en-US" sz="2800" dirty="0" err="1">
                <a:solidFill>
                  <a:schemeClr val="tx1"/>
                </a:solidFill>
                <a:latin typeface="Wales Sans Body"/>
                <a:sym typeface="Wales Sans Body"/>
              </a:rPr>
              <a:t>adroddiad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hwn</a:t>
            </a:r>
            <a:r>
              <a:rPr lang="en-US" sz="2800" dirty="0">
                <a:solidFill>
                  <a:schemeClr val="tx1"/>
                </a:solidFill>
                <a:latin typeface="Wales Sans Body"/>
                <a:sym typeface="Wales Sans Body"/>
              </a:rPr>
              <a:t> –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Hamdden</a:t>
            </a:r>
            <a:r>
              <a:rPr lang="en-US" sz="2800" dirty="0">
                <a:solidFill>
                  <a:schemeClr val="tx1"/>
                </a:solidFill>
                <a:latin typeface="Wales Sans Body"/>
                <a:sym typeface="Wales Sans Body"/>
              </a:rPr>
              <a:t> 3 </a:t>
            </a:r>
            <a:r>
              <a:rPr lang="en-US" sz="2800" dirty="0" err="1">
                <a:solidFill>
                  <a:schemeClr val="tx1"/>
                </a:solidFill>
                <a:latin typeface="Wales Sans Body"/>
                <a:sym typeface="Wales Sans Body"/>
              </a:rPr>
              <a:t>awr</a:t>
            </a:r>
            <a:r>
              <a:rPr lang="en-US" sz="2800" dirty="0">
                <a:solidFill>
                  <a:schemeClr val="tx1"/>
                </a:solidFill>
                <a:latin typeface="Wales Sans Body"/>
                <a:sym typeface="Wales Sans Body"/>
              </a:rPr>
              <a:t> a </a:t>
            </a:r>
            <a:r>
              <a:rPr lang="en-US" sz="2800" dirty="0" err="1">
                <a:solidFill>
                  <a:schemeClr val="tx1"/>
                </a:solidFill>
                <a:latin typeface="Wales Sans Body"/>
                <a:sym typeface="Wales Sans Body"/>
              </a:rPr>
              <a:t>mwy</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mesur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ehangaf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Twristiaeth</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mesur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safonol</a:t>
            </a:r>
            <a:r>
              <a:rPr lang="en-US" sz="2800" dirty="0">
                <a:solidFill>
                  <a:schemeClr val="tx1"/>
                </a:solidFill>
                <a:latin typeface="Wales Sans Body"/>
                <a:sym typeface="Wales Sans Body"/>
              </a:rPr>
              <a:t>) ac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Twristiaeth</a:t>
            </a:r>
            <a:r>
              <a:rPr lang="en-US" sz="2800" dirty="0">
                <a:solidFill>
                  <a:schemeClr val="tx1"/>
                </a:solidFill>
                <a:latin typeface="Wales Sans Body"/>
                <a:sym typeface="Wales Sans Body"/>
              </a:rPr>
              <a:t> – </a:t>
            </a:r>
            <a:r>
              <a:rPr lang="en-US" sz="2800" dirty="0" err="1">
                <a:solidFill>
                  <a:schemeClr val="tx1"/>
                </a:solidFill>
                <a:latin typeface="Wales Sans Body"/>
                <a:sym typeface="Wales Sans Body"/>
              </a:rPr>
              <a:t>Gweithgareddau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Craidd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Dwristiaeth</a:t>
            </a:r>
            <a:r>
              <a:rPr lang="en-US" sz="2800" dirty="0">
                <a:solidFill>
                  <a:schemeClr val="tx1"/>
                </a:solidFill>
                <a:latin typeface="Wales Sans Body"/>
                <a:sym typeface="Wales Sans Body"/>
              </a:rPr>
              <a:t> (y </a:t>
            </a:r>
            <a:r>
              <a:rPr lang="en-US" sz="2800" dirty="0" err="1">
                <a:solidFill>
                  <a:schemeClr val="tx1"/>
                </a:solidFill>
                <a:latin typeface="Wales Sans Body"/>
                <a:sym typeface="Wales Sans Body"/>
              </a:rPr>
              <a:t>mesur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culaf</a:t>
            </a:r>
            <a:r>
              <a:rPr lang="en-US" sz="2800" dirty="0">
                <a:solidFill>
                  <a:schemeClr val="tx1"/>
                </a:solidFill>
                <a:latin typeface="Wales Sans Body"/>
                <a:sym typeface="Wales Sans Body"/>
              </a:rPr>
              <a:t>). Mae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Twristiaeth</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is-set </a:t>
            </a:r>
            <a:r>
              <a:rPr lang="en-US" sz="2800" dirty="0" err="1">
                <a:solidFill>
                  <a:schemeClr val="tx1"/>
                </a:solidFill>
                <a:latin typeface="Wales Sans Body"/>
                <a:sym typeface="Wales Sans Body"/>
              </a:rPr>
              <a:t>o’r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ymweliadau</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hamdden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ehangach</a:t>
            </a:r>
            <a:r>
              <a:rPr lang="en-US" sz="2800" dirty="0">
                <a:solidFill>
                  <a:schemeClr val="tx1"/>
                </a:solidFill>
                <a:latin typeface="Wales Sans Body"/>
                <a:sym typeface="Wales Sans Body"/>
              </a:rPr>
              <a:t>. I </a:t>
            </a:r>
            <a:r>
              <a:rPr lang="en-US" sz="2800" dirty="0" err="1">
                <a:solidFill>
                  <a:schemeClr val="tx1"/>
                </a:solidFill>
                <a:latin typeface="Wales Sans Body"/>
                <a:sym typeface="Wales Sans Body"/>
              </a:rPr>
              <a:t>fod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Ymweliad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Dydd</a:t>
            </a:r>
            <a:r>
              <a:rPr lang="en-US" sz="2800" dirty="0">
                <a:solidFill>
                  <a:schemeClr val="tx1"/>
                </a:solidFill>
                <a:latin typeface="Wales Sans Body"/>
                <a:sym typeface="Wales Sans Body"/>
              </a:rPr>
              <a:t> Prydain </a:t>
            </a:r>
            <a:r>
              <a:rPr lang="en-US" sz="2800" dirty="0" err="1">
                <a:solidFill>
                  <a:schemeClr val="tx1"/>
                </a:solidFill>
                <a:latin typeface="Wales Sans Body"/>
                <a:sym typeface="Wales Sans Body"/>
              </a:rPr>
              <a:t>Fawr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cymwys</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mae’n</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rhaid</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bodloni’r</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meini</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prawf</a:t>
            </a:r>
            <a:r>
              <a:rPr lang="en-US" sz="2800" dirty="0">
                <a:solidFill>
                  <a:schemeClr val="tx1"/>
                </a:solidFill>
                <a:latin typeface="Wales Sans Body"/>
                <a:sym typeface="Wales Sans Body"/>
              </a:rPr>
              <a:t> </a:t>
            </a:r>
            <a:r>
              <a:rPr lang="en-US" sz="2800" dirty="0" err="1">
                <a:solidFill>
                  <a:schemeClr val="tx1"/>
                </a:solidFill>
                <a:latin typeface="Wales Sans Body"/>
                <a:sym typeface="Wales Sans Body"/>
              </a:rPr>
              <a:t>canlynol</a:t>
            </a:r>
            <a:r>
              <a:rPr lang="en-US" sz="2800" dirty="0">
                <a:solidFill>
                  <a:schemeClr val="tx1"/>
                </a:solidFill>
                <a:latin typeface="Wales Sans Body"/>
                <a:sym typeface="Wales Sans Body"/>
              </a:rPr>
              <a:t>:</a:t>
            </a:r>
          </a:p>
        </p:txBody>
      </p:sp>
      <p:sp>
        <p:nvSpPr>
          <p:cNvPr id="6" name="Rectangle 5">
            <a:extLst>
              <a:ext uri="{FF2B5EF4-FFF2-40B4-BE49-F238E27FC236}">
                <a16:creationId xmlns:a16="http://schemas.microsoft.com/office/drawing/2014/main" id="{F33FB3ED-1C1A-74A8-FC0D-CAD12A2791A6}"/>
              </a:ext>
            </a:extLst>
          </p:cNvPr>
          <p:cNvSpPr/>
          <p:nvPr/>
        </p:nvSpPr>
        <p:spPr>
          <a:xfrm>
            <a:off x="561973"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err="1"/>
              <a:t>Ymweliadau</a:t>
            </a:r>
            <a:r>
              <a:rPr lang="en-GB" sz="2800" b="1" dirty="0"/>
              <a:t> </a:t>
            </a:r>
            <a:r>
              <a:rPr lang="en-GB" sz="2800" b="1" dirty="0" err="1"/>
              <a:t>Dydd</a:t>
            </a:r>
            <a:r>
              <a:rPr lang="en-GB" sz="2800" b="1" dirty="0"/>
              <a:t> </a:t>
            </a:r>
            <a:r>
              <a:rPr lang="en-GB" sz="2800" b="1" dirty="0" err="1"/>
              <a:t>Hamdden</a:t>
            </a:r>
            <a:r>
              <a:rPr lang="en-GB" sz="2800" b="1" dirty="0"/>
              <a:t> 3 </a:t>
            </a:r>
            <a:r>
              <a:rPr lang="en-GB" sz="2800" b="1" dirty="0" err="1"/>
              <a:t>awr</a:t>
            </a:r>
            <a:r>
              <a:rPr lang="en-GB" sz="2800" b="1" dirty="0"/>
              <a:t> a </a:t>
            </a:r>
            <a:r>
              <a:rPr lang="en-GB" sz="2800" b="1" dirty="0" err="1"/>
              <a:t>mwy</a:t>
            </a:r>
            <a:endParaRPr lang="en-GB" sz="2800" b="1" dirty="0"/>
          </a:p>
        </p:txBody>
      </p:sp>
      <p:sp>
        <p:nvSpPr>
          <p:cNvPr id="9" name="Rectangle 8">
            <a:extLst>
              <a:ext uri="{FF2B5EF4-FFF2-40B4-BE49-F238E27FC236}">
                <a16:creationId xmlns:a16="http://schemas.microsoft.com/office/drawing/2014/main" id="{35B56BBA-1AFD-9198-35BD-ED9A84A86A5B}"/>
              </a:ext>
            </a:extLst>
          </p:cNvPr>
          <p:cNvSpPr/>
          <p:nvPr/>
        </p:nvSpPr>
        <p:spPr>
          <a:xfrm>
            <a:off x="561973" y="4838174"/>
            <a:ext cx="7665121" cy="75519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Wedi para 3 awr neu fwy (gan gynnwys amser teithio) </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Cymerwyd rhan mewn 1 gweithgaredd hamdden cymwys neu fwy</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Mae’n rhaid nad oedd dros nos</a:t>
            </a:r>
          </a:p>
        </p:txBody>
      </p:sp>
      <p:sp>
        <p:nvSpPr>
          <p:cNvPr id="7" name="Rectangle 6">
            <a:extLst>
              <a:ext uri="{FF2B5EF4-FFF2-40B4-BE49-F238E27FC236}">
                <a16:creationId xmlns:a16="http://schemas.microsoft.com/office/drawing/2014/main" id="{CAF1F17E-239C-AA72-6745-86BE9EE6CAF6}"/>
              </a:ext>
            </a:extLst>
          </p:cNvPr>
          <p:cNvSpPr/>
          <p:nvPr/>
        </p:nvSpPr>
        <p:spPr>
          <a:xfrm>
            <a:off x="8341182" y="3531888"/>
            <a:ext cx="766512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 </a:t>
            </a:r>
            <a:br>
              <a:rPr lang="en-US" sz="2800" b="1" dirty="0"/>
            </a:br>
            <a:r>
              <a:rPr lang="en-US" sz="2800" b="1" dirty="0" err="1"/>
              <a:t>Prif</a:t>
            </a:r>
            <a:r>
              <a:rPr lang="en-US" sz="2800" b="1" dirty="0"/>
              <a:t> </a:t>
            </a:r>
            <a:r>
              <a:rPr lang="en-US" sz="2800" b="1" dirty="0" err="1"/>
              <a:t>ffocws</a:t>
            </a:r>
            <a:r>
              <a:rPr lang="en-US" sz="2800" b="1" dirty="0"/>
              <a:t> yr </a:t>
            </a:r>
            <a:r>
              <a:rPr lang="en-US" sz="2800" b="1" dirty="0" err="1"/>
              <a:t>adroddiad</a:t>
            </a:r>
            <a:r>
              <a:rPr lang="en-US" sz="2800" b="1" dirty="0"/>
              <a:t> </a:t>
            </a:r>
            <a:r>
              <a:rPr lang="en-US" sz="2800" b="1" dirty="0" err="1"/>
              <a:t>hwn</a:t>
            </a:r>
            <a:endParaRPr lang="en-US" sz="2800" b="1" dirty="0"/>
          </a:p>
        </p:txBody>
      </p:sp>
      <p:sp>
        <p:nvSpPr>
          <p:cNvPr id="10" name="Rectangle 9">
            <a:extLst>
              <a:ext uri="{FF2B5EF4-FFF2-40B4-BE49-F238E27FC236}">
                <a16:creationId xmlns:a16="http://schemas.microsoft.com/office/drawing/2014/main" id="{5FDF132E-8645-9F92-63D9-6E719E7075A5}"/>
              </a:ext>
            </a:extLst>
          </p:cNvPr>
          <p:cNvSpPr/>
          <p:nvPr/>
        </p:nvSpPr>
        <p:spPr>
          <a:xfrm>
            <a:off x="8341182" y="4838174"/>
            <a:ext cx="7665121" cy="7551946"/>
          </a:xfrm>
          <a:prstGeom prst="rect">
            <a:avLst/>
          </a:prstGeom>
          <a:solidFill>
            <a:schemeClr val="accent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cy-GB" sz="2800" noProof="0" dirty="0">
                <a:solidFill>
                  <a:schemeClr val="tx1"/>
                </a:solidFill>
              </a:rPr>
              <a:t>Yn ogystal â’r meini prawf ar gyfer ymweliadau dydd hamdden 3 awr a mwy, mae’r canlynol yn berthnasol i Ymweliad Dydd Twristiaeth:</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Fe’i cyflawnir llai nag unwaith yr wythnos</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Mae’n cynnwys ymweliad â lle y tu allan i’r awdurdod lleol lle cychwynnodd yr ymweliad, ac eithrio ymweliadau lle mai’r prif weithgaredd yw atyniad ymwelwyr, mynd i ddigwyddiad cyhoeddus neu wylio chwaraeon byw. Yn yr achosion hyn, diddymir yr angen i fod wedi ymweld y tu allan i’r awdurdod lleol cychwynnol. </a:t>
            </a:r>
          </a:p>
        </p:txBody>
      </p:sp>
      <p:sp>
        <p:nvSpPr>
          <p:cNvPr id="8" name="Rectangle 7">
            <a:extLst>
              <a:ext uri="{FF2B5EF4-FFF2-40B4-BE49-F238E27FC236}">
                <a16:creationId xmlns:a16="http://schemas.microsoft.com/office/drawing/2014/main" id="{1FA5B334-BC41-5295-79BA-AF165AD46359}"/>
              </a:ext>
            </a:extLst>
          </p:cNvPr>
          <p:cNvSpPr/>
          <p:nvPr/>
        </p:nvSpPr>
        <p:spPr>
          <a:xfrm>
            <a:off x="16120390" y="3531888"/>
            <a:ext cx="7665123"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 </a:t>
            </a:r>
            <a:br>
              <a:rPr lang="en-US" sz="2800" b="1" dirty="0"/>
            </a:br>
            <a:r>
              <a:rPr lang="en-US" sz="2800" b="1" dirty="0" err="1"/>
              <a:t>Gweithgareddau</a:t>
            </a:r>
            <a:r>
              <a:rPr lang="en-US" sz="2800" b="1" dirty="0"/>
              <a:t> </a:t>
            </a:r>
            <a:r>
              <a:rPr lang="en-US" sz="2800" b="1" dirty="0" err="1"/>
              <a:t>Craidd</a:t>
            </a:r>
            <a:r>
              <a:rPr lang="en-US" sz="2800" b="1" dirty="0"/>
              <a:t> </a:t>
            </a:r>
            <a:r>
              <a:rPr lang="en-US" sz="2800" b="1" dirty="0" err="1"/>
              <a:t>i</a:t>
            </a:r>
            <a:r>
              <a:rPr lang="en-US" sz="2800" b="1" dirty="0"/>
              <a:t> </a:t>
            </a:r>
            <a:r>
              <a:rPr lang="en-US" sz="2800" b="1" dirty="0" err="1"/>
              <a:t>Dwristiaeth</a:t>
            </a:r>
            <a:endParaRPr lang="en-US" sz="2800" b="1" dirty="0"/>
          </a:p>
        </p:txBody>
      </p:sp>
      <p:sp>
        <p:nvSpPr>
          <p:cNvPr id="11" name="Rectangle 10">
            <a:extLst>
              <a:ext uri="{FF2B5EF4-FFF2-40B4-BE49-F238E27FC236}">
                <a16:creationId xmlns:a16="http://schemas.microsoft.com/office/drawing/2014/main" id="{B05B2BE6-4D77-8874-F9D5-8A26DAB53E01}"/>
              </a:ext>
            </a:extLst>
          </p:cNvPr>
          <p:cNvSpPr/>
          <p:nvPr/>
        </p:nvSpPr>
        <p:spPr>
          <a:xfrm>
            <a:off x="16120390" y="4838174"/>
            <a:ext cx="7665121" cy="75519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spcAft>
                <a:spcPts val="600"/>
              </a:spcAft>
            </a:pPr>
            <a:r>
              <a:rPr lang="cy-GB" sz="2800" noProof="0" dirty="0">
                <a:solidFill>
                  <a:schemeClr val="tx1"/>
                </a:solidFill>
              </a:rPr>
              <a:t>Yn ogystal â’r meini prawf ar gyfer ymweliadau dydd twristiaeth, mae’n rhaid bod ymweliad wedi cynnwys un o’r canlynol fel y prif weithgaredd yr ymgymerwyd ag ef yn ystod yr ymweliad:</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Mynd i atyniad ymwelwyr e.e., tŷ hanesyddol, parc thema, amgueddfa, ac ati</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Ymweld â lleoedd ac archwilio ardaloedd </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Triniaethau sba / harddwch / iechyd</a:t>
            </a:r>
          </a:p>
          <a:p>
            <a:pPr marL="571500" indent="-571500">
              <a:lnSpc>
                <a:spcPct val="90000"/>
              </a:lnSpc>
              <a:spcBef>
                <a:spcPts val="800"/>
              </a:spcBef>
              <a:buFont typeface="Symbol" panose="05050102010706020507" pitchFamily="18" charset="2"/>
              <a:buChar char=""/>
            </a:pPr>
            <a:r>
              <a:rPr lang="cy-GB" sz="2800" noProof="0" dirty="0" err="1">
                <a:solidFill>
                  <a:schemeClr val="tx1"/>
                </a:solidFill>
                <a:sym typeface="Wales Sans Body"/>
              </a:rPr>
              <a:t>Encilfan</a:t>
            </a:r>
            <a:r>
              <a:rPr lang="cy-GB" sz="2800" noProof="0" dirty="0">
                <a:solidFill>
                  <a:schemeClr val="tx1"/>
                </a:solidFill>
                <a:sym typeface="Wales Sans Body"/>
              </a:rPr>
              <a:t> neu fyfyrdod</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Mynd i ddigwyddiad cyhoeddus a drefnwyd (e.e. arddangosfa, cyngerdd, ffair, chwaraeon byw ac ati) </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Ymweld ag oriel gelf</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Ymweld ag amgueddfa</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Mynd i ganolfan ddiwylliannol leol</a:t>
            </a:r>
          </a:p>
          <a:p>
            <a:pPr marL="571500" indent="-571500">
              <a:lnSpc>
                <a:spcPct val="90000"/>
              </a:lnSpc>
              <a:spcBef>
                <a:spcPts val="800"/>
              </a:spcBef>
              <a:buFont typeface="Symbol" panose="05050102010706020507" pitchFamily="18" charset="2"/>
              <a:buChar char=""/>
            </a:pPr>
            <a:r>
              <a:rPr lang="cy-GB" sz="2800" noProof="0" dirty="0">
                <a:solidFill>
                  <a:schemeClr val="tx1"/>
                </a:solidFill>
                <a:sym typeface="Wales Sans Body"/>
              </a:rPr>
              <a:t>Gwylio chwaraeon byw (nid ar y teledu)</a:t>
            </a:r>
          </a:p>
        </p:txBody>
      </p:sp>
    </p:spTree>
    <p:extLst>
      <p:ext uri="{BB962C8B-B14F-4D97-AF65-F5344CB8AC3E}">
        <p14:creationId xmlns:p14="http://schemas.microsoft.com/office/powerpoint/2010/main" val="286304655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473D62-1853-9FD4-6700-668410E7EE43}"/>
              </a:ext>
            </a:extLst>
          </p:cNvPr>
          <p:cNvSpPr>
            <a:spLocks noGrp="1"/>
          </p:cNvSpPr>
          <p:nvPr>
            <p:ph type="title" idx="4294967295"/>
          </p:nvPr>
        </p:nvSpPr>
        <p:spPr>
          <a:xfrm>
            <a:off x="561975" y="76433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Cyd-</a:t>
            </a: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destun</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8" name="Content Placeholder 7">
            <a:extLst>
              <a:ext uri="{FF2B5EF4-FFF2-40B4-BE49-F238E27FC236}">
                <a16:creationId xmlns:a16="http://schemas.microsoft.com/office/drawing/2014/main" id="{9D75FF6F-3AD1-62C9-E5FB-A17008539E6F}"/>
              </a:ext>
            </a:extLst>
          </p:cNvPr>
          <p:cNvSpPr>
            <a:spLocks noGrp="1"/>
          </p:cNvSpPr>
          <p:nvPr>
            <p:ph type="body" sz="half" idx="12"/>
          </p:nvPr>
        </p:nvSpPr>
        <p:spPr>
          <a:xfrm>
            <a:off x="561975" y="2105031"/>
            <a:ext cx="23223536" cy="985074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1600" kern="1200" baseline="0" dirty="0" smtClean="0">
                <a:solidFill>
                  <a:schemeClr val="tx1"/>
                </a:solidFill>
                <a:latin typeface="+mn-lt"/>
                <a:ea typeface="+mn-ea"/>
                <a:cs typeface="+mn-cs"/>
              </a:defRPr>
            </a:lvl1pPr>
            <a:lvl2pPr marL="27432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2pPr>
            <a:lvl3pPr marL="54864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3pPr>
            <a:lvl4pPr marL="82296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US" sz="1600" kern="1200" baseline="0" dirty="0" smtClean="0">
                <a:solidFill>
                  <a:schemeClr val="tx1"/>
                </a:solidFill>
                <a:latin typeface="+mn-lt"/>
                <a:ea typeface="+mn-ea"/>
                <a:cs typeface="+mn-cs"/>
              </a:defRPr>
            </a:lvl4pPr>
            <a:lvl5pPr marL="1097280" indent="-27432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lang="en-GB" sz="1600" kern="1200" baseline="0" dirty="0" smtClean="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defTabSz="1828800">
              <a:spcBef>
                <a:spcPts val="1800"/>
              </a:spcBef>
              <a:spcAft>
                <a:spcPts val="1200"/>
              </a:spcAft>
              <a:buFont typeface="Symbol" panose="05050102010706020507" pitchFamily="18" charset="2"/>
              <a:buChar char=""/>
            </a:pPr>
            <a:r>
              <a:rPr lang="cy-GB" sz="2800" b="1" noProof="0" dirty="0">
                <a:latin typeface="Wales Sans Body"/>
              </a:rPr>
              <a:t>Costau byw: </a:t>
            </a:r>
            <a:r>
              <a:rPr lang="cy-GB" sz="2800" noProof="0" dirty="0">
                <a:latin typeface="Wales Sans Body"/>
              </a:rPr>
              <a:t>Roedd chwyddiant y DU, fel y’i mesurir gan y </a:t>
            </a:r>
            <a:r>
              <a:rPr lang="cy-GB" sz="2800" noProof="0" dirty="0">
                <a:latin typeface="Wales Sans Body"/>
                <a:hlinkClick r:id="rId2">
                  <a:extLst>
                    <a:ext uri="{A12FA001-AC4F-418D-AE19-62706E023703}">
                      <ahyp:hlinkClr xmlns:ahyp="http://schemas.microsoft.com/office/drawing/2018/hyperlinkcolor" val="tx"/>
                    </a:ext>
                  </a:extLst>
                </a:hlinkClick>
              </a:rPr>
              <a:t>Mynegai Prisiau Defnyddwyr (CPI)</a:t>
            </a:r>
            <a:r>
              <a:rPr lang="cy-GB" sz="2800" noProof="0" dirty="0">
                <a:latin typeface="Wales Sans Body"/>
              </a:rPr>
              <a:t>, yn 4% yn y 12 mis hyd at fis Rhagfyr 2023, i lawr o uchafbwynt o 9.2% ym mis Hydref 2022. Fodd bynnag, roedd CPI uchel o 10.1% o hyd ar ddechrau 2023, a </a:t>
            </a:r>
            <a:r>
              <a:rPr lang="cy-GB" sz="2800" noProof="0" dirty="0" err="1">
                <a:latin typeface="Wales Sans Body"/>
              </a:rPr>
              <a:t>ostyngodd</a:t>
            </a:r>
            <a:r>
              <a:rPr lang="cy-GB" sz="2800" noProof="0" dirty="0">
                <a:latin typeface="Wales Sans Body"/>
              </a:rPr>
              <a:t> yn araf wrth i’r flwyddyn fynd rhagddi.</a:t>
            </a:r>
          </a:p>
          <a:p>
            <a:pPr marL="571500" indent="-571500" defTabSz="1828800">
              <a:spcBef>
                <a:spcPts val="1800"/>
              </a:spcBef>
              <a:spcAft>
                <a:spcPts val="1200"/>
              </a:spcAft>
              <a:buFont typeface="Symbol" panose="05050102010706020507" pitchFamily="18" charset="2"/>
              <a:buChar char=""/>
            </a:pPr>
            <a:r>
              <a:rPr lang="cy-GB" sz="2800" b="1" noProof="0" dirty="0">
                <a:latin typeface="Wales Sans Body"/>
              </a:rPr>
              <a:t>Teithio rhyngwladol: </a:t>
            </a:r>
            <a:r>
              <a:rPr lang="cy-GB" sz="2800" noProof="0" dirty="0">
                <a:latin typeface="Wales Sans Body"/>
              </a:rPr>
              <a:t>Yn ôl y </a:t>
            </a:r>
            <a:r>
              <a:rPr lang="cy-GB" sz="2800" noProof="0" dirty="0">
                <a:latin typeface="Wales Sans Body"/>
                <a:hlinkClick r:id="rId3">
                  <a:extLst>
                    <a:ext uri="{A12FA001-AC4F-418D-AE19-62706E023703}">
                      <ahyp:hlinkClr xmlns:ahyp="http://schemas.microsoft.com/office/drawing/2018/hyperlinkcolor" val="tx"/>
                    </a:ext>
                  </a:extLst>
                </a:hlinkClick>
              </a:rPr>
              <a:t>Swyddfa Ystadegau Gwladol</a:t>
            </a:r>
            <a:r>
              <a:rPr lang="cy-GB" sz="2800" noProof="0" dirty="0">
                <a:latin typeface="Wales Sans Body"/>
              </a:rPr>
              <a:t>, aeth trigolion y DU ar 86.2 miliwn o ymweliadau tramor yn 2023: mae hyn yn cymharu â chyfanswm o 71.0 miliwn o ymweliadau yn 2022. Gwariodd trigolion y DU £72.4 biliwn ar ymweliadau tramor yn 2023, £13.9 biliwn yn fwy nag yn 2022. </a:t>
            </a:r>
          </a:p>
          <a:p>
            <a:pPr marL="571500" indent="-571500" defTabSz="1828800">
              <a:spcBef>
                <a:spcPts val="1800"/>
              </a:spcBef>
              <a:spcAft>
                <a:spcPts val="1200"/>
              </a:spcAft>
              <a:buFont typeface="Symbol" panose="05050102010706020507" pitchFamily="18" charset="2"/>
              <a:buChar char=""/>
            </a:pPr>
            <a:r>
              <a:rPr lang="cy-GB" sz="2800" b="1" noProof="0" dirty="0">
                <a:latin typeface="Wales Sans Body"/>
              </a:rPr>
              <a:t>Tywydd: </a:t>
            </a:r>
            <a:r>
              <a:rPr lang="cy-GB" sz="2800" noProof="0" dirty="0">
                <a:latin typeface="Wales Sans Body"/>
              </a:rPr>
              <a:t>Nododd y </a:t>
            </a:r>
            <a:r>
              <a:rPr lang="cy-GB" sz="2800" noProof="0" dirty="0">
                <a:latin typeface="Wales Sans Body"/>
                <a:hlinkClick r:id="rId4">
                  <a:extLst>
                    <a:ext uri="{A12FA001-AC4F-418D-AE19-62706E023703}">
                      <ahyp:hlinkClr xmlns:ahyp="http://schemas.microsoft.com/office/drawing/2018/hyperlinkcolor" val="tx"/>
                    </a:ext>
                  </a:extLst>
                </a:hlinkClick>
              </a:rPr>
              <a:t>Swyddfa Dywydd</a:t>
            </a:r>
            <a:r>
              <a:rPr lang="cy-GB" sz="2800" noProof="0" dirty="0">
                <a:latin typeface="Wales Sans Body"/>
              </a:rPr>
              <a:t> mai 2023 oedd un o’r blynyddoedd cynhesaf a gofnodwyd erioed ar gyfer y DU a’i bod hefyd yn gymharol wlypach na’r cyfartaledd. Roedd wyth o 12 mis y flwyddyn yn gynhesach na’r cyfartaledd, a mis Mehefin a mis Medi oedd y cyfnodau cynhesaf, gyda misoedd haf uchel Gorffennaf a Medi yn oerach ac yn wlypach yn gyffredinol. Roedd 2023 yn gymharol wlyb gyda 1,290mm o law, gan olygu mai hon oedd yr 11eg flwyddyn wlypaf yn y DU mewn cyfres sy’n dyddio nôl i 1836. 2023-24 oedd y dechrau mwyaf gweithredol i’r tymor stormydd ers i stormydd ddechrau cael eu henwi yn 2015. </a:t>
            </a:r>
          </a:p>
          <a:p>
            <a:pPr marL="571500" indent="-571500" defTabSz="1828800">
              <a:spcBef>
                <a:spcPts val="1800"/>
              </a:spcBef>
              <a:spcAft>
                <a:spcPts val="1200"/>
              </a:spcAft>
              <a:buFont typeface="Symbol" panose="05050102010706020507" pitchFamily="18" charset="2"/>
              <a:buChar char=""/>
            </a:pPr>
            <a:r>
              <a:rPr lang="cy-GB" sz="2800" b="1" noProof="0" dirty="0">
                <a:latin typeface="Wales Sans Body"/>
              </a:rPr>
              <a:t>COVID-19: </a:t>
            </a:r>
            <a:r>
              <a:rPr lang="cy-GB" sz="2800" noProof="0" dirty="0">
                <a:latin typeface="Wales Sans Body"/>
              </a:rPr>
              <a:t>Er bod COVID-19 yn annhebygol o gael effaith ar dwristiaeth yn 2023, teimlwyd yr ôl-effeithiau o hyd drwy gydol 2022, gan arwain at Ch4 arbennig o gryf yn 2022. Mae’n bwysig nodi hyn wrth asesu cymariaethau chwarterol o un flwyddyn i’r llall. </a:t>
            </a:r>
            <a:endParaRPr lang="cy-GB" sz="2400" noProof="0" dirty="0">
              <a:solidFill>
                <a:srgbClr val="1E1541"/>
              </a:solidFill>
              <a:ea typeface="Source Sans Pro"/>
            </a:endParaRPr>
          </a:p>
          <a:p>
            <a:pPr marL="571500" indent="-571500" defTabSz="1828800">
              <a:lnSpc>
                <a:spcPct val="90000"/>
              </a:lnSpc>
              <a:spcBef>
                <a:spcPts val="1800"/>
              </a:spcBef>
              <a:spcAft>
                <a:spcPts val="1200"/>
              </a:spcAft>
              <a:buFont typeface="Symbol" panose="05050102010706020507" pitchFamily="18" charset="2"/>
              <a:buChar char=""/>
            </a:pPr>
            <a:endParaRPr lang="en-US" sz="2800" dirty="0">
              <a:latin typeface="Wales Sans Body"/>
            </a:endParaRPr>
          </a:p>
        </p:txBody>
      </p:sp>
    </p:spTree>
    <p:extLst>
      <p:ext uri="{BB962C8B-B14F-4D97-AF65-F5344CB8AC3E}">
        <p14:creationId xmlns:p14="http://schemas.microsoft.com/office/powerpoint/2010/main" val="386160837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46DA685-7139-479C-883E-465BFE6FE400}"/>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err="1">
                <a:ln>
                  <a:noFill/>
                </a:ln>
                <a:solidFill>
                  <a:schemeClr val="tx2">
                    <a:lumMod val="20000"/>
                    <a:lumOff val="80000"/>
                  </a:schemeClr>
                </a:solidFill>
                <a:effectLst/>
                <a:uLnTx/>
                <a:uFillTx/>
                <a:latin typeface="+mn-lt"/>
                <a:ea typeface="Wales Sans Body"/>
                <a:cs typeface="Wales Sans Body"/>
                <a:sym typeface="Wales Sans Body"/>
              </a:rPr>
              <a:t>Crynodeb</a:t>
            </a:r>
            <a:endParaRPr kumimoji="0" lang="en-IN" sz="6000" b="0" i="0" u="none" strike="noStrike" kern="0" cap="none" spc="0" normalizeH="0" baseline="0" noProof="0" dirty="0">
              <a:ln>
                <a:noFill/>
              </a:ln>
              <a:solidFill>
                <a:schemeClr val="tx2">
                  <a:lumMod val="20000"/>
                  <a:lumOff val="80000"/>
                </a:schemeClr>
              </a:solidFill>
              <a:effectLst/>
              <a:uLnTx/>
              <a:uFillTx/>
              <a:latin typeface="+mn-lt"/>
              <a:ea typeface="Wales Sans Body"/>
              <a:cs typeface="Wales Sans Body"/>
              <a:sym typeface="Wales Sans Body"/>
            </a:endParaRPr>
          </a:p>
        </p:txBody>
      </p:sp>
    </p:spTree>
    <p:extLst>
      <p:ext uri="{BB962C8B-B14F-4D97-AF65-F5344CB8AC3E}">
        <p14:creationId xmlns:p14="http://schemas.microsoft.com/office/powerpoint/2010/main" val="267346653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DA3276C-C0FE-794A-22B4-FB0A9A355DB9}"/>
              </a:ext>
            </a:extLst>
          </p:cNvPr>
          <p:cNvSpPr>
            <a:spLocks noGrp="1"/>
          </p:cNvSpPr>
          <p:nvPr>
            <p:ph type="title" idx="4294967295"/>
          </p:nvPr>
        </p:nvSpPr>
        <p:spPr>
          <a:xfrm>
            <a:off x="391092" y="407509"/>
            <a:ext cx="23223537" cy="12423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Crynodeb</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o’r</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canfyddiadau</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(1/2)</a:t>
            </a:r>
          </a:p>
        </p:txBody>
      </p:sp>
      <p:sp>
        <p:nvSpPr>
          <p:cNvPr id="6" name="Text Placeholder 5">
            <a:extLst>
              <a:ext uri="{FF2B5EF4-FFF2-40B4-BE49-F238E27FC236}">
                <a16:creationId xmlns:a16="http://schemas.microsoft.com/office/drawing/2014/main" id="{117269C6-7DBB-2C3F-282F-503910F54C99}"/>
              </a:ext>
            </a:extLst>
          </p:cNvPr>
          <p:cNvSpPr>
            <a:spLocks noGrp="1"/>
          </p:cNvSpPr>
          <p:nvPr>
            <p:ph type="body" sz="half" idx="12"/>
          </p:nvPr>
        </p:nvSpPr>
        <p:spPr>
          <a:xfrm>
            <a:off x="162182" y="1956816"/>
            <a:ext cx="23452447" cy="10730484"/>
          </a:xfrm>
        </p:spPr>
        <p:txBody>
          <a:bodyPr lIns="91440" tIns="45720" rIns="91440" bIns="45720" anchor="t">
            <a:normAutofit fontScale="92500"/>
          </a:bodyPr>
          <a:lstStyle/>
          <a:p>
            <a:pPr marL="0" indent="0" algn="just">
              <a:buNone/>
            </a:pPr>
            <a:r>
              <a:rPr lang="cy-GB" sz="2400" b="1" noProof="0" dirty="0"/>
              <a:t>Prydain Fawr</a:t>
            </a:r>
          </a:p>
          <a:p>
            <a:pPr algn="just"/>
            <a:r>
              <a:rPr lang="cy-GB" sz="2400" noProof="0" dirty="0"/>
              <a:t>Roedd 1.2 biliwn o ymweliadau dydd twristiaeth domestig â </a:t>
            </a:r>
            <a:r>
              <a:rPr lang="cy-GB" sz="2400" noProof="0" dirty="0" err="1"/>
              <a:t>Phrydain</a:t>
            </a:r>
            <a:r>
              <a:rPr lang="cy-GB" sz="2400" noProof="0" dirty="0"/>
              <a:t> Fawr yn 2023, sef cynnydd o 7% o gymharu â 2022. Gwelwyd cynnydd mewn ymweliadau dydd twristiaeth domestig â </a:t>
            </a:r>
            <a:r>
              <a:rPr lang="cy-GB" sz="2400" noProof="0" dirty="0" err="1"/>
              <a:t>Phrydain</a:t>
            </a:r>
            <a:r>
              <a:rPr lang="cy-GB" sz="2400" noProof="0" dirty="0"/>
              <a:t> Fawr o chwarter i chwarter yn 2023 o gymharu â 2022, gyda thueddiadau gwrthdro i arosiadau dros nos, gan awgrymu y gall fod rhai teithiau domestig dros nos yn cael eu disodli gan deithiau dydd. Yn gyffredinol, roedd cynnydd o 14% mewn gwariant ar ymweliadau dydd ym Mhrydain Fawr yn 2023, o gymharu â 2022. Mae hyn yn uwch na chwyddiant blynyddol o 4%. Gwelwyd y gwariant mwyaf erioed yn Ch4 2023, sef £15 biliwn. Fodd bynnag, gwelwyd y cynnydd mwyaf yn Ch1 2023, sef 26% o gymharu â’r un chwarter yn 2022. Roedd hyn yn bennaf oherwydd cynnydd mewn gwariant gan y rhai yn y cyfnod bywyd teuluol, yn enwedig ym mis Chwefror (+60% o gymharu â Chwefror 2022) pan mae plant ar wyliau ysgol. </a:t>
            </a:r>
          </a:p>
          <a:p>
            <a:pPr algn="just"/>
            <a:r>
              <a:rPr lang="cy-GB" sz="2400" noProof="0" dirty="0"/>
              <a:t>Roedd 117.4 miliwn o deithiau dros nos domestig ym Mhrydain Fawr yn 2023. Mae hyn yn ostyngiad o 5% o gymharu â 2022. Er i wariant domestig ar deithiau ostwng 2% i £31.3 biliwn, cynyddodd y gwariant cyfartalog fesul taith ym Mhrydain Fawr o £259 yn 2022 i £266 yn 2023. Gwelwyd gostyngiad o 9% mewn teithiau dros nos yn 2023, o gymharu â 2022. Gallai hyn fod o ganlyniad i chwyddiant, gyda phobl yn lleihau hyd eu taith domestig yn hytrach na pheidio â mynd o gwbl. Yn gyffredinol, gwelwyd cynnydd o 22% mewn teithiau gwyliau a gymerwyd y tu allan i’r DU gan drigolion Prydain Fawr yn 2023, o gymharu â 2022, a allai ddangos bod gwyliau rhyngwladol yn disodli gwyliau domestig i ryw raddau pan roedd arian yn dynn. </a:t>
            </a:r>
          </a:p>
          <a:p>
            <a:pPr marL="0" indent="0" algn="just">
              <a:buNone/>
            </a:pPr>
            <a:r>
              <a:rPr lang="cy-GB" sz="2400" b="1" noProof="0" dirty="0"/>
              <a:t>Cymru</a:t>
            </a:r>
          </a:p>
          <a:p>
            <a:r>
              <a:rPr lang="cy-GB" sz="2400" noProof="0" dirty="0">
                <a:latin typeface="+mn-lt"/>
              </a:rPr>
              <a:t>Roedd 61 miliwn o ymweliadau dydd twristiaeth â Chymru yn 2023, sy’n ddigyfnewid ers 2022. Gwariodd ymwelwyr dydd domestig £2.5 biliwn, sy’n gynnydd o 8% o gymharu â 2022. Gwelwyd y nifer fwyaf o ymweliadau â Chymru a’r gwariant mwyaf yn 2023 yn Ch2. Roedd y cynnydd mewn ymweliadau yn Ch2 o ganlyniad i raddau helaeth i uchafbwynt ym mis Mai 2023, a ysgogwyd gan gynnydd mewn ymweliadau dydd gan drigolion o Loegr (+3 phwynt canran), cynnydd yn y niferoedd oedd yn mynd i ddigwyddiadau cyhoeddus a drefnwyd (+9 pwynt canran) a grwpiau oedran iau/pobl annibynnol iau yn mynd ar fwy o ymweliadau dydd ym mis Mai. Roedd mis Mai yn fis arbennig o brysur yng Nghymru yn 2023, gyda gwyliau hanner tymor a chalendr prysur o gerddoriaeth a digwyddiadau, gan gynnwys </a:t>
            </a:r>
            <a:r>
              <a:rPr lang="cy-GB" sz="2400" noProof="0" dirty="0" err="1">
                <a:latin typeface="+mn-lt"/>
              </a:rPr>
              <a:t>Beyonce</a:t>
            </a:r>
            <a:r>
              <a:rPr lang="cy-GB" sz="2400" noProof="0" dirty="0">
                <a:latin typeface="+mn-lt"/>
              </a:rPr>
              <a:t> yn perfformio yng Nghaerdydd. </a:t>
            </a:r>
            <a:endParaRPr lang="cy-GB" sz="2400" noProof="0" dirty="0"/>
          </a:p>
          <a:p>
            <a:r>
              <a:rPr lang="cy-GB" sz="2400" noProof="0" dirty="0">
                <a:latin typeface="Wales Sans Body"/>
                <a:sym typeface="Wales Sans Body"/>
              </a:rPr>
              <a:t>Mae ymweliadau dydd â Chymru wedi’u rhannu’n llawer mwy cyfartal ar draws y gwahanol fathau o leoliadau nag ar gyfer y gwledydd eraill, lle ceir ymweliadau â dinasoedd a threfi nawr i raddau helaeth. Yng Nghymru, gwelwyd cynnydd o 15% mewn ymweliadau dydd â chefn gwlad, a gwelwyd y cynnydd fwyaf yn Ch2 2023, o bosibl oherwydd demograffig newidiol ymwelwyr dydd â Chymru (+4 pwynt canran </a:t>
            </a:r>
            <a:r>
              <a:rPr lang="cy-GB" sz="2400" noProof="0" dirty="0"/>
              <a:t>o b</a:t>
            </a:r>
            <a:r>
              <a:rPr lang="cy-GB" sz="2400" noProof="0" dirty="0">
                <a:latin typeface="Wales Sans Body"/>
                <a:sym typeface="Wales Sans Body"/>
              </a:rPr>
              <a:t>obl o oedran ymddeol yn 2023 o gymharu â 2022) sy’n ffafri</a:t>
            </a:r>
            <a:r>
              <a:rPr lang="cy-GB" sz="2400" noProof="0" dirty="0"/>
              <a:t>o mynd</a:t>
            </a:r>
            <a:r>
              <a:rPr lang="cy-GB" sz="2400" noProof="0" dirty="0">
                <a:latin typeface="Wales Sans Body"/>
                <a:sym typeface="Wales Sans Body"/>
              </a:rPr>
              <a:t> i leoliadau</a:t>
            </a:r>
            <a:r>
              <a:rPr lang="cy-GB" sz="2400" noProof="0" dirty="0"/>
              <a:t> tawelach</a:t>
            </a:r>
            <a:r>
              <a:rPr lang="cy-GB" sz="2400" noProof="0" dirty="0">
                <a:latin typeface="Wales Sans Body"/>
                <a:sym typeface="Wales Sans Body"/>
              </a:rPr>
              <a:t> i raddau helaeth. Gostyngodd cyfran y gwariant mewn dinasoedd a threfi mawr 6 phwynt canran yn 202</a:t>
            </a:r>
            <a:r>
              <a:rPr lang="cy-GB" sz="2400" noProof="0" dirty="0"/>
              <a:t>3. O ganlyniad, gwelwyd cynnydd yng nghyfran y gwariant mewn l</a:t>
            </a:r>
            <a:r>
              <a:rPr lang="cy-GB" sz="2400" noProof="0" dirty="0">
                <a:latin typeface="Wales Sans Body"/>
                <a:sym typeface="Wales Sans Body"/>
              </a:rPr>
              <a:t>leoliadau glan môr a chefn gwlad (+4 pwynt canran a +3 phwynt canran yn y drefn honno) yng Nghymru. Gwelwyd y cynnydd mwyaf mewn gwariant mewn lleoliadau glan môr a chefn gwlad yn Ch2 2023, </a:t>
            </a:r>
            <a:r>
              <a:rPr lang="cy-GB" sz="2400" noProof="0" dirty="0"/>
              <a:t>sef cynnydd pedwarplyg</a:t>
            </a:r>
            <a:r>
              <a:rPr lang="cy-GB" sz="2400" noProof="0" dirty="0">
                <a:latin typeface="Wales Sans Body"/>
                <a:sym typeface="Wales Sans Body"/>
              </a:rPr>
              <a:t> o gymharu â Ch2 202</a:t>
            </a:r>
            <a:r>
              <a:rPr lang="cy-GB" sz="2400" noProof="0" dirty="0"/>
              <a:t>2.</a:t>
            </a:r>
            <a:r>
              <a:rPr lang="cy-GB" sz="2400" noProof="0" dirty="0">
                <a:latin typeface="Wales Sans Body"/>
                <a:sym typeface="Wales Sans Body"/>
              </a:rPr>
              <a:t> </a:t>
            </a:r>
            <a:endParaRPr lang="cy-GB" sz="2400" noProof="0" dirty="0">
              <a:latin typeface="Wales Sans Body"/>
            </a:endParaRPr>
          </a:p>
          <a:p>
            <a:r>
              <a:rPr lang="cy-GB" sz="2400" noProof="0" dirty="0"/>
              <a:t>Roedd ymweliadau a oedd yn cynnwys bwyd a diod, noson allan neu siopa arbenigol ymhlith y rhai mwyaf poblogaidd y gwariwyd y mwyaf arnynt, gan gynrychioli 18% o ymweliadau a 32% o wariant ar ymweliadau yng Nghymru. Fodd bynnag, gwelwyd gostyngiad o 3 phwynt canran yng nghyfran yr ymweliadau dydd a oedd yn cynnwys y gweithgareddau hyn yn 2023 o gymharu â 2022. Cafodd hyn ei ysgogi’n bennaf gan bobl annibynnol iau yn symud i ffwrdd oddi wrth nosweithiau allan i weithgareddau fel ymweld â lleoedd (+5 pwynt canran), mynd i ddigwyddiadau celfyddydol a diwylliannol (+3 phwynt canran) a digwyddiadau cyhoeddus a drefnwyd (+8 pwynt canran). Cynyddodd y gwariant cyfartalog ar fwyd a diod, nosweithiau allan a siopa arbenigol o £63 fesul ymweliad yn 2022 i £73 fesul ymweliad yn 2023. Un o’r prif bethau a gyfrannodd at hyn oedd pobl o oedran ymddeol yn dyblu eu gwariant ar siopa arbenigol. Gwelwyd cynnydd sylweddol yn nifer yr ymweliadau lle mai’r prif weithgarwch oedd mynd i ddigwyddiadau cyhoeddus a drefnwyd yn 2023, yn bennaf oherwydd bod pobl annibynnol iau a’r rhai o oedran ymddeol</a:t>
            </a:r>
            <a:r>
              <a:rPr lang="cy-GB" sz="2400" noProof="0" dirty="0">
                <a:sym typeface="Helvetica"/>
              </a:rPr>
              <a:t> (+8 pwynt canran ac +19 pwynt canran yn y drefn honno o ran ymweliadau a oedd yn cynnwys digwyddiadau cyhoeddus a drefnwyd) yn mynd ar ymweliadau dydd at y diben hwn.</a:t>
            </a:r>
          </a:p>
          <a:p>
            <a:pPr marL="0" indent="0">
              <a:buNone/>
            </a:pPr>
            <a:endParaRPr lang="en-US" sz="2400" dirty="0">
              <a:solidFill>
                <a:schemeClr val="tx1"/>
              </a:solidFill>
              <a:latin typeface="Wales Sans Body"/>
              <a:sym typeface="Wales Sans Body"/>
            </a:endParaRPr>
          </a:p>
        </p:txBody>
      </p:sp>
      <p:sp>
        <p:nvSpPr>
          <p:cNvPr id="5" name="Text Placeholder 3">
            <a:extLst>
              <a:ext uri="{FF2B5EF4-FFF2-40B4-BE49-F238E27FC236}">
                <a16:creationId xmlns:a16="http://schemas.microsoft.com/office/drawing/2014/main" id="{604A21BB-777E-3D65-27D8-7DC63EC1EA66}"/>
              </a:ext>
            </a:extLst>
          </p:cNvPr>
          <p:cNvSpPr>
            <a:spLocks noGrp="1"/>
          </p:cNvSpPr>
          <p:nvPr>
            <p:ph type="body" sz="quarter" idx="14"/>
          </p:nvPr>
        </p:nvSpPr>
        <p:spPr>
          <a:xfrm>
            <a:off x="561975" y="12245975"/>
            <a:ext cx="20527963" cy="998538"/>
          </a:xfrm>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351199697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709D6-3A68-4023-1F52-30984950A39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02333D6-E46B-6B20-EE14-4F021DAF734C}"/>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Crynodeb</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o’r</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IN"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canfyddiadau</a:t>
            </a:r>
            <a:r>
              <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(2/2)</a:t>
            </a:r>
          </a:p>
        </p:txBody>
      </p:sp>
      <p:sp>
        <p:nvSpPr>
          <p:cNvPr id="6" name="Text Placeholder 5">
            <a:extLst>
              <a:ext uri="{FF2B5EF4-FFF2-40B4-BE49-F238E27FC236}">
                <a16:creationId xmlns:a16="http://schemas.microsoft.com/office/drawing/2014/main" id="{A516F2E4-5BE5-A02E-7391-D3A3D76EDC47}"/>
              </a:ext>
            </a:extLst>
          </p:cNvPr>
          <p:cNvSpPr>
            <a:spLocks noGrp="1"/>
          </p:cNvSpPr>
          <p:nvPr>
            <p:ph type="body" sz="half" idx="12"/>
          </p:nvPr>
        </p:nvSpPr>
        <p:spPr>
          <a:xfrm>
            <a:off x="561975" y="1968459"/>
            <a:ext cx="23187025" cy="9116957"/>
          </a:xfrm>
        </p:spPr>
        <p:txBody>
          <a:bodyPr lIns="91440" tIns="45720" rIns="91440" bIns="45720" anchor="t"/>
          <a:lstStyle/>
          <a:p>
            <a:r>
              <a:rPr lang="cy-GB" sz="2400" noProof="0" dirty="0">
                <a:latin typeface="+mn-lt"/>
              </a:rPr>
              <a:t>De-ddwyrain Cymru yw’r gyrchfan fwyaf poblogaidd ar gyfer ymwelwyr dydd â Chymru, gan gyfrif am hanner yr holl ymweliadau a’r gwariant yng Nghymru yn 2023. Trigolion o Loegr a De-ddwyrain Cymru sy’n mynd ar y mwyafrif o ymweliadau dydd â Chymru. Ychydig iawn o newid a welwyd yng nghyfran yr ymweliadau dydd ym mhob rhanbarth neu fesul gwlad breswylio rhwng 2022 a 2023. Fodd bynnag, gwelwyd cynnydd ym mhoblogrwydd Gogledd Cymru ymhlith pobl annibynnol hŷn (+9 pwynt canran). Y grŵp hwn sy’n gwario fwyaf ar gyfartaledd fesul ymweliad (£52) ar draws yr holl gyfnodau bywyd, gan wario ychydig yn fwy na phobl annibynnol iau (£50). Mae hon yn duedd ym mhob un o’r gwledydd, gan fod yr adnodd </a:t>
            </a:r>
            <a:r>
              <a:rPr lang="cy-GB" sz="2400" noProof="0" dirty="0">
                <a:latin typeface="+mn-lt"/>
                <a:hlinkClick r:id="rId2"/>
              </a:rPr>
              <a:t>Olrhain Teimladau Domestig</a:t>
            </a:r>
            <a:r>
              <a:rPr lang="cy-GB" sz="2400" noProof="0" dirty="0">
                <a:latin typeface="+mn-lt"/>
              </a:rPr>
              <a:t> ac </a:t>
            </a:r>
            <a:r>
              <a:rPr lang="cy-GB" sz="2400" noProof="0" dirty="0">
                <a:latin typeface="+mn-lt"/>
                <a:hlinkClick r:id="rId3"/>
              </a:rPr>
              <a:t>adroddiad Senedd y DU</a:t>
            </a:r>
            <a:r>
              <a:rPr lang="cy-GB" sz="2400" noProof="0" dirty="0">
                <a:latin typeface="+mn-lt"/>
              </a:rPr>
              <a:t> wedi canfod bod pobl ifanc yn teimlo pwysau costau byw yn fwy. </a:t>
            </a:r>
          </a:p>
          <a:p>
            <a:r>
              <a:rPr lang="cy-GB" sz="2400" noProof="0" dirty="0"/>
              <a:t>Roedd ymweliadau dydd yn 2023 yn agosach at gartref nag yn 2022, gyda gostyngiad o 3 phwynt canran yng nghyfran yr ymweliadau lle teithiwyd mwy na 41 milltir (53% yn 2022; 50% yn 2023). Fel yn 2022, roedd y rhan fwyaf o ymweliadau dydd ag un lle yn unig ac roedd llai na hanner yn para mwy na 5 awr (45%). Mae pobl annibynnol iau yn teithio’n bellach na’r cyfartaledd (61% yn teithio 41+ milltir), ond mae pobl annibynnol hŷn yn ymweld â mwy o leoliadau (26% yn ymweld â 2 le neu fwy). </a:t>
            </a:r>
          </a:p>
          <a:p>
            <a:r>
              <a:rPr lang="cy-GB" sz="2400" noProof="0" dirty="0"/>
              <a:t>Defnyddiwyd cerbydau modur preifat ar gyfer y mwyafrif o ymweliadau dydd twristiaeth yn 2023 ond gwelwyd gostyngiad o 3 phwynt canran o gymharu â 2022 (83% yn 2022; 79% yn 2023). Mae hyn yn gyson â’r gostyngiad o 4 pwynt canran yng nghyfran yr ymweliadau dydd gan berchnogion ceir. Bu cynnydd o 46% mewn ymweliadau dydd a ddefnyddiodd fws, coets neu dacsi a chynnydd o 72% yn y defnydd o aelodaeth neu basys blynyddol, o gymharu â 2022. Mae hyn yn cyd-fynd yn gyffredinol â’r ystadegau blynyddoedd am fysiau a gyhoeddwyd gan </a:t>
            </a:r>
            <a:r>
              <a:rPr lang="cy-GB" sz="2400" noProof="0" dirty="0">
                <a:hlinkClick r:id="rId4"/>
              </a:rPr>
              <a:t>Lywodraeth Cymru</a:t>
            </a:r>
            <a:r>
              <a:rPr lang="cy-GB" sz="2400" noProof="0" dirty="0"/>
              <a:t>. Gwelwyd y cynnydd mwyaf yn y defnydd o fysiau yn ystod Ch3 ac roedd yn arbennig o boblogaidd ymhlith y grwpiau oedran ifancaf a hynaf sy’n elwa ar gynlluniau teithio rhatach yng Nghymru.</a:t>
            </a:r>
          </a:p>
          <a:p>
            <a:r>
              <a:rPr lang="cy-GB" sz="2400" noProof="0" dirty="0"/>
              <a:t>Gwnaed 1 o bob 5 (21%) o ymweliadau dydd twristiaeth yng Nghymru gan ymwelwyr annibynnol hŷn, yr ymweliadau hyn sydd â’r gwariant cyfartalog uchaf, sef £52 fesul ymweliad, o’i gymharu â £41 fesul ymweliad yn gyffredinol. O gymharu â 2022, bu cynnydd o 4 pwynt canran mewn ymweliadau dydd yng Nghymru gan bobl o oedran ymddeol (7% yn 2022; 11% yn 2023). Roedd y garfan hon yn ffafrio teithio yn Ch2 yn arbennig yn 2023, ond roedd y gwariant fesul ymweliad yn isel (£28). </a:t>
            </a:r>
          </a:p>
          <a:p>
            <a:r>
              <a:rPr lang="cy-GB" sz="2400" noProof="0" dirty="0"/>
              <a:t>Er bod y mwyafrif o ymweliadau dydd twristiaeth â Chymru yn cynnwys parti o 2 neu lai, roedd gostyngiad o 3 phwynt canran yng nghyfran yr ymweliadau dydd gan bartïon o ddau berson yn 2023 (37% yn 2022; 34% yn 2023). Fodd bynnag, gwelwyd naid yng nghyfran y partïon maint canolig (3 i 4 person), gan gynyddu 4 pwynt canran. Er mai dyma’r maint grŵp a </a:t>
            </a:r>
            <a:r>
              <a:rPr lang="cy-GB" sz="2400" noProof="0" dirty="0" err="1"/>
              <a:t>ffefrir</a:t>
            </a:r>
            <a:r>
              <a:rPr lang="cy-GB" sz="2400" noProof="0" dirty="0"/>
              <a:t> ar gyfer teuluoedd (45%), bu cynnydd yng nghyfran yr ymweliadau gan bobl annibynnol hŷn a phobl o oedran ymddeol yn y maint grŵp hwn (+10 pwynt canran a +7 pwynt canran yn y drefn honno) yn 2023. </a:t>
            </a:r>
          </a:p>
          <a:p>
            <a:r>
              <a:rPr lang="cy-GB" sz="2400" noProof="0" dirty="0"/>
              <a:t>Costau bwyd a diod oedd y gwariant mwyaf o hyd i’r rhai a aeth ar ymweliadau dydd â Chymru yn 2023. Er y bu gostyngiad yng nghyfran y rhai ar ymweliadau dydd a gymerodd ran mewn gweithgareddau’n ymwneud â bwyd a diod, noson allan neu siopa arbenigol, arhosodd cyfran y gwariant ar fwyd a diod yn ddigyfnewid ers 2022 (36%), wrth i deuluoedd wario llai ar fwyd a diod. Arhosodd cyfran y gwariant ymweliadau ar siopa arbenigol yn ddigyfnewid hefyd yn 2023 (16%), ond cynyddodd 71% yn Ch4 yn y cyfnod cyn y Nadolig. Cynyddodd gwariant ar atyniadau ac adloniant 52% yn 2023, gan gynrychioli 14% o’r gwariant yng Nghymru. Roedd hyn yn rhannol oherwydd gwariant gan bobl annibynnol iau a welodd gynnydd o 10 pwynt canran yng nghyfran eu gwariant ar atyniadau ac adloniant, o gymharu â 2022. </a:t>
            </a:r>
          </a:p>
          <a:p>
            <a:endParaRPr lang="en-GB" sz="2400" dirty="0"/>
          </a:p>
          <a:p>
            <a:endParaRPr lang="en-GB" sz="2400" dirty="0">
              <a:latin typeface="+mn-lt"/>
            </a:endParaRPr>
          </a:p>
        </p:txBody>
      </p:sp>
      <p:sp>
        <p:nvSpPr>
          <p:cNvPr id="4" name="Text Placeholder 3">
            <a:extLst>
              <a:ext uri="{FF2B5EF4-FFF2-40B4-BE49-F238E27FC236}">
                <a16:creationId xmlns:a16="http://schemas.microsoft.com/office/drawing/2014/main" id="{88567ED4-6BDB-8027-E4A2-B1118FCF5B2A}"/>
              </a:ext>
            </a:extLst>
          </p:cNvPr>
          <p:cNvSpPr>
            <a:spLocks noGrp="1"/>
          </p:cNvSpPr>
          <p:nvPr>
            <p:ph type="body" sz="quarter" idx="14"/>
          </p:nvPr>
        </p:nvSpPr>
        <p:spPr>
          <a:xfrm>
            <a:off x="561975" y="12717825"/>
            <a:ext cx="20528218" cy="998175"/>
          </a:xfrm>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88624140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E381A-AE56-D466-1865-F084A7D155BA}"/>
              </a:ext>
            </a:extLst>
          </p:cNvPr>
          <p:cNvSpPr>
            <a:spLocks noGrp="1" noRot="1" noMove="1" noResize="1" noEditPoints="1" noAdjustHandles="1" noChangeArrowheads="1" noChangeShapeType="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Cipolwg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ystadegau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 Prydain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7" name="Rectangle 6">
            <a:extLst>
              <a:ext uri="{FF2B5EF4-FFF2-40B4-BE49-F238E27FC236}">
                <a16:creationId xmlns:a16="http://schemas.microsoft.com/office/drawing/2014/main" id="{7ECC87CE-5AA2-F6E5-2560-E86222C2B8C8}"/>
              </a:ext>
            </a:extLst>
          </p:cNvPr>
          <p:cNvSpPr>
            <a:spLocks noGrp="1" noRot="1" noMove="1" noResize="1" noEditPoints="1" noAdjustHandles="1" noChangeArrowheads="1" noChangeShapeType="1"/>
          </p:cNvSpPr>
          <p:nvPr/>
        </p:nvSpPr>
        <p:spPr>
          <a:xfrm>
            <a:off x="561975"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bg1"/>
                </a:solidFill>
              </a:rPr>
              <a:t>Ymweliadau</a:t>
            </a:r>
            <a:r>
              <a:rPr lang="en-US" sz="2800" b="1" dirty="0">
                <a:solidFill>
                  <a:schemeClr val="bg1"/>
                </a:solidFill>
              </a:rPr>
              <a:t> </a:t>
            </a:r>
            <a:r>
              <a:rPr lang="en-US" sz="2800" b="1" dirty="0" err="1">
                <a:solidFill>
                  <a:schemeClr val="bg1"/>
                </a:solidFill>
              </a:rPr>
              <a:t>Dydd</a:t>
            </a:r>
            <a:r>
              <a:rPr lang="en-US" sz="2800" b="1" dirty="0">
                <a:solidFill>
                  <a:schemeClr val="bg1"/>
                </a:solidFill>
              </a:rPr>
              <a:t> </a:t>
            </a:r>
            <a:r>
              <a:rPr lang="en-US" sz="2800" b="1" dirty="0" err="1">
                <a:solidFill>
                  <a:schemeClr val="bg1"/>
                </a:solidFill>
              </a:rPr>
              <a:t>Hamdden</a:t>
            </a:r>
            <a:r>
              <a:rPr lang="en-US" sz="2800" b="1" dirty="0">
                <a:solidFill>
                  <a:schemeClr val="bg1"/>
                </a:solidFill>
              </a:rPr>
              <a:t> 3 </a:t>
            </a:r>
            <a:r>
              <a:rPr lang="en-US" sz="2800" b="1" dirty="0" err="1">
                <a:solidFill>
                  <a:schemeClr val="bg1"/>
                </a:solidFill>
              </a:rPr>
              <a:t>awr</a:t>
            </a:r>
            <a:r>
              <a:rPr lang="en-US" sz="2800" b="1" dirty="0">
                <a:solidFill>
                  <a:schemeClr val="bg1"/>
                </a:solidFill>
              </a:rPr>
              <a:t> a </a:t>
            </a:r>
            <a:r>
              <a:rPr lang="en-US" sz="2800" b="1" dirty="0" err="1">
                <a:solidFill>
                  <a:schemeClr val="bg1"/>
                </a:solidFill>
              </a:rPr>
              <a:t>mwy</a:t>
            </a:r>
            <a:r>
              <a:rPr lang="en-US" sz="2800" b="1" dirty="0">
                <a:solidFill>
                  <a:schemeClr val="bg1"/>
                </a:solidFill>
              </a:rPr>
              <a:t> 2023 (</a:t>
            </a:r>
            <a:r>
              <a:rPr lang="en-US" sz="2800" b="1" dirty="0" err="1">
                <a:solidFill>
                  <a:schemeClr val="bg1"/>
                </a:solidFill>
              </a:rPr>
              <a:t>miliynau</a:t>
            </a:r>
            <a:r>
              <a:rPr lang="en-US" sz="2800" b="1" dirty="0">
                <a:solidFill>
                  <a:schemeClr val="bg1"/>
                </a:solidFill>
              </a:rPr>
              <a:t>)</a:t>
            </a:r>
          </a:p>
        </p:txBody>
      </p:sp>
      <p:sp>
        <p:nvSpPr>
          <p:cNvPr id="14" name="Rectangle 13">
            <a:extLst>
              <a:ext uri="{FF2B5EF4-FFF2-40B4-BE49-F238E27FC236}">
                <a16:creationId xmlns:a16="http://schemas.microsoft.com/office/drawing/2014/main" id="{5F99054D-5F85-1BD4-2100-309794C7B9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561975"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a:extLst>
              <a:ext uri="{FF2B5EF4-FFF2-40B4-BE49-F238E27FC236}">
                <a16:creationId xmlns:a16="http://schemas.microsoft.com/office/drawing/2014/main" id="{6EB4A40C-AD1B-8298-D757-D533E3BDCBE3}"/>
              </a:ext>
            </a:extLst>
          </p:cNvPr>
          <p:cNvSpPr txBox="1">
            <a:spLocks/>
          </p:cNvSpPr>
          <p:nvPr/>
        </p:nvSpPr>
        <p:spPr>
          <a:xfrm>
            <a:off x="3306712" y="5344934"/>
            <a:ext cx="2057159" cy="1107996"/>
          </a:xfrm>
          <a:prstGeom prst="rect">
            <a:avLst/>
          </a:prstGeom>
          <a:noFill/>
        </p:spPr>
        <p:txBody>
          <a:bodyPr wrap="square" lIns="0" tIns="0" rIns="0" bIns="0" rtlCol="0" anchor="ctr">
            <a:spAutoFit/>
          </a:bodyPr>
          <a:lstStyle/>
          <a:p>
            <a:pPr algn="ctr"/>
            <a:r>
              <a:rPr lang="en-IN" sz="2400" b="1" dirty="0" err="1">
                <a:solidFill>
                  <a:schemeClr val="accent1"/>
                </a:solidFill>
              </a:rPr>
              <a:t>Cyfanswm</a:t>
            </a:r>
            <a:r>
              <a:rPr lang="en-IN" sz="2400" b="1" dirty="0">
                <a:solidFill>
                  <a:schemeClr val="accent1"/>
                </a:solidFill>
              </a:rPr>
              <a:t> Prydain </a:t>
            </a:r>
            <a:r>
              <a:rPr lang="en-IN" sz="2400" b="1" dirty="0" err="1">
                <a:solidFill>
                  <a:schemeClr val="accent1"/>
                </a:solidFill>
              </a:rPr>
              <a:t>Fawr</a:t>
            </a:r>
            <a:r>
              <a:rPr lang="en-IN" sz="2400" b="1" dirty="0">
                <a:solidFill>
                  <a:schemeClr val="accent1"/>
                </a:solidFill>
              </a:rPr>
              <a:t> 2966.3M</a:t>
            </a:r>
          </a:p>
        </p:txBody>
      </p:sp>
      <p:graphicFrame>
        <p:nvGraphicFramePr>
          <p:cNvPr id="26" name="Chart 25" descr="Pie chart depicting 2022 3 hour leisure day visits to GB 2788.4M, England 2360.7, Scotland 290.5M, Wales 180.0M.">
            <a:extLst>
              <a:ext uri="{FF2B5EF4-FFF2-40B4-BE49-F238E27FC236}">
                <a16:creationId xmlns:a16="http://schemas.microsoft.com/office/drawing/2014/main" id="{0217C7A1-DB95-CD5C-4ECC-03BCF7590BA4}"/>
              </a:ext>
            </a:extLst>
          </p:cNvPr>
          <p:cNvGraphicFramePr>
            <a:graphicFrameLocks/>
          </p:cNvGraphicFramePr>
          <p:nvPr>
            <p:extLst>
              <p:ext uri="{D42A27DB-BD31-4B8C-83A1-F6EECF244321}">
                <p14:modId xmlns:p14="http://schemas.microsoft.com/office/powerpoint/2010/main" val="3816726187"/>
              </p:ext>
            </p:extLst>
          </p:nvPr>
        </p:nvGraphicFramePr>
        <p:xfrm>
          <a:off x="537913" y="3028266"/>
          <a:ext cx="7546635" cy="49149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Table 22">
            <a:extLst>
              <a:ext uri="{FF2B5EF4-FFF2-40B4-BE49-F238E27FC236}">
                <a16:creationId xmlns:a16="http://schemas.microsoft.com/office/drawing/2014/main" id="{5BF1FECC-A327-C2EE-AD92-09915379DB6C}"/>
              </a:ext>
            </a:extLst>
          </p:cNvPr>
          <p:cNvGraphicFramePr>
            <a:graphicFrameLocks noGrp="1" noDrilldown="1" noMove="1" noResize="1"/>
          </p:cNvGraphicFramePr>
          <p:nvPr>
            <p:extLst>
              <p:ext uri="{D42A27DB-BD31-4B8C-83A1-F6EECF244321}">
                <p14:modId xmlns:p14="http://schemas.microsoft.com/office/powerpoint/2010/main" val="2658435760"/>
              </p:ext>
            </p:extLst>
          </p:nvPr>
        </p:nvGraphicFramePr>
        <p:xfrm>
          <a:off x="561975"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dirty="0" err="1"/>
                        <a:t>Gwlad</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dirty="0" err="1"/>
                        <a:t>Cyfran</a:t>
                      </a:r>
                      <a:r>
                        <a:rPr lang="en-GB" sz="2800" dirty="0"/>
                        <a:t> yr </a:t>
                      </a:r>
                      <a:r>
                        <a:rPr lang="en-GB" sz="2800" dirty="0" err="1"/>
                        <a:t>Ymweliadau</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dirty="0" err="1"/>
                        <a:t>Cyfran</a:t>
                      </a:r>
                      <a:r>
                        <a:rPr lang="en-US" sz="2800" dirty="0"/>
                        <a:t> y </a:t>
                      </a:r>
                      <a:r>
                        <a:rPr lang="en-US" sz="2800" dirty="0" err="1"/>
                        <a:t>Gwariant</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dirty="0">
                          <a:solidFill>
                            <a:schemeClr val="tx1"/>
                          </a:solidFill>
                        </a:rPr>
                        <a:t>Prydain </a:t>
                      </a:r>
                      <a:r>
                        <a:rPr lang="en-US" sz="2800" dirty="0" err="1">
                          <a:solidFill>
                            <a:schemeClr val="tx1"/>
                          </a:solidFill>
                        </a:rPr>
                        <a:t>Fawr</a:t>
                      </a:r>
                      <a:endParaRPr lang="en-GB" sz="2800" dirty="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algn="ctr">
                        <a:lnSpc>
                          <a:spcPct val="107000"/>
                        </a:lnSpc>
                        <a:spcAft>
                          <a:spcPts val="800"/>
                        </a:spcAft>
                        <a:buNone/>
                      </a:pPr>
                      <a:r>
                        <a:rPr lang="en-GB" sz="2800" kern="100" dirty="0" err="1">
                          <a:effectLst/>
                          <a:latin typeface="+mn-lt"/>
                          <a:ea typeface="Calibri" panose="020F0502020204030204" pitchFamily="34" charset="0"/>
                          <a:cs typeface="Times New Roman" panose="02020603050405020304" pitchFamily="18" charset="0"/>
                        </a:rPr>
                        <a:t>Lloegr</a:t>
                      </a:r>
                      <a:endParaRPr lang="en-GB" sz="2400" kern="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86%​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86%​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lnSpc>
                          <a:spcPct val="107000"/>
                        </a:lnSpc>
                        <a:spcAft>
                          <a:spcPts val="800"/>
                        </a:spcAft>
                        <a:buNone/>
                      </a:pPr>
                      <a:r>
                        <a:rPr lang="en-GB" sz="2800" kern="100" dirty="0">
                          <a:effectLst/>
                          <a:latin typeface="+mn-lt"/>
                          <a:ea typeface="Calibri" panose="020F0502020204030204" pitchFamily="34" charset="0"/>
                          <a:cs typeface="Times New Roman" panose="02020603050405020304" pitchFamily="18" charset="0"/>
                        </a:rPr>
                        <a:t>Yr Alban</a:t>
                      </a:r>
                      <a:endParaRPr lang="en-GB" sz="2400" kern="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10%​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lnSpc>
                          <a:spcPct val="107000"/>
                        </a:lnSpc>
                        <a:spcAft>
                          <a:spcPts val="800"/>
                        </a:spcAft>
                        <a:buNone/>
                      </a:pPr>
                      <a:r>
                        <a:rPr lang="en-GB" sz="2800" kern="100" dirty="0">
                          <a:effectLst/>
                          <a:latin typeface="+mn-lt"/>
                          <a:ea typeface="Calibri" panose="020F0502020204030204" pitchFamily="34" charset="0"/>
                          <a:cs typeface="Times New Roman" panose="02020603050405020304" pitchFamily="18" charset="0"/>
                        </a:rPr>
                        <a:t>Cymru</a:t>
                      </a:r>
                      <a:endParaRPr lang="en-GB" sz="2400" kern="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ct val="10000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6" name="Rectangle 5">
            <a:extLst>
              <a:ext uri="{FF2B5EF4-FFF2-40B4-BE49-F238E27FC236}">
                <a16:creationId xmlns:a16="http://schemas.microsoft.com/office/drawing/2014/main" id="{463ACD0B-73CA-B35D-7AD5-153EB583BBBF}"/>
              </a:ext>
            </a:extLst>
          </p:cNvPr>
          <p:cNvSpPr>
            <a:spLocks noGrp="1" noRot="1" noMove="1" noResize="1" noEditPoints="1" noAdjustHandles="1" noChangeArrowheads="1" noChangeShapeType="1"/>
          </p:cNvSpPr>
          <p:nvPr/>
        </p:nvSpPr>
        <p:spPr>
          <a:xfrm>
            <a:off x="8394201"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bg1"/>
                </a:solidFill>
              </a:rPr>
              <a:t>Ymweliadau</a:t>
            </a:r>
            <a:r>
              <a:rPr lang="en-US" sz="2800" b="1" dirty="0">
                <a:solidFill>
                  <a:schemeClr val="bg1"/>
                </a:solidFill>
              </a:rPr>
              <a:t> </a:t>
            </a:r>
            <a:r>
              <a:rPr lang="en-US" sz="2800" b="1" dirty="0" err="1">
                <a:solidFill>
                  <a:schemeClr val="bg1"/>
                </a:solidFill>
              </a:rPr>
              <a:t>Dydd</a:t>
            </a:r>
            <a:r>
              <a:rPr lang="en-US" sz="2800" b="1" dirty="0">
                <a:solidFill>
                  <a:schemeClr val="bg1"/>
                </a:solidFill>
              </a:rPr>
              <a:t> </a:t>
            </a:r>
            <a:r>
              <a:rPr lang="en-US" sz="2800" b="1" dirty="0" err="1">
                <a:solidFill>
                  <a:schemeClr val="bg1"/>
                </a:solidFill>
              </a:rPr>
              <a:t>Twristiaeth</a:t>
            </a:r>
            <a:r>
              <a:rPr lang="en-US" sz="2800" b="1" dirty="0">
                <a:solidFill>
                  <a:schemeClr val="bg1"/>
                </a:solidFill>
              </a:rPr>
              <a:t> 2023 (</a:t>
            </a:r>
            <a:r>
              <a:rPr lang="en-US" sz="2800" b="1" dirty="0" err="1">
                <a:solidFill>
                  <a:schemeClr val="bg1"/>
                </a:solidFill>
              </a:rPr>
              <a:t>miliynau</a:t>
            </a:r>
            <a:r>
              <a:rPr lang="en-US" sz="2800" b="1" dirty="0">
                <a:solidFill>
                  <a:schemeClr val="bg1"/>
                </a:solidFill>
              </a:rPr>
              <a:t>)</a:t>
            </a:r>
          </a:p>
        </p:txBody>
      </p:sp>
      <p:sp>
        <p:nvSpPr>
          <p:cNvPr id="12" name="Rectangle 11">
            <a:extLst>
              <a:ext uri="{FF2B5EF4-FFF2-40B4-BE49-F238E27FC236}">
                <a16:creationId xmlns:a16="http://schemas.microsoft.com/office/drawing/2014/main" id="{7C8B730C-CCE4-06DE-D566-1477D19C8EDC}"/>
              </a:ext>
              <a:ext uri="{C183D7F6-B498-43B3-948B-1728B52AA6E4}">
                <adec:decorative xmlns:adec="http://schemas.microsoft.com/office/drawing/2017/decorative" val="1"/>
              </a:ext>
            </a:extLst>
          </p:cNvPr>
          <p:cNvSpPr>
            <a:spLocks/>
          </p:cNvSpPr>
          <p:nvPr/>
        </p:nvSpPr>
        <p:spPr>
          <a:xfrm>
            <a:off x="8394201"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29" name="Chart 28" descr="Pie chart depicting 2022 Tourism day visits to GB 1086.2M, England 945.0M, Scotland 94.8M, Wales 62.0M.">
            <a:extLst>
              <a:ext uri="{FF2B5EF4-FFF2-40B4-BE49-F238E27FC236}">
                <a16:creationId xmlns:a16="http://schemas.microsoft.com/office/drawing/2014/main" id="{50EF254B-4D42-C4FF-EAD3-8AFA43A2AECA}"/>
              </a:ext>
            </a:extLst>
          </p:cNvPr>
          <p:cNvGraphicFramePr>
            <a:graphicFrameLocks/>
          </p:cNvGraphicFramePr>
          <p:nvPr>
            <p:extLst>
              <p:ext uri="{D42A27DB-BD31-4B8C-83A1-F6EECF244321}">
                <p14:modId xmlns:p14="http://schemas.microsoft.com/office/powerpoint/2010/main" val="3023128723"/>
              </p:ext>
            </p:extLst>
          </p:nvPr>
        </p:nvGraphicFramePr>
        <p:xfrm>
          <a:off x="8394201" y="3057525"/>
          <a:ext cx="7546635" cy="4914900"/>
        </p:xfrm>
        <a:graphic>
          <a:graphicData uri="http://schemas.openxmlformats.org/drawingml/2006/chart">
            <c:chart xmlns:c="http://schemas.openxmlformats.org/drawingml/2006/chart" xmlns:r="http://schemas.openxmlformats.org/officeDocument/2006/relationships" r:id="rId3"/>
          </a:graphicData>
        </a:graphic>
      </p:graphicFrame>
      <p:sp>
        <p:nvSpPr>
          <p:cNvPr id="35" name="TextBox 34">
            <a:extLst>
              <a:ext uri="{FF2B5EF4-FFF2-40B4-BE49-F238E27FC236}">
                <a16:creationId xmlns:a16="http://schemas.microsoft.com/office/drawing/2014/main" id="{3ACB4028-2C6A-3036-1C41-B1FFC4FF77AE}"/>
              </a:ext>
            </a:extLst>
          </p:cNvPr>
          <p:cNvSpPr txBox="1">
            <a:spLocks noGrp="1" noRot="1" noMove="1" noResize="1" noEditPoints="1" noAdjustHandles="1" noChangeArrowheads="1" noChangeShapeType="1"/>
          </p:cNvSpPr>
          <p:nvPr/>
        </p:nvSpPr>
        <p:spPr>
          <a:xfrm>
            <a:off x="11329151" y="5344934"/>
            <a:ext cx="1676741" cy="1107996"/>
          </a:xfrm>
          <a:prstGeom prst="rect">
            <a:avLst/>
          </a:prstGeom>
          <a:noFill/>
        </p:spPr>
        <p:txBody>
          <a:bodyPr wrap="none" lIns="0" tIns="0" rIns="0" bIns="0" rtlCol="0" anchor="ctr">
            <a:spAutoFit/>
          </a:bodyPr>
          <a:lstStyle/>
          <a:p>
            <a:pPr algn="ctr"/>
            <a:r>
              <a:rPr lang="en-IN" sz="2400" b="1" dirty="0" err="1">
                <a:solidFill>
                  <a:schemeClr val="accent1"/>
                </a:solidFill>
              </a:rPr>
              <a:t>Cyfanswm</a:t>
            </a:r>
            <a:r>
              <a:rPr lang="en-IN" sz="2400" b="1" dirty="0">
                <a:solidFill>
                  <a:schemeClr val="accent1"/>
                </a:solidFill>
              </a:rPr>
              <a:t> </a:t>
            </a:r>
          </a:p>
          <a:p>
            <a:pPr algn="ctr"/>
            <a:r>
              <a:rPr lang="en-IN" sz="2400" b="1" dirty="0">
                <a:solidFill>
                  <a:schemeClr val="accent1"/>
                </a:solidFill>
              </a:rPr>
              <a:t>Prydain </a:t>
            </a:r>
            <a:r>
              <a:rPr lang="en-IN" sz="2400" b="1" dirty="0" err="1">
                <a:solidFill>
                  <a:schemeClr val="accent1"/>
                </a:solidFill>
              </a:rPr>
              <a:t>Fawr</a:t>
            </a:r>
            <a:endParaRPr lang="en-IN" sz="2400" b="1" dirty="0">
              <a:solidFill>
                <a:schemeClr val="accent1"/>
              </a:solidFill>
            </a:endParaRPr>
          </a:p>
          <a:p>
            <a:pPr algn="ctr"/>
            <a:r>
              <a:rPr lang="en-IN" sz="2400" b="1" dirty="0">
                <a:solidFill>
                  <a:schemeClr val="accent1"/>
                </a:solidFill>
              </a:rPr>
              <a:t>1171.4M</a:t>
            </a:r>
          </a:p>
        </p:txBody>
      </p:sp>
      <p:graphicFrame>
        <p:nvGraphicFramePr>
          <p:cNvPr id="24" name="Table 23">
            <a:extLst>
              <a:ext uri="{FF2B5EF4-FFF2-40B4-BE49-F238E27FC236}">
                <a16:creationId xmlns:a16="http://schemas.microsoft.com/office/drawing/2014/main" id="{1F337014-089F-3B8A-3EAD-A8B92AC26D3D}"/>
              </a:ext>
            </a:extLst>
          </p:cNvPr>
          <p:cNvGraphicFramePr>
            <a:graphicFrameLocks noGrp="1" noDrilldown="1" noMove="1" noResize="1"/>
          </p:cNvGraphicFramePr>
          <p:nvPr>
            <p:extLst>
              <p:ext uri="{D42A27DB-BD31-4B8C-83A1-F6EECF244321}">
                <p14:modId xmlns:p14="http://schemas.microsoft.com/office/powerpoint/2010/main" val="371983381"/>
              </p:ext>
            </p:extLst>
          </p:nvPr>
        </p:nvGraphicFramePr>
        <p:xfrm>
          <a:off x="8394201"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dirty="0" err="1"/>
                        <a:t>Gwlad</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dirty="0" err="1"/>
                        <a:t>Cyfran</a:t>
                      </a:r>
                      <a:r>
                        <a:rPr lang="en-GB" sz="2800" dirty="0"/>
                        <a:t> yr </a:t>
                      </a:r>
                      <a:r>
                        <a:rPr lang="en-GB" sz="2800" dirty="0" err="1"/>
                        <a:t>Ymweliadau</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dirty="0" err="1"/>
                        <a:t>Cyfran</a:t>
                      </a:r>
                      <a:r>
                        <a:rPr lang="en-US" sz="2800" dirty="0"/>
                        <a:t> y </a:t>
                      </a:r>
                      <a:r>
                        <a:rPr lang="en-US" sz="2800" dirty="0" err="1"/>
                        <a:t>Gwariant</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dirty="0">
                          <a:solidFill>
                            <a:schemeClr val="tx1"/>
                          </a:solidFill>
                        </a:rPr>
                        <a:t>Prydain </a:t>
                      </a:r>
                      <a:r>
                        <a:rPr lang="en-US" sz="2800" dirty="0" err="1">
                          <a:solidFill>
                            <a:schemeClr val="tx1"/>
                          </a:solidFill>
                        </a:rPr>
                        <a:t>Fawr</a:t>
                      </a:r>
                      <a:endParaRPr lang="en-GB" sz="2800" dirty="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algn="ctr">
                        <a:lnSpc>
                          <a:spcPct val="107000"/>
                        </a:lnSpc>
                        <a:spcAft>
                          <a:spcPts val="800"/>
                        </a:spcAft>
                        <a:buNone/>
                      </a:pPr>
                      <a:r>
                        <a:rPr lang="en-GB" sz="2800" kern="100" dirty="0" err="1">
                          <a:effectLst/>
                          <a:latin typeface="+mn-lt"/>
                          <a:ea typeface="Calibri" panose="020F0502020204030204" pitchFamily="34" charset="0"/>
                          <a:cs typeface="Times New Roman" panose="02020603050405020304" pitchFamily="18" charset="0"/>
                        </a:rPr>
                        <a:t>Lloegr</a:t>
                      </a:r>
                      <a:endParaRPr lang="en-GB" sz="2800" kern="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88%​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lnSpc>
                          <a:spcPct val="107000"/>
                        </a:lnSpc>
                        <a:spcAft>
                          <a:spcPts val="800"/>
                        </a:spcAft>
                        <a:buNone/>
                      </a:pPr>
                      <a:r>
                        <a:rPr lang="en-GB" sz="2800" kern="100" dirty="0">
                          <a:effectLst/>
                          <a:latin typeface="+mn-lt"/>
                          <a:ea typeface="Calibri" panose="020F0502020204030204" pitchFamily="34" charset="0"/>
                          <a:cs typeface="Times New Roman" panose="02020603050405020304" pitchFamily="18" charset="0"/>
                        </a:rPr>
                        <a:t>Yr Alban</a:t>
                      </a: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lnSpc>
                          <a:spcPct val="107000"/>
                        </a:lnSpc>
                        <a:spcAft>
                          <a:spcPts val="800"/>
                        </a:spcAft>
                        <a:buNone/>
                      </a:pPr>
                      <a:r>
                        <a:rPr lang="en-GB" sz="2800" kern="100" dirty="0">
                          <a:effectLst/>
                          <a:latin typeface="+mn-lt"/>
                          <a:ea typeface="Calibri" panose="020F0502020204030204" pitchFamily="34" charset="0"/>
                          <a:cs typeface="Times New Roman" panose="02020603050405020304" pitchFamily="18" charset="0"/>
                        </a:rPr>
                        <a:t>Cymru</a:t>
                      </a: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rtl="0" fontAlgn="base">
                        <a:lnSpc>
                          <a:spcPts val="2250"/>
                        </a:lnSpc>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8" name="Rectangle 7">
            <a:extLst>
              <a:ext uri="{FF2B5EF4-FFF2-40B4-BE49-F238E27FC236}">
                <a16:creationId xmlns:a16="http://schemas.microsoft.com/office/drawing/2014/main" id="{75F1B84E-B2BF-A7CF-0698-838C87AF486B}"/>
              </a:ext>
            </a:extLst>
          </p:cNvPr>
          <p:cNvSpPr>
            <a:spLocks noGrp="1" noRot="1" noMove="1" noResize="1" noEditPoints="1" noAdjustHandles="1" noChangeArrowheads="1" noChangeShapeType="1"/>
          </p:cNvSpPr>
          <p:nvPr/>
        </p:nvSpPr>
        <p:spPr>
          <a:xfrm>
            <a:off x="16250489" y="2105031"/>
            <a:ext cx="7546635" cy="952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bg1"/>
                </a:solidFill>
              </a:rPr>
              <a:t>Gweithgareddau</a:t>
            </a:r>
            <a:r>
              <a:rPr lang="en-US" sz="2800" b="1" dirty="0">
                <a:solidFill>
                  <a:schemeClr val="bg1"/>
                </a:solidFill>
              </a:rPr>
              <a:t> </a:t>
            </a:r>
            <a:r>
              <a:rPr lang="en-US" sz="2800" b="1" dirty="0" err="1">
                <a:solidFill>
                  <a:schemeClr val="bg1"/>
                </a:solidFill>
              </a:rPr>
              <a:t>Craidd</a:t>
            </a:r>
            <a:r>
              <a:rPr lang="en-US" sz="2800" b="1" dirty="0">
                <a:solidFill>
                  <a:schemeClr val="bg1"/>
                </a:solidFill>
              </a:rPr>
              <a:t> </a:t>
            </a:r>
            <a:r>
              <a:rPr lang="en-US" sz="2800" b="1" dirty="0" err="1">
                <a:solidFill>
                  <a:schemeClr val="bg1"/>
                </a:solidFill>
              </a:rPr>
              <a:t>i</a:t>
            </a:r>
            <a:r>
              <a:rPr lang="en-US" sz="2800" b="1" dirty="0">
                <a:solidFill>
                  <a:schemeClr val="bg1"/>
                </a:solidFill>
              </a:rPr>
              <a:t> </a:t>
            </a:r>
            <a:r>
              <a:rPr lang="en-US" sz="2800" b="1" dirty="0" err="1">
                <a:solidFill>
                  <a:schemeClr val="bg1"/>
                </a:solidFill>
              </a:rPr>
              <a:t>Dwristiaeth</a:t>
            </a:r>
            <a:r>
              <a:rPr lang="en-US" sz="2800" b="1" dirty="0">
                <a:solidFill>
                  <a:schemeClr val="bg1"/>
                </a:solidFill>
              </a:rPr>
              <a:t> </a:t>
            </a:r>
            <a:r>
              <a:rPr lang="en-US" sz="2800" b="1" dirty="0" err="1">
                <a:solidFill>
                  <a:schemeClr val="bg1"/>
                </a:solidFill>
              </a:rPr>
              <a:t>Ymweliadau</a:t>
            </a:r>
            <a:r>
              <a:rPr lang="en-US" sz="2800" b="1" dirty="0">
                <a:solidFill>
                  <a:schemeClr val="bg1"/>
                </a:solidFill>
              </a:rPr>
              <a:t> </a:t>
            </a:r>
            <a:r>
              <a:rPr lang="en-US" sz="2800" b="1" dirty="0" err="1">
                <a:solidFill>
                  <a:schemeClr val="bg1"/>
                </a:solidFill>
              </a:rPr>
              <a:t>Dydd</a:t>
            </a:r>
            <a:r>
              <a:rPr lang="en-US" sz="2800" b="1" dirty="0">
                <a:solidFill>
                  <a:schemeClr val="bg1"/>
                </a:solidFill>
              </a:rPr>
              <a:t> </a:t>
            </a:r>
            <a:r>
              <a:rPr lang="en-US" sz="2800" b="1" dirty="0" err="1">
                <a:solidFill>
                  <a:schemeClr val="bg1"/>
                </a:solidFill>
              </a:rPr>
              <a:t>Twristiaeth</a:t>
            </a:r>
            <a:r>
              <a:rPr lang="en-US" sz="2800" b="1" dirty="0">
                <a:solidFill>
                  <a:schemeClr val="bg1"/>
                </a:solidFill>
              </a:rPr>
              <a:t> 2023 (</a:t>
            </a:r>
            <a:r>
              <a:rPr lang="en-US" sz="2800" b="1" dirty="0" err="1">
                <a:solidFill>
                  <a:schemeClr val="bg1"/>
                </a:solidFill>
              </a:rPr>
              <a:t>miliynau</a:t>
            </a:r>
            <a:r>
              <a:rPr lang="en-US" sz="2800" b="1" dirty="0">
                <a:solidFill>
                  <a:schemeClr val="bg1"/>
                </a:solidFill>
              </a:rPr>
              <a:t>)</a:t>
            </a:r>
          </a:p>
        </p:txBody>
      </p:sp>
      <p:sp>
        <p:nvSpPr>
          <p:cNvPr id="13" name="Rectangle 12">
            <a:extLst>
              <a:ext uri="{FF2B5EF4-FFF2-40B4-BE49-F238E27FC236}">
                <a16:creationId xmlns:a16="http://schemas.microsoft.com/office/drawing/2014/main" id="{4A25F7F6-A53C-F7A9-8A0D-5B02C0788FC5}"/>
              </a:ext>
              <a:ext uri="{C183D7F6-B498-43B3-948B-1728B52AA6E4}">
                <adec:decorative xmlns:adec="http://schemas.microsoft.com/office/drawing/2017/decorative" val="1"/>
              </a:ext>
            </a:extLst>
          </p:cNvPr>
          <p:cNvSpPr>
            <a:spLocks/>
          </p:cNvSpPr>
          <p:nvPr/>
        </p:nvSpPr>
        <p:spPr>
          <a:xfrm>
            <a:off x="16250489" y="3057525"/>
            <a:ext cx="7546635" cy="4914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TextBox 35">
            <a:extLst>
              <a:ext uri="{FF2B5EF4-FFF2-40B4-BE49-F238E27FC236}">
                <a16:creationId xmlns:a16="http://schemas.microsoft.com/office/drawing/2014/main" id="{2A6136F2-86C2-A875-F009-CF8ACBB236F0}"/>
              </a:ext>
            </a:extLst>
          </p:cNvPr>
          <p:cNvSpPr txBox="1">
            <a:spLocks/>
          </p:cNvSpPr>
          <p:nvPr/>
        </p:nvSpPr>
        <p:spPr>
          <a:xfrm>
            <a:off x="19198459" y="5344934"/>
            <a:ext cx="1891735" cy="1107996"/>
          </a:xfrm>
          <a:prstGeom prst="rect">
            <a:avLst/>
          </a:prstGeom>
          <a:noFill/>
        </p:spPr>
        <p:txBody>
          <a:bodyPr wrap="square" lIns="0" tIns="0" rIns="0" bIns="0" rtlCol="0" anchor="ctr">
            <a:spAutoFit/>
          </a:bodyPr>
          <a:lstStyle/>
          <a:p>
            <a:pPr algn="ctr"/>
            <a:r>
              <a:rPr lang="en-IN" sz="2400" b="1" dirty="0" err="1">
                <a:solidFill>
                  <a:schemeClr val="accent1"/>
                </a:solidFill>
              </a:rPr>
              <a:t>Cyfanswm</a:t>
            </a:r>
            <a:r>
              <a:rPr lang="en-IN" sz="2400" b="1" dirty="0">
                <a:solidFill>
                  <a:schemeClr val="accent1"/>
                </a:solidFill>
              </a:rPr>
              <a:t> Prydain </a:t>
            </a:r>
            <a:r>
              <a:rPr lang="en-IN" sz="2400" b="1" dirty="0" err="1">
                <a:solidFill>
                  <a:schemeClr val="accent1"/>
                </a:solidFill>
              </a:rPr>
              <a:t>Fawr</a:t>
            </a:r>
            <a:r>
              <a:rPr lang="en-IN" sz="2400" b="1" dirty="0">
                <a:solidFill>
                  <a:schemeClr val="accent1"/>
                </a:solidFill>
              </a:rPr>
              <a:t> 419.8M</a:t>
            </a:r>
          </a:p>
        </p:txBody>
      </p:sp>
      <p:graphicFrame>
        <p:nvGraphicFramePr>
          <p:cNvPr id="30" name="Chart 29" descr="Pie chart depicting 2022 tourism day visits activities core to tourism to GB 373.1M, England 319.7M, Scotland 39.4M, Wales 22.8M.">
            <a:extLst>
              <a:ext uri="{FF2B5EF4-FFF2-40B4-BE49-F238E27FC236}">
                <a16:creationId xmlns:a16="http://schemas.microsoft.com/office/drawing/2014/main" id="{12C554F0-9ED5-7526-E2A4-65B501B2BDBE}"/>
              </a:ext>
            </a:extLst>
          </p:cNvPr>
          <p:cNvGraphicFramePr>
            <a:graphicFrameLocks/>
          </p:cNvGraphicFramePr>
          <p:nvPr>
            <p:extLst>
              <p:ext uri="{D42A27DB-BD31-4B8C-83A1-F6EECF244321}">
                <p14:modId xmlns:p14="http://schemas.microsoft.com/office/powerpoint/2010/main" val="2822505733"/>
              </p:ext>
            </p:extLst>
          </p:nvPr>
        </p:nvGraphicFramePr>
        <p:xfrm>
          <a:off x="16299452" y="3057525"/>
          <a:ext cx="7546635" cy="49149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Table 24">
            <a:extLst>
              <a:ext uri="{FF2B5EF4-FFF2-40B4-BE49-F238E27FC236}">
                <a16:creationId xmlns:a16="http://schemas.microsoft.com/office/drawing/2014/main" id="{6F71B40A-5F2B-FFE2-AD6E-E75DC258F6DA}"/>
              </a:ext>
            </a:extLst>
          </p:cNvPr>
          <p:cNvGraphicFramePr>
            <a:graphicFrameLocks noGrp="1" noDrilldown="1" noMove="1" noResize="1"/>
          </p:cNvGraphicFramePr>
          <p:nvPr>
            <p:extLst>
              <p:ext uri="{D42A27DB-BD31-4B8C-83A1-F6EECF244321}">
                <p14:modId xmlns:p14="http://schemas.microsoft.com/office/powerpoint/2010/main" val="74343179"/>
              </p:ext>
            </p:extLst>
          </p:nvPr>
        </p:nvGraphicFramePr>
        <p:xfrm>
          <a:off x="16250489" y="8212047"/>
          <a:ext cx="7546635" cy="3767228"/>
        </p:xfrm>
        <a:graphic>
          <a:graphicData uri="http://schemas.openxmlformats.org/drawingml/2006/table">
            <a:tbl>
              <a:tblPr firstRow="1" bandRow="1">
                <a:tableStyleId>{5C22544A-7EE6-4342-B048-85BDC9FD1C3A}</a:tableStyleId>
              </a:tblPr>
              <a:tblGrid>
                <a:gridCol w="2515545">
                  <a:extLst>
                    <a:ext uri="{9D8B030D-6E8A-4147-A177-3AD203B41FA5}">
                      <a16:colId xmlns:a16="http://schemas.microsoft.com/office/drawing/2014/main" val="81361600"/>
                    </a:ext>
                  </a:extLst>
                </a:gridCol>
                <a:gridCol w="2515545">
                  <a:extLst>
                    <a:ext uri="{9D8B030D-6E8A-4147-A177-3AD203B41FA5}">
                      <a16:colId xmlns:a16="http://schemas.microsoft.com/office/drawing/2014/main" val="887013069"/>
                    </a:ext>
                  </a:extLst>
                </a:gridCol>
                <a:gridCol w="2515545">
                  <a:extLst>
                    <a:ext uri="{9D8B030D-6E8A-4147-A177-3AD203B41FA5}">
                      <a16:colId xmlns:a16="http://schemas.microsoft.com/office/drawing/2014/main" val="2669859698"/>
                    </a:ext>
                  </a:extLst>
                </a:gridCol>
              </a:tblGrid>
              <a:tr h="710447">
                <a:tc>
                  <a:txBody>
                    <a:bodyPr/>
                    <a:lstStyle/>
                    <a:p>
                      <a:pPr algn="ctr"/>
                      <a:r>
                        <a:rPr lang="en-GB" sz="2800" dirty="0" err="1"/>
                        <a:t>Gwlad</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GB" sz="2800" dirty="0" err="1"/>
                        <a:t>Cyfran</a:t>
                      </a:r>
                      <a:r>
                        <a:rPr lang="en-GB" sz="2800" dirty="0"/>
                        <a:t> yr </a:t>
                      </a:r>
                      <a:r>
                        <a:rPr lang="en-GB" sz="2800" dirty="0" err="1"/>
                        <a:t>Ymweliadau</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en-US" sz="2800" dirty="0" err="1"/>
                        <a:t>Cyfran</a:t>
                      </a:r>
                      <a:r>
                        <a:rPr lang="en-US" sz="2800" dirty="0"/>
                        <a:t> y </a:t>
                      </a:r>
                      <a:r>
                        <a:rPr lang="en-US" sz="2800" dirty="0" err="1"/>
                        <a:t>Gwariant</a:t>
                      </a:r>
                      <a:endParaRPr lang="en-GB" sz="2800" dirty="0"/>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710447">
                <a:tc>
                  <a:txBody>
                    <a:bodyPr/>
                    <a:lstStyle/>
                    <a:p>
                      <a:pPr algn="ctr"/>
                      <a:r>
                        <a:rPr lang="en-US" sz="2800" dirty="0">
                          <a:solidFill>
                            <a:schemeClr val="tx1"/>
                          </a:solidFill>
                        </a:rPr>
                        <a:t>Prydain </a:t>
                      </a:r>
                      <a:r>
                        <a:rPr lang="en-US" sz="2800" dirty="0" err="1">
                          <a:solidFill>
                            <a:schemeClr val="tx1"/>
                          </a:solidFill>
                        </a:rPr>
                        <a:t>Fawr</a:t>
                      </a:r>
                      <a:endParaRPr lang="en-GB" sz="2800" dirty="0">
                        <a:solidFill>
                          <a:schemeClr val="tx1"/>
                        </a:solidFill>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100%​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710447">
                <a:tc>
                  <a:txBody>
                    <a:bodyPr/>
                    <a:lstStyle/>
                    <a:p>
                      <a:pPr algn="ctr">
                        <a:lnSpc>
                          <a:spcPct val="107000"/>
                        </a:lnSpc>
                        <a:spcAft>
                          <a:spcPts val="800"/>
                        </a:spcAft>
                        <a:buNone/>
                      </a:pPr>
                      <a:r>
                        <a:rPr lang="en-GB" sz="2800" kern="100" dirty="0" err="1">
                          <a:effectLst/>
                          <a:latin typeface="+mn-lt"/>
                          <a:ea typeface="Calibri" panose="020F0502020204030204" pitchFamily="34" charset="0"/>
                          <a:cs typeface="Times New Roman" panose="02020603050405020304" pitchFamily="18" charset="0"/>
                        </a:rPr>
                        <a:t>Lloegr</a:t>
                      </a:r>
                      <a:endParaRPr lang="en-GB" sz="2800" kern="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87%​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710447">
                <a:tc>
                  <a:txBody>
                    <a:bodyPr/>
                    <a:lstStyle/>
                    <a:p>
                      <a:pPr algn="ctr">
                        <a:lnSpc>
                          <a:spcPct val="107000"/>
                        </a:lnSpc>
                        <a:spcAft>
                          <a:spcPts val="800"/>
                        </a:spcAft>
                        <a:buNone/>
                      </a:pPr>
                      <a:r>
                        <a:rPr lang="en-GB" sz="2800" kern="100">
                          <a:effectLst/>
                          <a:latin typeface="+mn-lt"/>
                          <a:ea typeface="Calibri" panose="020F0502020204030204" pitchFamily="34" charset="0"/>
                          <a:cs typeface="Times New Roman" panose="02020603050405020304" pitchFamily="18" charset="0"/>
                        </a:rPr>
                        <a:t>Yr Alban</a:t>
                      </a: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710447">
                <a:tc>
                  <a:txBody>
                    <a:bodyPr/>
                    <a:lstStyle/>
                    <a:p>
                      <a:pPr algn="ctr">
                        <a:lnSpc>
                          <a:spcPct val="107000"/>
                        </a:lnSpc>
                        <a:spcAft>
                          <a:spcPts val="800"/>
                        </a:spcAft>
                        <a:buNone/>
                      </a:pPr>
                      <a:r>
                        <a:rPr lang="en-GB" sz="2800" kern="100" dirty="0">
                          <a:effectLst/>
                          <a:latin typeface="+mn-lt"/>
                          <a:ea typeface="Calibri" panose="020F0502020204030204" pitchFamily="34" charset="0"/>
                          <a:cs typeface="Times New Roman" panose="02020603050405020304" pitchFamily="18" charset="0"/>
                        </a:rPr>
                        <a:t>Cymru</a:t>
                      </a:r>
                    </a:p>
                  </a:txBody>
                  <a:tcPr marL="68580" marR="6858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1828800" rtl="0" fontAlgn="base" latinLnBrk="0">
                        <a:lnSpc>
                          <a:spcPts val="2250"/>
                        </a:lnSpc>
                        <a:spcBef>
                          <a:spcPts val="0"/>
                        </a:spcBef>
                        <a:spcAft>
                          <a:spcPts val="0"/>
                        </a:spcAft>
                        <a:buClrTx/>
                        <a:buSzTx/>
                        <a:buFontTx/>
                        <a:buNone/>
                        <a:tabLst/>
                      </a:pPr>
                      <a:r>
                        <a:rPr lang="en-US" sz="2800" b="0" i="0" u="none" strike="noStrike" cap="none" spc="0" baseline="0" dirty="0">
                          <a:solidFill>
                            <a:schemeClr val="tx1"/>
                          </a:solidFill>
                          <a:uFillTx/>
                          <a:latin typeface="+mn-lt"/>
                          <a:ea typeface="+mn-ea"/>
                          <a:cs typeface="+mn-cs"/>
                          <a:sym typeface="Calibri"/>
                        </a:rPr>
                        <a:t>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4" name="Text Placeholder 3">
            <a:extLst>
              <a:ext uri="{FF2B5EF4-FFF2-40B4-BE49-F238E27FC236}">
                <a16:creationId xmlns:a16="http://schemas.microsoft.com/office/drawing/2014/main" id="{CBE76E4A-4D9A-BC8B-D8AD-C3BB63AD18AA}"/>
              </a:ext>
            </a:extLst>
          </p:cNvPr>
          <p:cNvSpPr>
            <a:spLocks noGrp="1" noRot="1" noMove="1" noResize="1" noEditPoints="1" noAdjustHandles="1" noChangeArrowheads="1" noChangeShapeType="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299254878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8479ADA-AC76-0A3A-0AC1-FC151AFF82B8}"/>
              </a:ext>
            </a:extLst>
          </p:cNvPr>
          <p:cNvSpPr>
            <a:spLocks noGrp="1"/>
          </p:cNvSpPr>
          <p:nvPr>
            <p:ph type="title" idx="4294967295"/>
          </p:nvPr>
        </p:nvSpPr>
        <p:spPr>
          <a:xfrm>
            <a:off x="580264" y="632560"/>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mis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GB"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6" name="TextBox 5">
            <a:extLst>
              <a:ext uri="{FF2B5EF4-FFF2-40B4-BE49-F238E27FC236}">
                <a16:creationId xmlns:a16="http://schemas.microsoft.com/office/drawing/2014/main" id="{2B2A8BEA-25F0-ECD2-9EEB-0D103FCCA8ED}"/>
              </a:ext>
            </a:extLst>
          </p:cNvPr>
          <p:cNvSpPr txBox="1"/>
          <p:nvPr/>
        </p:nvSpPr>
        <p:spPr>
          <a:xfrm>
            <a:off x="596376" y="1922890"/>
            <a:ext cx="23223536" cy="26499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cy-GB" sz="2800" noProof="0" dirty="0">
                <a:solidFill>
                  <a:schemeClr val="tx1"/>
                </a:solidFill>
                <a:latin typeface="Wales Sans Body"/>
                <a:sym typeface="Wales Sans Body"/>
              </a:rPr>
              <a:t>Gwnaed 1.2 biliwn o ymweliadau dydd twristiaeth domestig â </a:t>
            </a:r>
            <a:r>
              <a:rPr lang="cy-GB" sz="2800" noProof="0" dirty="0" err="1">
                <a:solidFill>
                  <a:schemeClr val="tx1"/>
                </a:solidFill>
                <a:latin typeface="Wales Sans Body"/>
                <a:sym typeface="Wales Sans Body"/>
              </a:rPr>
              <a:t>Phrydain</a:t>
            </a:r>
            <a:r>
              <a:rPr lang="cy-GB" sz="2800" noProof="0" dirty="0">
                <a:solidFill>
                  <a:schemeClr val="tx1"/>
                </a:solidFill>
                <a:latin typeface="Wales Sans Body"/>
                <a:sym typeface="Wales Sans Body"/>
              </a:rPr>
              <a:t> Fawr yn 2023, gan gynrychioli cynnydd o 7% o gymharu â 2022. Gwelwyd y nifer mwyaf o ymweliadau dydd yn Lloegr ym mis Hydref 2023, ac ym mis Awst y gwelwyd y nifer mwyaf o ymweliadau dydd yn yr Alban. Roedd mis Mai yn fis arbennig o gryf yng Nghymru. </a:t>
            </a:r>
          </a:p>
          <a:p>
            <a:pPr>
              <a:lnSpc>
                <a:spcPct val="90000"/>
              </a:lnSpc>
              <a:spcBef>
                <a:spcPts val="1800"/>
              </a:spcBef>
            </a:pPr>
            <a:r>
              <a:rPr lang="cy-GB" sz="2800" noProof="0" dirty="0">
                <a:solidFill>
                  <a:schemeClr val="tx1"/>
                </a:solidFill>
                <a:latin typeface="Wales Sans Body"/>
                <a:sym typeface="Wales Sans Body"/>
              </a:rPr>
              <a:t>Mae’r tueddiadau hyn yn gwbl groes i deithiau dros nos domestig h.y. gwelwyd gostyngiad amlwg mewn teithiau dros nos yn Lloegr ym mis Hydref 2023, gan awgrymu bod rhai ymweliadau dydd yn cymryd lle teithiau domestig dros nos, o bosibl oherwydd pwysau costau byw. Yn ôl yr adnodd </a:t>
            </a:r>
            <a:r>
              <a:rPr lang="cy-GB" sz="2800" noProof="0" dirty="0">
                <a:solidFill>
                  <a:schemeClr val="tx1"/>
                </a:solidFill>
                <a:latin typeface="Wales Sans Body"/>
                <a:sym typeface="Wales Sans Body"/>
                <a:hlinkClick r:id="rId4"/>
              </a:rPr>
              <a:t>Olrhain Teimladau Domestig</a:t>
            </a:r>
            <a:r>
              <a:rPr lang="cy-GB" sz="2800" noProof="0" dirty="0">
                <a:solidFill>
                  <a:schemeClr val="tx1"/>
                </a:solidFill>
                <a:latin typeface="Wales Sans Body"/>
                <a:sym typeface="Wales Sans Body"/>
              </a:rPr>
              <a:t>, byddai tua 10% o drigolion Prydain Fawr yn mynd ar ymweliadau dydd yn lle aros dros nos yn 2023, am y rheswm hwn.</a:t>
            </a:r>
          </a:p>
        </p:txBody>
      </p:sp>
      <p:grpSp>
        <p:nvGrpSpPr>
          <p:cNvPr id="14" name="Group 13" descr="Line chart depicting total visits (in millions) by month to GB, England, Scotland and Wales in 2022">
            <a:extLst>
              <a:ext uri="{FF2B5EF4-FFF2-40B4-BE49-F238E27FC236}">
                <a16:creationId xmlns:a16="http://schemas.microsoft.com/office/drawing/2014/main" id="{00B8DA32-F2B8-4503-76C2-9157088E1CA7}"/>
              </a:ext>
            </a:extLst>
          </p:cNvPr>
          <p:cNvGrpSpPr/>
          <p:nvPr/>
        </p:nvGrpSpPr>
        <p:grpSpPr>
          <a:xfrm>
            <a:off x="596376" y="4572846"/>
            <a:ext cx="16476069" cy="7406432"/>
            <a:chOff x="558800" y="3797300"/>
            <a:chExt cx="15684955" cy="8181975"/>
          </a:xfrm>
        </p:grpSpPr>
        <p:sp>
          <p:nvSpPr>
            <p:cNvPr id="8" name="Rectangle 7">
              <a:extLst>
                <a:ext uri="{FF2B5EF4-FFF2-40B4-BE49-F238E27FC236}">
                  <a16:creationId xmlns:a16="http://schemas.microsoft.com/office/drawing/2014/main" id="{FD5F5743-B197-8EDC-6CA5-34C203F5358B}"/>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yr </a:t>
              </a:r>
              <a:r>
                <a:rPr lang="en-US" sz="2800" b="1" dirty="0" err="1"/>
                <a:t>ymweliadau</a:t>
              </a:r>
              <a:r>
                <a:rPr lang="en-US" sz="2800" b="1" dirty="0"/>
                <a:t> </a:t>
              </a:r>
              <a:r>
                <a:rPr lang="en-US" sz="2800" b="1" dirty="0" err="1"/>
                <a:t>yn</a:t>
              </a:r>
              <a:r>
                <a:rPr lang="en-US" sz="2800" b="1" dirty="0"/>
                <a:t> 2023 (</a:t>
              </a:r>
              <a:r>
                <a:rPr lang="en-US" sz="2800" b="1" dirty="0" err="1"/>
                <a:t>miliynau</a:t>
              </a:r>
              <a:r>
                <a:rPr lang="en-US" sz="2800" b="1" dirty="0"/>
                <a:t>)</a:t>
              </a:r>
            </a:p>
          </p:txBody>
        </p:sp>
        <p:grpSp>
          <p:nvGrpSpPr>
            <p:cNvPr id="7" name="Group 6">
              <a:extLst>
                <a:ext uri="{FF2B5EF4-FFF2-40B4-BE49-F238E27FC236}">
                  <a16:creationId xmlns:a16="http://schemas.microsoft.com/office/drawing/2014/main" id="{49853ED7-09BE-B313-4A00-9CB9D73BB444}"/>
                </a:ext>
              </a:extLst>
            </p:cNvPr>
            <p:cNvGrpSpPr/>
            <p:nvPr/>
          </p:nvGrpSpPr>
          <p:grpSpPr>
            <a:xfrm>
              <a:off x="558800" y="4546100"/>
              <a:ext cx="15684955" cy="7433175"/>
              <a:chOff x="561974" y="4098426"/>
              <a:chExt cx="15388510" cy="8179300"/>
            </a:xfrm>
          </p:grpSpPr>
          <p:sp>
            <p:nvSpPr>
              <p:cNvPr id="9" name="Rectangle 8">
                <a:extLst>
                  <a:ext uri="{FF2B5EF4-FFF2-40B4-BE49-F238E27FC236}">
                    <a16:creationId xmlns:a16="http://schemas.microsoft.com/office/drawing/2014/main" id="{20B6D898-E727-0F86-1362-90B535BBC63C}"/>
                  </a:ext>
                </a:extLst>
              </p:cNvPr>
              <p:cNvSpPr/>
              <p:nvPr/>
            </p:nvSpPr>
            <p:spPr>
              <a:xfrm>
                <a:off x="561974" y="4098426"/>
                <a:ext cx="15388510" cy="8179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4" name="Content Placeholder 12">
                <a:extLst>
                  <a:ext uri="{FF2B5EF4-FFF2-40B4-BE49-F238E27FC236}">
                    <a16:creationId xmlns:a16="http://schemas.microsoft.com/office/drawing/2014/main" id="{A92739BA-66AC-CF93-7A38-7948094F6EAB}"/>
                  </a:ext>
                </a:extLst>
              </p:cNvPr>
              <p:cNvGraphicFramePr>
                <a:graphicFrameLocks/>
              </p:cNvGraphicFramePr>
              <p:nvPr>
                <p:extLst>
                  <p:ext uri="{D42A27DB-BD31-4B8C-83A1-F6EECF244321}">
                    <p14:modId xmlns:p14="http://schemas.microsoft.com/office/powerpoint/2010/main" val="2969510052"/>
                  </p:ext>
                </p:extLst>
              </p:nvPr>
            </p:nvGraphicFramePr>
            <p:xfrm>
              <a:off x="561974" y="4098426"/>
              <a:ext cx="15388510" cy="8179300"/>
            </p:xfrm>
            <a:graphic>
              <a:graphicData uri="http://schemas.openxmlformats.org/drawingml/2006/chart">
                <c:chart xmlns:c="http://schemas.openxmlformats.org/drawingml/2006/chart" xmlns:r="http://schemas.openxmlformats.org/officeDocument/2006/relationships" r:id="rId5"/>
              </a:graphicData>
            </a:graphic>
          </p:graphicFrame>
        </p:grpSp>
      </p:grpSp>
      <p:graphicFrame>
        <p:nvGraphicFramePr>
          <p:cNvPr id="10" name="Table 9">
            <a:extLst>
              <a:ext uri="{FF2B5EF4-FFF2-40B4-BE49-F238E27FC236}">
                <a16:creationId xmlns:a16="http://schemas.microsoft.com/office/drawing/2014/main" id="{29E859F2-F6FD-88B5-B397-E52C88AE69D6}"/>
              </a:ext>
            </a:extLst>
          </p:cNvPr>
          <p:cNvGraphicFramePr>
            <a:graphicFrameLocks noGrp="1"/>
          </p:cNvGraphicFramePr>
          <p:nvPr>
            <p:extLst>
              <p:ext uri="{D42A27DB-BD31-4B8C-83A1-F6EECF244321}">
                <p14:modId xmlns:p14="http://schemas.microsoft.com/office/powerpoint/2010/main" val="2251128217"/>
              </p:ext>
            </p:extLst>
          </p:nvPr>
        </p:nvGraphicFramePr>
        <p:xfrm>
          <a:off x="17288889" y="4572846"/>
          <a:ext cx="6498735" cy="7560108"/>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772309">
                <a:tc>
                  <a:txBody>
                    <a:bodyPr/>
                    <a:lstStyle/>
                    <a:p>
                      <a:pPr marL="0" algn="ctr" defTabSz="914400" rtl="0" eaLnBrk="1" latinLnBrk="0" hangingPunct="1"/>
                      <a:r>
                        <a:rPr lang="en-GB" sz="2800" b="1" kern="1200" dirty="0" err="1">
                          <a:solidFill>
                            <a:schemeClr val="lt1"/>
                          </a:solidFill>
                          <a:latin typeface="+mn-lt"/>
                          <a:ea typeface="+mn-ea"/>
                          <a:cs typeface="+mn-cs"/>
                        </a:rPr>
                        <a:t>Gwlad</a:t>
                      </a:r>
                      <a:endParaRPr lang="en-GB" sz="28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dirty="0" err="1">
                          <a:solidFill>
                            <a:schemeClr val="lt1"/>
                          </a:solidFill>
                          <a:latin typeface="+mn-lt"/>
                          <a:ea typeface="+mn-ea"/>
                          <a:cs typeface="+mn-cs"/>
                        </a:rPr>
                        <a:t>Nifer</a:t>
                      </a:r>
                      <a:r>
                        <a:rPr lang="en-GB" sz="2800" b="1" kern="1200" dirty="0">
                          <a:solidFill>
                            <a:schemeClr val="lt1"/>
                          </a:solidFill>
                          <a:latin typeface="+mn-lt"/>
                          <a:ea typeface="+mn-ea"/>
                          <a:cs typeface="+mn-cs"/>
                        </a:rPr>
                        <a:t> yr </a:t>
                      </a:r>
                      <a:r>
                        <a:rPr lang="en-GB" sz="2800" b="1" kern="1200" dirty="0" err="1">
                          <a:solidFill>
                            <a:schemeClr val="lt1"/>
                          </a:solidFill>
                          <a:latin typeface="+mn-lt"/>
                          <a:ea typeface="+mn-ea"/>
                          <a:cs typeface="+mn-cs"/>
                        </a:rPr>
                        <a:t>ymweliadau</a:t>
                      </a:r>
                      <a:r>
                        <a:rPr lang="en-GB" sz="2800" b="1" kern="1200" dirty="0">
                          <a:solidFill>
                            <a:schemeClr val="lt1"/>
                          </a:solidFill>
                          <a:latin typeface="+mn-lt"/>
                          <a:ea typeface="+mn-ea"/>
                          <a:cs typeface="+mn-cs"/>
                        </a:rPr>
                        <a:t> 2023 (</a:t>
                      </a:r>
                      <a:r>
                        <a:rPr lang="en-GB" sz="2800" b="1" kern="1200" dirty="0" err="1">
                          <a:solidFill>
                            <a:schemeClr val="lt1"/>
                          </a:solidFill>
                          <a:latin typeface="+mn-lt"/>
                          <a:ea typeface="+mn-ea"/>
                          <a:cs typeface="+mn-cs"/>
                        </a:rPr>
                        <a:t>miliynau</a:t>
                      </a:r>
                      <a:r>
                        <a:rPr lang="en-GB" sz="2800" b="1" kern="1200" dirty="0">
                          <a:solidFill>
                            <a:schemeClr val="lt1"/>
                          </a:solidFill>
                          <a:latin typeface="+mn-lt"/>
                          <a:ea typeface="+mn-ea"/>
                          <a:cs typeface="+mn-cs"/>
                        </a:rPr>
                        <a:t>)</a:t>
                      </a:r>
                    </a:p>
                  </a:txBody>
                  <a:tcPr anchor="ctr"/>
                </a:tc>
                <a:tc>
                  <a:txBody>
                    <a:bodyPr/>
                    <a:lstStyle/>
                    <a:p>
                      <a:pPr marL="0" algn="ctr" defTabSz="914400" rtl="0" eaLnBrk="1" latinLnBrk="0" hangingPunct="1"/>
                      <a:r>
                        <a:rPr lang="en-GB" sz="2800" b="1" kern="1200" dirty="0" err="1">
                          <a:solidFill>
                            <a:schemeClr val="lt1"/>
                          </a:solidFill>
                          <a:latin typeface="+mn-lt"/>
                          <a:ea typeface="+mn-ea"/>
                          <a:cs typeface="+mn-cs"/>
                        </a:rPr>
                        <a:t>Cyfran</a:t>
                      </a:r>
                      <a:r>
                        <a:rPr lang="en-GB" sz="2800" b="1" kern="1200" dirty="0">
                          <a:solidFill>
                            <a:schemeClr val="lt1"/>
                          </a:solidFill>
                          <a:latin typeface="+mn-lt"/>
                          <a:ea typeface="+mn-ea"/>
                          <a:cs typeface="+mn-cs"/>
                        </a:rPr>
                        <a:t> yr </a:t>
                      </a:r>
                      <a:r>
                        <a:rPr lang="en-GB" sz="2800" b="1" kern="1200" dirty="0" err="1">
                          <a:solidFill>
                            <a:schemeClr val="lt1"/>
                          </a:solidFill>
                          <a:latin typeface="+mn-lt"/>
                          <a:ea typeface="+mn-ea"/>
                          <a:cs typeface="+mn-cs"/>
                        </a:rPr>
                        <a:t>ymweliadau</a:t>
                      </a:r>
                      <a:endParaRPr lang="en-GB" sz="2800" b="1" kern="1200" dirty="0">
                        <a:solidFill>
                          <a:schemeClr val="lt1"/>
                        </a:solidFill>
                        <a:latin typeface="+mn-lt"/>
                        <a:ea typeface="+mn-ea"/>
                        <a:cs typeface="+mn-cs"/>
                      </a:endParaRPr>
                    </a:p>
                    <a:p>
                      <a:pPr marL="0" algn="ctr" defTabSz="914400" rtl="0" eaLnBrk="1" latinLnBrk="0" hangingPunct="1"/>
                      <a:r>
                        <a:rPr lang="en-GB" sz="2800" b="1" kern="1200" dirty="0">
                          <a:solidFill>
                            <a:schemeClr val="lt1"/>
                          </a:solidFill>
                          <a:latin typeface="+mn-lt"/>
                          <a:ea typeface="+mn-ea"/>
                          <a:cs typeface="+mn-cs"/>
                        </a:rPr>
                        <a:t>2023</a:t>
                      </a:r>
                    </a:p>
                  </a:txBody>
                  <a:tcPr anchor="ctr"/>
                </a:tc>
                <a:extLst>
                  <a:ext uri="{0D108BD9-81ED-4DB2-BD59-A6C34878D82A}">
                    <a16:rowId xmlns:a16="http://schemas.microsoft.com/office/drawing/2014/main" val="1236938923"/>
                  </a:ext>
                </a:extLst>
              </a:tr>
              <a:tr h="1440447">
                <a:tc>
                  <a:txBody>
                    <a:bodyPr/>
                    <a:lstStyle/>
                    <a:p>
                      <a:pPr marL="0" algn="ctr" defTabSz="914400" rtl="0" eaLnBrk="1" latinLnBrk="0" hangingPunct="1"/>
                      <a:r>
                        <a:rPr lang="en-US" sz="2800" kern="1200" dirty="0">
                          <a:solidFill>
                            <a:srgbClr val="200F2E"/>
                          </a:solidFill>
                          <a:latin typeface="+mn-lt"/>
                          <a:ea typeface="+mn-ea"/>
                          <a:cs typeface="+mn-cs"/>
                        </a:rPr>
                        <a:t>Prydain </a:t>
                      </a:r>
                      <a:r>
                        <a:rPr lang="en-US" sz="2800" kern="1200" dirty="0" err="1">
                          <a:solidFill>
                            <a:srgbClr val="200F2E"/>
                          </a:solidFill>
                          <a:latin typeface="+mn-lt"/>
                          <a:ea typeface="+mn-ea"/>
                          <a:cs typeface="+mn-cs"/>
                        </a:rPr>
                        <a:t>Fawr</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1,171.4</a:t>
                      </a:r>
                    </a:p>
                  </a:txBody>
                  <a:tcPr anchor="ctr"/>
                </a:tc>
                <a:tc>
                  <a:txBody>
                    <a:bodyPr/>
                    <a:lstStyle/>
                    <a:p>
                      <a:pPr marL="0" algn="ctr" defTabSz="914400" rtl="0" eaLnBrk="1" latinLnBrk="0" hangingPunct="1"/>
                      <a:endParaRPr lang="en-GB" sz="2800" kern="1200" dirty="0">
                        <a:solidFill>
                          <a:srgbClr val="200F2E"/>
                        </a:solidFill>
                        <a:latin typeface="+mn-lt"/>
                        <a:ea typeface="+mn-ea"/>
                        <a:cs typeface="+mn-cs"/>
                      </a:endParaRPr>
                    </a:p>
                  </a:txBody>
                  <a:tcPr anchor="ctr"/>
                </a:tc>
                <a:extLst>
                  <a:ext uri="{0D108BD9-81ED-4DB2-BD59-A6C34878D82A}">
                    <a16:rowId xmlns:a16="http://schemas.microsoft.com/office/drawing/2014/main" val="2818411631"/>
                  </a:ext>
                </a:extLst>
              </a:tr>
              <a:tr h="1440447">
                <a:tc>
                  <a:txBody>
                    <a:bodyPr/>
                    <a:lstStyle/>
                    <a:p>
                      <a:pPr marL="0" algn="ctr" defTabSz="914400" rtl="0" eaLnBrk="1" latinLnBrk="0" hangingPunct="1"/>
                      <a:r>
                        <a:rPr lang="en-US" sz="2800" kern="1200" dirty="0" err="1">
                          <a:solidFill>
                            <a:srgbClr val="200F2E"/>
                          </a:solidFill>
                          <a:latin typeface="+mn-lt"/>
                          <a:ea typeface="+mn-ea"/>
                          <a:cs typeface="+mn-cs"/>
                        </a:rPr>
                        <a:t>Lloegr</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1,030.0</a:t>
                      </a:r>
                    </a:p>
                  </a:txBody>
                  <a:tcPr anchor="ctr"/>
                </a:tc>
                <a:tc>
                  <a:txBody>
                    <a:bodyPr/>
                    <a:lstStyle/>
                    <a:p>
                      <a:pPr marL="0" algn="ctr" defTabSz="914400" rtl="0" eaLnBrk="1" fontAlgn="b" latinLnBrk="0" hangingPunct="1"/>
                      <a:r>
                        <a:rPr lang="en-US" sz="2800" kern="1200" dirty="0">
                          <a:solidFill>
                            <a:srgbClr val="200F2E"/>
                          </a:solidFill>
                          <a:latin typeface="+mn-lt"/>
                          <a:ea typeface="+mn-ea"/>
                          <a:cs typeface="+mn-cs"/>
                        </a:rPr>
                        <a:t>88%</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440447">
                <a:tc>
                  <a:txBody>
                    <a:bodyPr/>
                    <a:lstStyle/>
                    <a:p>
                      <a:pPr marL="0" algn="ctr" defTabSz="914400" rtl="0" eaLnBrk="1" latinLnBrk="0" hangingPunct="1"/>
                      <a:r>
                        <a:rPr lang="en-US" sz="2800" kern="1200" dirty="0">
                          <a:solidFill>
                            <a:srgbClr val="200F2E"/>
                          </a:solidFill>
                          <a:latin typeface="+mn-lt"/>
                          <a:ea typeface="+mn-ea"/>
                          <a:cs typeface="+mn-cs"/>
                        </a:rPr>
                        <a:t>Yr Alban</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90.8</a:t>
                      </a:r>
                    </a:p>
                  </a:txBody>
                  <a:tcPr anchor="ctr"/>
                </a:tc>
                <a:tc>
                  <a:txBody>
                    <a:bodyPr/>
                    <a:lstStyle/>
                    <a:p>
                      <a:pPr marL="0" algn="ctr" defTabSz="914400" rtl="0" eaLnBrk="1" latinLnBrk="0" hangingPunct="1"/>
                      <a:r>
                        <a:rPr lang="en-US" sz="2800" kern="1200" dirty="0">
                          <a:solidFill>
                            <a:srgbClr val="200F2E"/>
                          </a:solidFill>
                          <a:latin typeface="+mn-lt"/>
                          <a:ea typeface="+mn-ea"/>
                          <a:cs typeface="+mn-cs"/>
                        </a:rPr>
                        <a:t>8%</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664184207"/>
                  </a:ext>
                </a:extLst>
              </a:tr>
              <a:tr h="1440447">
                <a:tc>
                  <a:txBody>
                    <a:bodyPr/>
                    <a:lstStyle/>
                    <a:p>
                      <a:pPr marL="0" algn="ctr" defTabSz="914400" rtl="0" eaLnBrk="1" latinLnBrk="0" hangingPunct="1"/>
                      <a:r>
                        <a:rPr lang="en-US" sz="2800" kern="1200" dirty="0">
                          <a:solidFill>
                            <a:srgbClr val="200F2E"/>
                          </a:solidFill>
                          <a:latin typeface="+mn-lt"/>
                          <a:ea typeface="+mn-ea"/>
                          <a:cs typeface="+mn-cs"/>
                        </a:rPr>
                        <a:t>Cymru</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60.9</a:t>
                      </a:r>
                    </a:p>
                  </a:txBody>
                  <a:tcPr anchor="ctr"/>
                </a:tc>
                <a:tc>
                  <a:txBody>
                    <a:bodyPr/>
                    <a:lstStyle/>
                    <a:p>
                      <a:pPr marL="0" algn="ctr" defTabSz="914400" rtl="0" eaLnBrk="1" latinLnBrk="0" hangingPunct="1"/>
                      <a:r>
                        <a:rPr lang="en-US" sz="2800" kern="1200" dirty="0">
                          <a:solidFill>
                            <a:srgbClr val="200F2E"/>
                          </a:solidFill>
                          <a:latin typeface="+mn-lt"/>
                          <a:ea typeface="+mn-ea"/>
                          <a:cs typeface="+mn-cs"/>
                        </a:rPr>
                        <a:t>5%</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15" name="Content Placeholder 14">
            <a:extLst>
              <a:ext uri="{FF2B5EF4-FFF2-40B4-BE49-F238E27FC236}">
                <a16:creationId xmlns:a16="http://schemas.microsoft.com/office/drawing/2014/main" id="{5F81908B-8943-4FDD-5F90-216411F48A7E}"/>
              </a:ext>
            </a:extLst>
          </p:cNvPr>
          <p:cNvSpPr>
            <a:spLocks noGrp="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custDataLst>
      <p:tags r:id="rId1"/>
    </p:custDataLst>
    <p:extLst>
      <p:ext uri="{BB962C8B-B14F-4D97-AF65-F5344CB8AC3E}">
        <p14:creationId xmlns:p14="http://schemas.microsoft.com/office/powerpoint/2010/main" val="170592751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DB450A-17F3-5499-F102-476A16908CA2}"/>
              </a:ext>
            </a:extLst>
          </p:cNvPr>
          <p:cNvSpPr>
            <a:spLocks noGrp="1"/>
          </p:cNvSpPr>
          <p:nvPr>
            <p:ph type="title" idx="4294967295"/>
          </p:nvPr>
        </p:nvSpPr>
        <p:spPr>
          <a:xfrm>
            <a:off x="576257" y="638586"/>
            <a:ext cx="23223536"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chwarter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2022-2023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TextBox 3">
            <a:extLst>
              <a:ext uri="{FF2B5EF4-FFF2-40B4-BE49-F238E27FC236}">
                <a16:creationId xmlns:a16="http://schemas.microsoft.com/office/drawing/2014/main" id="{0395EFB7-2B32-476A-EBA0-8EC484FBCD11}"/>
              </a:ext>
            </a:extLst>
          </p:cNvPr>
          <p:cNvSpPr txBox="1"/>
          <p:nvPr/>
        </p:nvSpPr>
        <p:spPr>
          <a:xfrm>
            <a:off x="561976" y="1911472"/>
            <a:ext cx="23223536" cy="26499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cy-GB" sz="2800" noProof="0" dirty="0">
                <a:solidFill>
                  <a:schemeClr val="tx1"/>
                </a:solidFill>
                <a:latin typeface="Wales Sans Body"/>
                <a:sym typeface="Wales Sans Body"/>
              </a:rPr>
              <a:t>Gwelwyd y cynnydd mwyaf mewn ymweliadau dydd domestig ym Mhrydain Fawr yn Ch1 2023, sef 21% o gymharu â Ch1 2022. Roedd hyn yn rhannol oherwydd naid yn nifer yr ymweliadau gan y rhai yn y cyfnod bywyd teuluol, yn enwedig ym mis Chwefror (+60% o gymharu â mis Chwefror 2022) pan mae’r plant ar wyliau ysgol. Cynyddodd ymweliadau dydd yn Lloegr o un chwarter i’r llall yn 2023, o gymharu â 2022. </a:t>
            </a:r>
          </a:p>
          <a:p>
            <a:pPr>
              <a:lnSpc>
                <a:spcPct val="90000"/>
              </a:lnSpc>
              <a:spcBef>
                <a:spcPts val="1800"/>
              </a:spcBef>
            </a:pPr>
            <a:r>
              <a:rPr lang="cy-GB" sz="2800" noProof="0" dirty="0">
                <a:solidFill>
                  <a:schemeClr val="tx1"/>
                </a:solidFill>
                <a:latin typeface="Wales Sans Body"/>
                <a:sym typeface="Wales Sans Body"/>
              </a:rPr>
              <a:t>Fel gyda theithiau dros nos, cyrhaeddodd ymweliadau dydd yn yr Alban eu huchafbwynt yn Ch3, gan gynyddu 11% o gymharu â Ch3 2022. Gwelwyd y nifer mwyaf o ymweliadau yng Nghymru yn Ch2, wedi’i ysgogi i raddau </a:t>
            </a:r>
            <a:r>
              <a:rPr lang="cy-GB" sz="2800" noProof="0" dirty="0" err="1">
                <a:solidFill>
                  <a:schemeClr val="tx1"/>
                </a:solidFill>
                <a:latin typeface="Wales Sans Body"/>
                <a:sym typeface="Wales Sans Body"/>
              </a:rPr>
              <a:t>health</a:t>
            </a:r>
            <a:r>
              <a:rPr lang="cy-GB" sz="2800" noProof="0" dirty="0">
                <a:solidFill>
                  <a:schemeClr val="tx1"/>
                </a:solidFill>
                <a:latin typeface="Wales Sans Body"/>
                <a:sym typeface="Wales Sans Body"/>
              </a:rPr>
              <a:t> gan gynnydd o 44% mewn ymweliadau dydd yn ystod mis Mai. Er mai Ch3 yw’r tymor prysuraf o hyd ar gyfer ymweliadau dydd ym Mhrydain Fawr, mae newid clir i dymhorau eraill yn 2023, o bosibl oherwydd pwysau costau byw.</a:t>
            </a:r>
          </a:p>
        </p:txBody>
      </p:sp>
      <p:grpSp>
        <p:nvGrpSpPr>
          <p:cNvPr id="14" name="Group 13" descr="Line chart depicting total visits (in millions) by quarter to GB, England, Scotland and Wales between Q2 2021 and Q4 2022.">
            <a:extLst>
              <a:ext uri="{FF2B5EF4-FFF2-40B4-BE49-F238E27FC236}">
                <a16:creationId xmlns:a16="http://schemas.microsoft.com/office/drawing/2014/main" id="{D74F8C50-7A8E-733A-A472-CB0AB1E9443A}"/>
              </a:ext>
            </a:extLst>
          </p:cNvPr>
          <p:cNvGrpSpPr/>
          <p:nvPr/>
        </p:nvGrpSpPr>
        <p:grpSpPr>
          <a:xfrm>
            <a:off x="576257" y="4561428"/>
            <a:ext cx="23223536" cy="7417844"/>
            <a:chOff x="558800" y="3797300"/>
            <a:chExt cx="23223536" cy="8181975"/>
          </a:xfrm>
        </p:grpSpPr>
        <p:sp>
          <p:nvSpPr>
            <p:cNvPr id="5" name="Rectangle 4">
              <a:extLst>
                <a:ext uri="{FF2B5EF4-FFF2-40B4-BE49-F238E27FC236}">
                  <a16:creationId xmlns:a16="http://schemas.microsoft.com/office/drawing/2014/main" id="{8CB37AD1-CB19-8657-50A6-9B798B94973C}"/>
                </a:ext>
              </a:extLst>
            </p:cNvPr>
            <p:cNvSpPr/>
            <p:nvPr/>
          </p:nvSpPr>
          <p:spPr>
            <a:xfrm>
              <a:off x="558800" y="3797300"/>
              <a:ext cx="2322353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yr </a:t>
              </a:r>
              <a:r>
                <a:rPr lang="en-US" sz="2800" b="1" dirty="0" err="1"/>
                <a:t>ymweliadau</a:t>
              </a:r>
              <a:r>
                <a:rPr lang="en-US" sz="2800" b="1" dirty="0"/>
                <a:t> </a:t>
              </a:r>
              <a:r>
                <a:rPr lang="en-US" sz="2800" b="1" dirty="0" err="1"/>
                <a:t>yn</a:t>
              </a:r>
              <a:r>
                <a:rPr lang="en-US" sz="2800" b="1" dirty="0"/>
                <a:t> 2023 (</a:t>
              </a:r>
              <a:r>
                <a:rPr lang="en-US" sz="2800" b="1" dirty="0" err="1"/>
                <a:t>miliynau</a:t>
              </a:r>
              <a:r>
                <a:rPr lang="en-US" sz="2800" b="1" dirty="0"/>
                <a:t>)</a:t>
              </a:r>
            </a:p>
          </p:txBody>
        </p:sp>
        <p:grpSp>
          <p:nvGrpSpPr>
            <p:cNvPr id="13" name="Group 12">
              <a:extLst>
                <a:ext uri="{FF2B5EF4-FFF2-40B4-BE49-F238E27FC236}">
                  <a16:creationId xmlns:a16="http://schemas.microsoft.com/office/drawing/2014/main" id="{A3CD40AF-2EDF-882F-D6BF-6259C498AEA2}"/>
                </a:ext>
              </a:extLst>
            </p:cNvPr>
            <p:cNvGrpSpPr/>
            <p:nvPr/>
          </p:nvGrpSpPr>
          <p:grpSpPr>
            <a:xfrm>
              <a:off x="558800" y="4559929"/>
              <a:ext cx="23223536" cy="7419346"/>
              <a:chOff x="558800" y="4559929"/>
              <a:chExt cx="23223536" cy="7617025"/>
            </a:xfrm>
          </p:grpSpPr>
          <p:sp>
            <p:nvSpPr>
              <p:cNvPr id="6" name="Rectangle 5">
                <a:extLst>
                  <a:ext uri="{FF2B5EF4-FFF2-40B4-BE49-F238E27FC236}">
                    <a16:creationId xmlns:a16="http://schemas.microsoft.com/office/drawing/2014/main" id="{ED1C1F0F-2994-0020-D3D5-C0E4AF6263FA}"/>
                  </a:ext>
                </a:extLst>
              </p:cNvPr>
              <p:cNvSpPr/>
              <p:nvPr/>
            </p:nvSpPr>
            <p:spPr>
              <a:xfrm>
                <a:off x="558800" y="4559929"/>
                <a:ext cx="23223536" cy="761702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1" name="Content Placeholder 12">
                <a:extLst>
                  <a:ext uri="{FF2B5EF4-FFF2-40B4-BE49-F238E27FC236}">
                    <a16:creationId xmlns:a16="http://schemas.microsoft.com/office/drawing/2014/main" id="{19C656DF-4578-5840-7CB3-E5849A1B74E3}"/>
                  </a:ext>
                </a:extLst>
              </p:cNvPr>
              <p:cNvGraphicFramePr>
                <a:graphicFrameLocks/>
              </p:cNvGraphicFramePr>
              <p:nvPr>
                <p:extLst>
                  <p:ext uri="{D42A27DB-BD31-4B8C-83A1-F6EECF244321}">
                    <p14:modId xmlns:p14="http://schemas.microsoft.com/office/powerpoint/2010/main" val="1367202384"/>
                  </p:ext>
                </p:extLst>
              </p:nvPr>
            </p:nvGraphicFramePr>
            <p:xfrm>
              <a:off x="558800" y="4559929"/>
              <a:ext cx="23223536" cy="7617025"/>
            </p:xfrm>
            <a:graphic>
              <a:graphicData uri="http://schemas.openxmlformats.org/drawingml/2006/chart">
                <c:chart xmlns:c="http://schemas.openxmlformats.org/drawingml/2006/chart" xmlns:r="http://schemas.openxmlformats.org/officeDocument/2006/relationships" r:id="rId2"/>
              </a:graphicData>
            </a:graphic>
          </p:graphicFrame>
        </p:grpSp>
      </p:grpSp>
      <p:sp>
        <p:nvSpPr>
          <p:cNvPr id="3" name="Text Placeholder 2">
            <a:extLst>
              <a:ext uri="{FF2B5EF4-FFF2-40B4-BE49-F238E27FC236}">
                <a16:creationId xmlns:a16="http://schemas.microsoft.com/office/drawing/2014/main" id="{8D1492CC-7EDC-690C-9E1C-7D199454407C}"/>
              </a:ext>
            </a:extLst>
          </p:cNvPr>
          <p:cNvSpPr>
            <a:spLocks noGrp="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72540200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98519" y="620583"/>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chwarter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2022-2023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61974" y="1861970"/>
            <a:ext cx="23223536" cy="26499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cy-GB" sz="2800" noProof="0" dirty="0">
                <a:solidFill>
                  <a:schemeClr val="tx1"/>
                </a:solidFill>
                <a:latin typeface="Wales Sans Body"/>
                <a:sym typeface="Wales Sans Body"/>
              </a:rPr>
              <a:t>Ar y cyfan, o gymharu â 2022, gwelwyd cynnydd o 14% mewn gwariant ar ymweliadau dydd ym Mhrydain Fawr yn 2023, uwchlaw chwyddiant blynyddol o 4%. Gwelwyd y gwariant mwyaf erioed, sef £15 biliwn, yn Ch4 2023, ond gwelwyd y cynnydd mwyaf, sef 26% o gymharu â’r un chwarter yn 2022, yn Ch1 2023.  </a:t>
            </a:r>
          </a:p>
          <a:p>
            <a:pPr>
              <a:lnSpc>
                <a:spcPct val="90000"/>
              </a:lnSpc>
              <a:spcBef>
                <a:spcPts val="1800"/>
              </a:spcBef>
            </a:pPr>
            <a:r>
              <a:rPr lang="cy-GB" sz="2800" noProof="0" dirty="0">
                <a:solidFill>
                  <a:schemeClr val="tx1"/>
                </a:solidFill>
                <a:latin typeface="Wales Sans Body"/>
                <a:sym typeface="Wales Sans Body"/>
              </a:rPr>
              <a:t>Yn gyffredinol, gwelwyd cynnydd o 15% mewn gwariant yn Lloegr yn 2023 gyda’r cynnydd mwyaf yn Ch4 2023 (+23%). Er i wariant gyrraedd ei uchafbwynt yn Ch3 yn yr Alban, gwelwyd y cynnydd mwyaf yn Ch1, sef 48%, yn gyson â nifer yr ymweliadau. Gwelwyd cynnydd o 8% mewn gwariant cyffredinol yng Nghymru yn 2023 gyda’r cynnydd mwyaf yn Ch2 2023 (+30%). Gallai’r cynnydd mewn gwariant fod oherwydd bod pobl yn dal i fynd ar ymweliadau dydd yn ystod cyfnodau brig fel gwyliau ysgol, er eu bod yn symud nawr i dymhorau mwy tawel.  </a:t>
            </a:r>
          </a:p>
        </p:txBody>
      </p:sp>
      <p:grpSp>
        <p:nvGrpSpPr>
          <p:cNvPr id="19" name="Group 18" descr="Line chart depicting total spend (in millions) by quarter to GB, England, Scotland and Wales between Q2 2021 and Q4 2022.">
            <a:extLst>
              <a:ext uri="{FF2B5EF4-FFF2-40B4-BE49-F238E27FC236}">
                <a16:creationId xmlns:a16="http://schemas.microsoft.com/office/drawing/2014/main" id="{F372EA04-4933-EB68-4121-09278F05224B}"/>
              </a:ext>
            </a:extLst>
          </p:cNvPr>
          <p:cNvGrpSpPr/>
          <p:nvPr/>
        </p:nvGrpSpPr>
        <p:grpSpPr>
          <a:xfrm>
            <a:off x="576257" y="4553712"/>
            <a:ext cx="16476069" cy="7425569"/>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a:t>
              </a:r>
              <a:r>
                <a:rPr lang="en-US" sz="2800" b="1" dirty="0" err="1"/>
                <a:t>gwariant</a:t>
              </a:r>
              <a:r>
                <a:rPr lang="en-US" sz="2800" b="1" dirty="0"/>
                <a:t> </a:t>
              </a:r>
              <a:r>
                <a:rPr lang="en-US" sz="2800" b="1" dirty="0" err="1"/>
                <a:t>yn</a:t>
              </a:r>
              <a:r>
                <a:rPr lang="en-US" sz="2800" b="1" dirty="0"/>
                <a:t> 2023 (£ </a:t>
              </a:r>
              <a:r>
                <a:rPr lang="en-US" sz="2800" b="1" dirty="0" err="1"/>
                <a:t>miliynau</a:t>
              </a:r>
              <a:r>
                <a:rPr lang="en-US" sz="2800" b="1" dirty="0"/>
                <a:t>)</a:t>
              </a:r>
            </a:p>
          </p:txBody>
        </p:sp>
        <p:grpSp>
          <p:nvGrpSpPr>
            <p:cNvPr id="18" name="Group 17">
              <a:extLst>
                <a:ext uri="{FF2B5EF4-FFF2-40B4-BE49-F238E27FC236}">
                  <a16:creationId xmlns:a16="http://schemas.microsoft.com/office/drawing/2014/main" id="{F4F8CEF8-2D2A-873A-1A93-4A72B8FC1021}"/>
                </a:ext>
              </a:extLst>
            </p:cNvPr>
            <p:cNvGrpSpPr/>
            <p:nvPr/>
          </p:nvGrpSpPr>
          <p:grpSpPr>
            <a:xfrm>
              <a:off x="558800" y="4546100"/>
              <a:ext cx="15684954" cy="7433175"/>
              <a:chOff x="558800" y="4546100"/>
              <a:chExt cx="15684954" cy="7630856"/>
            </a:xfrm>
          </p:grpSpPr>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63085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6" name="Content Placeholder 12">
                <a:extLst>
                  <a:ext uri="{FF2B5EF4-FFF2-40B4-BE49-F238E27FC236}">
                    <a16:creationId xmlns:a16="http://schemas.microsoft.com/office/drawing/2014/main" id="{1256E197-7A97-28E4-E68B-B4A35D7DB1C5}"/>
                  </a:ext>
                </a:extLst>
              </p:cNvPr>
              <p:cNvGraphicFramePr>
                <a:graphicFrameLocks/>
              </p:cNvGraphicFramePr>
              <p:nvPr>
                <p:extLst>
                  <p:ext uri="{D42A27DB-BD31-4B8C-83A1-F6EECF244321}">
                    <p14:modId xmlns:p14="http://schemas.microsoft.com/office/powerpoint/2010/main" val="2384769040"/>
                  </p:ext>
                </p:extLst>
              </p:nvPr>
            </p:nvGraphicFramePr>
            <p:xfrm>
              <a:off x="558800" y="4546100"/>
              <a:ext cx="15684954" cy="7630856"/>
            </p:xfrm>
            <a:graphic>
              <a:graphicData uri="http://schemas.openxmlformats.org/drawingml/2006/chart">
                <c:chart xmlns:c="http://schemas.openxmlformats.org/drawingml/2006/chart" xmlns:r="http://schemas.openxmlformats.org/officeDocument/2006/relationships" r:id="rId2"/>
              </a:graphicData>
            </a:graphic>
          </p:graphicFrame>
        </p:grpSp>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1062675387"/>
              </p:ext>
            </p:extLst>
          </p:nvPr>
        </p:nvGraphicFramePr>
        <p:xfrm>
          <a:off x="17288889" y="4553711"/>
          <a:ext cx="6498735" cy="7752444"/>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65260">
                <a:tc>
                  <a:txBody>
                    <a:bodyPr/>
                    <a:lstStyle/>
                    <a:p>
                      <a:pPr algn="ctr"/>
                      <a:r>
                        <a:rPr lang="en-GB" sz="2800" dirty="0" err="1">
                          <a:solidFill>
                            <a:schemeClr val="bg1"/>
                          </a:solidFill>
                        </a:rPr>
                        <a:t>Gwlad</a:t>
                      </a:r>
                      <a:endParaRPr lang="en-GB" sz="2800" dirty="0">
                        <a:solidFill>
                          <a:schemeClr val="bg1"/>
                        </a:solidFill>
                      </a:endParaRPr>
                    </a:p>
                  </a:txBody>
                  <a:tcPr marL="90000" marR="90000" marT="46800" marB="46800" anchor="ctr"/>
                </a:tc>
                <a:tc>
                  <a:txBody>
                    <a:bodyPr/>
                    <a:lstStyle/>
                    <a:p>
                      <a:pPr algn="ctr"/>
                      <a:r>
                        <a:rPr lang="en-GB" sz="2800" dirty="0" err="1">
                          <a:solidFill>
                            <a:schemeClr val="bg1"/>
                          </a:solidFill>
                        </a:rPr>
                        <a:t>Cyfanswm</a:t>
                      </a:r>
                      <a:r>
                        <a:rPr lang="en-GB" sz="2800" dirty="0">
                          <a:solidFill>
                            <a:schemeClr val="bg1"/>
                          </a:solidFill>
                        </a:rPr>
                        <a:t> </a:t>
                      </a:r>
                      <a:r>
                        <a:rPr lang="en-GB" sz="2800" dirty="0" err="1">
                          <a:solidFill>
                            <a:schemeClr val="bg1"/>
                          </a:solidFill>
                        </a:rPr>
                        <a:t>gwariant</a:t>
                      </a:r>
                      <a:endParaRPr lang="en-GB" sz="2800" dirty="0">
                        <a:solidFill>
                          <a:schemeClr val="bg1"/>
                        </a:solidFill>
                      </a:endParaRPr>
                    </a:p>
                    <a:p>
                      <a:pPr algn="ctr"/>
                      <a:r>
                        <a:rPr lang="en-GB" sz="2800" dirty="0">
                          <a:solidFill>
                            <a:schemeClr val="bg1"/>
                          </a:solidFill>
                        </a:rPr>
                        <a:t>2023</a:t>
                      </a:r>
                    </a:p>
                    <a:p>
                      <a:pPr algn="ctr"/>
                      <a:r>
                        <a:rPr lang="en-GB" sz="2800" dirty="0">
                          <a:solidFill>
                            <a:schemeClr val="bg1"/>
                          </a:solidFill>
                        </a:rPr>
                        <a:t>(</a:t>
                      </a:r>
                      <a:r>
                        <a:rPr lang="en-GB" sz="2800" dirty="0" err="1">
                          <a:solidFill>
                            <a:schemeClr val="bg1"/>
                          </a:solidFill>
                        </a:rPr>
                        <a:t>miliynau</a:t>
                      </a:r>
                      <a:r>
                        <a:rPr lang="en-GB" sz="2800" dirty="0">
                          <a:solidFill>
                            <a:schemeClr val="bg1"/>
                          </a:solidFill>
                        </a:rPr>
                        <a:t>)</a:t>
                      </a:r>
                    </a:p>
                  </a:txBody>
                  <a:tcPr marL="90000" marR="90000" marT="46800" marB="46800" anchor="ctr"/>
                </a:tc>
                <a:tc>
                  <a:txBody>
                    <a:bodyPr/>
                    <a:lstStyle/>
                    <a:p>
                      <a:pPr algn="ctr"/>
                      <a:r>
                        <a:rPr lang="en-GB" sz="2800" dirty="0" err="1">
                          <a:solidFill>
                            <a:schemeClr val="bg1"/>
                          </a:solidFill>
                        </a:rPr>
                        <a:t>Cyfran</a:t>
                      </a:r>
                      <a:r>
                        <a:rPr lang="en-GB" sz="2800" dirty="0">
                          <a:solidFill>
                            <a:schemeClr val="bg1"/>
                          </a:solidFill>
                        </a:rPr>
                        <a:t> y </a:t>
                      </a:r>
                      <a:r>
                        <a:rPr lang="en-GB" sz="2800" dirty="0" err="1">
                          <a:solidFill>
                            <a:schemeClr val="bg1"/>
                          </a:solidFill>
                        </a:rPr>
                        <a:t>gwariant</a:t>
                      </a:r>
                      <a:endParaRPr lang="en-GB" sz="2800" dirty="0">
                        <a:solidFill>
                          <a:schemeClr val="bg1"/>
                        </a:solidFill>
                      </a:endParaRPr>
                    </a:p>
                    <a:p>
                      <a:pPr algn="ctr"/>
                      <a:r>
                        <a:rPr lang="en-GB" sz="2800" dirty="0">
                          <a:solidFill>
                            <a:schemeClr val="bg1"/>
                          </a:solidFill>
                        </a:rPr>
                        <a:t>2023</a:t>
                      </a:r>
                    </a:p>
                  </a:txBody>
                  <a:tcPr marL="90000" marR="90000" marT="46800" marB="46800" anchor="ctr"/>
                </a:tc>
                <a:extLst>
                  <a:ext uri="{0D108BD9-81ED-4DB2-BD59-A6C34878D82A}">
                    <a16:rowId xmlns:a16="http://schemas.microsoft.com/office/drawing/2014/main" val="1236938923"/>
                  </a:ext>
                </a:extLst>
              </a:tr>
              <a:tr h="1487991">
                <a:tc>
                  <a:txBody>
                    <a:bodyPr/>
                    <a:lstStyle/>
                    <a:p>
                      <a:pPr marL="0" algn="ctr" defTabSz="914400" rtl="0" eaLnBrk="1" latinLnBrk="0" hangingPunct="1"/>
                      <a:r>
                        <a:rPr lang="en-US" sz="2800" kern="1200" dirty="0">
                          <a:solidFill>
                            <a:srgbClr val="200F2E"/>
                          </a:solidFill>
                          <a:latin typeface="+mn-lt"/>
                          <a:ea typeface="+mn-ea"/>
                          <a:cs typeface="+mn-cs"/>
                        </a:rPr>
                        <a:t>Prydain </a:t>
                      </a:r>
                      <a:r>
                        <a:rPr lang="en-US" sz="2800" kern="1200" dirty="0" err="1">
                          <a:solidFill>
                            <a:srgbClr val="200F2E"/>
                          </a:solidFill>
                          <a:latin typeface="+mn-lt"/>
                          <a:ea typeface="+mn-ea"/>
                          <a:cs typeface="+mn-cs"/>
                        </a:rPr>
                        <a:t>Fawr</a:t>
                      </a:r>
                      <a:endParaRPr lang="en-GB" sz="2800" kern="1200" dirty="0">
                        <a:solidFill>
                          <a:srgbClr val="200F2E"/>
                        </a:solidFill>
                        <a:latin typeface="+mn-lt"/>
                        <a:ea typeface="+mn-ea"/>
                        <a:cs typeface="+mn-cs"/>
                      </a:endParaRPr>
                    </a:p>
                  </a:txBody>
                  <a:tcPr anchor="ctr"/>
                </a:tc>
                <a:tc>
                  <a:txBody>
                    <a:bodyPr/>
                    <a:lstStyle/>
                    <a:p>
                      <a:pPr marL="0" algn="ctr" defTabSz="914400" rtl="0" eaLnBrk="1" fontAlgn="b" latinLnBrk="0" hangingPunct="1"/>
                      <a:r>
                        <a:rPr lang="en-GB" sz="2800" kern="1200" dirty="0">
                          <a:solidFill>
                            <a:srgbClr val="200F2E"/>
                          </a:solidFill>
                          <a:latin typeface="+mn-lt"/>
                          <a:ea typeface="+mn-ea"/>
                          <a:cs typeface="+mn-cs"/>
                        </a:rPr>
                        <a:t>£51,985</a:t>
                      </a:r>
                    </a:p>
                  </a:txBody>
                  <a:tcPr marL="90000" marR="90000" marT="46800" marB="46800" anchor="ctr"/>
                </a:tc>
                <a:tc>
                  <a:txBody>
                    <a:bodyPr/>
                    <a:lstStyle/>
                    <a:p>
                      <a:pPr marL="0" algn="ctr" defTabSz="914400" rtl="0" eaLnBrk="1" latinLnBrk="0" hangingPunct="1"/>
                      <a:endParaRPr lang="en-GB" sz="2800" kern="1200" dirty="0">
                        <a:solidFill>
                          <a:srgbClr val="200F2E"/>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487991">
                <a:tc>
                  <a:txBody>
                    <a:bodyPr/>
                    <a:lstStyle/>
                    <a:p>
                      <a:pPr marL="0" algn="ctr" defTabSz="914400" rtl="0" eaLnBrk="1" latinLnBrk="0" hangingPunct="1"/>
                      <a:r>
                        <a:rPr lang="en-US" sz="2800" kern="1200" dirty="0" err="1">
                          <a:solidFill>
                            <a:srgbClr val="200F2E"/>
                          </a:solidFill>
                          <a:latin typeface="+mn-lt"/>
                          <a:ea typeface="+mn-ea"/>
                          <a:cs typeface="+mn-cs"/>
                        </a:rPr>
                        <a:t>Lloegr</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£45,579</a:t>
                      </a:r>
                    </a:p>
                  </a:txBody>
                  <a:tcPr marL="90000" marR="90000" marT="46800" marB="46800" anchor="ctr"/>
                </a:tc>
                <a:tc>
                  <a:txBody>
                    <a:bodyPr/>
                    <a:lstStyle/>
                    <a:p>
                      <a:pPr marL="0" algn="ctr" defTabSz="914400" rtl="0" eaLnBrk="1" fontAlgn="b" latinLnBrk="0" hangingPunct="1"/>
                      <a:r>
                        <a:rPr lang="en-US" sz="2800" kern="1200" dirty="0">
                          <a:solidFill>
                            <a:srgbClr val="200F2E"/>
                          </a:solidFill>
                          <a:latin typeface="+mn-lt"/>
                          <a:ea typeface="+mn-ea"/>
                          <a:cs typeface="+mn-cs"/>
                        </a:rPr>
                        <a:t>88%</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3992828607"/>
                  </a:ext>
                </a:extLst>
              </a:tr>
              <a:tr h="1487991">
                <a:tc>
                  <a:txBody>
                    <a:bodyPr/>
                    <a:lstStyle/>
                    <a:p>
                      <a:pPr marL="0" algn="ctr" defTabSz="914400" rtl="0" eaLnBrk="1" latinLnBrk="0" hangingPunct="1"/>
                      <a:r>
                        <a:rPr lang="en-US" sz="2800" kern="1200" dirty="0">
                          <a:solidFill>
                            <a:srgbClr val="200F2E"/>
                          </a:solidFill>
                          <a:latin typeface="+mn-lt"/>
                          <a:ea typeface="+mn-ea"/>
                          <a:cs typeface="+mn-cs"/>
                        </a:rPr>
                        <a:t>Yr Alban</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£3,921</a:t>
                      </a:r>
                    </a:p>
                  </a:txBody>
                  <a:tcPr marL="90000" marR="90000" marT="46800" marB="46800" anchor="ctr"/>
                </a:tc>
                <a:tc>
                  <a:txBody>
                    <a:bodyPr/>
                    <a:lstStyle/>
                    <a:p>
                      <a:pPr marL="0" algn="ctr" defTabSz="914400" rtl="0" eaLnBrk="1" latinLnBrk="0" hangingPunct="1"/>
                      <a:r>
                        <a:rPr lang="en-US" sz="2800" kern="1200" dirty="0">
                          <a:solidFill>
                            <a:srgbClr val="200F2E"/>
                          </a:solidFill>
                          <a:latin typeface="+mn-lt"/>
                          <a:ea typeface="+mn-ea"/>
                          <a:cs typeface="+mn-cs"/>
                        </a:rPr>
                        <a:t>8%</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664184207"/>
                  </a:ext>
                </a:extLst>
              </a:tr>
              <a:tr h="1487991">
                <a:tc>
                  <a:txBody>
                    <a:bodyPr/>
                    <a:lstStyle/>
                    <a:p>
                      <a:pPr marL="0" algn="ctr" defTabSz="914400" rtl="0" eaLnBrk="1" latinLnBrk="0" hangingPunct="1"/>
                      <a:r>
                        <a:rPr lang="en-US" sz="2800" kern="1200" dirty="0">
                          <a:solidFill>
                            <a:srgbClr val="200F2E"/>
                          </a:solidFill>
                          <a:latin typeface="+mn-lt"/>
                          <a:ea typeface="+mn-ea"/>
                          <a:cs typeface="+mn-cs"/>
                        </a:rPr>
                        <a:t>Cymru</a:t>
                      </a:r>
                      <a:endParaRPr lang="en-GB" sz="2800" kern="1200" dirty="0">
                        <a:solidFill>
                          <a:srgbClr val="200F2E"/>
                        </a:solidFill>
                        <a:latin typeface="+mn-lt"/>
                        <a:ea typeface="+mn-ea"/>
                        <a:cs typeface="+mn-cs"/>
                      </a:endParaRPr>
                    </a:p>
                  </a:txBody>
                  <a:tcPr anchor="ctr"/>
                </a:tc>
                <a:tc>
                  <a:txBody>
                    <a:bodyPr/>
                    <a:lstStyle/>
                    <a:p>
                      <a:pPr marL="0" algn="ctr" defTabSz="914400" rtl="0" eaLnBrk="1" latinLnBrk="0" hangingPunct="1"/>
                      <a:r>
                        <a:rPr lang="en-GB" sz="2800" kern="1200" dirty="0">
                          <a:solidFill>
                            <a:srgbClr val="200F2E"/>
                          </a:solidFill>
                          <a:latin typeface="+mn-lt"/>
                          <a:ea typeface="+mn-ea"/>
                          <a:cs typeface="+mn-cs"/>
                        </a:rPr>
                        <a:t>£2,485</a:t>
                      </a:r>
                    </a:p>
                  </a:txBody>
                  <a:tcPr marL="90000" marR="90000" marT="46800" marB="46800" anchor="ctr"/>
                </a:tc>
                <a:tc>
                  <a:txBody>
                    <a:bodyPr/>
                    <a:lstStyle/>
                    <a:p>
                      <a:pPr marL="0" algn="ctr" defTabSz="914400" rtl="0" eaLnBrk="1" latinLnBrk="0" hangingPunct="1"/>
                      <a:r>
                        <a:rPr lang="en-US" sz="2800" kern="1200" dirty="0">
                          <a:solidFill>
                            <a:srgbClr val="200F2E"/>
                          </a:solidFill>
                          <a:latin typeface="+mn-lt"/>
                          <a:ea typeface="+mn-ea"/>
                          <a:cs typeface="+mn-cs"/>
                        </a:rPr>
                        <a:t>5%</a:t>
                      </a:r>
                      <a:endParaRPr lang="en-GB" sz="2800" kern="1200" dirty="0">
                        <a:solidFill>
                          <a:srgbClr val="200F2E"/>
                        </a:solidFill>
                        <a:latin typeface="+mn-lt"/>
                        <a:ea typeface="+mn-ea"/>
                        <a:cs typeface="+mn-cs"/>
                      </a:endParaRPr>
                    </a:p>
                  </a:txBody>
                  <a:tcPr marL="54000" marR="54000" marT="36000" marB="360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369600562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27760"/>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Gwlad</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breswylio</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lang="en-US" sz="4800" dirty="0" err="1">
                <a:solidFill>
                  <a:schemeClr val="tx1"/>
                </a:solidFill>
                <a:latin typeface="+mj-lt"/>
              </a:rPr>
              <a:t>yn</a:t>
            </a:r>
            <a:r>
              <a:rPr lang="en-US" sz="4800" dirty="0">
                <a:solidFill>
                  <a:schemeClr val="tx1"/>
                </a:solidFill>
                <a:latin typeface="+mj-lt"/>
              </a:rPr>
              <a:t> </a:t>
            </a:r>
            <a:r>
              <a:rPr lang="en-US" sz="4800" dirty="0" err="1">
                <a:solidFill>
                  <a:schemeClr val="tx1"/>
                </a:solidFill>
                <a:latin typeface="+mj-lt"/>
              </a:rPr>
              <a:t>ôl</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gwlad</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gyrchfan</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yn</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2105029"/>
            <a:ext cx="23223538" cy="1552572"/>
          </a:xfrm>
        </p:spPr>
        <p:txBody>
          <a:bodyPr/>
          <a:lstStyle/>
          <a:p>
            <a:r>
              <a:rPr lang="cy-GB" noProof="0" dirty="0">
                <a:latin typeface="+mn-lt"/>
              </a:rPr>
              <a:t>Mae ymweliadau dydd yn digwydd i raddau fwy o lawer yn y gwledydd y mae trigolion yn byw ynddynt o gymharu â theithiau dros nos; trigolion o Loegr aeth ar bron yr holl ymweliadau dydd twristiaeth yn Lloegr. Aeth trigolion o’r Alban ar ymweliadau â’r Alban gan fwyaf, gyda chynnydd o 4 pwynt canran yn nifer trigolion yr Alban a aeth ar ymweliadau dydd â’r Alban yn 2023, o gymharu â 2022. Fel gyda theithiau dros nos, Cymru welodd y nifer mwyaf o ymweliadau gan bobl o wledydd eraill, lle mae’r gwariant yn fwy ar gyfartaledd nag ymweliadau o fewn gwledydd.</a:t>
            </a:r>
          </a:p>
        </p:txBody>
      </p:sp>
      <p:grpSp>
        <p:nvGrpSpPr>
          <p:cNvPr id="8" name="Group 7" descr="Three bar charts depicting total visits in millions to England, Scotland and Wales by nation of residence (England, Scotland or Wales) in 2022.">
            <a:extLst>
              <a:ext uri="{FF2B5EF4-FFF2-40B4-BE49-F238E27FC236}">
                <a16:creationId xmlns:a16="http://schemas.microsoft.com/office/drawing/2014/main" id="{561E8076-E340-ED5A-0F98-E1A681800ECF}"/>
              </a:ext>
            </a:extLst>
          </p:cNvPr>
          <p:cNvGrpSpPr/>
          <p:nvPr/>
        </p:nvGrpSpPr>
        <p:grpSpPr>
          <a:xfrm>
            <a:off x="571500" y="3797300"/>
            <a:ext cx="23214013" cy="8174542"/>
            <a:chOff x="561975" y="3796796"/>
            <a:chExt cx="23260048" cy="8174542"/>
          </a:xfrm>
        </p:grpSpPr>
        <p:sp>
          <p:nvSpPr>
            <p:cNvPr id="7" name="Rectangle 6">
              <a:extLst>
                <a:ext uri="{FF2B5EF4-FFF2-40B4-BE49-F238E27FC236}">
                  <a16:creationId xmlns:a16="http://schemas.microsoft.com/office/drawing/2014/main" id="{8C1D60F3-5509-B790-FEF0-BCD3819B2DFC}"/>
                </a:ext>
              </a:extLst>
            </p:cNvPr>
            <p:cNvSpPr/>
            <p:nvPr/>
          </p:nvSpPr>
          <p:spPr>
            <a:xfrm>
              <a:off x="561979"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ectangle 20">
              <a:extLst>
                <a:ext uri="{FF2B5EF4-FFF2-40B4-BE49-F238E27FC236}">
                  <a16:creationId xmlns:a16="http://schemas.microsoft.com/office/drawing/2014/main" id="{52F5F168-68F8-9A52-D7E0-3B299F541E4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b="1" dirty="0" err="1"/>
                <a:t>Gwlad</a:t>
              </a:r>
              <a:r>
                <a:rPr lang="en-IN" sz="2800" b="1" dirty="0"/>
                <a:t> </a:t>
              </a:r>
              <a:r>
                <a:rPr lang="en-IN" sz="2800" b="1" dirty="0" err="1"/>
                <a:t>breswylio</a:t>
              </a:r>
              <a:r>
                <a:rPr lang="en-IN" sz="2800" b="1" dirty="0"/>
                <a:t> </a:t>
              </a:r>
              <a:r>
                <a:rPr lang="en-IN" sz="2800" b="1" dirty="0" err="1"/>
                <a:t>yn</a:t>
              </a:r>
              <a:r>
                <a:rPr lang="en-IN" sz="2800" b="1" dirty="0"/>
                <a:t> </a:t>
              </a:r>
              <a:r>
                <a:rPr lang="en-IN" sz="2800" b="1" dirty="0" err="1"/>
                <a:t>ôl</a:t>
              </a:r>
              <a:r>
                <a:rPr lang="en-IN" sz="2800" b="1" dirty="0"/>
                <a:t> </a:t>
              </a:r>
              <a:r>
                <a:rPr lang="en-IN" sz="2800" b="1" dirty="0" err="1"/>
                <a:t>gwlad</a:t>
              </a:r>
              <a:r>
                <a:rPr lang="en-IN" sz="2800" b="1" dirty="0"/>
                <a:t> </a:t>
              </a:r>
              <a:r>
                <a:rPr lang="en-IN" sz="2800" b="1" dirty="0" err="1"/>
                <a:t>gyrchfan</a:t>
              </a:r>
              <a:r>
                <a:rPr lang="en-IN" sz="2800" b="1" dirty="0"/>
                <a:t> 2023</a:t>
              </a:r>
            </a:p>
          </p:txBody>
        </p:sp>
        <p:graphicFrame>
          <p:nvGraphicFramePr>
            <p:cNvPr id="6" name="Content Placeholder 8">
              <a:extLst>
                <a:ext uri="{FF2B5EF4-FFF2-40B4-BE49-F238E27FC236}">
                  <a16:creationId xmlns:a16="http://schemas.microsoft.com/office/drawing/2014/main" id="{E320A65C-EB6C-1B87-9A5A-F7E2F9923A7F}"/>
                </a:ext>
              </a:extLst>
            </p:cNvPr>
            <p:cNvGraphicFramePr>
              <a:graphicFrameLocks/>
            </p:cNvGraphicFramePr>
            <p:nvPr>
              <p:extLst>
                <p:ext uri="{D42A27DB-BD31-4B8C-83A1-F6EECF244321}">
                  <p14:modId xmlns:p14="http://schemas.microsoft.com/office/powerpoint/2010/main" val="3351322149"/>
                </p:ext>
              </p:extLst>
            </p:nvPr>
          </p:nvGraphicFramePr>
          <p:xfrm>
            <a:off x="561979" y="4546100"/>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339110784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5" y="746499"/>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cyfartalog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2022-2023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61976" y="1909749"/>
            <a:ext cx="23223536" cy="16435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cy-GB" sz="2800" noProof="0" dirty="0">
                <a:solidFill>
                  <a:schemeClr val="tx1"/>
                </a:solidFill>
                <a:latin typeface="Wales Sans Body"/>
                <a:sym typeface="Wales Sans Body"/>
              </a:rPr>
              <a:t>Cynyddodd gwariant cyfartalog fesul ymweliad ym Mhrydain Fawr ac ar gyfer pob gwlad yn 2023. Cafwyd y gwariant cyfartalog uchaf yn Lloegr yn Ch4 2023, sef £49 fesul ymweliad. Roedd hyn yn gynnydd o 17% o gymharu â 2022. Er mai yn Ch4 2023 y gwelwyd y gwariant cyfartalog uchaf yn yr Alban, sef £52, gwelwyd y cynnydd mwyaf, sef 20% o gymharu â Ch1 2022, yn Ch1 2023. Ch2 2023 oedd y chwarter cryfaf o hyd yng Nghymru, lle gwelwyd gwariant o £45 fesul ymweliad, sy’n gynnydd o 18% o gymharu â Ch2 2022. </a:t>
            </a:r>
          </a:p>
        </p:txBody>
      </p:sp>
      <p:grpSp>
        <p:nvGrpSpPr>
          <p:cNvPr id="7" name="Group 6" descr="Line chart depicting average spend (in millions) by quarter in GB, England, Scotland and Wales between Q2 2021 and Q4 2022.">
            <a:extLst>
              <a:ext uri="{FF2B5EF4-FFF2-40B4-BE49-F238E27FC236}">
                <a16:creationId xmlns:a16="http://schemas.microsoft.com/office/drawing/2014/main" id="{0EB9F83B-2B40-743E-E797-A0AD5A2E5CF6}"/>
              </a:ext>
            </a:extLst>
          </p:cNvPr>
          <p:cNvGrpSpPr/>
          <p:nvPr/>
        </p:nvGrpSpPr>
        <p:grpSpPr>
          <a:xfrm>
            <a:off x="571500" y="3794061"/>
            <a:ext cx="16476069" cy="8185214"/>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cyfartalog</a:t>
              </a:r>
              <a:r>
                <a:rPr lang="en-US" sz="2800" b="1" dirty="0"/>
                <a:t> </a:t>
              </a:r>
              <a:r>
                <a:rPr lang="en-US" sz="2800" b="1" dirty="0" err="1"/>
                <a:t>fesul</a:t>
              </a:r>
              <a:r>
                <a:rPr lang="en-US" sz="2800" b="1" dirty="0"/>
                <a:t> </a:t>
              </a:r>
              <a:r>
                <a:rPr lang="en-US" sz="2800" b="1" dirty="0" err="1"/>
                <a:t>ymweliad</a:t>
              </a:r>
              <a:r>
                <a:rPr lang="en-US" sz="2800" b="1" dirty="0"/>
                <a:t> </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4" name="Content Placeholder 12">
              <a:extLst>
                <a:ext uri="{FF2B5EF4-FFF2-40B4-BE49-F238E27FC236}">
                  <a16:creationId xmlns:a16="http://schemas.microsoft.com/office/drawing/2014/main" id="{6F644F72-3F2E-5179-813B-8D1E5A114D34}"/>
                </a:ext>
              </a:extLst>
            </p:cNvPr>
            <p:cNvGraphicFramePr>
              <a:graphicFrameLocks/>
            </p:cNvGraphicFramePr>
            <p:nvPr>
              <p:extLst>
                <p:ext uri="{D42A27DB-BD31-4B8C-83A1-F6EECF244321}">
                  <p14:modId xmlns:p14="http://schemas.microsoft.com/office/powerpoint/2010/main" val="624046074"/>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15" name="Table 14">
            <a:extLst>
              <a:ext uri="{FF2B5EF4-FFF2-40B4-BE49-F238E27FC236}">
                <a16:creationId xmlns:a16="http://schemas.microsoft.com/office/drawing/2014/main" id="{DA92DD20-DF7B-461F-7FFD-B1DB0B74ABA3}"/>
              </a:ext>
            </a:extLst>
          </p:cNvPr>
          <p:cNvGraphicFramePr>
            <a:graphicFrameLocks noGrp="1"/>
          </p:cNvGraphicFramePr>
          <p:nvPr>
            <p:extLst>
              <p:ext uri="{D42A27DB-BD31-4B8C-83A1-F6EECF244321}">
                <p14:modId xmlns:p14="http://schemas.microsoft.com/office/powerpoint/2010/main" val="3527027250"/>
              </p:ext>
            </p:extLst>
          </p:nvPr>
        </p:nvGraphicFramePr>
        <p:xfrm>
          <a:off x="17288889" y="3794061"/>
          <a:ext cx="6498735" cy="8185214"/>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380530">
                <a:tc>
                  <a:txBody>
                    <a:bodyPr/>
                    <a:lstStyle/>
                    <a:p>
                      <a:pPr algn="ctr"/>
                      <a:r>
                        <a:rPr lang="en-GB" sz="2800" dirty="0" err="1">
                          <a:solidFill>
                            <a:schemeClr val="bg1"/>
                          </a:solidFill>
                          <a:latin typeface="+mn-lt"/>
                        </a:rPr>
                        <a:t>Gwlad</a:t>
                      </a:r>
                      <a:endParaRPr lang="en-GB" sz="2800" dirty="0">
                        <a:solidFill>
                          <a:schemeClr val="bg1"/>
                        </a:solidFill>
                        <a:latin typeface="+mn-lt"/>
                      </a:endParaRPr>
                    </a:p>
                  </a:txBody>
                  <a:tcPr anchor="ctr"/>
                </a:tc>
                <a:tc>
                  <a:txBody>
                    <a:bodyPr/>
                    <a:lstStyle/>
                    <a:p>
                      <a:pPr algn="ctr"/>
                      <a:r>
                        <a:rPr lang="en-GB" sz="2800" dirty="0" err="1">
                          <a:solidFill>
                            <a:schemeClr val="bg1"/>
                          </a:solidFill>
                          <a:latin typeface="+mn-lt"/>
                        </a:rPr>
                        <a:t>Gwariant</a:t>
                      </a:r>
                      <a:r>
                        <a:rPr lang="en-GB" sz="2800" dirty="0">
                          <a:solidFill>
                            <a:schemeClr val="bg1"/>
                          </a:solidFill>
                          <a:latin typeface="+mn-lt"/>
                        </a:rPr>
                        <a:t> </a:t>
                      </a:r>
                      <a:r>
                        <a:rPr lang="en-GB" sz="2800" dirty="0" err="1">
                          <a:solidFill>
                            <a:schemeClr val="bg1"/>
                          </a:solidFill>
                          <a:latin typeface="+mn-lt"/>
                        </a:rPr>
                        <a:t>cyfartalog</a:t>
                      </a:r>
                      <a:r>
                        <a:rPr lang="en-GB" sz="2800" dirty="0">
                          <a:solidFill>
                            <a:schemeClr val="bg1"/>
                          </a:solidFill>
                          <a:latin typeface="+mn-lt"/>
                        </a:rPr>
                        <a:t> </a:t>
                      </a:r>
                      <a:r>
                        <a:rPr lang="en-GB" sz="2800" dirty="0" err="1">
                          <a:solidFill>
                            <a:schemeClr val="bg1"/>
                          </a:solidFill>
                          <a:latin typeface="+mn-lt"/>
                        </a:rPr>
                        <a:t>fesul</a:t>
                      </a:r>
                      <a:r>
                        <a:rPr lang="en-GB" sz="2800" dirty="0">
                          <a:solidFill>
                            <a:schemeClr val="bg1"/>
                          </a:solidFill>
                          <a:latin typeface="+mn-lt"/>
                        </a:rPr>
                        <a:t> </a:t>
                      </a:r>
                      <a:r>
                        <a:rPr lang="en-GB" sz="2800" dirty="0" err="1">
                          <a:solidFill>
                            <a:schemeClr val="bg1"/>
                          </a:solidFill>
                          <a:latin typeface="+mn-lt"/>
                        </a:rPr>
                        <a:t>ymweliad</a:t>
                      </a:r>
                      <a:r>
                        <a:rPr lang="en-GB" sz="2800" dirty="0">
                          <a:solidFill>
                            <a:schemeClr val="bg1"/>
                          </a:solidFill>
                          <a:latin typeface="+mn-lt"/>
                        </a:rPr>
                        <a:t> 2022</a:t>
                      </a:r>
                    </a:p>
                  </a:txBody>
                  <a:tcPr anchor="ctr"/>
                </a:tc>
                <a:tc>
                  <a:txBody>
                    <a:bodyPr/>
                    <a:lstStyle/>
                    <a:p>
                      <a:pPr algn="ctr"/>
                      <a:r>
                        <a:rPr lang="en-US" sz="2800" dirty="0" err="1">
                          <a:solidFill>
                            <a:schemeClr val="bg1"/>
                          </a:solidFill>
                          <a:latin typeface="+mn-lt"/>
                        </a:rPr>
                        <a:t>Gwariant</a:t>
                      </a:r>
                      <a:r>
                        <a:rPr lang="en-US" sz="2800" dirty="0">
                          <a:solidFill>
                            <a:schemeClr val="bg1"/>
                          </a:solidFill>
                          <a:latin typeface="+mn-lt"/>
                        </a:rPr>
                        <a:t> </a:t>
                      </a:r>
                      <a:r>
                        <a:rPr lang="en-US" sz="2800" dirty="0" err="1">
                          <a:solidFill>
                            <a:schemeClr val="bg1"/>
                          </a:solidFill>
                          <a:latin typeface="+mn-lt"/>
                        </a:rPr>
                        <a:t>cyfartalog</a:t>
                      </a:r>
                      <a:r>
                        <a:rPr lang="en-US" sz="2800" dirty="0">
                          <a:solidFill>
                            <a:schemeClr val="bg1"/>
                          </a:solidFill>
                          <a:latin typeface="+mn-lt"/>
                        </a:rPr>
                        <a:t> </a:t>
                      </a:r>
                      <a:r>
                        <a:rPr lang="en-US" sz="2800" dirty="0" err="1">
                          <a:solidFill>
                            <a:schemeClr val="bg1"/>
                          </a:solidFill>
                          <a:latin typeface="+mn-lt"/>
                        </a:rPr>
                        <a:t>fesul</a:t>
                      </a:r>
                      <a:r>
                        <a:rPr lang="en-US" sz="2800" dirty="0">
                          <a:solidFill>
                            <a:schemeClr val="bg1"/>
                          </a:solidFill>
                          <a:latin typeface="+mn-lt"/>
                        </a:rPr>
                        <a:t> </a:t>
                      </a:r>
                      <a:r>
                        <a:rPr lang="en-US" sz="2800" dirty="0" err="1">
                          <a:solidFill>
                            <a:schemeClr val="bg1"/>
                          </a:solidFill>
                          <a:latin typeface="+mn-lt"/>
                        </a:rPr>
                        <a:t>ymweliad</a:t>
                      </a:r>
                      <a:r>
                        <a:rPr lang="en-US" sz="2800" dirty="0">
                          <a:solidFill>
                            <a:schemeClr val="bg1"/>
                          </a:solidFill>
                          <a:latin typeface="+mn-lt"/>
                        </a:rPr>
                        <a:t> 2023</a:t>
                      </a:r>
                    </a:p>
                  </a:txBody>
                  <a:tcPr anchor="ctr"/>
                </a:tc>
                <a:extLst>
                  <a:ext uri="{0D108BD9-81ED-4DB2-BD59-A6C34878D82A}">
                    <a16:rowId xmlns:a16="http://schemas.microsoft.com/office/drawing/2014/main" val="1236938923"/>
                  </a:ext>
                </a:extLst>
              </a:tr>
              <a:tr h="1451171">
                <a:tc>
                  <a:txBody>
                    <a:bodyPr/>
                    <a:lstStyle/>
                    <a:p>
                      <a:pPr marL="0" algn="ctr" defTabSz="914400" rtl="0" eaLnBrk="1" latinLnBrk="0" hangingPunct="1"/>
                      <a:r>
                        <a:rPr lang="en-US" sz="2800" kern="1200" dirty="0">
                          <a:solidFill>
                            <a:srgbClr val="200F2E"/>
                          </a:solidFill>
                          <a:latin typeface="+mn-lt"/>
                          <a:ea typeface="+mn-ea"/>
                          <a:cs typeface="+mn-cs"/>
                        </a:rPr>
                        <a:t>Prydain </a:t>
                      </a:r>
                      <a:r>
                        <a:rPr lang="en-US" sz="2800" kern="1200" dirty="0" err="1">
                          <a:solidFill>
                            <a:srgbClr val="200F2E"/>
                          </a:solidFill>
                          <a:latin typeface="+mn-lt"/>
                          <a:ea typeface="+mn-ea"/>
                          <a:cs typeface="+mn-cs"/>
                        </a:rPr>
                        <a:t>Fawr</a:t>
                      </a:r>
                      <a:endParaRPr lang="en-GB" sz="2800" kern="1200" dirty="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£42</a:t>
                      </a: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£44</a:t>
                      </a:r>
                    </a:p>
                  </a:txBody>
                  <a:tcPr marL="90000" marR="90000" marT="46800" marB="46800" anchor="ctr"/>
                </a:tc>
                <a:extLst>
                  <a:ext uri="{0D108BD9-81ED-4DB2-BD59-A6C34878D82A}">
                    <a16:rowId xmlns:a16="http://schemas.microsoft.com/office/drawing/2014/main" val="2818411631"/>
                  </a:ext>
                </a:extLst>
              </a:tr>
              <a:tr h="1451171">
                <a:tc>
                  <a:txBody>
                    <a:bodyPr/>
                    <a:lstStyle/>
                    <a:p>
                      <a:pPr marL="0" algn="ctr" defTabSz="914400" rtl="0" eaLnBrk="1" latinLnBrk="0" hangingPunct="1"/>
                      <a:r>
                        <a:rPr lang="en-US" sz="2800" kern="1200" dirty="0" err="1">
                          <a:solidFill>
                            <a:srgbClr val="200F2E"/>
                          </a:solidFill>
                          <a:latin typeface="+mn-lt"/>
                          <a:ea typeface="+mn-ea"/>
                          <a:cs typeface="+mn-cs"/>
                        </a:rPr>
                        <a:t>Lloegr</a:t>
                      </a:r>
                      <a:endParaRPr lang="en-GB" sz="2800" kern="1200" dirty="0">
                        <a:solidFill>
                          <a:srgbClr val="200F2E"/>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dirty="0">
                          <a:solidFill>
                            <a:srgbClr val="200F2E"/>
                          </a:solidFill>
                          <a:latin typeface="+mn-lt"/>
                          <a:ea typeface="+mn-ea"/>
                          <a:cs typeface="+mn-cs"/>
                        </a:rPr>
                        <a:t> £42</a:t>
                      </a:r>
                    </a:p>
                  </a:txBody>
                  <a:tcPr marL="90000" marR="90000" marT="46800" marB="46800" anchor="ctr"/>
                </a:tc>
                <a:tc>
                  <a:txBody>
                    <a:bodyPr/>
                    <a:lstStyle/>
                    <a:p>
                      <a:pPr marL="0" algn="ctr" defTabSz="914400" rtl="0" eaLnBrk="1" fontAlgn="b" latinLnBrk="0" hangingPunct="1"/>
                      <a:r>
                        <a:rPr lang="en-GB" sz="2800" kern="1200" dirty="0">
                          <a:solidFill>
                            <a:srgbClr val="200F2E"/>
                          </a:solidFill>
                          <a:latin typeface="+mn-lt"/>
                          <a:ea typeface="+mn-ea"/>
                          <a:cs typeface="+mn-cs"/>
                        </a:rPr>
                        <a:t> £44</a:t>
                      </a:r>
                    </a:p>
                  </a:txBody>
                  <a:tcPr marL="90000" marR="90000" marT="46800" marB="46800" anchor="ctr"/>
                </a:tc>
                <a:extLst>
                  <a:ext uri="{0D108BD9-81ED-4DB2-BD59-A6C34878D82A}">
                    <a16:rowId xmlns:a16="http://schemas.microsoft.com/office/drawing/2014/main" val="3992828607"/>
                  </a:ext>
                </a:extLst>
              </a:tr>
              <a:tr h="1451171">
                <a:tc>
                  <a:txBody>
                    <a:bodyPr/>
                    <a:lstStyle/>
                    <a:p>
                      <a:pPr marL="0" algn="ctr" defTabSz="914400" rtl="0" eaLnBrk="1" latinLnBrk="0" hangingPunct="1"/>
                      <a:r>
                        <a:rPr lang="en-US" sz="2800" kern="1200" dirty="0">
                          <a:solidFill>
                            <a:srgbClr val="200F2E"/>
                          </a:solidFill>
                          <a:latin typeface="+mn-lt"/>
                          <a:ea typeface="+mn-ea"/>
                          <a:cs typeface="+mn-cs"/>
                        </a:rPr>
                        <a:t>Yr Alban</a:t>
                      </a:r>
                      <a:endParaRPr lang="en-GB" sz="2800" kern="1200" dirty="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£41</a:t>
                      </a: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£43</a:t>
                      </a:r>
                    </a:p>
                  </a:txBody>
                  <a:tcPr marL="90000" marR="90000" marT="46800" marB="46800" anchor="ctr"/>
                </a:tc>
                <a:extLst>
                  <a:ext uri="{0D108BD9-81ED-4DB2-BD59-A6C34878D82A}">
                    <a16:rowId xmlns:a16="http://schemas.microsoft.com/office/drawing/2014/main" val="664184207"/>
                  </a:ext>
                </a:extLst>
              </a:tr>
              <a:tr h="1451171">
                <a:tc>
                  <a:txBody>
                    <a:bodyPr/>
                    <a:lstStyle/>
                    <a:p>
                      <a:pPr marL="0" algn="ctr" defTabSz="914400" rtl="0" eaLnBrk="1" latinLnBrk="0" hangingPunct="1"/>
                      <a:r>
                        <a:rPr lang="en-US" sz="2800" kern="1200" dirty="0">
                          <a:solidFill>
                            <a:srgbClr val="200F2E"/>
                          </a:solidFill>
                          <a:latin typeface="+mn-lt"/>
                          <a:ea typeface="+mn-ea"/>
                          <a:cs typeface="+mn-cs"/>
                        </a:rPr>
                        <a:t>Cymru</a:t>
                      </a:r>
                      <a:endParaRPr lang="en-GB" sz="2800" kern="1200" dirty="0">
                        <a:solidFill>
                          <a:srgbClr val="200F2E"/>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£37 </a:t>
                      </a:r>
                    </a:p>
                  </a:txBody>
                  <a:tcPr marL="90000" marR="90000" marT="46800" marB="46800" anchor="ctr"/>
                </a:tc>
                <a:tc>
                  <a:txBody>
                    <a:bodyPr/>
                    <a:lstStyle/>
                    <a:p>
                      <a:pPr marL="0" algn="ctr" defTabSz="914400" rtl="0" eaLnBrk="1" latinLnBrk="0" hangingPunct="1"/>
                      <a:r>
                        <a:rPr lang="en-GB" sz="2800" kern="1200" dirty="0">
                          <a:solidFill>
                            <a:srgbClr val="200F2E"/>
                          </a:solidFill>
                          <a:latin typeface="+mn-lt"/>
                          <a:ea typeface="+mn-ea"/>
                          <a:cs typeface="+mn-cs"/>
                        </a:rPr>
                        <a:t> £41</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3" name="Text Placeholder 2">
            <a:extLst>
              <a:ext uri="{FF2B5EF4-FFF2-40B4-BE49-F238E27FC236}">
                <a16:creationId xmlns:a16="http://schemas.microsoft.com/office/drawing/2014/main" id="{D21260CA-6941-BDFF-9320-3516219B100D}"/>
              </a:ext>
            </a:extLst>
          </p:cNvPr>
          <p:cNvSpPr>
            <a:spLocks noGrp="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GB" sz="2400" dirty="0"/>
            </a:br>
            <a:r>
              <a:rPr lang="en-GB" sz="2400" dirty="0"/>
              <a:t>Sylfaen: Prydain </a:t>
            </a:r>
            <a:r>
              <a:rPr lang="en-GB" sz="2400" dirty="0" err="1"/>
              <a:t>Fawr</a:t>
            </a:r>
            <a:r>
              <a:rPr lang="en-GB" sz="2400" dirty="0"/>
              <a:t> 11,153; </a:t>
            </a:r>
            <a:r>
              <a:rPr lang="en-GB" sz="2400" dirty="0" err="1"/>
              <a:t>Lloegr</a:t>
            </a:r>
            <a:r>
              <a:rPr lang="en-GB" sz="2400" dirty="0"/>
              <a:t> 8,945; Yr Alban 1,288; Cymru 1,006</a:t>
            </a:r>
          </a:p>
        </p:txBody>
      </p:sp>
    </p:spTree>
    <p:extLst>
      <p:ext uri="{BB962C8B-B14F-4D97-AF65-F5344CB8AC3E}">
        <p14:creationId xmlns:p14="http://schemas.microsoft.com/office/powerpoint/2010/main" val="350395391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A82C32-0B15-9B13-6941-12D8BD6B1650}"/>
              </a:ext>
            </a:extLst>
          </p:cNvPr>
          <p:cNvSpPr>
            <a:spLocks noGrp="1"/>
          </p:cNvSpPr>
          <p:nvPr>
            <p:ph type="title" idx="4294967295"/>
          </p:nvPr>
        </p:nvSpPr>
        <p:spPr>
          <a:xfrm>
            <a:off x="697937" y="760449"/>
            <a:ext cx="23115587" cy="10388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a:ln>
                  <a:noFill/>
                </a:ln>
                <a:solidFill>
                  <a:schemeClr val="tx2">
                    <a:lumMod val="20000"/>
                    <a:lumOff val="80000"/>
                  </a:schemeClr>
                </a:solidFill>
                <a:effectLst/>
                <a:uLnTx/>
                <a:uFillTx/>
                <a:latin typeface="+mj-lt"/>
                <a:ea typeface="Wales Sans Body"/>
                <a:cs typeface="Wales Sans Body"/>
                <a:sym typeface="Wales Sans Body"/>
              </a:rPr>
              <a:t>Cymru</a:t>
            </a:r>
          </a:p>
        </p:txBody>
      </p:sp>
      <p:sp>
        <p:nvSpPr>
          <p:cNvPr id="3" name="Text Placeholder 2">
            <a:extLst>
              <a:ext uri="{FF2B5EF4-FFF2-40B4-BE49-F238E27FC236}">
                <a16:creationId xmlns:a16="http://schemas.microsoft.com/office/drawing/2014/main" id="{61EBBA13-CB2C-93A6-E15A-45306C4FA951}"/>
              </a:ext>
            </a:extLst>
          </p:cNvPr>
          <p:cNvSpPr>
            <a:spLocks noGrp="1"/>
          </p:cNvSpPr>
          <p:nvPr>
            <p:ph type="body" sz="quarter" idx="13"/>
          </p:nvPr>
        </p:nvSpPr>
        <p:spPr/>
        <p:txBody>
          <a:bodyPr>
            <a:normAutofit fontScale="55000" lnSpcReduction="20000"/>
          </a:bodyPr>
          <a:lstStyle/>
          <a:p>
            <a:r>
              <a:rPr lang="en-IN" dirty="0" err="1"/>
              <a:t>Ymweliadau</a:t>
            </a:r>
            <a:r>
              <a:rPr lang="en-IN" dirty="0"/>
              <a:t> </a:t>
            </a:r>
            <a:r>
              <a:rPr lang="en-IN" dirty="0" err="1"/>
              <a:t>dydd</a:t>
            </a:r>
            <a:r>
              <a:rPr lang="en-IN" dirty="0"/>
              <a:t> </a:t>
            </a:r>
            <a:r>
              <a:rPr lang="en-IN" dirty="0" err="1"/>
              <a:t>twristiaeth</a:t>
            </a:r>
            <a:endParaRPr lang="en-IN" dirty="0"/>
          </a:p>
          <a:p>
            <a:r>
              <a:rPr lang="en-IN" dirty="0"/>
              <a:t>2022-2023</a:t>
            </a:r>
          </a:p>
        </p:txBody>
      </p:sp>
    </p:spTree>
    <p:extLst>
      <p:ext uri="{BB962C8B-B14F-4D97-AF65-F5344CB8AC3E}">
        <p14:creationId xmlns:p14="http://schemas.microsoft.com/office/powerpoint/2010/main" val="291549649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2140DE-AF0F-AC94-D171-82D158AA0CFE}"/>
              </a:ext>
            </a:extLst>
          </p:cNvPr>
          <p:cNvSpPr>
            <a:spLocks noGrp="1"/>
          </p:cNvSpPr>
          <p:nvPr>
            <p:ph type="title" idx="4294967295"/>
          </p:nvPr>
        </p:nvSpPr>
        <p:spPr>
          <a:xfrm>
            <a:off x="561975" y="727760"/>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Crynodeb</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o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â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Chymru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ED06573-B7C5-5338-29D1-A48FCD7B3365}"/>
              </a:ext>
            </a:extLst>
          </p:cNvPr>
          <p:cNvSpPr/>
          <p:nvPr/>
        </p:nvSpPr>
        <p:spPr>
          <a:xfrm>
            <a:off x="558800" y="2108199"/>
            <a:ext cx="742045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2023 (</a:t>
            </a:r>
            <a:r>
              <a:rPr lang="en-US" sz="2800" b="1" dirty="0" err="1"/>
              <a:t>miliynau</a:t>
            </a:r>
            <a:r>
              <a:rPr lang="en-US" sz="2800" b="1" dirty="0"/>
              <a:t>)</a:t>
            </a:r>
          </a:p>
        </p:txBody>
      </p:sp>
      <p:sp>
        <p:nvSpPr>
          <p:cNvPr id="7" name="Rectangle 6">
            <a:extLst>
              <a:ext uri="{FF2B5EF4-FFF2-40B4-BE49-F238E27FC236}">
                <a16:creationId xmlns:a16="http://schemas.microsoft.com/office/drawing/2014/main" id="{1E8EF366-735E-13A5-4D98-72B68545D508}"/>
              </a:ext>
              <a:ext uri="{C183D7F6-B498-43B3-948B-1728B52AA6E4}">
                <adec:decorative xmlns:adec="http://schemas.microsoft.com/office/drawing/2017/decorative" val="1"/>
              </a:ext>
            </a:extLst>
          </p:cNvPr>
          <p:cNvSpPr/>
          <p:nvPr/>
        </p:nvSpPr>
        <p:spPr>
          <a:xfrm>
            <a:off x="558800" y="2848532"/>
            <a:ext cx="7420450"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dirty="0"/>
          </a:p>
        </p:txBody>
      </p:sp>
      <p:graphicFrame>
        <p:nvGraphicFramePr>
          <p:cNvPr id="8" name="Chart 7" descr="Bar charts depicting tourism day visits (in millions) to Wales by quarter in 2022.">
            <a:extLst>
              <a:ext uri="{FF2B5EF4-FFF2-40B4-BE49-F238E27FC236}">
                <a16:creationId xmlns:a16="http://schemas.microsoft.com/office/drawing/2014/main" id="{C91EC11F-8724-B289-EB0F-B9CC31B85FD1}"/>
              </a:ext>
            </a:extLst>
          </p:cNvPr>
          <p:cNvGraphicFramePr/>
          <p:nvPr>
            <p:extLst>
              <p:ext uri="{D42A27DB-BD31-4B8C-83A1-F6EECF244321}">
                <p14:modId xmlns:p14="http://schemas.microsoft.com/office/powerpoint/2010/main" val="1539825591"/>
              </p:ext>
            </p:extLst>
          </p:nvPr>
        </p:nvGraphicFramePr>
        <p:xfrm>
          <a:off x="558800" y="2848532"/>
          <a:ext cx="7420450" cy="40094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9D86DA49-3868-9497-D07B-1CD996A36897}"/>
              </a:ext>
            </a:extLst>
          </p:cNvPr>
          <p:cNvSpPr/>
          <p:nvPr/>
        </p:nvSpPr>
        <p:spPr>
          <a:xfrm>
            <a:off x="8301042" y="2108199"/>
            <a:ext cx="1548129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Gweithgareddau</a:t>
            </a:r>
            <a:endParaRPr lang="en-US" sz="2800" b="1" dirty="0"/>
          </a:p>
        </p:txBody>
      </p:sp>
      <p:sp>
        <p:nvSpPr>
          <p:cNvPr id="6" name="Rectangle 5">
            <a:extLst>
              <a:ext uri="{FF2B5EF4-FFF2-40B4-BE49-F238E27FC236}">
                <a16:creationId xmlns:a16="http://schemas.microsoft.com/office/drawing/2014/main" id="{5ED8ABCC-5A9F-2F0C-BB96-D673091FE1F8}"/>
              </a:ext>
              <a:ext uri="{C183D7F6-B498-43B3-948B-1728B52AA6E4}">
                <adec:decorative xmlns:adec="http://schemas.microsoft.com/office/drawing/2017/decorative" val="1"/>
              </a:ext>
            </a:extLst>
          </p:cNvPr>
          <p:cNvSpPr/>
          <p:nvPr/>
        </p:nvSpPr>
        <p:spPr>
          <a:xfrm>
            <a:off x="8301042" y="2848532"/>
            <a:ext cx="15481295" cy="40094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dirty="0"/>
          </a:p>
        </p:txBody>
      </p:sp>
      <p:graphicFrame>
        <p:nvGraphicFramePr>
          <p:cNvPr id="9" name="Chart 8" descr="Horizontal bar chart depicting the activities undertaken on day visits to Wales in 2022, shown as a percentage of visits.">
            <a:extLst>
              <a:ext uri="{FF2B5EF4-FFF2-40B4-BE49-F238E27FC236}">
                <a16:creationId xmlns:a16="http://schemas.microsoft.com/office/drawing/2014/main" id="{82FC7CAD-02D0-6FE1-CE83-EFBAB2404ECF}"/>
              </a:ext>
            </a:extLst>
          </p:cNvPr>
          <p:cNvGraphicFramePr/>
          <p:nvPr>
            <p:extLst>
              <p:ext uri="{D42A27DB-BD31-4B8C-83A1-F6EECF244321}">
                <p14:modId xmlns:p14="http://schemas.microsoft.com/office/powerpoint/2010/main" val="4230795340"/>
              </p:ext>
            </p:extLst>
          </p:nvPr>
        </p:nvGraphicFramePr>
        <p:xfrm>
          <a:off x="8301042" y="2848532"/>
          <a:ext cx="15481295" cy="400946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842C260C-D645-137B-3195-F33EA7D5AC45}"/>
              </a:ext>
            </a:extLst>
          </p:cNvPr>
          <p:cNvSpPr/>
          <p:nvPr/>
        </p:nvSpPr>
        <p:spPr>
          <a:xfrm>
            <a:off x="561976" y="7223682"/>
            <a:ext cx="10835367"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chwarterol</a:t>
            </a:r>
            <a:r>
              <a:rPr lang="en-US" sz="2800" b="1" dirty="0"/>
              <a:t> (£ </a:t>
            </a:r>
            <a:r>
              <a:rPr lang="en-US" sz="2800" b="1" dirty="0" err="1"/>
              <a:t>miliynau</a:t>
            </a:r>
            <a:r>
              <a:rPr lang="en-US" sz="2800" b="1" dirty="0"/>
              <a:t>)</a:t>
            </a:r>
          </a:p>
        </p:txBody>
      </p:sp>
      <p:sp>
        <p:nvSpPr>
          <p:cNvPr id="15" name="Rectangle 14">
            <a:extLst>
              <a:ext uri="{FF2B5EF4-FFF2-40B4-BE49-F238E27FC236}">
                <a16:creationId xmlns:a16="http://schemas.microsoft.com/office/drawing/2014/main" id="{00DEE617-98CC-03AD-481F-F6ECFFEA008E}"/>
              </a:ext>
              <a:ext uri="{C183D7F6-B498-43B3-948B-1728B52AA6E4}">
                <adec:decorative xmlns:adec="http://schemas.microsoft.com/office/drawing/2017/decorative" val="1"/>
              </a:ext>
            </a:extLst>
          </p:cNvPr>
          <p:cNvSpPr/>
          <p:nvPr/>
        </p:nvSpPr>
        <p:spPr>
          <a:xfrm>
            <a:off x="561976" y="7972482"/>
            <a:ext cx="10835367"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20" name="Content Placeholder 12" descr="Line chart depicting quarterly spend in Wales in 2022.">
            <a:extLst>
              <a:ext uri="{FF2B5EF4-FFF2-40B4-BE49-F238E27FC236}">
                <a16:creationId xmlns:a16="http://schemas.microsoft.com/office/drawing/2014/main" id="{D2BEEF02-2248-706B-27BF-FB5D04F4F11A}"/>
              </a:ext>
            </a:extLst>
          </p:cNvPr>
          <p:cNvGraphicFramePr>
            <a:graphicFrameLocks/>
          </p:cNvGraphicFramePr>
          <p:nvPr>
            <p:extLst>
              <p:ext uri="{D42A27DB-BD31-4B8C-83A1-F6EECF244321}">
                <p14:modId xmlns:p14="http://schemas.microsoft.com/office/powerpoint/2010/main" val="1331002281"/>
              </p:ext>
            </p:extLst>
          </p:nvPr>
        </p:nvGraphicFramePr>
        <p:xfrm>
          <a:off x="561976" y="7972482"/>
          <a:ext cx="10835367" cy="4006793"/>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1ED060D7-2671-2358-A69F-004498CA64AE}"/>
              </a:ext>
            </a:extLst>
          </p:cNvPr>
          <p:cNvSpPr/>
          <p:nvPr/>
        </p:nvSpPr>
        <p:spPr>
          <a:xfrm>
            <a:off x="11732257" y="7223682"/>
            <a:ext cx="400468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cyfartalog</a:t>
            </a:r>
            <a:r>
              <a:rPr lang="en-US" sz="2800" b="1" dirty="0"/>
              <a:t> </a:t>
            </a:r>
            <a:r>
              <a:rPr lang="en-US" sz="2800" b="1" dirty="0" err="1"/>
              <a:t>fesul</a:t>
            </a:r>
            <a:r>
              <a:rPr lang="en-US" sz="2800" b="1" dirty="0"/>
              <a:t> </a:t>
            </a:r>
            <a:r>
              <a:rPr lang="en-US" sz="2800" b="1" dirty="0" err="1"/>
              <a:t>ymweliad</a:t>
            </a:r>
            <a:endParaRPr lang="en-US" sz="2800" b="1" dirty="0"/>
          </a:p>
        </p:txBody>
      </p:sp>
      <p:graphicFrame>
        <p:nvGraphicFramePr>
          <p:cNvPr id="18" name="Table 17">
            <a:extLst>
              <a:ext uri="{FF2B5EF4-FFF2-40B4-BE49-F238E27FC236}">
                <a16:creationId xmlns:a16="http://schemas.microsoft.com/office/drawing/2014/main" id="{EB6B3512-FA68-8C51-EDD1-D442945028D2}"/>
              </a:ext>
            </a:extLst>
          </p:cNvPr>
          <p:cNvGraphicFramePr>
            <a:graphicFrameLocks noGrp="1"/>
          </p:cNvGraphicFramePr>
          <p:nvPr>
            <p:extLst>
              <p:ext uri="{D42A27DB-BD31-4B8C-83A1-F6EECF244321}">
                <p14:modId xmlns:p14="http://schemas.microsoft.com/office/powerpoint/2010/main" val="2963858444"/>
              </p:ext>
            </p:extLst>
          </p:nvPr>
        </p:nvGraphicFramePr>
        <p:xfrm>
          <a:off x="11732257" y="7972482"/>
          <a:ext cx="4004680" cy="4032000"/>
        </p:xfrm>
        <a:graphic>
          <a:graphicData uri="http://schemas.openxmlformats.org/drawingml/2006/table">
            <a:tbl>
              <a:tblPr firstRow="1" bandRow="1">
                <a:tableStyleId>{5C22544A-7EE6-4342-B048-85BDC9FD1C3A}</a:tableStyleId>
              </a:tblPr>
              <a:tblGrid>
                <a:gridCol w="2002340">
                  <a:extLst>
                    <a:ext uri="{9D8B030D-6E8A-4147-A177-3AD203B41FA5}">
                      <a16:colId xmlns:a16="http://schemas.microsoft.com/office/drawing/2014/main" val="81361600"/>
                    </a:ext>
                  </a:extLst>
                </a:gridCol>
                <a:gridCol w="2002340">
                  <a:extLst>
                    <a:ext uri="{9D8B030D-6E8A-4147-A177-3AD203B41FA5}">
                      <a16:colId xmlns:a16="http://schemas.microsoft.com/office/drawing/2014/main" val="887013069"/>
                    </a:ext>
                  </a:extLst>
                </a:gridCol>
              </a:tblGrid>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dirty="0">
                          <a:solidFill>
                            <a:schemeClr val="tx1"/>
                          </a:solidFill>
                          <a:effectLst/>
                          <a:uFillTx/>
                          <a:latin typeface="+mn-lt"/>
                          <a:ea typeface="+mn-ea"/>
                          <a:cs typeface="+mn-cs"/>
                          <a:sym typeface="Calibri"/>
                        </a:rPr>
                        <a:t>Ch1 2023</a:t>
                      </a:r>
                    </a:p>
                  </a:txBody>
                  <a:tcPr marL="7620" marR="7620" marT="7620" marB="0" anchor="ctr">
                    <a:solidFill>
                      <a:schemeClr val="bg2">
                        <a:lumMod val="20000"/>
                        <a:lumOff val="80000"/>
                      </a:schemeClr>
                    </a:solidFill>
                  </a:tcPr>
                </a:tc>
                <a:tc>
                  <a:txBody>
                    <a:bodyPr/>
                    <a:lstStyle/>
                    <a:p>
                      <a:pPr marL="0" algn="ctr" rtl="0" eaLnBrk="1" fontAlgn="b" latinLnBrk="0" hangingPunct="1">
                        <a:spcBef>
                          <a:spcPts val="0"/>
                        </a:spcBef>
                        <a:spcAft>
                          <a:spcPts val="0"/>
                        </a:spcAft>
                      </a:pPr>
                      <a:r>
                        <a:rPr lang="en-GB" sz="2800" b="0" i="0" u="none" strike="noStrike" kern="1200" dirty="0">
                          <a:solidFill>
                            <a:schemeClr val="tx1"/>
                          </a:solidFill>
                          <a:effectLst/>
                          <a:latin typeface="+mn-lt"/>
                        </a:rPr>
                        <a:t>£41</a:t>
                      </a:r>
                      <a:endParaRPr lang="en-GB" sz="2800" b="0" i="0" u="none" strike="noStrike" dirty="0">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2818411631"/>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dirty="0">
                          <a:solidFill>
                            <a:schemeClr val="tx1"/>
                          </a:solidFill>
                          <a:effectLst/>
                          <a:uFillTx/>
                          <a:latin typeface="+mn-lt"/>
                          <a:ea typeface="+mn-ea"/>
                          <a:cs typeface="+mn-cs"/>
                          <a:sym typeface="Calibri"/>
                        </a:rPr>
                        <a:t>Ch2 2023</a:t>
                      </a:r>
                    </a:p>
                  </a:txBody>
                  <a:tcPr marL="7620" marR="7620" marT="7620" marB="0" anchor="ctr"/>
                </a:tc>
                <a:tc>
                  <a:txBody>
                    <a:bodyPr/>
                    <a:lstStyle/>
                    <a:p>
                      <a:pPr marL="0" algn="ctr" rtl="0" eaLnBrk="1" fontAlgn="b" latinLnBrk="0" hangingPunct="1">
                        <a:spcBef>
                          <a:spcPts val="0"/>
                        </a:spcBef>
                        <a:spcAft>
                          <a:spcPts val="0"/>
                        </a:spcAft>
                      </a:pPr>
                      <a:r>
                        <a:rPr lang="en-GB" sz="2800" b="0" i="0" u="none" strike="noStrike" kern="1200" dirty="0">
                          <a:solidFill>
                            <a:schemeClr val="tx1"/>
                          </a:solidFill>
                          <a:effectLst/>
                          <a:latin typeface="+mn-lt"/>
                        </a:rPr>
                        <a:t>£45</a:t>
                      </a:r>
                      <a:endParaRPr lang="en-GB" sz="2800" b="0" i="0" u="none" strike="noStrike" dirty="0">
                        <a:solidFill>
                          <a:schemeClr val="tx1"/>
                        </a:solidFill>
                        <a:effectLst/>
                        <a:latin typeface="+mn-lt"/>
                      </a:endParaRPr>
                    </a:p>
                  </a:txBody>
                  <a:tcPr marL="7620" marR="7620" marT="7620" marB="0" anchor="ctr"/>
                </a:tc>
                <a:extLst>
                  <a:ext uri="{0D108BD9-81ED-4DB2-BD59-A6C34878D82A}">
                    <a16:rowId xmlns:a16="http://schemas.microsoft.com/office/drawing/2014/main" val="3992828607"/>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dirty="0">
                          <a:solidFill>
                            <a:schemeClr val="tx1"/>
                          </a:solidFill>
                          <a:effectLst/>
                          <a:uFillTx/>
                          <a:latin typeface="+mn-lt"/>
                          <a:ea typeface="+mn-ea"/>
                          <a:cs typeface="+mn-cs"/>
                          <a:sym typeface="Calibri"/>
                        </a:rPr>
                        <a:t>Ch3 2023</a:t>
                      </a:r>
                    </a:p>
                  </a:txBody>
                  <a:tcPr marL="7620" marR="7620" marT="7620" marB="0" anchor="ctr">
                    <a:solidFill>
                      <a:schemeClr val="bg2">
                        <a:lumMod val="20000"/>
                        <a:lumOff val="80000"/>
                      </a:schemeClr>
                    </a:solidFill>
                  </a:tcPr>
                </a:tc>
                <a:tc>
                  <a:txBody>
                    <a:bodyPr/>
                    <a:lstStyle/>
                    <a:p>
                      <a:pPr marL="0" algn="ctr" rtl="0" eaLnBrk="1" fontAlgn="b" latinLnBrk="0" hangingPunct="1">
                        <a:spcBef>
                          <a:spcPts val="0"/>
                        </a:spcBef>
                        <a:spcAft>
                          <a:spcPts val="0"/>
                        </a:spcAft>
                      </a:pPr>
                      <a:r>
                        <a:rPr lang="en-GB" sz="2800" b="0" i="0" u="none" strike="noStrike" kern="1200" dirty="0">
                          <a:solidFill>
                            <a:schemeClr val="tx1"/>
                          </a:solidFill>
                          <a:effectLst/>
                          <a:latin typeface="+mn-lt"/>
                        </a:rPr>
                        <a:t>£34</a:t>
                      </a:r>
                      <a:endParaRPr lang="en-GB" sz="2800" b="0" i="0" u="none" strike="noStrike" dirty="0">
                        <a:solidFill>
                          <a:schemeClr val="tx1"/>
                        </a:solidFill>
                        <a:effectLst/>
                        <a:latin typeface="+mn-lt"/>
                      </a:endParaRPr>
                    </a:p>
                  </a:txBody>
                  <a:tcPr marL="7620" marR="7620" marT="7620" marB="0" anchor="ctr">
                    <a:solidFill>
                      <a:schemeClr val="bg2">
                        <a:lumMod val="20000"/>
                        <a:lumOff val="80000"/>
                      </a:schemeClr>
                    </a:solidFill>
                  </a:tcPr>
                </a:tc>
                <a:extLst>
                  <a:ext uri="{0D108BD9-81ED-4DB2-BD59-A6C34878D82A}">
                    <a16:rowId xmlns:a16="http://schemas.microsoft.com/office/drawing/2014/main" val="664184207"/>
                  </a:ext>
                </a:extLst>
              </a:tr>
              <a:tr h="1008000">
                <a:tc>
                  <a:txBody>
                    <a:bodyPr/>
                    <a:lstStyle/>
                    <a:p>
                      <a:pPr marL="0" marR="0" indent="0" algn="ctr" defTabSz="1828800" rtl="0" eaLnBrk="1" fontAlgn="b" latinLnBrk="0" hangingPunct="1">
                        <a:lnSpc>
                          <a:spcPct val="100000"/>
                        </a:lnSpc>
                        <a:spcBef>
                          <a:spcPts val="0"/>
                        </a:spcBef>
                        <a:spcAft>
                          <a:spcPts val="0"/>
                        </a:spcAft>
                        <a:buClrTx/>
                        <a:buSzTx/>
                        <a:buFontTx/>
                        <a:buNone/>
                        <a:tabLst/>
                      </a:pPr>
                      <a:r>
                        <a:rPr lang="en-GB" sz="2800" b="0" i="0" u="none" strike="noStrike" kern="1200" cap="none" spc="0" baseline="0" dirty="0">
                          <a:solidFill>
                            <a:schemeClr val="tx1"/>
                          </a:solidFill>
                          <a:effectLst/>
                          <a:uFillTx/>
                          <a:latin typeface="+mn-lt"/>
                          <a:ea typeface="+mn-ea"/>
                          <a:cs typeface="+mn-cs"/>
                          <a:sym typeface="Calibri"/>
                        </a:rPr>
                        <a:t>Ch4 2023</a:t>
                      </a:r>
                    </a:p>
                  </a:txBody>
                  <a:tcPr marL="7620" marR="7620" marT="7620" marB="0" anchor="ctr"/>
                </a:tc>
                <a:tc>
                  <a:txBody>
                    <a:bodyPr/>
                    <a:lstStyle/>
                    <a:p>
                      <a:pPr marL="0" algn="ctr" rtl="0" eaLnBrk="1" fontAlgn="b" latinLnBrk="0" hangingPunct="1">
                        <a:spcBef>
                          <a:spcPts val="0"/>
                        </a:spcBef>
                        <a:spcAft>
                          <a:spcPts val="0"/>
                        </a:spcAft>
                      </a:pPr>
                      <a:r>
                        <a:rPr lang="en-GB" sz="2800" b="0" i="0" u="none" strike="noStrike" kern="1200" dirty="0">
                          <a:solidFill>
                            <a:schemeClr val="tx1"/>
                          </a:solidFill>
                          <a:effectLst/>
                          <a:latin typeface="+mn-lt"/>
                        </a:rPr>
                        <a:t>£43</a:t>
                      </a:r>
                      <a:endParaRPr lang="en-GB" sz="2800" b="0" i="0" u="none" strike="noStrike" dirty="0">
                        <a:solidFill>
                          <a:schemeClr val="tx1"/>
                        </a:solidFill>
                        <a:effectLst/>
                        <a:latin typeface="+mn-lt"/>
                      </a:endParaRPr>
                    </a:p>
                  </a:txBody>
                  <a:tcPr marL="7620" marR="7620" marT="7620" marB="0" anchor="ctr"/>
                </a:tc>
                <a:extLst>
                  <a:ext uri="{0D108BD9-81ED-4DB2-BD59-A6C34878D82A}">
                    <a16:rowId xmlns:a16="http://schemas.microsoft.com/office/drawing/2014/main" val="120076929"/>
                  </a:ext>
                </a:extLst>
              </a:tr>
            </a:tbl>
          </a:graphicData>
        </a:graphic>
      </p:graphicFrame>
      <p:sp>
        <p:nvSpPr>
          <p:cNvPr id="17" name="Rectangle 16">
            <a:extLst>
              <a:ext uri="{FF2B5EF4-FFF2-40B4-BE49-F238E27FC236}">
                <a16:creationId xmlns:a16="http://schemas.microsoft.com/office/drawing/2014/main" id="{FAB1485B-30F3-AE53-7398-D6C43A65ED47}"/>
              </a:ext>
            </a:extLst>
          </p:cNvPr>
          <p:cNvSpPr/>
          <p:nvPr/>
        </p:nvSpPr>
        <p:spPr>
          <a:xfrm>
            <a:off x="16071850" y="7223682"/>
            <a:ext cx="771048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Prif</a:t>
            </a:r>
            <a:r>
              <a:rPr lang="en-US" sz="2800" b="1" dirty="0"/>
              <a:t> Fath o </a:t>
            </a:r>
            <a:r>
              <a:rPr lang="en-US" sz="2800" b="1" dirty="0" err="1"/>
              <a:t>Gyrchfan</a:t>
            </a:r>
            <a:endParaRPr lang="en-US" sz="2800" b="1" dirty="0"/>
          </a:p>
        </p:txBody>
      </p:sp>
      <p:sp>
        <p:nvSpPr>
          <p:cNvPr id="28" name="Rectangle 27">
            <a:extLst>
              <a:ext uri="{FF2B5EF4-FFF2-40B4-BE49-F238E27FC236}">
                <a16:creationId xmlns:a16="http://schemas.microsoft.com/office/drawing/2014/main" id="{3BA9804F-DF09-4C12-0D9C-3B77DE7D7ABB}"/>
              </a:ext>
              <a:ext uri="{C183D7F6-B498-43B3-948B-1728B52AA6E4}">
                <adec:decorative xmlns:adec="http://schemas.microsoft.com/office/drawing/2017/decorative" val="1"/>
              </a:ext>
            </a:extLst>
          </p:cNvPr>
          <p:cNvSpPr/>
          <p:nvPr/>
        </p:nvSpPr>
        <p:spPr>
          <a:xfrm>
            <a:off x="16071850" y="7972482"/>
            <a:ext cx="7710488" cy="40067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9" name="Chart 18" descr="Pie chart depicting the main destination type as a percentage of visits, for example, seaside/coastal is 7%.">
            <a:extLst>
              <a:ext uri="{FF2B5EF4-FFF2-40B4-BE49-F238E27FC236}">
                <a16:creationId xmlns:a16="http://schemas.microsoft.com/office/drawing/2014/main" id="{71B639F3-BBBF-90E8-DA85-74AFDD3CE865}"/>
              </a:ext>
            </a:extLst>
          </p:cNvPr>
          <p:cNvGraphicFramePr>
            <a:graphicFrameLocks/>
          </p:cNvGraphicFramePr>
          <p:nvPr>
            <p:extLst>
              <p:ext uri="{D42A27DB-BD31-4B8C-83A1-F6EECF244321}">
                <p14:modId xmlns:p14="http://schemas.microsoft.com/office/powerpoint/2010/main" val="2649782005"/>
              </p:ext>
            </p:extLst>
          </p:nvPr>
        </p:nvGraphicFramePr>
        <p:xfrm>
          <a:off x="16071850" y="7972482"/>
          <a:ext cx="7710488" cy="4006793"/>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 Placeholder 2">
            <a:extLst>
              <a:ext uri="{FF2B5EF4-FFF2-40B4-BE49-F238E27FC236}">
                <a16:creationId xmlns:a16="http://schemas.microsoft.com/office/drawing/2014/main" id="{8B48BDB6-B5E8-66C7-BB87-752DC026F3CA}"/>
              </a:ext>
            </a:extLst>
          </p:cNvPr>
          <p:cNvSpPr>
            <a:spLocks noGrp="1"/>
          </p:cNvSpPr>
          <p:nvPr>
            <p:ph type="body" sz="quarter" idx="14"/>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endParaRPr lang="en-IN" sz="2400" dirty="0"/>
          </a:p>
        </p:txBody>
      </p:sp>
    </p:spTree>
    <p:extLst>
      <p:ext uri="{BB962C8B-B14F-4D97-AF65-F5344CB8AC3E}">
        <p14:creationId xmlns:p14="http://schemas.microsoft.com/office/powerpoint/2010/main" val="195603572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51519" y="634691"/>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yng</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Nghymru</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202</a:t>
            </a:r>
            <a:r>
              <a:rPr lang="en-US" sz="4800" dirty="0">
                <a:solidFill>
                  <a:schemeClr val="tx1"/>
                </a:solidFill>
                <a:latin typeface="+mj-lt"/>
              </a:rPr>
              <a:t>3</a:t>
            </a:r>
            <a:endParaRPr kumimoji="0" lang="en-IN"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98486" y="1968100"/>
            <a:ext cx="23223538" cy="1552572"/>
          </a:xfrm>
        </p:spPr>
        <p:txBody>
          <a:bodyPr/>
          <a:lstStyle/>
          <a:p>
            <a:r>
              <a:rPr lang="cy-GB" noProof="0" dirty="0">
                <a:latin typeface="+mn-lt"/>
              </a:rPr>
              <a:t>Roedd 61 miliwn o ymweliadau dydd twristiaeth yng Nghymru yn 2023, sy’n ddigyfnewid ers 2022. Gwariodd ymwelwyr dydd domestig £2.5 biliwn yng Nghymru yn 2023, sy’n gynnydd o 8% o gymharu â 2022. Gwelwyd y nifer mwyaf o ymweliadau a’r gwariant mwyaf yn Ch2, yn bennaf oherwydd uchafbwynt ym mis Mai 2023. Cafodd hyn ei ysgogi gan gynnydd mewn ymweliadau dydd gan drigolion o Loegr (+3 phwynt canran), cynnydd yn y nifer oedd yn mynd i ddigwyddiadau cyhoeddus a drefnwyd (+9 pwynt canran) a grwpiau oedran iau/cyn-</a:t>
            </a:r>
            <a:r>
              <a:rPr lang="cy-GB" noProof="0" dirty="0" err="1">
                <a:latin typeface="+mn-lt"/>
              </a:rPr>
              <a:t>nythwyr</a:t>
            </a:r>
            <a:r>
              <a:rPr lang="cy-GB" noProof="0" dirty="0">
                <a:latin typeface="+mn-lt"/>
              </a:rPr>
              <a:t> yn mynd ar fwy o ymweliadau dydd yn ystod y cyfnod hwn. Roedd mis Mai yn fis arbennig o brysur yng Nghymru yn 2023, gyda gwyliau hanner tymor a chalendr prysur o gerddoriaeth a digwyddiadau, gan gynnwys </a:t>
            </a:r>
            <a:r>
              <a:rPr lang="cy-GB" noProof="0" dirty="0" err="1">
                <a:latin typeface="+mn-lt"/>
              </a:rPr>
              <a:t>Beyonce</a:t>
            </a:r>
            <a:r>
              <a:rPr lang="cy-GB" noProof="0" dirty="0">
                <a:latin typeface="+mn-lt"/>
              </a:rPr>
              <a:t> yn perfformio yng Nghaerdydd</a:t>
            </a:r>
            <a:r>
              <a:rPr lang="cy-GB" sz="2800" noProof="0" dirty="0"/>
              <a:t>.</a:t>
            </a:r>
          </a:p>
          <a:p>
            <a:endParaRPr lang="en-US" dirty="0">
              <a:latin typeface="+mn-lt"/>
            </a:endParaRPr>
          </a:p>
        </p:txBody>
      </p:sp>
      <p:sp>
        <p:nvSpPr>
          <p:cNvPr id="6" name="Rectangle 5">
            <a:extLst>
              <a:ext uri="{FF2B5EF4-FFF2-40B4-BE49-F238E27FC236}">
                <a16:creationId xmlns:a16="http://schemas.microsoft.com/office/drawing/2014/main" id="{DE4977FE-2D01-FE83-24F4-8482263214C0}"/>
              </a:ext>
            </a:extLst>
          </p:cNvPr>
          <p:cNvSpPr>
            <a:spLocks/>
          </p:cNvSpPr>
          <p:nvPr/>
        </p:nvSpPr>
        <p:spPr>
          <a:xfrm>
            <a:off x="561975" y="4376007"/>
            <a:ext cx="11491585" cy="749808"/>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IN" sz="5000" b="1" i="0" u="none" strike="noStrike" kern="0" cap="none" spc="0" normalizeH="0" baseline="0" noProof="0" dirty="0">
                <a:ln>
                  <a:noFill/>
                </a:ln>
                <a:solidFill>
                  <a:schemeClr val="accent1"/>
                </a:solidFill>
                <a:effectLst/>
                <a:uLnTx/>
                <a:uFillTx/>
                <a:latin typeface="+mn-lt"/>
                <a:ea typeface="+mn-ea"/>
                <a:cs typeface="+mn-cs"/>
                <a:sym typeface="Helvetica"/>
              </a:rPr>
              <a:t> 60.9m o </a:t>
            </a:r>
            <a:r>
              <a:rPr kumimoji="0" lang="en-IN" sz="5000" b="1" i="0" u="none" strike="noStrike" kern="0" cap="none" spc="0" normalizeH="0" baseline="0" noProof="0" dirty="0" err="1">
                <a:ln>
                  <a:noFill/>
                </a:ln>
                <a:solidFill>
                  <a:schemeClr val="accent1"/>
                </a:solidFill>
                <a:effectLst/>
                <a:uLnTx/>
                <a:uFillTx/>
                <a:latin typeface="+mn-lt"/>
                <a:ea typeface="+mn-ea"/>
                <a:cs typeface="+mn-cs"/>
                <a:sym typeface="Helvetica"/>
              </a:rPr>
              <a:t>ymweliadau</a:t>
            </a:r>
            <a:endParaRPr kumimoji="0" lang="en-IN" sz="5000" b="1" i="0" u="none" strike="noStrike" kern="0" cap="none" spc="0" normalizeH="0" baseline="0" noProof="0" dirty="0">
              <a:ln>
                <a:noFill/>
              </a:ln>
              <a:solidFill>
                <a:schemeClr val="accent1"/>
              </a:solidFill>
              <a:effectLst/>
              <a:uLnTx/>
              <a:uFillTx/>
              <a:latin typeface="+mn-lt"/>
              <a:ea typeface="+mn-ea"/>
              <a:cs typeface="+mn-cs"/>
              <a:sym typeface="Helvetica"/>
            </a:endParaRPr>
          </a:p>
        </p:txBody>
      </p:sp>
      <p:grpSp>
        <p:nvGrpSpPr>
          <p:cNvPr id="16" name="Group 15" descr="Bar chart depicting tourism day visits to Wales by quarter in 2022.">
            <a:extLst>
              <a:ext uri="{FF2B5EF4-FFF2-40B4-BE49-F238E27FC236}">
                <a16:creationId xmlns:a16="http://schemas.microsoft.com/office/drawing/2014/main" id="{BA63C66D-BAB4-716A-83F0-8168B318E1AC}"/>
              </a:ext>
            </a:extLst>
          </p:cNvPr>
          <p:cNvGrpSpPr/>
          <p:nvPr/>
        </p:nvGrpSpPr>
        <p:grpSpPr>
          <a:xfrm>
            <a:off x="571500" y="5176124"/>
            <a:ext cx="11491587" cy="6803151"/>
            <a:chOff x="561975" y="4951654"/>
            <a:chExt cx="11491587" cy="7027621"/>
          </a:xfrm>
        </p:grpSpPr>
        <p:sp>
          <p:nvSpPr>
            <p:cNvPr id="21" name="Rectangle 20">
              <a:extLst>
                <a:ext uri="{FF2B5EF4-FFF2-40B4-BE49-F238E27FC236}">
                  <a16:creationId xmlns:a16="http://schemas.microsoft.com/office/drawing/2014/main" id="{52F5F168-68F8-9A52-D7E0-3B299F541E4E}"/>
                </a:ext>
              </a:extLst>
            </p:cNvPr>
            <p:cNvSpPr/>
            <p:nvPr/>
          </p:nvSpPr>
          <p:spPr>
            <a:xfrm>
              <a:off x="561975" y="4951654"/>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â </a:t>
              </a:r>
              <a:r>
                <a:rPr lang="en-US" sz="2800" b="1" dirty="0" err="1"/>
                <a:t>Chymru</a:t>
              </a:r>
              <a:r>
                <a:rPr lang="en-US" sz="2800" b="1" dirty="0"/>
                <a:t> </a:t>
              </a:r>
              <a:r>
                <a:rPr lang="en-US" sz="2800" b="1" dirty="0" err="1"/>
                <a:t>fesul</a:t>
              </a:r>
              <a:r>
                <a:rPr lang="en-US" sz="2800" b="1" dirty="0"/>
                <a:t> </a:t>
              </a:r>
              <a:r>
                <a:rPr lang="en-US" sz="2800" b="1" dirty="0" err="1"/>
                <a:t>chwarter</a:t>
              </a:r>
              <a:r>
                <a:rPr lang="en-US" sz="2800" b="1" dirty="0"/>
                <a:t> 2023</a:t>
              </a:r>
            </a:p>
          </p:txBody>
        </p:sp>
        <p:sp>
          <p:nvSpPr>
            <p:cNvPr id="7" name="Rectangle 6">
              <a:extLst>
                <a:ext uri="{FF2B5EF4-FFF2-40B4-BE49-F238E27FC236}">
                  <a16:creationId xmlns:a16="http://schemas.microsoft.com/office/drawing/2014/main" id="{8C1D60F3-5509-B790-FEF0-BCD3819B2DFC}"/>
                </a:ext>
              </a:extLst>
            </p:cNvPr>
            <p:cNvSpPr/>
            <p:nvPr/>
          </p:nvSpPr>
          <p:spPr>
            <a:xfrm>
              <a:off x="561977" y="5700958"/>
              <a:ext cx="11491585" cy="62783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2" name="Chart 11">
              <a:extLst>
                <a:ext uri="{FF2B5EF4-FFF2-40B4-BE49-F238E27FC236}">
                  <a16:creationId xmlns:a16="http://schemas.microsoft.com/office/drawing/2014/main" id="{79DDE186-2220-6E59-D49F-98A8575D9BF2}"/>
                </a:ext>
              </a:extLst>
            </p:cNvPr>
            <p:cNvGraphicFramePr/>
            <p:nvPr>
              <p:extLst>
                <p:ext uri="{D42A27DB-BD31-4B8C-83A1-F6EECF244321}">
                  <p14:modId xmlns:p14="http://schemas.microsoft.com/office/powerpoint/2010/main" val="3920362958"/>
                </p:ext>
              </p:extLst>
            </p:nvPr>
          </p:nvGraphicFramePr>
          <p:xfrm>
            <a:off x="561977" y="5700958"/>
            <a:ext cx="11491585" cy="6278317"/>
          </p:xfrm>
          <a:graphic>
            <a:graphicData uri="http://schemas.openxmlformats.org/drawingml/2006/chart">
              <c:chart xmlns:c="http://schemas.openxmlformats.org/drawingml/2006/chart" xmlns:r="http://schemas.openxmlformats.org/officeDocument/2006/relationships" r:id="rId2"/>
            </a:graphicData>
          </a:graphic>
        </p:graphicFrame>
      </p:grpSp>
      <p:sp>
        <p:nvSpPr>
          <p:cNvPr id="8" name="Rectangle 7">
            <a:extLst>
              <a:ext uri="{FF2B5EF4-FFF2-40B4-BE49-F238E27FC236}">
                <a16:creationId xmlns:a16="http://schemas.microsoft.com/office/drawing/2014/main" id="{DF26E03F-BEC9-CB57-0563-BAC12482F000}"/>
              </a:ext>
            </a:extLst>
          </p:cNvPr>
          <p:cNvSpPr/>
          <p:nvPr/>
        </p:nvSpPr>
        <p:spPr>
          <a:xfrm>
            <a:off x="12330439" y="4376006"/>
            <a:ext cx="11491585" cy="749809"/>
          </a:xfrm>
          <a:prstGeom prst="rect">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IN" sz="5000" b="1" dirty="0">
                <a:solidFill>
                  <a:schemeClr val="accent1"/>
                </a:solidFill>
              </a:rPr>
              <a:t>£2,485m o </a:t>
            </a:r>
            <a:r>
              <a:rPr lang="en-IN" sz="5000" b="1" dirty="0" err="1">
                <a:solidFill>
                  <a:schemeClr val="accent1"/>
                </a:solidFill>
              </a:rPr>
              <a:t>wariant</a:t>
            </a:r>
            <a:endParaRPr lang="en-IN" sz="5000" b="1" dirty="0">
              <a:solidFill>
                <a:schemeClr val="accent1"/>
              </a:solidFill>
            </a:endParaRPr>
          </a:p>
        </p:txBody>
      </p:sp>
      <p:sp>
        <p:nvSpPr>
          <p:cNvPr id="22" name="Rectangle 21">
            <a:extLst>
              <a:ext uri="{FF2B5EF4-FFF2-40B4-BE49-F238E27FC236}">
                <a16:creationId xmlns:a16="http://schemas.microsoft.com/office/drawing/2014/main" id="{27869DE0-875B-D5CD-D1F7-588597627886}"/>
              </a:ext>
            </a:extLst>
          </p:cNvPr>
          <p:cNvSpPr/>
          <p:nvPr/>
        </p:nvSpPr>
        <p:spPr>
          <a:xfrm>
            <a:off x="12330439" y="5176124"/>
            <a:ext cx="11491585" cy="72537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chwarterol</a:t>
            </a:r>
            <a:r>
              <a:rPr lang="en-US" sz="2800" b="1" dirty="0"/>
              <a:t> (£ </a:t>
            </a:r>
            <a:r>
              <a:rPr lang="en-US" sz="2800" b="1" dirty="0" err="1"/>
              <a:t>miliynau</a:t>
            </a:r>
            <a:r>
              <a:rPr lang="en-US" sz="2800" b="1" dirty="0"/>
              <a:t>) </a:t>
            </a:r>
            <a:r>
              <a:rPr lang="en-US" sz="2800" b="1" dirty="0" err="1"/>
              <a:t>yng</a:t>
            </a:r>
            <a:r>
              <a:rPr lang="en-US" sz="2800" b="1" dirty="0"/>
              <a:t> </a:t>
            </a:r>
            <a:r>
              <a:rPr lang="en-US" sz="2800" b="1" dirty="0" err="1"/>
              <a:t>Nghymru</a:t>
            </a:r>
            <a:r>
              <a:rPr lang="en-US" sz="2800" b="1" dirty="0"/>
              <a:t> 2023</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30439" y="5901494"/>
            <a:ext cx="11491585" cy="60777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3" name="Content Placeholder 12" descr="Line chart depicting quarterly spend (in millions) in Wales in 2022.">
            <a:extLst>
              <a:ext uri="{FF2B5EF4-FFF2-40B4-BE49-F238E27FC236}">
                <a16:creationId xmlns:a16="http://schemas.microsoft.com/office/drawing/2014/main" id="{BF9DB0D5-DE24-5725-6A94-C408A777547B}"/>
              </a:ext>
            </a:extLst>
          </p:cNvPr>
          <p:cNvGraphicFramePr>
            <a:graphicFrameLocks/>
          </p:cNvGraphicFramePr>
          <p:nvPr>
            <p:extLst>
              <p:ext uri="{D42A27DB-BD31-4B8C-83A1-F6EECF244321}">
                <p14:modId xmlns:p14="http://schemas.microsoft.com/office/powerpoint/2010/main" val="2267842502"/>
              </p:ext>
            </p:extLst>
          </p:nvPr>
        </p:nvGraphicFramePr>
        <p:xfrm>
          <a:off x="12320913" y="5705179"/>
          <a:ext cx="11491585" cy="627409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6C020EBA-FBDF-89C7-94C9-A758737C5C8D}"/>
              </a:ext>
            </a:extLst>
          </p:cNvPr>
          <p:cNvSpPr>
            <a:spLocks noGrp="1"/>
          </p:cNvSpPr>
          <p:nvPr>
            <p:ph type="body" sz="quarter" idx="15"/>
          </p:nvPr>
        </p:nvSpPr>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extLst>
      <p:ext uri="{BB962C8B-B14F-4D97-AF65-F5344CB8AC3E}">
        <p14:creationId xmlns:p14="http://schemas.microsoft.com/office/powerpoint/2010/main" val="130271952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61976" y="645945"/>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Math o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leoliad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prif</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le yr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ag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ef</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96375" y="2029397"/>
            <a:ext cx="23223536" cy="24191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nchor="t">
            <a:spAutoFit/>
          </a:bodyPr>
          <a:lstStyle/>
          <a:p>
            <a:pPr>
              <a:lnSpc>
                <a:spcPct val="90000"/>
              </a:lnSpc>
              <a:spcBef>
                <a:spcPts val="1800"/>
              </a:spcBef>
            </a:pPr>
            <a:r>
              <a:rPr lang="cy-GB" sz="2800" noProof="0" dirty="0">
                <a:solidFill>
                  <a:schemeClr val="tx1"/>
                </a:solidFill>
                <a:latin typeface="Wales Sans Body"/>
                <a:sym typeface="Wales Sans Body"/>
              </a:rPr>
              <a:t>Mae ymweliadau dydd â Chymru wedi’u rhannu’n llawer mwy cyfartal ar draws y gwahanol fathau o leoliad nag ar gyfer gwledydd eraill, lle ceir ymweliadau â dinasoedd a threfi mawr i raddau helaeth iawn. Ar draws Prydain Fawr, bu cynnydd mewn ymweliadau dydd â dinasoedd a threfi mawr, ond ni welwyd hyn yng Nghymru gydag ymweliadau â’r lleoliadau hyn yn aros yn sefydlog. Gwelodd Cymru gynnydd o 15% mewn ymweliadau dydd â chefn gwlad o gymharu â 2022, ac roedd y cynnydd hwn yn amlwg iawn yn Ch2 2023. Gall hyn fod yn gysylltiedig â demograffig newidiol y sawl sy’n mynd ar ymweliad dydd â Chymru (+4 pwynt canran o bobl o oedran ymddeol yn 2023 o gymharu â 2022) sy’n ffafrio lleoliadau mwy tawel (dim ond 16% o ymweliadau gan bobl o oedran ymddeol sy’n ymweliadau â dinasoedd neu drefi mawr).</a:t>
            </a:r>
          </a:p>
        </p:txBody>
      </p:sp>
      <p:grpSp>
        <p:nvGrpSpPr>
          <p:cNvPr id="17" name="Group 16" descr="Line chart depicting visits (in millions) by location type (seaside, large city, small town, countryside)between Q2 2021 and Q4 2022.">
            <a:extLst>
              <a:ext uri="{FF2B5EF4-FFF2-40B4-BE49-F238E27FC236}">
                <a16:creationId xmlns:a16="http://schemas.microsoft.com/office/drawing/2014/main" id="{B9354734-76BC-2471-B719-B60D94E09E93}"/>
              </a:ext>
            </a:extLst>
          </p:cNvPr>
          <p:cNvGrpSpPr/>
          <p:nvPr/>
        </p:nvGrpSpPr>
        <p:grpSpPr>
          <a:xfrm>
            <a:off x="596376" y="4498848"/>
            <a:ext cx="16476069" cy="7480423"/>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Math o </a:t>
              </a:r>
              <a:r>
                <a:rPr lang="en-US" sz="2800" b="1" dirty="0" err="1"/>
                <a:t>Leoliad</a:t>
              </a:r>
              <a:r>
                <a:rPr lang="en-US" sz="2800" b="1" dirty="0"/>
                <a:t> y </a:t>
              </a:r>
              <a:r>
                <a:rPr lang="en-US" sz="2800" b="1" dirty="0" err="1"/>
                <a:t>Prif</a:t>
              </a:r>
              <a:r>
                <a:rPr lang="en-US" sz="2800" b="1" dirty="0"/>
                <a:t> Le yr </a:t>
              </a:r>
              <a:r>
                <a:rPr lang="en-US" sz="2800" b="1" dirty="0" err="1"/>
                <a:t>Ymwelwyd</a:t>
              </a:r>
              <a:r>
                <a:rPr lang="en-US" sz="2800" b="1" dirty="0"/>
                <a:t> ag </a:t>
              </a:r>
              <a:r>
                <a:rPr lang="en-US" sz="2800" b="1" dirty="0" err="1"/>
                <a:t>ef</a:t>
              </a:r>
              <a:r>
                <a:rPr lang="en-US" sz="2800" b="1" dirty="0"/>
                <a:t> (</a:t>
              </a:r>
              <a:r>
                <a:rPr lang="en-US" sz="2800" b="1" dirty="0" err="1"/>
                <a:t>miliynau</a:t>
              </a:r>
              <a:r>
                <a:rPr lang="en-US" sz="2800" b="1" dirty="0"/>
                <a:t>)</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5" name="Content Placeholder 12">
              <a:extLst>
                <a:ext uri="{FF2B5EF4-FFF2-40B4-BE49-F238E27FC236}">
                  <a16:creationId xmlns:a16="http://schemas.microsoft.com/office/drawing/2014/main" id="{ECC0B61F-5EDD-EAE1-15D7-00636D1A8A35}"/>
                </a:ext>
              </a:extLst>
            </p:cNvPr>
            <p:cNvGraphicFramePr>
              <a:graphicFrameLocks/>
            </p:cNvGraphicFramePr>
            <p:nvPr>
              <p:extLst>
                <p:ext uri="{D42A27DB-BD31-4B8C-83A1-F6EECF244321}">
                  <p14:modId xmlns:p14="http://schemas.microsoft.com/office/powerpoint/2010/main" val="3470690359"/>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3471553357"/>
              </p:ext>
            </p:extLst>
          </p:nvPr>
        </p:nvGraphicFramePr>
        <p:xfrm>
          <a:off x="17379513" y="4498847"/>
          <a:ext cx="6498735" cy="7888388"/>
        </p:xfrm>
        <a:graphic>
          <a:graphicData uri="http://schemas.openxmlformats.org/drawingml/2006/table">
            <a:tbl>
              <a:tblPr firstRow="1" bandRow="1">
                <a:tableStyleId>{5C22544A-7EE6-4342-B048-85BDC9FD1C3A}</a:tableStyleId>
              </a:tblPr>
              <a:tblGrid>
                <a:gridCol w="1769878">
                  <a:extLst>
                    <a:ext uri="{9D8B030D-6E8A-4147-A177-3AD203B41FA5}">
                      <a16:colId xmlns:a16="http://schemas.microsoft.com/office/drawing/2014/main" val="81361600"/>
                    </a:ext>
                  </a:extLst>
                </a:gridCol>
                <a:gridCol w="2385392">
                  <a:extLst>
                    <a:ext uri="{9D8B030D-6E8A-4147-A177-3AD203B41FA5}">
                      <a16:colId xmlns:a16="http://schemas.microsoft.com/office/drawing/2014/main" val="887013069"/>
                    </a:ext>
                  </a:extLst>
                </a:gridCol>
                <a:gridCol w="2343465">
                  <a:extLst>
                    <a:ext uri="{9D8B030D-6E8A-4147-A177-3AD203B41FA5}">
                      <a16:colId xmlns:a16="http://schemas.microsoft.com/office/drawing/2014/main" val="3525111754"/>
                    </a:ext>
                  </a:extLst>
                </a:gridCol>
              </a:tblGrid>
              <a:tr h="1499657">
                <a:tc>
                  <a:txBody>
                    <a:bodyPr/>
                    <a:lstStyle/>
                    <a:p>
                      <a:pPr algn="ctr"/>
                      <a:r>
                        <a:rPr lang="en-GB" sz="2800" dirty="0"/>
                        <a:t>Math o </a:t>
                      </a:r>
                      <a:r>
                        <a:rPr lang="en-GB" sz="2800" dirty="0" err="1"/>
                        <a:t>Leoliad</a:t>
                      </a:r>
                      <a:endParaRPr lang="en-GB" sz="2800" dirty="0"/>
                    </a:p>
                  </a:txBody>
                  <a:tcPr marL="182880" marR="182880" marT="91440" marB="91440" anchor="ctr"/>
                </a:tc>
                <a:tc>
                  <a:txBody>
                    <a:bodyPr/>
                    <a:lstStyle/>
                    <a:p>
                      <a:pPr algn="ctr"/>
                      <a:r>
                        <a:rPr lang="en-US" sz="2800" dirty="0" err="1"/>
                        <a:t>Ymweliadau</a:t>
                      </a:r>
                      <a:endParaRPr lang="en-US" sz="2800" dirty="0"/>
                    </a:p>
                    <a:p>
                      <a:pPr algn="ctr"/>
                      <a:r>
                        <a:rPr lang="en-US" sz="2800" dirty="0"/>
                        <a:t>2023</a:t>
                      </a:r>
                    </a:p>
                    <a:p>
                      <a:pPr algn="ctr"/>
                      <a:r>
                        <a:rPr lang="en-US" sz="2800" dirty="0"/>
                        <a:t>(</a:t>
                      </a:r>
                      <a:r>
                        <a:rPr lang="en-US" sz="2800" dirty="0" err="1"/>
                        <a:t>miliynau</a:t>
                      </a:r>
                      <a:r>
                        <a:rPr lang="en-US" sz="2800" dirty="0"/>
                        <a:t>)</a:t>
                      </a:r>
                      <a:endParaRPr lang="en-GB" sz="2800" dirty="0"/>
                    </a:p>
                  </a:txBody>
                  <a:tcPr marL="182880" marR="182880" marT="91440" marB="91440" anchor="ctr"/>
                </a:tc>
                <a:tc>
                  <a:txBody>
                    <a:bodyPr/>
                    <a:lstStyle/>
                    <a:p>
                      <a:pPr algn="ctr"/>
                      <a:r>
                        <a:rPr lang="en-GB" sz="2800" dirty="0" err="1"/>
                        <a:t>Cyfran</a:t>
                      </a:r>
                      <a:r>
                        <a:rPr lang="en-GB" sz="2800" dirty="0"/>
                        <a:t> yr </a:t>
                      </a:r>
                      <a:r>
                        <a:rPr lang="en-GB" sz="2800" dirty="0" err="1"/>
                        <a:t>ymweliadau</a:t>
                      </a:r>
                      <a:endParaRPr lang="en-GB" sz="2800" dirty="0"/>
                    </a:p>
                  </a:txBody>
                  <a:tcPr marL="182880" marR="182880" marT="91440" marB="91440" anchor="ctr"/>
                </a:tc>
                <a:extLst>
                  <a:ext uri="{0D108BD9-81ED-4DB2-BD59-A6C34878D82A}">
                    <a16:rowId xmlns:a16="http://schemas.microsoft.com/office/drawing/2014/main" val="1236938923"/>
                  </a:ext>
                </a:extLst>
              </a:tr>
              <a:tr h="1774405">
                <a:tc>
                  <a:txBody>
                    <a:bodyPr/>
                    <a:lstStyle/>
                    <a:p>
                      <a:pPr algn="ctr"/>
                      <a:r>
                        <a:rPr lang="en-US" sz="2800" dirty="0">
                          <a:solidFill>
                            <a:schemeClr val="tx1"/>
                          </a:solidFill>
                        </a:rPr>
                        <a:t>Glan </a:t>
                      </a:r>
                      <a:r>
                        <a:rPr lang="en-US" sz="2800" dirty="0" err="1">
                          <a:solidFill>
                            <a:schemeClr val="tx1"/>
                          </a:solidFill>
                        </a:rPr>
                        <a:t>môr</a:t>
                      </a:r>
                      <a:r>
                        <a:rPr lang="en-US" sz="2800" dirty="0">
                          <a:solidFill>
                            <a:schemeClr val="tx1"/>
                          </a:solidFill>
                        </a:rPr>
                        <a:t> neu </a:t>
                      </a:r>
                      <a:r>
                        <a:rPr lang="en-US" sz="2800" dirty="0" err="1">
                          <a:solidFill>
                            <a:schemeClr val="tx1"/>
                          </a:solidFill>
                        </a:rPr>
                        <a:t>arfordirol</a:t>
                      </a:r>
                      <a:r>
                        <a:rPr lang="en-US" sz="2800" dirty="0">
                          <a:solidFill>
                            <a:schemeClr val="tx1"/>
                          </a:solidFill>
                        </a:rPr>
                        <a:t> </a:t>
                      </a:r>
                      <a:r>
                        <a:rPr lang="en-US" sz="2800" dirty="0" err="1">
                          <a:solidFill>
                            <a:schemeClr val="tx1"/>
                          </a:solidFill>
                        </a:rPr>
                        <a:t>arall</a:t>
                      </a:r>
                      <a:endParaRPr lang="en-GB" sz="2800" dirty="0">
                        <a:solidFill>
                          <a:schemeClr val="tx1"/>
                        </a:solidFill>
                      </a:endParaRPr>
                    </a:p>
                  </a:txBody>
                  <a:tcPr marL="182880" marR="182880" marT="91440" marB="91440" anchor="ctr"/>
                </a:tc>
                <a:tc>
                  <a:txBody>
                    <a:bodyPr/>
                    <a:lstStyle/>
                    <a:p>
                      <a:pPr algn="ctr"/>
                      <a:r>
                        <a:rPr lang="en-GB" sz="2800" dirty="0">
                          <a:solidFill>
                            <a:schemeClr val="tx1"/>
                          </a:solidFill>
                        </a:rPr>
                        <a:t>9.04</a:t>
                      </a:r>
                    </a:p>
                  </a:txBody>
                  <a:tcPr marL="182880" marR="182880" marT="91440" marB="91440" anchor="ctr"/>
                </a:tc>
                <a:tc>
                  <a:txBody>
                    <a:bodyPr/>
                    <a:lstStyle/>
                    <a:p>
                      <a:pPr algn="ctr"/>
                      <a:r>
                        <a:rPr lang="en-GB" sz="2800" dirty="0">
                          <a:solidFill>
                            <a:schemeClr val="tx1"/>
                          </a:solidFill>
                        </a:rPr>
                        <a:t>15%</a:t>
                      </a:r>
                    </a:p>
                  </a:txBody>
                  <a:tcPr marL="182880" marR="182880" marT="91440" marB="91440" anchor="ctr"/>
                </a:tc>
                <a:extLst>
                  <a:ext uri="{0D108BD9-81ED-4DB2-BD59-A6C34878D82A}">
                    <a16:rowId xmlns:a16="http://schemas.microsoft.com/office/drawing/2014/main" val="2818411631"/>
                  </a:ext>
                </a:extLst>
              </a:tr>
              <a:tr h="1499657">
                <a:tc>
                  <a:txBody>
                    <a:bodyPr/>
                    <a:lstStyle/>
                    <a:p>
                      <a:pPr algn="ctr"/>
                      <a:r>
                        <a:rPr lang="en-US" sz="2800" dirty="0">
                          <a:solidFill>
                            <a:schemeClr val="tx1"/>
                          </a:solidFill>
                        </a:rPr>
                        <a:t>Dinas </a:t>
                      </a:r>
                      <a:r>
                        <a:rPr lang="en-US" sz="2800" dirty="0" err="1">
                          <a:solidFill>
                            <a:schemeClr val="tx1"/>
                          </a:solidFill>
                        </a:rPr>
                        <a:t>fawr</a:t>
                      </a:r>
                      <a:r>
                        <a:rPr lang="en-US" sz="2800" dirty="0">
                          <a:solidFill>
                            <a:schemeClr val="tx1"/>
                          </a:solidFill>
                        </a:rPr>
                        <a:t> / </a:t>
                      </a:r>
                      <a:r>
                        <a:rPr lang="en-US" sz="2800" dirty="0" err="1">
                          <a:solidFill>
                            <a:schemeClr val="tx1"/>
                          </a:solidFill>
                        </a:rPr>
                        <a:t>tref</a:t>
                      </a:r>
                      <a:r>
                        <a:rPr lang="en-US" sz="2800" dirty="0">
                          <a:solidFill>
                            <a:schemeClr val="tx1"/>
                          </a:solidFill>
                        </a:rPr>
                        <a:t> </a:t>
                      </a:r>
                      <a:r>
                        <a:rPr lang="en-US" sz="2800" dirty="0" err="1">
                          <a:solidFill>
                            <a:schemeClr val="tx1"/>
                          </a:solidFill>
                        </a:rPr>
                        <a:t>fawr</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21.02</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35%</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499657">
                <a:tc>
                  <a:txBody>
                    <a:bodyPr/>
                    <a:lstStyle/>
                    <a:p>
                      <a:pPr algn="ctr"/>
                      <a:r>
                        <a:rPr lang="en-US" sz="2800" dirty="0" err="1">
                          <a:solidFill>
                            <a:schemeClr val="tx1"/>
                          </a:solidFill>
                        </a:rPr>
                        <a:t>Tref</a:t>
                      </a:r>
                      <a:r>
                        <a:rPr lang="en-US" sz="2800" dirty="0">
                          <a:solidFill>
                            <a:schemeClr val="tx1"/>
                          </a:solidFill>
                        </a:rPr>
                        <a:t> </a:t>
                      </a:r>
                      <a:r>
                        <a:rPr lang="en-US" sz="2800" dirty="0" err="1">
                          <a:solidFill>
                            <a:schemeClr val="tx1"/>
                          </a:solidFill>
                        </a:rPr>
                        <a:t>fach</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14.79</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24%</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499657">
                <a:tc>
                  <a:txBody>
                    <a:bodyPr/>
                    <a:lstStyle/>
                    <a:p>
                      <a:pPr algn="ctr"/>
                      <a:r>
                        <a:rPr lang="en-US" sz="2800" dirty="0" err="1">
                          <a:solidFill>
                            <a:schemeClr val="tx1"/>
                          </a:solidFill>
                        </a:rPr>
                        <a:t>Cefn</a:t>
                      </a:r>
                      <a:r>
                        <a:rPr lang="en-US" sz="2800" dirty="0">
                          <a:solidFill>
                            <a:schemeClr val="tx1"/>
                          </a:solidFill>
                        </a:rPr>
                        <a:t> </a:t>
                      </a:r>
                      <a:r>
                        <a:rPr lang="en-US" sz="2800" dirty="0" err="1">
                          <a:solidFill>
                            <a:schemeClr val="tx1"/>
                          </a:solidFill>
                        </a:rPr>
                        <a:t>gwlad</a:t>
                      </a:r>
                      <a:r>
                        <a:rPr lang="en-US" sz="2800" dirty="0">
                          <a:solidFill>
                            <a:schemeClr val="tx1"/>
                          </a:solidFill>
                        </a:rPr>
                        <a:t> / </a:t>
                      </a:r>
                      <a:r>
                        <a:rPr lang="en-US" sz="2800" dirty="0" err="1">
                          <a:solidFill>
                            <a:schemeClr val="tx1"/>
                          </a:solidFill>
                        </a:rPr>
                        <a:t>pentref</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14.03</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23%</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4" name="Text Placeholder 3">
            <a:extLst>
              <a:ext uri="{FF2B5EF4-FFF2-40B4-BE49-F238E27FC236}">
                <a16:creationId xmlns:a16="http://schemas.microsoft.com/office/drawing/2014/main" id="{7A93E23C-1D6B-2182-E555-20925FCA1866}"/>
              </a:ext>
            </a:extLst>
          </p:cNvPr>
          <p:cNvSpPr txBox="1">
            <a:spLocks/>
          </p:cNvSpPr>
          <p:nvPr/>
        </p:nvSpPr>
        <p:spPr>
          <a:xfrm>
            <a:off x="561976" y="12245876"/>
            <a:ext cx="167269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extLst>
      <p:ext uri="{BB962C8B-B14F-4D97-AF65-F5344CB8AC3E}">
        <p14:creationId xmlns:p14="http://schemas.microsoft.com/office/powerpoint/2010/main" val="238818579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8C5166-A628-A1ED-7878-C3A6FAA4B66C}"/>
              </a:ext>
            </a:extLst>
          </p:cNvPr>
          <p:cNvSpPr>
            <a:spLocks noGrp="1"/>
          </p:cNvSpPr>
          <p:nvPr>
            <p:ph type="title" idx="4294967295"/>
          </p:nvPr>
        </p:nvSpPr>
        <p:spPr>
          <a:xfrm>
            <a:off x="580231" y="654321"/>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math o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leoliad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prif</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le yr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ag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ef</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TextBox 9">
            <a:extLst>
              <a:ext uri="{FF2B5EF4-FFF2-40B4-BE49-F238E27FC236}">
                <a16:creationId xmlns:a16="http://schemas.microsoft.com/office/drawing/2014/main" id="{F6E7C70E-DEFE-EABC-010E-BDD307EB7299}"/>
              </a:ext>
            </a:extLst>
          </p:cNvPr>
          <p:cNvSpPr txBox="1"/>
          <p:nvPr/>
        </p:nvSpPr>
        <p:spPr>
          <a:xfrm>
            <a:off x="561976" y="1927205"/>
            <a:ext cx="23223536" cy="24191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nSpc>
                <a:spcPct val="90000"/>
              </a:lnSpc>
              <a:spcBef>
                <a:spcPts val="1800"/>
              </a:spcBef>
            </a:pPr>
            <a:r>
              <a:rPr lang="cy-GB" sz="2800" noProof="0" dirty="0">
                <a:solidFill>
                  <a:schemeClr val="tx1"/>
                </a:solidFill>
                <a:latin typeface="Wales Sans Body"/>
                <a:sym typeface="Wales Sans Body"/>
              </a:rPr>
              <a:t>Gostyngodd cyfran y gwariant mewn dinasoedd a threfi mawr 6 phwynt canran yn 2023 ac, o ganlyniad, cynyddodd cyfran y gwariant mewn lleoliadau glan môr a chefn gwlad (+4 pwynt canran a +3 phwynt canran yn y drefn honno) yng Nghymru. Gwelodd lleoliadau glan môr a chefn gwlad y cynnydd mwyaf mewn gwariant yn Ch2 2023, cynnydd pedwarplyg o gymharu â Ch2 2022 (h.y. cynyddodd y gwariant mewn lleoliadau glan môr o £44m yn Ch2 2022 i £166m yn Ch2 2023). Er bod gwariant cyfartalog wedi parhau i fod ar ei uchaf ar gyfer dinasoedd a threfi mawr yn 2023 ar £51 fesul ymweliad, cynyddodd y gwariant cyfartalog mewn lleoliadau glan môr yn yr un cyfnod, o £34 fesul ymweliad yn 2022 i £47 fesul ymweliad yn 2023. Roedd hyn yn bennaf oherwydd gwariant arbennig o uchel ymhlith pobl annibynnol iau yn y math hwn o leoliad.  </a:t>
            </a:r>
          </a:p>
        </p:txBody>
      </p:sp>
      <p:grpSp>
        <p:nvGrpSpPr>
          <p:cNvPr id="9" name="Group 8" descr="Line chart depicting spend (in millions) by location type (seaside, large city, small town, countryside)between Q2 2021 and Q4 2022.">
            <a:extLst>
              <a:ext uri="{FF2B5EF4-FFF2-40B4-BE49-F238E27FC236}">
                <a16:creationId xmlns:a16="http://schemas.microsoft.com/office/drawing/2014/main" id="{4C61B60F-4030-711E-9485-C2293FC0513F}"/>
              </a:ext>
            </a:extLst>
          </p:cNvPr>
          <p:cNvGrpSpPr/>
          <p:nvPr/>
        </p:nvGrpSpPr>
        <p:grpSpPr>
          <a:xfrm>
            <a:off x="571500" y="4346330"/>
            <a:ext cx="16476069" cy="7632944"/>
            <a:chOff x="558800" y="3797300"/>
            <a:chExt cx="15684955" cy="8181975"/>
          </a:xfrm>
        </p:grpSpPr>
        <p:sp>
          <p:nvSpPr>
            <p:cNvPr id="11" name="Rectangle 10">
              <a:extLst>
                <a:ext uri="{FF2B5EF4-FFF2-40B4-BE49-F238E27FC236}">
                  <a16:creationId xmlns:a16="http://schemas.microsoft.com/office/drawing/2014/main" id="{788A7043-C6C8-B494-E9B2-785183D5DE22}"/>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fesul</a:t>
              </a:r>
              <a:r>
                <a:rPr lang="en-US" sz="2800" b="1" dirty="0"/>
                <a:t> math o </a:t>
              </a:r>
              <a:r>
                <a:rPr lang="en-US" sz="2800" b="1" dirty="0" err="1"/>
                <a:t>leoliad</a:t>
              </a:r>
              <a:r>
                <a:rPr lang="en-US" sz="2800" b="1" dirty="0"/>
                <a:t> y </a:t>
              </a:r>
              <a:r>
                <a:rPr lang="en-US" sz="2800" b="1" dirty="0" err="1"/>
                <a:t>prif</a:t>
              </a:r>
              <a:r>
                <a:rPr lang="en-US" sz="2800" b="1" dirty="0"/>
                <a:t> le yr </a:t>
              </a:r>
              <a:r>
                <a:rPr lang="en-US" sz="2800" b="1" dirty="0" err="1"/>
                <a:t>ymwelwyd</a:t>
              </a:r>
              <a:r>
                <a:rPr lang="en-US" sz="2800" b="1" dirty="0"/>
                <a:t> ag </a:t>
              </a:r>
              <a:r>
                <a:rPr lang="en-US" sz="2800" b="1" dirty="0" err="1"/>
                <a:t>ef</a:t>
              </a:r>
              <a:r>
                <a:rPr lang="en-US" sz="2800" b="1" dirty="0"/>
                <a:t> (</a:t>
              </a:r>
              <a:r>
                <a:rPr lang="en-US" sz="2800" b="1" dirty="0" err="1"/>
                <a:t>miliynau</a:t>
              </a:r>
              <a:r>
                <a:rPr lang="en-US" sz="2800" b="1" dirty="0"/>
                <a:t>)</a:t>
              </a:r>
            </a:p>
          </p:txBody>
        </p:sp>
        <p:sp>
          <p:nvSpPr>
            <p:cNvPr id="13" name="Rectangle 12">
              <a:extLst>
                <a:ext uri="{FF2B5EF4-FFF2-40B4-BE49-F238E27FC236}">
                  <a16:creationId xmlns:a16="http://schemas.microsoft.com/office/drawing/2014/main" id="{D5EEFDAF-2232-ADFA-2635-BAB930670045}"/>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4" name="Content Placeholder 12">
              <a:extLst>
                <a:ext uri="{FF2B5EF4-FFF2-40B4-BE49-F238E27FC236}">
                  <a16:creationId xmlns:a16="http://schemas.microsoft.com/office/drawing/2014/main" id="{08AC320C-B41D-114C-B0FF-521246ED769A}"/>
                </a:ext>
              </a:extLst>
            </p:cNvPr>
            <p:cNvGraphicFramePr>
              <a:graphicFrameLocks/>
            </p:cNvGraphicFramePr>
            <p:nvPr>
              <p:extLst>
                <p:ext uri="{D42A27DB-BD31-4B8C-83A1-F6EECF244321}">
                  <p14:modId xmlns:p14="http://schemas.microsoft.com/office/powerpoint/2010/main" val="3727133236"/>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2"/>
            </a:graphicData>
          </a:graphic>
        </p:graphicFrame>
      </p:grpSp>
      <p:graphicFrame>
        <p:nvGraphicFramePr>
          <p:cNvPr id="6" name="Table 5">
            <a:extLst>
              <a:ext uri="{FF2B5EF4-FFF2-40B4-BE49-F238E27FC236}">
                <a16:creationId xmlns:a16="http://schemas.microsoft.com/office/drawing/2014/main" id="{EDB89E48-0C31-FE3A-A5A6-13FB77F7B5E1}"/>
              </a:ext>
            </a:extLst>
          </p:cNvPr>
          <p:cNvGraphicFramePr>
            <a:graphicFrameLocks noGrp="1"/>
          </p:cNvGraphicFramePr>
          <p:nvPr>
            <p:extLst>
              <p:ext uri="{D42A27DB-BD31-4B8C-83A1-F6EECF244321}">
                <p14:modId xmlns:p14="http://schemas.microsoft.com/office/powerpoint/2010/main" val="3083613147"/>
              </p:ext>
            </p:extLst>
          </p:nvPr>
        </p:nvGraphicFramePr>
        <p:xfrm>
          <a:off x="17288889" y="4346329"/>
          <a:ext cx="6498736" cy="7753916"/>
        </p:xfrm>
        <a:graphic>
          <a:graphicData uri="http://schemas.openxmlformats.org/drawingml/2006/table">
            <a:tbl>
              <a:tblPr firstRow="1" bandRow="1">
                <a:tableStyleId>{5C22544A-7EE6-4342-B048-85BDC9FD1C3A}</a:tableStyleId>
              </a:tblPr>
              <a:tblGrid>
                <a:gridCol w="1621963">
                  <a:extLst>
                    <a:ext uri="{9D8B030D-6E8A-4147-A177-3AD203B41FA5}">
                      <a16:colId xmlns:a16="http://schemas.microsoft.com/office/drawing/2014/main" val="81361600"/>
                    </a:ext>
                  </a:extLst>
                </a:gridCol>
                <a:gridCol w="1683026">
                  <a:extLst>
                    <a:ext uri="{9D8B030D-6E8A-4147-A177-3AD203B41FA5}">
                      <a16:colId xmlns:a16="http://schemas.microsoft.com/office/drawing/2014/main" val="887013069"/>
                    </a:ext>
                  </a:extLst>
                </a:gridCol>
                <a:gridCol w="1524000">
                  <a:extLst>
                    <a:ext uri="{9D8B030D-6E8A-4147-A177-3AD203B41FA5}">
                      <a16:colId xmlns:a16="http://schemas.microsoft.com/office/drawing/2014/main" val="3525111754"/>
                    </a:ext>
                  </a:extLst>
                </a:gridCol>
                <a:gridCol w="1669747">
                  <a:extLst>
                    <a:ext uri="{9D8B030D-6E8A-4147-A177-3AD203B41FA5}">
                      <a16:colId xmlns:a16="http://schemas.microsoft.com/office/drawing/2014/main" val="284056312"/>
                    </a:ext>
                  </a:extLst>
                </a:gridCol>
              </a:tblGrid>
              <a:tr h="1526999">
                <a:tc>
                  <a:txBody>
                    <a:bodyPr/>
                    <a:lstStyle/>
                    <a:p>
                      <a:pPr algn="ctr"/>
                      <a:r>
                        <a:rPr lang="en-GB" sz="2400" dirty="0"/>
                        <a:t>Math o </a:t>
                      </a:r>
                      <a:r>
                        <a:rPr lang="en-GB" sz="2400" dirty="0" err="1"/>
                        <a:t>Leoliad</a:t>
                      </a:r>
                      <a:endParaRPr lang="en-GB" sz="2400" dirty="0"/>
                    </a:p>
                  </a:txBody>
                  <a:tcPr marL="182880" marR="182880" marT="91440" marB="91440" anchor="ctr"/>
                </a:tc>
                <a:tc>
                  <a:txBody>
                    <a:bodyPr/>
                    <a:lstStyle/>
                    <a:p>
                      <a:pPr algn="ctr"/>
                      <a:r>
                        <a:rPr lang="en-US" sz="2400" dirty="0" err="1"/>
                        <a:t>Gwariant</a:t>
                      </a:r>
                      <a:r>
                        <a:rPr lang="en-US" sz="2400" dirty="0"/>
                        <a:t> 2023 (</a:t>
                      </a:r>
                      <a:r>
                        <a:rPr lang="en-US" sz="2400" dirty="0" err="1"/>
                        <a:t>miliynau</a:t>
                      </a:r>
                      <a:r>
                        <a:rPr lang="en-US" sz="2400" dirty="0"/>
                        <a:t>)</a:t>
                      </a:r>
                      <a:endParaRPr lang="en-GB" sz="2400" dirty="0"/>
                    </a:p>
                  </a:txBody>
                  <a:tcPr marL="182880" marR="182880" marT="91440" marB="91440" anchor="ctr"/>
                </a:tc>
                <a:tc>
                  <a:txBody>
                    <a:bodyPr/>
                    <a:lstStyle/>
                    <a:p>
                      <a:pPr algn="ctr"/>
                      <a:r>
                        <a:rPr lang="en-GB" sz="2400" dirty="0" err="1"/>
                        <a:t>Cyfran</a:t>
                      </a:r>
                      <a:r>
                        <a:rPr lang="en-GB" sz="2400" dirty="0"/>
                        <a:t> y </a:t>
                      </a:r>
                      <a:r>
                        <a:rPr lang="en-GB" sz="2400" dirty="0" err="1"/>
                        <a:t>gwariant</a:t>
                      </a:r>
                      <a:endParaRPr lang="en-GB" sz="2400" dirty="0"/>
                    </a:p>
                  </a:txBody>
                  <a:tcPr marL="182880" marR="182880" marT="91440" marB="91440" anchor="ctr"/>
                </a:tc>
                <a:tc>
                  <a:txBody>
                    <a:bodyPr/>
                    <a:lstStyle/>
                    <a:p>
                      <a:pPr algn="ctr"/>
                      <a:r>
                        <a:rPr lang="en-GB" sz="2400" dirty="0" err="1"/>
                        <a:t>Gwariant</a:t>
                      </a:r>
                      <a:r>
                        <a:rPr lang="en-GB" sz="2400" dirty="0"/>
                        <a:t> </a:t>
                      </a:r>
                      <a:r>
                        <a:rPr lang="en-GB" sz="2400" dirty="0" err="1"/>
                        <a:t>cyfartalog</a:t>
                      </a:r>
                      <a:r>
                        <a:rPr lang="en-GB" sz="2400" dirty="0"/>
                        <a:t> 2024</a:t>
                      </a:r>
                    </a:p>
                  </a:txBody>
                  <a:tcPr marL="182880" marR="182880" marT="91440" marB="91440" anchor="ctr"/>
                </a:tc>
                <a:extLst>
                  <a:ext uri="{0D108BD9-81ED-4DB2-BD59-A6C34878D82A}">
                    <a16:rowId xmlns:a16="http://schemas.microsoft.com/office/drawing/2014/main" val="1236938923"/>
                  </a:ext>
                </a:extLst>
              </a:tr>
              <a:tr h="1602285">
                <a:tc>
                  <a:txBody>
                    <a:bodyPr/>
                    <a:lstStyle/>
                    <a:p>
                      <a:pPr algn="ctr"/>
                      <a:r>
                        <a:rPr lang="en-US" sz="2400" dirty="0">
                          <a:solidFill>
                            <a:schemeClr val="tx1"/>
                          </a:solidFill>
                        </a:rPr>
                        <a:t>Glan </a:t>
                      </a:r>
                      <a:r>
                        <a:rPr lang="en-US" sz="2400" dirty="0" err="1">
                          <a:solidFill>
                            <a:schemeClr val="tx1"/>
                          </a:solidFill>
                        </a:rPr>
                        <a:t>môr</a:t>
                      </a:r>
                      <a:r>
                        <a:rPr lang="en-US" sz="2400" dirty="0">
                          <a:solidFill>
                            <a:schemeClr val="tx1"/>
                          </a:solidFill>
                        </a:rPr>
                        <a:t> neu </a:t>
                      </a:r>
                      <a:r>
                        <a:rPr lang="en-US" sz="2400" dirty="0" err="1">
                          <a:solidFill>
                            <a:schemeClr val="tx1"/>
                          </a:solidFill>
                        </a:rPr>
                        <a:t>arfordirol</a:t>
                      </a:r>
                      <a:r>
                        <a:rPr lang="en-US" sz="2400" dirty="0">
                          <a:solidFill>
                            <a:schemeClr val="tx1"/>
                          </a:solidFill>
                        </a:rPr>
                        <a:t> </a:t>
                      </a:r>
                      <a:r>
                        <a:rPr lang="en-US" sz="2400" dirty="0" err="1">
                          <a:solidFill>
                            <a:schemeClr val="tx1"/>
                          </a:solidFill>
                        </a:rPr>
                        <a:t>arall</a:t>
                      </a:r>
                      <a:endParaRPr lang="en-GB" sz="2400" dirty="0">
                        <a:solidFill>
                          <a:schemeClr val="tx1"/>
                        </a:solidFill>
                      </a:endParaRPr>
                    </a:p>
                  </a:txBody>
                  <a:tcPr marL="182880" marR="182880" marT="91440" marB="91440" anchor="ctr"/>
                </a:tc>
                <a:tc>
                  <a:txBody>
                    <a:bodyPr/>
                    <a:lstStyle/>
                    <a:p>
                      <a:pPr algn="ctr"/>
                      <a:r>
                        <a:rPr lang="en-GB" sz="2400" dirty="0">
                          <a:solidFill>
                            <a:schemeClr val="tx1"/>
                          </a:solidFill>
                        </a:rPr>
                        <a:t>£424</a:t>
                      </a:r>
                    </a:p>
                  </a:txBody>
                  <a:tcPr marL="182880" marR="182880" marT="91440" marB="91440" anchor="ctr"/>
                </a:tc>
                <a:tc>
                  <a:txBody>
                    <a:bodyPr/>
                    <a:lstStyle/>
                    <a:p>
                      <a:pPr algn="ctr"/>
                      <a:r>
                        <a:rPr lang="en-GB" sz="2400" dirty="0">
                          <a:solidFill>
                            <a:schemeClr val="tx1"/>
                          </a:solidFill>
                        </a:rPr>
                        <a:t>17%</a:t>
                      </a: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dirty="0">
                          <a:solidFill>
                            <a:schemeClr val="tx1"/>
                          </a:solidFill>
                          <a:uFillTx/>
                          <a:latin typeface="+mn-lt"/>
                          <a:ea typeface="+mn-ea"/>
                          <a:cs typeface="+mn-cs"/>
                          <a:sym typeface="Calibri"/>
                        </a:rPr>
                        <a:t>£47</a:t>
                      </a:r>
                    </a:p>
                  </a:txBody>
                  <a:tcPr marL="7620" marR="7620" marT="7620" marB="0" anchor="ctr"/>
                </a:tc>
                <a:extLst>
                  <a:ext uri="{0D108BD9-81ED-4DB2-BD59-A6C34878D82A}">
                    <a16:rowId xmlns:a16="http://schemas.microsoft.com/office/drawing/2014/main" val="2818411631"/>
                  </a:ext>
                </a:extLst>
              </a:tr>
              <a:tr h="1526999">
                <a:tc>
                  <a:txBody>
                    <a:bodyPr/>
                    <a:lstStyle/>
                    <a:p>
                      <a:pPr algn="ctr"/>
                      <a:r>
                        <a:rPr lang="en-US" sz="2400" dirty="0">
                          <a:solidFill>
                            <a:schemeClr val="tx1"/>
                          </a:solidFill>
                        </a:rPr>
                        <a:t>Dinas </a:t>
                      </a:r>
                      <a:r>
                        <a:rPr lang="en-US" sz="2400" dirty="0" err="1">
                          <a:solidFill>
                            <a:schemeClr val="tx1"/>
                          </a:solidFill>
                        </a:rPr>
                        <a:t>fawr</a:t>
                      </a:r>
                      <a:r>
                        <a:rPr lang="en-US" sz="2400" dirty="0">
                          <a:solidFill>
                            <a:schemeClr val="tx1"/>
                          </a:solidFill>
                        </a:rPr>
                        <a:t> / </a:t>
                      </a:r>
                      <a:r>
                        <a:rPr lang="en-US" sz="2400" dirty="0" err="1">
                          <a:solidFill>
                            <a:schemeClr val="tx1"/>
                          </a:solidFill>
                        </a:rPr>
                        <a:t>tref</a:t>
                      </a:r>
                      <a:r>
                        <a:rPr lang="en-US" sz="2400" dirty="0">
                          <a:solidFill>
                            <a:schemeClr val="tx1"/>
                          </a:solidFill>
                        </a:rPr>
                        <a:t> </a:t>
                      </a:r>
                      <a:r>
                        <a:rPr lang="en-US" sz="2400" dirty="0" err="1">
                          <a:solidFill>
                            <a:schemeClr val="tx1"/>
                          </a:solidFill>
                        </a:rPr>
                        <a:t>fawr</a:t>
                      </a:r>
                      <a:endParaRPr lang="en-GB" sz="2400" dirty="0">
                        <a:solidFill>
                          <a:schemeClr val="tx1"/>
                        </a:solidFill>
                      </a:endParaRPr>
                    </a:p>
                  </a:txBody>
                  <a:tcPr marL="182880" marR="182880" marT="91440" marB="91440" anchor="ctr"/>
                </a:tc>
                <a:tc>
                  <a:txBody>
                    <a:bodyPr/>
                    <a:lstStyle/>
                    <a:p>
                      <a:pPr marL="0" algn="ctr" defTabSz="914400" rtl="0" eaLnBrk="1" latinLnBrk="0" hangingPunct="1"/>
                      <a:r>
                        <a:rPr lang="en-GB" sz="2400" kern="1200" dirty="0">
                          <a:solidFill>
                            <a:schemeClr val="tx1"/>
                          </a:solidFill>
                          <a:latin typeface="+mn-lt"/>
                          <a:ea typeface="+mn-ea"/>
                          <a:cs typeface="+mn-cs"/>
                        </a:rPr>
                        <a:t>£1,080</a:t>
                      </a:r>
                    </a:p>
                  </a:txBody>
                  <a:tcPr marL="182880" marR="182880" marT="91440" marB="91440" anchor="ctr"/>
                </a:tc>
                <a:tc>
                  <a:txBody>
                    <a:bodyPr/>
                    <a:lstStyle/>
                    <a:p>
                      <a:pPr marL="0" algn="ctr" defTabSz="914400" rtl="0" eaLnBrk="1" latinLnBrk="0" hangingPunct="1"/>
                      <a:r>
                        <a:rPr lang="en-US" sz="2400" kern="1200" dirty="0">
                          <a:solidFill>
                            <a:schemeClr val="tx1"/>
                          </a:solidFill>
                          <a:latin typeface="+mn-lt"/>
                          <a:ea typeface="+mn-ea"/>
                          <a:cs typeface="+mn-cs"/>
                        </a:rPr>
                        <a:t>43%</a:t>
                      </a:r>
                      <a:endParaRPr lang="en-GB" sz="2400" kern="1200" dirty="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dirty="0">
                          <a:solidFill>
                            <a:schemeClr val="tx1"/>
                          </a:solidFill>
                          <a:uFillTx/>
                          <a:latin typeface="+mn-lt"/>
                          <a:ea typeface="+mn-ea"/>
                          <a:cs typeface="+mn-cs"/>
                          <a:sym typeface="Calibri"/>
                        </a:rPr>
                        <a:t>£51</a:t>
                      </a:r>
                    </a:p>
                  </a:txBody>
                  <a:tcPr marL="7620" marR="7620" marT="7620" marB="0" anchor="ctr"/>
                </a:tc>
                <a:extLst>
                  <a:ext uri="{0D108BD9-81ED-4DB2-BD59-A6C34878D82A}">
                    <a16:rowId xmlns:a16="http://schemas.microsoft.com/office/drawing/2014/main" val="3992828607"/>
                  </a:ext>
                </a:extLst>
              </a:tr>
              <a:tr h="1526999">
                <a:tc>
                  <a:txBody>
                    <a:bodyPr/>
                    <a:lstStyle/>
                    <a:p>
                      <a:pPr algn="ctr"/>
                      <a:r>
                        <a:rPr lang="en-US" sz="2400" dirty="0" err="1">
                          <a:solidFill>
                            <a:schemeClr val="tx1"/>
                          </a:solidFill>
                        </a:rPr>
                        <a:t>Tref</a:t>
                      </a:r>
                      <a:r>
                        <a:rPr lang="en-US" sz="2400" dirty="0">
                          <a:solidFill>
                            <a:schemeClr val="tx1"/>
                          </a:solidFill>
                        </a:rPr>
                        <a:t> </a:t>
                      </a:r>
                      <a:r>
                        <a:rPr lang="en-US" sz="2400" dirty="0" err="1">
                          <a:solidFill>
                            <a:schemeClr val="tx1"/>
                          </a:solidFill>
                        </a:rPr>
                        <a:t>fach</a:t>
                      </a:r>
                      <a:endParaRPr lang="en-GB" sz="2400" dirty="0">
                        <a:solidFill>
                          <a:schemeClr val="tx1"/>
                        </a:solidFill>
                      </a:endParaRPr>
                    </a:p>
                  </a:txBody>
                  <a:tcPr marL="182880" marR="182880" marT="91440" marB="91440" anchor="ctr"/>
                </a:tc>
                <a:tc>
                  <a:txBody>
                    <a:bodyPr/>
                    <a:lstStyle/>
                    <a:p>
                      <a:pPr marL="0" algn="ctr" defTabSz="914400" rtl="0" eaLnBrk="1" latinLnBrk="0" hangingPunct="1"/>
                      <a:r>
                        <a:rPr lang="en-GB" sz="2400" kern="1200" dirty="0">
                          <a:solidFill>
                            <a:schemeClr val="tx1"/>
                          </a:solidFill>
                          <a:latin typeface="+mn-lt"/>
                          <a:ea typeface="+mn-ea"/>
                          <a:cs typeface="+mn-cs"/>
                        </a:rPr>
                        <a:t>£464</a:t>
                      </a:r>
                    </a:p>
                  </a:txBody>
                  <a:tcPr marL="182880" marR="182880" marT="91440" marB="91440" anchor="ctr"/>
                </a:tc>
                <a:tc>
                  <a:txBody>
                    <a:bodyPr/>
                    <a:lstStyle/>
                    <a:p>
                      <a:pPr marL="0" algn="ctr" defTabSz="914400" rtl="0" eaLnBrk="1" latinLnBrk="0" hangingPunct="1"/>
                      <a:r>
                        <a:rPr lang="en-US" sz="2400" kern="1200" dirty="0">
                          <a:solidFill>
                            <a:schemeClr val="tx1"/>
                          </a:solidFill>
                          <a:latin typeface="+mn-lt"/>
                          <a:ea typeface="+mn-ea"/>
                          <a:cs typeface="+mn-cs"/>
                        </a:rPr>
                        <a:t>19%</a:t>
                      </a:r>
                      <a:endParaRPr lang="en-GB" sz="2400" kern="1200" dirty="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dirty="0">
                          <a:solidFill>
                            <a:schemeClr val="tx1"/>
                          </a:solidFill>
                          <a:uFillTx/>
                          <a:latin typeface="+mn-lt"/>
                          <a:ea typeface="+mn-ea"/>
                          <a:cs typeface="+mn-cs"/>
                          <a:sym typeface="Calibri"/>
                        </a:rPr>
                        <a:t>£31</a:t>
                      </a:r>
                    </a:p>
                  </a:txBody>
                  <a:tcPr marL="7620" marR="7620" marT="7620" marB="0" anchor="ctr"/>
                </a:tc>
                <a:extLst>
                  <a:ext uri="{0D108BD9-81ED-4DB2-BD59-A6C34878D82A}">
                    <a16:rowId xmlns:a16="http://schemas.microsoft.com/office/drawing/2014/main" val="664184207"/>
                  </a:ext>
                </a:extLst>
              </a:tr>
              <a:tr h="1526999">
                <a:tc>
                  <a:txBody>
                    <a:bodyPr/>
                    <a:lstStyle/>
                    <a:p>
                      <a:pPr algn="ctr"/>
                      <a:r>
                        <a:rPr lang="en-US" sz="2400" dirty="0" err="1">
                          <a:solidFill>
                            <a:schemeClr val="tx1"/>
                          </a:solidFill>
                        </a:rPr>
                        <a:t>Cefn</a:t>
                      </a:r>
                      <a:r>
                        <a:rPr lang="en-US" sz="2400" dirty="0">
                          <a:solidFill>
                            <a:schemeClr val="tx1"/>
                          </a:solidFill>
                        </a:rPr>
                        <a:t> </a:t>
                      </a:r>
                      <a:r>
                        <a:rPr lang="en-US" sz="2400" dirty="0" err="1">
                          <a:solidFill>
                            <a:schemeClr val="tx1"/>
                          </a:solidFill>
                        </a:rPr>
                        <a:t>gwlad</a:t>
                      </a:r>
                      <a:r>
                        <a:rPr lang="en-US" sz="2400" dirty="0">
                          <a:solidFill>
                            <a:schemeClr val="tx1"/>
                          </a:solidFill>
                        </a:rPr>
                        <a:t> /</a:t>
                      </a:r>
                      <a:r>
                        <a:rPr lang="en-US" sz="2400" dirty="0" err="1">
                          <a:solidFill>
                            <a:schemeClr val="tx1"/>
                          </a:solidFill>
                        </a:rPr>
                        <a:t>pentref</a:t>
                      </a:r>
                      <a:endParaRPr lang="en-GB" sz="2400" dirty="0">
                        <a:solidFill>
                          <a:schemeClr val="tx1"/>
                        </a:solidFill>
                      </a:endParaRPr>
                    </a:p>
                  </a:txBody>
                  <a:tcPr marL="182880" marR="182880" marT="91440" marB="91440" anchor="ctr"/>
                </a:tc>
                <a:tc>
                  <a:txBody>
                    <a:bodyPr/>
                    <a:lstStyle/>
                    <a:p>
                      <a:pPr marL="0" algn="ctr" defTabSz="914400" rtl="0" eaLnBrk="1" latinLnBrk="0" hangingPunct="1"/>
                      <a:r>
                        <a:rPr lang="en-GB" sz="2400" kern="1200" dirty="0">
                          <a:solidFill>
                            <a:schemeClr val="tx1"/>
                          </a:solidFill>
                          <a:latin typeface="+mn-lt"/>
                          <a:ea typeface="+mn-ea"/>
                          <a:cs typeface="+mn-cs"/>
                        </a:rPr>
                        <a:t>£428</a:t>
                      </a:r>
                    </a:p>
                  </a:txBody>
                  <a:tcPr marL="182880" marR="182880" marT="91440" marB="91440" anchor="ctr"/>
                </a:tc>
                <a:tc>
                  <a:txBody>
                    <a:bodyPr/>
                    <a:lstStyle/>
                    <a:p>
                      <a:pPr marL="0" algn="ctr" defTabSz="914400" rtl="0" eaLnBrk="1" latinLnBrk="0" hangingPunct="1"/>
                      <a:r>
                        <a:rPr lang="en-US" sz="2400" kern="1200" dirty="0">
                          <a:solidFill>
                            <a:schemeClr val="tx1"/>
                          </a:solidFill>
                          <a:latin typeface="+mn-lt"/>
                          <a:ea typeface="+mn-ea"/>
                          <a:cs typeface="+mn-cs"/>
                        </a:rPr>
                        <a:t>17%</a:t>
                      </a:r>
                      <a:endParaRPr lang="en-GB" sz="2400" kern="1200" dirty="0">
                        <a:solidFill>
                          <a:schemeClr val="tx1"/>
                        </a:solidFill>
                        <a:latin typeface="+mn-lt"/>
                        <a:ea typeface="+mn-ea"/>
                        <a:cs typeface="+mn-cs"/>
                      </a:endParaRPr>
                    </a:p>
                  </a:txBody>
                  <a:tcPr marL="182880" marR="182880" marT="91440" marB="91440" anchor="ctr"/>
                </a:tc>
                <a:tc>
                  <a:txBody>
                    <a:bodyPr/>
                    <a:lstStyle/>
                    <a:p>
                      <a:pPr marL="0" marR="0" indent="0" algn="ctr" defTabSz="1828800" rtl="0" fontAlgn="b" latinLnBrk="0">
                        <a:lnSpc>
                          <a:spcPct val="100000"/>
                        </a:lnSpc>
                        <a:spcBef>
                          <a:spcPts val="0"/>
                        </a:spcBef>
                        <a:spcAft>
                          <a:spcPts val="0"/>
                        </a:spcAft>
                        <a:buClrTx/>
                        <a:buSzTx/>
                        <a:buFontTx/>
                        <a:buNone/>
                        <a:tabLst/>
                      </a:pPr>
                      <a:r>
                        <a:rPr lang="en-GB" sz="2400" b="0" i="0" u="none" strike="noStrike" cap="none" spc="0" baseline="0" dirty="0">
                          <a:solidFill>
                            <a:schemeClr val="tx1"/>
                          </a:solidFill>
                          <a:uFillTx/>
                          <a:latin typeface="+mn-lt"/>
                          <a:ea typeface="+mn-ea"/>
                          <a:cs typeface="+mn-cs"/>
                          <a:sym typeface="Calibri"/>
                        </a:rPr>
                        <a:t>£30</a:t>
                      </a:r>
                    </a:p>
                  </a:txBody>
                  <a:tcPr marL="7620" marR="7620" marT="7620" marB="0" anchor="ctr"/>
                </a:tc>
                <a:extLst>
                  <a:ext uri="{0D108BD9-81ED-4DB2-BD59-A6C34878D82A}">
                    <a16:rowId xmlns:a16="http://schemas.microsoft.com/office/drawing/2014/main" val="120076929"/>
                  </a:ext>
                </a:extLst>
              </a:tr>
            </a:tbl>
          </a:graphicData>
        </a:graphic>
      </p:graphicFrame>
      <p:sp>
        <p:nvSpPr>
          <p:cNvPr id="12" name="Text Placeholder 3">
            <a:extLst>
              <a:ext uri="{FF2B5EF4-FFF2-40B4-BE49-F238E27FC236}">
                <a16:creationId xmlns:a16="http://schemas.microsoft.com/office/drawing/2014/main" id="{7806F213-FF5E-03F4-BA19-DD632E3060DB}"/>
              </a:ext>
            </a:extLst>
          </p:cNvPr>
          <p:cNvSpPr txBox="1">
            <a:spLocks/>
          </p:cNvSpPr>
          <p:nvPr/>
        </p:nvSpPr>
        <p:spPr>
          <a:xfrm>
            <a:off x="561976" y="12245876"/>
            <a:ext cx="167269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extLst>
      <p:ext uri="{BB962C8B-B14F-4D97-AF65-F5344CB8AC3E}">
        <p14:creationId xmlns:p14="http://schemas.microsoft.com/office/powerpoint/2010/main" val="191984657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5131867-38F1-4F2A-4532-AD0E223702F1}"/>
              </a:ext>
            </a:extLst>
          </p:cNvPr>
          <p:cNvSpPr>
            <a:spLocks noGrp="1"/>
          </p:cNvSpPr>
          <p:nvPr>
            <p:ph type="title" idx="4294967295"/>
          </p:nvPr>
        </p:nvSpPr>
        <p:spPr>
          <a:xfrm>
            <a:off x="561975" y="708724"/>
            <a:ext cx="23223538" cy="10064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lang="en-US" sz="4800" dirty="0" err="1">
                <a:solidFill>
                  <a:schemeClr val="tx1"/>
                </a:solidFill>
                <a:latin typeface="Wales Sans Headline" panose="02000503030000020004" pitchFamily="50" charset="0"/>
              </a:rPr>
              <a:t>Gweithgareddau</a:t>
            </a:r>
            <a:r>
              <a:rPr lang="en-US" sz="4800" dirty="0">
                <a:solidFill>
                  <a:schemeClr val="tx1"/>
                </a:solidFill>
                <a:latin typeface="Wales Sans Headline" panose="02000503030000020004" pitchFamily="50" charset="0"/>
              </a:rPr>
              <a:t> y </a:t>
            </a:r>
            <a:r>
              <a:rPr lang="en-US" sz="4800" dirty="0" err="1">
                <a:solidFill>
                  <a:schemeClr val="tx1"/>
                </a:solidFill>
                <a:latin typeface="Wales Sans Headline" panose="02000503030000020004" pitchFamily="50" charset="0"/>
              </a:rPr>
              <a:t>cymerwyd</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rhan</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ynddynt</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ar</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ymweliadau</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dydd</a:t>
            </a:r>
            <a:r>
              <a:rPr lang="en-US" sz="4800" dirty="0">
                <a:solidFill>
                  <a:schemeClr val="tx1"/>
                </a:solidFill>
                <a:latin typeface="Wales Sans Headline" panose="02000503030000020004" pitchFamily="50" charset="0"/>
              </a:rPr>
              <a:t> </a:t>
            </a:r>
            <a:r>
              <a:rPr lang="en-US" sz="4800" dirty="0" err="1">
                <a:solidFill>
                  <a:schemeClr val="tx1"/>
                </a:solidFill>
                <a:latin typeface="Wales Sans Headline" panose="02000503030000020004" pitchFamily="50" charset="0"/>
              </a:rPr>
              <a:t>twristiaeth</a:t>
            </a:r>
            <a:r>
              <a:rPr lang="en-US" sz="4800" dirty="0">
                <a:solidFill>
                  <a:schemeClr val="tx1"/>
                </a:solidFill>
                <a:latin typeface="Wales Sans Headline" panose="02000503030000020004" pitchFamily="50" charset="0"/>
              </a:rPr>
              <a:t> </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2023</a:t>
            </a:r>
            <a:endParaRPr kumimoji="0" lang="en-GB"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3" name="Content Placeholder 12">
            <a:extLst>
              <a:ext uri="{FF2B5EF4-FFF2-40B4-BE49-F238E27FC236}">
                <a16:creationId xmlns:a16="http://schemas.microsoft.com/office/drawing/2014/main" id="{AB877A1B-942C-08F9-FE8C-161C62A96373}"/>
              </a:ext>
            </a:extLst>
          </p:cNvPr>
          <p:cNvSpPr>
            <a:spLocks noGrp="1"/>
          </p:cNvSpPr>
          <p:nvPr>
            <p:ph type="body" sz="quarter" idx="14"/>
          </p:nvPr>
        </p:nvSpPr>
        <p:spPr>
          <a:xfrm>
            <a:off x="558800" y="2108200"/>
            <a:ext cx="23223538" cy="1551194"/>
          </a:xfrm>
        </p:spPr>
        <p:txBody>
          <a:bodyPr lIns="90000" tIns="46800" rIns="90000" bIns="46800">
            <a:noAutofit/>
          </a:bodyPr>
          <a:lstStyle/>
          <a:p>
            <a:pPr hangingPunct="0">
              <a:buSzTx/>
            </a:pPr>
            <a:r>
              <a:rPr lang="cy-GB" sz="2800" noProof="0" dirty="0">
                <a:solidFill>
                  <a:schemeClr val="tx1"/>
                </a:solidFill>
                <a:ea typeface="+mj-ea"/>
                <a:cs typeface="+mj-cs"/>
                <a:sym typeface="Helvetica"/>
              </a:rPr>
              <a:t>Roedd y mwyafrif o ymweliadau dydd twristiaeth yn cynnwys gweithgareddau fel ymweld â ffrindiau neu berthnasau, mynd i atyniad ymwelwyr neu fwyd, diod, noson allan, neu siopa arbenigol. Gwelwyd cynnydd sylweddol mewn ymweliadau lle mai’r prif weithgaredd oedd mynd i ddigwyddiadau cyhoeddus yn 2023, o ganlyniad yn bennaf i bobl annibynnol iau a’r rhai o oedran ymddeol (+8 pwynt canran ac +19 pwynt canran yn y drefn honno o ran ymweliadau a oedd yn cynnwys digwyddiadau cyhoeddus a drefnwyd) yn mynd ar ymweliadau dydd at y diben hwn.</a:t>
            </a:r>
          </a:p>
        </p:txBody>
      </p:sp>
      <p:grpSp>
        <p:nvGrpSpPr>
          <p:cNvPr id="22" name="Group 21"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58532D2C-1CCA-A4F4-ED8C-8C6523AB8C1E}"/>
              </a:ext>
            </a:extLst>
          </p:cNvPr>
          <p:cNvGrpSpPr/>
          <p:nvPr/>
        </p:nvGrpSpPr>
        <p:grpSpPr>
          <a:xfrm>
            <a:off x="571500" y="3797300"/>
            <a:ext cx="18611445" cy="8171867"/>
            <a:chOff x="558800" y="3796796"/>
            <a:chExt cx="18456272" cy="8171867"/>
          </a:xfrm>
        </p:grpSpPr>
        <p:sp>
          <p:nvSpPr>
            <p:cNvPr id="16" name="Freeform: Shape 15">
              <a:extLst>
                <a:ext uri="{FF2B5EF4-FFF2-40B4-BE49-F238E27FC236}">
                  <a16:creationId xmlns:a16="http://schemas.microsoft.com/office/drawing/2014/main" id="{73B5FF80-D046-25B1-BF9B-3D67829EF93E}"/>
                </a:ext>
              </a:extLst>
            </p:cNvPr>
            <p:cNvSpPr/>
            <p:nvPr/>
          </p:nvSpPr>
          <p:spPr>
            <a:xfrm>
              <a:off x="558800" y="4546600"/>
              <a:ext cx="18456272" cy="7422063"/>
            </a:xfrm>
            <a:custGeom>
              <a:avLst/>
              <a:gdLst>
                <a:gd name="connsiteX0" fmla="*/ 0 w 7851093"/>
                <a:gd name="connsiteY0" fmla="*/ 0 h 4464050"/>
                <a:gd name="connsiteX1" fmla="*/ 7851093 w 7851093"/>
                <a:gd name="connsiteY1" fmla="*/ 0 h 4464050"/>
                <a:gd name="connsiteX2" fmla="*/ 7851093 w 7851093"/>
                <a:gd name="connsiteY2" fmla="*/ 374400 h 4464050"/>
                <a:gd name="connsiteX3" fmla="*/ 7851093 w 7851093"/>
                <a:gd name="connsiteY3" fmla="*/ 4464050 h 4464050"/>
                <a:gd name="connsiteX4" fmla="*/ 0 w 7851093"/>
                <a:gd name="connsiteY4" fmla="*/ 4464050 h 4464050"/>
                <a:gd name="connsiteX5" fmla="*/ 0 w 7851093"/>
                <a:gd name="connsiteY5" fmla="*/ 374400 h 446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093" h="4464050">
                  <a:moveTo>
                    <a:pt x="0" y="0"/>
                  </a:moveTo>
                  <a:lnTo>
                    <a:pt x="7851093" y="0"/>
                  </a:lnTo>
                  <a:lnTo>
                    <a:pt x="7851093" y="374400"/>
                  </a:lnTo>
                  <a:lnTo>
                    <a:pt x="7851093" y="4464050"/>
                  </a:lnTo>
                  <a:lnTo>
                    <a:pt x="0" y="4464050"/>
                  </a:lnTo>
                  <a:lnTo>
                    <a:pt x="0" y="374400"/>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6800" dirty="0"/>
            </a:p>
          </p:txBody>
        </p:sp>
        <p:graphicFrame>
          <p:nvGraphicFramePr>
            <p:cNvPr id="19" name="Chart 18">
              <a:extLst>
                <a:ext uri="{FF2B5EF4-FFF2-40B4-BE49-F238E27FC236}">
                  <a16:creationId xmlns:a16="http://schemas.microsoft.com/office/drawing/2014/main" id="{2E6D35F2-74F5-4F67-D5BA-A3DF0765FD8A}"/>
                </a:ext>
              </a:extLst>
            </p:cNvPr>
            <p:cNvGraphicFramePr/>
            <p:nvPr>
              <p:extLst>
                <p:ext uri="{D42A27DB-BD31-4B8C-83A1-F6EECF244321}">
                  <p14:modId xmlns:p14="http://schemas.microsoft.com/office/powerpoint/2010/main" val="1953132385"/>
                </p:ext>
              </p:extLst>
            </p:nvPr>
          </p:nvGraphicFramePr>
          <p:xfrm>
            <a:off x="558800" y="4546600"/>
            <a:ext cx="18456272" cy="7422063"/>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descr="Horizontal bar chart depicting percentage of visits by main activity undertaken in 2022, for example, the main activity for 22% of visits was going to a visitor attraction.">
              <a:extLst>
                <a:ext uri="{FF2B5EF4-FFF2-40B4-BE49-F238E27FC236}">
                  <a16:creationId xmlns:a16="http://schemas.microsoft.com/office/drawing/2014/main" id="{33B94BA7-459C-C5FF-7174-59837E808D26}"/>
                </a:ext>
              </a:extLst>
            </p:cNvPr>
            <p:cNvSpPr/>
            <p:nvPr/>
          </p:nvSpPr>
          <p:spPr>
            <a:xfrm>
              <a:off x="561975" y="3796796"/>
              <a:ext cx="18453097"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Gweithgareddau</a:t>
              </a:r>
              <a:r>
                <a:rPr lang="en-US" sz="2800" b="1" dirty="0"/>
                <a:t> </a:t>
              </a:r>
              <a:r>
                <a:rPr lang="en-US" sz="2800" b="1" dirty="0" err="1"/>
                <a:t>ar</a:t>
              </a:r>
              <a:r>
                <a:rPr lang="en-US" sz="2800" b="1" dirty="0"/>
                <a:t> </a:t>
              </a: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2023</a:t>
              </a:r>
            </a:p>
          </p:txBody>
        </p:sp>
      </p:grpSp>
      <p:graphicFrame>
        <p:nvGraphicFramePr>
          <p:cNvPr id="18" name="Table 17">
            <a:extLst>
              <a:ext uri="{FF2B5EF4-FFF2-40B4-BE49-F238E27FC236}">
                <a16:creationId xmlns:a16="http://schemas.microsoft.com/office/drawing/2014/main" id="{1FA5BCF6-93CB-3860-75D2-FC7ADC257D18}"/>
              </a:ext>
            </a:extLst>
          </p:cNvPr>
          <p:cNvGraphicFramePr>
            <a:graphicFrameLocks noGrp="1"/>
          </p:cNvGraphicFramePr>
          <p:nvPr>
            <p:extLst>
              <p:ext uri="{D42A27DB-BD31-4B8C-83A1-F6EECF244321}">
                <p14:modId xmlns:p14="http://schemas.microsoft.com/office/powerpoint/2010/main" val="3233203338"/>
              </p:ext>
            </p:extLst>
          </p:nvPr>
        </p:nvGraphicFramePr>
        <p:xfrm>
          <a:off x="19490267" y="3797300"/>
          <a:ext cx="4284134" cy="8170867"/>
        </p:xfrm>
        <a:graphic>
          <a:graphicData uri="http://schemas.openxmlformats.org/drawingml/2006/table">
            <a:tbl>
              <a:tblPr firstRow="1" bandRow="1">
                <a:tableStyleId>{5C22544A-7EE6-4342-B048-85BDC9FD1C3A}</a:tableStyleId>
              </a:tblPr>
              <a:tblGrid>
                <a:gridCol w="4284134">
                  <a:extLst>
                    <a:ext uri="{9D8B030D-6E8A-4147-A177-3AD203B41FA5}">
                      <a16:colId xmlns:a16="http://schemas.microsoft.com/office/drawing/2014/main" val="3637756042"/>
                    </a:ext>
                  </a:extLst>
                </a:gridCol>
              </a:tblGrid>
              <a:tr h="953326">
                <a:tc>
                  <a:txBody>
                    <a:bodyPr/>
                    <a:lstStyle/>
                    <a:p>
                      <a:pPr algn="ctr"/>
                      <a:r>
                        <a:rPr lang="en-GB" sz="2400" dirty="0" err="1">
                          <a:solidFill>
                            <a:schemeClr val="bg1"/>
                          </a:solidFill>
                          <a:latin typeface="+mn-lt"/>
                        </a:rPr>
                        <a:t>Newid</a:t>
                      </a:r>
                      <a:r>
                        <a:rPr lang="en-GB" sz="2400" dirty="0">
                          <a:solidFill>
                            <a:schemeClr val="bg1"/>
                          </a:solidFill>
                          <a:latin typeface="+mn-lt"/>
                        </a:rPr>
                        <a:t> % </a:t>
                      </a:r>
                      <a:r>
                        <a:rPr lang="en-GB" sz="2400" dirty="0" err="1">
                          <a:solidFill>
                            <a:schemeClr val="bg1"/>
                          </a:solidFill>
                          <a:latin typeface="+mn-lt"/>
                        </a:rPr>
                        <a:t>ers</a:t>
                      </a:r>
                      <a:endParaRPr lang="en-GB" sz="2400" dirty="0">
                        <a:solidFill>
                          <a:schemeClr val="bg1"/>
                        </a:solidFill>
                        <a:latin typeface="+mn-lt"/>
                      </a:endParaRPr>
                    </a:p>
                    <a:p>
                      <a:pPr algn="ctr"/>
                      <a:r>
                        <a:rPr lang="en-GB" sz="2400" dirty="0">
                          <a:solidFill>
                            <a:schemeClr val="bg1"/>
                          </a:solidFill>
                          <a:latin typeface="+mn-lt"/>
                        </a:rPr>
                        <a:t>2022</a:t>
                      </a:r>
                    </a:p>
                  </a:txBody>
                  <a:tcPr marL="180000" marR="180000" marT="93600" marB="93600" anchor="ctr"/>
                </a:tc>
                <a:extLst>
                  <a:ext uri="{0D108BD9-81ED-4DB2-BD59-A6C34878D82A}">
                    <a16:rowId xmlns:a16="http://schemas.microsoft.com/office/drawing/2014/main" val="4106277537"/>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-15%</a:t>
                      </a:r>
                    </a:p>
                  </a:txBody>
                  <a:tcPr marL="7620" marR="7620" marT="7620" marB="0" anchor="ctr">
                    <a:solidFill>
                      <a:srgbClr val="CCCCCF"/>
                    </a:solidFill>
                  </a:tcPr>
                </a:tc>
                <a:extLst>
                  <a:ext uri="{0D108BD9-81ED-4DB2-BD59-A6C34878D82A}">
                    <a16:rowId xmlns:a16="http://schemas.microsoft.com/office/drawing/2014/main" val="3532423945"/>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-13%</a:t>
                      </a:r>
                    </a:p>
                  </a:txBody>
                  <a:tcPr marL="7620" marR="7620" marT="7620" marB="0" anchor="ctr">
                    <a:solidFill>
                      <a:srgbClr val="E7E7E8"/>
                    </a:solidFill>
                  </a:tcPr>
                </a:tc>
                <a:extLst>
                  <a:ext uri="{0D108BD9-81ED-4DB2-BD59-A6C34878D82A}">
                    <a16:rowId xmlns:a16="http://schemas.microsoft.com/office/drawing/2014/main" val="2135208675"/>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11%</a:t>
                      </a:r>
                    </a:p>
                  </a:txBody>
                  <a:tcPr marL="7620" marR="7620" marT="7620" marB="0" anchor="ctr">
                    <a:solidFill>
                      <a:srgbClr val="CCCCCF"/>
                    </a:solidFill>
                  </a:tcPr>
                </a:tc>
                <a:extLst>
                  <a:ext uri="{0D108BD9-81ED-4DB2-BD59-A6C34878D82A}">
                    <a16:rowId xmlns:a16="http://schemas.microsoft.com/office/drawing/2014/main" val="1960034289"/>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-16%</a:t>
                      </a:r>
                    </a:p>
                  </a:txBody>
                  <a:tcPr marL="7620" marR="7620" marT="7620" marB="0" anchor="ctr">
                    <a:solidFill>
                      <a:srgbClr val="E7E7E8"/>
                    </a:solidFill>
                  </a:tcPr>
                </a:tc>
                <a:extLst>
                  <a:ext uri="{0D108BD9-81ED-4DB2-BD59-A6C34878D82A}">
                    <a16:rowId xmlns:a16="http://schemas.microsoft.com/office/drawing/2014/main" val="2925586499"/>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a:t>
                      </a:r>
                    </a:p>
                  </a:txBody>
                  <a:tcPr marL="7620" marR="7620" marT="7620" marB="0" anchor="ctr">
                    <a:solidFill>
                      <a:srgbClr val="CCCCCF"/>
                    </a:solidFill>
                  </a:tcPr>
                </a:tc>
                <a:extLst>
                  <a:ext uri="{0D108BD9-81ED-4DB2-BD59-A6C34878D82A}">
                    <a16:rowId xmlns:a16="http://schemas.microsoft.com/office/drawing/2014/main" val="4002634450"/>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35%</a:t>
                      </a:r>
                    </a:p>
                  </a:txBody>
                  <a:tcPr marL="7620" marR="7620" marT="7620" marB="0" anchor="ctr">
                    <a:solidFill>
                      <a:srgbClr val="E7E7E8"/>
                    </a:solidFill>
                  </a:tcPr>
                </a:tc>
                <a:extLst>
                  <a:ext uri="{0D108BD9-81ED-4DB2-BD59-A6C34878D82A}">
                    <a16:rowId xmlns:a16="http://schemas.microsoft.com/office/drawing/2014/main" val="1682429797"/>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4%</a:t>
                      </a:r>
                    </a:p>
                  </a:txBody>
                  <a:tcPr marL="7620" marR="7620" marT="7620" marB="0" anchor="ctr">
                    <a:solidFill>
                      <a:srgbClr val="CCCCCF"/>
                    </a:solidFill>
                  </a:tcPr>
                </a:tc>
                <a:extLst>
                  <a:ext uri="{0D108BD9-81ED-4DB2-BD59-A6C34878D82A}">
                    <a16:rowId xmlns:a16="http://schemas.microsoft.com/office/drawing/2014/main" val="3260136408"/>
                  </a:ext>
                </a:extLst>
              </a:tr>
              <a:tr h="751986">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-16%</a:t>
                      </a:r>
                    </a:p>
                  </a:txBody>
                  <a:tcPr marL="7620" marR="7620" marT="7620" marB="0" anchor="ctr">
                    <a:solidFill>
                      <a:srgbClr val="E7E7E8"/>
                    </a:solidFill>
                  </a:tcPr>
                </a:tc>
                <a:extLst>
                  <a:ext uri="{0D108BD9-81ED-4DB2-BD59-A6C34878D82A}">
                    <a16:rowId xmlns:a16="http://schemas.microsoft.com/office/drawing/2014/main" val="3104028175"/>
                  </a:ext>
                </a:extLst>
              </a:tr>
              <a:tr h="718395">
                <a:tc>
                  <a:txBody>
                    <a:bodyPr/>
                    <a:lstStyle/>
                    <a:p>
                      <a:pPr algn="ctr" fontAlgn="b"/>
                      <a:r>
                        <a:rPr lang="en-GB" sz="2400" b="0" i="0" u="none" strike="noStrike" kern="1200" cap="none" spc="0" baseline="0" dirty="0">
                          <a:solidFill>
                            <a:schemeClr val="tx1"/>
                          </a:solidFill>
                          <a:effectLst/>
                          <a:uFillTx/>
                          <a:latin typeface="Arial" panose="020B0604020202020204" pitchFamily="34" charset="0"/>
                          <a:ea typeface="+mn-ea"/>
                          <a:cs typeface="+mn-cs"/>
                          <a:sym typeface="Calibri"/>
                        </a:rPr>
                        <a:t>64%</a:t>
                      </a:r>
                    </a:p>
                  </a:txBody>
                  <a:tcPr marL="7620" marR="7620" marT="7620" marB="0" anchor="ctr">
                    <a:solidFill>
                      <a:srgbClr val="CCCCCF"/>
                    </a:solidFill>
                  </a:tcPr>
                </a:tc>
                <a:extLst>
                  <a:ext uri="{0D108BD9-81ED-4DB2-BD59-A6C34878D82A}">
                    <a16:rowId xmlns:a16="http://schemas.microsoft.com/office/drawing/2014/main" val="167597349"/>
                  </a:ext>
                </a:extLst>
              </a:tr>
              <a:tr h="718395">
                <a:tc>
                  <a:txBody>
                    <a:bodyPr/>
                    <a:lstStyle/>
                    <a:p>
                      <a:pPr marL="0" algn="ctr" defTabSz="914400" rtl="0" eaLnBrk="1" fontAlgn="b" latinLnBrk="0" hangingPunct="1"/>
                      <a:r>
                        <a:rPr lang="en-GB" sz="2400" b="0" i="0" u="none" strike="noStrike" kern="1200" dirty="0" err="1">
                          <a:solidFill>
                            <a:schemeClr val="tx1"/>
                          </a:solidFill>
                          <a:effectLst/>
                          <a:latin typeface="Arial" panose="020B0604020202020204" pitchFamily="34" charset="0"/>
                          <a:ea typeface="+mn-ea"/>
                          <a:cs typeface="+mn-cs"/>
                        </a:rPr>
                        <a:t>Maint</a:t>
                      </a:r>
                      <a:r>
                        <a:rPr lang="en-GB" sz="2400" b="0" i="0" u="none" strike="noStrike" kern="1200" dirty="0">
                          <a:solidFill>
                            <a:schemeClr val="tx1"/>
                          </a:solidFill>
                          <a:effectLst/>
                          <a:latin typeface="Arial" panose="020B0604020202020204" pitchFamily="34" charset="0"/>
                          <a:ea typeface="+mn-ea"/>
                          <a:cs typeface="+mn-cs"/>
                        </a:rPr>
                        <a:t> Sylfaen </a:t>
                      </a:r>
                      <a:r>
                        <a:rPr lang="en-GB" sz="2400" b="0" i="0" u="none" strike="noStrike" kern="1200" dirty="0" err="1">
                          <a:solidFill>
                            <a:schemeClr val="tx1"/>
                          </a:solidFill>
                          <a:effectLst/>
                          <a:latin typeface="Arial" panose="020B0604020202020204" pitchFamily="34" charset="0"/>
                          <a:ea typeface="+mn-ea"/>
                          <a:cs typeface="+mn-cs"/>
                        </a:rPr>
                        <a:t>yn</a:t>
                      </a:r>
                      <a:r>
                        <a:rPr lang="en-GB" sz="2400" b="0" i="0" u="none" strike="noStrike" kern="1200" dirty="0">
                          <a:solidFill>
                            <a:schemeClr val="tx1"/>
                          </a:solidFill>
                          <a:effectLst/>
                          <a:latin typeface="Arial" panose="020B0604020202020204" pitchFamily="34" charset="0"/>
                          <a:ea typeface="+mn-ea"/>
                          <a:cs typeface="+mn-cs"/>
                        </a:rPr>
                        <a:t> </a:t>
                      </a:r>
                      <a:r>
                        <a:rPr lang="en-GB" sz="2400" b="0" i="0" u="none" strike="noStrike" kern="1200" dirty="0" err="1">
                          <a:solidFill>
                            <a:schemeClr val="tx1"/>
                          </a:solidFill>
                          <a:effectLst/>
                          <a:latin typeface="Arial" panose="020B0604020202020204" pitchFamily="34" charset="0"/>
                          <a:ea typeface="+mn-ea"/>
                          <a:cs typeface="+mn-cs"/>
                        </a:rPr>
                        <a:t>rhy</a:t>
                      </a:r>
                      <a:r>
                        <a:rPr lang="en-GB" sz="2400" b="0" i="0" u="none" strike="noStrike" kern="1200" dirty="0">
                          <a:solidFill>
                            <a:schemeClr val="tx1"/>
                          </a:solidFill>
                          <a:effectLst/>
                          <a:latin typeface="Arial" panose="020B0604020202020204" pitchFamily="34" charset="0"/>
                          <a:ea typeface="+mn-ea"/>
                          <a:cs typeface="+mn-cs"/>
                        </a:rPr>
                        <a:t> </a:t>
                      </a:r>
                      <a:r>
                        <a:rPr lang="en-GB" sz="2400" b="0" i="0" u="none" strike="noStrike" kern="1200" dirty="0" err="1">
                          <a:solidFill>
                            <a:schemeClr val="tx1"/>
                          </a:solidFill>
                          <a:effectLst/>
                          <a:latin typeface="Arial" panose="020B0604020202020204" pitchFamily="34" charset="0"/>
                          <a:ea typeface="+mn-ea"/>
                          <a:cs typeface="+mn-cs"/>
                        </a:rPr>
                        <a:t>fach</a:t>
                      </a:r>
                      <a:endParaRPr lang="en-GB" sz="2400" b="0" i="0" u="none" strike="noStrike" kern="1200" dirty="0">
                        <a:solidFill>
                          <a:schemeClr val="tx1"/>
                        </a:solidFill>
                        <a:effectLst/>
                        <a:latin typeface="Arial" panose="020B0604020202020204" pitchFamily="34" charset="0"/>
                        <a:ea typeface="+mn-ea"/>
                        <a:cs typeface="+mn-cs"/>
                      </a:endParaRPr>
                    </a:p>
                  </a:txBody>
                  <a:tcPr marL="15240" marR="15240" marT="15240" marB="0" anchor="ctr">
                    <a:solidFill>
                      <a:srgbClr val="E7E7E8"/>
                    </a:solidFill>
                  </a:tcPr>
                </a:tc>
                <a:extLst>
                  <a:ext uri="{0D108BD9-81ED-4DB2-BD59-A6C34878D82A}">
                    <a16:rowId xmlns:a16="http://schemas.microsoft.com/office/drawing/2014/main" val="2137795254"/>
                  </a:ext>
                </a:extLst>
              </a:tr>
            </a:tbl>
          </a:graphicData>
        </a:graphic>
      </p:graphicFrame>
      <p:sp>
        <p:nvSpPr>
          <p:cNvPr id="3" name="Text Placeholder 3">
            <a:extLst>
              <a:ext uri="{FF2B5EF4-FFF2-40B4-BE49-F238E27FC236}">
                <a16:creationId xmlns:a16="http://schemas.microsoft.com/office/drawing/2014/main" id="{0A45514B-9765-54A0-A395-8602F57D9DCF}"/>
              </a:ext>
            </a:extLst>
          </p:cNvPr>
          <p:cNvSpPr txBox="1">
            <a:spLocks/>
          </p:cNvSpPr>
          <p:nvPr/>
        </p:nvSpPr>
        <p:spPr>
          <a:xfrm>
            <a:off x="561976" y="12245876"/>
            <a:ext cx="16726913"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                                                                                                                                 </a:t>
            </a:r>
            <a:br>
              <a:rPr lang="en-US" sz="2400" dirty="0"/>
            </a:br>
            <a:r>
              <a:rPr lang="en-US" sz="2400" dirty="0"/>
              <a:t>Sylfaen: Cymru 1,006</a:t>
            </a:r>
          </a:p>
        </p:txBody>
      </p:sp>
      <p:sp>
        <p:nvSpPr>
          <p:cNvPr id="4" name="TextBox 3">
            <a:extLst>
              <a:ext uri="{FF2B5EF4-FFF2-40B4-BE49-F238E27FC236}">
                <a16:creationId xmlns:a16="http://schemas.microsoft.com/office/drawing/2014/main" id="{4D703C37-FE9D-0F41-CBA1-B1241BD2CC98}"/>
              </a:ext>
            </a:extLst>
          </p:cNvPr>
          <p:cNvSpPr txBox="1"/>
          <p:nvPr/>
        </p:nvSpPr>
        <p:spPr>
          <a:xfrm>
            <a:off x="9390743" y="12235440"/>
            <a:ext cx="8713654" cy="1569660"/>
          </a:xfrm>
          <a:prstGeom prst="rect">
            <a:avLst/>
          </a:prstGeom>
          <a:noFill/>
        </p:spPr>
        <p:txBody>
          <a:bodyPr wrap="square" rtlCol="0">
            <a:spAutoFit/>
          </a:bodyPr>
          <a:lstStyle/>
          <a:p>
            <a:pPr algn="just"/>
            <a:r>
              <a:rPr lang="cy-GB" sz="2400" noProof="0" dirty="0">
                <a:solidFill>
                  <a:schemeClr val="accent1"/>
                </a:solidFill>
              </a:rPr>
              <a:t>SYLWER: Mae’r sleid yn dangos cyfran yr ymweliadau a oedd yn cynnwys pob gweithgaredd, mae’n dod i gyfanswm o fwy na 100% gan y gellir cymryd rhan mewn mwy nag un gweithgaredd ar ymweliad.</a:t>
            </a:r>
          </a:p>
        </p:txBody>
      </p:sp>
    </p:spTree>
    <p:extLst>
      <p:ext uri="{BB962C8B-B14F-4D97-AF65-F5344CB8AC3E}">
        <p14:creationId xmlns:p14="http://schemas.microsoft.com/office/powerpoint/2010/main" val="218361845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660E78-E791-0439-9E28-D79596BFDBE4}"/>
              </a:ext>
            </a:extLst>
          </p:cNvPr>
          <p:cNvSpPr>
            <a:spLocks noGrp="1"/>
          </p:cNvSpPr>
          <p:nvPr>
            <p:ph type="title" idx="4294967295"/>
          </p:nvPr>
        </p:nvSpPr>
        <p:spPr>
          <a:xfrm>
            <a:off x="594545" y="637183"/>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prif</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weithgaredd</a:t>
            </a:r>
            <a:r>
              <a:rPr lang="en-US" sz="4800" dirty="0">
                <a:solidFill>
                  <a:schemeClr val="tx1"/>
                </a:solidFill>
                <a:latin typeface="+mj-lt"/>
              </a:rPr>
              <a:t> </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2023</a:t>
            </a:r>
            <a:endParaRPr kumimoji="0" lang="en-GB"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7" name="Content Placeholder 6">
            <a:extLst>
              <a:ext uri="{FF2B5EF4-FFF2-40B4-BE49-F238E27FC236}">
                <a16:creationId xmlns:a16="http://schemas.microsoft.com/office/drawing/2014/main" id="{346DAA79-0D52-AC16-FE61-0883F7F39CA3}"/>
              </a:ext>
            </a:extLst>
          </p:cNvPr>
          <p:cNvSpPr>
            <a:spLocks noGrp="1"/>
          </p:cNvSpPr>
          <p:nvPr>
            <p:ph type="body" sz="quarter" idx="14"/>
          </p:nvPr>
        </p:nvSpPr>
        <p:spPr>
          <a:xfrm>
            <a:off x="629482" y="2022679"/>
            <a:ext cx="23223600" cy="2421305"/>
          </a:xfrm>
          <a:prstGeom prst="rect">
            <a:avLst/>
          </a:prstGeom>
        </p:spPr>
        <p:txBody>
          <a:bodyPr lIns="90000" tIns="46800" rIns="90000" bIns="46800">
            <a:spAutoFit/>
          </a:bodyPr>
          <a:lstStyle/>
          <a:p>
            <a:r>
              <a:rPr lang="cy-GB" sz="2800" noProof="0" dirty="0"/>
              <a:t>Roedd ymweliadau a oedd yn cynnwys bwyd a diod, noson allan neu siopa arbenigol yn rhai o’r mwyaf poblogaidd y gwariwyd y mwyaf arnynt, gan gynrychioli 18% o ymweliadau a 32% o wariant ymweliadau yng Nghymru. Roedd gostyngiad o 3 phwynt canran yng nghyfran yr ymweliadau dydd a oedd yn cynnwys y gweithgaredd hwn yn 2023, wrth i bobl annibynnol iau symud i ffwrdd oddi wrth nosweithiau allan i weithgareddau fel ymweld â lleoedd (+5 pwynt canran), mynd i ddigwyddiadau celfyddydau a diwylliannol (+3 phwynt canran) a digwyddiadau cyhoeddus a drefnwyd (+8 pwynt canran). Fodd bynnag, cynyddodd gwariant cyfartalog ar fwyd, diod, nosweithiau allan a siopa arbenigol o £63 fesul ymweliad yn 2022 i £73 fesul ymweliad yn</a:t>
            </a:r>
            <a:r>
              <a:rPr lang="cy-GB" sz="2800" noProof="0" dirty="0">
                <a:solidFill>
                  <a:schemeClr val="tx1"/>
                </a:solidFill>
              </a:rPr>
              <a:t> 2023, wrth i’r rhai o oedran ymddeol ddyblu eu gwariant ar siopa arbenigol yn 2023.</a:t>
            </a:r>
            <a:endParaRPr lang="cy-GB" sz="2800" noProof="0" dirty="0"/>
          </a:p>
        </p:txBody>
      </p:sp>
      <p:grpSp>
        <p:nvGrpSpPr>
          <p:cNvPr id="22" name="Group 21" descr="Bar chart depicting the proportion of visits and spend by main activity in 2022, comparing the proportion of visits and proportion of spend side by side for each activity.">
            <a:extLst>
              <a:ext uri="{FF2B5EF4-FFF2-40B4-BE49-F238E27FC236}">
                <a16:creationId xmlns:a16="http://schemas.microsoft.com/office/drawing/2014/main" id="{C25EE443-F845-28A0-8C2A-DAD3DBCF1AFF}"/>
              </a:ext>
            </a:extLst>
          </p:cNvPr>
          <p:cNvGrpSpPr/>
          <p:nvPr/>
        </p:nvGrpSpPr>
        <p:grpSpPr>
          <a:xfrm>
            <a:off x="576257" y="4443984"/>
            <a:ext cx="23260044" cy="7592146"/>
            <a:chOff x="561975" y="3796796"/>
            <a:chExt cx="23260044" cy="8311811"/>
          </a:xfrm>
        </p:grpSpPr>
        <p:sp>
          <p:nvSpPr>
            <p:cNvPr id="13" name="Rectangle 12">
              <a:extLst>
                <a:ext uri="{FF2B5EF4-FFF2-40B4-BE49-F238E27FC236}">
                  <a16:creationId xmlns:a16="http://schemas.microsoft.com/office/drawing/2014/main" id="{0AFD2EFC-BE5B-278B-5E8D-D2558BCC1C44}"/>
                </a:ext>
              </a:extLst>
            </p:cNvPr>
            <p:cNvSpPr/>
            <p:nvPr/>
          </p:nvSpPr>
          <p:spPr>
            <a:xfrm>
              <a:off x="561975" y="4546100"/>
              <a:ext cx="23260044"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3BB45F8A-1C1E-8AA3-100B-9400727F019E}"/>
                </a:ext>
              </a:extLst>
            </p:cNvPr>
            <p:cNvSpPr/>
            <p:nvPr/>
          </p:nvSpPr>
          <p:spPr>
            <a:xfrm>
              <a:off x="561975" y="3796796"/>
              <a:ext cx="23260044"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Cyfran</a:t>
              </a:r>
              <a:r>
                <a:rPr lang="en-US" sz="2800" b="1" dirty="0"/>
                <a:t> yr </a:t>
              </a:r>
              <a:r>
                <a:rPr lang="en-US" sz="2800" b="1" dirty="0" err="1"/>
                <a:t>ymweliadau</a:t>
              </a:r>
              <a:r>
                <a:rPr lang="en-US" sz="2800" b="1" dirty="0"/>
                <a:t> a </a:t>
              </a:r>
              <a:r>
                <a:rPr lang="en-US" sz="2800" b="1" dirty="0" err="1"/>
                <a:t>gwariant</a:t>
              </a:r>
              <a:r>
                <a:rPr lang="en-US" sz="2800" b="1" dirty="0"/>
                <a:t> </a:t>
              </a:r>
              <a:r>
                <a:rPr lang="en-US" sz="2800" b="1" dirty="0" err="1"/>
                <a:t>fesul</a:t>
              </a:r>
              <a:r>
                <a:rPr lang="en-US" sz="2800" b="1" dirty="0"/>
                <a:t> </a:t>
              </a:r>
              <a:r>
                <a:rPr lang="en-US" sz="2800" b="1" dirty="0" err="1"/>
                <a:t>prif</a:t>
              </a:r>
              <a:r>
                <a:rPr lang="en-US" sz="2800" b="1" dirty="0"/>
                <a:t> </a:t>
              </a:r>
              <a:r>
                <a:rPr lang="en-US" sz="2800" b="1" dirty="0" err="1"/>
                <a:t>weithgaredd</a:t>
              </a:r>
              <a:r>
                <a:rPr lang="en-US" sz="2800" b="1" dirty="0"/>
                <a:t> 2023</a:t>
              </a:r>
            </a:p>
          </p:txBody>
        </p:sp>
        <p:graphicFrame>
          <p:nvGraphicFramePr>
            <p:cNvPr id="18" name="Content Placeholder 8">
              <a:extLst>
                <a:ext uri="{FF2B5EF4-FFF2-40B4-BE49-F238E27FC236}">
                  <a16:creationId xmlns:a16="http://schemas.microsoft.com/office/drawing/2014/main" id="{8F145B25-BAF6-2436-3203-83686A7FB239}"/>
                </a:ext>
              </a:extLst>
            </p:cNvPr>
            <p:cNvGraphicFramePr>
              <a:graphicFrameLocks/>
            </p:cNvGraphicFramePr>
            <p:nvPr>
              <p:extLst>
                <p:ext uri="{D42A27DB-BD31-4B8C-83A1-F6EECF244321}">
                  <p14:modId xmlns:p14="http://schemas.microsoft.com/office/powerpoint/2010/main" val="4166638550"/>
                </p:ext>
              </p:extLst>
            </p:nvPr>
          </p:nvGraphicFramePr>
          <p:xfrm>
            <a:off x="561975" y="4683369"/>
            <a:ext cx="23260044" cy="7425238"/>
          </p:xfrm>
          <a:graphic>
            <a:graphicData uri="http://schemas.openxmlformats.org/drawingml/2006/chart">
              <c:chart xmlns:c="http://schemas.openxmlformats.org/drawingml/2006/chart" xmlns:r="http://schemas.openxmlformats.org/officeDocument/2006/relationships" r:id="rId2"/>
            </a:graphicData>
          </a:graphic>
        </p:graphicFrame>
      </p:grpSp>
      <p:sp>
        <p:nvSpPr>
          <p:cNvPr id="3" name="Text Placeholder 3">
            <a:extLst>
              <a:ext uri="{FF2B5EF4-FFF2-40B4-BE49-F238E27FC236}">
                <a16:creationId xmlns:a16="http://schemas.microsoft.com/office/drawing/2014/main" id="{124D89B9-223E-68A0-BD54-E98A126E534C}"/>
              </a:ext>
            </a:extLst>
          </p:cNvPr>
          <p:cNvSpPr txBox="1">
            <a:spLocks/>
          </p:cNvSpPr>
          <p:nvPr/>
        </p:nvSpPr>
        <p:spPr>
          <a:xfrm>
            <a:off x="608013" y="11971842"/>
            <a:ext cx="12233344" cy="1435474"/>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dirty="0"/>
              <a:t>Mae </a:t>
            </a:r>
            <a:r>
              <a:rPr lang="en-US" sz="2400" dirty="0" err="1"/>
              <a:t>maint</a:t>
            </a:r>
            <a:r>
              <a:rPr lang="en-US" sz="2400" dirty="0"/>
              <a:t> </a:t>
            </a:r>
            <a:r>
              <a:rPr lang="en-US" sz="2400" dirty="0" err="1"/>
              <a:t>sylfaen</a:t>
            </a:r>
            <a:r>
              <a:rPr lang="en-US" sz="2400" dirty="0"/>
              <a:t> </a:t>
            </a:r>
            <a:r>
              <a:rPr lang="en-US" sz="2400" dirty="0" err="1"/>
              <a:t>gweithgareddau</a:t>
            </a:r>
            <a:r>
              <a:rPr lang="en-US" sz="2400" dirty="0"/>
              <a:t> â *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br>
              <a:rPr lang="en-US" sz="2400" dirty="0"/>
            </a:br>
            <a:r>
              <a:rPr lang="en-US"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
        <p:nvSpPr>
          <p:cNvPr id="12" name="TextBox 11">
            <a:extLst>
              <a:ext uri="{FF2B5EF4-FFF2-40B4-BE49-F238E27FC236}">
                <a16:creationId xmlns:a16="http://schemas.microsoft.com/office/drawing/2014/main" id="{7F606072-E886-0F94-1F63-E4A80B69AF7E}"/>
              </a:ext>
            </a:extLst>
          </p:cNvPr>
          <p:cNvSpPr txBox="1"/>
          <p:nvPr/>
        </p:nvSpPr>
        <p:spPr>
          <a:xfrm>
            <a:off x="10840279" y="11923962"/>
            <a:ext cx="7731270" cy="1569660"/>
          </a:xfrm>
          <a:prstGeom prst="rect">
            <a:avLst/>
          </a:prstGeom>
          <a:noFill/>
        </p:spPr>
        <p:txBody>
          <a:bodyPr wrap="square" rtlCol="0">
            <a:spAutoFit/>
          </a:bodyPr>
          <a:lstStyle/>
          <a:p>
            <a:pPr algn="just"/>
            <a:r>
              <a:rPr lang="en-US" sz="2400" dirty="0">
                <a:solidFill>
                  <a:schemeClr val="accent1"/>
                </a:solidFill>
              </a:rPr>
              <a:t>SYLWER: </a:t>
            </a:r>
            <a:r>
              <a:rPr lang="en-US" sz="2400" dirty="0" err="1">
                <a:solidFill>
                  <a:schemeClr val="accent1"/>
                </a:solidFill>
              </a:rPr>
              <a:t>Mae’r</a:t>
            </a:r>
            <a:r>
              <a:rPr lang="en-US" sz="2400" dirty="0">
                <a:solidFill>
                  <a:schemeClr val="accent1"/>
                </a:solidFill>
              </a:rPr>
              <a:t> </a:t>
            </a:r>
            <a:r>
              <a:rPr lang="en-US" sz="2400" dirty="0" err="1">
                <a:solidFill>
                  <a:schemeClr val="accent1"/>
                </a:solidFill>
              </a:rPr>
              <a:t>sleid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dangos</a:t>
            </a:r>
            <a:r>
              <a:rPr lang="en-US" sz="2400" dirty="0">
                <a:solidFill>
                  <a:schemeClr val="accent1"/>
                </a:solidFill>
              </a:rPr>
              <a:t> </a:t>
            </a:r>
            <a:r>
              <a:rPr lang="en-US" sz="2400" dirty="0" err="1">
                <a:solidFill>
                  <a:schemeClr val="accent1"/>
                </a:solidFill>
              </a:rPr>
              <a:t>cyfran</a:t>
            </a:r>
            <a:r>
              <a:rPr lang="en-US" sz="2400" dirty="0">
                <a:solidFill>
                  <a:schemeClr val="accent1"/>
                </a:solidFill>
              </a:rPr>
              <a:t> yr </a:t>
            </a:r>
            <a:r>
              <a:rPr lang="en-US" sz="2400" dirty="0" err="1">
                <a:solidFill>
                  <a:schemeClr val="accent1"/>
                </a:solidFill>
              </a:rPr>
              <a:t>ymweliadau</a:t>
            </a:r>
            <a:r>
              <a:rPr lang="en-US" sz="2400" dirty="0">
                <a:solidFill>
                  <a:schemeClr val="accent1"/>
                </a:solidFill>
              </a:rPr>
              <a:t> a </a:t>
            </a:r>
            <a:r>
              <a:rPr lang="en-US" sz="2400" dirty="0" err="1">
                <a:solidFill>
                  <a:schemeClr val="accent1"/>
                </a:solidFill>
              </a:rPr>
              <a:t>oedd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cynnwys</a:t>
            </a:r>
            <a:r>
              <a:rPr lang="en-US" sz="2400" dirty="0">
                <a:solidFill>
                  <a:schemeClr val="accent1"/>
                </a:solidFill>
              </a:rPr>
              <a:t> </a:t>
            </a:r>
            <a:r>
              <a:rPr lang="en-US" sz="2400" dirty="0" err="1">
                <a:solidFill>
                  <a:schemeClr val="accent1"/>
                </a:solidFill>
              </a:rPr>
              <a:t>pob</a:t>
            </a:r>
            <a:r>
              <a:rPr lang="en-US" sz="2400" dirty="0">
                <a:solidFill>
                  <a:schemeClr val="accent1"/>
                </a:solidFill>
              </a:rPr>
              <a:t>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mae’n</a:t>
            </a:r>
            <a:r>
              <a:rPr lang="en-US" sz="2400" dirty="0">
                <a:solidFill>
                  <a:schemeClr val="accent1"/>
                </a:solidFill>
              </a:rPr>
              <a:t> </a:t>
            </a:r>
            <a:r>
              <a:rPr lang="en-US" sz="2400" dirty="0" err="1">
                <a:solidFill>
                  <a:schemeClr val="accent1"/>
                </a:solidFill>
              </a:rPr>
              <a:t>dod</a:t>
            </a:r>
            <a:r>
              <a:rPr lang="en-US" sz="2400" dirty="0">
                <a:solidFill>
                  <a:schemeClr val="accent1"/>
                </a:solidFill>
              </a:rPr>
              <a:t> </a:t>
            </a:r>
            <a:r>
              <a:rPr lang="en-US" sz="2400" dirty="0" err="1">
                <a:solidFill>
                  <a:schemeClr val="accent1"/>
                </a:solidFill>
              </a:rPr>
              <a:t>i</a:t>
            </a:r>
            <a:r>
              <a:rPr lang="en-US" sz="2400" dirty="0">
                <a:solidFill>
                  <a:schemeClr val="accent1"/>
                </a:solidFill>
              </a:rPr>
              <a:t> </a:t>
            </a:r>
            <a:r>
              <a:rPr lang="en-US" sz="2400" dirty="0" err="1">
                <a:solidFill>
                  <a:schemeClr val="accent1"/>
                </a:solidFill>
              </a:rPr>
              <a:t>gyfanswm</a:t>
            </a:r>
            <a:r>
              <a:rPr lang="en-US" sz="2400" dirty="0">
                <a:solidFill>
                  <a:schemeClr val="accent1"/>
                </a:solidFill>
              </a:rPr>
              <a:t> o </a:t>
            </a:r>
            <a:r>
              <a:rPr lang="en-US" sz="2400" dirty="0" err="1">
                <a:solidFill>
                  <a:schemeClr val="accent1"/>
                </a:solidFill>
              </a:rPr>
              <a:t>fwy</a:t>
            </a:r>
            <a:r>
              <a:rPr lang="en-US" sz="2400" dirty="0">
                <a:solidFill>
                  <a:schemeClr val="accent1"/>
                </a:solidFill>
              </a:rPr>
              <a:t> </a:t>
            </a:r>
            <a:r>
              <a:rPr lang="en-US" sz="2400" dirty="0" err="1">
                <a:solidFill>
                  <a:schemeClr val="accent1"/>
                </a:solidFill>
              </a:rPr>
              <a:t>na</a:t>
            </a:r>
            <a:r>
              <a:rPr lang="en-US" sz="2400" dirty="0">
                <a:solidFill>
                  <a:schemeClr val="accent1"/>
                </a:solidFill>
              </a:rPr>
              <a:t> 100% </a:t>
            </a:r>
            <a:r>
              <a:rPr lang="en-US" sz="2400" dirty="0" err="1">
                <a:solidFill>
                  <a:schemeClr val="accent1"/>
                </a:solidFill>
              </a:rPr>
              <a:t>gan</a:t>
            </a:r>
            <a:r>
              <a:rPr lang="en-US" sz="2400" dirty="0">
                <a:solidFill>
                  <a:schemeClr val="accent1"/>
                </a:solidFill>
              </a:rPr>
              <a:t> y </a:t>
            </a:r>
            <a:r>
              <a:rPr lang="en-US" sz="2400" dirty="0" err="1">
                <a:solidFill>
                  <a:schemeClr val="accent1"/>
                </a:solidFill>
              </a:rPr>
              <a:t>gellid</a:t>
            </a:r>
            <a:r>
              <a:rPr lang="en-US" sz="2400" dirty="0">
                <a:solidFill>
                  <a:schemeClr val="accent1"/>
                </a:solidFill>
              </a:rPr>
              <a:t> </a:t>
            </a:r>
            <a:r>
              <a:rPr lang="en-US" sz="2400" dirty="0" err="1">
                <a:solidFill>
                  <a:schemeClr val="accent1"/>
                </a:solidFill>
              </a:rPr>
              <a:t>cymryd</a:t>
            </a:r>
            <a:r>
              <a:rPr lang="en-US" sz="2400" dirty="0">
                <a:solidFill>
                  <a:schemeClr val="accent1"/>
                </a:solidFill>
              </a:rPr>
              <a:t> </a:t>
            </a:r>
            <a:r>
              <a:rPr lang="en-US" sz="2400" dirty="0" err="1">
                <a:solidFill>
                  <a:schemeClr val="accent1"/>
                </a:solidFill>
              </a:rPr>
              <a:t>rhan</a:t>
            </a:r>
            <a:r>
              <a:rPr lang="en-US" sz="2400" dirty="0">
                <a:solidFill>
                  <a:schemeClr val="accent1"/>
                </a:solidFill>
              </a:rPr>
              <a:t> </a:t>
            </a:r>
            <a:r>
              <a:rPr lang="en-US" sz="2400" dirty="0" err="1">
                <a:solidFill>
                  <a:schemeClr val="accent1"/>
                </a:solidFill>
              </a:rPr>
              <a:t>mewn</a:t>
            </a:r>
            <a:r>
              <a:rPr lang="en-US" sz="2400" dirty="0">
                <a:solidFill>
                  <a:schemeClr val="accent1"/>
                </a:solidFill>
              </a:rPr>
              <a:t> </a:t>
            </a:r>
            <a:r>
              <a:rPr lang="en-US" sz="2400" dirty="0" err="1">
                <a:solidFill>
                  <a:schemeClr val="accent1"/>
                </a:solidFill>
              </a:rPr>
              <a:t>mwy</a:t>
            </a:r>
            <a:r>
              <a:rPr lang="en-US" sz="2400" dirty="0">
                <a:solidFill>
                  <a:schemeClr val="accent1"/>
                </a:solidFill>
              </a:rPr>
              <a:t> nag un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ar</a:t>
            </a:r>
            <a:r>
              <a:rPr lang="en-US" sz="2400" dirty="0">
                <a:solidFill>
                  <a:schemeClr val="accent1"/>
                </a:solidFill>
              </a:rPr>
              <a:t> </a:t>
            </a:r>
            <a:r>
              <a:rPr lang="en-US" sz="2400" dirty="0" err="1">
                <a:solidFill>
                  <a:schemeClr val="accent1"/>
                </a:solidFill>
              </a:rPr>
              <a:t>ymweliad</a:t>
            </a:r>
            <a:r>
              <a:rPr lang="en-US" sz="2400" dirty="0">
                <a:solidFill>
                  <a:schemeClr val="accent1"/>
                </a:solidFill>
              </a:rPr>
              <a:t>.</a:t>
            </a:r>
          </a:p>
        </p:txBody>
      </p:sp>
    </p:spTree>
    <p:extLst>
      <p:ext uri="{BB962C8B-B14F-4D97-AF65-F5344CB8AC3E}">
        <p14:creationId xmlns:p14="http://schemas.microsoft.com/office/powerpoint/2010/main" val="415505079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7E4B56-9ACE-B874-7F24-99BA822FC3D7}"/>
              </a:ext>
            </a:extLst>
          </p:cNvPr>
          <p:cNvSpPr>
            <a:spLocks noGrp="1"/>
          </p:cNvSpPr>
          <p:nvPr>
            <p:ph type="title" idx="4294967295"/>
          </p:nvPr>
        </p:nvSpPr>
        <p:spPr>
          <a:xfrm>
            <a:off x="695878" y="1799303"/>
            <a:ext cx="23115587" cy="10842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IN" sz="6000" b="0" i="0" u="none" strike="noStrike" kern="0" cap="none" spc="0" normalizeH="0" baseline="0" noProof="0" dirty="0" err="1">
                <a:ln>
                  <a:noFill/>
                </a:ln>
                <a:solidFill>
                  <a:schemeClr val="tx2">
                    <a:lumMod val="20000"/>
                    <a:lumOff val="80000"/>
                  </a:schemeClr>
                </a:solidFill>
                <a:effectLst/>
                <a:uLnTx/>
                <a:uFillTx/>
                <a:latin typeface="+mn-lt"/>
                <a:ea typeface="Wales Sans Body"/>
                <a:cs typeface="Wales Sans Body"/>
                <a:sym typeface="Wales Sans Body"/>
              </a:rPr>
              <a:t>Proffil</a:t>
            </a:r>
            <a:r>
              <a:rPr kumimoji="0" lang="en-IN" sz="6000" b="0" i="0" u="none" strike="noStrike" kern="0" cap="none" spc="0" normalizeH="0" baseline="0" noProof="0" dirty="0">
                <a:ln>
                  <a:noFill/>
                </a:ln>
                <a:solidFill>
                  <a:schemeClr val="tx2">
                    <a:lumMod val="20000"/>
                    <a:lumOff val="80000"/>
                  </a:schemeClr>
                </a:solidFill>
                <a:effectLst/>
                <a:uLnTx/>
                <a:uFillTx/>
                <a:latin typeface="+mn-lt"/>
                <a:ea typeface="Wales Sans Body"/>
                <a:cs typeface="Wales Sans Body"/>
                <a:sym typeface="Wales Sans Body"/>
              </a:rPr>
              <a:t> </a:t>
            </a:r>
            <a:r>
              <a:rPr kumimoji="0" lang="en-IN" sz="6000" b="0" i="0" u="none" strike="noStrike" kern="0" cap="none" spc="0" normalizeH="0" baseline="0" noProof="0" dirty="0" err="1">
                <a:ln>
                  <a:noFill/>
                </a:ln>
                <a:solidFill>
                  <a:schemeClr val="tx2">
                    <a:lumMod val="20000"/>
                    <a:lumOff val="80000"/>
                  </a:schemeClr>
                </a:solidFill>
                <a:effectLst/>
                <a:uLnTx/>
                <a:uFillTx/>
                <a:latin typeface="+mn-lt"/>
                <a:ea typeface="Wales Sans Body"/>
                <a:cs typeface="Wales Sans Body"/>
                <a:sym typeface="Wales Sans Body"/>
              </a:rPr>
              <a:t>ymweliadau</a:t>
            </a:r>
            <a:r>
              <a:rPr kumimoji="0" lang="en-IN" sz="6000" b="0" i="0" u="none" strike="noStrike" kern="0" cap="none" spc="0" normalizeH="0" baseline="0" noProof="0" dirty="0">
                <a:ln>
                  <a:noFill/>
                </a:ln>
                <a:solidFill>
                  <a:schemeClr val="tx2">
                    <a:lumMod val="20000"/>
                    <a:lumOff val="80000"/>
                  </a:schemeClr>
                </a:solidFill>
                <a:effectLst/>
                <a:uLnTx/>
                <a:uFillTx/>
                <a:latin typeface="+mn-lt"/>
                <a:ea typeface="Wales Sans Body"/>
                <a:cs typeface="Wales Sans Body"/>
                <a:sym typeface="Wales Sans Body"/>
              </a:rPr>
              <a:t> Cymru</a:t>
            </a:r>
          </a:p>
        </p:txBody>
      </p:sp>
    </p:spTree>
    <p:extLst>
      <p:ext uri="{BB962C8B-B14F-4D97-AF65-F5344CB8AC3E}">
        <p14:creationId xmlns:p14="http://schemas.microsoft.com/office/powerpoint/2010/main" val="266756907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16F07-28E9-BDAC-01A6-43E9EA5F2208}"/>
              </a:ext>
            </a:extLst>
          </p:cNvPr>
          <p:cNvSpPr>
            <a:spLocks noGrp="1"/>
          </p:cNvSpPr>
          <p:nvPr>
            <p:ph type="title" idx="4294967295"/>
          </p:nvPr>
        </p:nvSpPr>
        <p:spPr>
          <a:xfrm>
            <a:off x="580231" y="643682"/>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rhanbarth</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yr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ymwelwyd</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ag </a:t>
            </a:r>
            <a:r>
              <a:rPr kumimoji="0" lang="en-US" sz="4800" b="0" i="0" u="none" strike="noStrike" kern="0" cap="none" spc="0" normalizeH="0" baseline="0" noProof="0" dirty="0" err="1">
                <a:ln>
                  <a:noFill/>
                </a:ln>
                <a:solidFill>
                  <a:schemeClr val="tx1"/>
                </a:solidFill>
                <a:effectLst/>
                <a:uLnTx/>
                <a:uFillTx/>
                <a:latin typeface="+mj-lt"/>
                <a:ea typeface="Wales Sans Body"/>
                <a:cs typeface="Wales Sans Body"/>
                <a:sym typeface="Wales Sans Body"/>
              </a:rPr>
              <a:t>ef</a:t>
            </a:r>
            <a:r>
              <a:rPr kumimoji="0" lang="en-US"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 2023</a:t>
            </a:r>
            <a:endParaRPr kumimoji="0" lang="en-GB" sz="48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5" name="Content Placeholder 4">
            <a:extLst>
              <a:ext uri="{FF2B5EF4-FFF2-40B4-BE49-F238E27FC236}">
                <a16:creationId xmlns:a16="http://schemas.microsoft.com/office/drawing/2014/main" id="{30BC8464-4F57-0391-7EBC-8622E9596138}"/>
              </a:ext>
            </a:extLst>
          </p:cNvPr>
          <p:cNvSpPr>
            <a:spLocks noGrp="1"/>
          </p:cNvSpPr>
          <p:nvPr>
            <p:ph type="body" sz="quarter" idx="14"/>
          </p:nvPr>
        </p:nvSpPr>
        <p:spPr>
          <a:xfrm>
            <a:off x="558799" y="1913364"/>
            <a:ext cx="23226713" cy="1257909"/>
          </a:xfrm>
        </p:spPr>
        <p:txBody>
          <a:bodyPr lIns="90000" tIns="46800" rIns="90000" bIns="46800">
            <a:noAutofit/>
          </a:bodyPr>
          <a:lstStyle/>
          <a:p>
            <a:r>
              <a:rPr lang="cy-GB" sz="2800" noProof="0" dirty="0">
                <a:latin typeface="+mn-lt"/>
              </a:rPr>
              <a:t>De-ddwyrain Cymru yw’r gyrchfan fwyaf poblogaidd ar gyfer ymwelwyr dydd â Chymru, gan gyfrif am hanner yr holl ymweliadau a gwariant yng Nghymru yn 2023. Ychydig iawn o newid a welwyd yng nghyfran yr ymweliadau dydd ym mhob rhanbarth rhwng 2022 a 2023, ond gwelwyd cynnydd ym mhoblogrwydd Gogledd Cymru ymhlith pobl annibynnol hŷn (+9 pwynt canran). Y grŵp hwn sy’n gwario fwyaf fesul ymweliad ar gyfartaledd (£52) ar draws pob cyfnod bywyd, gan gyrraedd y brig o drwch blewyn, gyda phobl annibynnol iau yn ail (£50). Mae hon yn duedd ym mhob gwlad, gan fod yr adnodd </a:t>
            </a:r>
            <a:r>
              <a:rPr lang="cy-GB" sz="2800" noProof="0" dirty="0">
                <a:latin typeface="+mn-lt"/>
                <a:hlinkClick r:id="rId2"/>
              </a:rPr>
              <a:t>Olrhain Teimladau Domestig</a:t>
            </a:r>
            <a:r>
              <a:rPr lang="cy-GB" sz="2800" noProof="0" dirty="0">
                <a:latin typeface="+mn-lt"/>
              </a:rPr>
              <a:t> a </a:t>
            </a:r>
            <a:r>
              <a:rPr lang="cy-GB" sz="2800" noProof="0" dirty="0">
                <a:latin typeface="+mn-lt"/>
                <a:hlinkClick r:id="rId3"/>
              </a:rPr>
              <a:t>llywodraeth y DU</a:t>
            </a:r>
            <a:r>
              <a:rPr lang="cy-GB" sz="2800" noProof="0" dirty="0">
                <a:latin typeface="+mn-lt"/>
              </a:rPr>
              <a:t> wedi canfod bod pobl ifanc yn teimlo’r pwysau costau byw yn fwy. </a:t>
            </a:r>
          </a:p>
        </p:txBody>
      </p:sp>
      <p:grpSp>
        <p:nvGrpSpPr>
          <p:cNvPr id="21" name="Group 20" descr="Pie chart depicting the number of visits in millions to each Wales region i.e. North Wales">
            <a:extLst>
              <a:ext uri="{FF2B5EF4-FFF2-40B4-BE49-F238E27FC236}">
                <a16:creationId xmlns:a16="http://schemas.microsoft.com/office/drawing/2014/main" id="{8A2FD697-FE23-9B71-D7B7-530452F459D5}"/>
              </a:ext>
            </a:extLst>
          </p:cNvPr>
          <p:cNvGrpSpPr/>
          <p:nvPr/>
        </p:nvGrpSpPr>
        <p:grpSpPr>
          <a:xfrm>
            <a:off x="571500" y="4151376"/>
            <a:ext cx="16476069" cy="7827899"/>
            <a:chOff x="558800" y="3797300"/>
            <a:chExt cx="15684955" cy="8181975"/>
          </a:xfrm>
        </p:grpSpPr>
        <p:sp>
          <p:nvSpPr>
            <p:cNvPr id="6" name="Rectangle 5">
              <a:extLst>
                <a:ext uri="{FF2B5EF4-FFF2-40B4-BE49-F238E27FC236}">
                  <a16:creationId xmlns:a16="http://schemas.microsoft.com/office/drawing/2014/main" id="{99BF3935-F6DB-9362-4403-923B082F7E79}"/>
                </a:ext>
              </a:extLst>
            </p:cNvPr>
            <p:cNvSpPr/>
            <p:nvPr/>
          </p:nvSpPr>
          <p:spPr>
            <a:xfrm>
              <a:off x="558800" y="3797300"/>
              <a:ext cx="15684955"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Rhanbarth</a:t>
              </a:r>
              <a:r>
                <a:rPr lang="en-US" sz="2800" b="1" dirty="0"/>
                <a:t> yr </a:t>
              </a:r>
              <a:r>
                <a:rPr lang="en-US" sz="2800" b="1" dirty="0" err="1"/>
                <a:t>ymwelwyd</a:t>
              </a:r>
              <a:r>
                <a:rPr lang="en-US" sz="2800" b="1" dirty="0"/>
                <a:t> ag </a:t>
              </a:r>
              <a:r>
                <a:rPr lang="en-US" sz="2800" b="1" dirty="0" err="1"/>
                <a:t>ef</a:t>
              </a:r>
              <a:r>
                <a:rPr lang="en-US" sz="2800" b="1" dirty="0"/>
                <a:t> </a:t>
              </a:r>
              <a:r>
                <a:rPr lang="en-US" sz="2800" b="1" dirty="0" err="1"/>
                <a:t>yng</a:t>
              </a:r>
              <a:r>
                <a:rPr lang="en-US" sz="2800" b="1" dirty="0"/>
                <a:t> </a:t>
              </a:r>
              <a:r>
                <a:rPr lang="en-US" sz="2800" b="1" dirty="0" err="1"/>
                <a:t>Nghymru</a:t>
              </a:r>
              <a:r>
                <a:rPr lang="en-US" sz="2800" b="1" dirty="0"/>
                <a:t> 2023</a:t>
              </a:r>
            </a:p>
          </p:txBody>
        </p:sp>
        <p:sp>
          <p:nvSpPr>
            <p:cNvPr id="8" name="Rectangle 7">
              <a:extLst>
                <a:ext uri="{FF2B5EF4-FFF2-40B4-BE49-F238E27FC236}">
                  <a16:creationId xmlns:a16="http://schemas.microsoft.com/office/drawing/2014/main" id="{C68A0B51-BE14-7FF4-C6D7-9C95096ED544}"/>
                </a:ext>
              </a:extLst>
            </p:cNvPr>
            <p:cNvSpPr/>
            <p:nvPr/>
          </p:nvSpPr>
          <p:spPr>
            <a:xfrm>
              <a:off x="558800" y="4546100"/>
              <a:ext cx="15684954"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2" name="Chart 11">
              <a:extLst>
                <a:ext uri="{FF2B5EF4-FFF2-40B4-BE49-F238E27FC236}">
                  <a16:creationId xmlns:a16="http://schemas.microsoft.com/office/drawing/2014/main" id="{60B10859-FBB9-C878-0316-AFD9432191F0}"/>
                </a:ext>
              </a:extLst>
            </p:cNvPr>
            <p:cNvGraphicFramePr/>
            <p:nvPr>
              <p:extLst>
                <p:ext uri="{D42A27DB-BD31-4B8C-83A1-F6EECF244321}">
                  <p14:modId xmlns:p14="http://schemas.microsoft.com/office/powerpoint/2010/main" val="2307764001"/>
                </p:ext>
              </p:extLst>
            </p:nvPr>
          </p:nvGraphicFramePr>
          <p:xfrm>
            <a:off x="558800" y="4546100"/>
            <a:ext cx="15684954" cy="7433175"/>
          </p:xfrm>
          <a:graphic>
            <a:graphicData uri="http://schemas.openxmlformats.org/drawingml/2006/chart">
              <c:chart xmlns:c="http://schemas.openxmlformats.org/drawingml/2006/chart" xmlns:r="http://schemas.openxmlformats.org/officeDocument/2006/relationships" r:id="rId4"/>
            </a:graphicData>
          </a:graphic>
        </p:graphicFrame>
      </p:grpSp>
      <p:graphicFrame>
        <p:nvGraphicFramePr>
          <p:cNvPr id="4" name="Table 3">
            <a:extLst>
              <a:ext uri="{FF2B5EF4-FFF2-40B4-BE49-F238E27FC236}">
                <a16:creationId xmlns:a16="http://schemas.microsoft.com/office/drawing/2014/main" id="{B42A990C-42E7-02A6-B67B-0DA3E6B196C3}"/>
              </a:ext>
            </a:extLst>
          </p:cNvPr>
          <p:cNvGraphicFramePr>
            <a:graphicFrameLocks noGrp="1"/>
          </p:cNvGraphicFramePr>
          <p:nvPr>
            <p:extLst>
              <p:ext uri="{D42A27DB-BD31-4B8C-83A1-F6EECF244321}">
                <p14:modId xmlns:p14="http://schemas.microsoft.com/office/powerpoint/2010/main" val="2289956206"/>
              </p:ext>
            </p:extLst>
          </p:nvPr>
        </p:nvGraphicFramePr>
        <p:xfrm>
          <a:off x="17288889" y="4151376"/>
          <a:ext cx="6498735" cy="7827900"/>
        </p:xfrm>
        <a:graphic>
          <a:graphicData uri="http://schemas.openxmlformats.org/drawingml/2006/table">
            <a:tbl>
              <a:tblPr firstRow="1" bandRow="1">
                <a:tableStyleId>{5C22544A-7EE6-4342-B048-85BDC9FD1C3A}</a:tableStyleId>
              </a:tblPr>
              <a:tblGrid>
                <a:gridCol w="2009045">
                  <a:extLst>
                    <a:ext uri="{9D8B030D-6E8A-4147-A177-3AD203B41FA5}">
                      <a16:colId xmlns:a16="http://schemas.microsoft.com/office/drawing/2014/main" val="81361600"/>
                    </a:ext>
                  </a:extLst>
                </a:gridCol>
                <a:gridCol w="23234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565580">
                <a:tc>
                  <a:txBody>
                    <a:bodyPr/>
                    <a:lstStyle/>
                    <a:p>
                      <a:pPr algn="ctr"/>
                      <a:r>
                        <a:rPr lang="en-GB" sz="2800" dirty="0" err="1"/>
                        <a:t>Rhanbarth</a:t>
                      </a:r>
                      <a:endParaRPr lang="en-GB" sz="2800" dirty="0"/>
                    </a:p>
                  </a:txBody>
                  <a:tcPr marL="182880" marR="182880" marT="91440" marB="91440" anchor="ctr"/>
                </a:tc>
                <a:tc>
                  <a:txBody>
                    <a:bodyPr/>
                    <a:lstStyle/>
                    <a:p>
                      <a:pPr algn="ctr"/>
                      <a:r>
                        <a:rPr lang="en-US" sz="2800" dirty="0" err="1"/>
                        <a:t>Cyfran</a:t>
                      </a:r>
                      <a:r>
                        <a:rPr lang="en-US" sz="2800" dirty="0"/>
                        <a:t> yr </a:t>
                      </a:r>
                      <a:r>
                        <a:rPr lang="en-US" sz="2800" dirty="0" err="1"/>
                        <a:t>ymweliadau</a:t>
                      </a:r>
                      <a:endParaRPr lang="en-US" sz="2800" dirty="0"/>
                    </a:p>
                    <a:p>
                      <a:pPr algn="ctr"/>
                      <a:r>
                        <a:rPr lang="en-US" sz="2800" dirty="0"/>
                        <a:t>2023</a:t>
                      </a:r>
                      <a:endParaRPr lang="en-GB" sz="2800" dirty="0"/>
                    </a:p>
                  </a:txBody>
                  <a:tcPr marL="182880" marR="182880" marT="91440" marB="91440" anchor="ctr"/>
                </a:tc>
                <a:tc>
                  <a:txBody>
                    <a:bodyPr/>
                    <a:lstStyle/>
                    <a:p>
                      <a:pPr algn="ctr"/>
                      <a:r>
                        <a:rPr lang="en-GB" sz="2800" dirty="0" err="1"/>
                        <a:t>Cyfran</a:t>
                      </a:r>
                      <a:r>
                        <a:rPr lang="en-GB" sz="2800" dirty="0"/>
                        <a:t> y </a:t>
                      </a:r>
                      <a:r>
                        <a:rPr lang="en-GB" sz="2800" dirty="0" err="1"/>
                        <a:t>gwariant</a:t>
                      </a:r>
                      <a:endParaRPr lang="en-GB" sz="2800" dirty="0"/>
                    </a:p>
                    <a:p>
                      <a:pPr algn="ctr"/>
                      <a:r>
                        <a:rPr lang="en-GB" sz="2800" dirty="0"/>
                        <a:t>2023</a:t>
                      </a:r>
                    </a:p>
                  </a:txBody>
                  <a:tcPr marL="182880" marR="182880" marT="91440" marB="91440" anchor="ctr"/>
                </a:tc>
                <a:extLst>
                  <a:ext uri="{0D108BD9-81ED-4DB2-BD59-A6C34878D82A}">
                    <a16:rowId xmlns:a16="http://schemas.microsoft.com/office/drawing/2014/main" val="1236938923"/>
                  </a:ext>
                </a:extLst>
              </a:tr>
              <a:tr h="1565580">
                <a:tc>
                  <a:txBody>
                    <a:bodyPr/>
                    <a:lstStyle/>
                    <a:p>
                      <a:pPr algn="ctr"/>
                      <a:r>
                        <a:rPr lang="en-US" sz="2800" dirty="0" err="1">
                          <a:solidFill>
                            <a:schemeClr val="tx1"/>
                          </a:solidFill>
                        </a:rPr>
                        <a:t>Canolbarth</a:t>
                      </a:r>
                      <a:r>
                        <a:rPr lang="en-US" sz="2800" dirty="0">
                          <a:solidFill>
                            <a:schemeClr val="tx1"/>
                          </a:solidFill>
                        </a:rPr>
                        <a:t> Cymru*</a:t>
                      </a:r>
                      <a:endParaRPr lang="en-GB" sz="2800" dirty="0">
                        <a:solidFill>
                          <a:schemeClr val="tx1"/>
                        </a:solidFill>
                      </a:endParaRPr>
                    </a:p>
                  </a:txBody>
                  <a:tcPr marL="182880" marR="182880" marT="91440" marB="91440" anchor="ctr"/>
                </a:tc>
                <a:tc>
                  <a:txBody>
                    <a:bodyPr/>
                    <a:lstStyle/>
                    <a:p>
                      <a:pPr algn="ctr"/>
                      <a:r>
                        <a:rPr lang="en-GB" sz="2800" dirty="0">
                          <a:solidFill>
                            <a:schemeClr val="tx1"/>
                          </a:solidFill>
                        </a:rPr>
                        <a:t>7%</a:t>
                      </a:r>
                    </a:p>
                  </a:txBody>
                  <a:tcPr marL="182880" marR="182880" marT="91440" marB="91440" anchor="ctr"/>
                </a:tc>
                <a:tc>
                  <a:txBody>
                    <a:bodyPr/>
                    <a:lstStyle/>
                    <a:p>
                      <a:pPr algn="ctr"/>
                      <a:r>
                        <a:rPr lang="en-GB" sz="2800" dirty="0">
                          <a:solidFill>
                            <a:schemeClr val="tx1"/>
                          </a:solidFill>
                        </a:rPr>
                        <a:t>5%</a:t>
                      </a:r>
                    </a:p>
                  </a:txBody>
                  <a:tcPr marL="182880" marR="182880" marT="91440" marB="91440" anchor="ctr"/>
                </a:tc>
                <a:extLst>
                  <a:ext uri="{0D108BD9-81ED-4DB2-BD59-A6C34878D82A}">
                    <a16:rowId xmlns:a16="http://schemas.microsoft.com/office/drawing/2014/main" val="2818411631"/>
                  </a:ext>
                </a:extLst>
              </a:tr>
              <a:tr h="1565580">
                <a:tc>
                  <a:txBody>
                    <a:bodyPr/>
                    <a:lstStyle/>
                    <a:p>
                      <a:pPr algn="ctr"/>
                      <a:r>
                        <a:rPr lang="en-US" sz="2800" dirty="0" err="1">
                          <a:solidFill>
                            <a:schemeClr val="tx1"/>
                          </a:solidFill>
                        </a:rPr>
                        <a:t>Gogledd</a:t>
                      </a:r>
                      <a:r>
                        <a:rPr lang="en-US" sz="2800" dirty="0">
                          <a:solidFill>
                            <a:schemeClr val="tx1"/>
                          </a:solidFill>
                        </a:rPr>
                        <a:t> Cymru</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21%</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19%</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3992828607"/>
                  </a:ext>
                </a:extLst>
              </a:tr>
              <a:tr h="1565580">
                <a:tc>
                  <a:txBody>
                    <a:bodyPr/>
                    <a:lstStyle/>
                    <a:p>
                      <a:pPr algn="ctr"/>
                      <a:r>
                        <a:rPr lang="en-US" sz="2800" dirty="0">
                          <a:solidFill>
                            <a:schemeClr val="tx1"/>
                          </a:solidFill>
                        </a:rPr>
                        <a:t>De-</a:t>
                      </a:r>
                      <a:r>
                        <a:rPr lang="en-US" sz="2800" dirty="0" err="1">
                          <a:solidFill>
                            <a:schemeClr val="tx1"/>
                          </a:solidFill>
                        </a:rPr>
                        <a:t>ddwyrain</a:t>
                      </a:r>
                      <a:r>
                        <a:rPr lang="en-US" sz="2800" dirty="0">
                          <a:solidFill>
                            <a:schemeClr val="tx1"/>
                          </a:solidFill>
                        </a:rPr>
                        <a:t> Cymru</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49%</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52%</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664184207"/>
                  </a:ext>
                </a:extLst>
              </a:tr>
              <a:tr h="1565580">
                <a:tc>
                  <a:txBody>
                    <a:bodyPr/>
                    <a:lstStyle/>
                    <a:p>
                      <a:pPr algn="ctr"/>
                      <a:r>
                        <a:rPr lang="en-US" sz="2800" dirty="0">
                          <a:solidFill>
                            <a:schemeClr val="tx1"/>
                          </a:solidFill>
                        </a:rPr>
                        <a:t>De-</a:t>
                      </a:r>
                      <a:r>
                        <a:rPr lang="en-US" sz="2800" dirty="0" err="1">
                          <a:solidFill>
                            <a:schemeClr val="tx1"/>
                          </a:solidFill>
                        </a:rPr>
                        <a:t>orllewin</a:t>
                      </a:r>
                      <a:r>
                        <a:rPr lang="en-US" sz="2800" dirty="0">
                          <a:solidFill>
                            <a:schemeClr val="tx1"/>
                          </a:solidFill>
                        </a:rPr>
                        <a:t> Cymru</a:t>
                      </a:r>
                      <a:endParaRPr lang="en-GB" sz="2800" dirty="0">
                        <a:solidFill>
                          <a:schemeClr val="tx1"/>
                        </a:solidFill>
                      </a:endParaRPr>
                    </a:p>
                  </a:txBody>
                  <a:tcPr marL="182880" marR="182880" marT="91440" marB="91440" anchor="ctr"/>
                </a:tc>
                <a:tc>
                  <a:txBody>
                    <a:bodyPr/>
                    <a:lstStyle/>
                    <a:p>
                      <a:pPr marL="0" algn="ctr" defTabSz="914400" rtl="0" eaLnBrk="1" latinLnBrk="0" hangingPunct="1"/>
                      <a:r>
                        <a:rPr lang="en-GB" sz="2800" kern="1200" dirty="0">
                          <a:solidFill>
                            <a:schemeClr val="tx1"/>
                          </a:solidFill>
                          <a:latin typeface="+mn-lt"/>
                          <a:ea typeface="+mn-ea"/>
                          <a:cs typeface="+mn-cs"/>
                        </a:rPr>
                        <a:t>24%</a:t>
                      </a:r>
                    </a:p>
                  </a:txBody>
                  <a:tcPr marL="182880" marR="182880" marT="91440" marB="91440" anchor="ctr"/>
                </a:tc>
                <a:tc>
                  <a:txBody>
                    <a:bodyPr/>
                    <a:lstStyle/>
                    <a:p>
                      <a:pPr marL="0" algn="ctr" defTabSz="914400" rtl="0" eaLnBrk="1" latinLnBrk="0" hangingPunct="1"/>
                      <a:r>
                        <a:rPr lang="en-US" sz="2800" kern="1200" dirty="0">
                          <a:solidFill>
                            <a:schemeClr val="tx1"/>
                          </a:solidFill>
                          <a:latin typeface="+mn-lt"/>
                          <a:ea typeface="+mn-ea"/>
                          <a:cs typeface="+mn-cs"/>
                        </a:rPr>
                        <a:t>22%</a:t>
                      </a:r>
                      <a:endParaRPr lang="en-GB" sz="2800" kern="1200" dirty="0">
                        <a:solidFill>
                          <a:schemeClr val="tx1"/>
                        </a:solidFill>
                        <a:latin typeface="+mn-lt"/>
                        <a:ea typeface="+mn-ea"/>
                        <a:cs typeface="+mn-cs"/>
                      </a:endParaRPr>
                    </a:p>
                  </a:txBody>
                  <a:tcPr marL="182880" marR="182880" marT="91440" marB="91440" anchor="ctr"/>
                </a:tc>
                <a:extLst>
                  <a:ext uri="{0D108BD9-81ED-4DB2-BD59-A6C34878D82A}">
                    <a16:rowId xmlns:a16="http://schemas.microsoft.com/office/drawing/2014/main" val="120076929"/>
                  </a:ext>
                </a:extLst>
              </a:tr>
            </a:tbl>
          </a:graphicData>
        </a:graphic>
      </p:graphicFrame>
      <p:sp>
        <p:nvSpPr>
          <p:cNvPr id="11" name="Text Placeholder 2">
            <a:extLst>
              <a:ext uri="{FF2B5EF4-FFF2-40B4-BE49-F238E27FC236}">
                <a16:creationId xmlns:a16="http://schemas.microsoft.com/office/drawing/2014/main" id="{8C49B6BC-2857-45FE-3AD5-0BE27B42A269}"/>
              </a:ext>
            </a:extLst>
          </p:cNvPr>
          <p:cNvSpPr txBox="1">
            <a:spLocks/>
          </p:cNvSpPr>
          <p:nvPr/>
        </p:nvSpPr>
        <p:spPr>
          <a:xfrm>
            <a:off x="579149" y="12074143"/>
            <a:ext cx="12302082" cy="998175"/>
          </a:xfrm>
          <a:prstGeom prst="rect">
            <a:avLst/>
          </a:prstGeom>
        </p:spPr>
        <p:txBody>
          <a:bodyPr lIns="0" tIns="0" rIns="0" bIns="0" anchor="t"/>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r>
              <a:rPr lang="en-US" sz="2400" dirty="0"/>
              <a:t>Mae </a:t>
            </a:r>
            <a:r>
              <a:rPr lang="en-US" sz="2400" dirty="0" err="1"/>
              <a:t>maint</a:t>
            </a:r>
            <a:r>
              <a:rPr lang="en-US" sz="2400" dirty="0"/>
              <a:t> </a:t>
            </a:r>
            <a:r>
              <a:rPr lang="en-US" sz="2400" dirty="0" err="1"/>
              <a:t>sylfaen</a:t>
            </a:r>
            <a:r>
              <a:rPr lang="en-US" sz="2400" dirty="0"/>
              <a:t> </a:t>
            </a:r>
            <a:r>
              <a:rPr lang="en-US" sz="2400" dirty="0" err="1"/>
              <a:t>rhanbarthau</a:t>
            </a:r>
            <a:r>
              <a:rPr lang="en-US" sz="2400" dirty="0"/>
              <a:t> â *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br>
              <a:rPr lang="en-US" sz="2400" dirty="0"/>
            </a:b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endParaRPr lang="en-IN" sz="2400" dirty="0"/>
          </a:p>
        </p:txBody>
      </p:sp>
      <p:sp>
        <p:nvSpPr>
          <p:cNvPr id="7" name="TextBox 6">
            <a:extLst>
              <a:ext uri="{FF2B5EF4-FFF2-40B4-BE49-F238E27FC236}">
                <a16:creationId xmlns:a16="http://schemas.microsoft.com/office/drawing/2014/main" id="{4783C612-F1DC-7EB1-D1D5-E01FB6D00A6E}"/>
              </a:ext>
            </a:extLst>
          </p:cNvPr>
          <p:cNvSpPr txBox="1"/>
          <p:nvPr/>
        </p:nvSpPr>
        <p:spPr>
          <a:xfrm>
            <a:off x="12516924" y="12074143"/>
            <a:ext cx="5832304" cy="1323439"/>
          </a:xfrm>
          <a:prstGeom prst="rect">
            <a:avLst/>
          </a:prstGeom>
          <a:noFill/>
        </p:spPr>
        <p:txBody>
          <a:bodyPr wrap="square" rtlCol="0">
            <a:spAutoFit/>
          </a:bodyPr>
          <a:lstStyle/>
          <a:p>
            <a:pPr algn="just"/>
            <a:r>
              <a:rPr lang="en-US" sz="2000" dirty="0">
                <a:solidFill>
                  <a:schemeClr val="accent1"/>
                </a:solidFill>
              </a:rPr>
              <a:t>SYLWER: </a:t>
            </a:r>
            <a:r>
              <a:rPr lang="en-US" sz="2000" dirty="0" err="1">
                <a:solidFill>
                  <a:schemeClr val="accent1"/>
                </a:solidFill>
              </a:rPr>
              <a:t>Mae’r</a:t>
            </a:r>
            <a:r>
              <a:rPr lang="en-US" sz="2000" dirty="0">
                <a:solidFill>
                  <a:schemeClr val="accent1"/>
                </a:solidFill>
              </a:rPr>
              <a:t> </a:t>
            </a:r>
            <a:r>
              <a:rPr lang="en-US" sz="2000" dirty="0" err="1">
                <a:solidFill>
                  <a:schemeClr val="accent1"/>
                </a:solidFill>
              </a:rPr>
              <a:t>sleid</a:t>
            </a:r>
            <a:r>
              <a:rPr lang="en-US" sz="2000" dirty="0">
                <a:solidFill>
                  <a:schemeClr val="accent1"/>
                </a:solidFill>
              </a:rPr>
              <a:t> </a:t>
            </a:r>
            <a:r>
              <a:rPr lang="en-US" sz="2000" dirty="0" err="1">
                <a:solidFill>
                  <a:schemeClr val="accent1"/>
                </a:solidFill>
              </a:rPr>
              <a:t>yn</a:t>
            </a:r>
            <a:r>
              <a:rPr lang="en-US" sz="2000" dirty="0">
                <a:solidFill>
                  <a:schemeClr val="accent1"/>
                </a:solidFill>
              </a:rPr>
              <a:t> </a:t>
            </a:r>
            <a:r>
              <a:rPr lang="en-US" sz="2000" dirty="0" err="1">
                <a:solidFill>
                  <a:schemeClr val="accent1"/>
                </a:solidFill>
              </a:rPr>
              <a:t>dangos</a:t>
            </a:r>
            <a:r>
              <a:rPr lang="en-US" sz="2000" dirty="0">
                <a:solidFill>
                  <a:schemeClr val="accent1"/>
                </a:solidFill>
              </a:rPr>
              <a:t> </a:t>
            </a:r>
            <a:r>
              <a:rPr lang="en-US" sz="2000" dirty="0" err="1">
                <a:solidFill>
                  <a:schemeClr val="accent1"/>
                </a:solidFill>
              </a:rPr>
              <a:t>cyfran</a:t>
            </a:r>
            <a:r>
              <a:rPr lang="en-US" sz="2000" dirty="0">
                <a:solidFill>
                  <a:schemeClr val="accent1"/>
                </a:solidFill>
              </a:rPr>
              <a:t> yr </a:t>
            </a:r>
            <a:r>
              <a:rPr lang="en-US" sz="2000" dirty="0" err="1">
                <a:solidFill>
                  <a:schemeClr val="accent1"/>
                </a:solidFill>
              </a:rPr>
              <a:t>ymweliadau</a:t>
            </a:r>
            <a:r>
              <a:rPr lang="en-US" sz="2000" dirty="0">
                <a:solidFill>
                  <a:schemeClr val="accent1"/>
                </a:solidFill>
              </a:rPr>
              <a:t> a </a:t>
            </a:r>
            <a:r>
              <a:rPr lang="en-US" sz="2000" dirty="0" err="1">
                <a:solidFill>
                  <a:schemeClr val="accent1"/>
                </a:solidFill>
              </a:rPr>
              <a:t>oedd</a:t>
            </a:r>
            <a:r>
              <a:rPr lang="en-US" sz="2000" dirty="0">
                <a:solidFill>
                  <a:schemeClr val="accent1"/>
                </a:solidFill>
              </a:rPr>
              <a:t> </a:t>
            </a:r>
            <a:r>
              <a:rPr lang="en-US" sz="2000" dirty="0" err="1">
                <a:solidFill>
                  <a:schemeClr val="accent1"/>
                </a:solidFill>
              </a:rPr>
              <a:t>yn</a:t>
            </a:r>
            <a:r>
              <a:rPr lang="en-US" sz="2000" dirty="0">
                <a:solidFill>
                  <a:schemeClr val="accent1"/>
                </a:solidFill>
              </a:rPr>
              <a:t> </a:t>
            </a:r>
            <a:r>
              <a:rPr lang="en-US" sz="2000" dirty="0" err="1">
                <a:solidFill>
                  <a:schemeClr val="accent1"/>
                </a:solidFill>
              </a:rPr>
              <a:t>cynnwys</a:t>
            </a:r>
            <a:r>
              <a:rPr lang="en-US" sz="2000" dirty="0">
                <a:solidFill>
                  <a:schemeClr val="accent1"/>
                </a:solidFill>
              </a:rPr>
              <a:t> </a:t>
            </a:r>
            <a:r>
              <a:rPr lang="en-US" sz="2000" dirty="0" err="1">
                <a:solidFill>
                  <a:schemeClr val="accent1"/>
                </a:solidFill>
              </a:rPr>
              <a:t>pob</a:t>
            </a:r>
            <a:r>
              <a:rPr lang="en-US" sz="2000" dirty="0">
                <a:solidFill>
                  <a:schemeClr val="accent1"/>
                </a:solidFill>
              </a:rPr>
              <a:t> </a:t>
            </a:r>
            <a:r>
              <a:rPr lang="en-US" sz="2000" dirty="0" err="1">
                <a:solidFill>
                  <a:schemeClr val="accent1"/>
                </a:solidFill>
              </a:rPr>
              <a:t>gweithgaredd</a:t>
            </a:r>
            <a:r>
              <a:rPr lang="en-US" sz="2000" dirty="0">
                <a:solidFill>
                  <a:schemeClr val="accent1"/>
                </a:solidFill>
              </a:rPr>
              <a:t>, </a:t>
            </a:r>
            <a:r>
              <a:rPr lang="en-US" sz="2000" dirty="0" err="1">
                <a:solidFill>
                  <a:schemeClr val="accent1"/>
                </a:solidFill>
              </a:rPr>
              <a:t>mae’n</a:t>
            </a:r>
            <a:r>
              <a:rPr lang="en-US" sz="2000" dirty="0">
                <a:solidFill>
                  <a:schemeClr val="accent1"/>
                </a:solidFill>
              </a:rPr>
              <a:t> </a:t>
            </a:r>
            <a:r>
              <a:rPr lang="en-US" sz="2000" dirty="0" err="1">
                <a:solidFill>
                  <a:schemeClr val="accent1"/>
                </a:solidFill>
              </a:rPr>
              <a:t>dod</a:t>
            </a:r>
            <a:r>
              <a:rPr lang="en-US" sz="2000" dirty="0">
                <a:solidFill>
                  <a:schemeClr val="accent1"/>
                </a:solidFill>
              </a:rPr>
              <a:t> </a:t>
            </a:r>
            <a:r>
              <a:rPr lang="en-US" sz="2000" dirty="0" err="1">
                <a:solidFill>
                  <a:schemeClr val="accent1"/>
                </a:solidFill>
              </a:rPr>
              <a:t>i</a:t>
            </a:r>
            <a:r>
              <a:rPr lang="en-US" sz="2000" dirty="0">
                <a:solidFill>
                  <a:schemeClr val="accent1"/>
                </a:solidFill>
              </a:rPr>
              <a:t> </a:t>
            </a:r>
            <a:r>
              <a:rPr lang="en-US" sz="2000" dirty="0" err="1">
                <a:solidFill>
                  <a:schemeClr val="accent1"/>
                </a:solidFill>
              </a:rPr>
              <a:t>gyfanswm</a:t>
            </a:r>
            <a:r>
              <a:rPr lang="en-US" sz="2000" dirty="0">
                <a:solidFill>
                  <a:schemeClr val="accent1"/>
                </a:solidFill>
              </a:rPr>
              <a:t> o </a:t>
            </a:r>
            <a:r>
              <a:rPr lang="en-US" sz="2000" dirty="0" err="1">
                <a:solidFill>
                  <a:schemeClr val="accent1"/>
                </a:solidFill>
              </a:rPr>
              <a:t>fwy</a:t>
            </a:r>
            <a:r>
              <a:rPr lang="en-US" sz="2000" dirty="0">
                <a:solidFill>
                  <a:schemeClr val="accent1"/>
                </a:solidFill>
              </a:rPr>
              <a:t> </a:t>
            </a:r>
            <a:r>
              <a:rPr lang="en-US" sz="2000" dirty="0" err="1">
                <a:solidFill>
                  <a:schemeClr val="accent1"/>
                </a:solidFill>
              </a:rPr>
              <a:t>na</a:t>
            </a:r>
            <a:r>
              <a:rPr lang="en-US" sz="2000" dirty="0">
                <a:solidFill>
                  <a:schemeClr val="accent1"/>
                </a:solidFill>
              </a:rPr>
              <a:t> 100% </a:t>
            </a:r>
            <a:r>
              <a:rPr lang="en-US" sz="2000" dirty="0" err="1">
                <a:solidFill>
                  <a:schemeClr val="accent1"/>
                </a:solidFill>
              </a:rPr>
              <a:t>gan</a:t>
            </a:r>
            <a:r>
              <a:rPr lang="en-US" sz="2000" dirty="0">
                <a:solidFill>
                  <a:schemeClr val="accent1"/>
                </a:solidFill>
              </a:rPr>
              <a:t> y </a:t>
            </a:r>
            <a:r>
              <a:rPr lang="en-US" sz="2000" dirty="0" err="1">
                <a:solidFill>
                  <a:schemeClr val="accent1"/>
                </a:solidFill>
              </a:rPr>
              <a:t>gellid</a:t>
            </a:r>
            <a:r>
              <a:rPr lang="en-US" sz="2000" dirty="0">
                <a:solidFill>
                  <a:schemeClr val="accent1"/>
                </a:solidFill>
              </a:rPr>
              <a:t> </a:t>
            </a:r>
            <a:r>
              <a:rPr lang="en-US" sz="2000" dirty="0" err="1">
                <a:solidFill>
                  <a:schemeClr val="accent1"/>
                </a:solidFill>
              </a:rPr>
              <a:t>cymryd</a:t>
            </a:r>
            <a:r>
              <a:rPr lang="en-US" sz="2000" dirty="0">
                <a:solidFill>
                  <a:schemeClr val="accent1"/>
                </a:solidFill>
              </a:rPr>
              <a:t> </a:t>
            </a:r>
            <a:r>
              <a:rPr lang="en-US" sz="2000" dirty="0" err="1">
                <a:solidFill>
                  <a:schemeClr val="accent1"/>
                </a:solidFill>
              </a:rPr>
              <a:t>rhan</a:t>
            </a:r>
            <a:r>
              <a:rPr lang="en-US" sz="2000" dirty="0">
                <a:solidFill>
                  <a:schemeClr val="accent1"/>
                </a:solidFill>
              </a:rPr>
              <a:t> </a:t>
            </a:r>
            <a:r>
              <a:rPr lang="en-US" sz="2000" dirty="0" err="1">
                <a:solidFill>
                  <a:schemeClr val="accent1"/>
                </a:solidFill>
              </a:rPr>
              <a:t>mewn</a:t>
            </a:r>
            <a:r>
              <a:rPr lang="en-US" sz="2000" dirty="0">
                <a:solidFill>
                  <a:schemeClr val="accent1"/>
                </a:solidFill>
              </a:rPr>
              <a:t> </a:t>
            </a:r>
            <a:r>
              <a:rPr lang="en-US" sz="2000" dirty="0" err="1">
                <a:solidFill>
                  <a:schemeClr val="accent1"/>
                </a:solidFill>
              </a:rPr>
              <a:t>mwy</a:t>
            </a:r>
            <a:r>
              <a:rPr lang="en-US" sz="2000" dirty="0">
                <a:solidFill>
                  <a:schemeClr val="accent1"/>
                </a:solidFill>
              </a:rPr>
              <a:t> nag un </a:t>
            </a:r>
            <a:r>
              <a:rPr lang="en-US" sz="2000" dirty="0" err="1">
                <a:solidFill>
                  <a:schemeClr val="accent1"/>
                </a:solidFill>
              </a:rPr>
              <a:t>gweithgaredd</a:t>
            </a:r>
            <a:r>
              <a:rPr lang="en-US" sz="2000" dirty="0">
                <a:solidFill>
                  <a:schemeClr val="accent1"/>
                </a:solidFill>
              </a:rPr>
              <a:t> </a:t>
            </a:r>
            <a:r>
              <a:rPr lang="en-US" sz="2000" dirty="0" err="1">
                <a:solidFill>
                  <a:schemeClr val="accent1"/>
                </a:solidFill>
              </a:rPr>
              <a:t>ar</a:t>
            </a:r>
            <a:r>
              <a:rPr lang="en-US" sz="2000" dirty="0">
                <a:solidFill>
                  <a:schemeClr val="accent1"/>
                </a:solidFill>
              </a:rPr>
              <a:t> </a:t>
            </a:r>
            <a:r>
              <a:rPr lang="en-US" sz="2000" dirty="0" err="1">
                <a:solidFill>
                  <a:schemeClr val="accent1"/>
                </a:solidFill>
              </a:rPr>
              <a:t>ymweliad</a:t>
            </a:r>
            <a:r>
              <a:rPr lang="en-US" sz="2000" dirty="0">
                <a:solidFill>
                  <a:schemeClr val="accent1"/>
                </a:solidFill>
              </a:rPr>
              <a:t>.</a:t>
            </a:r>
          </a:p>
        </p:txBody>
      </p:sp>
    </p:spTree>
    <p:extLst>
      <p:ext uri="{BB962C8B-B14F-4D97-AF65-F5344CB8AC3E}">
        <p14:creationId xmlns:p14="http://schemas.microsoft.com/office/powerpoint/2010/main" val="417968119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82062" y="613418"/>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Trafnidiaeth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ddefnyddiwyd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82062" y="1988740"/>
            <a:ext cx="23227200" cy="1552572"/>
          </a:xfrm>
        </p:spPr>
        <p:txBody>
          <a:bodyPr/>
          <a:lstStyle/>
          <a:p>
            <a:r>
              <a:rPr lang="cy-GB" noProof="0" dirty="0"/>
              <a:t>Defnyddiwyd cerbydau modur preifat ar gyfer y mwyafrif o ymweliadau dydd twristiaeth yn 2023, ond roedd gostyngiad o 3 phwynt canran o gymharu â 2022, yn unol â’r gostyngiad o 4 pwynt canran yng nghyfran yr ymweliadau dydd gan berchnogion ceir.</a:t>
            </a:r>
            <a:r>
              <a:rPr lang="cy-GB" noProof="0" dirty="0">
                <a:solidFill>
                  <a:schemeClr val="tx1"/>
                </a:solidFill>
              </a:rPr>
              <a:t> Bu cynnydd o 46% mewn ymweliadau dydd a oedd yn defnyddio bws, coets neu dacsi a chynnydd o 72% yn y defnydd o aelodaeth neu basys blynyddol bws/coets, o gymharu â 2022.</a:t>
            </a:r>
            <a:r>
              <a:rPr lang="cy-GB" noProof="0" dirty="0"/>
              <a:t> Mae hyn yn gyson ar y cyfan â’r </a:t>
            </a:r>
            <a:r>
              <a:rPr lang="cy-GB" noProof="0" dirty="0">
                <a:hlinkClick r:id="rId4"/>
              </a:rPr>
              <a:t>ystadegau blynyddol am fysiau</a:t>
            </a:r>
            <a:r>
              <a:rPr lang="cy-GB" noProof="0" dirty="0"/>
              <a:t> gan yr Adran Drafnidiaeth. Cynyddodd teithiau ar fysiau fwyaf yn ystod Ch3 ac roedd yn arbennig o boblogaidd ymhlith y grwpiau oedran ifancaf a hynaf sy’n elwa ar gynlluniau teithio rhatach. </a:t>
            </a:r>
          </a:p>
        </p:txBody>
      </p:sp>
      <p:grpSp>
        <p:nvGrpSpPr>
          <p:cNvPr id="5" name="Group 4" descr="Bar chart depicting transport used on day visits in 2022.">
            <a:extLst>
              <a:ext uri="{FF2B5EF4-FFF2-40B4-BE49-F238E27FC236}">
                <a16:creationId xmlns:a16="http://schemas.microsoft.com/office/drawing/2014/main" id="{9CB23537-0375-9970-BEB1-732F312E6D7E}"/>
              </a:ext>
            </a:extLst>
          </p:cNvPr>
          <p:cNvGrpSpPr/>
          <p:nvPr/>
        </p:nvGrpSpPr>
        <p:grpSpPr>
          <a:xfrm>
            <a:off x="571500" y="4279392"/>
            <a:ext cx="14335672" cy="7699882"/>
            <a:chOff x="561975" y="3797300"/>
            <a:chExt cx="14335672" cy="8181974"/>
          </a:xfrm>
        </p:grpSpPr>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4335672" cy="748800"/>
            </a:xfrm>
            <a:prstGeom prst="rect">
              <a:avLst/>
            </a:prstGeom>
            <a:solidFill>
              <a:schemeClr val="accent1"/>
            </a:solidFill>
          </p:spPr>
          <p:txBody>
            <a:bodyPr wrap="none" lIns="90000" tIns="36000" rIns="90000" bIns="36000" rtlCol="0" anchor="ctr">
              <a:noAutofit/>
            </a:bodyPr>
            <a:lstStyle/>
            <a:p>
              <a:pPr algn="ctr"/>
              <a:r>
                <a:rPr lang="en-US" sz="2800" b="1" dirty="0" err="1">
                  <a:solidFill>
                    <a:schemeClr val="bg1"/>
                  </a:solidFill>
                  <a:latin typeface="+mn-lt"/>
                </a:rPr>
                <a:t>Trafnidiaeth</a:t>
              </a:r>
              <a:r>
                <a:rPr lang="en-US" sz="2800" b="1" dirty="0">
                  <a:solidFill>
                    <a:schemeClr val="bg1"/>
                  </a:solidFill>
                  <a:latin typeface="+mn-lt"/>
                </a:rPr>
                <a:t> a </a:t>
              </a:r>
              <a:r>
                <a:rPr lang="en-US" sz="2800" b="1" dirty="0" err="1">
                  <a:solidFill>
                    <a:schemeClr val="bg1"/>
                  </a:solidFill>
                  <a:latin typeface="+mn-lt"/>
                </a:rPr>
                <a:t>ddefnyddiwyd</a:t>
              </a:r>
              <a:r>
                <a:rPr lang="en-US" sz="2800" b="1" dirty="0">
                  <a:solidFill>
                    <a:schemeClr val="bg1"/>
                  </a:solidFill>
                  <a:latin typeface="+mn-lt"/>
                </a:rPr>
                <a:t> </a:t>
              </a:r>
              <a:r>
                <a:rPr lang="en-US" sz="2800" b="1" dirty="0" err="1">
                  <a:solidFill>
                    <a:schemeClr val="bg1"/>
                  </a:solidFill>
                  <a:latin typeface="+mn-lt"/>
                </a:rPr>
                <a:t>yn</a:t>
              </a:r>
              <a:r>
                <a:rPr lang="en-US" sz="2800" b="1" dirty="0">
                  <a:solidFill>
                    <a:schemeClr val="bg1"/>
                  </a:solidFill>
                  <a:latin typeface="+mn-lt"/>
                </a:rPr>
                <a:t> 2023*</a:t>
              </a:r>
            </a:p>
          </p:txBody>
        </p:sp>
        <p:sp>
          <p:nvSpPr>
            <p:cNvPr id="13" name="Rectangle 12">
              <a:extLst>
                <a:ext uri="{FF2B5EF4-FFF2-40B4-BE49-F238E27FC236}">
                  <a16:creationId xmlns:a16="http://schemas.microsoft.com/office/drawing/2014/main" id="{6D206FC5-9E68-56E5-D576-BC1C88324265}"/>
                </a:ext>
              </a:extLst>
            </p:cNvPr>
            <p:cNvSpPr/>
            <p:nvPr/>
          </p:nvSpPr>
          <p:spPr>
            <a:xfrm>
              <a:off x="561975" y="4546099"/>
              <a:ext cx="14335672"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5" name="Content Placeholder 8">
              <a:extLst>
                <a:ext uri="{FF2B5EF4-FFF2-40B4-BE49-F238E27FC236}">
                  <a16:creationId xmlns:a16="http://schemas.microsoft.com/office/drawing/2014/main" id="{B9054191-5DA4-1D69-1C96-B3AEEDB4FF04}"/>
                </a:ext>
              </a:extLst>
            </p:cNvPr>
            <p:cNvGraphicFramePr>
              <a:graphicFrameLocks/>
            </p:cNvGraphicFramePr>
            <p:nvPr>
              <p:extLst>
                <p:ext uri="{D42A27DB-BD31-4B8C-83A1-F6EECF244321}">
                  <p14:modId xmlns:p14="http://schemas.microsoft.com/office/powerpoint/2010/main" val="2628114091"/>
                </p:ext>
              </p:extLst>
            </p:nvPr>
          </p:nvGraphicFramePr>
          <p:xfrm>
            <a:off x="1987010" y="4546099"/>
            <a:ext cx="11485601" cy="7433175"/>
          </p:xfrm>
          <a:graphic>
            <a:graphicData uri="http://schemas.openxmlformats.org/drawingml/2006/chart">
              <c:chart xmlns:c="http://schemas.openxmlformats.org/drawingml/2006/chart" xmlns:r="http://schemas.openxmlformats.org/officeDocument/2006/relationships" r:id="rId5"/>
            </a:graphicData>
          </a:graphic>
        </p:graphicFrame>
      </p:grpSp>
      <p:sp>
        <p:nvSpPr>
          <p:cNvPr id="19" name="Rectangle 18">
            <a:extLst>
              <a:ext uri="{FF2B5EF4-FFF2-40B4-BE49-F238E27FC236}">
                <a16:creationId xmlns:a16="http://schemas.microsoft.com/office/drawing/2014/main" id="{C51FD474-2438-B621-2148-EB6D14A6BAB5}"/>
              </a:ext>
            </a:extLst>
          </p:cNvPr>
          <p:cNvSpPr/>
          <p:nvPr/>
        </p:nvSpPr>
        <p:spPr>
          <a:xfrm>
            <a:off x="15236777" y="4279389"/>
            <a:ext cx="8528095" cy="7046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Perchnogaeth</a:t>
            </a:r>
            <a:r>
              <a:rPr lang="en-US" sz="2800" b="1" dirty="0"/>
              <a:t> car </a:t>
            </a:r>
            <a:r>
              <a:rPr lang="en-US" sz="2800" b="1" dirty="0" err="1"/>
              <a:t>yn</a:t>
            </a:r>
            <a:r>
              <a:rPr lang="en-US" sz="2800" b="1" dirty="0"/>
              <a:t> 2023</a:t>
            </a:r>
            <a:endParaRPr lang="en-IN" sz="2800" b="1" dirty="0"/>
          </a:p>
        </p:txBody>
      </p:sp>
      <p:sp>
        <p:nvSpPr>
          <p:cNvPr id="20" name="Rectangle 19">
            <a:extLst>
              <a:ext uri="{FF2B5EF4-FFF2-40B4-BE49-F238E27FC236}">
                <a16:creationId xmlns:a16="http://schemas.microsoft.com/office/drawing/2014/main" id="{A60E49C3-4E2D-466C-9468-DFDD91A9A95B}"/>
              </a:ext>
            </a:extLst>
          </p:cNvPr>
          <p:cNvSpPr/>
          <p:nvPr/>
        </p:nvSpPr>
        <p:spPr>
          <a:xfrm>
            <a:off x="15236776" y="5063729"/>
            <a:ext cx="8528095" cy="24563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8800" b="1" dirty="0">
                <a:solidFill>
                  <a:schemeClr val="tx1"/>
                </a:solidFill>
              </a:rPr>
              <a:t> 83%</a:t>
            </a:r>
          </a:p>
        </p:txBody>
      </p:sp>
      <p:sp>
        <p:nvSpPr>
          <p:cNvPr id="28" name="Rectangle 27">
            <a:extLst>
              <a:ext uri="{FF2B5EF4-FFF2-40B4-BE49-F238E27FC236}">
                <a16:creationId xmlns:a16="http://schemas.microsoft.com/office/drawing/2014/main" id="{15BB8CE6-2E60-38AD-9229-1A1C48862343}"/>
              </a:ext>
            </a:extLst>
          </p:cNvPr>
          <p:cNvSpPr>
            <a:spLocks/>
          </p:cNvSpPr>
          <p:nvPr/>
        </p:nvSpPr>
        <p:spPr>
          <a:xfrm>
            <a:off x="15236775" y="7625788"/>
            <a:ext cx="8528095" cy="64130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chemeClr val="lt1"/>
                </a:solidFill>
                <a:effectLst/>
                <a:uLnTx/>
                <a:uFillTx/>
                <a:latin typeface="+mn-lt"/>
                <a:ea typeface="+mn-ea"/>
                <a:cs typeface="+mn-cs"/>
                <a:sym typeface="Helvetica"/>
              </a:rPr>
              <a:t>Defnydd</a:t>
            </a:r>
            <a:r>
              <a:rPr kumimoji="0" lang="en-US" sz="2800" b="1" i="0" u="none" strike="noStrike" kern="0" cap="none" spc="0" normalizeH="0" baseline="0" noProof="0" dirty="0">
                <a:ln>
                  <a:noFill/>
                </a:ln>
                <a:solidFill>
                  <a:schemeClr val="lt1"/>
                </a:solidFill>
                <a:effectLst/>
                <a:uLnTx/>
                <a:uFillTx/>
                <a:latin typeface="+mn-lt"/>
                <a:ea typeface="+mn-ea"/>
                <a:cs typeface="+mn-cs"/>
                <a:sym typeface="Helvetica"/>
              </a:rPr>
              <a:t> o </a:t>
            </a:r>
            <a:r>
              <a:rPr kumimoji="0" lang="en-US" sz="2800" b="1" i="0" u="none" strike="noStrike" kern="0" cap="none" spc="0" normalizeH="0" baseline="0" noProof="0" dirty="0" err="1">
                <a:ln>
                  <a:noFill/>
                </a:ln>
                <a:solidFill>
                  <a:schemeClr val="lt1"/>
                </a:solidFill>
                <a:effectLst/>
                <a:uLnTx/>
                <a:uFillTx/>
                <a:latin typeface="+mn-lt"/>
                <a:ea typeface="+mn-ea"/>
                <a:cs typeface="+mn-cs"/>
                <a:sym typeface="Helvetica"/>
              </a:rPr>
              <a:t>gerdyn</a:t>
            </a:r>
            <a:r>
              <a:rPr kumimoji="0" lang="en-US" sz="2800" b="1" i="0" u="none" strike="noStrike" kern="0" cap="none" spc="0" normalizeH="0" baseline="0" noProof="0" dirty="0">
                <a:ln>
                  <a:noFill/>
                </a:ln>
                <a:solidFill>
                  <a:schemeClr val="lt1"/>
                </a:solidFill>
                <a:effectLst/>
                <a:uLnTx/>
                <a:uFillTx/>
                <a:latin typeface="+mn-lt"/>
                <a:ea typeface="+mn-ea"/>
                <a:cs typeface="+mn-cs"/>
                <a:sym typeface="Helvetica"/>
              </a:rPr>
              <a:t> </a:t>
            </a:r>
            <a:r>
              <a:rPr kumimoji="0" lang="en-US" sz="2800" b="1" i="0" u="none" strike="noStrike" kern="0" cap="none" spc="0" normalizeH="0" baseline="0" noProof="0" dirty="0" err="1">
                <a:ln>
                  <a:noFill/>
                </a:ln>
                <a:solidFill>
                  <a:schemeClr val="lt1"/>
                </a:solidFill>
                <a:effectLst/>
                <a:uLnTx/>
                <a:uFillTx/>
                <a:latin typeface="+mn-lt"/>
                <a:ea typeface="+mn-ea"/>
                <a:cs typeface="+mn-cs"/>
                <a:sym typeface="Helvetica"/>
              </a:rPr>
              <a:t>teithio</a:t>
            </a:r>
            <a:endParaRPr kumimoji="0" lang="en-US" sz="2800" b="1" i="0" u="none" strike="noStrike" kern="0" cap="none" spc="0" normalizeH="0" baseline="0" noProof="0" dirty="0">
              <a:ln>
                <a:noFill/>
              </a:ln>
              <a:solidFill>
                <a:schemeClr val="lt1"/>
              </a:solidFill>
              <a:effectLst/>
              <a:uLnTx/>
              <a:uFillTx/>
              <a:latin typeface="+mn-lt"/>
              <a:ea typeface="+mn-ea"/>
              <a:cs typeface="+mn-cs"/>
              <a:sym typeface="Helvetica"/>
            </a:endParaRPr>
          </a:p>
        </p:txBody>
      </p:sp>
      <p:sp>
        <p:nvSpPr>
          <p:cNvPr id="29" name="Rectangle 28">
            <a:extLst>
              <a:ext uri="{FF2B5EF4-FFF2-40B4-BE49-F238E27FC236}">
                <a16:creationId xmlns:a16="http://schemas.microsoft.com/office/drawing/2014/main" id="{B34F42E9-7EBE-5935-C051-2FD9905D8C60}"/>
              </a:ext>
              <a:ext uri="{C183D7F6-B498-43B3-948B-1728B52AA6E4}">
                <adec:decorative xmlns:adec="http://schemas.microsoft.com/office/drawing/2017/decorative" val="1"/>
              </a:ext>
            </a:extLst>
          </p:cNvPr>
          <p:cNvSpPr/>
          <p:nvPr/>
        </p:nvSpPr>
        <p:spPr>
          <a:xfrm>
            <a:off x="15257418" y="8372790"/>
            <a:ext cx="8507455" cy="36064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23" name="Chart 22" descr="Horizontal bar chart depicting the proportion of day visits that used a travel card.">
            <a:extLst>
              <a:ext uri="{FF2B5EF4-FFF2-40B4-BE49-F238E27FC236}">
                <a16:creationId xmlns:a16="http://schemas.microsoft.com/office/drawing/2014/main" id="{BAB77E38-FC9F-6451-ABE9-C39836B96EFF}"/>
              </a:ext>
            </a:extLst>
          </p:cNvPr>
          <p:cNvGraphicFramePr/>
          <p:nvPr>
            <p:extLst>
              <p:ext uri="{D42A27DB-BD31-4B8C-83A1-F6EECF244321}">
                <p14:modId xmlns:p14="http://schemas.microsoft.com/office/powerpoint/2010/main" val="1210384646"/>
              </p:ext>
            </p:extLst>
          </p:nvPr>
        </p:nvGraphicFramePr>
        <p:xfrm>
          <a:off x="15257418" y="8372790"/>
          <a:ext cx="8528095" cy="3606485"/>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245876"/>
            <a:ext cx="20528218" cy="998175"/>
          </a:xfrm>
        </p:spPr>
        <p:txBody>
          <a:bodyPr lIns="0" tIns="0" rIns="0" bIns="0" anchor="t"/>
          <a:lstStyle/>
          <a:p>
            <a:pPr>
              <a:spcBef>
                <a:spcPts val="0"/>
              </a:spcBef>
            </a:pPr>
            <a:r>
              <a:rPr lang="en-US" sz="2400" dirty="0"/>
              <a:t>*</a:t>
            </a:r>
            <a:r>
              <a:rPr lang="en-US" sz="2400" dirty="0" err="1"/>
              <a:t>Nid</a:t>
            </a:r>
            <a:r>
              <a:rPr lang="en-US" sz="2400" dirty="0"/>
              <a:t> </a:t>
            </a:r>
            <a:r>
              <a:rPr lang="en-US" sz="2400" dirty="0" err="1"/>
              <a:t>yw</a:t>
            </a:r>
            <a:r>
              <a:rPr lang="en-US" sz="2400" dirty="0"/>
              <a:t> </a:t>
            </a:r>
            <a:r>
              <a:rPr lang="en-US" sz="2400" dirty="0" err="1"/>
              <a:t>mathau</a:t>
            </a:r>
            <a:r>
              <a:rPr lang="en-US" sz="2400" dirty="0"/>
              <a:t> o </a:t>
            </a:r>
            <a:r>
              <a:rPr lang="en-US" sz="2400" dirty="0" err="1"/>
              <a:t>drafnidiaeth</a:t>
            </a:r>
            <a:r>
              <a:rPr lang="en-US" sz="2400" dirty="0"/>
              <a:t> â </a:t>
            </a:r>
            <a:r>
              <a:rPr lang="en-US" sz="2400" dirty="0" err="1"/>
              <a:t>maint</a:t>
            </a:r>
            <a:r>
              <a:rPr lang="en-US" sz="2400" dirty="0"/>
              <a:t> </a:t>
            </a:r>
            <a:r>
              <a:rPr lang="en-US" sz="2400" dirty="0" err="1"/>
              <a:t>sylfaen</a:t>
            </a:r>
            <a:r>
              <a:rPr lang="en-US" sz="2400" dirty="0"/>
              <a:t> o lai </a:t>
            </a:r>
            <a:r>
              <a:rPr lang="en-US" sz="2400" dirty="0" err="1"/>
              <a:t>na</a:t>
            </a:r>
            <a:r>
              <a:rPr lang="en-US" sz="2400" dirty="0"/>
              <a:t> 30 </a:t>
            </a:r>
            <a:r>
              <a:rPr lang="en-US" sz="2400" dirty="0" err="1"/>
              <a:t>wedi’u</a:t>
            </a:r>
            <a:r>
              <a:rPr lang="en-US" sz="2400" dirty="0"/>
              <a:t> </a:t>
            </a:r>
            <a:r>
              <a:rPr lang="en-US" sz="2400" dirty="0" err="1"/>
              <a:t>cynnwys</a:t>
            </a:r>
            <a:endParaRPr lang="en-US" sz="2400" dirty="0"/>
          </a:p>
          <a:p>
            <a:pPr>
              <a:spcBef>
                <a:spcPts val="0"/>
              </a:spcBef>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custDataLst>
      <p:tags r:id="rId1"/>
    </p:custDataLst>
    <p:extLst>
      <p:ext uri="{BB962C8B-B14F-4D97-AF65-F5344CB8AC3E}">
        <p14:creationId xmlns:p14="http://schemas.microsoft.com/office/powerpoint/2010/main" val="295836794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E9C7A2-9E05-9CD4-96D1-FEA373A4A38B}"/>
              </a:ext>
            </a:extLst>
          </p:cNvPr>
          <p:cNvSpPr>
            <a:spLocks noGrp="1"/>
          </p:cNvSpPr>
          <p:nvPr>
            <p:ph type="title" idx="4294967295"/>
          </p:nvPr>
        </p:nvSpPr>
        <p:spPr>
          <a:xfrm>
            <a:off x="561975" y="764336"/>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Pellter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deithiwyd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nifer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lleoedd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â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nhw</a:t>
            </a:r>
            <a:endPar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8" name="Content Placeholder 7">
            <a:extLst>
              <a:ext uri="{FF2B5EF4-FFF2-40B4-BE49-F238E27FC236}">
                <a16:creationId xmlns:a16="http://schemas.microsoft.com/office/drawing/2014/main" id="{7D9A5088-F800-CBD3-8FD5-245B5A7E298C}"/>
              </a:ext>
            </a:extLst>
          </p:cNvPr>
          <p:cNvSpPr>
            <a:spLocks noGrp="1"/>
          </p:cNvSpPr>
          <p:nvPr>
            <p:ph type="body" sz="quarter" idx="14"/>
          </p:nvPr>
        </p:nvSpPr>
        <p:spPr>
          <a:xfrm>
            <a:off x="558800" y="2108200"/>
            <a:ext cx="23227200" cy="1551194"/>
          </a:xfrm>
        </p:spPr>
        <p:txBody>
          <a:bodyPr lIns="90000" tIns="46800" rIns="90000" bIns="46800">
            <a:noAutofit/>
          </a:bodyPr>
          <a:lstStyle/>
          <a:p>
            <a:r>
              <a:rPr lang="cy-GB" sz="2800" noProof="0" dirty="0"/>
              <a:t>Roedd ymweliadau dydd yn 2023 yn agosach at gartref nag yn 2022, gyda gostyngiad o 3 phwynt canran yng nghyfran yr ymweliadau lle y teithiwyd mwy na 41 milltir. Fel yn 2022, roedd mwyafrif yr ymweliadau dydd i un lle yn unig ac roedd llai na hanner yn para mwy na 5 awr. Mae pobl annibynnol iau yn teithio ymhellach na’r cyfartaledd (mae 61% yn teithio 41+ o filltiroedd), ond mae pobl annibynnol </a:t>
            </a:r>
            <a:r>
              <a:rPr lang="cy-GB" sz="2800" noProof="0" dirty="0">
                <a:latin typeface="+mn-lt"/>
              </a:rPr>
              <a:t>hŷn yn </a:t>
            </a:r>
            <a:r>
              <a:rPr lang="cy-GB" sz="2800" noProof="0" dirty="0"/>
              <a:t>ymweld â mwy o leoliadau (ymwelodd 26% â dau le neu fwy). </a:t>
            </a:r>
          </a:p>
        </p:txBody>
      </p:sp>
      <p:sp>
        <p:nvSpPr>
          <p:cNvPr id="7" name="TextBox 6">
            <a:extLst>
              <a:ext uri="{FF2B5EF4-FFF2-40B4-BE49-F238E27FC236}">
                <a16:creationId xmlns:a16="http://schemas.microsoft.com/office/drawing/2014/main" id="{60ABD831-56BB-546A-DFB8-587E94386893}"/>
              </a:ext>
            </a:extLst>
          </p:cNvPr>
          <p:cNvSpPr txBox="1"/>
          <p:nvPr/>
        </p:nvSpPr>
        <p:spPr>
          <a:xfrm>
            <a:off x="571500" y="3797301"/>
            <a:ext cx="11485601" cy="748800"/>
          </a:xfrm>
          <a:prstGeom prst="rect">
            <a:avLst/>
          </a:prstGeom>
          <a:solidFill>
            <a:schemeClr val="accent1"/>
          </a:solidFill>
        </p:spPr>
        <p:txBody>
          <a:bodyPr wrap="none" lIns="90000" tIns="36000" rIns="90000" bIns="36000" rtlCol="0" anchor="ctr">
            <a:noAutofit/>
          </a:bodyPr>
          <a:lstStyle/>
          <a:p>
            <a:pPr algn="ctr"/>
            <a:r>
              <a:rPr lang="en-US" sz="2800" b="1" dirty="0" err="1">
                <a:solidFill>
                  <a:schemeClr val="bg1"/>
                </a:solidFill>
                <a:latin typeface="+mn-lt"/>
              </a:rPr>
              <a:t>Pellter</a:t>
            </a:r>
            <a:r>
              <a:rPr lang="en-US" sz="2800" b="1" dirty="0">
                <a:solidFill>
                  <a:schemeClr val="bg1"/>
                </a:solidFill>
                <a:latin typeface="+mn-lt"/>
              </a:rPr>
              <a:t> a </a:t>
            </a:r>
            <a:r>
              <a:rPr lang="en-US" sz="2800" b="1" dirty="0" err="1">
                <a:solidFill>
                  <a:schemeClr val="bg1"/>
                </a:solidFill>
                <a:latin typeface="+mn-lt"/>
              </a:rPr>
              <a:t>deithiwyd</a:t>
            </a:r>
            <a:r>
              <a:rPr lang="en-US" sz="2800" b="1" dirty="0">
                <a:solidFill>
                  <a:schemeClr val="bg1"/>
                </a:solidFill>
                <a:latin typeface="+mn-lt"/>
              </a:rPr>
              <a:t> </a:t>
            </a:r>
            <a:r>
              <a:rPr lang="en-US" sz="2800" b="1" dirty="0" err="1">
                <a:solidFill>
                  <a:schemeClr val="bg1"/>
                </a:solidFill>
                <a:latin typeface="+mn-lt"/>
              </a:rPr>
              <a:t>yn</a:t>
            </a:r>
            <a:r>
              <a:rPr lang="en-US" sz="2800" b="1" dirty="0">
                <a:solidFill>
                  <a:schemeClr val="bg1"/>
                </a:solidFill>
                <a:latin typeface="+mn-lt"/>
              </a:rPr>
              <a:t> 2023</a:t>
            </a:r>
          </a:p>
        </p:txBody>
      </p:sp>
      <p:sp>
        <p:nvSpPr>
          <p:cNvPr id="9" name="Rectangle 8">
            <a:extLst>
              <a:ext uri="{FF2B5EF4-FFF2-40B4-BE49-F238E27FC236}">
                <a16:creationId xmlns:a16="http://schemas.microsoft.com/office/drawing/2014/main" id="{9A41FA68-FB90-802D-3DEF-12AAF66F2BB3}"/>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0" name="Content Placeholder 8" descr="Bar chart depicting the distance travelled on trips in 2022.">
            <a:extLst>
              <a:ext uri="{FF2B5EF4-FFF2-40B4-BE49-F238E27FC236}">
                <a16:creationId xmlns:a16="http://schemas.microsoft.com/office/drawing/2014/main" id="{797F392D-26DE-7118-8834-D7C3EE19A3D2}"/>
              </a:ext>
            </a:extLst>
          </p:cNvPr>
          <p:cNvGraphicFramePr>
            <a:graphicFrameLocks/>
          </p:cNvGraphicFramePr>
          <p:nvPr>
            <p:extLst>
              <p:ext uri="{D42A27DB-BD31-4B8C-83A1-F6EECF244321}">
                <p14:modId xmlns:p14="http://schemas.microsoft.com/office/powerpoint/2010/main" val="3940951406"/>
              </p:ext>
            </p:extLst>
          </p:nvPr>
        </p:nvGraphicFramePr>
        <p:xfrm>
          <a:off x="571500" y="4546100"/>
          <a:ext cx="11485601" cy="7944604"/>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9B7BB1E3-38AB-DCBE-27D2-D2F92E08D033}"/>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Hyd</a:t>
            </a:r>
            <a:r>
              <a:rPr lang="en-US" sz="2800" b="1" dirty="0"/>
              <a:t> yr </a:t>
            </a:r>
            <a:r>
              <a:rPr lang="en-US" sz="2800" b="1" dirty="0" err="1"/>
              <a:t>ymweliad</a:t>
            </a:r>
            <a:r>
              <a:rPr lang="en-US" sz="2800" b="1" dirty="0"/>
              <a:t> </a:t>
            </a:r>
            <a:r>
              <a:rPr lang="en-US" sz="2800" b="1" dirty="0" err="1"/>
              <a:t>yn</a:t>
            </a:r>
            <a:r>
              <a:rPr lang="en-US" sz="2800" b="1" dirty="0"/>
              <a:t> 2023</a:t>
            </a:r>
          </a:p>
        </p:txBody>
      </p:sp>
      <p:sp>
        <p:nvSpPr>
          <p:cNvPr id="11" name="Rectangle 10">
            <a:extLst>
              <a:ext uri="{FF2B5EF4-FFF2-40B4-BE49-F238E27FC236}">
                <a16:creationId xmlns:a16="http://schemas.microsoft.com/office/drawing/2014/main" id="{5543E24A-CE39-836F-AF75-C3270839DC58}"/>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2" name="Chart 11" descr="Horizontal bar chart depicting the duration of trips in 2022.">
            <a:extLst>
              <a:ext uri="{FF2B5EF4-FFF2-40B4-BE49-F238E27FC236}">
                <a16:creationId xmlns:a16="http://schemas.microsoft.com/office/drawing/2014/main" id="{D2DB903B-7019-7AF4-BEAB-3C2536DF99ED}"/>
              </a:ext>
            </a:extLst>
          </p:cNvPr>
          <p:cNvGraphicFramePr/>
          <p:nvPr>
            <p:extLst>
              <p:ext uri="{D42A27DB-BD31-4B8C-83A1-F6EECF244321}">
                <p14:modId xmlns:p14="http://schemas.microsoft.com/office/powerpoint/2010/main" val="3623823861"/>
              </p:ext>
            </p:extLst>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a:extLst>
              <a:ext uri="{FF2B5EF4-FFF2-40B4-BE49-F238E27FC236}">
                <a16:creationId xmlns:a16="http://schemas.microsoft.com/office/drawing/2014/main" id="{72F05DFA-A06F-D7C1-8A53-B5ECF42E8F73}"/>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Nifer</a:t>
            </a:r>
            <a:r>
              <a:rPr lang="en-US" sz="2800" b="1" dirty="0"/>
              <a:t> y </a:t>
            </a:r>
            <a:r>
              <a:rPr lang="en-US" sz="2800" b="1" dirty="0" err="1"/>
              <a:t>lleoedd</a:t>
            </a:r>
            <a:r>
              <a:rPr lang="en-US" sz="2800" b="1" dirty="0"/>
              <a:t> yr </a:t>
            </a:r>
            <a:r>
              <a:rPr lang="en-US" sz="2800" b="1" dirty="0" err="1"/>
              <a:t>ymwelwyd</a:t>
            </a:r>
            <a:r>
              <a:rPr lang="en-US" sz="2800" b="1" dirty="0"/>
              <a:t> â </a:t>
            </a:r>
            <a:r>
              <a:rPr lang="en-US" sz="2800" b="1" dirty="0" err="1"/>
              <a:t>nhw</a:t>
            </a:r>
            <a:r>
              <a:rPr lang="en-US" sz="2800" b="1" dirty="0"/>
              <a:t> </a:t>
            </a:r>
            <a:r>
              <a:rPr lang="en-US" sz="2800" b="1" dirty="0" err="1"/>
              <a:t>yn</a:t>
            </a:r>
            <a:r>
              <a:rPr lang="en-US" sz="2800" b="1" dirty="0"/>
              <a:t> 2023</a:t>
            </a:r>
          </a:p>
        </p:txBody>
      </p:sp>
      <p:sp>
        <p:nvSpPr>
          <p:cNvPr id="13" name="Rectangle 12">
            <a:extLst>
              <a:ext uri="{FF2B5EF4-FFF2-40B4-BE49-F238E27FC236}">
                <a16:creationId xmlns:a16="http://schemas.microsoft.com/office/drawing/2014/main" id="{CFD3EE3B-289F-C79C-AB7A-40ECFD7F624B}"/>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6" name="Chart 15" descr="Bar chart depicting the number of places visited in 2022.">
            <a:extLst>
              <a:ext uri="{FF2B5EF4-FFF2-40B4-BE49-F238E27FC236}">
                <a16:creationId xmlns:a16="http://schemas.microsoft.com/office/drawing/2014/main" id="{2E744A1F-B507-F4DC-E7CA-70F87DA87EB1}"/>
              </a:ext>
            </a:extLst>
          </p:cNvPr>
          <p:cNvGraphicFramePr/>
          <p:nvPr>
            <p:extLst>
              <p:ext uri="{D42A27DB-BD31-4B8C-83A1-F6EECF244321}">
                <p14:modId xmlns:p14="http://schemas.microsoft.com/office/powerpoint/2010/main" val="1314739191"/>
              </p:ext>
            </p:extLst>
          </p:nvPr>
        </p:nvGraphicFramePr>
        <p:xfrm>
          <a:off x="12403008" y="8809269"/>
          <a:ext cx="11392030" cy="3436606"/>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 Placeholder 3">
            <a:extLst>
              <a:ext uri="{FF2B5EF4-FFF2-40B4-BE49-F238E27FC236}">
                <a16:creationId xmlns:a16="http://schemas.microsoft.com/office/drawing/2014/main" id="{F71F8E11-2F80-E03C-A579-64F5F3AC4AA9}"/>
              </a:ext>
            </a:extLst>
          </p:cNvPr>
          <p:cNvSpPr txBox="1">
            <a:spLocks/>
          </p:cNvSpPr>
          <p:nvPr/>
        </p:nvSpPr>
        <p:spPr>
          <a:xfrm>
            <a:off x="561975" y="12245876"/>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ts val="0"/>
              </a:spcBef>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endParaRPr lang="en-US" dirty="0"/>
          </a:p>
        </p:txBody>
      </p:sp>
    </p:spTree>
    <p:custDataLst>
      <p:tags r:id="rId1"/>
    </p:custDataLst>
    <p:extLst>
      <p:ext uri="{BB962C8B-B14F-4D97-AF65-F5344CB8AC3E}">
        <p14:creationId xmlns:p14="http://schemas.microsoft.com/office/powerpoint/2010/main" val="22016263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Cyfnod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lang="en-US" sz="4800" dirty="0" err="1">
                <a:solidFill>
                  <a:schemeClr val="tx1"/>
                </a:solidFill>
                <a:latin typeface="Wales Sans Headline" panose="02000503030000020004" pitchFamily="50" charset="0"/>
              </a:rPr>
              <a:t>bywyd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phroffil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oedran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gyfer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noProof="0" dirty="0"/>
              <a:t>Gwnaed 1 o bob 5 o ymweliadau dydd twristiaeth yng Nghymru gan bobl annibynnol hŷn. Mewn cyferbyniad â gwledydd eraill, yr ymweliadau hyn sydd â’r gwariant cyfartalog uchaf, sef £52 fesul ymweliad, o gymharu â £41 fesul ymweliad yn gyffredinol. O gymharu â 2022, gwelwyd cynnydd o 4 pwynt canran mewn ymweliadau dydd yng Nghymru gan y rhai o oedran ymddeol. Yn 2023, roedd y garfan hon yn ffafrio teithio yn Ch2 yn arbennig, ond roedd gwariant cyfartalog fesul ymweliad yn isel (£28).</a:t>
            </a:r>
          </a:p>
        </p:txBody>
      </p:sp>
      <p:sp>
        <p:nvSpPr>
          <p:cNvPr id="9" name="TextBox 8">
            <a:extLst>
              <a:ext uri="{FF2B5EF4-FFF2-40B4-BE49-F238E27FC236}">
                <a16:creationId xmlns:a16="http://schemas.microsoft.com/office/drawing/2014/main" id="{CB6AE6EF-AF02-E549-2797-4C5252B6A337}"/>
              </a:ext>
            </a:extLst>
          </p:cNvPr>
          <p:cNvSpPr txBox="1"/>
          <p:nvPr/>
        </p:nvSpPr>
        <p:spPr>
          <a:xfrm>
            <a:off x="571500" y="3797300"/>
            <a:ext cx="11485601" cy="748800"/>
          </a:xfrm>
          <a:prstGeom prst="rect">
            <a:avLst/>
          </a:prstGeom>
          <a:solidFill>
            <a:schemeClr val="accent1"/>
          </a:solidFill>
        </p:spPr>
        <p:txBody>
          <a:bodyPr wrap="none" lIns="90000" tIns="36000" rIns="90000" bIns="36000" rtlCol="0" anchor="ctr">
            <a:noAutofit/>
          </a:bodyPr>
          <a:lstStyle/>
          <a:p>
            <a:pPr algn="ctr"/>
            <a:r>
              <a:rPr lang="en-US" sz="2800" b="1" dirty="0" err="1">
                <a:solidFill>
                  <a:schemeClr val="bg1"/>
                </a:solidFill>
                <a:latin typeface="+mn-lt"/>
              </a:rPr>
              <a:t>Cyfnod</a:t>
            </a:r>
            <a:r>
              <a:rPr lang="en-US" sz="2800" b="1" dirty="0">
                <a:solidFill>
                  <a:schemeClr val="bg1"/>
                </a:solidFill>
                <a:latin typeface="+mn-lt"/>
              </a:rPr>
              <a:t> </a:t>
            </a:r>
            <a:r>
              <a:rPr lang="en-US" sz="2800" b="1" dirty="0" err="1">
                <a:solidFill>
                  <a:schemeClr val="bg1"/>
                </a:solidFill>
                <a:latin typeface="+mn-lt"/>
              </a:rPr>
              <a:t>bywyd</a:t>
            </a:r>
            <a:endParaRPr lang="en-US" sz="2800" b="1" dirty="0">
              <a:solidFill>
                <a:schemeClr val="bg1"/>
              </a:solidFill>
              <a:latin typeface="+mn-lt"/>
            </a:endParaRP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71500"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26" name="Content Placeholder 8" descr="Bar chart depicting the proportion of visits  by people of each lifestage.">
            <a:extLst>
              <a:ext uri="{FF2B5EF4-FFF2-40B4-BE49-F238E27FC236}">
                <a16:creationId xmlns:a16="http://schemas.microsoft.com/office/drawing/2014/main" id="{9882DDBF-A1CB-45B4-BCBA-2DF053CC045D}"/>
              </a:ext>
            </a:extLst>
          </p:cNvPr>
          <p:cNvGraphicFramePr>
            <a:graphicFrameLocks/>
          </p:cNvGraphicFramePr>
          <p:nvPr>
            <p:extLst>
              <p:ext uri="{D42A27DB-BD31-4B8C-83A1-F6EECF244321}">
                <p14:modId xmlns:p14="http://schemas.microsoft.com/office/powerpoint/2010/main" val="763634466"/>
              </p:ext>
            </p:extLst>
          </p:nvPr>
        </p:nvGraphicFramePr>
        <p:xfrm>
          <a:off x="571500" y="4546099"/>
          <a:ext cx="11485601" cy="743317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309435" y="3797300"/>
            <a:ext cx="11485601" cy="7488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dirty="0" err="1">
                <a:solidFill>
                  <a:schemeClr val="bg1"/>
                </a:solidFill>
                <a:latin typeface="+mn-lt"/>
              </a:rPr>
              <a:t>Oedran</a:t>
            </a:r>
            <a:endParaRPr lang="en-US" sz="2800" dirty="0">
              <a:solidFill>
                <a:schemeClr val="bg1"/>
              </a:solidFill>
              <a:latin typeface="+mn-lt"/>
            </a:endParaRPr>
          </a:p>
        </p:txBody>
      </p:sp>
      <p:sp>
        <p:nvSpPr>
          <p:cNvPr id="24" name="Rectangle 23">
            <a:extLst>
              <a:ext uri="{FF2B5EF4-FFF2-40B4-BE49-F238E27FC236}">
                <a16:creationId xmlns:a16="http://schemas.microsoft.com/office/drawing/2014/main" id="{1C17E863-909C-1C0C-9A24-4B05D368D51A}"/>
              </a:ext>
              <a:ext uri="{C183D7F6-B498-43B3-948B-1728B52AA6E4}">
                <adec:decorative xmlns:adec="http://schemas.microsoft.com/office/drawing/2017/decorative" val="1"/>
              </a:ext>
            </a:extLst>
          </p:cNvPr>
          <p:cNvSpPr/>
          <p:nvPr/>
        </p:nvSpPr>
        <p:spPr>
          <a:xfrm>
            <a:off x="12309435" y="4546099"/>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dirty="0"/>
          </a:p>
        </p:txBody>
      </p:sp>
      <p:graphicFrame>
        <p:nvGraphicFramePr>
          <p:cNvPr id="16" name="Content Placeholder 8" descr="Bar chart depicting the proportion of visits  by people of each age group in 2022.">
            <a:extLst>
              <a:ext uri="{FF2B5EF4-FFF2-40B4-BE49-F238E27FC236}">
                <a16:creationId xmlns:a16="http://schemas.microsoft.com/office/drawing/2014/main" id="{494B9015-77FA-8D81-1CF6-13819DEB851A}"/>
              </a:ext>
            </a:extLst>
          </p:cNvPr>
          <p:cNvGraphicFramePr>
            <a:graphicFrameLocks/>
          </p:cNvGraphicFramePr>
          <p:nvPr>
            <p:extLst>
              <p:ext uri="{D42A27DB-BD31-4B8C-83A1-F6EECF244321}">
                <p14:modId xmlns:p14="http://schemas.microsoft.com/office/powerpoint/2010/main" val="2679542149"/>
              </p:ext>
            </p:extLst>
          </p:nvPr>
        </p:nvGraphicFramePr>
        <p:xfrm>
          <a:off x="12309435" y="4546099"/>
          <a:ext cx="11485601" cy="7433175"/>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 Placeholder 3">
            <a:extLst>
              <a:ext uri="{FF2B5EF4-FFF2-40B4-BE49-F238E27FC236}">
                <a16:creationId xmlns:a16="http://schemas.microsoft.com/office/drawing/2014/main" id="{AA39BA78-0D52-2F46-FA1F-9D96FC8515CA}"/>
              </a:ext>
            </a:extLst>
          </p:cNvPr>
          <p:cNvSpPr txBox="1">
            <a:spLocks/>
          </p:cNvSpPr>
          <p:nvPr/>
        </p:nvSpPr>
        <p:spPr>
          <a:xfrm>
            <a:off x="571500" y="12275008"/>
            <a:ext cx="20528218" cy="998175"/>
          </a:xfrm>
          <a:prstGeom prst="rect">
            <a:avLst/>
          </a:prstGeom>
        </p:spPr>
        <p:txBody>
          <a:bodyPr lIns="0" tIns="0" rIns="0" bIns="0" anchor="t"/>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a:spcBef>
                <a:spcPts val="0"/>
              </a:spcBef>
            </a:pPr>
            <a:r>
              <a:rPr lang="en-US" sz="2400" dirty="0"/>
              <a:t>Mae </a:t>
            </a:r>
            <a:r>
              <a:rPr lang="en-US" sz="2400" dirty="0" err="1"/>
              <a:t>meintiau</a:t>
            </a:r>
            <a:r>
              <a:rPr lang="en-US" sz="2400" dirty="0"/>
              <a:t> </a:t>
            </a:r>
            <a:r>
              <a:rPr lang="en-US" sz="2400" dirty="0" err="1"/>
              <a:t>sylfaen</a:t>
            </a:r>
            <a:r>
              <a:rPr lang="en-US" sz="2400" dirty="0"/>
              <a:t> </a:t>
            </a:r>
            <a:r>
              <a:rPr lang="en-US" sz="2400" dirty="0" err="1"/>
              <a:t>cyfnodau</a:t>
            </a:r>
            <a:r>
              <a:rPr lang="en-US" sz="2400" dirty="0"/>
              <a:t> </a:t>
            </a:r>
            <a:r>
              <a:rPr lang="en-US" sz="2400" dirty="0" err="1"/>
              <a:t>bywyd</a:t>
            </a:r>
            <a:r>
              <a:rPr lang="en-US" sz="2400" dirty="0"/>
              <a:t> a </a:t>
            </a:r>
            <a:r>
              <a:rPr lang="en-US" sz="2400" dirty="0" err="1"/>
              <a:t>grwpiau</a:t>
            </a:r>
            <a:r>
              <a:rPr lang="en-US" sz="2400" dirty="0"/>
              <a:t> </a:t>
            </a:r>
            <a:r>
              <a:rPr lang="en-US" sz="2400" dirty="0" err="1"/>
              <a:t>oedran</a:t>
            </a:r>
            <a:r>
              <a:rPr lang="en-US" sz="2400" dirty="0"/>
              <a:t> â *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endParaRPr lang="en-US" dirty="0"/>
          </a:p>
        </p:txBody>
      </p:sp>
    </p:spTree>
    <p:custDataLst>
      <p:tags r:id="rId1"/>
    </p:custDataLst>
    <p:extLst>
      <p:ext uri="{BB962C8B-B14F-4D97-AF65-F5344CB8AC3E}">
        <p14:creationId xmlns:p14="http://schemas.microsoft.com/office/powerpoint/2010/main" val="98142366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691684" y="729940"/>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Maint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parti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691684" y="1871085"/>
            <a:ext cx="23223538" cy="1552572"/>
          </a:xfrm>
        </p:spPr>
        <p:txBody>
          <a:bodyPr/>
          <a:lstStyle/>
          <a:p>
            <a:r>
              <a:rPr lang="cy-GB" noProof="0" dirty="0"/>
              <a:t>Er bod mwyafrif yr ymweliadau dydd twristiaeth yng Nghymru yn cynnwys partïon o 2 neu lai, roedd gostyngiad o 3 phwynt canran yng nghyfran yr ymweliadau dydd gan bartïon â 2 berson yn 2023. Fodd bynnag, gwelwyd naid yng nghyfran y partïon maint canolig (3 i 4 person) a ymwelodd â Chymru yn 2023, gan gynyddu 4 pwynt canran. Er mai dyma’r maint parti a </a:t>
            </a:r>
            <a:r>
              <a:rPr lang="cy-GB" noProof="0" dirty="0" err="1"/>
              <a:t>ffefrir</a:t>
            </a:r>
            <a:r>
              <a:rPr lang="cy-GB" noProof="0" dirty="0"/>
              <a:t> ar gyfer teuluoedd yn gyffredinol (45%), gwelwyd cynnydd yng nghyfran yr ymweliadau gan bobl annibynnol h</a:t>
            </a:r>
            <a:r>
              <a:rPr lang="cy-GB" noProof="0" dirty="0">
                <a:latin typeface="Calibri" panose="020F0502020204030204" pitchFamily="34" charset="0"/>
                <a:ea typeface="Calibri" panose="020F0502020204030204" pitchFamily="34" charset="0"/>
                <a:cs typeface="Calibri" panose="020F0502020204030204" pitchFamily="34" charset="0"/>
              </a:rPr>
              <a:t>ŷn a’r rhai o oedran ymddeol yn y maint grŵp hwn </a:t>
            </a:r>
            <a:r>
              <a:rPr lang="cy-GB" noProof="0" dirty="0"/>
              <a:t>(+10 pwynt canran a +7 pwynt canran yn y drefn honno). Arhosodd canran yr ymweliadau dydd lle roedd plant yn rhan o’r parti yn sefydlog yn 2023. </a:t>
            </a:r>
          </a:p>
        </p:txBody>
      </p:sp>
      <p:sp>
        <p:nvSpPr>
          <p:cNvPr id="21" name="Rectangle 20">
            <a:extLst>
              <a:ext uri="{FF2B5EF4-FFF2-40B4-BE49-F238E27FC236}">
                <a16:creationId xmlns:a16="http://schemas.microsoft.com/office/drawing/2014/main" id="{52F5F168-68F8-9A52-D7E0-3B299F541E4E}"/>
              </a:ext>
            </a:extLst>
          </p:cNvPr>
          <p:cNvSpPr/>
          <p:nvPr/>
        </p:nvSpPr>
        <p:spPr>
          <a:xfrm>
            <a:off x="571500" y="3903402"/>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Maint</a:t>
            </a:r>
            <a:r>
              <a:rPr lang="en-US" sz="2800" b="1" dirty="0"/>
              <a:t> Parti</a:t>
            </a:r>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5" name="Content Placeholder 8" descr="Bar chart depicting the proportion of trips by party size, for example solo travellers versus 10+ person parties.">
            <a:extLst>
              <a:ext uri="{FF2B5EF4-FFF2-40B4-BE49-F238E27FC236}">
                <a16:creationId xmlns:a16="http://schemas.microsoft.com/office/drawing/2014/main" id="{0592AB38-513F-FEDE-F584-3FA9A76AD329}"/>
              </a:ext>
            </a:extLst>
          </p:cNvPr>
          <p:cNvGraphicFramePr>
            <a:graphicFrameLocks/>
          </p:cNvGraphicFramePr>
          <p:nvPr>
            <p:extLst>
              <p:ext uri="{D42A27DB-BD31-4B8C-83A1-F6EECF244321}">
                <p14:modId xmlns:p14="http://schemas.microsoft.com/office/powerpoint/2010/main" val="3018030788"/>
              </p:ext>
            </p:extLst>
          </p:nvPr>
        </p:nvGraphicFramePr>
        <p:xfrm>
          <a:off x="571500" y="5019800"/>
          <a:ext cx="11485601" cy="695997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903402"/>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Plant (o dan 16 </a:t>
            </a:r>
            <a:r>
              <a:rPr lang="en-US" sz="2800" b="1" dirty="0" err="1"/>
              <a:t>oed</a:t>
            </a:r>
            <a:r>
              <a:rPr lang="en-US" sz="2800" b="1" dirty="0"/>
              <a:t>) </a:t>
            </a:r>
            <a:r>
              <a:rPr lang="en-US" sz="2800" b="1" dirty="0" err="1"/>
              <a:t>ym</a:t>
            </a:r>
            <a:r>
              <a:rPr lang="en-US" sz="2800" b="1" dirty="0"/>
              <a:t> </a:t>
            </a:r>
            <a:r>
              <a:rPr lang="en-US" sz="2800" b="1" dirty="0" err="1"/>
              <a:t>Mharti’r</a:t>
            </a:r>
            <a:r>
              <a:rPr lang="en-US" sz="2800" b="1" dirty="0"/>
              <a:t> </a:t>
            </a:r>
            <a:r>
              <a:rPr lang="en-US" sz="2800" b="1" dirty="0" err="1"/>
              <a:t>Ymweliad</a:t>
            </a:r>
            <a:endParaRPr lang="en-US" sz="2800" b="1" dirty="0"/>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28" name="Chart 27" descr="Pie chart depicting to proportion of children in the visit party in 2022.">
            <a:extLst>
              <a:ext uri="{FF2B5EF4-FFF2-40B4-BE49-F238E27FC236}">
                <a16:creationId xmlns:a16="http://schemas.microsoft.com/office/drawing/2014/main" id="{20246D9A-496E-2863-8322-E462BB7E4BB5}"/>
              </a:ext>
            </a:extLst>
          </p:cNvPr>
          <p:cNvGraphicFramePr/>
          <p:nvPr>
            <p:extLst>
              <p:ext uri="{D42A27DB-BD31-4B8C-83A1-F6EECF244321}">
                <p14:modId xmlns:p14="http://schemas.microsoft.com/office/powerpoint/2010/main" val="4274145723"/>
              </p:ext>
            </p:extLst>
          </p:nvPr>
        </p:nvGraphicFramePr>
        <p:xfrm>
          <a:off x="12303453" y="5019800"/>
          <a:ext cx="11491585" cy="687540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93DDFE67-0B26-4382-0EE7-06F8E8F6ECFE}"/>
              </a:ext>
            </a:extLst>
          </p:cNvPr>
          <p:cNvSpPr txBox="1">
            <a:spLocks/>
          </p:cNvSpPr>
          <p:nvPr/>
        </p:nvSpPr>
        <p:spPr>
          <a:xfrm>
            <a:off x="571500" y="12367900"/>
            <a:ext cx="20528218" cy="998175"/>
          </a:xfrm>
          <a:prstGeom prst="rect">
            <a:avLst/>
          </a:prstGeom>
        </p:spPr>
        <p:txBody>
          <a:bodyPr lIns="0" tIns="0" rIns="0" bIns="0"/>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0"/>
              </a:spcBef>
            </a:pPr>
            <a:r>
              <a:rPr lang="en-US" sz="2400" dirty="0"/>
              <a:t>*</a:t>
            </a:r>
            <a:r>
              <a:rPr lang="cy-GB" sz="2400" noProof="0" dirty="0"/>
              <a:t>Mae maint sylfaen partïon person a mwy yn llai na 30, argymhellir peidio â chymharu’r segment hwn o flwyddyn i flwyddyn.                                                                             Ffynhonnell: Arolwg Twristiaeth Prydain Fawr: Ymweliadau Dydd 2023</a:t>
            </a:r>
            <a:br>
              <a:rPr lang="cy-GB" sz="2400" noProof="0" dirty="0"/>
            </a:br>
            <a:r>
              <a:rPr lang="cy-GB" sz="2400" noProof="0" dirty="0"/>
              <a:t>Sylfaen: Cymru 1,006</a:t>
            </a:r>
            <a:endParaRPr lang="en-US" sz="2400" dirty="0"/>
          </a:p>
        </p:txBody>
      </p:sp>
    </p:spTree>
    <p:custDataLst>
      <p:tags r:id="rId1"/>
    </p:custDataLst>
    <p:extLst>
      <p:ext uri="{BB962C8B-B14F-4D97-AF65-F5344CB8AC3E}">
        <p14:creationId xmlns:p14="http://schemas.microsoft.com/office/powerpoint/2010/main" val="17896646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Cyfansoddiad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partïon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61975" y="2105029"/>
            <a:ext cx="23223538" cy="1552572"/>
          </a:xfrm>
        </p:spPr>
        <p:txBody>
          <a:bodyPr/>
          <a:lstStyle/>
          <a:p>
            <a:r>
              <a:rPr lang="cy-GB" noProof="0" dirty="0"/>
              <a:t>Roedd 13% o ymweliadau dydd yng Nghymru yn rhan o gr</a:t>
            </a:r>
            <a:r>
              <a:rPr lang="cy-GB" noProof="0" dirty="0">
                <a:latin typeface="Calibri" panose="020F0502020204030204" pitchFamily="34" charset="0"/>
                <a:ea typeface="Calibri" panose="020F0502020204030204" pitchFamily="34" charset="0"/>
                <a:cs typeface="Calibri" panose="020F0502020204030204" pitchFamily="34" charset="0"/>
              </a:rPr>
              <a:t>ŵp mwy o faint (e.e. parti ar goets, grŵp ar daith, taith ysgol) yn 2023, sy’n ddigyfnewid ers 2022. Dathliadau a theithio yn rhan o daith ysgol neu addysgol arall oedd y math mwyaf poblogaidd o grŵp mawr yn 2023. Yn wahanol i deithiau dros nos,</a:t>
            </a:r>
            <a:r>
              <a:rPr lang="cy-GB" noProof="0" dirty="0"/>
              <a:t> mae’r gwariant cyfartalog ar gyfer ymweliadau dydd â gr</a:t>
            </a:r>
            <a:r>
              <a:rPr lang="cy-GB" noProof="0" dirty="0">
                <a:latin typeface="Calibri" panose="020F0502020204030204" pitchFamily="34" charset="0"/>
                <a:ea typeface="Calibri" panose="020F0502020204030204" pitchFamily="34" charset="0"/>
                <a:cs typeface="Calibri" panose="020F0502020204030204" pitchFamily="34" charset="0"/>
              </a:rPr>
              <a:t>ŵp mawr (£35) yn llai na’r rhai nad ydynt mewn grŵp mawr (£42).</a:t>
            </a:r>
            <a:endParaRPr lang="cy-GB" noProof="0" dirty="0"/>
          </a:p>
        </p:txBody>
      </p:sp>
      <p:sp>
        <p:nvSpPr>
          <p:cNvPr id="21" name="Rectangle 20">
            <a:extLst>
              <a:ext uri="{FF2B5EF4-FFF2-40B4-BE49-F238E27FC236}">
                <a16:creationId xmlns:a16="http://schemas.microsoft.com/office/drawing/2014/main" id="{52F5F168-68F8-9A52-D7E0-3B299F541E4E}"/>
              </a:ext>
            </a:extLst>
          </p:cNvPr>
          <p:cNvSpPr/>
          <p:nvPr/>
        </p:nvSpPr>
        <p:spPr>
          <a:xfrm>
            <a:off x="571500"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Rhan o Barti </a:t>
            </a:r>
            <a:r>
              <a:rPr lang="en-US" sz="2800" b="1" dirty="0" err="1"/>
              <a:t>Mwy</a:t>
            </a:r>
            <a:endParaRPr lang="en-GB" sz="2800" b="1" dirty="0"/>
          </a:p>
        </p:txBody>
      </p:sp>
      <p:sp>
        <p:nvSpPr>
          <p:cNvPr id="7" name="Rectangle 6">
            <a:extLst>
              <a:ext uri="{FF2B5EF4-FFF2-40B4-BE49-F238E27FC236}">
                <a16:creationId xmlns:a16="http://schemas.microsoft.com/office/drawing/2014/main" id="{8C1D60F3-5509-B790-FEF0-BCD3819B2DFC}"/>
              </a:ext>
              <a:ext uri="{C183D7F6-B498-43B3-948B-1728B52AA6E4}">
                <adec:decorative xmlns:adec="http://schemas.microsoft.com/office/drawing/2017/decorative" val="1"/>
              </a:ext>
            </a:extLst>
          </p:cNvPr>
          <p:cNvSpPr/>
          <p:nvPr/>
        </p:nvSpPr>
        <p:spPr>
          <a:xfrm>
            <a:off x="571502"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25" name="Chart 24" descr="Pie chart depicting whether the visit was part of a larger group, for example tour group or school trip.">
            <a:extLst>
              <a:ext uri="{FF2B5EF4-FFF2-40B4-BE49-F238E27FC236}">
                <a16:creationId xmlns:a16="http://schemas.microsoft.com/office/drawing/2014/main" id="{85B8FE05-1871-71AC-7077-9599E0BFB393}"/>
              </a:ext>
            </a:extLst>
          </p:cNvPr>
          <p:cNvGraphicFramePr/>
          <p:nvPr>
            <p:extLst>
              <p:ext uri="{D42A27DB-BD31-4B8C-83A1-F6EECF244321}">
                <p14:modId xmlns:p14="http://schemas.microsoft.com/office/powerpoint/2010/main" val="2299181649"/>
              </p:ext>
            </p:extLst>
          </p:nvPr>
        </p:nvGraphicFramePr>
        <p:xfrm>
          <a:off x="1239049" y="4623240"/>
          <a:ext cx="10156491" cy="727196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7869DE0-875B-D5CD-D1F7-588597627886}"/>
              </a:ext>
            </a:extLst>
          </p:cNvPr>
          <p:cNvSpPr/>
          <p:nvPr/>
        </p:nvSpPr>
        <p:spPr>
          <a:xfrm>
            <a:off x="12303453" y="3797300"/>
            <a:ext cx="11491585" cy="7498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Math o Barti Mawr*</a:t>
            </a:r>
          </a:p>
        </p:txBody>
      </p:sp>
      <p:sp>
        <p:nvSpPr>
          <p:cNvPr id="24" name="Rectangle 23">
            <a:extLst>
              <a:ext uri="{FF2B5EF4-FFF2-40B4-BE49-F238E27FC236}">
                <a16:creationId xmlns:a16="http://schemas.microsoft.com/office/drawing/2014/main" id="{FB93572C-1D33-690A-767C-EF64A5CCF3B7}"/>
              </a:ext>
              <a:ext uri="{C183D7F6-B498-43B3-948B-1728B52AA6E4}">
                <adec:decorative xmlns:adec="http://schemas.microsoft.com/office/drawing/2017/decorative" val="1"/>
              </a:ext>
            </a:extLst>
          </p:cNvPr>
          <p:cNvSpPr/>
          <p:nvPr/>
        </p:nvSpPr>
        <p:spPr>
          <a:xfrm>
            <a:off x="12303453" y="4546604"/>
            <a:ext cx="11491585"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26" name="Content Placeholder 8" descr="Bar chart depicting the type of large group for example 4% of visits were part of a celebration such as a birthday or stag do.">
            <a:extLst>
              <a:ext uri="{FF2B5EF4-FFF2-40B4-BE49-F238E27FC236}">
                <a16:creationId xmlns:a16="http://schemas.microsoft.com/office/drawing/2014/main" id="{19AE7A1C-14FF-3620-3399-13816C5EC70B}"/>
              </a:ext>
            </a:extLst>
          </p:cNvPr>
          <p:cNvGraphicFramePr>
            <a:graphicFrameLocks/>
          </p:cNvGraphicFramePr>
          <p:nvPr>
            <p:extLst>
              <p:ext uri="{D42A27DB-BD31-4B8C-83A1-F6EECF244321}">
                <p14:modId xmlns:p14="http://schemas.microsoft.com/office/powerpoint/2010/main" val="3585120048"/>
              </p:ext>
            </p:extLst>
          </p:nvPr>
        </p:nvGraphicFramePr>
        <p:xfrm>
          <a:off x="12303453" y="4623240"/>
          <a:ext cx="11491585" cy="727196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DD59E2CD-CB24-A707-253B-C221D52AB43B}"/>
              </a:ext>
            </a:extLst>
          </p:cNvPr>
          <p:cNvSpPr txBox="1">
            <a:spLocks/>
          </p:cNvSpPr>
          <p:nvPr/>
        </p:nvSpPr>
        <p:spPr>
          <a:xfrm>
            <a:off x="571500" y="12367900"/>
            <a:ext cx="20528218" cy="998175"/>
          </a:xfrm>
          <a:prstGeom prst="rect">
            <a:avLst/>
          </a:prstGeom>
        </p:spPr>
        <p:txBody>
          <a:bodyPr lIns="0" tIns="0" rIns="0" bIns="0"/>
          <a:lstStyle>
            <a:lvl1pPr marL="0" marR="0" indent="0" algn="l" defTabSz="1828800" rtl="0" latinLnBrk="0">
              <a:lnSpc>
                <a:spcPct val="90000"/>
              </a:lnSpc>
              <a:spcBef>
                <a:spcPts val="1800"/>
              </a:spcBef>
              <a:spcAft>
                <a:spcPts val="0"/>
              </a:spcAft>
              <a:buClrTx/>
              <a:buSzPct val="100000"/>
              <a:buFont typeface="Symbol"/>
              <a:buNone/>
              <a:tabLst/>
              <a:defRPr sz="20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ts val="1800"/>
              </a:spcBef>
              <a:spcAft>
                <a:spcPts val="0"/>
              </a:spcAft>
              <a:buClrTx/>
              <a:buSzPct val="100000"/>
              <a:buFont typeface="Symbol"/>
              <a:buNone/>
              <a:tabLst/>
              <a:defRPr sz="14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0"/>
              </a:spcBef>
            </a:pPr>
            <a:r>
              <a:rPr lang="en-GB" sz="2400" dirty="0"/>
              <a:t>*Mae </a:t>
            </a:r>
            <a:r>
              <a:rPr lang="en-GB" sz="2400" dirty="0" err="1"/>
              <a:t>maint</a:t>
            </a:r>
            <a:r>
              <a:rPr lang="en-GB" sz="2400" dirty="0"/>
              <a:t> </a:t>
            </a:r>
            <a:r>
              <a:rPr lang="en-GB" sz="2400" dirty="0" err="1"/>
              <a:t>sylfaen</a:t>
            </a:r>
            <a:r>
              <a:rPr lang="en-GB" sz="2400" dirty="0"/>
              <a:t> </a:t>
            </a:r>
            <a:r>
              <a:rPr lang="en-GB" sz="2400" dirty="0" err="1"/>
              <a:t>pob</a:t>
            </a:r>
            <a:r>
              <a:rPr lang="en-GB" sz="2400" dirty="0"/>
              <a:t> math o </a:t>
            </a:r>
            <a:r>
              <a:rPr lang="en-GB" sz="2400" dirty="0" err="1"/>
              <a:t>barti</a:t>
            </a:r>
            <a:r>
              <a:rPr lang="en-GB" sz="2400" dirty="0"/>
              <a:t> </a:t>
            </a:r>
            <a:r>
              <a:rPr lang="en-GB" sz="2400" dirty="0" err="1"/>
              <a:t>mawr</a:t>
            </a:r>
            <a:r>
              <a:rPr lang="en-GB" sz="2400" dirty="0"/>
              <a:t> o dan 100, ac </a:t>
            </a:r>
            <a:r>
              <a:rPr lang="en-GB" sz="2400" dirty="0" err="1"/>
              <a:t>mae</a:t>
            </a:r>
            <a:r>
              <a:rPr lang="en-GB" sz="2400" dirty="0"/>
              <a:t> </a:t>
            </a:r>
            <a:r>
              <a:rPr lang="en-GB" sz="2400" dirty="0" err="1"/>
              <a:t>rhai</a:t>
            </a:r>
            <a:r>
              <a:rPr lang="en-GB" sz="2400" dirty="0"/>
              <a:t> o dan 30; </a:t>
            </a:r>
            <a:r>
              <a:rPr lang="en-GB" sz="2400" dirty="0" err="1"/>
              <a:t>argymhellir</a:t>
            </a:r>
            <a:r>
              <a:rPr lang="en-GB" sz="2400" dirty="0"/>
              <a:t> </a:t>
            </a:r>
            <a:r>
              <a:rPr lang="en-GB" sz="2400" dirty="0" err="1"/>
              <a:t>defnyddio’r</a:t>
            </a:r>
            <a:r>
              <a:rPr lang="en-GB" sz="2400" dirty="0"/>
              <a:t> </a:t>
            </a:r>
            <a:r>
              <a:rPr lang="en-GB" sz="2400" dirty="0" err="1"/>
              <a:t>amcangyfrifon</a:t>
            </a:r>
            <a:r>
              <a:rPr lang="en-GB" sz="2400" dirty="0"/>
              <a:t> </a:t>
            </a:r>
            <a:r>
              <a:rPr lang="en-GB" sz="2400" dirty="0" err="1"/>
              <a:t>ar</a:t>
            </a:r>
            <a:r>
              <a:rPr lang="en-GB" sz="2400" dirty="0"/>
              <a:t> sail </a:t>
            </a:r>
            <a:r>
              <a:rPr lang="en-GB" sz="2400" dirty="0" err="1"/>
              <a:t>ddangosol</a:t>
            </a:r>
            <a:r>
              <a:rPr lang="en-GB" sz="2400" dirty="0"/>
              <a:t> </a:t>
            </a:r>
            <a:r>
              <a:rPr lang="en-GB" sz="2400" dirty="0" err="1"/>
              <a:t>yn</a:t>
            </a:r>
            <a:r>
              <a:rPr lang="en-GB" sz="2400" dirty="0"/>
              <a:t> </a:t>
            </a:r>
            <a:r>
              <a:rPr lang="en-GB" sz="2400" dirty="0" err="1"/>
              <a:t>unig</a:t>
            </a:r>
            <a:r>
              <a:rPr lang="en-GB" sz="2400" dirty="0"/>
              <a:t>.                                </a:t>
            </a: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custDataLst>
      <p:tags r:id="rId1"/>
    </p:custDataLst>
    <p:extLst>
      <p:ext uri="{BB962C8B-B14F-4D97-AF65-F5344CB8AC3E}">
        <p14:creationId xmlns:p14="http://schemas.microsoft.com/office/powerpoint/2010/main" val="4859860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F144EC-2F4E-3F4B-12C5-ADE59EE85DF1}"/>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rhanbarth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preswylio</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B85DFF1-ED7B-2C59-0F63-A6958A7112A5}"/>
              </a:ext>
            </a:extLst>
          </p:cNvPr>
          <p:cNvSpPr>
            <a:spLocks noGrp="1"/>
          </p:cNvSpPr>
          <p:nvPr>
            <p:ph type="body" sz="quarter" idx="14"/>
          </p:nvPr>
        </p:nvSpPr>
        <p:spPr>
          <a:xfrm>
            <a:off x="580231" y="2045156"/>
            <a:ext cx="23223538" cy="1552572"/>
          </a:xfrm>
        </p:spPr>
        <p:txBody>
          <a:bodyPr/>
          <a:lstStyle/>
          <a:p>
            <a:r>
              <a:rPr lang="cy-GB" noProof="0" dirty="0"/>
              <a:t>Gwneir y mwyafrif o ymweliadau dydd â Chymru gan drigolion o Loegr a De-ddwyrain Cymru. Er nad oedd unrhyw newidiadau sylweddol yng nghyfran yr ymweliadau dydd â Chymru yn ôl gwlad breswylio rhwng 2022 a 2023, gwelwyd rhywfaint o newid fesul chwarter a chyfnod bywyd. Roedd yn well gan drigolion Gogledd Cymru fynd ar ymweliadau dydd yn Ch3 2023, o gymharu â Ch2 yn 2022. Roedd cynnydd mewn trigolion iau o Loegr yn mynd ar ymweliadau dydd â Chymru yn 2023 (+7 pwynt canran o gymharu â 2022) a chynnydd o 6 phwynt canran yng nghyfran y trigolion o Loegr a ymwelodd yn Ch4 2023.</a:t>
            </a:r>
          </a:p>
        </p:txBody>
      </p:sp>
      <p:grpSp>
        <p:nvGrpSpPr>
          <p:cNvPr id="8" name="Group 7" descr="Pie chart depicting visits to Wales in millions by Welsh region of residence and other nations.">
            <a:extLst>
              <a:ext uri="{FF2B5EF4-FFF2-40B4-BE49-F238E27FC236}">
                <a16:creationId xmlns:a16="http://schemas.microsoft.com/office/drawing/2014/main" id="{CDD6B82A-10DA-8EC2-845D-AFEB01C5F00F}"/>
              </a:ext>
            </a:extLst>
          </p:cNvPr>
          <p:cNvGrpSpPr/>
          <p:nvPr/>
        </p:nvGrpSpPr>
        <p:grpSpPr>
          <a:xfrm>
            <a:off x="571500" y="3797300"/>
            <a:ext cx="16476069" cy="8174038"/>
            <a:chOff x="561975" y="3797300"/>
            <a:chExt cx="15702187" cy="8174038"/>
          </a:xfrm>
        </p:grpSpPr>
        <p:sp>
          <p:nvSpPr>
            <p:cNvPr id="5" name="Rectangle 4">
              <a:extLst>
                <a:ext uri="{FF2B5EF4-FFF2-40B4-BE49-F238E27FC236}">
                  <a16:creationId xmlns:a16="http://schemas.microsoft.com/office/drawing/2014/main" id="{FE4E033C-DE79-AE7B-8775-1B7412D95A49}"/>
                </a:ext>
              </a:extLst>
            </p:cNvPr>
            <p:cNvSpPr/>
            <p:nvPr/>
          </p:nvSpPr>
          <p:spPr>
            <a:xfrm>
              <a:off x="561975" y="3797300"/>
              <a:ext cx="15702186"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Ymweliadau</a:t>
              </a:r>
              <a:r>
                <a:rPr lang="en-US" sz="2800" b="1" dirty="0"/>
                <a:t> </a:t>
              </a:r>
              <a:r>
                <a:rPr lang="en-US" sz="2800" b="1" dirty="0" err="1"/>
                <a:t>fesul</a:t>
              </a:r>
              <a:r>
                <a:rPr lang="en-US" sz="2800" b="1" dirty="0"/>
                <a:t> </a:t>
              </a:r>
              <a:r>
                <a:rPr lang="en-US" sz="2800" b="1" dirty="0" err="1"/>
                <a:t>rhanbarth</a:t>
              </a:r>
              <a:r>
                <a:rPr lang="en-US" sz="2800" b="1" dirty="0"/>
                <a:t> </a:t>
              </a:r>
              <a:r>
                <a:rPr lang="en-US" sz="2800" b="1" dirty="0" err="1"/>
                <a:t>preswylio</a:t>
              </a:r>
              <a:r>
                <a:rPr lang="en-US" sz="2800" b="1" dirty="0"/>
                <a:t> (</a:t>
              </a:r>
              <a:r>
                <a:rPr lang="en-US" sz="2800" b="1" dirty="0" err="1"/>
                <a:t>miliynau</a:t>
              </a:r>
              <a:r>
                <a:rPr lang="en-US" sz="2800" b="1" dirty="0"/>
                <a:t>)</a:t>
              </a:r>
            </a:p>
          </p:txBody>
        </p:sp>
        <p:sp>
          <p:nvSpPr>
            <p:cNvPr id="7" name="Rectangle 6">
              <a:extLst>
                <a:ext uri="{FF2B5EF4-FFF2-40B4-BE49-F238E27FC236}">
                  <a16:creationId xmlns:a16="http://schemas.microsoft.com/office/drawing/2014/main" id="{8C1D60F3-5509-B790-FEF0-BCD3819B2DFC}"/>
                </a:ext>
              </a:extLst>
            </p:cNvPr>
            <p:cNvSpPr/>
            <p:nvPr/>
          </p:nvSpPr>
          <p:spPr>
            <a:xfrm>
              <a:off x="561976" y="4546100"/>
              <a:ext cx="15702186"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13" name="Chart 12">
              <a:extLst>
                <a:ext uri="{FF2B5EF4-FFF2-40B4-BE49-F238E27FC236}">
                  <a16:creationId xmlns:a16="http://schemas.microsoft.com/office/drawing/2014/main" id="{EBEDDF01-8776-7D77-1E35-BD8F6004155C}"/>
                </a:ext>
              </a:extLst>
            </p:cNvPr>
            <p:cNvGraphicFramePr/>
            <p:nvPr>
              <p:extLst>
                <p:ext uri="{D42A27DB-BD31-4B8C-83A1-F6EECF244321}">
                  <p14:modId xmlns:p14="http://schemas.microsoft.com/office/powerpoint/2010/main" val="601724266"/>
                </p:ext>
              </p:extLst>
            </p:nvPr>
          </p:nvGraphicFramePr>
          <p:xfrm>
            <a:off x="1307563" y="4557447"/>
            <a:ext cx="14211011" cy="7402545"/>
          </p:xfrm>
          <a:graphic>
            <a:graphicData uri="http://schemas.openxmlformats.org/drawingml/2006/chart">
              <c:chart xmlns:c="http://schemas.openxmlformats.org/drawingml/2006/chart" xmlns:r="http://schemas.openxmlformats.org/officeDocument/2006/relationships" r:id="rId3"/>
            </a:graphicData>
          </a:graphic>
        </p:graphicFrame>
      </p:grpSp>
      <p:graphicFrame>
        <p:nvGraphicFramePr>
          <p:cNvPr id="11" name="Table 10">
            <a:extLst>
              <a:ext uri="{FF2B5EF4-FFF2-40B4-BE49-F238E27FC236}">
                <a16:creationId xmlns:a16="http://schemas.microsoft.com/office/drawing/2014/main" id="{86D06D11-A2E3-7C69-B05D-6ED9AD4D4CE5}"/>
              </a:ext>
            </a:extLst>
          </p:cNvPr>
          <p:cNvGraphicFramePr>
            <a:graphicFrameLocks noGrp="1"/>
          </p:cNvGraphicFramePr>
          <p:nvPr>
            <p:extLst>
              <p:ext uri="{D42A27DB-BD31-4B8C-83A1-F6EECF244321}">
                <p14:modId xmlns:p14="http://schemas.microsoft.com/office/powerpoint/2010/main" val="2651113235"/>
              </p:ext>
            </p:extLst>
          </p:nvPr>
        </p:nvGraphicFramePr>
        <p:xfrm>
          <a:off x="17288892" y="3797301"/>
          <a:ext cx="6498733" cy="8181971"/>
        </p:xfrm>
        <a:graphic>
          <a:graphicData uri="http://schemas.openxmlformats.org/drawingml/2006/table">
            <a:tbl>
              <a:tblPr firstRow="1" bandRow="1">
                <a:tableStyleId>{5C22544A-7EE6-4342-B048-85BDC9FD1C3A}</a:tableStyleId>
              </a:tblPr>
              <a:tblGrid>
                <a:gridCol w="2523529">
                  <a:extLst>
                    <a:ext uri="{9D8B030D-6E8A-4147-A177-3AD203B41FA5}">
                      <a16:colId xmlns:a16="http://schemas.microsoft.com/office/drawing/2014/main" val="81361600"/>
                    </a:ext>
                  </a:extLst>
                </a:gridCol>
                <a:gridCol w="1987602">
                  <a:extLst>
                    <a:ext uri="{9D8B030D-6E8A-4147-A177-3AD203B41FA5}">
                      <a16:colId xmlns:a16="http://schemas.microsoft.com/office/drawing/2014/main" val="887013069"/>
                    </a:ext>
                  </a:extLst>
                </a:gridCol>
                <a:gridCol w="1987602">
                  <a:extLst>
                    <a:ext uri="{9D8B030D-6E8A-4147-A177-3AD203B41FA5}">
                      <a16:colId xmlns:a16="http://schemas.microsoft.com/office/drawing/2014/main" val="3525111754"/>
                    </a:ext>
                  </a:extLst>
                </a:gridCol>
              </a:tblGrid>
              <a:tr h="1357847">
                <a:tc>
                  <a:txBody>
                    <a:bodyPr/>
                    <a:lstStyle/>
                    <a:p>
                      <a:pPr algn="l"/>
                      <a:r>
                        <a:rPr lang="en-GB" sz="2400" dirty="0" err="1">
                          <a:latin typeface="+mn-lt"/>
                        </a:rPr>
                        <a:t>Rhanbarth</a:t>
                      </a:r>
                      <a:endParaRPr lang="en-GB" sz="2400" dirty="0">
                        <a:latin typeface="+mn-lt"/>
                      </a:endParaRPr>
                    </a:p>
                  </a:txBody>
                  <a:tcPr marL="182880" marR="182880" marT="91440" marB="91440" anchor="ctr"/>
                </a:tc>
                <a:tc>
                  <a:txBody>
                    <a:bodyPr/>
                    <a:lstStyle/>
                    <a:p>
                      <a:pPr algn="ctr"/>
                      <a:r>
                        <a:rPr lang="en-GB" sz="2400" dirty="0" err="1">
                          <a:latin typeface="+mn-lt"/>
                        </a:rPr>
                        <a:t>Cyfran</a:t>
                      </a:r>
                      <a:r>
                        <a:rPr lang="en-GB" sz="2400" dirty="0">
                          <a:latin typeface="+mn-lt"/>
                        </a:rPr>
                        <a:t> yr </a:t>
                      </a:r>
                      <a:r>
                        <a:rPr lang="en-GB" sz="2400" dirty="0" err="1">
                          <a:latin typeface="+mn-lt"/>
                        </a:rPr>
                        <a:t>Ymweliadau</a:t>
                      </a:r>
                      <a:endParaRPr lang="en-GB" sz="2400" dirty="0">
                        <a:latin typeface="+mn-lt"/>
                      </a:endParaRPr>
                    </a:p>
                    <a:p>
                      <a:pPr algn="ctr"/>
                      <a:r>
                        <a:rPr lang="en-GB" sz="2400" dirty="0">
                          <a:latin typeface="+mn-lt"/>
                        </a:rPr>
                        <a:t>2023</a:t>
                      </a:r>
                    </a:p>
                  </a:txBody>
                  <a:tcPr marL="182880" marR="182880" marT="91440" marB="91440" anchor="ctr"/>
                </a:tc>
                <a:tc>
                  <a:txBody>
                    <a:bodyPr/>
                    <a:lstStyle/>
                    <a:p>
                      <a:pPr algn="ctr"/>
                      <a:r>
                        <a:rPr lang="en-GB" sz="2400" dirty="0" err="1">
                          <a:latin typeface="+mn-lt"/>
                        </a:rPr>
                        <a:t>Cyfran</a:t>
                      </a:r>
                      <a:r>
                        <a:rPr lang="en-GB" sz="2400" dirty="0">
                          <a:latin typeface="+mn-lt"/>
                        </a:rPr>
                        <a:t> y </a:t>
                      </a:r>
                      <a:r>
                        <a:rPr lang="en-GB" sz="2400" dirty="0" err="1">
                          <a:latin typeface="+mn-lt"/>
                        </a:rPr>
                        <a:t>Gwariant</a:t>
                      </a:r>
                      <a:endParaRPr lang="en-GB" sz="2400" dirty="0">
                        <a:latin typeface="+mn-lt"/>
                      </a:endParaRPr>
                    </a:p>
                    <a:p>
                      <a:pPr algn="ctr"/>
                      <a:r>
                        <a:rPr lang="en-GB" sz="2400" dirty="0">
                          <a:latin typeface="+mn-lt"/>
                        </a:rPr>
                        <a:t>2023</a:t>
                      </a:r>
                    </a:p>
                  </a:txBody>
                  <a:tcPr marL="182880" marR="182880" marT="91440" marB="91440" anchor="ctr"/>
                </a:tc>
                <a:extLst>
                  <a:ext uri="{0D108BD9-81ED-4DB2-BD59-A6C34878D82A}">
                    <a16:rowId xmlns:a16="http://schemas.microsoft.com/office/drawing/2014/main" val="1236938923"/>
                  </a:ext>
                </a:extLst>
              </a:tr>
              <a:tr h="1137354">
                <a:tc>
                  <a:txBody>
                    <a:bodyPr/>
                    <a:lstStyle/>
                    <a:p>
                      <a:pPr marL="0" algn="l" defTabSz="914400" rtl="0" eaLnBrk="1" fontAlgn="b" latinLnBrk="0" hangingPunct="1"/>
                      <a:r>
                        <a:rPr lang="en-GB" sz="2400" kern="1200" dirty="0" err="1">
                          <a:solidFill>
                            <a:schemeClr val="tx1"/>
                          </a:solidFill>
                          <a:latin typeface="+mn-lt"/>
                          <a:ea typeface="+mn-ea"/>
                          <a:cs typeface="+mn-cs"/>
                        </a:rPr>
                        <a:t>Lloegr</a:t>
                      </a:r>
                      <a:endParaRPr lang="en-GB" sz="2400" kern="1200" dirty="0">
                        <a:solidFill>
                          <a:schemeClr val="tx1"/>
                        </a:solidFill>
                        <a:latin typeface="+mn-lt"/>
                        <a:ea typeface="+mn-ea"/>
                        <a:cs typeface="+mn-cs"/>
                      </a:endParaRP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39%</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40%</a:t>
                      </a:r>
                    </a:p>
                  </a:txBody>
                  <a:tcPr marL="182880" marR="182880" marT="182880" marB="182880" anchor="ctr"/>
                </a:tc>
                <a:extLst>
                  <a:ext uri="{0D108BD9-81ED-4DB2-BD59-A6C34878D82A}">
                    <a16:rowId xmlns:a16="http://schemas.microsoft.com/office/drawing/2014/main" val="2818411631"/>
                  </a:ext>
                </a:extLst>
              </a:tr>
              <a:tr h="1137354">
                <a:tc>
                  <a:txBody>
                    <a:bodyPr/>
                    <a:lstStyle/>
                    <a:p>
                      <a:pPr marL="0" algn="l" defTabSz="914400" rtl="0" eaLnBrk="1" fontAlgn="b" latinLnBrk="0" hangingPunct="1"/>
                      <a:r>
                        <a:rPr lang="en-GB" sz="2400" kern="1200" dirty="0" err="1">
                          <a:solidFill>
                            <a:schemeClr val="tx1"/>
                          </a:solidFill>
                          <a:latin typeface="+mn-lt"/>
                          <a:ea typeface="+mn-ea"/>
                          <a:cs typeface="+mn-cs"/>
                        </a:rPr>
                        <a:t>Canolbarth</a:t>
                      </a:r>
                      <a:r>
                        <a:rPr lang="en-GB" sz="2400" kern="1200" dirty="0">
                          <a:solidFill>
                            <a:schemeClr val="tx1"/>
                          </a:solidFill>
                          <a:latin typeface="+mn-lt"/>
                          <a:ea typeface="+mn-ea"/>
                          <a:cs typeface="+mn-cs"/>
                        </a:rPr>
                        <a:t> Cymru*</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3%</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3%</a:t>
                      </a:r>
                    </a:p>
                  </a:txBody>
                  <a:tcPr marL="182880" marR="182880" marT="182880" marB="182880" anchor="ctr"/>
                </a:tc>
                <a:extLst>
                  <a:ext uri="{0D108BD9-81ED-4DB2-BD59-A6C34878D82A}">
                    <a16:rowId xmlns:a16="http://schemas.microsoft.com/office/drawing/2014/main" val="3992828607"/>
                  </a:ext>
                </a:extLst>
              </a:tr>
              <a:tr h="1137354">
                <a:tc>
                  <a:txBody>
                    <a:bodyPr/>
                    <a:lstStyle/>
                    <a:p>
                      <a:pPr marL="0" algn="l" defTabSz="914400" rtl="0" eaLnBrk="1" fontAlgn="b" latinLnBrk="0" hangingPunct="1"/>
                      <a:r>
                        <a:rPr lang="en-GB" sz="2400" kern="1200" dirty="0" err="1">
                          <a:solidFill>
                            <a:schemeClr val="tx1"/>
                          </a:solidFill>
                          <a:latin typeface="+mn-lt"/>
                          <a:ea typeface="+mn-ea"/>
                          <a:cs typeface="+mn-cs"/>
                        </a:rPr>
                        <a:t>Gogledd</a:t>
                      </a:r>
                      <a:r>
                        <a:rPr lang="en-GB" sz="2400" kern="1200" dirty="0">
                          <a:solidFill>
                            <a:schemeClr val="tx1"/>
                          </a:solidFill>
                          <a:latin typeface="+mn-lt"/>
                          <a:ea typeface="+mn-ea"/>
                          <a:cs typeface="+mn-cs"/>
                        </a:rPr>
                        <a:t> Cymru</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9%</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9%</a:t>
                      </a:r>
                    </a:p>
                  </a:txBody>
                  <a:tcPr marL="182880" marR="182880" marT="182880" marB="182880" anchor="ctr"/>
                </a:tc>
                <a:extLst>
                  <a:ext uri="{0D108BD9-81ED-4DB2-BD59-A6C34878D82A}">
                    <a16:rowId xmlns:a16="http://schemas.microsoft.com/office/drawing/2014/main" val="664184207"/>
                  </a:ext>
                </a:extLst>
              </a:tr>
              <a:tr h="1137354">
                <a:tc>
                  <a:txBody>
                    <a:bodyPr/>
                    <a:lstStyle/>
                    <a:p>
                      <a:pPr marL="0" algn="l" defTabSz="914400" rtl="0" eaLnBrk="1" fontAlgn="b" latinLnBrk="0" hangingPunct="1"/>
                      <a:r>
                        <a:rPr lang="en-GB" sz="2400" kern="1200" dirty="0">
                          <a:solidFill>
                            <a:schemeClr val="tx1"/>
                          </a:solidFill>
                          <a:latin typeface="+mn-lt"/>
                          <a:ea typeface="+mn-ea"/>
                          <a:cs typeface="+mn-cs"/>
                        </a:rPr>
                        <a:t>De-</a:t>
                      </a:r>
                      <a:r>
                        <a:rPr lang="en-GB" sz="2400" kern="1200" dirty="0" err="1">
                          <a:solidFill>
                            <a:schemeClr val="tx1"/>
                          </a:solidFill>
                          <a:latin typeface="+mn-lt"/>
                          <a:ea typeface="+mn-ea"/>
                          <a:cs typeface="+mn-cs"/>
                        </a:rPr>
                        <a:t>ddwyrain</a:t>
                      </a:r>
                      <a:r>
                        <a:rPr lang="en-GB" sz="2400" kern="1200" dirty="0">
                          <a:solidFill>
                            <a:schemeClr val="tx1"/>
                          </a:solidFill>
                          <a:latin typeface="+mn-lt"/>
                          <a:ea typeface="+mn-ea"/>
                          <a:cs typeface="+mn-cs"/>
                        </a:rPr>
                        <a:t> Cymru</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35%</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36%</a:t>
                      </a:r>
                    </a:p>
                  </a:txBody>
                  <a:tcPr marL="182880" marR="182880" marT="182880" marB="182880" anchor="ctr"/>
                </a:tc>
                <a:extLst>
                  <a:ext uri="{0D108BD9-81ED-4DB2-BD59-A6C34878D82A}">
                    <a16:rowId xmlns:a16="http://schemas.microsoft.com/office/drawing/2014/main" val="120076929"/>
                  </a:ext>
                </a:extLst>
              </a:tr>
              <a:tr h="1137354">
                <a:tc>
                  <a:txBody>
                    <a:bodyPr/>
                    <a:lstStyle/>
                    <a:p>
                      <a:pPr marL="0" algn="l" defTabSz="914400" rtl="0" eaLnBrk="1" fontAlgn="b" latinLnBrk="0" hangingPunct="1"/>
                      <a:r>
                        <a:rPr lang="en-GB" sz="2400" kern="1200" dirty="0">
                          <a:solidFill>
                            <a:schemeClr val="tx1"/>
                          </a:solidFill>
                          <a:latin typeface="+mn-lt"/>
                          <a:ea typeface="+mn-ea"/>
                          <a:cs typeface="+mn-cs"/>
                        </a:rPr>
                        <a:t>De-</a:t>
                      </a:r>
                      <a:r>
                        <a:rPr lang="en-GB" sz="2400" kern="1200" dirty="0" err="1">
                          <a:solidFill>
                            <a:schemeClr val="tx1"/>
                          </a:solidFill>
                          <a:latin typeface="+mn-lt"/>
                          <a:ea typeface="+mn-ea"/>
                          <a:cs typeface="+mn-cs"/>
                        </a:rPr>
                        <a:t>orllewin</a:t>
                      </a:r>
                      <a:r>
                        <a:rPr lang="en-GB" sz="2400" kern="1200" dirty="0">
                          <a:solidFill>
                            <a:schemeClr val="tx1"/>
                          </a:solidFill>
                          <a:latin typeface="+mn-lt"/>
                          <a:ea typeface="+mn-ea"/>
                          <a:cs typeface="+mn-cs"/>
                        </a:rPr>
                        <a:t> Cymru</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12%</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10%</a:t>
                      </a:r>
                    </a:p>
                  </a:txBody>
                  <a:tcPr marL="182880" marR="182880" marT="182880" marB="182880" anchor="ctr"/>
                </a:tc>
                <a:extLst>
                  <a:ext uri="{0D108BD9-81ED-4DB2-BD59-A6C34878D82A}">
                    <a16:rowId xmlns:a16="http://schemas.microsoft.com/office/drawing/2014/main" val="2933681962"/>
                  </a:ext>
                </a:extLst>
              </a:tr>
              <a:tr h="1137354">
                <a:tc>
                  <a:txBody>
                    <a:bodyPr/>
                    <a:lstStyle/>
                    <a:p>
                      <a:pPr marL="0" algn="l" defTabSz="914400" rtl="0" eaLnBrk="1" fontAlgn="b" latinLnBrk="0" hangingPunct="1"/>
                      <a:r>
                        <a:rPr lang="en-GB" sz="2400" kern="1200" dirty="0">
                          <a:solidFill>
                            <a:schemeClr val="tx1"/>
                          </a:solidFill>
                          <a:latin typeface="+mn-lt"/>
                          <a:ea typeface="+mn-ea"/>
                          <a:cs typeface="+mn-cs"/>
                        </a:rPr>
                        <a:t>Yr Alban</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a:t>
                      </a:r>
                    </a:p>
                  </a:txBody>
                  <a:tcPr marL="182880" marR="182880" marT="182880" marB="18288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a:t>
                      </a:r>
                    </a:p>
                  </a:txBody>
                  <a:tcPr marL="182880" marR="182880" marT="182880" marB="182880" anchor="ctr"/>
                </a:tc>
                <a:extLst>
                  <a:ext uri="{0D108BD9-81ED-4DB2-BD59-A6C34878D82A}">
                    <a16:rowId xmlns:a16="http://schemas.microsoft.com/office/drawing/2014/main" val="1561722086"/>
                  </a:ext>
                </a:extLst>
              </a:tr>
            </a:tbl>
          </a:graphicData>
        </a:graphic>
      </p:graphicFrame>
      <p:sp>
        <p:nvSpPr>
          <p:cNvPr id="12" name="Text Placeholder 11">
            <a:extLst>
              <a:ext uri="{FF2B5EF4-FFF2-40B4-BE49-F238E27FC236}">
                <a16:creationId xmlns:a16="http://schemas.microsoft.com/office/drawing/2014/main" id="{60572170-AF7B-9764-E341-F9A15D906BB5}"/>
              </a:ext>
            </a:extLst>
          </p:cNvPr>
          <p:cNvSpPr>
            <a:spLocks noGrp="1"/>
          </p:cNvSpPr>
          <p:nvPr>
            <p:ph type="body" sz="quarter" idx="15"/>
          </p:nvPr>
        </p:nvSpPr>
        <p:spPr/>
        <p:txBody>
          <a:bodyPr lIns="0" tIns="0" rIns="0" bIns="0" anchor="t"/>
          <a:lstStyle/>
          <a:p>
            <a:r>
              <a:rPr lang="en-US" sz="2400" dirty="0"/>
              <a:t>*Mae </a:t>
            </a:r>
            <a:r>
              <a:rPr lang="en-US" sz="2400" dirty="0" err="1"/>
              <a:t>maint</a:t>
            </a:r>
            <a:r>
              <a:rPr lang="en-US" sz="2400" dirty="0"/>
              <a:t> </a:t>
            </a:r>
            <a:r>
              <a:rPr lang="en-US" sz="2400" dirty="0" err="1"/>
              <a:t>sylfaen</a:t>
            </a:r>
            <a:r>
              <a:rPr lang="en-US" sz="2400" dirty="0"/>
              <a:t> </a:t>
            </a:r>
            <a:r>
              <a:rPr lang="en-US" sz="2400" dirty="0" err="1"/>
              <a:t>Canolbarth</a:t>
            </a:r>
            <a:r>
              <a:rPr lang="en-US" sz="2400" dirty="0"/>
              <a:t> Cymru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r>
              <a:rPr lang="en-US" sz="2400" dirty="0" err="1"/>
              <a:t>Nid</a:t>
            </a:r>
            <a:r>
              <a:rPr lang="en-US" sz="2400" dirty="0"/>
              <a:t> </a:t>
            </a:r>
            <a:r>
              <a:rPr lang="en-US" sz="2400" dirty="0" err="1"/>
              <a:t>yw</a:t>
            </a:r>
            <a:r>
              <a:rPr lang="en-US" sz="2400" dirty="0"/>
              <a:t> </a:t>
            </a:r>
            <a:r>
              <a:rPr lang="en-US" sz="2400" dirty="0" err="1"/>
              <a:t>meintiau</a:t>
            </a:r>
            <a:r>
              <a:rPr lang="en-US" sz="2400" dirty="0"/>
              <a:t>                                    </a:t>
            </a:r>
            <a:r>
              <a:rPr lang="en-US" sz="2400" dirty="0" err="1"/>
              <a:t>sylfaen</a:t>
            </a:r>
            <a:r>
              <a:rPr lang="en-US" sz="2400" dirty="0"/>
              <a:t> o dan 30 </a:t>
            </a:r>
            <a:r>
              <a:rPr lang="en-US" sz="2400" dirty="0" err="1"/>
              <a:t>wedi’u</a:t>
            </a:r>
            <a:r>
              <a:rPr lang="en-US" sz="2400" dirty="0"/>
              <a:t> </a:t>
            </a:r>
            <a:r>
              <a:rPr lang="en-US" sz="2400" dirty="0" err="1"/>
              <a:t>cynnwys</a:t>
            </a:r>
            <a:r>
              <a:rPr lang="en-US" sz="2400" dirty="0"/>
              <a:t>.</a:t>
            </a:r>
            <a:br>
              <a:rPr lang="en-US" sz="2400" dirty="0"/>
            </a:b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endParaRPr lang="en-US" dirty="0"/>
          </a:p>
        </p:txBody>
      </p:sp>
    </p:spTree>
    <p:custDataLst>
      <p:tags r:id="rId1"/>
    </p:custDataLst>
    <p:extLst>
      <p:ext uri="{BB962C8B-B14F-4D97-AF65-F5344CB8AC3E}">
        <p14:creationId xmlns:p14="http://schemas.microsoft.com/office/powerpoint/2010/main" val="4223235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5DDBAE-6E0A-2146-3CBE-7A1775CC2294}"/>
              </a:ext>
            </a:extLst>
          </p:cNvPr>
          <p:cNvSpPr>
            <a:spLocks noGrp="1"/>
          </p:cNvSpPr>
          <p:nvPr>
            <p:ph type="title" idx="4294967295"/>
          </p:nvPr>
        </p:nvSpPr>
        <p:spPr>
          <a:xfrm>
            <a:off x="580231" y="692388"/>
            <a:ext cx="23223537"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Dadansoddi</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p>
        </p:txBody>
      </p:sp>
      <p:sp>
        <p:nvSpPr>
          <p:cNvPr id="7" name="Content Placeholder 6">
            <a:extLst>
              <a:ext uri="{FF2B5EF4-FFF2-40B4-BE49-F238E27FC236}">
                <a16:creationId xmlns:a16="http://schemas.microsoft.com/office/drawing/2014/main" id="{FFA89EDE-246D-8AFC-FD07-5D771F8C3AC5}"/>
              </a:ext>
            </a:extLst>
          </p:cNvPr>
          <p:cNvSpPr>
            <a:spLocks noGrp="1"/>
          </p:cNvSpPr>
          <p:nvPr>
            <p:ph type="body" sz="quarter" idx="14"/>
          </p:nvPr>
        </p:nvSpPr>
        <p:spPr>
          <a:xfrm>
            <a:off x="609843" y="1885870"/>
            <a:ext cx="23227200" cy="1886829"/>
          </a:xfrm>
        </p:spPr>
        <p:txBody>
          <a:bodyPr lIns="90000" tIns="46800" rIns="90000" bIns="46800"/>
          <a:lstStyle/>
          <a:p>
            <a:r>
              <a:rPr lang="cy-GB" sz="2800" noProof="0" dirty="0"/>
              <a:t>Costau bwyd a diod oedd y gwariant mwyaf o hyd i’r rhai a oedd ar ymweliad dydd â Chymru yn 2023. Er y bu gostyngiad yng nghyfran yr ymweliadau dydd a oedd yn cynnwys gweithgareddau bwyd, diod, noson allan neu siopa arbenigol, arhosodd cyfran y gwariant ar fwyd a diod yn sefydlog o gymharu â 2022, wrth i deuluoedd wario llai ar fwyd a diod yn 2023. </a:t>
            </a:r>
          </a:p>
          <a:p>
            <a:r>
              <a:rPr lang="cy-GB" sz="2800" noProof="0" dirty="0"/>
              <a:t>Arhosodd gwariant ar siopa arbenigol yn sefydlog hefyd yn 2023, ond gwelwyd cynnydd o 71% yn Ch4 2023 yn ystod y cyfnod cyn y Nadolig, o gymharu â Ch4 2022</a:t>
            </a:r>
            <a:r>
              <a:rPr lang="cy-GB" sz="2800" noProof="0" dirty="0">
                <a:solidFill>
                  <a:schemeClr val="tx1"/>
                </a:solidFill>
              </a:rPr>
              <a:t>. Gwelwyd cynnydd o 52% mewn gwariant ar atyniadau ac adloniant yn 2023, gan gynrychioli 14% o wariant yng Nghymru. Cafodd hyn ei ysgogi’n rhannol gan wariant ar atyniadau ac adloniant gan bobl annibynnol iau a welodd gynnydd o 10 pwynt canran, o gymharu â 2022. </a:t>
            </a:r>
          </a:p>
        </p:txBody>
      </p:sp>
      <p:sp>
        <p:nvSpPr>
          <p:cNvPr id="3" name="Rectangle 2">
            <a:extLst>
              <a:ext uri="{FF2B5EF4-FFF2-40B4-BE49-F238E27FC236}">
                <a16:creationId xmlns:a16="http://schemas.microsoft.com/office/drawing/2014/main" id="{1AE79D45-FA69-14EA-FF8F-23F6F2A5F41C}"/>
              </a:ext>
            </a:extLst>
          </p:cNvPr>
          <p:cNvSpPr/>
          <p:nvPr/>
        </p:nvSpPr>
        <p:spPr>
          <a:xfrm>
            <a:off x="558799" y="4515650"/>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Dadansoddi</a:t>
            </a:r>
            <a:r>
              <a:rPr lang="en-US" sz="2800" b="1" dirty="0"/>
              <a:t> </a:t>
            </a:r>
            <a:r>
              <a:rPr lang="en-US" sz="2800" b="1" dirty="0" err="1"/>
              <a:t>gwariant</a:t>
            </a:r>
            <a:r>
              <a:rPr lang="en-US" sz="2800" b="1" dirty="0"/>
              <a:t> </a:t>
            </a:r>
            <a:r>
              <a:rPr lang="en-US" sz="2800" b="1" dirty="0" err="1"/>
              <a:t>ymweliadau</a:t>
            </a:r>
            <a:r>
              <a:rPr lang="en-US" sz="2800" b="1" dirty="0"/>
              <a:t> </a:t>
            </a:r>
            <a:r>
              <a:rPr lang="en-US" sz="2800" b="1" dirty="0" err="1"/>
              <a:t>dydd</a:t>
            </a:r>
            <a:r>
              <a:rPr lang="en-US" sz="2800" b="1" dirty="0"/>
              <a:t> 2023</a:t>
            </a:r>
          </a:p>
        </p:txBody>
      </p:sp>
      <p:sp>
        <p:nvSpPr>
          <p:cNvPr id="5" name="Rectangle 4">
            <a:extLst>
              <a:ext uri="{FF2B5EF4-FFF2-40B4-BE49-F238E27FC236}">
                <a16:creationId xmlns:a16="http://schemas.microsoft.com/office/drawing/2014/main" id="{C16456F9-7F24-4534-1097-A25B9A1C115C}"/>
              </a:ext>
              <a:ext uri="{C183D7F6-B498-43B3-948B-1728B52AA6E4}">
                <adec:decorative xmlns:adec="http://schemas.microsoft.com/office/drawing/2017/decorative" val="1"/>
              </a:ext>
            </a:extLst>
          </p:cNvPr>
          <p:cNvSpPr/>
          <p:nvPr/>
        </p:nvSpPr>
        <p:spPr>
          <a:xfrm>
            <a:off x="571501" y="4890050"/>
            <a:ext cx="23223537" cy="708128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6" name="Content Placeholder 8" descr="Pie chart depicting the breakdown of visit spend in 2022, for example food and drink costs represent 34% of visit spend.">
            <a:extLst>
              <a:ext uri="{FF2B5EF4-FFF2-40B4-BE49-F238E27FC236}">
                <a16:creationId xmlns:a16="http://schemas.microsoft.com/office/drawing/2014/main" id="{2BCD9828-6A63-CF0C-9F9D-14866C2A3A90}"/>
              </a:ext>
            </a:extLst>
          </p:cNvPr>
          <p:cNvGraphicFramePr>
            <a:graphicFrameLocks/>
          </p:cNvGraphicFramePr>
          <p:nvPr>
            <p:extLst>
              <p:ext uri="{D42A27DB-BD31-4B8C-83A1-F6EECF244321}">
                <p14:modId xmlns:p14="http://schemas.microsoft.com/office/powerpoint/2010/main" val="1434602812"/>
              </p:ext>
            </p:extLst>
          </p:nvPr>
        </p:nvGraphicFramePr>
        <p:xfrm>
          <a:off x="608012" y="5358384"/>
          <a:ext cx="23187026" cy="66129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11">
            <a:extLst>
              <a:ext uri="{FF2B5EF4-FFF2-40B4-BE49-F238E27FC236}">
                <a16:creationId xmlns:a16="http://schemas.microsoft.com/office/drawing/2014/main" id="{076AC9BE-435B-184A-5C90-F1FF5566DEF5}"/>
              </a:ext>
            </a:extLst>
          </p:cNvPr>
          <p:cNvSpPr txBox="1">
            <a:spLocks/>
          </p:cNvSpPr>
          <p:nvPr/>
        </p:nvSpPr>
        <p:spPr>
          <a:xfrm>
            <a:off x="558800" y="11971338"/>
            <a:ext cx="20528218" cy="1294719"/>
          </a:xfrm>
          <a:prstGeom prst="rect">
            <a:avLst/>
          </a:prstGeom>
        </p:spPr>
        <p:txBody>
          <a:bodyPr lIns="91440" tIns="45720" rIns="91440" bIns="45720" anchor="t"/>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US" sz="2400" dirty="0"/>
              <a:t>Mae </a:t>
            </a:r>
            <a:r>
              <a:rPr lang="en-US" sz="2400" dirty="0" err="1"/>
              <a:t>maint</a:t>
            </a:r>
            <a:r>
              <a:rPr lang="en-US" sz="2400" dirty="0"/>
              <a:t> </a:t>
            </a:r>
            <a:r>
              <a:rPr lang="en-US" sz="2400" dirty="0" err="1"/>
              <a:t>sylfaen</a:t>
            </a:r>
            <a:r>
              <a:rPr lang="en-US" sz="2400" dirty="0"/>
              <a:t> </a:t>
            </a:r>
            <a:r>
              <a:rPr lang="en-US" sz="2400" dirty="0" err="1"/>
              <a:t>categorïau</a:t>
            </a:r>
            <a:r>
              <a:rPr lang="en-US" sz="2400" dirty="0"/>
              <a:t> â *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p>
          <a:p>
            <a:pPr marL="0" indent="0" hangingPunct="1">
              <a:buNone/>
            </a:pPr>
            <a:r>
              <a:rPr lang="en-US" sz="2400" dirty="0" err="1"/>
              <a:t>Ffynhonnell</a:t>
            </a:r>
            <a:r>
              <a:rPr lang="en-US" sz="2400" dirty="0"/>
              <a:t>: </a:t>
            </a:r>
            <a:r>
              <a:rPr lang="en-US" sz="2400" dirty="0" err="1"/>
              <a:t>Arolwg</a:t>
            </a:r>
            <a:r>
              <a:rPr lang="en-US" sz="2400" dirty="0"/>
              <a:t> </a:t>
            </a:r>
            <a:r>
              <a:rPr lang="en-US" sz="2400" dirty="0" err="1"/>
              <a:t>Twristiaeth</a:t>
            </a:r>
            <a:r>
              <a:rPr lang="en-US" sz="2400" dirty="0"/>
              <a:t> Prydain </a:t>
            </a:r>
            <a:r>
              <a:rPr lang="en-US" sz="2400" dirty="0" err="1"/>
              <a:t>Fawr</a:t>
            </a:r>
            <a:r>
              <a:rPr lang="en-US" sz="2400" dirty="0"/>
              <a:t>: </a:t>
            </a:r>
            <a:r>
              <a:rPr lang="en-US" sz="2400" dirty="0" err="1"/>
              <a:t>Ymweliadau</a:t>
            </a:r>
            <a:r>
              <a:rPr lang="en-US" sz="2400" dirty="0"/>
              <a:t> </a:t>
            </a:r>
            <a:r>
              <a:rPr lang="en-US" sz="2400" dirty="0" err="1"/>
              <a:t>Dydd</a:t>
            </a:r>
            <a:r>
              <a:rPr lang="en-GB" sz="2400" dirty="0"/>
              <a:t> 2023</a:t>
            </a:r>
            <a:br>
              <a:rPr lang="en-US" sz="2400" dirty="0"/>
            </a:br>
            <a:r>
              <a:rPr lang="en-US" sz="2400" dirty="0"/>
              <a:t>Sylfaen: Cymru 1,006</a:t>
            </a:r>
          </a:p>
        </p:txBody>
      </p:sp>
    </p:spTree>
    <p:custDataLst>
      <p:tags r:id="rId1"/>
    </p:custDataLst>
    <p:extLst>
      <p:ext uri="{BB962C8B-B14F-4D97-AF65-F5344CB8AC3E}">
        <p14:creationId xmlns:p14="http://schemas.microsoft.com/office/powerpoint/2010/main" val="343357490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E54942-D452-9DDB-C73B-B1D89458DF40}"/>
              </a:ext>
            </a:extLst>
          </p:cNvPr>
          <p:cNvSpPr>
            <a:spLocks noGrp="1"/>
          </p:cNvSpPr>
          <p:nvPr>
            <p:ph type="title" idx="4294967295"/>
          </p:nvPr>
        </p:nvSpPr>
        <p:spPr>
          <a:xfrm>
            <a:off x="561975" y="764336"/>
            <a:ext cx="23223538" cy="1006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ts val="0"/>
              </a:spcAft>
              <a:buClrTx/>
              <a:buSzPct val="100000"/>
              <a:buFont typeface="Symbol"/>
              <a:buNone/>
              <a:tabLst/>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cyfartalog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50F8EF96-A9E9-BC11-E702-94CEFA698000}"/>
              </a:ext>
            </a:extLst>
          </p:cNvPr>
          <p:cNvSpPr>
            <a:spLocks noGrp="1"/>
          </p:cNvSpPr>
          <p:nvPr>
            <p:ph type="body" sz="quarter" idx="14"/>
          </p:nvPr>
        </p:nvSpPr>
        <p:spPr>
          <a:xfrm>
            <a:off x="561975" y="2105029"/>
            <a:ext cx="23223538" cy="1552572"/>
          </a:xfrm>
        </p:spPr>
        <p:txBody>
          <a:bodyPr lIns="91440" tIns="45720" rIns="91440" bIns="45720" anchor="t"/>
          <a:lstStyle/>
          <a:p>
            <a:r>
              <a:rPr lang="cy-GB" noProof="0" dirty="0"/>
              <a:t>Roedd gwariant cyfartalog ar ymweliadau dydd twristiaeth yn £41 neu lai. Gwariodd 12% ddim byd o gwbl; ymweliadau dydd i weld ffrindiau a pherthnasau oedd y rhain yn bennaf. Fodd bynnag, roedd 1 o bob 10 yn gwario mwy na £100 fesul ymweliad ar gyfartaledd. Roedd yr ymweliadau hyn yn fwy tebygol o fod yn ymweliadau gan grwpiau oedran iau â dinasoedd a threfi mawr ac yn cynnwys gweithgareddau fel bwyd, diod, noson allan neu siopa arbenigol.</a:t>
            </a:r>
          </a:p>
        </p:txBody>
      </p:sp>
      <p:sp>
        <p:nvSpPr>
          <p:cNvPr id="7" name="Rectangle 6">
            <a:extLst>
              <a:ext uri="{FF2B5EF4-FFF2-40B4-BE49-F238E27FC236}">
                <a16:creationId xmlns:a16="http://schemas.microsoft.com/office/drawing/2014/main" id="{A35A954E-D2E8-7CE3-BF65-17499491B930}"/>
              </a:ext>
            </a:extLst>
          </p:cNvPr>
          <p:cNvSpPr/>
          <p:nvPr/>
        </p:nvSpPr>
        <p:spPr>
          <a:xfrm>
            <a:off x="571500" y="3797300"/>
            <a:ext cx="23223538"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cyfartalog</a:t>
            </a:r>
            <a:r>
              <a:rPr lang="en-US" sz="2800" b="1" dirty="0"/>
              <a:t> </a:t>
            </a:r>
            <a:r>
              <a:rPr lang="en-US" sz="2800" b="1" dirty="0" err="1"/>
              <a:t>ar</a:t>
            </a:r>
            <a:r>
              <a:rPr lang="en-US" sz="2800" b="1" dirty="0"/>
              <a:t> </a:t>
            </a:r>
            <a:r>
              <a:rPr lang="en-US" sz="2800" b="1" dirty="0" err="1"/>
              <a:t>ymweliadau</a:t>
            </a:r>
            <a:r>
              <a:rPr lang="en-US" sz="2800" b="1" dirty="0"/>
              <a:t> </a:t>
            </a:r>
            <a:r>
              <a:rPr lang="en-US" sz="2800" b="1" dirty="0" err="1"/>
              <a:t>dydd</a:t>
            </a:r>
            <a:r>
              <a:rPr lang="en-US" sz="2800" b="1" dirty="0"/>
              <a:t> </a:t>
            </a:r>
            <a:r>
              <a:rPr lang="en-US" sz="2800" b="1" dirty="0" err="1"/>
              <a:t>twristiaeth</a:t>
            </a:r>
            <a:r>
              <a:rPr lang="en-US" sz="2800" b="1" dirty="0"/>
              <a:t> 2023 (</a:t>
            </a:r>
            <a:r>
              <a:rPr lang="en-US" sz="2800" b="1" dirty="0" err="1"/>
              <a:t>gan</a:t>
            </a:r>
            <a:r>
              <a:rPr lang="en-US" sz="2800" b="1" dirty="0"/>
              <a:t> </a:t>
            </a:r>
            <a:r>
              <a:rPr lang="en-US" sz="2800" b="1" dirty="0" err="1"/>
              <a:t>gynnwys</a:t>
            </a:r>
            <a:r>
              <a:rPr lang="en-US" sz="2800" b="1" dirty="0"/>
              <a:t> dim </a:t>
            </a:r>
            <a:r>
              <a:rPr lang="en-US" sz="2800" b="1" dirty="0" err="1"/>
              <a:t>gwariant</a:t>
            </a:r>
            <a:r>
              <a:rPr lang="en-US" sz="2800" b="1" dirty="0"/>
              <a:t>)</a:t>
            </a:r>
          </a:p>
        </p:txBody>
      </p:sp>
      <p:sp>
        <p:nvSpPr>
          <p:cNvPr id="9" name="Rectangle 8">
            <a:extLst>
              <a:ext uri="{FF2B5EF4-FFF2-40B4-BE49-F238E27FC236}">
                <a16:creationId xmlns:a16="http://schemas.microsoft.com/office/drawing/2014/main" id="{63179E55-F432-E3D8-CD12-33A05D867772}"/>
              </a:ext>
              <a:ext uri="{C183D7F6-B498-43B3-948B-1728B52AA6E4}">
                <adec:decorative xmlns:adec="http://schemas.microsoft.com/office/drawing/2017/decorative" val="1"/>
              </a:ext>
            </a:extLst>
          </p:cNvPr>
          <p:cNvSpPr/>
          <p:nvPr/>
        </p:nvSpPr>
        <p:spPr>
          <a:xfrm>
            <a:off x="571501" y="4546100"/>
            <a:ext cx="23223537" cy="7425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aphicFrame>
        <p:nvGraphicFramePr>
          <p:cNvPr id="8" name="Content Placeholder 8" descr="Bar chart depicting the average spend on tourism day visits in 2022 in England, including zero spend, for example 18% of visits had a spend of £20 to £30.">
            <a:extLst>
              <a:ext uri="{FF2B5EF4-FFF2-40B4-BE49-F238E27FC236}">
                <a16:creationId xmlns:a16="http://schemas.microsoft.com/office/drawing/2014/main" id="{9F27BCAA-4812-B22A-832F-FEEBD5F32D0E}"/>
              </a:ext>
            </a:extLst>
          </p:cNvPr>
          <p:cNvGraphicFramePr>
            <a:graphicFrameLocks/>
          </p:cNvGraphicFramePr>
          <p:nvPr>
            <p:extLst>
              <p:ext uri="{D42A27DB-BD31-4B8C-83A1-F6EECF244321}">
                <p14:modId xmlns:p14="http://schemas.microsoft.com/office/powerpoint/2010/main" val="3507872825"/>
              </p:ext>
            </p:extLst>
          </p:nvPr>
        </p:nvGraphicFramePr>
        <p:xfrm>
          <a:off x="571500" y="4546100"/>
          <a:ext cx="23223538"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11">
            <a:extLst>
              <a:ext uri="{FF2B5EF4-FFF2-40B4-BE49-F238E27FC236}">
                <a16:creationId xmlns:a16="http://schemas.microsoft.com/office/drawing/2014/main" id="{E781CDF9-F02C-17EC-948D-99C09326CA9C}"/>
              </a:ext>
            </a:extLst>
          </p:cNvPr>
          <p:cNvSpPr txBox="1">
            <a:spLocks/>
          </p:cNvSpPr>
          <p:nvPr/>
        </p:nvSpPr>
        <p:spPr>
          <a:xfrm>
            <a:off x="561975" y="12228987"/>
            <a:ext cx="20528218" cy="998175"/>
          </a:xfrm>
          <a:prstGeom prst="rect">
            <a:avLst/>
          </a:prstGeom>
        </p:spPr>
        <p:txBody>
          <a:bodyPr/>
          <a:lstStyle>
            <a:lvl1pPr marL="571500" marR="0" indent="-571500"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ts val="0"/>
              </a:spcAft>
              <a:buClrTx/>
              <a:buSzPct val="100000"/>
              <a:buFont typeface="Symbol"/>
              <a:buChar char="¾"/>
              <a:tabLst/>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ts val="0"/>
              </a:spcAft>
              <a:buClrTx/>
              <a:buSzPct val="100000"/>
              <a:buFont typeface="Symbol"/>
              <a:buChar char="·"/>
              <a:tabLst/>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buNone/>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a:t>
            </a:r>
            <a:r>
              <a:rPr lang="en-GB" sz="2400" dirty="0" err="1"/>
              <a:t>Ymweliadau</a:t>
            </a:r>
            <a:r>
              <a:rPr lang="en-GB" sz="2400" dirty="0"/>
              <a:t> </a:t>
            </a:r>
            <a:r>
              <a:rPr lang="en-GB" sz="2400" dirty="0" err="1"/>
              <a:t>Dydd</a:t>
            </a:r>
            <a:r>
              <a:rPr lang="en-GB" sz="2400" dirty="0"/>
              <a:t> 2023</a:t>
            </a:r>
            <a:br>
              <a:rPr lang="en-US" sz="2400" dirty="0"/>
            </a:br>
            <a:r>
              <a:rPr lang="en-US" sz="2400" dirty="0"/>
              <a:t>Sylfaen: Cymru 1,006</a:t>
            </a:r>
          </a:p>
        </p:txBody>
      </p:sp>
    </p:spTree>
    <p:custDataLst>
      <p:tags r:id="rId1"/>
    </p:custDataLst>
    <p:extLst>
      <p:ext uri="{BB962C8B-B14F-4D97-AF65-F5344CB8AC3E}">
        <p14:creationId xmlns:p14="http://schemas.microsoft.com/office/powerpoint/2010/main" val="108862616"/>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A57628387</value>
    </field>
    <field name="Objective-Title">
      <value order="0">Wales_Tourism_Day_Visit_Annual_Report_2023_FINAL (Welsh)</value>
    </field>
    <field name="Objective-Description">
      <value order="0"/>
    </field>
    <field name="Objective-CreationStamp">
      <value order="0">2025-04-07T07:10:46Z</value>
    </field>
    <field name="Objective-IsApproved">
      <value order="0">false</value>
    </field>
    <field name="Objective-IsPublished">
      <value order="0">true</value>
    </field>
    <field name="Objective-DatePublished">
      <value order="0">2025-04-07T14:19:24Z</value>
    </field>
    <field name="Objective-ModificationStamp">
      <value order="0">2025-04-07T14:19:24Z</value>
    </field>
    <field name="Objective-Owner">
      <value order="0">Cox, Rebecca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Insights:GBTS &amp; GBDVS:Joint GBTS &amp; GBDVS Surveys - BMG - 2020-2024:Tourism &amp; Marketing - Tourism Research - Great Britain Day Visits Survey - Outcomes and Deliverables - 2020-2024:Annual reports</value>
    </field>
    <field name="Objective-Parent">
      <value order="0">Annual reports</value>
    </field>
    <field name="Objective-State">
      <value order="0">Published</value>
    </field>
    <field name="Objective-VersionId">
      <value order="0">vA104531206</value>
    </field>
    <field name="Objective-Version">
      <value order="0">4.0</value>
    </field>
    <field name="Objective-VersionNumber">
      <value order="0">5</value>
    </field>
    <field name="Objective-VersionComment">
      <value order="0"/>
    </field>
    <field name="Objective-FileNumber">
      <value order="0">qA1407348</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7513</Words>
  <Application>Microsoft Office PowerPoint</Application>
  <PresentationFormat>Custom</PresentationFormat>
  <Paragraphs>537</Paragraphs>
  <Slides>34</Slides>
  <Notes>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34</vt:i4>
      </vt:variant>
    </vt:vector>
  </HeadingPairs>
  <TitlesOfParts>
    <vt:vector size="50" baseType="lpstr">
      <vt:lpstr>Arial</vt:lpstr>
      <vt:lpstr>Arial Black</vt:lpstr>
      <vt:lpstr>Calibri</vt:lpstr>
      <vt:lpstr>Calibri Light</vt:lpstr>
      <vt:lpstr>Courier New</vt:lpstr>
      <vt:lpstr>Cymru Sans Body</vt:lpstr>
      <vt:lpstr>Cymru Sans Headline</vt:lpstr>
      <vt:lpstr>Cymru Sans Headline Medium</vt:lpstr>
      <vt:lpstr>Helvetica</vt:lpstr>
      <vt:lpstr>Source Sans Pro</vt:lpstr>
      <vt:lpstr>Source Sans Pro Semibold</vt:lpstr>
      <vt:lpstr>Symbol</vt:lpstr>
      <vt:lpstr>Wales Sans Body</vt:lpstr>
      <vt:lpstr>Wales Sans Headline</vt:lpstr>
      <vt:lpstr>Wales Sans Headline Medium</vt:lpstr>
      <vt:lpstr>Office Theme</vt:lpstr>
      <vt:lpstr>Adroddiad Blynyddol 2023</vt:lpstr>
      <vt:lpstr>Aeth trigolion Prydain Fawr ar 1.3 biliwn o deithiau dydd a dros nos ym Mhrydain Fawr yn 2023. Gwariwyd £83.2 biliwn ar yr holl dripiau domestig ym Mhrydain Fawr yn 2023.</vt:lpstr>
      <vt:lpstr>Cynnwys</vt:lpstr>
      <vt:lpstr>Cyflwyniad</vt:lpstr>
      <vt:lpstr>Methodoleg (1/2)</vt:lpstr>
      <vt:lpstr>Methodoleg (2/2)</vt:lpstr>
      <vt:lpstr>Diffiniadau</vt:lpstr>
      <vt:lpstr>Cyd-destun</vt:lpstr>
      <vt:lpstr>Crynodeb</vt:lpstr>
      <vt:lpstr>Crynodeb o’r canfyddiadau (1/2)</vt:lpstr>
      <vt:lpstr>Crynodeb o’r canfyddiadau (2/2)</vt:lpstr>
      <vt:lpstr>Cipolwg ar ystadegau twristiaeth ymweliadau dydd 2023 Prydain Fawr</vt:lpstr>
      <vt:lpstr>Ymweliadau dydd twristiaeth fesul mis yn 2023</vt:lpstr>
      <vt:lpstr>Ymweliadau dydd twristiaeth fesul chwarter 2022-2023</vt:lpstr>
      <vt:lpstr>Gwariant ymweliadau dydd twristiaeth fesul chwarter 2022-2023</vt:lpstr>
      <vt:lpstr>Gwlad breswylio yn ôl gwlad gyrchfan yn 2023</vt:lpstr>
      <vt:lpstr>Gwariant cyfartalog fesul ymweliad 2022-2023</vt:lpstr>
      <vt:lpstr>Cymru</vt:lpstr>
      <vt:lpstr>Crynodeb o ymweliadau dydd twristiaeth â Chymru yn 2023</vt:lpstr>
      <vt:lpstr>Ymweliadau dydd twristiaeth a gwariant yng Nghymru 2023</vt:lpstr>
      <vt:lpstr>Math o leoliad y prif le yr ymwelwyd ag ef</vt:lpstr>
      <vt:lpstr>Gwariant fesul math o leoliad y prif le yr ymwelwyd ag ef 2023</vt:lpstr>
      <vt:lpstr>Gweithgareddau y cymerwyd rhan ynddynt ar ymweliadau dydd twristiaeth 2023</vt:lpstr>
      <vt:lpstr>Gwariant ar ymweliadau dydd twristiaeth fesul prif weithgaredd 2023</vt:lpstr>
      <vt:lpstr>Proffil ymweliadau Cymru</vt:lpstr>
      <vt:lpstr>Ymweliadau a gwariant fesul rhanbarth yr ymwelwyd ag ef 2023</vt:lpstr>
      <vt:lpstr>Trafnidiaeth a ddefnyddiwyd 2023</vt:lpstr>
      <vt:lpstr>Pellter a deithiwyd a nifer y lleoedd yr ymwelwyd â nhw</vt:lpstr>
      <vt:lpstr>Cyfnod bywyd a phroffil oedran ar gyfer ymweliadau dydd 2023</vt:lpstr>
      <vt:lpstr>Maint parti ymweliadau 2023</vt:lpstr>
      <vt:lpstr>Cyfansoddiad partïon ymweliadau 2023</vt:lpstr>
      <vt:lpstr>Ymweliadau a gwariant fesul rhanbarth preswylio 2023</vt:lpstr>
      <vt:lpstr>Dadansoddi gwariant ymweliadau dydd 2023</vt:lpstr>
      <vt:lpstr>Gwariant cyfartalog ar ymweliadau dydd twristiaeth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Arolwg Twristiaeth Prydain Fawr Cymru (ymweliadau dydd): adroddiad blynyddol, 2023</dc:title>
  <dc:creator/>
  <cp:lastModifiedBy/>
  <cp:revision>1</cp:revision>
  <dcterms:modified xsi:type="dcterms:W3CDTF">2025-04-08T06:37:20Z</dcterms:modified>
</cp:coreProperties>
</file>