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notesSlides/notesSlide2.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notesSlides/notesSlide3.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notesSlides/notesSlide4.xml" ContentType="application/vnd.openxmlformats-officedocument.presentationml.notesSlide+xml"/>
  <Override PartName="/ppt/charts/chart25.xml" ContentType="application/vnd.openxmlformats-officedocument.drawingml.chart+xml"/>
  <Override PartName="/ppt/charts/chart26.xml" ContentType="application/vnd.openxmlformats-officedocument.drawingml.chart+xml"/>
  <Override PartName="/ppt/notesSlides/notesSlide5.xml" ContentType="application/vnd.openxmlformats-officedocument.presentationml.notesSlide+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notesSlides/notesSlide6.xml" ContentType="application/vnd.openxmlformats-officedocument.presentationml.notesSlide+xml"/>
  <Override PartName="/ppt/charts/chart33.xml" ContentType="application/vnd.openxmlformats-officedocument.drawingml.chart+xml"/>
  <Override PartName="/ppt/notesSlides/notesSlide7.xml" ContentType="application/vnd.openxmlformats-officedocument.presentationml.notesSlide+xml"/>
  <Override PartName="/ppt/charts/chart34.xml" ContentType="application/vnd.openxmlformats-officedocument.drawingml.chart+xml"/>
  <Override PartName="/ppt/notesSlides/notesSlide8.xml" ContentType="application/vnd.openxmlformats-officedocument.presentationml.notesSlide+xml"/>
  <Override PartName="/ppt/charts/chart35.xml" ContentType="application/vnd.openxmlformats-officedocument.drawingml.chart+xml"/>
  <Override PartName="/ppt/notesSlides/notesSlide9.xml" ContentType="application/vnd.openxmlformats-officedocument.presentationml.notesSlide+xml"/>
  <Override PartName="/ppt/charts/chart36.xml" ContentType="application/vnd.openxmlformats-officedocument.drawingml.chart+xml"/>
  <Override PartName="/ppt/notesSlides/notesSlide10.xml" ContentType="application/vnd.openxmlformats-officedocument.presentationml.notesSlide+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notesSlides/notesSlide11.xml" ContentType="application/vnd.openxmlformats-officedocument.presentationml.notesSlide+xml"/>
  <Override PartName="/ppt/charts/chart41.xml" ContentType="application/vnd.openxmlformats-officedocument.drawingml.chart+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charts/chart45.xml" ContentType="application/vnd.openxmlformats-officedocument.drawingml.chart+xml"/>
  <Override PartName="/ppt/charts/chart46.xml" ContentType="application/vnd.openxmlformats-officedocument.drawingml.char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2"/>
    <p:sldMasterId id="2147483757" r:id="rId3"/>
  </p:sldMasterIdLst>
  <p:notesMasterIdLst>
    <p:notesMasterId r:id="rId52"/>
  </p:notesMasterIdLst>
  <p:handoutMasterIdLst>
    <p:handoutMasterId r:id="rId53"/>
  </p:handoutMasterIdLst>
  <p:sldIdLst>
    <p:sldId id="264" r:id="rId4"/>
    <p:sldId id="472" r:id="rId5"/>
    <p:sldId id="469" r:id="rId6"/>
    <p:sldId id="266" r:id="rId7"/>
    <p:sldId id="267" r:id="rId8"/>
    <p:sldId id="268" r:id="rId9"/>
    <p:sldId id="269" r:id="rId10"/>
    <p:sldId id="270" r:id="rId11"/>
    <p:sldId id="470" r:id="rId12"/>
    <p:sldId id="400" r:id="rId13"/>
    <p:sldId id="473"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471" r:id="rId38"/>
    <p:sldId id="455" r:id="rId39"/>
    <p:sldId id="456" r:id="rId40"/>
    <p:sldId id="454" r:id="rId41"/>
    <p:sldId id="449" r:id="rId42"/>
    <p:sldId id="452" r:id="rId43"/>
    <p:sldId id="451" r:id="rId44"/>
    <p:sldId id="450" r:id="rId45"/>
    <p:sldId id="448" r:id="rId46"/>
    <p:sldId id="461" r:id="rId47"/>
    <p:sldId id="464" r:id="rId48"/>
    <p:sldId id="468" r:id="rId49"/>
    <p:sldId id="466" r:id="rId50"/>
    <p:sldId id="467" r:id="rId51"/>
  </p:sldIdLst>
  <p:sldSz cx="24384000" cy="13716000"/>
  <p:notesSz cx="6800850" cy="9807575"/>
  <p:custDataLst>
    <p:tags r:id="rId54"/>
  </p:custDataLst>
  <p:defaultTex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1pPr>
    <a:lvl2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2pPr>
    <a:lvl3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3pPr>
    <a:lvl4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4pPr>
    <a:lvl5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5pPr>
    <a:lvl6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6pPr>
    <a:lvl7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7pPr>
    <a:lvl8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8pPr>
    <a:lvl9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15:guide id="2" pos="7680" userDrawn="1">
          <p15:clr>
            <a:srgbClr val="A4A3A4"/>
          </p15:clr>
        </p15:guide>
        <p15:guide id="3" orient="horz" pos="432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D0DEEF"/>
          </a:solidFill>
        </a:fill>
      </a:tcStyle>
    </a:wholeTbl>
    <a:band2H>
      <a:tcStyle>
        <a:tcBdr/>
        <a:fill>
          <a:solidFill>
            <a:srgbClr val="E9EFF7"/>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firstRow>
  </a:tblStyle>
  <a:tblStyle styleId="{C7B018BB-80A7-4F77-B60F-C8B233D01FF8}"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E0E0E0"/>
          </a:solidFill>
        </a:fill>
      </a:tcStyle>
    </a:wholeTbl>
    <a:band2H>
      <a:tcStyle>
        <a:tcBdr/>
        <a:fill>
          <a:solidFill>
            <a:srgbClr val="F0F0F0"/>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firstRow>
  </a:tblStyle>
  <a:tblStyle styleId="{EEE7283C-3CF3-47DC-8721-378D4A62B228}"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D4E2CE"/>
          </a:solidFill>
        </a:fill>
      </a:tcStyle>
    </a:wholeTbl>
    <a:band2H>
      <a:tcStyle>
        <a:tcBdr/>
        <a:fill>
          <a:solidFill>
            <a:srgbClr val="EBF1E8"/>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firstRow>
  </a:tblStyle>
  <a:tblStyle styleId="{CF821DB8-F4EB-4A41-A1BA-3FCAFE7338EE}" styleName="">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Style>
        <a:tcBdr/>
        <a:fill>
          <a:solidFill>
            <a:srgbClr val="000000"/>
          </a:solidFill>
        </a:fill>
      </a:tcStyle>
    </a:band2H>
    <a:firstCol>
      <a:tcTxStyle b="on"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000000"/>
          </a:solidFill>
        </a:fill>
      </a:tcStyle>
    </a:lastRow>
    <a:firstRow>
      <a:tcTxStyle b="on" i="off">
        <a:fontRef idx="major">
          <a:srgbClr val="000000"/>
        </a:fontRef>
        <a:srgbClr val="000000"/>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CACACA"/>
          </a:solidFill>
        </a:fill>
      </a:tcStyle>
    </a:wholeTbl>
    <a:band2H>
      <a:tcStyle>
        <a:tcBdr/>
        <a:fill>
          <a:solidFill>
            <a:srgbClr val="E6E6E6"/>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firstRow>
  </a:tblStyle>
  <a:tblStyle styleId="{2708684C-4D16-4618-839F-0558EEFCDFE6}"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862" autoAdjust="0"/>
    <p:restoredTop sz="94660"/>
  </p:normalViewPr>
  <p:slideViewPr>
    <p:cSldViewPr snapToGrid="0">
      <p:cViewPr varScale="1">
        <p:scale>
          <a:sx n="51" d="100"/>
          <a:sy n="51" d="100"/>
        </p:scale>
        <p:origin x="366" y="126"/>
      </p:cViewPr>
      <p:guideLst>
        <p:guide pos="7680"/>
        <p:guide orient="horz" pos="4320"/>
      </p:guideLst>
    </p:cSldViewPr>
  </p:slideViewPr>
  <p:notesTextViewPr>
    <p:cViewPr>
      <p:scale>
        <a:sx n="1" d="1"/>
        <a:sy n="1" d="1"/>
      </p:scale>
      <p:origin x="0" y="0"/>
    </p:cViewPr>
  </p:notesTextViewPr>
  <p:notesViewPr>
    <p:cSldViewPr snapToGrid="0">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commentAuthors" Target="commentAuthors.xml"/><Relationship Id="rId7" Type="http://schemas.openxmlformats.org/officeDocument/2006/relationships/slide" Target="slides/slide4.xml"/><Relationship Id="rId2" Type="http://schemas.openxmlformats.org/officeDocument/2006/relationships/slideMaster" Target="slideMasters/slideMaster1.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handoutMaster" Target="handoutMasters/handoutMaster1.xml"/><Relationship Id="rId58" Type="http://schemas.openxmlformats.org/officeDocument/2006/relationships/theme" Target="theme/theme1.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 Id="rId60" Type="http://schemas.microsoft.com/office/2018/10/relationships/authors" Targe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Excel_Worksheet44.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noFill/>
            </a:ln>
          </c:spPr>
          <c:dPt>
            <c:idx val="0"/>
            <c:bubble3D val="0"/>
            <c:spPr>
              <a:solidFill>
                <a:schemeClr val="accent1"/>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3656-440F-B7AD-937BCB929577}"/>
              </c:ext>
            </c:extLst>
          </c:dPt>
          <c:dPt>
            <c:idx val="1"/>
            <c:bubble3D val="0"/>
            <c:spPr>
              <a:solidFill>
                <a:schemeClr val="accent2"/>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3656-440F-B7AD-937BCB929577}"/>
              </c:ext>
            </c:extLst>
          </c:dPt>
          <c:dPt>
            <c:idx val="2"/>
            <c:bubble3D val="0"/>
            <c:spPr>
              <a:solidFill>
                <a:schemeClr val="accent3"/>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3656-440F-B7AD-937BCB929577}"/>
              </c:ext>
            </c:extLst>
          </c:dPt>
          <c:dLbls>
            <c:dLbl>
              <c:idx val="0"/>
              <c:layout>
                <c:manualLayout>
                  <c:x val="0.10993136465549469"/>
                  <c:y val="7.9145863652229309E-2"/>
                </c:manualLayout>
              </c:layout>
              <c:tx>
                <c:rich>
                  <a:bodyPr/>
                  <a:lstStyle/>
                  <a:p>
                    <a:pPr>
                      <a:defRPr/>
                    </a:pPr>
                    <a:fld id="{AE9389D5-DE74-471D-8069-B57D7B2770CD}"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15598310000000001"/>
                      <c:h val="0.11582000000000001"/>
                    </c:manualLayout>
                  </c15:layout>
                  <c15:dlblFieldTable/>
                  <c15:showDataLabelsRange val="0"/>
                </c:ext>
                <c:ext xmlns:c16="http://schemas.microsoft.com/office/drawing/2014/chart" uri="{C3380CC4-5D6E-409C-BE32-E72D297353CC}">
                  <c16:uniqueId val="{00000001-3656-440F-B7AD-937BCB929577}"/>
                </c:ext>
              </c:extLst>
            </c:dLbl>
            <c:dLbl>
              <c:idx val="1"/>
              <c:layout>
                <c:manualLayout>
                  <c:x val="-9.903697669506073E-2"/>
                  <c:y val="-8.6363010108470917E-2"/>
                </c:manualLayout>
              </c:layout>
              <c:tx>
                <c:rich>
                  <a:bodyPr/>
                  <a:lstStyle/>
                  <a:p>
                    <a:pPr>
                      <a:defRPr/>
                    </a:pPr>
                    <a:fld id="{B5674925-2A16-48FE-BAC8-E4BA09A851B4}"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12889819999999999"/>
                      <c:h val="0.11582000000000001"/>
                    </c:manualLayout>
                  </c15:layout>
                  <c15:dlblFieldTable/>
                  <c15:showDataLabelsRange val="0"/>
                </c:ext>
                <c:ext xmlns:c16="http://schemas.microsoft.com/office/drawing/2014/chart" uri="{C3380CC4-5D6E-409C-BE32-E72D297353CC}">
                  <c16:uniqueId val="{00000003-3656-440F-B7AD-937BCB929577}"/>
                </c:ext>
              </c:extLst>
            </c:dLbl>
            <c:dLbl>
              <c:idx val="2"/>
              <c:layout>
                <c:manualLayout>
                  <c:x val="-4.1545748710632324E-2"/>
                  <c:y val="-0.10324873030185699"/>
                </c:manualLayout>
              </c:layout>
              <c:tx>
                <c:rich>
                  <a:bodyPr/>
                  <a:lstStyle/>
                  <a:p>
                    <a:pPr>
                      <a:defRPr/>
                    </a:pPr>
                    <a:fld id="{31033A3C-A12E-4BC7-BF30-250618BC5EE5}"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dlblFieldTable/>
                  <c15:showDataLabelsRange val="0"/>
                </c:ext>
                <c:ext xmlns:c16="http://schemas.microsoft.com/office/drawing/2014/chart" uri="{C3380CC4-5D6E-409C-BE32-E72D297353CC}">
                  <c16:uniqueId val="{00000005-3656-440F-B7AD-937BCB929577}"/>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#,##0.0</c:formatCode>
                <c:ptCount val="3"/>
                <c:pt idx="0">
                  <c:v>99.4</c:v>
                </c:pt>
                <c:pt idx="1">
                  <c:v>12.4</c:v>
                </c:pt>
                <c:pt idx="2">
                  <c:v>8.4</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3656-440F-B7AD-937BCB929577}"/>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804620504379272"/>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baseline="0" smtId="4294967295">
          <a:solidFill>
            <a:schemeClr val="tx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593-4AD2-A4E0-992061F65D5F}"/>
              </c:ext>
            </c:extLst>
          </c:dPt>
          <c:dPt>
            <c:idx val="1"/>
            <c:bubble3D val="0"/>
            <c:spPr>
              <a:solidFill>
                <a:schemeClr val="accent2"/>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593-4AD2-A4E0-992061F65D5F}"/>
              </c:ext>
            </c:extLst>
          </c:dPt>
          <c:dPt>
            <c:idx val="2"/>
            <c:bubble3D val="0"/>
            <c:spPr>
              <a:solidFill>
                <a:schemeClr val="accent3"/>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593-4AD2-A4E0-992061F65D5F}"/>
              </c:ext>
            </c:extLst>
          </c:dPt>
          <c:dLbls>
            <c:dLbl>
              <c:idx val="0"/>
              <c:layout>
                <c:manualLayout>
                  <c:x val="0.12529252469539642"/>
                  <c:y val="8.2401424646377563E-2"/>
                </c:manualLayout>
              </c:layout>
              <c:tx>
                <c:rich>
                  <a:bodyPr/>
                  <a:lstStyle/>
                  <a:p>
                    <a:pPr>
                      <a:defRPr/>
                    </a:pPr>
                    <a:fld id="{D80ABF87-B516-4709-B43A-DE1C19770BFB}"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1562877"/>
                      <c:h val="9.3052770000000007E-2"/>
                    </c:manualLayout>
                  </c15:layout>
                  <c15:dlblFieldTable/>
                  <c15:showDataLabelsRange val="0"/>
                </c:ext>
                <c:ext xmlns:c16="http://schemas.microsoft.com/office/drawing/2014/chart" uri="{C3380CC4-5D6E-409C-BE32-E72D297353CC}">
                  <c16:uniqueId val="{00000001-C593-4AD2-A4E0-992061F65D5F}"/>
                </c:ext>
              </c:extLst>
            </c:dLbl>
            <c:dLbl>
              <c:idx val="1"/>
              <c:layout>
                <c:manualLayout>
                  <c:x val="-8.5551440715789795E-2"/>
                  <c:y val="-7.4918001890182495E-2"/>
                </c:manualLayout>
              </c:layout>
              <c:tx>
                <c:rich>
                  <a:bodyPr/>
                  <a:lstStyle/>
                  <a:p>
                    <a:pPr>
                      <a:defRPr/>
                    </a:pPr>
                    <a:fld id="{9D89DE11-23EE-42F3-B3B8-09CD78B5D1D9}"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dlblFieldTable/>
                  <c15:showDataLabelsRange val="0"/>
                </c:ext>
                <c:ext xmlns:c16="http://schemas.microsoft.com/office/drawing/2014/chart" uri="{C3380CC4-5D6E-409C-BE32-E72D297353CC}">
                  <c16:uniqueId val="{00000003-C593-4AD2-A4E0-992061F65D5F}"/>
                </c:ext>
              </c:extLst>
            </c:dLbl>
            <c:dLbl>
              <c:idx val="2"/>
              <c:layout>
                <c:manualLayout>
                  <c:x val="-1.1692437343299389E-2"/>
                  <c:y val="-0.12294795364141464"/>
                </c:manualLayout>
              </c:layout>
              <c:tx>
                <c:rich>
                  <a:bodyPr/>
                  <a:lstStyle/>
                  <a:p>
                    <a:pPr>
                      <a:defRPr/>
                    </a:pPr>
                    <a:fld id="{ABB186B5-F97B-4154-89E2-A7CAD5C24B0E}"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dlblFieldTable/>
                  <c15:showDataLabelsRange val="0"/>
                </c:ext>
                <c:ext xmlns:c16="http://schemas.microsoft.com/office/drawing/2014/chart" uri="{C3380CC4-5D6E-409C-BE32-E72D297353CC}">
                  <c16:uniqueId val="{00000005-C593-4AD2-A4E0-992061F65D5F}"/>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_-* #,##0.0_-;\-* #,##0.0_-;_-* "-"??_-;_-@_-</c:formatCode>
                <c:ptCount val="3"/>
                <c:pt idx="0">
                  <c:v>1030.03644130098</c:v>
                </c:pt>
                <c:pt idx="1">
                  <c:v>90.752283233333003</c:v>
                </c:pt>
                <c:pt idx="2">
                  <c:v>60.899241101797799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593-4AD2-A4E0-992061F65D5F}"/>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479374349117279"/>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baseline="0" smtId="4294967295">
          <a:solidFill>
            <a:schemeClr val="tx1"/>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63D5-4E36-AD13-67F0C2E8E701}"/>
              </c:ext>
            </c:extLst>
          </c:dPt>
          <c:dPt>
            <c:idx val="1"/>
            <c:bubble3D val="0"/>
            <c:spPr>
              <a:solidFill>
                <a:schemeClr val="accent2"/>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63D5-4E36-AD13-67F0C2E8E701}"/>
              </c:ext>
            </c:extLst>
          </c:dPt>
          <c:dPt>
            <c:idx val="2"/>
            <c:bubble3D val="0"/>
            <c:spPr>
              <a:solidFill>
                <a:schemeClr val="accent3"/>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63D5-4E36-AD13-67F0C2E8E701}"/>
              </c:ext>
            </c:extLst>
          </c:dPt>
          <c:dLbls>
            <c:dLbl>
              <c:idx val="0"/>
              <c:layout>
                <c:manualLayout>
                  <c:x val="0.14003226161003113"/>
                  <c:y val="7.6728686690330505E-2"/>
                </c:manualLayout>
              </c:layout>
              <c:tx>
                <c:rich>
                  <a:bodyPr/>
                  <a:lstStyle/>
                  <a:p>
                    <a:pPr>
                      <a:defRPr/>
                    </a:pPr>
                    <a:r>
                      <a:rPr lang="en-US"/>
                      <a:t>£26.1B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2007352"/>
                      <c:h val="0.13112370000000001"/>
                    </c:manualLayout>
                  </c15:layout>
                  <c15:showDataLabelsRange val="0"/>
                </c:ext>
                <c:ext xmlns:c16="http://schemas.microsoft.com/office/drawing/2014/chart" uri="{C3380CC4-5D6E-409C-BE32-E72D297353CC}">
                  <c16:uniqueId val="{00000001-63D5-4E36-AD13-67F0C2E8E701}"/>
                </c:ext>
              </c:extLst>
            </c:dLbl>
            <c:dLbl>
              <c:idx val="1"/>
              <c:layout>
                <c:manualLayout>
                  <c:x val="-7.8712202608585358E-2"/>
                  <c:y val="-7.5209096074104309E-2"/>
                </c:manualLayout>
              </c:layout>
              <c:tx>
                <c:rich>
                  <a:bodyPr/>
                  <a:lstStyle/>
                  <a:p>
                    <a:pPr>
                      <a:defRPr/>
                    </a:pPr>
                    <a:r>
                      <a:rPr lang="en-US"/>
                      <a:t>£3.2B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26298159999999998"/>
                      <c:h val="8.3295519999999998E-2"/>
                    </c:manualLayout>
                  </c15:layout>
                  <c15:showDataLabelsRange val="0"/>
                </c:ext>
                <c:ext xmlns:c16="http://schemas.microsoft.com/office/drawing/2014/chart" uri="{C3380CC4-5D6E-409C-BE32-E72D297353CC}">
                  <c16:uniqueId val="{00000003-63D5-4E36-AD13-67F0C2E8E701}"/>
                </c:ext>
              </c:extLst>
            </c:dLbl>
            <c:dLbl>
              <c:idx val="2"/>
              <c:layout>
                <c:manualLayout>
                  <c:x val="1.0061472654342651E-2"/>
                  <c:y val="-0.11734268814325333"/>
                </c:manualLayout>
              </c:layout>
              <c:tx>
                <c:rich>
                  <a:bodyPr rot="0" spcFirstLastPara="1" vertOverflow="ellipsis" vert="horz" wrap="square" anchor="ctr" anchorCtr="0"/>
                  <a:lstStyle/>
                  <a:p>
                    <a:pPr algn="ctr" rtl="0">
                      <a:defRPr lang="en-US" sz="2000" b="0" i="0" u="none" strike="noStrike" kern="1200" baseline="0" smtClean="0">
                        <a:solidFill>
                          <a:srgbClr val="000000"/>
                        </a:solidFill>
                        <a:latin typeface="+mn-lt"/>
                        <a:ea typeface="+mn-ea"/>
                        <a:cs typeface="+mn-cs"/>
                      </a:defRPr>
                    </a:pPr>
                    <a:r>
                      <a:rPr lang="en-US" sz="2000" b="0" i="0" u="none" strike="noStrike" kern="1200" baseline="0">
                        <a:solidFill>
                          <a:srgbClr val="000000"/>
                        </a:solidFill>
                        <a:latin typeface="+mn-lt"/>
                        <a:ea typeface="+mn-ea"/>
                        <a:cs typeface="+mn-cs"/>
                      </a:rPr>
                      <a:t>£2.0B </a:t>
                    </a:r>
                  </a:p>
                </c:rich>
              </c:tx>
              <c:spPr>
                <a:noFill/>
                <a:ln>
                  <a:noFill/>
                </a:ln>
                <a:effectLst/>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32222190000000001"/>
                      <c:h val="8.3295519999999998E-2"/>
                    </c:manualLayout>
                  </c15:layout>
                  <c15:showDataLabelsRange val="0"/>
                </c:ext>
                <c:ext xmlns:c16="http://schemas.microsoft.com/office/drawing/2014/chart" uri="{C3380CC4-5D6E-409C-BE32-E72D297353CC}">
                  <c16:uniqueId val="{00000005-63D5-4E36-AD13-67F0C2E8E701}"/>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_-* #,##0_-;\-* #,##0_-;_-* "-"??_-;_-@_-</c:formatCode>
                <c:ptCount val="3"/>
                <c:pt idx="0">
                  <c:v>26045.0748414679</c:v>
                </c:pt>
                <c:pt idx="1">
                  <c:v>3188.8850974803099</c:v>
                </c:pt>
                <c:pt idx="2">
                  <c:v>2018.6777536652901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63D5-4E36-AD13-67F0C2E8E701}"/>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804620504379272"/>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aseline="0" smtId="4294967295">
          <a:solidFill>
            <a:schemeClr val="tx1"/>
          </a:solidFil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7ABC-4D54-894C-CCD5D508F7A1}"/>
              </c:ext>
            </c:extLst>
          </c:dPt>
          <c:dPt>
            <c:idx val="1"/>
            <c:bubble3D val="0"/>
            <c:spPr>
              <a:solidFill>
                <a:schemeClr val="accent2"/>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7ABC-4D54-894C-CCD5D508F7A1}"/>
              </c:ext>
            </c:extLst>
          </c:dPt>
          <c:dPt>
            <c:idx val="2"/>
            <c:bubble3D val="0"/>
            <c:spPr>
              <a:solidFill>
                <a:schemeClr val="accent3"/>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7ABC-4D54-894C-CCD5D508F7A1}"/>
              </c:ext>
            </c:extLst>
          </c:dPt>
          <c:dLbls>
            <c:dLbl>
              <c:idx val="0"/>
              <c:layout>
                <c:manualLayout>
                  <c:x val="0.12400127947330475"/>
                  <c:y val="0.10207008570432663"/>
                </c:manualLayout>
              </c:layout>
              <c:tx>
                <c:rich>
                  <a:bodyPr/>
                  <a:lstStyle/>
                  <a:p>
                    <a:pPr>
                      <a:defRPr/>
                    </a:pPr>
                    <a:r>
                      <a:rPr lang="en-US"/>
                      <a:t>£45.6B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16867309999999999"/>
                      <c:h val="0.13112370000000001"/>
                    </c:manualLayout>
                  </c15:layout>
                  <c15:showDataLabelsRange val="0"/>
                </c:ext>
                <c:ext xmlns:c16="http://schemas.microsoft.com/office/drawing/2014/chart" uri="{C3380CC4-5D6E-409C-BE32-E72D297353CC}">
                  <c16:uniqueId val="{00000001-7ABC-4D54-894C-CCD5D508F7A1}"/>
                </c:ext>
              </c:extLst>
            </c:dLbl>
            <c:dLbl>
              <c:idx val="1"/>
              <c:layout>
                <c:manualLayout>
                  <c:x val="-8.5085682570934296E-2"/>
                  <c:y val="-5.4614752531051636E-2"/>
                </c:manualLayout>
              </c:layout>
              <c:tx>
                <c:rich>
                  <a:bodyPr/>
                  <a:lstStyle/>
                  <a:p>
                    <a:pPr>
                      <a:defRPr/>
                    </a:pPr>
                    <a:r>
                      <a:rPr lang="en-US"/>
                      <a:t>£3.9B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26753850000000001"/>
                      <c:h val="9.9557820000000005E-2"/>
                    </c:manualLayout>
                  </c15:layout>
                  <c15:showDataLabelsRange val="0"/>
                </c:ext>
                <c:ext xmlns:c16="http://schemas.microsoft.com/office/drawing/2014/chart" uri="{C3380CC4-5D6E-409C-BE32-E72D297353CC}">
                  <c16:uniqueId val="{00000003-7ABC-4D54-894C-CCD5D508F7A1}"/>
                </c:ext>
              </c:extLst>
            </c:dLbl>
            <c:dLbl>
              <c:idx val="2"/>
              <c:layout>
                <c:manualLayout>
                  <c:x val="6.5036197192966938E-3"/>
                  <c:y val="-0.12359166890382767"/>
                </c:manualLayout>
              </c:layout>
              <c:tx>
                <c:rich>
                  <a:bodyPr/>
                  <a:lstStyle/>
                  <a:p>
                    <a:pPr>
                      <a:defRPr/>
                    </a:pPr>
                    <a:r>
                      <a:rPr lang="en-US"/>
                      <a:t>£2.5B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30399409999999999"/>
                      <c:h val="8.0043059999999999E-2"/>
                    </c:manualLayout>
                  </c15:layout>
                  <c15:showDataLabelsRange val="0"/>
                </c:ext>
                <c:ext xmlns:c16="http://schemas.microsoft.com/office/drawing/2014/chart" uri="{C3380CC4-5D6E-409C-BE32-E72D297353CC}">
                  <c16:uniqueId val="{00000005-7ABC-4D54-894C-CCD5D508F7A1}"/>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"£"#,##0</c:formatCode>
                <c:ptCount val="3"/>
                <c:pt idx="0">
                  <c:v>45579.180071393996</c:v>
                </c:pt>
                <c:pt idx="1">
                  <c:v>3920.7076629468297</c:v>
                </c:pt>
                <c:pt idx="2">
                  <c:v>2485.0746838826199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7ABC-4D54-894C-CCD5D508F7A1}"/>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804620504379272"/>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aseline="0" smtId="4294967295">
          <a:solidFill>
            <a:schemeClr val="tx1"/>
          </a:solidFil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noFill/>
            </a:ln>
          </c:spPr>
          <c:dPt>
            <c:idx val="0"/>
            <c:bubble3D val="0"/>
            <c:spPr>
              <a:solidFill>
                <a:schemeClr val="accent1"/>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459D-4F1F-97F4-45DA11E14667}"/>
              </c:ext>
            </c:extLst>
          </c:dPt>
          <c:dPt>
            <c:idx val="1"/>
            <c:bubble3D val="0"/>
            <c:spPr>
              <a:solidFill>
                <a:schemeClr val="accent2"/>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459D-4F1F-97F4-45DA11E14667}"/>
              </c:ext>
            </c:extLst>
          </c:dPt>
          <c:dPt>
            <c:idx val="2"/>
            <c:bubble3D val="0"/>
            <c:spPr>
              <a:solidFill>
                <a:schemeClr val="accent3"/>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459D-4F1F-97F4-45DA11E14667}"/>
              </c:ext>
            </c:extLst>
          </c:dPt>
          <c:dLbls>
            <c:dLbl>
              <c:idx val="0"/>
              <c:layout>
                <c:manualLayout>
                  <c:x val="0.1057850643992424"/>
                  <c:y val="5.4208356887102127E-2"/>
                </c:manualLayout>
              </c:layout>
              <c:tx>
                <c:rich>
                  <a:bodyPr/>
                  <a:lstStyle/>
                  <a:p>
                    <a:pPr>
                      <a:defRPr/>
                    </a:pPr>
                    <a:r>
                      <a:rPr lang="en-US"/>
                      <a:t>1.1B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13773930000000001"/>
                      <c:h val="0.11582000000000001"/>
                    </c:manualLayout>
                  </c15:layout>
                  <c15:showDataLabelsRange val="0"/>
                </c:ext>
                <c:ext xmlns:c16="http://schemas.microsoft.com/office/drawing/2014/chart" uri="{C3380CC4-5D6E-409C-BE32-E72D297353CC}">
                  <c16:uniqueId val="{00000001-459D-4F1F-97F4-45DA11E14667}"/>
                </c:ext>
              </c:extLst>
            </c:dLbl>
            <c:dLbl>
              <c:idx val="1"/>
              <c:layout>
                <c:manualLayout>
                  <c:x val="-0.10401255637407303"/>
                  <c:y val="-8.6363069713115692E-2"/>
                </c:manualLayout>
              </c:layout>
              <c:tx>
                <c:rich>
                  <a:bodyPr/>
                  <a:lstStyle/>
                  <a:p>
                    <a:pPr>
                      <a:defRPr/>
                    </a:pPr>
                    <a:fld id="{B5674925-2A16-48FE-BAC8-E4BA09A851B4}"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24167759999999999"/>
                      <c:h val="0.1158201"/>
                    </c:manualLayout>
                  </c15:layout>
                  <c15:dlblFieldTable/>
                  <c15:showDataLabelsRange val="0"/>
                </c:ext>
                <c:ext xmlns:c16="http://schemas.microsoft.com/office/drawing/2014/chart" uri="{C3380CC4-5D6E-409C-BE32-E72D297353CC}">
                  <c16:uniqueId val="{00000003-459D-4F1F-97F4-45DA11E14667}"/>
                </c:ext>
              </c:extLst>
            </c:dLbl>
            <c:dLbl>
              <c:idx val="2"/>
              <c:layout>
                <c:manualLayout>
                  <c:x val="-4.1545748710632324E-2"/>
                  <c:y val="-0.10324873030185699"/>
                </c:manualLayout>
              </c:layout>
              <c:tx>
                <c:rich>
                  <a:bodyPr/>
                  <a:lstStyle/>
                  <a:p>
                    <a:pPr>
                      <a:defRPr/>
                    </a:pPr>
                    <a:fld id="{31033A3C-A12E-4BC7-BF30-250618BC5EE5}"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dlblFieldTable/>
                  <c15:showDataLabelsRange val="0"/>
                </c:ext>
                <c:ext xmlns:c16="http://schemas.microsoft.com/office/drawing/2014/chart" uri="{C3380CC4-5D6E-409C-BE32-E72D297353CC}">
                  <c16:uniqueId val="{00000005-459D-4F1F-97F4-45DA11E14667}"/>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0.0</c:formatCode>
                <c:ptCount val="3"/>
                <c:pt idx="0">
                  <c:v>1129.4000000000001</c:v>
                </c:pt>
                <c:pt idx="1">
                  <c:v>103.2</c:v>
                </c:pt>
                <c:pt idx="2">
                  <c:v>69.3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459D-4F1F-97F4-45DA11E14667}"/>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804620504379272"/>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aseline="0" smtId="4294967295">
          <a:solidFill>
            <a:schemeClr val="tx1"/>
          </a:solidFil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801D-4606-8A60-10DEC2A4B9C4}"/>
              </c:ext>
            </c:extLst>
          </c:dPt>
          <c:dPt>
            <c:idx val="1"/>
            <c:bubble3D val="0"/>
            <c:spPr>
              <a:solidFill>
                <a:schemeClr val="accent2"/>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801D-4606-8A60-10DEC2A4B9C4}"/>
              </c:ext>
            </c:extLst>
          </c:dPt>
          <c:dPt>
            <c:idx val="2"/>
            <c:bubble3D val="0"/>
            <c:spPr>
              <a:solidFill>
                <a:schemeClr val="accent3"/>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801D-4606-8A60-10DEC2A4B9C4}"/>
              </c:ext>
            </c:extLst>
          </c:dPt>
          <c:dLbls>
            <c:dLbl>
              <c:idx val="0"/>
              <c:layout>
                <c:manualLayout>
                  <c:x val="0.14794759452342987"/>
                  <c:y val="5.6135635823011398E-2"/>
                </c:manualLayout>
              </c:layout>
              <c:tx>
                <c:rich>
                  <a:bodyPr/>
                  <a:lstStyle/>
                  <a:p>
                    <a:pPr>
                      <a:defRPr/>
                    </a:pPr>
                    <a:r>
                      <a:rPr lang="en-US"/>
                      <a:t>£71.6B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42944539999999998"/>
                      <c:h val="9.3052770000000007E-2"/>
                    </c:manualLayout>
                  </c15:layout>
                  <c15:showDataLabelsRange val="0"/>
                </c:ext>
                <c:ext xmlns:c16="http://schemas.microsoft.com/office/drawing/2014/chart" uri="{C3380CC4-5D6E-409C-BE32-E72D297353CC}">
                  <c16:uniqueId val="{00000001-801D-4606-8A60-10DEC2A4B9C4}"/>
                </c:ext>
              </c:extLst>
            </c:dLbl>
            <c:dLbl>
              <c:idx val="1"/>
              <c:layout>
                <c:manualLayout>
                  <c:x val="-0.11540485918521881"/>
                  <c:y val="-8.1484407186508179E-2"/>
                </c:manualLayout>
              </c:layout>
              <c:tx>
                <c:rich>
                  <a:bodyPr/>
                  <a:lstStyle/>
                  <a:p>
                    <a:pPr>
                      <a:defRPr/>
                    </a:pPr>
                    <a:r>
                      <a:rPr lang="en-US"/>
                      <a:t>£7.1B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DataLabelsRange val="0"/>
                </c:ext>
                <c:ext xmlns:c16="http://schemas.microsoft.com/office/drawing/2014/chart" uri="{C3380CC4-5D6E-409C-BE32-E72D297353CC}">
                  <c16:uniqueId val="{00000003-801D-4606-8A60-10DEC2A4B9C4}"/>
                </c:ext>
              </c:extLst>
            </c:dLbl>
            <c:dLbl>
              <c:idx val="2"/>
              <c:layout>
                <c:manualLayout>
                  <c:x val="-4.1545748710632324E-2"/>
                  <c:y val="-0.10324873030185699"/>
                </c:manualLayout>
              </c:layout>
              <c:tx>
                <c:rich>
                  <a:bodyPr/>
                  <a:lstStyle/>
                  <a:p>
                    <a:pPr>
                      <a:defRPr/>
                    </a:pPr>
                    <a:r>
                      <a:rPr lang="en-US"/>
                      <a:t>£4.5 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DataLabelsRange val="0"/>
                </c:ext>
                <c:ext xmlns:c16="http://schemas.microsoft.com/office/drawing/2014/chart" uri="{C3380CC4-5D6E-409C-BE32-E72D297353CC}">
                  <c16:uniqueId val="{00000005-801D-4606-8A60-10DEC2A4B9C4}"/>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"£"#,##0</c:formatCode>
                <c:ptCount val="3"/>
                <c:pt idx="0">
                  <c:v>71624</c:v>
                </c:pt>
                <c:pt idx="1">
                  <c:v>7110</c:v>
                </c:pt>
                <c:pt idx="2">
                  <c:v>4504</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801D-4606-8A60-10DEC2A4B9C4}"/>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479374349117279"/>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aseline="0" smtId="4294967295">
          <a:solidFill>
            <a:schemeClr val="tx1"/>
          </a:solidFil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551934838294983"/>
          <c:y val="8.0480501055717468E-2"/>
          <c:w val="0.62725430727005005"/>
          <c:h val="0.75566399097442627"/>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FED-452D-85D1-7D44717D5C10}"/>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FFED-452D-85D1-7D44717D5C10}"/>
              </c:ext>
            </c:extLst>
          </c:dPt>
          <c:dPt>
            <c:idx val="2"/>
            <c:bubble3D val="0"/>
            <c:spPr>
              <a:solidFill>
                <a:schemeClr val="accent3"/>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FFED-452D-85D1-7D44717D5C10}"/>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FED-452D-85D1-7D44717D5C10}"/>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FFED-452D-85D1-7D44717D5C10}"/>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FFED-452D-85D1-7D44717D5C10}"/>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General</c:formatCode>
                <c:ptCount val="3"/>
                <c:pt idx="0">
                  <c:v>99.4</c:v>
                </c:pt>
                <c:pt idx="1">
                  <c:v>12.4</c:v>
                </c:pt>
                <c:pt idx="2">
                  <c:v>8.4</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FFED-452D-85D1-7D44717D5C10}"/>
            </c:ext>
          </c:extLst>
        </c:ser>
        <c:dLbls>
          <c:showLegendKey val="0"/>
          <c:showVal val="0"/>
          <c:showCatName val="0"/>
          <c:showSerName val="0"/>
          <c:showPercent val="0"/>
          <c:showBubbleSize val="0"/>
          <c:showLeaderLines val="1"/>
        </c:dLbls>
        <c:firstSliceAng val="0"/>
        <c:holeSize val="62"/>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27017104625702"/>
          <c:y val="9.5701083540916443E-2"/>
          <c:w val="0.62725430727005005"/>
          <c:h val="0.75566399097442627"/>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9B0B-4706-B4E2-8D18C2EBDDA2}"/>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B0B-4706-B4E2-8D18C2EBDDA2}"/>
              </c:ext>
            </c:extLst>
          </c:dPt>
          <c:dPt>
            <c:idx val="2"/>
            <c:bubble3D val="0"/>
            <c:spPr>
              <a:solidFill>
                <a:schemeClr val="accent3"/>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9B0B-4706-B4E2-8D18C2EBDDA2}"/>
              </c:ext>
            </c:extLst>
          </c:dPt>
          <c:dLbls>
            <c:dLbl>
              <c:idx val="0"/>
              <c:layout>
                <c:manualLayout>
                  <c:x val="-1.9760927185416222E-2"/>
                  <c:y val="0"/>
                </c:manualLayout>
              </c:layout>
              <c:numFmt formatCode="[$£-809]#,##0" sourceLinked="0"/>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9B0B-4706-B4E2-8D18C2EBDDA2}"/>
                </c:ext>
              </c:extLst>
            </c:dLbl>
            <c:dLbl>
              <c:idx val="1"/>
              <c:numFmt formatCode="[$£-809]#,##0" sourceLinked="0"/>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B0B-4706-B4E2-8D18C2EBDDA2}"/>
                </c:ext>
              </c:extLst>
            </c:dLbl>
            <c:dLbl>
              <c:idx val="2"/>
              <c:layout>
                <c:manualLayout>
                  <c:x val="-7.1139335632324219E-2"/>
                  <c:y val="-9.5225311815738678E-2"/>
                </c:manualLayout>
              </c:layout>
              <c:numFmt formatCode="[$£-809]#,##0" sourceLinked="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9B0B-4706-B4E2-8D18C2EBDDA2}"/>
                </c:ext>
              </c:extLst>
            </c:dLbl>
            <c:numFmt formatCode="[$£-809]#,##0" sourceLinked="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#,##0</c:formatCode>
                <c:ptCount val="3"/>
                <c:pt idx="0">
                  <c:v>26045</c:v>
                </c:pt>
                <c:pt idx="1">
                  <c:v>3189</c:v>
                </c:pt>
                <c:pt idx="2">
                  <c:v>2019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9B0B-4706-B4E2-8D18C2EBDDA2}"/>
            </c:ext>
          </c:extLst>
        </c:ser>
        <c:dLbls>
          <c:showLegendKey val="0"/>
          <c:showVal val="0"/>
          <c:showCatName val="0"/>
          <c:showSerName val="0"/>
          <c:showPercent val="0"/>
          <c:showBubbleSize val="0"/>
          <c:showLeaderLines val="1"/>
        </c:dLbls>
        <c:firstSliceAng val="0"/>
        <c:holeSize val="62"/>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391330242156982"/>
          <c:y val="8.5808277130126953E-2"/>
          <c:w val="0.62725430727005005"/>
          <c:h val="0.75566399097442627"/>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918-4A04-94FB-04C7199289EF}"/>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F918-4A04-94FB-04C7199289EF}"/>
              </c:ext>
            </c:extLst>
          </c:dPt>
          <c:dPt>
            <c:idx val="2"/>
            <c:bubble3D val="0"/>
            <c:spPr>
              <a:solidFill>
                <a:schemeClr val="accent3"/>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F918-4A04-94FB-04C7199289EF}"/>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918-4A04-94FB-04C7199289EF}"/>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F918-4A04-94FB-04C7199289EF}"/>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F918-4A04-94FB-04C7199289EF}"/>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General</c:formatCode>
                <c:ptCount val="3"/>
                <c:pt idx="0">
                  <c:v>280.3</c:v>
                </c:pt>
                <c:pt idx="1">
                  <c:v>35.4</c:v>
                </c:pt>
                <c:pt idx="2">
                  <c:v>24.5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F918-4A04-94FB-04C7199289EF}"/>
            </c:ext>
          </c:extLst>
        </c:ser>
        <c:dLbls>
          <c:showLegendKey val="0"/>
          <c:showVal val="0"/>
          <c:showCatName val="0"/>
          <c:showSerName val="0"/>
          <c:showPercent val="0"/>
          <c:showBubbleSize val="0"/>
          <c:showLeaderLines val="1"/>
        </c:dLbls>
        <c:firstSliceAng val="0"/>
        <c:holeSize val="62"/>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016635895E-2"/>
          <c:y val="0.10424874722957611"/>
          <c:w val="0.98999512195587158"/>
          <c:h val="0.78596317768096924"/>
        </c:manualLayout>
      </c:layout>
      <c:lineChart>
        <c:grouping val="standard"/>
        <c:varyColors val="0"/>
        <c:ser>
          <c:idx val="0"/>
          <c:order val="0"/>
          <c:tx>
            <c:strRef>
              <c:f>Sheet1!$A$2</c:f>
              <c:strCache>
                <c:ptCount val="1"/>
                <c:pt idx="0">
                  <c:v>Prydain Fawr</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B1A9-4B34-91C4-CDCA5A117B9F}"/>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B1A9-4B34-91C4-CDCA5A117B9F}"/>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B1A9-4B34-91C4-CDCA5A117B9F}"/>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B1A9-4B34-91C4-CDCA5A117B9F}"/>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B1A9-4B34-91C4-CDCA5A117B9F}"/>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B1A9-4B34-91C4-CDCA5A117B9F}"/>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B1A9-4B34-91C4-CDCA5A117B9F}"/>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B1A9-4B34-91C4-CDCA5A117B9F}"/>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B1A9-4B34-91C4-CDCA5A117B9F}"/>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Ion-23</c:v>
                </c:pt>
                <c:pt idx="1">
                  <c:v>Chwe-23</c:v>
                </c:pt>
                <c:pt idx="2">
                  <c:v>Maw-23</c:v>
                </c:pt>
                <c:pt idx="3">
                  <c:v>Ebr-23</c:v>
                </c:pt>
                <c:pt idx="4">
                  <c:v>Mai-23</c:v>
                </c:pt>
                <c:pt idx="5">
                  <c:v>Meh-23</c:v>
                </c:pt>
                <c:pt idx="6">
                  <c:v>Gor-23</c:v>
                </c:pt>
                <c:pt idx="7">
                  <c:v>Awst-23</c:v>
                </c:pt>
                <c:pt idx="8">
                  <c:v>Medi-23</c:v>
                </c:pt>
                <c:pt idx="9">
                  <c:v>Hyd-23</c:v>
                </c:pt>
                <c:pt idx="10">
                  <c:v>Tach-23</c:v>
                </c:pt>
                <c:pt idx="11">
                  <c:v>Rhag-23</c:v>
                </c:pt>
              </c:strCache>
            </c:strRef>
          </c:cat>
          <c:val>
            <c:numRef>
              <c:f>Sheet1!$B$2:$M$2</c:f>
              <c:numCache>
                <c:formatCode>0.0</c:formatCode>
                <c:ptCount val="12"/>
                <c:pt idx="0">
                  <c:v>9.0694620115507387</c:v>
                </c:pt>
                <c:pt idx="1">
                  <c:v>8.9149720063910003</c:v>
                </c:pt>
                <c:pt idx="2">
                  <c:v>8.1743474478624094</c:v>
                </c:pt>
                <c:pt idx="3">
                  <c:v>10.530995427226401</c:v>
                </c:pt>
                <c:pt idx="4">
                  <c:v>8.2509128327984005</c:v>
                </c:pt>
                <c:pt idx="5">
                  <c:v>9.0270357634496303</c:v>
                </c:pt>
                <c:pt idx="6">
                  <c:v>11.113652776770399</c:v>
                </c:pt>
                <c:pt idx="7">
                  <c:v>12.407681330262999</c:v>
                </c:pt>
                <c:pt idx="8">
                  <c:v>11.513720550584202</c:v>
                </c:pt>
                <c:pt idx="9">
                  <c:v>9.3403789240258295</c:v>
                </c:pt>
                <c:pt idx="10">
                  <c:v>8.3049900907506995</c:v>
                </c:pt>
                <c:pt idx="11">
                  <c:v>10.730353623716601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Lloegr</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B1A9-4B34-91C4-CDCA5A117B9F}"/>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B1A9-4B34-91C4-CDCA5A117B9F}"/>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B1A9-4B34-91C4-CDCA5A117B9F}"/>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B1A9-4B34-91C4-CDCA5A117B9F}"/>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B1A9-4B34-91C4-CDCA5A117B9F}"/>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B1A9-4B34-91C4-CDCA5A117B9F}"/>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B1A9-4B34-91C4-CDCA5A117B9F}"/>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B1A9-4B34-91C4-CDCA5A117B9F}"/>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B1A9-4B34-91C4-CDCA5A117B9F}"/>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B1A9-4B34-91C4-CDCA5A117B9F}"/>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B1A9-4B34-91C4-CDCA5A117B9F}"/>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B1A9-4B34-91C4-CDCA5A117B9F}"/>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Ion-23</c:v>
                </c:pt>
                <c:pt idx="1">
                  <c:v>Chwe-23</c:v>
                </c:pt>
                <c:pt idx="2">
                  <c:v>Maw-23</c:v>
                </c:pt>
                <c:pt idx="3">
                  <c:v>Ebr-23</c:v>
                </c:pt>
                <c:pt idx="4">
                  <c:v>Mai-23</c:v>
                </c:pt>
                <c:pt idx="5">
                  <c:v>Meh-23</c:v>
                </c:pt>
                <c:pt idx="6">
                  <c:v>Gor-23</c:v>
                </c:pt>
                <c:pt idx="7">
                  <c:v>Awst-23</c:v>
                </c:pt>
                <c:pt idx="8">
                  <c:v>Medi-23</c:v>
                </c:pt>
                <c:pt idx="9">
                  <c:v>Hyd-23</c:v>
                </c:pt>
                <c:pt idx="10">
                  <c:v>Tach-23</c:v>
                </c:pt>
                <c:pt idx="11">
                  <c:v>Rhag-23</c:v>
                </c:pt>
              </c:strCache>
            </c:strRef>
          </c:cat>
          <c:val>
            <c:numRef>
              <c:f>Sheet1!$B$3:$M$3</c:f>
              <c:numCache>
                <c:formatCode>0.0</c:formatCode>
                <c:ptCount val="12"/>
                <c:pt idx="0">
                  <c:v>7.7564113210421102</c:v>
                </c:pt>
                <c:pt idx="1">
                  <c:v>7.5786608087163296</c:v>
                </c:pt>
                <c:pt idx="2">
                  <c:v>7.0156692678299599</c:v>
                </c:pt>
                <c:pt idx="3">
                  <c:v>8.9516989742372406</c:v>
                </c:pt>
                <c:pt idx="4">
                  <c:v>7.1906221329668201</c:v>
                </c:pt>
                <c:pt idx="5">
                  <c:v>7.6340139787213701</c:v>
                </c:pt>
                <c:pt idx="6">
                  <c:v>9.2957670280672797</c:v>
                </c:pt>
                <c:pt idx="7">
                  <c:v>10.386782333591499</c:v>
                </c:pt>
                <c:pt idx="8">
                  <c:v>9.5883209282060999</c:v>
                </c:pt>
                <c:pt idx="9">
                  <c:v>7.9327770333614902</c:v>
                </c:pt>
                <c:pt idx="10">
                  <c:v>7.0255809378955005</c:v>
                </c:pt>
                <c:pt idx="11">
                  <c:v>9.0840188784997089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Yr Alban</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B1A9-4B34-91C4-CDCA5A117B9F}"/>
                </c:ext>
              </c:extLst>
            </c:dLbl>
            <c:dLbl>
              <c:idx val="1"/>
              <c:layout>
                <c:manualLayout>
                  <c:x val="-2.8575664386153221E-2"/>
                  <c:y val="-3.959384188055992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7EC-47FA-814C-4369D26359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B1A9-4B34-91C4-CDCA5A117B9F}"/>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B1A9-4B34-91C4-CDCA5A117B9F}"/>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B1A9-4B34-91C4-CDCA5A117B9F}"/>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B1A9-4B34-91C4-CDCA5A117B9F}"/>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B1A9-4B34-91C4-CDCA5A117B9F}"/>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B1A9-4B34-91C4-CDCA5A117B9F}"/>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2-B1A9-4B34-91C4-CDCA5A117B9F}"/>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3-B1A9-4B34-91C4-CDCA5A117B9F}"/>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4-B1A9-4B34-91C4-CDCA5A117B9F}"/>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5-B1A9-4B34-91C4-CDCA5A117B9F}"/>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Ion-23</c:v>
                </c:pt>
                <c:pt idx="1">
                  <c:v>Chwe-23</c:v>
                </c:pt>
                <c:pt idx="2">
                  <c:v>Maw-23</c:v>
                </c:pt>
                <c:pt idx="3">
                  <c:v>Ebr-23</c:v>
                </c:pt>
                <c:pt idx="4">
                  <c:v>Mai-23</c:v>
                </c:pt>
                <c:pt idx="5">
                  <c:v>Meh-23</c:v>
                </c:pt>
                <c:pt idx="6">
                  <c:v>Gor-23</c:v>
                </c:pt>
                <c:pt idx="7">
                  <c:v>Awst-23</c:v>
                </c:pt>
                <c:pt idx="8">
                  <c:v>Medi-23</c:v>
                </c:pt>
                <c:pt idx="9">
                  <c:v>Hyd-23</c:v>
                </c:pt>
                <c:pt idx="10">
                  <c:v>Tach-23</c:v>
                </c:pt>
                <c:pt idx="11">
                  <c:v>Rhag-23</c:v>
                </c:pt>
              </c:strCache>
            </c:strRef>
          </c:cat>
          <c:val>
            <c:numRef>
              <c:f>Sheet1!$B$4:$M$4</c:f>
              <c:numCache>
                <c:formatCode>0.0</c:formatCode>
                <c:ptCount val="12"/>
                <c:pt idx="0">
                  <c:v>0.90824944611253</c:v>
                </c:pt>
                <c:pt idx="1">
                  <c:v>1.1245136989337801</c:v>
                </c:pt>
                <c:pt idx="2">
                  <c:v>0.83943036339767407</c:v>
                </c:pt>
                <c:pt idx="3">
                  <c:v>1.1242078847713</c:v>
                </c:pt>
                <c:pt idx="4">
                  <c:v>0.68726987870344203</c:v>
                </c:pt>
                <c:pt idx="5">
                  <c:v>0.80391904000456504</c:v>
                </c:pt>
                <c:pt idx="6">
                  <c:v>1.25002892822324</c:v>
                </c:pt>
                <c:pt idx="7">
                  <c:v>1.1306312547431501</c:v>
                </c:pt>
                <c:pt idx="8">
                  <c:v>1.15978149354627</c:v>
                </c:pt>
                <c:pt idx="9">
                  <c:v>0.92634535536243501</c:v>
                </c:pt>
                <c:pt idx="10">
                  <c:v>1.0394319065305599</c:v>
                </c:pt>
                <c:pt idx="11">
                  <c:v>1.3725091580465301</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Cymru</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6-B1A9-4B34-91C4-CDCA5A117B9F}"/>
                </c:ext>
              </c:extLst>
            </c:dLbl>
            <c:dLbl>
              <c:idx val="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7-B1A9-4B34-91C4-CDCA5A117B9F}"/>
                </c:ext>
              </c:extLst>
            </c:dLbl>
            <c:dLbl>
              <c:idx val="2"/>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8-B1A9-4B34-91C4-CDCA5A117B9F}"/>
                </c:ext>
              </c:extLst>
            </c:dLbl>
            <c:dLbl>
              <c:idx val="3"/>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9-B1A9-4B34-91C4-CDCA5A117B9F}"/>
                </c:ext>
              </c:extLst>
            </c:dLbl>
            <c:dLbl>
              <c:idx val="4"/>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A-B1A9-4B34-91C4-CDCA5A117B9F}"/>
                </c:ext>
              </c:extLst>
            </c:dLbl>
            <c:dLbl>
              <c:idx val="5"/>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B-B1A9-4B34-91C4-CDCA5A117B9F}"/>
                </c:ext>
              </c:extLst>
            </c:dLbl>
            <c:dLbl>
              <c:idx val="6"/>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C-B1A9-4B34-91C4-CDCA5A117B9F}"/>
                </c:ext>
              </c:extLst>
            </c:dLbl>
            <c:dLbl>
              <c:idx val="7"/>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D-B1A9-4B34-91C4-CDCA5A117B9F}"/>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E-B1A9-4B34-91C4-CDCA5A117B9F}"/>
                </c:ext>
              </c:extLst>
            </c:dLbl>
            <c:dLbl>
              <c:idx val="9"/>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F-B1A9-4B34-91C4-CDCA5A117B9F}"/>
                </c:ext>
              </c:extLst>
            </c:dLbl>
            <c:dLbl>
              <c:idx val="1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30-B1A9-4B34-91C4-CDCA5A117B9F}"/>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31-B1A9-4B34-91C4-CDCA5A117B9F}"/>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Ion-23</c:v>
                </c:pt>
                <c:pt idx="1">
                  <c:v>Chwe-23</c:v>
                </c:pt>
                <c:pt idx="2">
                  <c:v>Maw-23</c:v>
                </c:pt>
                <c:pt idx="3">
                  <c:v>Ebr-23</c:v>
                </c:pt>
                <c:pt idx="4">
                  <c:v>Mai-23</c:v>
                </c:pt>
                <c:pt idx="5">
                  <c:v>Meh-23</c:v>
                </c:pt>
                <c:pt idx="6">
                  <c:v>Gor-23</c:v>
                </c:pt>
                <c:pt idx="7">
                  <c:v>Awst-23</c:v>
                </c:pt>
                <c:pt idx="8">
                  <c:v>Medi-23</c:v>
                </c:pt>
                <c:pt idx="9">
                  <c:v>Hyd-23</c:v>
                </c:pt>
                <c:pt idx="10">
                  <c:v>Tach-23</c:v>
                </c:pt>
                <c:pt idx="11">
                  <c:v>Rhag-23</c:v>
                </c:pt>
              </c:strCache>
            </c:strRef>
          </c:cat>
          <c:val>
            <c:numRef>
              <c:f>Sheet1!$B$5:$M$5</c:f>
              <c:numCache>
                <c:formatCode>0.0</c:formatCode>
                <c:ptCount val="12"/>
                <c:pt idx="0">
                  <c:v>0.59737839090417499</c:v>
                </c:pt>
                <c:pt idx="1">
                  <c:v>0.59449281262132092</c:v>
                </c:pt>
                <c:pt idx="2">
                  <c:v>0.61151536124133699</c:v>
                </c:pt>
                <c:pt idx="3">
                  <c:v>0.70114077238032402</c:v>
                </c:pt>
                <c:pt idx="4">
                  <c:v>0.55591533557732997</c:v>
                </c:pt>
                <c:pt idx="5">
                  <c:v>0.73809218908639407</c:v>
                </c:pt>
                <c:pt idx="6">
                  <c:v>0.900736433646115</c:v>
                </c:pt>
                <c:pt idx="7">
                  <c:v>1.0799822533493602</c:v>
                </c:pt>
                <c:pt idx="8">
                  <c:v>1.03753546221765</c:v>
                </c:pt>
                <c:pt idx="9">
                  <c:v>0.67478208400752893</c:v>
                </c:pt>
                <c:pt idx="10">
                  <c:v>0.44880280852982402</c:v>
                </c:pt>
                <c:pt idx="11">
                  <c:v>0.49569407374345403</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15"/>
          <c:min val="0"/>
        </c:scaling>
        <c:delete val="1"/>
        <c:axPos val="l"/>
        <c:numFmt formatCode="0" sourceLinked="0"/>
        <c:majorTickMark val="none"/>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795861288905144E-3"/>
          <c:y val="0.10250348597764969"/>
          <c:w val="0.98999512195587158"/>
          <c:h val="0.78596317768096924"/>
        </c:manualLayout>
      </c:layout>
      <c:lineChart>
        <c:grouping val="standard"/>
        <c:varyColors val="0"/>
        <c:ser>
          <c:idx val="0"/>
          <c:order val="0"/>
          <c:tx>
            <c:strRef>
              <c:f>Sheet1!$A$2</c:f>
              <c:strCache>
                <c:ptCount val="1"/>
                <c:pt idx="0">
                  <c:v>Prydain Fawr</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BA08-4DE5-B6FE-FBD94D1B69E4}"/>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BA08-4DE5-B6FE-FBD94D1B69E4}"/>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BA08-4DE5-B6FE-FBD94D1B69E4}"/>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BA08-4DE5-B6FE-FBD94D1B69E4}"/>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BA08-4DE5-B6FE-FBD94D1B69E4}"/>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0.0</c:formatCode>
                <c:ptCount val="8"/>
                <c:pt idx="0">
                  <c:v>26.052707032209703</c:v>
                </c:pt>
                <c:pt idx="1">
                  <c:v>27.175722782318303</c:v>
                </c:pt>
                <c:pt idx="2">
                  <c:v>36.385723700627999</c:v>
                </c:pt>
                <c:pt idx="3">
                  <c:v>33.879252800565197</c:v>
                </c:pt>
                <c:pt idx="4">
                  <c:v>26.1587814658041</c:v>
                </c:pt>
                <c:pt idx="5">
                  <c:v>27.8089440234743</c:v>
                </c:pt>
                <c:pt idx="6">
                  <c:v>35.0350546576176</c:v>
                </c:pt>
                <c:pt idx="7">
                  <c:v>28.375722638493198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Lloegr</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BA08-4DE5-B6FE-FBD94D1B69E4}"/>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BA08-4DE5-B6FE-FBD94D1B69E4}"/>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BA08-4DE5-B6FE-FBD94D1B69E4}"/>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BA08-4DE5-B6FE-FBD94D1B69E4}"/>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BA08-4DE5-B6FE-FBD94D1B69E4}"/>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BA08-4DE5-B6FE-FBD94D1B69E4}"/>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BA08-4DE5-B6FE-FBD94D1B69E4}"/>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BA08-4DE5-B6FE-FBD94D1B69E4}"/>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0.0</c:formatCode>
                <c:ptCount val="8"/>
                <c:pt idx="0">
                  <c:v>22.135100320700602</c:v>
                </c:pt>
                <c:pt idx="1">
                  <c:v>22.808516882089901</c:v>
                </c:pt>
                <c:pt idx="2">
                  <c:v>31.0711999027545</c:v>
                </c:pt>
                <c:pt idx="3">
                  <c:v>28.530258532780497</c:v>
                </c:pt>
                <c:pt idx="4">
                  <c:v>22.350741397588397</c:v>
                </c:pt>
                <c:pt idx="5">
                  <c:v>23.7763350859254</c:v>
                </c:pt>
                <c:pt idx="6">
                  <c:v>29.270870289864902</c:v>
                </c:pt>
                <c:pt idx="7">
                  <c:v>24.0423768497567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Yr Alban</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BA08-4DE5-B6FE-FBD94D1B69E4}"/>
                </c:ext>
              </c:extLst>
            </c:dLbl>
            <c:dLbl>
              <c:idx val="1"/>
              <c:layout>
                <c:manualLayout>
                  <c:x val="-2.8575664386153221E-2"/>
                  <c:y val="-3.959384188055992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7EC-47FA-814C-4369D26359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BA08-4DE5-B6FE-FBD94D1B69E4}"/>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BA08-4DE5-B6FE-FBD94D1B69E4}"/>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BA08-4DE5-B6FE-FBD94D1B69E4}"/>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BA08-4DE5-B6FE-FBD94D1B69E4}"/>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BA08-4DE5-B6FE-FBD94D1B69E4}"/>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BA08-4DE5-B6FE-FBD94D1B69E4}"/>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0.0</c:formatCode>
                <c:ptCount val="8"/>
                <c:pt idx="0">
                  <c:v>3.1579837966667696</c:v>
                </c:pt>
                <c:pt idx="1">
                  <c:v>3.090876395135</c:v>
                </c:pt>
                <c:pt idx="2">
                  <c:v>3.2853490350088199</c:v>
                </c:pt>
                <c:pt idx="3">
                  <c:v>3.8918416462018603</c:v>
                </c:pt>
                <c:pt idx="4">
                  <c:v>2.8721935084439898</c:v>
                </c:pt>
                <c:pt idx="5">
                  <c:v>2.6153968034793103</c:v>
                </c:pt>
                <c:pt idx="6">
                  <c:v>3.5404416765126601</c:v>
                </c:pt>
                <c:pt idx="7">
                  <c:v>3.3382864199395099</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Cymru</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BA08-4DE5-B6FE-FBD94D1B69E4}"/>
                </c:ext>
              </c:extLst>
            </c:dLbl>
            <c:dLbl>
              <c:idx val="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BA08-4DE5-B6FE-FBD94D1B69E4}"/>
                </c:ext>
              </c:extLst>
            </c:dLbl>
            <c:dLbl>
              <c:idx val="2"/>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BA08-4DE5-B6FE-FBD94D1B69E4}"/>
                </c:ext>
              </c:extLst>
            </c:dLbl>
            <c:dLbl>
              <c:idx val="3"/>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BA08-4DE5-B6FE-FBD94D1B69E4}"/>
                </c:ext>
              </c:extLst>
            </c:dLbl>
            <c:dLbl>
              <c:idx val="4"/>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BA08-4DE5-B6FE-FBD94D1B69E4}"/>
                </c:ext>
              </c:extLst>
            </c:dLbl>
            <c:dLbl>
              <c:idx val="5"/>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BA08-4DE5-B6FE-FBD94D1B69E4}"/>
                </c:ext>
              </c:extLst>
            </c:dLbl>
            <c:dLbl>
              <c:idx val="6"/>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BA08-4DE5-B6FE-FBD94D1B69E4}"/>
                </c:ext>
              </c:extLst>
            </c:dLbl>
            <c:dLbl>
              <c:idx val="7"/>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BA08-4DE5-B6FE-FBD94D1B69E4}"/>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0.0</c:formatCode>
                <c:ptCount val="8"/>
                <c:pt idx="0">
                  <c:v>1.7282642105055901</c:v>
                </c:pt>
                <c:pt idx="1">
                  <c:v>2.0863895725817798</c:v>
                </c:pt>
                <c:pt idx="2">
                  <c:v>2.7241309450810398</c:v>
                </c:pt>
                <c:pt idx="3">
                  <c:v>2.1138062757272702</c:v>
                </c:pt>
                <c:pt idx="4">
                  <c:v>1.8033865647668301</c:v>
                </c:pt>
                <c:pt idx="5">
                  <c:v>1.9951482970440499</c:v>
                </c:pt>
                <c:pt idx="6">
                  <c:v>3.0182541492131199</c:v>
                </c:pt>
                <c:pt idx="7">
                  <c:v>1.61927896628081</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40"/>
          <c:min val="0"/>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016635895E-2"/>
          <c:y val="0.10424874722957611"/>
          <c:w val="0.98999512195587158"/>
          <c:h val="0.78596317768096924"/>
        </c:manualLayout>
      </c:layout>
      <c:lineChart>
        <c:grouping val="standard"/>
        <c:varyColors val="0"/>
        <c:ser>
          <c:idx val="0"/>
          <c:order val="0"/>
          <c:tx>
            <c:strRef>
              <c:f>Sheet1!$A$2</c:f>
              <c:strCache>
                <c:ptCount val="1"/>
                <c:pt idx="0">
                  <c:v>Prydain Fawr</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layout>
                <c:manualLayout>
                  <c:x val="-4.3211046606302261E-2"/>
                  <c:y val="-4.681934416294097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C7EC-47FA-814C-4369D263597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8408-4043-8C13-24822B03E42C}"/>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8408-4043-8C13-24822B03E42C}"/>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8408-4043-8C13-24822B03E42C}"/>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8408-4043-8C13-24822B03E42C}"/>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8408-4043-8C13-24822B03E42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"£"#,##0</c:formatCode>
                <c:ptCount val="8"/>
                <c:pt idx="0">
                  <c:v>6035.2310307378393</c:v>
                </c:pt>
                <c:pt idx="1">
                  <c:v>6870.1038903028402</c:v>
                </c:pt>
                <c:pt idx="2">
                  <c:v>10118.485813704299</c:v>
                </c:pt>
                <c:pt idx="3">
                  <c:v>8959.1743498000906</c:v>
                </c:pt>
                <c:pt idx="4">
                  <c:v>6883.5658948069695</c:v>
                </c:pt>
                <c:pt idx="5">
                  <c:v>7339.0994624055793</c:v>
                </c:pt>
                <c:pt idx="6">
                  <c:v>9733.1655646874096</c:v>
                </c:pt>
                <c:pt idx="7">
                  <c:v>7296.8067707135197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Lloegr</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8408-4043-8C13-24822B03E42C}"/>
                </c:ext>
              </c:extLst>
            </c:dLbl>
            <c:dLbl>
              <c:idx val="1"/>
              <c:layout>
                <c:manualLayout>
                  <c:x val="-2.0575936883687973E-2"/>
                  <c:y val="4.507428035140037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DAAD-46C7-B4BA-05DA67F52F99}"/>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8408-4043-8C13-24822B03E42C}"/>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8408-4043-8C13-24822B03E42C}"/>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8408-4043-8C13-24822B03E42C}"/>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8408-4043-8C13-24822B03E42C}"/>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8408-4043-8C13-24822B03E42C}"/>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8408-4043-8C13-24822B03E42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"£"#,##0</c:formatCode>
                <c:ptCount val="8"/>
                <c:pt idx="0">
                  <c:v>5099.9699725881301</c:v>
                </c:pt>
                <c:pt idx="1">
                  <c:v>5726.1107826956304</c:v>
                </c:pt>
                <c:pt idx="2">
                  <c:v>8589.8479534876897</c:v>
                </c:pt>
                <c:pt idx="3">
                  <c:v>7349.0557985973701</c:v>
                </c:pt>
                <c:pt idx="4">
                  <c:v>5819.11384462563</c:v>
                </c:pt>
                <c:pt idx="5">
                  <c:v>6199.7615536161702</c:v>
                </c:pt>
                <c:pt idx="6">
                  <c:v>8010.4476462161902</c:v>
                </c:pt>
                <c:pt idx="7">
                  <c:v>6015.7517970098397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Yr Alban</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8408-4043-8C13-24822B03E42C}"/>
                </c:ext>
              </c:extLst>
            </c:dLbl>
            <c:dLbl>
              <c:idx val="1"/>
              <c:layout>
                <c:manualLayout>
                  <c:x val="-2.8575664386153221E-2"/>
                  <c:y val="-3.959384188055992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7EC-47FA-814C-4369D26359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8408-4043-8C13-24822B03E42C}"/>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8408-4043-8C13-24822B03E42C}"/>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8408-4043-8C13-24822B03E42C}"/>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8408-4043-8C13-24822B03E42C}"/>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8408-4043-8C13-24822B03E42C}"/>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8408-4043-8C13-24822B03E42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"£"#,##0</c:formatCode>
                <c:ptCount val="8"/>
                <c:pt idx="0">
                  <c:v>644.25686004972601</c:v>
                </c:pt>
                <c:pt idx="1">
                  <c:v>746.38918702524495</c:v>
                </c:pt>
                <c:pt idx="2">
                  <c:v>916.59336574870701</c:v>
                </c:pt>
                <c:pt idx="3">
                  <c:v>1018.4103247200001</c:v>
                </c:pt>
                <c:pt idx="4">
                  <c:v>702.16421716399395</c:v>
                </c:pt>
                <c:pt idx="5">
                  <c:v>693.63192912081104</c:v>
                </c:pt>
                <c:pt idx="6">
                  <c:v>967.33340048733498</c:v>
                </c:pt>
                <c:pt idx="7">
                  <c:v>825.755550708172</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Cymru</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8408-4043-8C13-24822B03E42C}"/>
                </c:ext>
              </c:extLst>
            </c:dLbl>
            <c:dLbl>
              <c:idx val="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8408-4043-8C13-24822B03E42C}"/>
                </c:ext>
              </c:extLst>
            </c:dLbl>
            <c:dLbl>
              <c:idx val="2"/>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8408-4043-8C13-24822B03E42C}"/>
                </c:ext>
              </c:extLst>
            </c:dLbl>
            <c:dLbl>
              <c:idx val="3"/>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8408-4043-8C13-24822B03E42C}"/>
                </c:ext>
              </c:extLst>
            </c:dLbl>
            <c:dLbl>
              <c:idx val="4"/>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8408-4043-8C13-24822B03E42C}"/>
                </c:ext>
              </c:extLst>
            </c:dLbl>
            <c:dLbl>
              <c:idx val="5"/>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8408-4043-8C13-24822B03E42C}"/>
                </c:ext>
              </c:extLst>
            </c:dLbl>
            <c:dLbl>
              <c:idx val="6"/>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8408-4043-8C13-24822B03E42C}"/>
                </c:ext>
              </c:extLst>
            </c:dLbl>
            <c:dLbl>
              <c:idx val="7"/>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8408-4043-8C13-24822B03E42C}"/>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"£"#,##0</c:formatCode>
                <c:ptCount val="8"/>
                <c:pt idx="0">
                  <c:v>291.00419809998897</c:v>
                </c:pt>
                <c:pt idx="1">
                  <c:v>397.60392058195299</c:v>
                </c:pt>
                <c:pt idx="2">
                  <c:v>612.04449446784997</c:v>
                </c:pt>
                <c:pt idx="3">
                  <c:v>591.70822648271303</c:v>
                </c:pt>
                <c:pt idx="4">
                  <c:v>362.28783301733296</c:v>
                </c:pt>
                <c:pt idx="5">
                  <c:v>445.705979668579</c:v>
                </c:pt>
                <c:pt idx="6">
                  <c:v>755.38451798387803</c:v>
                </c:pt>
                <c:pt idx="7">
                  <c:v>455.29942299550402</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12000"/>
          <c:min val="0"/>
        </c:scaling>
        <c:delete val="1"/>
        <c:axPos val="l"/>
        <c:numFmt formatCode="[$£-809]#,##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016635895E-2"/>
          <c:y val="0.10424874722957611"/>
          <c:w val="0.98999512195587158"/>
          <c:h val="0.78596317768096924"/>
        </c:manualLayout>
      </c:layout>
      <c:lineChart>
        <c:grouping val="standard"/>
        <c:varyColors val="0"/>
        <c:ser>
          <c:idx val="0"/>
          <c:order val="0"/>
          <c:tx>
            <c:strRef>
              <c:f>Sheet1!$A$2</c:f>
              <c:strCache>
                <c:ptCount val="1"/>
                <c:pt idx="0">
                  <c:v>Prydain Fawr</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2BB0-4037-B1EB-7AC6207C059E}"/>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2BB0-4037-B1EB-7AC6207C059E}"/>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2BB0-4037-B1EB-7AC6207C059E}"/>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2BB0-4037-B1EB-7AC6207C059E}"/>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2BB0-4037-B1EB-7AC6207C059E}"/>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0.0</c:formatCode>
                <c:ptCount val="8"/>
                <c:pt idx="0">
                  <c:v>76.699810857185398</c:v>
                </c:pt>
                <c:pt idx="1">
                  <c:v>83.218398827340096</c:v>
                </c:pt>
                <c:pt idx="2">
                  <c:v>121.580415941166</c:v>
                </c:pt>
                <c:pt idx="3">
                  <c:v>93.663556123660499</c:v>
                </c:pt>
                <c:pt idx="4">
                  <c:v>74.837146217957411</c:v>
                </c:pt>
                <c:pt idx="5">
                  <c:v>80.452366496169603</c:v>
                </c:pt>
                <c:pt idx="6">
                  <c:v>109.77186182050001</c:v>
                </c:pt>
                <c:pt idx="7">
                  <c:v>75.1092982864254</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Lloegr</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2BB0-4037-B1EB-7AC6207C059E}"/>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2BB0-4037-B1EB-7AC6207C059E}"/>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2BB0-4037-B1EB-7AC6207C059E}"/>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2BB0-4037-B1EB-7AC6207C059E}"/>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2BB0-4037-B1EB-7AC6207C059E}"/>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2BB0-4037-B1EB-7AC6207C059E}"/>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2BB0-4037-B1EB-7AC6207C059E}"/>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2BB0-4037-B1EB-7AC6207C059E}"/>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0.0</c:formatCode>
                <c:ptCount val="8"/>
                <c:pt idx="0">
                  <c:v>63.158503462030801</c:v>
                </c:pt>
                <c:pt idx="1">
                  <c:v>68.401036214951901</c:v>
                </c:pt>
                <c:pt idx="2">
                  <c:v>101.29039430136899</c:v>
                </c:pt>
                <c:pt idx="3">
                  <c:v>77.300677635964007</c:v>
                </c:pt>
                <c:pt idx="4">
                  <c:v>62.0398977330468</c:v>
                </c:pt>
                <c:pt idx="5">
                  <c:v>67.634861251732801</c:v>
                </c:pt>
                <c:pt idx="6">
                  <c:v>89.491069334126692</c:v>
                </c:pt>
                <c:pt idx="7">
                  <c:v>61.1233171582072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Yr Alban</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2BB0-4037-B1EB-7AC6207C059E}"/>
                </c:ext>
              </c:extLst>
            </c:dLbl>
            <c:dLbl>
              <c:idx val="1"/>
              <c:layout>
                <c:manualLayout>
                  <c:x val="-2.8575664386153221E-2"/>
                  <c:y val="-3.959384188055992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7EC-47FA-814C-4369D26359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2BB0-4037-B1EB-7AC6207C059E}"/>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2BB0-4037-B1EB-7AC6207C059E}"/>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2BB0-4037-B1EB-7AC6207C059E}"/>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2BB0-4037-B1EB-7AC6207C059E}"/>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2BB0-4037-B1EB-7AC6207C059E}"/>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2BB0-4037-B1EB-7AC6207C059E}"/>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0.0</c:formatCode>
                <c:ptCount val="8"/>
                <c:pt idx="0">
                  <c:v>9.1004567318404099</c:v>
                </c:pt>
                <c:pt idx="1">
                  <c:v>8.5243575261757201</c:v>
                </c:pt>
                <c:pt idx="2">
                  <c:v>10.854588307817501</c:v>
                </c:pt>
                <c:pt idx="3">
                  <c:v>10.587632142351898</c:v>
                </c:pt>
                <c:pt idx="4">
                  <c:v>7.3633677942940903</c:v>
                </c:pt>
                <c:pt idx="5">
                  <c:v>7.6388756683047498</c:v>
                </c:pt>
                <c:pt idx="6">
                  <c:v>11.247515964520499</c:v>
                </c:pt>
                <c:pt idx="7">
                  <c:v>9.1626103319397707</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Cymru</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2BB0-4037-B1EB-7AC6207C059E}"/>
                </c:ext>
              </c:extLst>
            </c:dLbl>
            <c:dLbl>
              <c:idx val="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2BB0-4037-B1EB-7AC6207C059E}"/>
                </c:ext>
              </c:extLst>
            </c:dLbl>
            <c:dLbl>
              <c:idx val="2"/>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2BB0-4037-B1EB-7AC6207C059E}"/>
                </c:ext>
              </c:extLst>
            </c:dLbl>
            <c:dLbl>
              <c:idx val="3"/>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2BB0-4037-B1EB-7AC6207C059E}"/>
                </c:ext>
              </c:extLst>
            </c:dLbl>
            <c:dLbl>
              <c:idx val="4"/>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2BB0-4037-B1EB-7AC6207C059E}"/>
                </c:ext>
              </c:extLst>
            </c:dLbl>
            <c:dLbl>
              <c:idx val="5"/>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2BB0-4037-B1EB-7AC6207C059E}"/>
                </c:ext>
              </c:extLst>
            </c:dLbl>
            <c:dLbl>
              <c:idx val="6"/>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2BB0-4037-B1EB-7AC6207C059E}"/>
                </c:ext>
              </c:extLst>
            </c:dLbl>
            <c:dLbl>
              <c:idx val="7"/>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2BB0-4037-B1EB-7AC6207C059E}"/>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0.0</c:formatCode>
                <c:ptCount val="8"/>
                <c:pt idx="0">
                  <c:v>4.4408506633143796</c:v>
                </c:pt>
                <c:pt idx="1">
                  <c:v>6.2930050862124602</c:v>
                </c:pt>
                <c:pt idx="2">
                  <c:v>9.43543333197964</c:v>
                </c:pt>
                <c:pt idx="3">
                  <c:v>5.77524634534445</c:v>
                </c:pt>
                <c:pt idx="4">
                  <c:v>5.4338806906164301</c:v>
                </c:pt>
                <c:pt idx="5">
                  <c:v>5.1786295761318701</c:v>
                </c:pt>
                <c:pt idx="6">
                  <c:v>9.0332765218527307</c:v>
                </c:pt>
                <c:pt idx="7">
                  <c:v>4.8233707962782502</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160"/>
          <c:min val="0"/>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563693225383759"/>
          <c:y val="2.4567851796746254E-2"/>
          <c:w val="0.80912166833877563"/>
          <c:h val="0.78840458393096924"/>
        </c:manualLayout>
      </c:layout>
      <c:barChart>
        <c:barDir val="col"/>
        <c:grouping val="percentStacked"/>
        <c:varyColors val="0"/>
        <c:ser>
          <c:idx val="0"/>
          <c:order val="0"/>
          <c:tx>
            <c:strRef>
              <c:f>Sheet1!$B$1</c:f>
              <c:strCache>
                <c:ptCount val="1"/>
                <c:pt idx="0">
                  <c:v>Lloegr fel Preswylfa</c:v>
                </c:pt>
              </c:strCache>
            </c:strRef>
          </c:tx>
          <c:spPr>
            <a:solidFill>
              <a:schemeClr val="accent1"/>
            </a:solidFill>
            <a:ln>
              <a:noFill/>
            </a:ln>
            <a:effectLst/>
          </c:spPr>
          <c:invertIfNegative val="0"/>
          <c:dPt>
            <c:idx val="1"/>
            <c:invertIfNegative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B52-4122-BC7D-B6FF4543EBC7}"/>
              </c:ext>
            </c:extLst>
          </c:dPt>
          <c:dPt>
            <c:idx val="2"/>
            <c:invertIfNegative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B52-4122-BC7D-B6FF4543EBC7}"/>
              </c:ext>
            </c:extLst>
          </c:dPt>
          <c:dPt>
            <c:idx val="3"/>
            <c:invertIfNegative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AB52-4122-BC7D-B6FF4543EBC7}"/>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1510-480F-924B-81A653F7F946}"/>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B52-4122-BC7D-B6FF4543EBC7}"/>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B52-4122-BC7D-B6FF4543EBC7}"/>
                </c:ext>
              </c:extLst>
            </c:dLbl>
            <c:dLbl>
              <c:idx val="3"/>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AB52-4122-BC7D-B6FF4543EBC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Cyrchfan Teithiau Lloegr</c:v>
                </c:pt>
                <c:pt idx="1">
                  <c:v>Cyrchfan Teithiau Yr Alban</c:v>
                </c:pt>
                <c:pt idx="2">
                  <c:v>Trip Destination Wales</c:v>
                </c:pt>
              </c:strCache>
            </c:strRef>
          </c:cat>
          <c:val>
            <c:numRef>
              <c:f>Sheet1!$B$2:$B$4</c:f>
              <c:numCache>
                <c:formatCode>#,##0.0</c:formatCode>
                <c:ptCount val="3"/>
                <c:pt idx="0">
                  <c:v>91.7</c:v>
                </c:pt>
                <c:pt idx="1">
                  <c:v>5.0599999999999996</c:v>
                </c:pt>
                <c:pt idx="2">
                  <c:v>5.64</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AB52-4122-BC7D-B6FF4543EBC7}"/>
            </c:ext>
          </c:extLst>
        </c:ser>
        <c:ser>
          <c:idx val="1"/>
          <c:order val="1"/>
          <c:tx>
            <c:strRef>
              <c:f>Sheet1!$C$1</c:f>
              <c:strCache>
                <c:ptCount val="1"/>
                <c:pt idx="0">
                  <c:v>Yr Alban fel Preswylfa</c:v>
                </c:pt>
              </c:strCache>
            </c:strRef>
          </c:tx>
          <c:spPr>
            <a:solidFill>
              <a:srgbClr val="D67D00"/>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1510-480F-924B-81A653F7F946}"/>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1510-480F-924B-81A653F7F946}"/>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1510-480F-924B-81A653F7F946}"/>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Cyrchfan Teithiau Lloegr</c:v>
                </c:pt>
                <c:pt idx="1">
                  <c:v>Cyrchfan Teithiau Yr Alban</c:v>
                </c:pt>
                <c:pt idx="2">
                  <c:v>Trip Destination Wales</c:v>
                </c:pt>
              </c:strCache>
            </c:strRef>
          </c:cat>
          <c:val>
            <c:numRef>
              <c:f>Sheet1!$C$2:$C$4</c:f>
              <c:numCache>
                <c:formatCode>#,##0.0</c:formatCode>
                <c:ptCount val="3"/>
                <c:pt idx="0">
                  <c:v>4</c:v>
                </c:pt>
                <c:pt idx="1">
                  <c:v>7.1</c:v>
                </c:pt>
                <c:pt idx="2">
                  <c:v>0.2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AB52-4122-BC7D-B6FF4543EBC7}"/>
            </c:ext>
          </c:extLst>
        </c:ser>
        <c:ser>
          <c:idx val="2"/>
          <c:order val="2"/>
          <c:tx>
            <c:strRef>
              <c:f>Sheet1!$D$1</c:f>
              <c:strCache>
                <c:ptCount val="1"/>
                <c:pt idx="0">
                  <c:v>Cymru fel Preswylfa</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1510-480F-924B-81A653F7F946}"/>
                </c:ext>
              </c:extLst>
            </c:dLbl>
            <c:dLbl>
              <c:idx val="1"/>
              <c:layout>
                <c:manualLayout>
                  <c:x val="1.948182936757803E-3"/>
                  <c:y val="3.6630288232117891E-3"/>
                </c:manualLayout>
              </c:layou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AB52-4122-BC7D-B6FF4543EBC7}"/>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1510-480F-924B-81A653F7F946}"/>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Cyrchfan Teithiau Lloegr</c:v>
                </c:pt>
                <c:pt idx="1">
                  <c:v>Cyrchfan Teithiau Yr Alban</c:v>
                </c:pt>
                <c:pt idx="2">
                  <c:v>Trip Destination Wales</c:v>
                </c:pt>
              </c:strCache>
            </c:strRef>
          </c:cat>
          <c:val>
            <c:numRef>
              <c:f>Sheet1!$D$2:$D$4</c:f>
              <c:numCache>
                <c:formatCode>#,##0.0</c:formatCode>
                <c:ptCount val="3"/>
                <c:pt idx="0">
                  <c:v>3.7</c:v>
                </c:pt>
                <c:pt idx="1">
                  <c:v>0.16</c:v>
                </c:pt>
                <c:pt idx="2">
                  <c:v>2.6</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AB52-4122-BC7D-B6FF4543EBC7}"/>
            </c:ext>
          </c:extLst>
        </c:ser>
        <c:dLbls>
          <c:showLegendKey val="0"/>
          <c:showVal val="0"/>
          <c:showCatName val="0"/>
          <c:showSerName val="0"/>
          <c:showPercent val="0"/>
          <c:showBubbleSize val="0"/>
        </c:dLbls>
        <c:gapWidth val="219"/>
        <c:overlap val="100"/>
        <c:axId val="88585503"/>
        <c:axId val="55024719"/>
      </c:barChart>
      <c:catAx>
        <c:axId val="88585503"/>
        <c:scaling>
          <c:orientation val="minMax"/>
        </c:scaling>
        <c:delete val="0"/>
        <c:axPos val="b"/>
        <c:numFmt formatCode="General" sourceLinked="1"/>
        <c:majorTickMark val="none"/>
        <c:minorTickMark val="none"/>
        <c:tickLblPos val="nextTo"/>
        <c:spPr>
          <a:noFill/>
          <a:ln w="9525" cap="flat" cmpd="sng" algn="ctr">
            <a:solidFill>
              <a:schemeClr val="accent1"/>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0"/>
          <c:y val="6.3796631991863251E-2"/>
          <c:w val="0.21092477440834045"/>
          <c:h val="0.70512455701828003"/>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smtId="4294967295"/>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380125246942043E-3"/>
          <c:y val="0.17580191791057587"/>
          <c:w val="0.98999512195587158"/>
          <c:h val="0.73011678457260132"/>
        </c:manualLayout>
      </c:layout>
      <c:lineChart>
        <c:grouping val="standard"/>
        <c:varyColors val="0"/>
        <c:ser>
          <c:idx val="0"/>
          <c:order val="0"/>
          <c:tx>
            <c:strRef>
              <c:f>Sheet1!$A$2</c:f>
              <c:strCache>
                <c:ptCount val="1"/>
                <c:pt idx="0">
                  <c:v>Prydain Fawr</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E853-4C73-B95C-B1171F3A769C}"/>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E853-4C73-B95C-B1171F3A769C}"/>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E853-4C73-B95C-B1171F3A769C}"/>
              </c:ext>
            </c:extLst>
          </c:dPt>
          <c:dLbls>
            <c:dLbl>
              <c:idx val="0"/>
              <c:layout>
                <c:manualLayout>
                  <c:x val="-5.5834319442510605E-2"/>
                  <c:y val="7.2818854823708534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E853-4C73-B95C-B1171F3A769C}"/>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E853-4C73-B95C-B1171F3A769C}"/>
                </c:ext>
              </c:extLst>
            </c:dLbl>
            <c:dLbl>
              <c:idx val="2"/>
              <c:layout>
                <c:manualLayout>
                  <c:x val="-1.9108481705188751E-2"/>
                  <c:y val="-3.46029363572597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E853-4C73-B95C-B1171F3A769C}"/>
                </c:ext>
              </c:extLst>
            </c:dLbl>
            <c:dLbl>
              <c:idx val="3"/>
              <c:layout>
                <c:manualLayout>
                  <c:x val="9.9960556253790855E-3"/>
                  <c:y val="-4.388740658760070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A0AA-4A97-9152-64C0EFE340E8}"/>
                </c:ext>
              </c:extLst>
            </c:dLbl>
            <c:dLbl>
              <c:idx val="4"/>
              <c:layout>
                <c:manualLayout>
                  <c:x val="-1.266471017152071E-2"/>
                  <c:y val="-4.681934416294097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E853-4C73-B95C-B1171F3A769C}"/>
                </c:ext>
              </c:extLst>
            </c:dLbl>
            <c:dLbl>
              <c:idx val="5"/>
              <c:layout>
                <c:manualLayout>
                  <c:x val="-1.3380670920014381E-2"/>
                  <c:y val="-4.332894086837768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3-E853-4C73-B95C-B1171F3A769C}"/>
                </c:ext>
              </c:extLst>
            </c:dLbl>
            <c:dLbl>
              <c:idx val="6"/>
              <c:layout>
                <c:manualLayout>
                  <c:x val="2.1735390182584524E-3"/>
                  <c:y val="-4.681934416294097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6-E853-4C73-B95C-B1171F3A769C}"/>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463B-4E61-AB84-0E3B3690E8D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"£"#,##0</c:formatCode>
                <c:ptCount val="8"/>
                <c:pt idx="0">
                  <c:v>231.65466157801995</c:v>
                </c:pt>
                <c:pt idx="1">
                  <c:v>252.80298689140389</c:v>
                </c:pt>
                <c:pt idx="2">
                  <c:v>278.08944785478212</c:v>
                </c:pt>
                <c:pt idx="3">
                  <c:v>264.44427220811161</c:v>
                </c:pt>
                <c:pt idx="4">
                  <c:v>263.1455101914998</c:v>
                </c:pt>
                <c:pt idx="5">
                  <c:v>263.91147597012105</c:v>
                </c:pt>
                <c:pt idx="6">
                  <c:v>277.81219866232311</c:v>
                </c:pt>
                <c:pt idx="7">
                  <c:v>257.14963681013035</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E853-4C73-B95C-B1171F3A769C}"/>
            </c:ext>
          </c:extLst>
        </c:ser>
        <c:ser>
          <c:idx val="1"/>
          <c:order val="1"/>
          <c:tx>
            <c:strRef>
              <c:f>Sheet1!$A$3</c:f>
              <c:strCache>
                <c:ptCount val="1"/>
                <c:pt idx="0">
                  <c:v>Lloegr</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layout>
                <c:manualLayout>
                  <c:x val="-5.3834348917007446E-2"/>
                  <c:y val="4.158387705683708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E853-4C73-B95C-B1171F3A769C}"/>
                </c:ext>
              </c:extLst>
            </c:dLbl>
            <c:dLbl>
              <c:idx val="1"/>
              <c:layout>
                <c:manualLayout>
                  <c:x val="-7.0280082523822784E-2"/>
                  <c:y val="-2.124335616827011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E853-4C73-B95C-B1171F3A769C}"/>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463B-4E61-AB84-0E3B3690E8D1}"/>
                </c:ext>
              </c:extLst>
            </c:dLbl>
            <c:dLbl>
              <c:idx val="3"/>
              <c:layout>
                <c:manualLayout>
                  <c:x val="-5.8642998337745667E-2"/>
                  <c:y val="5.784915015101432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A0AA-4A97-9152-64C0EFE340E8}"/>
                </c:ext>
              </c:extLst>
            </c:dLbl>
            <c:dLbl>
              <c:idx val="4"/>
              <c:layout>
                <c:manualLayout>
                  <c:x val="-3.0240630730986595E-2"/>
                  <c:y val="2.11999323219060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A0AA-4A97-9152-64C0EFE340E8}"/>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463B-4E61-AB84-0E3B3690E8D1}"/>
                </c:ext>
              </c:extLst>
            </c:dLbl>
            <c:dLbl>
              <c:idx val="6"/>
              <c:layout>
                <c:manualLayout>
                  <c:x val="-5.4698225110769272E-2"/>
                  <c:y val="-3.639169782400131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A0AA-4A97-9152-64C0EFE340E8}"/>
                </c:ext>
              </c:extLst>
            </c:dLbl>
            <c:dLbl>
              <c:idx val="7"/>
              <c:layout>
                <c:manualLayout>
                  <c:x val="-1.0493096197023988E-3"/>
                  <c:y val="3.7479221355170012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F280-4FC6-A740-E262DFD8A6BE}"/>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"£"#,##0</c:formatCode>
                <c:ptCount val="8"/>
                <c:pt idx="0">
                  <c:v>230.40193623241325</c:v>
                </c:pt>
                <c:pt idx="1">
                  <c:v>251.05143014327189</c:v>
                </c:pt>
                <c:pt idx="2">
                  <c:v>276.45691123522363</c:v>
                </c:pt>
                <c:pt idx="3">
                  <c:v>257.588124907929</c:v>
                </c:pt>
                <c:pt idx="4">
                  <c:v>260.35439903812323</c:v>
                </c:pt>
                <c:pt idx="5">
                  <c:v>260.7534563763013</c:v>
                </c:pt>
                <c:pt idx="6">
                  <c:v>273.66619327987058</c:v>
                </c:pt>
                <c:pt idx="7">
                  <c:v>250.21452057768226</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E853-4C73-B95C-B1171F3A769C}"/>
            </c:ext>
          </c:extLst>
        </c:ser>
        <c:ser>
          <c:idx val="2"/>
          <c:order val="2"/>
          <c:tx>
            <c:strRef>
              <c:f>Sheet1!$A$4</c:f>
              <c:strCache>
                <c:ptCount val="1"/>
                <c:pt idx="0">
                  <c:v>Yr Alban</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layout>
                <c:manualLayout>
                  <c:x val="-3.3396448940038681E-2"/>
                  <c:y val="3.464663773775100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A0AA-4A97-9152-64C0EFE340E8}"/>
                </c:ext>
              </c:extLst>
            </c:dLbl>
            <c:dLbl>
              <c:idx val="1"/>
              <c:layout>
                <c:manualLayout>
                  <c:x val="-2.6208825409412384E-2"/>
                  <c:y val="3.894024342298507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E853-4C73-B95C-B1171F3A769C}"/>
                </c:ext>
              </c:extLst>
            </c:dLbl>
            <c:dLbl>
              <c:idx val="2"/>
              <c:layout>
                <c:manualLayout>
                  <c:x val="-4.7917190939188004E-2"/>
                  <c:y val="-7.474255561828613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E853-4C73-B95C-B1171F3A769C}"/>
                </c:ext>
              </c:extLst>
            </c:dLbl>
            <c:dLbl>
              <c:idx val="3"/>
              <c:layout>
                <c:manualLayout>
                  <c:x val="-5.6233205832540989E-3"/>
                  <c:y val="5.265710875391960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E853-4C73-B95C-B1171F3A769C}"/>
                </c:ext>
              </c:extLst>
            </c:dLbl>
            <c:dLbl>
              <c:idx val="4"/>
              <c:layout>
                <c:manualLayout>
                  <c:x val="-3.0737672001123428E-2"/>
                  <c:y val="3.345989808440208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0-E853-4C73-B95C-B1171F3A769C}"/>
                </c:ext>
              </c:extLst>
            </c:dLbl>
            <c:dLbl>
              <c:idx val="5"/>
              <c:layout>
                <c:manualLayout>
                  <c:x val="-6.3873767852783203E-2"/>
                  <c:y val="-4.856454581022262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2-E853-4C73-B95C-B1171F3A769C}"/>
                </c:ext>
              </c:extLst>
            </c:dLbl>
            <c:dLbl>
              <c:idx val="6"/>
              <c:layout>
                <c:manualLayout>
                  <c:x val="-3.3319540321826935E-2"/>
                  <c:y val="3.869550302624702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5-E853-4C73-B95C-B1171F3A769C}"/>
                </c:ext>
              </c:extLst>
            </c:dLbl>
            <c:dLbl>
              <c:idx val="7"/>
              <c:layout>
                <c:manualLayout>
                  <c:x val="-3.1818538904190063E-2"/>
                  <c:y val="3.813703730702400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A0AA-4A97-9152-64C0EFE340E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"£"#,##0</c:formatCode>
                <c:ptCount val="8"/>
                <c:pt idx="0">
                  <c:v>204.0089188328752</c:v>
                </c:pt>
                <c:pt idx="1">
                  <c:v>241.48140902691935</c:v>
                </c:pt>
                <c:pt idx="2">
                  <c:v>278.99421217698603</c:v>
                </c:pt>
                <c:pt idx="3">
                  <c:v>261.67825345974461</c:v>
                </c:pt>
                <c:pt idx="4">
                  <c:v>244.46967625951891</c:v>
                </c:pt>
                <c:pt idx="5">
                  <c:v>265.21097226931676</c:v>
                </c:pt>
                <c:pt idx="6">
                  <c:v>273.22393330319164</c:v>
                </c:pt>
                <c:pt idx="7">
                  <c:v>247.35910788719406</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E853-4C73-B95C-B1171F3A769C}"/>
            </c:ext>
          </c:extLst>
        </c:ser>
        <c:ser>
          <c:idx val="3"/>
          <c:order val="3"/>
          <c:tx>
            <c:strRef>
              <c:f>Sheet1!$A$5</c:f>
              <c:strCache>
                <c:ptCount val="1"/>
                <c:pt idx="0">
                  <c:v>Cymru</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463B-4E61-AB84-0E3B3690E8D1}"/>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463B-4E61-AB84-0E3B3690E8D1}"/>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463B-4E61-AB84-0E3B3690E8D1}"/>
                </c:ext>
              </c:extLst>
            </c:dLbl>
            <c:dLbl>
              <c:idx val="3"/>
              <c:layout>
                <c:manualLayout>
                  <c:x val="-2.9451675713062286E-2"/>
                  <c:y val="-3.813689947128295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A0AA-4A97-9152-64C0EFE340E8}"/>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463B-4E61-AB84-0E3B3690E8D1}"/>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463B-4E61-AB84-0E3B3690E8D1}"/>
                </c:ext>
              </c:extLst>
            </c:dLbl>
            <c:dLbl>
              <c:idx val="6"/>
              <c:layout>
                <c:manualLayout>
                  <c:x val="-2.3140039294958115E-2"/>
                  <c:y val="2.992593683302402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4-E853-4C73-B95C-B1171F3A769C}"/>
                </c:ext>
              </c:extLst>
            </c:dLbl>
            <c:dLbl>
              <c:idx val="7"/>
              <c:layout>
                <c:manualLayout>
                  <c:x val="-3.0240630730986595E-2"/>
                  <c:y val="-3.464649990200996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A0AA-4A97-9152-64C0EFE340E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"£"#,##0</c:formatCode>
                <c:ptCount val="8"/>
                <c:pt idx="0">
                  <c:v>168.37946208170217</c:v>
                </c:pt>
                <c:pt idx="1">
                  <c:v>190.57031620894386</c:v>
                </c:pt>
                <c:pt idx="2">
                  <c:v>224.67513743163411</c:v>
                </c:pt>
                <c:pt idx="3">
                  <c:v>279.92547532726553</c:v>
                </c:pt>
                <c:pt idx="4">
                  <c:v>200.89305315645132</c:v>
                </c:pt>
                <c:pt idx="5">
                  <c:v>223.39491271346756</c:v>
                </c:pt>
                <c:pt idx="6">
                  <c:v>250.27200515265162</c:v>
                </c:pt>
                <c:pt idx="7">
                  <c:v>281.1741722559666</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E853-4C73-B95C-B1171F3A769C}"/>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300"/>
          <c:min val="140"/>
        </c:scaling>
        <c:delete val="1"/>
        <c:axPos val="l"/>
        <c:numFmt formatCode="[$£-809]#,##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490579724311829E-3"/>
          <c:y val="0.14787870645523071"/>
          <c:w val="0.98999512195587158"/>
          <c:h val="0.76851117610931396"/>
        </c:manualLayout>
      </c:layout>
      <c:lineChart>
        <c:grouping val="standard"/>
        <c:varyColors val="0"/>
        <c:ser>
          <c:idx val="0"/>
          <c:order val="0"/>
          <c:tx>
            <c:strRef>
              <c:f>Sheet1!$A$2</c:f>
              <c:strCache>
                <c:ptCount val="1"/>
                <c:pt idx="0">
                  <c:v>Prydain Fawr</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layout>
                <c:manualLayout>
                  <c:x val="-5.899013951420784E-2"/>
                  <c:y val="-1.540572661906480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C7EC-47FA-814C-4369D2635975}"/>
                </c:ext>
              </c:extLst>
            </c:dLbl>
            <c:dLbl>
              <c:idx val="1"/>
              <c:layout>
                <c:manualLayout>
                  <c:x val="-5.0061158835887909E-2"/>
                  <c:y val="2.647909522056579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C7EC-47FA-814C-4369D2635975}"/>
                </c:ext>
              </c:extLst>
            </c:dLbl>
            <c:dLbl>
              <c:idx val="2"/>
              <c:layout>
                <c:manualLayout>
                  <c:x val="-4.3676529079675674E-2"/>
                  <c:y val="3.345989808440208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C7EC-47FA-814C-4369D2635975}"/>
                </c:ext>
              </c:extLst>
            </c:dLbl>
            <c:dLbl>
              <c:idx val="3"/>
              <c:layout>
                <c:manualLayout>
                  <c:x val="-7.1238689124584198E-2"/>
                  <c:y val="-4.332894086837768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F05F-410D-A100-F5FC2E1F362C}"/>
                </c:ext>
              </c:extLst>
            </c:dLbl>
            <c:dLbl>
              <c:idx val="4"/>
              <c:layout>
                <c:manualLayout>
                  <c:x val="-3.4998029470443726E-2"/>
                  <c:y val="3.813703730702400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6485-45B3-9457-D32F668976D8}"/>
                </c:ext>
              </c:extLst>
            </c:dLbl>
            <c:dLbl>
              <c:idx val="5"/>
              <c:layout>
                <c:manualLayout>
                  <c:x val="-4.6648960560560226E-2"/>
                  <c:y val="2.298869378864765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F05F-410D-A100-F5FC2E1F362C}"/>
                </c:ext>
              </c:extLst>
            </c:dLbl>
            <c:dLbl>
              <c:idx val="6"/>
              <c:layout>
                <c:manualLayout>
                  <c:x val="-5.6055537424981594E-3"/>
                  <c:y val="-6.427135318517684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F05F-410D-A100-F5FC2E1F362C}"/>
                </c:ext>
              </c:extLst>
            </c:dLbl>
            <c:dLbl>
              <c:idx val="7"/>
              <c:layout>
                <c:manualLayout>
                  <c:x val="-2.6508874725550413E-3"/>
                  <c:y val="-7.2381864301860332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6485-45B3-9457-D32F668976D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"£"#,##0</c:formatCode>
                <c:ptCount val="8"/>
                <c:pt idx="0">
                  <c:v>78.686387401598736</c:v>
                </c:pt>
                <c:pt idx="1">
                  <c:v>82.555107850089712</c:v>
                </c:pt>
                <c:pt idx="2">
                  <c:v>83.224635607438103</c:v>
                </c:pt>
                <c:pt idx="3">
                  <c:v>95.65272471580758</c:v>
                </c:pt>
                <c:pt idx="4">
                  <c:v>91.980603786776086</c:v>
                </c:pt>
                <c:pt idx="5">
                  <c:v>91.222915894649276</c:v>
                </c:pt>
                <c:pt idx="6">
                  <c:v>88.667217657318915</c:v>
                </c:pt>
                <c:pt idx="7">
                  <c:v>97.149180423541267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Lloegr</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layout>
                <c:manualLayout>
                  <c:x val="-3.4055259078741074E-2"/>
                  <c:y val="-4.511770233511924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FDB3-441A-9698-3433292B8214}"/>
                </c:ext>
              </c:extLst>
            </c:dLbl>
            <c:dLbl>
              <c:idx val="1"/>
              <c:layout>
                <c:manualLayout>
                  <c:x val="2.3037474602460861E-3"/>
                  <c:y val="3.111267276108264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DAAD-46C7-B4BA-05DA67F52F99}"/>
                </c:ext>
              </c:extLst>
            </c:dLbl>
            <c:dLbl>
              <c:idx val="2"/>
              <c:layout>
                <c:manualLayout>
                  <c:x val="-2.1544424816966057E-2"/>
                  <c:y val="-5.963777750730514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F05F-410D-A100-F5FC2E1F362C}"/>
                </c:ext>
              </c:extLst>
            </c:dLbl>
            <c:dLbl>
              <c:idx val="3"/>
              <c:layout>
                <c:manualLayout>
                  <c:x val="-1.7487211152911186E-2"/>
                  <c:y val="3.690674155950546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29A1-49C7-B19E-E80AA7CA0300}"/>
                </c:ext>
              </c:extLst>
            </c:dLbl>
            <c:dLbl>
              <c:idx val="4"/>
              <c:layout>
                <c:manualLayout>
                  <c:x val="1.0761341080069542E-2"/>
                  <c:y val="-4.162730276584625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6485-45B3-9457-D32F668976D8}"/>
                </c:ext>
              </c:extLst>
            </c:dLbl>
            <c:dLbl>
              <c:idx val="5"/>
              <c:layout>
                <c:manualLayout>
                  <c:x val="-1.1146003380417824E-2"/>
                  <c:y val="-4.393096640706062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2-F05F-410D-A100-F5FC2E1F362C}"/>
                </c:ext>
              </c:extLst>
            </c:dLbl>
            <c:dLbl>
              <c:idx val="6"/>
              <c:layout>
                <c:manualLayout>
                  <c:x val="-5.0575967878103256E-2"/>
                  <c:y val="-5.440217256546020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4-F05F-410D-A100-F5FC2E1F362C}"/>
                </c:ext>
              </c:extLst>
            </c:dLbl>
            <c:dLbl>
              <c:idx val="7"/>
              <c:layout>
                <c:manualLayout>
                  <c:x val="-2.7897436171770096E-2"/>
                  <c:y val="-3.290129825472831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6485-45B3-9457-D32F668976D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"£"#,##0</c:formatCode>
                <c:ptCount val="8"/>
                <c:pt idx="0">
                  <c:v>80.748746297544798</c:v>
                </c:pt>
                <c:pt idx="1">
                  <c:v>83.713801713488522</c:v>
                </c:pt>
                <c:pt idx="2">
                  <c:v>84.804171340574925</c:v>
                </c:pt>
                <c:pt idx="3">
                  <c:v>95.0710397806168</c:v>
                </c:pt>
                <c:pt idx="4">
                  <c:v>93.796315875065702</c:v>
                </c:pt>
                <c:pt idx="5">
                  <c:v>91.665177378586435</c:v>
                </c:pt>
                <c:pt idx="6">
                  <c:v>89.511140115089347</c:v>
                </c:pt>
                <c:pt idx="7">
                  <c:v>98.419916926941326</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Yr Alban</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2613-48C4-BF45-17395E1033D0}"/>
                </c:ext>
              </c:extLst>
            </c:dLbl>
            <c:dLbl>
              <c:idx val="1"/>
              <c:layout>
                <c:manualLayout>
                  <c:x val="-3.3309414982795715E-2"/>
                  <c:y val="-4.657460376620292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7EC-47FA-814C-4369D2635975}"/>
                </c:ext>
              </c:extLst>
            </c:dLbl>
            <c:dLbl>
              <c:idx val="2"/>
              <c:layout>
                <c:manualLayout>
                  <c:x val="1.2110143434256315E-3"/>
                  <c:y val="2.124349214136600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F05F-410D-A100-F5FC2E1F362C}"/>
                </c:ext>
              </c:extLst>
            </c:dLbl>
            <c:dLbl>
              <c:idx val="3"/>
              <c:layout>
                <c:manualLayout>
                  <c:x val="7.6055228710174561E-3"/>
                  <c:y val="-2.643539756536483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6485-45B3-9457-D32F668976D8}"/>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2613-48C4-BF45-17395E1033D0}"/>
                </c:ext>
              </c:extLst>
            </c:dLbl>
            <c:dLbl>
              <c:idx val="5"/>
              <c:layout>
                <c:manualLayout>
                  <c:x val="-8.9112734422087669E-3"/>
                  <c:y val="2.473389543592929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F05F-410D-A100-F5FC2E1F362C}"/>
                </c:ext>
              </c:extLst>
            </c:dLbl>
            <c:dLbl>
              <c:idx val="6"/>
              <c:layout>
                <c:manualLayout>
                  <c:x val="7.6567735522985458E-3"/>
                  <c:y val="2.298869378864765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F05F-410D-A100-F5FC2E1F362C}"/>
                </c:ext>
              </c:extLst>
            </c:dLbl>
            <c:dLbl>
              <c:idx val="7"/>
              <c:layout>
                <c:manualLayout>
                  <c:x val="-3.0264299362897873E-2"/>
                  <c:y val="3.639183565974235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6485-45B3-9457-D32F668976D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"£"#,##0</c:formatCode>
                <c:ptCount val="8"/>
                <c:pt idx="0">
                  <c:v>70.793903980183657</c:v>
                </c:pt>
                <c:pt idx="1">
                  <c:v>87.559582611746379</c:v>
                </c:pt>
                <c:pt idx="2">
                  <c:v>84.442941524421911</c:v>
                </c:pt>
                <c:pt idx="3">
                  <c:v>96.188676658516215</c:v>
                </c:pt>
                <c:pt idx="4">
                  <c:v>95.359112403444584</c:v>
                </c:pt>
                <c:pt idx="5">
                  <c:v>90.802882418787249</c:v>
                </c:pt>
                <c:pt idx="6">
                  <c:v>86.004181148861704</c:v>
                </c:pt>
                <c:pt idx="7">
                  <c:v>90.12230366598547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Cymru</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layout>
                <c:manualLayout>
                  <c:x val="-1.7357001081109047E-2"/>
                  <c:y val="4.712042585015296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FDB3-441A-9698-3433292B8214}"/>
                </c:ext>
              </c:extLst>
            </c:dLbl>
            <c:dLbl>
              <c:idx val="1"/>
              <c:layout>
                <c:manualLayout>
                  <c:x val="-1.3412228785455227E-2"/>
                  <c:y val="4.188482090830802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F05F-410D-A100-F5FC2E1F362C}"/>
                </c:ext>
              </c:extLst>
            </c:dLbl>
            <c:dLbl>
              <c:idx val="2"/>
              <c:layout>
                <c:manualLayout>
                  <c:x val="-9.4674555584788322E-3"/>
                  <c:y val="4.013962298631668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F05F-410D-A100-F5FC2E1F362C}"/>
                </c:ext>
              </c:extLst>
            </c:dLbl>
            <c:dLbl>
              <c:idx val="3"/>
              <c:layout>
                <c:manualLayout>
                  <c:x val="-4.7337277792394161E-3"/>
                  <c:y val="-1.570680923759937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F05F-410D-A100-F5FC2E1F362C}"/>
                </c:ext>
              </c:extLst>
            </c:dLbl>
            <c:dLbl>
              <c:idx val="4"/>
              <c:layout>
                <c:manualLayout>
                  <c:x val="-1.0256410576403141E-2"/>
                  <c:y val="4.188482090830802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F05F-410D-A100-F5FC2E1F362C}"/>
                </c:ext>
              </c:extLst>
            </c:dLbl>
            <c:dLbl>
              <c:idx val="5"/>
              <c:layout>
                <c:manualLayout>
                  <c:x val="-2.9191320762038231E-2"/>
                  <c:y val="4.886562749743461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6485-45B3-9457-D32F668976D8}"/>
                </c:ext>
              </c:extLst>
            </c:dLbl>
            <c:dLbl>
              <c:idx val="6"/>
              <c:layout>
                <c:manualLayout>
                  <c:x val="-5.2859961986541748E-2"/>
                  <c:y val="1.919721066951751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F05F-410D-A100-F5FC2E1F362C}"/>
                </c:ext>
              </c:extLst>
            </c:dLbl>
            <c:dLbl>
              <c:idx val="7"/>
              <c:layout>
                <c:manualLayout>
                  <c:x val="-2.6035502552986145E-2"/>
                  <c:y val="2.792321518063545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6485-45B3-9457-D32F668976D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"£"#,##0</c:formatCode>
                <c:ptCount val="8"/>
                <c:pt idx="0">
                  <c:v>65.528931315785613</c:v>
                </c:pt>
                <c:pt idx="1">
                  <c:v>63.181884510641147</c:v>
                </c:pt>
                <c:pt idx="2">
                  <c:v>64.866601557497034</c:v>
                </c:pt>
                <c:pt idx="3">
                  <c:v>102.45592847475704</c:v>
                </c:pt>
                <c:pt idx="4">
                  <c:v>66.672025692973818</c:v>
                </c:pt>
                <c:pt idx="5">
                  <c:v>86.066395195134817</c:v>
                </c:pt>
                <c:pt idx="6">
                  <c:v>83.622428269133536</c:v>
                </c:pt>
                <c:pt idx="7">
                  <c:v>94.394447830305012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110"/>
          <c:min val="50"/>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016635895E-2"/>
          <c:y val="0.10424874722957611"/>
          <c:w val="0.98999512195587158"/>
          <c:h val="0.78596317768096924"/>
        </c:manualLayout>
      </c:layout>
      <c:lineChart>
        <c:grouping val="standard"/>
        <c:varyColors val="0"/>
        <c:ser>
          <c:idx val="0"/>
          <c:order val="0"/>
          <c:tx>
            <c:strRef>
              <c:f>Sheet1!$A$2</c:f>
              <c:strCache>
                <c:ptCount val="1"/>
                <c:pt idx="0">
                  <c:v>Prydain Fawr</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layout>
                <c:manualLayout>
                  <c:x val="-4.8733726143836975E-2"/>
                  <c:y val="-4.158373922109603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C7EC-47FA-814C-4369D2635975}"/>
                </c:ext>
              </c:extLst>
            </c:dLbl>
            <c:dLbl>
              <c:idx val="1"/>
              <c:layout>
                <c:manualLayout>
                  <c:x val="-3.9015796035528183E-2"/>
                  <c:y val="-4.681934416294097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C7EC-47FA-814C-4369D2635975}"/>
                </c:ext>
              </c:extLst>
            </c:dLbl>
            <c:dLbl>
              <c:idx val="2"/>
              <c:layout>
                <c:manualLayout>
                  <c:x val="-2.6319526135921478E-2"/>
                  <c:y val="-2.587693184614181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C7EC-47FA-814C-4369D2635975}"/>
                </c:ext>
              </c:extLst>
            </c:dLbl>
            <c:dLbl>
              <c:idx val="3"/>
              <c:layout>
                <c:manualLayout>
                  <c:x val="-1.8378729000687599E-2"/>
                  <c:y val="-3.983854129910469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F05F-410D-A100-F5FC2E1F362C}"/>
                </c:ext>
              </c:extLst>
            </c:dLbl>
            <c:dLbl>
              <c:idx val="4"/>
              <c:layout>
                <c:manualLayout>
                  <c:x val="-2.6751525700092316E-2"/>
                  <c:y val="-2.469019591808319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DB96-4010-9F86-C03C3261082B}"/>
                </c:ext>
              </c:extLst>
            </c:dLbl>
            <c:dLbl>
              <c:idx val="5"/>
              <c:layout>
                <c:manualLayout>
                  <c:x val="-2.6925096288323402E-2"/>
                  <c:y val="-3.983854129910469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F05F-410D-A100-F5FC2E1F362C}"/>
                </c:ext>
              </c:extLst>
            </c:dLbl>
            <c:dLbl>
              <c:idx val="6"/>
              <c:layout>
                <c:manualLayout>
                  <c:x val="7.017720490694046E-3"/>
                  <c:y val="-2.238653041422367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F05F-410D-A100-F5FC2E1F362C}"/>
                </c:ext>
              </c:extLst>
            </c:dLbl>
            <c:dLbl>
              <c:idx val="7"/>
              <c:layout>
                <c:manualLayout>
                  <c:x val="-7.0276600308716297E-3"/>
                  <c:y val="-2.0025838166475296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DB96-4010-9F86-C03C3261082B}"/>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_-* #,##0.0_-;\-* #,##0.0_-;_-* "-"??_-;_-@_-</c:formatCode>
                <c:ptCount val="8"/>
                <c:pt idx="0">
                  <c:v>2.9440246175708054</c:v>
                </c:pt>
                <c:pt idx="1">
                  <c:v>3.0622331370514853</c:v>
                </c:pt>
                <c:pt idx="2">
                  <c:v>3.3414318467731228</c:v>
                </c:pt>
                <c:pt idx="3">
                  <c:v>2.7646287441763748</c:v>
                </c:pt>
                <c:pt idx="4">
                  <c:v>2.8608804395490588</c:v>
                </c:pt>
                <c:pt idx="5">
                  <c:v>2.8930392476700133</c:v>
                </c:pt>
                <c:pt idx="6">
                  <c:v>3.1332008153905515</c:v>
                </c:pt>
                <c:pt idx="7">
                  <c:v>2.6469563169656722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Lloegr</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layout>
                <c:manualLayout>
                  <c:x val="-4.0163755416870117E-2"/>
                  <c:y val="5.435875058174133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68D9-4EC3-AE08-E5C31CB6F116}"/>
                </c:ext>
              </c:extLst>
            </c:dLbl>
            <c:dLbl>
              <c:idx val="1"/>
              <c:layout>
                <c:manualLayout>
                  <c:x val="-3.1621303409337997E-2"/>
                  <c:y val="3.460307419300079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DAAD-46C7-B4BA-05DA67F52F99}"/>
                </c:ext>
              </c:extLst>
            </c:dLbl>
            <c:dLbl>
              <c:idx val="2"/>
              <c:layout>
                <c:manualLayout>
                  <c:x val="-2.4700243026018143E-2"/>
                  <c:y val="5.729068815708160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F05F-410D-A100-F5FC2E1F362C}"/>
                </c:ext>
              </c:extLst>
            </c:dLbl>
            <c:dLbl>
              <c:idx val="3"/>
              <c:layout>
                <c:manualLayout>
                  <c:x val="-3.7007935345172882E-2"/>
                  <c:y val="2.469033375382423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DB96-4010-9F86-C03C3261082B}"/>
                </c:ext>
              </c:extLst>
            </c:dLbl>
            <c:dLbl>
              <c:idx val="4"/>
              <c:layout>
                <c:manualLayout>
                  <c:x val="-3.120514377951622E-2"/>
                  <c:y val="3.983867913484573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462D-47BA-8D1B-CE242C03B59D}"/>
                </c:ext>
              </c:extLst>
            </c:dLbl>
            <c:dLbl>
              <c:idx val="5"/>
              <c:layout>
                <c:manualLayout>
                  <c:x val="-1.9824504852294922E-2"/>
                  <c:y val="5.729068815708160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2-F05F-410D-A100-F5FC2E1F362C}"/>
                </c:ext>
              </c:extLst>
            </c:dLbl>
            <c:dLbl>
              <c:idx val="6"/>
              <c:layout>
                <c:manualLayout>
                  <c:x val="-4.2686421593750488E-2"/>
                  <c:y val="-3.7913459745428776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4-F05F-410D-A100-F5FC2E1F362C}"/>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8F60-4A79-9DF8-E77A61E82C2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_-* #,##0.0_-;\-* #,##0.0_-;_-* "-"??_-;_-@_-</c:formatCode>
                <c:ptCount val="8"/>
                <c:pt idx="0">
                  <c:v>2.8533190519568317</c:v>
                </c:pt>
                <c:pt idx="1">
                  <c:v>2.9989252071301027</c:v>
                </c:pt>
                <c:pt idx="2">
                  <c:v>3.2599447275413871</c:v>
                </c:pt>
                <c:pt idx="3">
                  <c:v>2.7094278710144746</c:v>
                </c:pt>
                <c:pt idx="4">
                  <c:v>2.7757422731283889</c:v>
                </c:pt>
                <c:pt idx="5">
                  <c:v>2.8446293765337209</c:v>
                </c:pt>
                <c:pt idx="6">
                  <c:v>3.0573422808379278</c:v>
                </c:pt>
                <c:pt idx="7">
                  <c:v>2.5423159091205139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Yr Alban</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layout>
                <c:manualLayout>
                  <c:x val="-4.3856061995029449E-2"/>
                  <c:y val="2.124349214136600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462D-47BA-8D1B-CE242C03B59D}"/>
                </c:ext>
              </c:extLst>
            </c:dLbl>
            <c:dLbl>
              <c:idx val="1"/>
              <c:layout>
                <c:manualLayout>
                  <c:x val="-2.5419870391488075E-2"/>
                  <c:y val="2.846903726458549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7EC-47FA-814C-4369D2635975}"/>
                </c:ext>
              </c:extLst>
            </c:dLbl>
            <c:dLbl>
              <c:idx val="2"/>
              <c:layout>
                <c:manualLayout>
                  <c:x val="-2.4824488908052444E-2"/>
                  <c:y val="9.0270861983299255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F05F-410D-A100-F5FC2E1F362C}"/>
                </c:ext>
              </c:extLst>
            </c:dLbl>
            <c:dLbl>
              <c:idx val="3"/>
              <c:layout>
                <c:manualLayout>
                  <c:x val="4.0177050977945328E-3"/>
                  <c:y val="-1.9454592838883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DB96-4010-9F86-C03C3261082B}"/>
                </c:ext>
              </c:extLst>
            </c:dLbl>
            <c:dLbl>
              <c:idx val="4"/>
              <c:layout>
                <c:manualLayout>
                  <c:x val="-1.9416173920035362E-2"/>
                  <c:y val="4.567630589008331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462D-47BA-8D1B-CE242C03B59D}"/>
                </c:ext>
              </c:extLst>
            </c:dLbl>
            <c:dLbl>
              <c:idx val="5"/>
              <c:layout>
                <c:manualLayout>
                  <c:x val="2.1340912207961082E-3"/>
                  <c:y val="4.393110424280166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F05F-410D-A100-F5FC2E1F362C}"/>
                </c:ext>
              </c:extLst>
            </c:dLbl>
            <c:dLbl>
              <c:idx val="6"/>
              <c:layout>
                <c:manualLayout>
                  <c:x val="-2.469036728143692E-2"/>
                  <c:y val="-4.158373922109603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F05F-410D-A100-F5FC2E1F362C}"/>
                </c:ext>
              </c:extLst>
            </c:dLbl>
            <c:dLbl>
              <c:idx val="7"/>
              <c:layout>
                <c:manualLayout>
                  <c:x val="-5.4497509263455868E-3"/>
                  <c:y val="-1.247378904372453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DB96-4010-9F86-C03C3261082B}"/>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_-* #,##0.0_-;\-* #,##0.0_-;_-* "-"??_-;_-@_-</c:formatCode>
                <c:ptCount val="8"/>
                <c:pt idx="0">
                  <c:v>2.8817300270653319</c:v>
                </c:pt>
                <c:pt idx="1">
                  <c:v>2.757909549405777</c:v>
                </c:pt>
                <c:pt idx="2">
                  <c:v>3.3039376310250579</c:v>
                </c:pt>
                <c:pt idx="3">
                  <c:v>2.7204683810001922</c:v>
                </c:pt>
                <c:pt idx="4">
                  <c:v>2.5636739908527937</c:v>
                </c:pt>
                <c:pt idx="5">
                  <c:v>2.9207329679927012</c:v>
                </c:pt>
                <c:pt idx="6">
                  <c:v>3.1768680272680885</c:v>
                </c:pt>
                <c:pt idx="7">
                  <c:v>2.7447046715978907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Cymru</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layout>
                <c:manualLayout>
                  <c:x val="-4.7337278723716736E-2"/>
                  <c:y val="-1.570680923759937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462D-47BA-8D1B-CE242C03B59D}"/>
                </c:ext>
              </c:extLst>
            </c:dLbl>
            <c:dLbl>
              <c:idx val="1"/>
              <c:layout>
                <c:manualLayout>
                  <c:x val="-5.5226823315024376E-3"/>
                  <c:y val="2.443281374871730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F05F-410D-A100-F5FC2E1F362C}"/>
                </c:ext>
              </c:extLst>
            </c:dLbl>
            <c:dLbl>
              <c:idx val="2"/>
              <c:layout>
                <c:manualLayout>
                  <c:x val="-2.2879684343934059E-2"/>
                  <c:y val="-3.315881639719009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F05F-410D-A100-F5FC2E1F362C}"/>
                </c:ext>
              </c:extLst>
            </c:dLbl>
            <c:dLbl>
              <c:idx val="3"/>
              <c:layout>
                <c:manualLayout>
                  <c:x val="-1.4201183803379536E-2"/>
                  <c:y val="4.712042585015296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F05F-410D-A100-F5FC2E1F362C}"/>
                </c:ext>
              </c:extLst>
            </c:dLbl>
            <c:dLbl>
              <c:idx val="4"/>
              <c:layout>
                <c:manualLayout>
                  <c:x val="-2.6824457570910454E-2"/>
                  <c:y val="-4.537522420287132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F05F-410D-A100-F5FC2E1F362C}"/>
                </c:ext>
              </c:extLst>
            </c:dLbl>
            <c:dLbl>
              <c:idx val="5"/>
              <c:layout>
                <c:manualLayout>
                  <c:x val="-2.3668638896197081E-3"/>
                  <c:y val="1.919721066951751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CCF1-4B6A-A650-C56DC64B3AA5}"/>
                </c:ext>
              </c:extLst>
            </c:dLbl>
            <c:dLbl>
              <c:idx val="6"/>
              <c:layout>
                <c:manualLayout>
                  <c:x val="-3.5502959042787552E-2"/>
                  <c:y val="5.933683365583419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F05F-410D-A100-F5FC2E1F362C}"/>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8F60-4A79-9DF8-E77A61E82C2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_-* #,##0.0_-;\-* #,##0.0_-;_-* "-"??_-;_-@_-</c:formatCode>
                <c:ptCount val="8"/>
                <c:pt idx="0">
                  <c:v>2.569543844233888</c:v>
                </c:pt>
                <c:pt idx="1">
                  <c:v>3.0162176656324307</c:v>
                </c:pt>
                <c:pt idx="2">
                  <c:v>3.4636489662940733</c:v>
                </c:pt>
                <c:pt idx="3">
                  <c:v>2.7321549811169121</c:v>
                </c:pt>
                <c:pt idx="4">
                  <c:v>3.0131535838069232</c:v>
                </c:pt>
                <c:pt idx="5">
                  <c:v>2.5956113557094316</c:v>
                </c:pt>
                <c:pt idx="6">
                  <c:v>2.9928813397664902</c:v>
                </c:pt>
                <c:pt idx="7">
                  <c:v>2.9787151545336612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3.7"/>
          <c:min val="2.2999999999999998"/>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492992758750916"/>
          <c:y val="6.874953955411911E-2"/>
          <c:w val="0.47441360354423523"/>
          <c:h val="0.86250090599060059"/>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91CF-4168-9782-FADA3CE30FCC}"/>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1CF-4168-9782-FADA3CE30FCC}"/>
              </c:ext>
            </c:extLst>
          </c:dPt>
          <c:dPt>
            <c:idx val="2"/>
            <c:bubble3D val="0"/>
            <c:spPr>
              <a:solidFill>
                <a:schemeClr val="accent3"/>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91CF-4168-9782-FADA3CE30FCC}"/>
              </c:ext>
            </c:extLst>
          </c:dPt>
          <c:dPt>
            <c:idx val="3"/>
            <c:bubble3D val="0"/>
            <c:spPr>
              <a:solidFill>
                <a:schemeClr val="accent4"/>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91CF-4168-9782-FADA3CE30FCC}"/>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91CF-4168-9782-FADA3CE30FCC}"/>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1CF-4168-9782-FADA3CE30FCC}"/>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91CF-4168-9782-FADA3CE30FCC}"/>
                </c:ext>
              </c:extLst>
            </c:dLbl>
            <c:dLbl>
              <c:idx val="3"/>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91CF-4168-9782-FADA3CE30FC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Sheet1!$A$2:$A$5</c:f>
              <c:strCache>
                <c:ptCount val="4"/>
                <c:pt idx="0">
                  <c:v>Teithiau Gwyliau</c:v>
                </c:pt>
                <c:pt idx="1">
                  <c:v>Ymweld â Ffrindiau a Pherthnasau</c:v>
                </c:pt>
                <c:pt idx="2">
                  <c:v>Teithiau Busnes*</c:v>
                </c:pt>
                <c:pt idx="3">
                  <c:v>Teithiau Amrywiol</c:v>
                </c:pt>
              </c:strCache>
            </c:strRef>
          </c:cat>
          <c:val>
            <c:numRef>
              <c:f>Sheet1!$B$2:$B$5</c:f>
              <c:numCache>
                <c:formatCode>0%</c:formatCode>
                <c:ptCount val="4"/>
                <c:pt idx="0">
                  <c:v>0.4</c:v>
                </c:pt>
                <c:pt idx="1">
                  <c:v>0.33</c:v>
                </c:pt>
                <c:pt idx="2">
                  <c:v>0.05</c:v>
                </c:pt>
                <c:pt idx="3">
                  <c:v>0.23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91CF-4168-9782-FADA3CE30FCC}"/>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l"/>
      <c:layout>
        <c:manualLayout>
          <c:xMode val="edge"/>
          <c:yMode val="edge"/>
          <c:x val="1.0268919169902802E-2"/>
          <c:y val="5.182797834277153E-2"/>
          <c:w val="0.39026501088208937"/>
          <c:h val="0.89950418472290039"/>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87507471442223E-2"/>
          <c:y val="8.9648321270942688E-2"/>
          <c:w val="0.96082496643066406"/>
          <c:h val="0.61471742391586304"/>
        </c:manualLayout>
      </c:layout>
      <c:barChart>
        <c:barDir val="col"/>
        <c:grouping val="clustered"/>
        <c:varyColors val="0"/>
        <c:ser>
          <c:idx val="0"/>
          <c:order val="0"/>
          <c:tx>
            <c:strRef>
              <c:f>Sheet1!$B$1</c:f>
              <c:strCache>
                <c:ptCount val="1"/>
                <c:pt idx="0">
                  <c:v>2023</c:v>
                </c:pt>
              </c:strCache>
            </c:strRef>
          </c:tx>
          <c:spPr>
            <a:solidFill>
              <a:schemeClr val="accent2"/>
            </a:solidFill>
            <a:ln>
              <a:noFill/>
            </a:ln>
            <a:effectLst/>
          </c:spPr>
          <c:invertIfNegative val="0"/>
          <c:dPt>
            <c:idx val="0"/>
            <c:invertIfNegative val="0"/>
            <c:bubble3D val="0"/>
            <c:spPr>
              <a:solidFill>
                <a:schemeClr val="accent1"/>
              </a:solidFill>
              <a:ln>
                <a:noFill/>
              </a:ln>
              <a:effectLst/>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1F8F-40ED-B174-37551DE28F38}"/>
              </c:ext>
            </c:extLst>
          </c:dPt>
          <c:dPt>
            <c:idx val="2"/>
            <c:invertIfNegative val="0"/>
            <c:bubble3D val="0"/>
            <c:spPr>
              <a:solidFill>
                <a:schemeClr val="accent3"/>
              </a:solidFill>
              <a:ln>
                <a:noFill/>
              </a:ln>
              <a:effectLst/>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1F8F-40ED-B174-37551DE28F38}"/>
              </c:ext>
            </c:extLst>
          </c:dPt>
          <c:dPt>
            <c:idx val="3"/>
            <c:invertIfNegative val="0"/>
            <c:bubble3D val="0"/>
            <c:spPr>
              <a:solidFill>
                <a:schemeClr val="accent5"/>
              </a:solidFill>
              <a:ln>
                <a:noFill/>
              </a:ln>
              <a:effectLst/>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1F8F-40ED-B174-37551DE28F38}"/>
              </c:ext>
            </c:extLst>
          </c:dPt>
          <c:dPt>
            <c:idx val="4"/>
            <c:invertIfNegative val="0"/>
            <c:bubble3D val="0"/>
            <c:spPr>
              <a:solidFill>
                <a:schemeClr val="accent4"/>
              </a:solidFill>
              <a:ln>
                <a:noFill/>
              </a:ln>
              <a:effectLst/>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1F8F-40ED-B174-37551DE28F38}"/>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1F8F-40ED-B174-37551DE28F38}"/>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423A-4565-AD88-F04B7A1C6029}"/>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1F8F-40ED-B174-37551DE28F38}"/>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1F8F-40ED-B174-37551DE28F38}"/>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1F8F-40ED-B174-37551DE28F3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Sheet1!$A$2:$A$6</c:f>
              <c:strCache>
                <c:ptCount val="5"/>
                <c:pt idx="0">
                  <c:v>Cyfanswm y Teithiau</c:v>
                </c:pt>
                <c:pt idx="1">
                  <c:v>Teithiau Gwyliau</c:v>
                </c:pt>
                <c:pt idx="2">
                  <c:v>Ymweld â Ffrindiau a Pherthnasau</c:v>
                </c:pt>
                <c:pt idx="3">
                  <c:v>Teithiau Busnes*</c:v>
                </c:pt>
                <c:pt idx="4">
                  <c:v>Teithiau Amrywiol</c:v>
                </c:pt>
              </c:strCache>
            </c:strRef>
          </c:cat>
          <c:val>
            <c:numRef>
              <c:f>Sheet1!$B$2:$B$6</c:f>
              <c:numCache>
                <c:formatCode>0.0</c:formatCode>
                <c:ptCount val="5"/>
                <c:pt idx="0">
                  <c:v>2.9005405895940499</c:v>
                </c:pt>
                <c:pt idx="1">
                  <c:v>3.3595932416649799</c:v>
                </c:pt>
                <c:pt idx="2">
                  <c:v>2.6143295145399601</c:v>
                </c:pt>
                <c:pt idx="3">
                  <c:v>3.1734037867631999</c:v>
                </c:pt>
                <c:pt idx="4">
                  <c:v>2.4547941946899399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1F8F-40ED-B174-37551DE28F38}"/>
            </c:ext>
          </c:extLst>
        </c:ser>
        <c:dLbls>
          <c:showLegendKey val="0"/>
          <c:showVal val="0"/>
          <c:showCatName val="0"/>
          <c:showSerName val="0"/>
          <c:showPercent val="0"/>
          <c:showBubbleSize val="0"/>
        </c:dLbls>
        <c:gapWidth val="182"/>
        <c:axId val="1578304320"/>
        <c:axId val="962891712"/>
      </c:barChart>
      <c:catAx>
        <c:axId val="1578304320"/>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962891712"/>
        <c:crosses val="autoZero"/>
        <c:auto val="0"/>
        <c:lblAlgn val="ctr"/>
        <c:lblOffset val="100"/>
        <c:noMultiLvlLbl val="0"/>
      </c:catAx>
      <c:valAx>
        <c:axId val="962891712"/>
        <c:scaling>
          <c:orientation val="minMax"/>
        </c:scaling>
        <c:delete val="1"/>
        <c:axPos val="l"/>
        <c:numFmt formatCode="0.0" sourceLinked="1"/>
        <c:majorTickMark val="none"/>
        <c:minorTickMark val="none"/>
        <c:tickLblPos val="nextTo"/>
        <c:crossAx val="1578304320"/>
        <c:crosses val="autoZero"/>
        <c:crossBetween val="between"/>
      </c:val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010702013969421"/>
          <c:y val="2.5770874693989754E-2"/>
          <c:w val="0.7498929500579834"/>
          <c:h val="0.74584680795669556"/>
        </c:manualLayout>
      </c:layout>
      <c:lineChart>
        <c:grouping val="standard"/>
        <c:varyColors val="0"/>
        <c:ser>
          <c:idx val="0"/>
          <c:order val="0"/>
          <c:tx>
            <c:strRef>
              <c:f>Sheet1!$A$2</c:f>
              <c:strCache>
                <c:ptCount val="1"/>
                <c:pt idx="0">
                  <c:v>Teithiau Gwyliau</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layout>
                <c:manualLayout>
                  <c:x val="-7.7751435339450836E-2"/>
                  <c:y val="4.5226397924125195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BFE1-485D-BE7A-535C101B303A}"/>
                </c:ext>
              </c:extLst>
            </c:dLbl>
            <c:dLbl>
              <c:idx val="1"/>
              <c:layout>
                <c:manualLayout>
                  <c:x val="-5.4437018930912018E-2"/>
                  <c:y val="5.249970033764839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BFE1-485D-BE7A-535C101B303A}"/>
                </c:ext>
              </c:extLst>
            </c:dLbl>
            <c:dLbl>
              <c:idx val="2"/>
              <c:layout>
                <c:manualLayout>
                  <c:x val="-4.0972474962472916E-2"/>
                  <c:y val="-6.31092861294746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2-BFE1-485D-BE7A-535C101B303A}"/>
                </c:ext>
              </c:extLst>
            </c:dLbl>
            <c:dLbl>
              <c:idx val="3"/>
              <c:layout>
                <c:manualLayout>
                  <c:x val="-1.9538182765245438E-2"/>
                  <c:y val="-8.810929208993911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BFE1-485D-BE7A-535C101B303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Sheet1!$B$1:$E$1</c:f>
              <c:strCache>
                <c:ptCount val="4"/>
                <c:pt idx="0">
                  <c:v>Ch1'23</c:v>
                </c:pt>
                <c:pt idx="1">
                  <c:v>Ch2'23</c:v>
                </c:pt>
                <c:pt idx="2">
                  <c:v>Ch3'23</c:v>
                </c:pt>
                <c:pt idx="3">
                  <c:v>Ch4'23</c:v>
                </c:pt>
              </c:strCache>
            </c:strRef>
          </c:cat>
          <c:val>
            <c:numRef>
              <c:f>Sheet1!$B$2:$E$2</c:f>
              <c:numCache>
                <c:formatCode>"£"#,##0</c:formatCode>
                <c:ptCount val="4"/>
                <c:pt idx="0">
                  <c:v>238.19754119066599</c:v>
                </c:pt>
                <c:pt idx="1">
                  <c:v>252.46035327453899</c:v>
                </c:pt>
                <c:pt idx="2">
                  <c:v>314.69904536140098</c:v>
                </c:pt>
                <c:pt idx="3">
                  <c:v>366.592284095651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BFE1-485D-BE7A-535C101B303A}"/>
            </c:ext>
          </c:extLst>
        </c:ser>
        <c:ser>
          <c:idx val="1"/>
          <c:order val="1"/>
          <c:tx>
            <c:strRef>
              <c:f>Sheet1!$A$3</c:f>
              <c:strCache>
                <c:ptCount val="1"/>
                <c:pt idx="0">
                  <c:v>Teithiau Amrywiol</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layout>
                <c:manualLayout>
                  <c:x val="-1.9538182765245438E-2"/>
                  <c:y val="-8.689079433679580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BFE1-485D-BE7A-535C101B303A}"/>
                </c:ext>
              </c:extLst>
            </c:dLbl>
            <c:dLbl>
              <c:idx val="1"/>
              <c:layout>
                <c:manualLayout>
                  <c:x val="2.1093899849802256E-3"/>
                  <c:y val="-4.653929919004440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BFE1-485D-BE7A-535C101B303A}"/>
                </c:ext>
              </c:extLst>
            </c:dLbl>
            <c:dLbl>
              <c:idx val="2"/>
              <c:layout>
                <c:manualLayout>
                  <c:x val="8.9588584378361702E-3"/>
                  <c:y val="2.677839482203126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4-BFD3-4B92-B671-ACAF868E569E}"/>
                </c:ext>
              </c:extLst>
            </c:dLbl>
            <c:dLbl>
              <c:idx val="3"/>
              <c:layout>
                <c:manualLayout>
                  <c:x val="-2.9664147645235062E-2"/>
                  <c:y val="-9.783697873353958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B039-43D8-8B79-ABA3E7FA0EF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Sheet1!$B$1:$E$1</c:f>
              <c:strCache>
                <c:ptCount val="4"/>
                <c:pt idx="0">
                  <c:v>Ch1'23</c:v>
                </c:pt>
                <c:pt idx="1">
                  <c:v>Ch2'23</c:v>
                </c:pt>
                <c:pt idx="2">
                  <c:v>Ch3'23</c:v>
                </c:pt>
                <c:pt idx="3">
                  <c:v>Ch4'23</c:v>
                </c:pt>
              </c:strCache>
            </c:strRef>
          </c:cat>
          <c:val>
            <c:numRef>
              <c:f>Sheet1!$B$3:$E$3</c:f>
              <c:numCache>
                <c:formatCode>"£"#,##0</c:formatCode>
                <c:ptCount val="4"/>
                <c:pt idx="0">
                  <c:v>248.31976198403299</c:v>
                </c:pt>
                <c:pt idx="1">
                  <c:v>284.00430748315102</c:v>
                </c:pt>
                <c:pt idx="2">
                  <c:v>200.17041094727</c:v>
                </c:pt>
                <c:pt idx="3">
                  <c:v>286.72050930888599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BFE1-485D-BE7A-535C101B303A}"/>
            </c:ext>
          </c:extLst>
        </c:ser>
        <c:ser>
          <c:idx val="2"/>
          <c:order val="2"/>
          <c:tx>
            <c:strRef>
              <c:f>Sheet1!$A$4</c:f>
              <c:strCache>
                <c:ptCount val="1"/>
                <c:pt idx="0">
                  <c:v>Cyfanswm y Teithiau</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Lbls>
            <c:dLbl>
              <c:idx val="0"/>
              <c:layout>
                <c:manualLayout>
                  <c:x val="-7.9142004251480103E-2"/>
                  <c:y val="1.875001005828380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BFE1-485D-BE7A-535C101B303A}"/>
                </c:ext>
              </c:extLst>
            </c:dLbl>
            <c:dLbl>
              <c:idx val="1"/>
              <c:layout>
                <c:manualLayout>
                  <c:x val="1.2381179258227348E-2"/>
                  <c:y val="5.038601905107498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BFE1-485D-BE7A-535C101B303A}"/>
                </c:ext>
              </c:extLst>
            </c:dLbl>
            <c:dLbl>
              <c:idx val="2"/>
              <c:layout>
                <c:manualLayout>
                  <c:x val="-7.8614942729473114E-2"/>
                  <c:y val="-4.013345763087272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BFE1-485D-BE7A-535C101B303A}"/>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874E-4ADA-80E0-8C87DAD0870D}"/>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Sheet1!$B$1:$E$1</c:f>
              <c:strCache>
                <c:ptCount val="4"/>
                <c:pt idx="0">
                  <c:v>Ch1'23</c:v>
                </c:pt>
                <c:pt idx="1">
                  <c:v>Ch2'23</c:v>
                </c:pt>
                <c:pt idx="2">
                  <c:v>Ch3'23</c:v>
                </c:pt>
                <c:pt idx="3">
                  <c:v>Ch4'23</c:v>
                </c:pt>
              </c:strCache>
            </c:strRef>
          </c:cat>
          <c:val>
            <c:numRef>
              <c:f>Sheet1!$B$4:$E$4</c:f>
              <c:numCache>
                <c:formatCode>"£"#,##0_);[Red]\("£"#,##0\)</c:formatCode>
                <c:ptCount val="4"/>
                <c:pt idx="0">
                  <c:v>200.89305316888399</c:v>
                </c:pt>
                <c:pt idx="1">
                  <c:v>223.39491271494401</c:v>
                </c:pt>
                <c:pt idx="2" formatCode="&quot;£&quot;#,##0">
                  <c:v>250.27200514878899</c:v>
                </c:pt>
                <c:pt idx="3" formatCode="&quot;£&quot;#,##0">
                  <c:v>281.17417224225801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BFE1-485D-BE7A-535C101B303A}"/>
            </c:ext>
          </c:extLst>
        </c:ser>
        <c:ser>
          <c:idx val="3"/>
          <c:order val="3"/>
          <c:tx>
            <c:strRef>
              <c:f>Sheet1!$A$5</c:f>
              <c:strCache>
                <c:ptCount val="1"/>
                <c:pt idx="0">
                  <c:v>Ymweld â Ffrindiau a Pherthnasau</c:v>
                </c:pt>
              </c:strCache>
            </c:strRef>
          </c:tx>
          <c:spPr>
            <a:ln w="28575" cap="rnd">
              <a:solidFill>
                <a:schemeClr val="accent4"/>
              </a:solidFill>
              <a:round/>
            </a:ln>
            <a:effectLst/>
          </c:spPr>
          <c:marker>
            <c:symbol val="diamond"/>
            <c:size val="5"/>
            <c:spPr>
              <a:solidFill>
                <a:schemeClr val="accent4"/>
              </a:solidFill>
              <a:ln w="9525">
                <a:solidFill>
                  <a:schemeClr val="accent4"/>
                </a:solidFill>
              </a:ln>
              <a:effectLst/>
            </c:spPr>
          </c:marker>
          <c:dLbls>
            <c:dLbl>
              <c:idx val="0"/>
              <c:layout>
                <c:manualLayout>
                  <c:x val="2.8547439724206924E-2"/>
                  <c:y val="-4.397523403167724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BFD3-4B92-B671-ACAF868E569E}"/>
                </c:ext>
              </c:extLst>
            </c:dLbl>
            <c:dLbl>
              <c:idx val="1"/>
              <c:layout>
                <c:manualLayout>
                  <c:x val="-2.3509655147790909E-2"/>
                  <c:y val="-6.282176077365875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4.5894209999999998E-2"/>
                      <c:h val="0.11400589999999999"/>
                    </c:manualLayout>
                  </c15:layout>
                </c:ext>
                <c:ext xmlns:c16="http://schemas.microsoft.com/office/drawing/2014/chart" uri="{C3380CC4-5D6E-409C-BE32-E72D297353CC}">
                  <c16:uniqueId val="{00000002-BFD3-4B92-B671-ACAF868E569E}"/>
                </c:ext>
              </c:extLst>
            </c:dLbl>
            <c:dLbl>
              <c:idx val="2"/>
              <c:layout>
                <c:manualLayout>
                  <c:x val="-5.3736355155706406E-2"/>
                  <c:y val="-6.596285104751586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BFD3-4B92-B671-ACAF868E569E}"/>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874E-4ADA-80E0-8C87DAD0870D}"/>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Sheet1!$B$1:$E$1</c:f>
              <c:strCache>
                <c:ptCount val="4"/>
                <c:pt idx="0">
                  <c:v>Ch1'23</c:v>
                </c:pt>
                <c:pt idx="1">
                  <c:v>Ch2'23</c:v>
                </c:pt>
                <c:pt idx="2">
                  <c:v>Ch3'23</c:v>
                </c:pt>
                <c:pt idx="3">
                  <c:v>Ch4'23</c:v>
                </c:pt>
              </c:strCache>
            </c:strRef>
          </c:cat>
          <c:val>
            <c:numRef>
              <c:f>Sheet1!$B$5:$E$5</c:f>
              <c:numCache>
                <c:formatCode>"£"#,##0</c:formatCode>
                <c:ptCount val="4"/>
                <c:pt idx="0">
                  <c:v>139.89851054259501</c:v>
                </c:pt>
                <c:pt idx="1">
                  <c:v>130.01663754168899</c:v>
                </c:pt>
                <c:pt idx="2">
                  <c:v>156.369178232466</c:v>
                </c:pt>
                <c:pt idx="3">
                  <c:v>219.48082071032999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BFE1-485D-BE7A-535C101B303A}"/>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400"/>
          <c:min val="120"/>
        </c:scaling>
        <c:delete val="1"/>
        <c:axPos val="l"/>
        <c:numFmt formatCode="[$£-809]#,##0" sourceLinked="0"/>
        <c:majorTickMark val="none"/>
        <c:minorTickMark val="none"/>
        <c:tickLblPos val="nextTo"/>
        <c:crossAx val="320372591"/>
        <c:crosses val="autoZero"/>
        <c:crossBetween val="between"/>
      </c:valAx>
      <c:spPr>
        <a:noFill/>
        <a:ln w="25400">
          <a:noFill/>
        </a:ln>
        <a:effectLst/>
      </c:spPr>
    </c:plotArea>
    <c:legend>
      <c:legendPos val="r"/>
      <c:layout>
        <c:manualLayout>
          <c:xMode val="edge"/>
          <c:yMode val="edge"/>
          <c:x val="1.041102223098278E-2"/>
          <c:y val="3.0391139658462327E-2"/>
          <c:w val="0.24483666871615861"/>
          <c:h val="0.87953680081420971"/>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055104474796008"/>
          <c:y val="0.10816225327310031"/>
          <c:w val="0.48134270310401917"/>
          <c:h val="0.78541833162307739"/>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B8C-4F42-8938-E882F85ADF8F}"/>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B8C-4F42-8938-E882F85ADF8F}"/>
              </c:ext>
            </c:extLst>
          </c:dPt>
          <c:dPt>
            <c:idx val="2"/>
            <c:bubble3D val="0"/>
            <c:spPr>
              <a:solidFill>
                <a:schemeClr val="accent3"/>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AB8C-4F42-8938-E882F85ADF8F}"/>
              </c:ext>
            </c:extLst>
          </c:dPt>
          <c:dPt>
            <c:idx val="3"/>
            <c:bubble3D val="0"/>
            <c:spPr>
              <a:solidFill>
                <a:schemeClr val="accent4"/>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AB8C-4F42-8938-E882F85ADF8F}"/>
              </c:ext>
            </c:extLst>
          </c:dPt>
          <c:dLbls>
            <c:dLbl>
              <c:idx val="0"/>
              <c:layout>
                <c:manualLayout>
                  <c:x val="5.3643781691789627E-2"/>
                  <c:y val="-0.29243454337120056"/>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AB8C-4F42-8938-E882F85ADF8F}"/>
                </c:ext>
              </c:extLst>
            </c:dLbl>
            <c:dLbl>
              <c:idx val="1"/>
              <c:layout>
                <c:manualLayout>
                  <c:x val="-0.11858108639717102"/>
                  <c:y val="4.083414375782012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AB8C-4F42-8938-E882F85ADF8F}"/>
                </c:ext>
              </c:extLst>
            </c:dLbl>
            <c:dLbl>
              <c:idx val="2"/>
              <c:layout>
                <c:manualLayout>
                  <c:x val="-9.6885241568088531E-2"/>
                  <c:y val="-1.190158072859048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B8C-4F42-8938-E882F85ADF8F}"/>
                </c:ext>
              </c:extLst>
            </c:dLbl>
            <c:dLbl>
              <c:idx val="3"/>
              <c:layout>
                <c:manualLayout>
                  <c:x val="-7.1475185453891754E-2"/>
                  <c:y val="-0.1270620673894882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AB8C-4F42-8938-E882F85ADF8F}"/>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Sheet1!$A$2:$A$5</c:f>
              <c:strCache>
                <c:ptCount val="4"/>
                <c:pt idx="0">
                  <c:v>Teithiau Gwyliau</c:v>
                </c:pt>
                <c:pt idx="1">
                  <c:v>Ymweld â Ffrindiau a Pherthnasau</c:v>
                </c:pt>
                <c:pt idx="2">
                  <c:v>Teithiau Busnes*</c:v>
                </c:pt>
                <c:pt idx="3">
                  <c:v>Teithiau Amrywiol</c:v>
                </c:pt>
              </c:strCache>
            </c:strRef>
          </c:cat>
          <c:val>
            <c:numRef>
              <c:f>Sheet1!$B$2:$B$5</c:f>
              <c:numCache>
                <c:formatCode>"£"#,##0</c:formatCode>
                <c:ptCount val="4"/>
                <c:pt idx="0">
                  <c:v>997.54365642951097</c:v>
                </c:pt>
                <c:pt idx="1">
                  <c:v>444.99632361429298</c:v>
                </c:pt>
                <c:pt idx="2">
                  <c:v>91.21263464462011</c:v>
                </c:pt>
                <c:pt idx="3">
                  <c:v>484.92513896560899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AB8C-4F42-8938-E882F85ADF8F}"/>
            </c:ext>
          </c:extLst>
        </c:ser>
        <c:dLbls>
          <c:showLegendKey val="0"/>
          <c:showVal val="0"/>
          <c:showCatName val="0"/>
          <c:showSerName val="0"/>
          <c:showPercent val="0"/>
          <c:showBubbleSize val="0"/>
          <c:showLeaderLines val="1"/>
        </c:dLbls>
        <c:firstSliceAng val="0"/>
        <c:holeSize val="62"/>
      </c:doughnutChart>
      <c:spPr>
        <a:noFill/>
        <a:ln>
          <a:noFill/>
        </a:ln>
        <a:effectLst/>
      </c:spPr>
    </c:plotArea>
    <c:legend>
      <c:legendPos val="b"/>
      <c:layout>
        <c:manualLayout>
          <c:xMode val="edge"/>
          <c:yMode val="edge"/>
          <c:x val="1.375111099332571E-2"/>
          <c:y val="2.6678967200363068E-2"/>
          <c:w val="0.39702336111691339"/>
          <c:h val="0.97332103279963689"/>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016635895E-2"/>
          <c:y val="0.10424874722957611"/>
          <c:w val="0.98999512195587158"/>
          <c:h val="0.78596317768096924"/>
        </c:manualLayout>
      </c:layout>
      <c:lineChart>
        <c:grouping val="standard"/>
        <c:varyColors val="0"/>
        <c:ser>
          <c:idx val="0"/>
          <c:order val="0"/>
          <c:tx>
            <c:strRef>
              <c:f>Sheet1!$A$2</c:f>
              <c:strCache>
                <c:ptCount val="1"/>
                <c:pt idx="0">
                  <c:v>Cyfanswm y Teithiau</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2F40-4498-943E-D4921E16BB90}"/>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2F40-4498-943E-D4921E16BB90}"/>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2F40-4498-943E-D4921E16BB90}"/>
                </c:ext>
              </c:extLst>
            </c:dLbl>
            <c:dLbl>
              <c:idx val="6"/>
              <c:layout>
                <c:manualLayout>
                  <c:x val="-8.8974824175238609E-3"/>
                  <c:y val="-4.91230078041553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81B6-4DC4-9D9E-CC8E96939CC5}"/>
                </c:ext>
              </c:extLst>
            </c:dLbl>
            <c:dLbl>
              <c:idx val="7"/>
              <c:layout>
                <c:manualLayout>
                  <c:x val="-1.5998074784874916E-2"/>
                  <c:y val="-4.91230078041553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E98E-4A22-B0BD-31FAF65823F2}"/>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0.00</c:formatCode>
                <c:ptCount val="8"/>
                <c:pt idx="0">
                  <c:v>1.7282642105055901</c:v>
                </c:pt>
                <c:pt idx="1">
                  <c:v>2.0863895725220001</c:v>
                </c:pt>
                <c:pt idx="2">
                  <c:v>2.724130945213</c:v>
                </c:pt>
                <c:pt idx="3">
                  <c:v>2.113806275595</c:v>
                </c:pt>
                <c:pt idx="4">
                  <c:v>1.8033865646680001</c:v>
                </c:pt>
                <c:pt idx="5">
                  <c:v>1.9951482970199999</c:v>
                </c:pt>
                <c:pt idx="6">
                  <c:v>3.0182541492150001</c:v>
                </c:pt>
                <c:pt idx="7">
                  <c:v>1.6192789663589999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Teithiau Gwyliau</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layout>
                <c:manualLayout>
                  <c:x val="-5.2289988845586777E-2"/>
                  <c:y val="4.9782199785113335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E98E-4A22-B0BD-31FAF65823F2}"/>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2F40-4498-943E-D4921E16BB90}"/>
                </c:ext>
              </c:extLst>
            </c:dLbl>
            <c:dLbl>
              <c:idx val="2"/>
              <c:layout>
                <c:manualLayout>
                  <c:x val="-1.5998074784874916E-2"/>
                  <c:y val="-5.610381439328193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81B6-4DC4-9D9E-CC8E96939CC5}"/>
                </c:ext>
              </c:extLst>
            </c:dLbl>
            <c:dLbl>
              <c:idx val="3"/>
              <c:layout>
                <c:manualLayout>
                  <c:x val="-1.9153892993927002E-2"/>
                  <c:y val="-4.563260823488235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7F0A-4985-8C8C-5324A041CDD2}"/>
                </c:ext>
              </c:extLst>
            </c:dLbl>
            <c:dLbl>
              <c:idx val="4"/>
              <c:layout>
                <c:manualLayout>
                  <c:x val="-2.78323944658041E-2"/>
                  <c:y val="3.813703730702400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81B6-4DC4-9D9E-CC8E96939CC5}"/>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2F40-4498-943E-D4921E16BB90}"/>
                </c:ext>
              </c:extLst>
            </c:dLbl>
            <c:dLbl>
              <c:idx val="6"/>
              <c:layout>
                <c:manualLayout>
                  <c:x val="1.3589278096333146E-3"/>
                  <c:y val="-2.5738278054632246E-4"/>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81B6-4DC4-9D9E-CC8E96939CC5}"/>
                </c:ext>
              </c:extLst>
            </c:dLbl>
            <c:dLbl>
              <c:idx val="7"/>
              <c:layout>
                <c:manualLayout>
                  <c:x val="-4.1637546382844448E-3"/>
                  <c:y val="1.021382305771112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B598-473F-AD8C-C5FC764CD8AE}"/>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0.00</c:formatCode>
                <c:ptCount val="8"/>
                <c:pt idx="0">
                  <c:v>0.62499830823284397</c:v>
                </c:pt>
                <c:pt idx="1">
                  <c:v>1.029162549821</c:v>
                </c:pt>
                <c:pt idx="2">
                  <c:v>1.4239726640149999</c:v>
                </c:pt>
                <c:pt idx="3">
                  <c:v>0.85752252288899999</c:v>
                </c:pt>
                <c:pt idx="4">
                  <c:v>0.51937330557700001</c:v>
                </c:pt>
                <c:pt idx="5">
                  <c:v>0.79701104870299999</c:v>
                </c:pt>
                <c:pt idx="6">
                  <c:v>1.538364887043</c:v>
                </c:pt>
                <c:pt idx="7">
                  <c:v>0.51418037959200003</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Ymweld â Ffrindiau a Pherthnasau</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layout>
                <c:manualLayout>
                  <c:x val="-2.073180116713047E-2"/>
                  <c:y val="-3.639169782400131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7F0A-4985-8C8C-5324A041CDD2}"/>
                </c:ext>
              </c:extLst>
            </c:dLbl>
            <c:dLbl>
              <c:idx val="1"/>
              <c:layout>
                <c:manualLayout>
                  <c:x val="-2.5465529412031174E-2"/>
                  <c:y val="-3.988210111856460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7F0A-4985-8C8C-5324A041CDD2}"/>
                </c:ext>
              </c:extLst>
            </c:dLbl>
            <c:dLbl>
              <c:idx val="2"/>
              <c:layout>
                <c:manualLayout>
                  <c:x val="-3.1777165830135345E-2"/>
                  <c:y val="-3.813689947128295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81B6-4DC4-9D9E-CC8E96939CC5}"/>
                </c:ext>
              </c:extLst>
            </c:dLbl>
            <c:dLbl>
              <c:idx val="3"/>
              <c:layout>
                <c:manualLayout>
                  <c:x val="-2.7043439447879791E-2"/>
                  <c:y val="-2.243009209632873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7F0A-4985-8C8C-5324A041CDD2}"/>
                </c:ext>
              </c:extLst>
            </c:dLbl>
            <c:dLbl>
              <c:idx val="4"/>
              <c:layout>
                <c:manualLayout>
                  <c:x val="-2.5858453009277582E-3"/>
                  <c:y val="-4.388740658760070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462D-47BA-8D1B-CE242C03B59D}"/>
                </c:ext>
              </c:extLst>
            </c:dLbl>
            <c:dLbl>
              <c:idx val="5"/>
              <c:layout>
                <c:manualLayout>
                  <c:x val="1.3982201926410198E-2"/>
                  <c:y val="-4.162730276584625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7F0A-4985-8C8C-5324A041CDD2}"/>
                </c:ext>
              </c:extLst>
            </c:dLbl>
            <c:dLbl>
              <c:idx val="6"/>
              <c:layout>
                <c:manualLayout>
                  <c:x val="-7.319573312997818E-3"/>
                  <c:y val="-4.162730276584625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7F0A-4985-8C8C-5324A041CDD2}"/>
                </c:ext>
              </c:extLst>
            </c:dLbl>
            <c:dLbl>
              <c:idx val="7"/>
              <c:layout>
                <c:manualLayout>
                  <c:x val="-1.9153892993927002E-2"/>
                  <c:y val="-3.290129825472831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B598-473F-AD8C-C5FC764CD8AE}"/>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0.00</c:formatCode>
                <c:ptCount val="8"/>
                <c:pt idx="0">
                  <c:v>0.75340801674846902</c:v>
                </c:pt>
                <c:pt idx="1">
                  <c:v>0.53554542637799996</c:v>
                </c:pt>
                <c:pt idx="2">
                  <c:v>0.63391519340800007</c:v>
                </c:pt>
                <c:pt idx="3">
                  <c:v>0.63022695958899999</c:v>
                </c:pt>
                <c:pt idx="4">
                  <c:v>0.63691310380999999</c:v>
                </c:pt>
                <c:pt idx="5">
                  <c:v>0.64062946690400002</c:v>
                </c:pt>
                <c:pt idx="6">
                  <c:v>0.77823650208500006</c:v>
                </c:pt>
                <c:pt idx="7">
                  <c:v>0.68757004397600008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Teithiau Amrywiol</c:v>
                </c:pt>
              </c:strCache>
            </c:strRef>
          </c:tx>
          <c:spPr>
            <a:ln w="38100" cap="rnd">
              <a:solidFill>
                <a:schemeClr val="accent4"/>
              </a:solidFill>
              <a:round/>
            </a:ln>
            <a:effectLst/>
          </c:spPr>
          <c:marker>
            <c:symbol val="diamond"/>
            <c:size val="10"/>
            <c:spPr>
              <a:solidFill>
                <a:schemeClr val="accent4"/>
              </a:solidFill>
              <a:ln w="9525">
                <a:solidFill>
                  <a:schemeClr val="accent4"/>
                </a:solidFill>
              </a:ln>
              <a:effectLst/>
            </c:spPr>
          </c:marker>
          <c:dLbls>
            <c:dLbl>
              <c:idx val="0"/>
              <c:layout>
                <c:manualLayout>
                  <c:x val="-5.4656852036714554E-2"/>
                  <c:y val="-1.021368522197008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3.8307720000000003E-2"/>
                      <c:h val="5.6361330000000001E-2"/>
                    </c:manualLayout>
                  </c15:layout>
                </c:ext>
                <c:ext xmlns:c16="http://schemas.microsoft.com/office/drawing/2014/chart" uri="{C3380CC4-5D6E-409C-BE32-E72D297353CC}">
                  <c16:uniqueId val="{0000000B-81B6-4DC4-9D9E-CC8E96939CC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2F40-4498-943E-D4921E16BB90}"/>
                </c:ext>
              </c:extLst>
            </c:dLbl>
            <c:dLbl>
              <c:idx val="2"/>
              <c:layout>
                <c:manualLayout>
                  <c:x val="-2.5465529412031174E-2"/>
                  <c:y val="2.469033375382423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81B6-4DC4-9D9E-CC8E96939CC5}"/>
                </c:ext>
              </c:extLst>
            </c:dLbl>
            <c:dLbl>
              <c:idx val="3"/>
              <c:layout>
                <c:manualLayout>
                  <c:x val="-4.6767305582761765E-2"/>
                  <c:y val="3.690674155950546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81B6-4DC4-9D9E-CC8E96939CC5}"/>
                </c:ext>
              </c:extLst>
            </c:dLbl>
            <c:dLbl>
              <c:idx val="4"/>
              <c:layout>
                <c:manualLayout>
                  <c:x val="-4.282253235578537E-2"/>
                  <c:y val="-4.686290398240089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E98E-4A22-B0BD-31FAF65823F2}"/>
                </c:ext>
              </c:extLst>
            </c:dLbl>
            <c:dLbl>
              <c:idx val="5"/>
              <c:layout>
                <c:manualLayout>
                  <c:x val="-2.78323944658041E-2"/>
                  <c:y val="2.294513210654258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0-81B6-4DC4-9D9E-CC8E96939CC5}"/>
                </c:ext>
              </c:extLst>
            </c:dLbl>
            <c:dLbl>
              <c:idx val="6"/>
              <c:layout>
                <c:manualLayout>
                  <c:x val="-3.3355075865983963E-2"/>
                  <c:y val="4.214234277606010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81B6-4DC4-9D9E-CC8E96939CC5}"/>
                </c:ext>
              </c:extLst>
            </c:dLbl>
            <c:dLbl>
              <c:idx val="7"/>
              <c:layout>
                <c:manualLayout>
                  <c:x val="-4.9527091905474663E-3"/>
                  <c:y val="2.11999323219060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E98E-4A22-B0BD-31FAF65823F2}"/>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0.00</c:formatCode>
                <c:ptCount val="8"/>
                <c:pt idx="0">
                  <c:v>0.27</c:v>
                </c:pt>
                <c:pt idx="1">
                  <c:v>0.40458357889699997</c:v>
                </c:pt>
                <c:pt idx="2">
                  <c:v>0.56044269863200002</c:v>
                </c:pt>
                <c:pt idx="3">
                  <c:v>0.45892130769799999</c:v>
                </c:pt>
                <c:pt idx="4">
                  <c:v>0.53704154209999999</c:v>
                </c:pt>
                <c:pt idx="5">
                  <c:v>0.50096932635199998</c:v>
                </c:pt>
                <c:pt idx="6">
                  <c:v>0.57600222211499996</c:v>
                </c:pt>
                <c:pt idx="7">
                  <c:v>0.32781422987199998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3.53"/>
          <c:min val="0"/>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016635895E-2"/>
          <c:y val="0.10424874722957611"/>
          <c:w val="0.98999512195587158"/>
          <c:h val="0.78596317768096924"/>
        </c:manualLayout>
      </c:layout>
      <c:lineChart>
        <c:grouping val="standard"/>
        <c:varyColors val="0"/>
        <c:ser>
          <c:idx val="0"/>
          <c:order val="0"/>
          <c:tx>
            <c:strRef>
              <c:f>Sheet1!$A$2</c:f>
              <c:strCache>
                <c:ptCount val="1"/>
                <c:pt idx="0">
                  <c:v>Cyfanswm y Teithiau</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6EA3-4B84-9706-D9CA4AC84519}"/>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6EA3-4B84-9706-D9CA4AC84519}"/>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6EA3-4B84-9706-D9CA4AC84519}"/>
              </c:ext>
            </c:extLst>
          </c:dPt>
          <c:dLbls>
            <c:dLbl>
              <c:idx val="0"/>
              <c:layout>
                <c:manualLayout>
                  <c:x val="-5.1542405039072037E-2"/>
                  <c:y val="-1.4876807108521461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6EA3-4B84-9706-D9CA4AC84519}"/>
                </c:ext>
              </c:extLst>
            </c:dLbl>
            <c:dLbl>
              <c:idx val="1"/>
              <c:layout>
                <c:manualLayout>
                  <c:x val="-9.7278105095028877E-3"/>
                  <c:y val="3.167113661766052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6EA3-4B84-9706-D9CA4AC84519}"/>
                </c:ext>
              </c:extLst>
            </c:dLbl>
            <c:dLbl>
              <c:idx val="2"/>
              <c:layout>
                <c:manualLayout>
                  <c:x val="-2.3928994312882423E-2"/>
                  <c:y val="2.992593683302402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6EA3-4B84-9706-D9CA4AC84519}"/>
                </c:ext>
              </c:extLst>
            </c:dLbl>
            <c:dLbl>
              <c:idx val="3"/>
              <c:layout>
                <c:manualLayout>
                  <c:x val="-7.3609468527138233E-3"/>
                  <c:y val="-1.719448901712894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0972-4FB4-A6E9-ECAA9B42FE76}"/>
                </c:ext>
              </c:extLst>
            </c:dLbl>
            <c:dLbl>
              <c:idx val="4"/>
              <c:layout>
                <c:manualLayout>
                  <c:x val="-2.3928994312882423E-2"/>
                  <c:y val="2.992593683302402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2327-4DBE-BA2E-736CEF8DED4D}"/>
                </c:ext>
              </c:extLst>
            </c:dLbl>
            <c:dLbl>
              <c:idx val="5"/>
              <c:layout>
                <c:manualLayout>
                  <c:x val="-2.5506902486085892E-2"/>
                  <c:y val="2.469033375382423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0972-4FB4-A6E9-ECAA9B42FE76}"/>
                </c:ext>
              </c:extLst>
            </c:dLbl>
            <c:dLbl>
              <c:idx val="6"/>
              <c:layout>
                <c:manualLayout>
                  <c:x val="-2.8662722557783127E-2"/>
                  <c:y val="2.294513210654258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0972-4FB4-A6E9-ECAA9B42FE76}"/>
                </c:ext>
              </c:extLst>
            </c:dLbl>
            <c:dLbl>
              <c:idx val="7"/>
              <c:layout>
                <c:manualLayout>
                  <c:x val="2.1065089385956526E-3"/>
                  <c:y val="4.912314563989639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C58-409F-ACF0-4098D6EE1E42}"/>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[$£-809]#,##0</c:formatCode>
                <c:ptCount val="8"/>
                <c:pt idx="0" formatCode="&quot;£&quot;#,##0">
                  <c:v>168.37946208170217</c:v>
                </c:pt>
                <c:pt idx="1">
                  <c:v>190.57031621375901</c:v>
                </c:pt>
                <c:pt idx="2" formatCode="&quot;£&quot;#,##0">
                  <c:v>224.67513741268201</c:v>
                </c:pt>
                <c:pt idx="3" formatCode="&quot;£&quot;#,##0">
                  <c:v>279.92547533030398</c:v>
                </c:pt>
                <c:pt idx="4" formatCode="&quot;£&quot;#,##0">
                  <c:v>200.89305316888399</c:v>
                </c:pt>
                <c:pt idx="5" formatCode="&quot;£&quot;#,##0">
                  <c:v>223.39491271494401</c:v>
                </c:pt>
                <c:pt idx="6" formatCode="&quot;£&quot;#,##0">
                  <c:v>250.27200514878899</c:v>
                </c:pt>
                <c:pt idx="7" formatCode="&quot;£&quot;#,##0">
                  <c:v>281.17417224225801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6EA3-4B84-9706-D9CA4AC84519}"/>
            </c:ext>
          </c:extLst>
        </c:ser>
        <c:ser>
          <c:idx val="1"/>
          <c:order val="1"/>
          <c:tx>
            <c:strRef>
              <c:f>Sheet1!$A$3</c:f>
              <c:strCache>
                <c:ptCount val="1"/>
                <c:pt idx="0">
                  <c:v>Teithiau Gwyliau</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layout>
                <c:manualLayout>
                  <c:x val="-5.0753451883792877E-2"/>
                  <c:y val="-3.865180164575576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0972-4FB4-A6E9-ECAA9B42FE76}"/>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BEC3-4E65-8FE5-1C4CB6CB850E}"/>
                </c:ext>
              </c:extLst>
            </c:dLbl>
            <c:dLbl>
              <c:idx val="2"/>
              <c:layout>
                <c:manualLayout>
                  <c:x val="-2.7873767539858818E-2"/>
                  <c:y val="4.511784017086029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78F1-4975-8CAA-D93F99392D0F}"/>
                </c:ext>
              </c:extLst>
            </c:dLbl>
            <c:dLbl>
              <c:idx val="3"/>
              <c:layout>
                <c:manualLayout>
                  <c:x val="-2.7873767539858818E-2"/>
                  <c:y val="4.511784017086029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78F1-4975-8CAA-D93F99392D0F}"/>
                </c:ext>
              </c:extLst>
            </c:dLbl>
            <c:dLbl>
              <c:idx val="4"/>
              <c:layout>
                <c:manualLayout>
                  <c:x val="-3.0240630730986595E-2"/>
                  <c:y val="2.592063136398792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78F1-4975-8CAA-D93F99392D0F}"/>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BEC3-4E65-8FE5-1C4CB6CB850E}"/>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BEC3-4E65-8FE5-1C4CB6CB850E}"/>
                </c:ext>
              </c:extLst>
            </c:dLbl>
            <c:dLbl>
              <c:idx val="7"/>
              <c:layout>
                <c:manualLayout>
                  <c:x val="-1.8382642883807421E-3"/>
                  <c:y val="-3.516140207648277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CC58-409F-ACF0-4098D6EE1E42}"/>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"£"#,##0</c:formatCode>
                <c:ptCount val="8"/>
                <c:pt idx="0">
                  <c:v>217.62833934242195</c:v>
                </c:pt>
                <c:pt idx="1">
                  <c:v>220.085696688181</c:v>
                </c:pt>
                <c:pt idx="2">
                  <c:v>287.953463490167</c:v>
                </c:pt>
                <c:pt idx="3">
                  <c:v>345.74434183026</c:v>
                </c:pt>
                <c:pt idx="4">
                  <c:v>238.19754119066599</c:v>
                </c:pt>
                <c:pt idx="5">
                  <c:v>252.46035327453899</c:v>
                </c:pt>
                <c:pt idx="6">
                  <c:v>314.69904536140098</c:v>
                </c:pt>
                <c:pt idx="7">
                  <c:v>366.592284095651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6EA3-4B84-9706-D9CA4AC84519}"/>
            </c:ext>
          </c:extLst>
        </c:ser>
        <c:ser>
          <c:idx val="2"/>
          <c:order val="2"/>
          <c:tx>
            <c:strRef>
              <c:f>Sheet1!$A$4</c:f>
              <c:strCache>
                <c:ptCount val="1"/>
                <c:pt idx="0">
                  <c:v>Ymweld â Ffrindiau a Pherthnasau</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BEC3-4E65-8FE5-1C4CB6CB850E}"/>
                </c:ext>
              </c:extLst>
            </c:dLbl>
            <c:dLbl>
              <c:idx val="1"/>
              <c:layout>
                <c:manualLayout>
                  <c:x val="-3.8919132202863693E-2"/>
                  <c:y val="4.563274607062339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2-78F1-4975-8CAA-D93F99392D0F}"/>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BEC3-4E65-8FE5-1C4CB6CB850E}"/>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BEC3-4E65-8FE5-1C4CB6CB850E}"/>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BEC3-4E65-8FE5-1C4CB6CB850E}"/>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BEC3-4E65-8FE5-1C4CB6CB850E}"/>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BEC3-4E65-8FE5-1C4CB6CB850E}"/>
                </c:ext>
              </c:extLst>
            </c:dLbl>
            <c:dLbl>
              <c:idx val="7"/>
              <c:layout>
                <c:manualLayout>
                  <c:x val="-2.1562129259109497E-2"/>
                  <c:y val="5.08683472871780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CC58-409F-ACF0-4098D6EE1E42}"/>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"£"#,##0</c:formatCode>
                <c:ptCount val="8"/>
                <c:pt idx="0">
                  <c:v>126.32356769465552</c:v>
                </c:pt>
                <c:pt idx="1">
                  <c:v>136.30899839102199</c:v>
                </c:pt>
                <c:pt idx="2">
                  <c:v>136.91814331788299</c:v>
                </c:pt>
                <c:pt idx="3">
                  <c:v>177.90614290548501</c:v>
                </c:pt>
                <c:pt idx="4">
                  <c:v>139.89851054259501</c:v>
                </c:pt>
                <c:pt idx="5">
                  <c:v>130.01663754168899</c:v>
                </c:pt>
                <c:pt idx="6">
                  <c:v>156.369178232466</c:v>
                </c:pt>
                <c:pt idx="7">
                  <c:v>219.48082071032999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6EA3-4B84-9706-D9CA4AC84519}"/>
            </c:ext>
          </c:extLst>
        </c:ser>
        <c:ser>
          <c:idx val="4"/>
          <c:order val="3"/>
          <c:tx>
            <c:strRef>
              <c:f>Sheet1!$A$5</c:f>
              <c:strCache>
                <c:ptCount val="1"/>
                <c:pt idx="0">
                  <c:v>Teithiau Amrywiol</c:v>
                </c:pt>
              </c:strCache>
            </c:strRef>
          </c:tx>
          <c:spPr>
            <a:ln w="38100" cap="rnd">
              <a:solidFill>
                <a:schemeClr val="accent4"/>
              </a:solidFill>
              <a:round/>
            </a:ln>
            <a:effectLst/>
          </c:spPr>
          <c:marker>
            <c:symbol val="circle"/>
            <c:size val="5"/>
            <c:spPr>
              <a:solidFill>
                <a:schemeClr val="accent4"/>
              </a:solidFill>
              <a:ln w="9525">
                <a:solidFill>
                  <a:schemeClr val="accent4"/>
                </a:solidFill>
              </a:ln>
              <a:effectLst/>
            </c:spPr>
          </c:marker>
          <c:dLbls>
            <c:dLbl>
              <c:idx val="0"/>
              <c:layout>
                <c:manualLayout>
                  <c:x val="-2.5246547535061836E-2"/>
                  <c:y val="-3.6649219691753387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0-78F1-4975-8CAA-D93F99392D0F}"/>
                </c:ext>
              </c:extLst>
            </c:dLbl>
            <c:dLbl>
              <c:idx val="1"/>
              <c:layout>
                <c:manualLayout>
                  <c:x val="-5.207100510597229E-2"/>
                  <c:y val="-1.2216406874358654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78F1-4975-8CAA-D93F99392D0F}"/>
                </c:ext>
              </c:extLst>
            </c:dLbl>
            <c:dLbl>
              <c:idx val="2"/>
              <c:layout>
                <c:manualLayout>
                  <c:x val="-2.0512821152806282E-2"/>
                  <c:y val="4.0139622986316681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78F1-4975-8CAA-D93F99392D0F}"/>
                </c:ext>
              </c:extLst>
            </c:dLbl>
            <c:dLbl>
              <c:idx val="3"/>
              <c:layout>
                <c:manualLayout>
                  <c:x val="-2.209072932600975E-2"/>
                  <c:y val="3.8394421339035034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78F1-4975-8CAA-D93F99392D0F}"/>
                </c:ext>
              </c:extLst>
            </c:dLbl>
            <c:dLbl>
              <c:idx val="4"/>
              <c:layout>
                <c:manualLayout>
                  <c:x val="-1.1045364663004875E-2"/>
                  <c:y val="-3.4904018044471741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78F1-4975-8CAA-D93F99392D0F}"/>
                </c:ext>
              </c:extLst>
            </c:dLbl>
            <c:dLbl>
              <c:idx val="5"/>
              <c:layout>
                <c:manualLayout>
                  <c:x val="-2.8402367606759071E-2"/>
                  <c:y val="-3.4904018044471741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2327-4DBE-BA2E-736CEF8DED4D}"/>
                </c:ext>
              </c:extLst>
            </c:dLbl>
            <c:dLbl>
              <c:idx val="6"/>
              <c:layout>
                <c:manualLayout>
                  <c:x val="-2.0512821152806282E-2"/>
                  <c:y val="2.9668416827917099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78F1-4975-8CAA-D93F99392D0F}"/>
                </c:ext>
              </c:extLst>
            </c:dLbl>
            <c:dLbl>
              <c:idx val="7"/>
              <c:layout>
                <c:manualLayout>
                  <c:x val="0"/>
                  <c:y val="-4.1884820908308029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CC58-409F-ACF0-4098D6EE1E42}"/>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"£"#,##0</c:formatCode>
                <c:ptCount val="8"/>
                <c:pt idx="0">
                  <c:v>126.00089854219236</c:v>
                </c:pt>
                <c:pt idx="1">
                  <c:v>193.22507355621599</c:v>
                </c:pt>
                <c:pt idx="2">
                  <c:v>189.76238681100699</c:v>
                </c:pt>
                <c:pt idx="3">
                  <c:v>258.70719826378098</c:v>
                </c:pt>
                <c:pt idx="4">
                  <c:v>248.31976198403299</c:v>
                </c:pt>
                <c:pt idx="5">
                  <c:v>284.00430748315102</c:v>
                </c:pt>
                <c:pt idx="6">
                  <c:v>200.17041094727</c:v>
                </c:pt>
                <c:pt idx="7">
                  <c:v>286.72050930888599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78F1-4975-8CAA-D93F99392D0F}"/>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400"/>
          <c:min val="0"/>
        </c:scaling>
        <c:delete val="1"/>
        <c:axPos val="l"/>
        <c:numFmt formatCode="[$£-809]#,##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923895917832851E-3"/>
          <c:y val="0.14745785295963287"/>
          <c:w val="0.99147903919219971"/>
          <c:h val="0.74769407510757446"/>
        </c:manualLayout>
      </c:layout>
      <c:barChart>
        <c:barDir val="col"/>
        <c:grouping val="clustered"/>
        <c:varyColors val="0"/>
        <c:ser>
          <c:idx val="0"/>
          <c:order val="0"/>
          <c:tx>
            <c:strRef>
              <c:f>Sheet1!$B$1</c:f>
              <c:strCache>
                <c:ptCount val="1"/>
                <c:pt idx="0">
                  <c:v>Cyfanswm y Teithiau</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9BFB-4A26-898E-C368F890C78B}"/>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9BFB-4A26-898E-C368F890C78B}"/>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9BFB-4A26-898E-C368F890C78B}"/>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noson</c:v>
                </c:pt>
                <c:pt idx="1">
                  <c:v>4-7 noson</c:v>
                </c:pt>
                <c:pt idx="2">
                  <c:v>8+ noson*</c:v>
                </c:pt>
              </c:strCache>
            </c:strRef>
          </c:cat>
          <c:val>
            <c:numRef>
              <c:f>Sheet1!$B$2:$B$4</c:f>
              <c:numCache>
                <c:formatCode>0%</c:formatCode>
                <c:ptCount val="3"/>
                <c:pt idx="0">
                  <c:v>0.70526823576166231</c:v>
                </c:pt>
                <c:pt idx="1">
                  <c:v>0.23793076892739157</c:v>
                </c:pt>
                <c:pt idx="2">
                  <c:v>5.6800995310946199E-2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BA44-4E5B-864A-EDCC6851FBB0}"/>
            </c:ext>
          </c:extLst>
        </c:ser>
        <c:ser>
          <c:idx val="1"/>
          <c:order val="1"/>
          <c:tx>
            <c:strRef>
              <c:f>Sheet1!$C$1</c:f>
              <c:strCache>
                <c:ptCount val="1"/>
                <c:pt idx="0">
                  <c:v>Gwyliau a gymerwyd yn y DU</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BFB-4A26-898E-C368F890C78B}"/>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9BFB-4A26-898E-C368F890C78B}"/>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9BFB-4A26-898E-C368F890C78B}"/>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noson</c:v>
                </c:pt>
                <c:pt idx="1">
                  <c:v>4-7 noson</c:v>
                </c:pt>
                <c:pt idx="2">
                  <c:v>8+ noson*</c:v>
                </c:pt>
              </c:strCache>
            </c:strRef>
          </c:cat>
          <c:val>
            <c:numRef>
              <c:f>Sheet1!$C$2:$C$4</c:f>
              <c:numCache>
                <c:formatCode>0%</c:formatCode>
                <c:ptCount val="3"/>
                <c:pt idx="0">
                  <c:v>0.60421426380286436</c:v>
                </c:pt>
                <c:pt idx="1">
                  <c:v>0.33551397030598001</c:v>
                </c:pt>
                <c:pt idx="2">
                  <c:v>6.0271765891155828E-2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BA44-4E5B-864A-EDCC6851FBB0}"/>
            </c:ext>
          </c:extLst>
        </c:ser>
        <c:ser>
          <c:idx val="2"/>
          <c:order val="2"/>
          <c:tx>
            <c:strRef>
              <c:f>Sheet1!$D$1</c:f>
              <c:strCache>
                <c:ptCount val="1"/>
                <c:pt idx="0">
                  <c:v>Ymweld â ffrindiau neu berthnasau yn y DU</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9BFB-4A26-898E-C368F890C78B}"/>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9BFB-4A26-898E-C368F890C78B}"/>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9BFB-4A26-898E-C368F890C78B}"/>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noson</c:v>
                </c:pt>
                <c:pt idx="1">
                  <c:v>4-7 noson</c:v>
                </c:pt>
                <c:pt idx="2">
                  <c:v>8+ noson*</c:v>
                </c:pt>
              </c:strCache>
            </c:strRef>
          </c:cat>
          <c:val>
            <c:numRef>
              <c:f>Sheet1!$D$2:$D$4</c:f>
              <c:numCache>
                <c:formatCode>0%</c:formatCode>
                <c:ptCount val="3"/>
                <c:pt idx="0">
                  <c:v>0.77962283322022252</c:v>
                </c:pt>
                <c:pt idx="1">
                  <c:v>0.15999261748151575</c:v>
                </c:pt>
                <c:pt idx="2">
                  <c:v>6.0384549298261779E-2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BA44-4E5B-864A-EDCC6851FBB0}"/>
            </c:ext>
          </c:extLst>
        </c:ser>
        <c:ser>
          <c:idx val="4"/>
          <c:order val="3"/>
          <c:tx>
            <c:strRef>
              <c:f>Sheet1!$E$1</c:f>
              <c:strCache>
                <c:ptCount val="1"/>
                <c:pt idx="0">
                  <c:v>Amrywiol</c:v>
                </c:pt>
              </c:strCache>
            </c:strRef>
          </c:tx>
          <c:spPr>
            <a:solidFill>
              <a:schemeClr val="accent4"/>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9BFB-4A26-898E-C368F890C78B}"/>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9BFB-4A26-898E-C368F890C78B}"/>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9BFB-4A26-898E-C368F890C78B}"/>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noson</c:v>
                </c:pt>
                <c:pt idx="1">
                  <c:v>4-7 noson</c:v>
                </c:pt>
                <c:pt idx="2">
                  <c:v>8+ noson*</c:v>
                </c:pt>
              </c:strCache>
            </c:strRef>
          </c:cat>
          <c:val>
            <c:numRef>
              <c:f>Sheet1!$E$2:$E$4</c:f>
              <c:numCache>
                <c:formatCode>0%</c:formatCode>
                <c:ptCount val="3"/>
                <c:pt idx="0">
                  <c:v>0.77535504773804098</c:v>
                </c:pt>
                <c:pt idx="1">
                  <c:v>0.18224963058015897</c:v>
                </c:pt>
                <c:pt idx="2">
                  <c:v>4.2395321681799991E-2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7AEF-4232-98BE-8A6C51A5E51A}"/>
            </c:ext>
          </c:extLst>
        </c:ser>
        <c:dLbls>
          <c:showLegendKey val="0"/>
          <c:showVal val="0"/>
          <c:showCatName val="0"/>
          <c:showSerName val="0"/>
          <c:showPercent val="0"/>
          <c:showBubbleSize val="0"/>
        </c:dLbls>
        <c:gapWidth val="283"/>
        <c:axId val="1172924368"/>
        <c:axId val="1337502287"/>
      </c:barChart>
      <c:catAx>
        <c:axId val="1172924368"/>
        <c:scaling>
          <c:orientation val="minMax"/>
        </c:scaling>
        <c:delete val="0"/>
        <c:axPos val="b"/>
        <c:numFmt formatCode="General" sourceLinked="1"/>
        <c:majorTickMark val="none"/>
        <c:minorTickMark val="none"/>
        <c:tickLblPos val="low"/>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1337502287"/>
        <c:crosses val="autoZero"/>
        <c:auto val="0"/>
        <c:lblAlgn val="ctr"/>
        <c:lblOffset val="100"/>
        <c:tickLblSkip val="1"/>
        <c:noMultiLvlLbl val="0"/>
      </c:catAx>
      <c:valAx>
        <c:axId val="1337502287"/>
        <c:scaling>
          <c:orientation val="minMax"/>
        </c:scaling>
        <c:delete val="1"/>
        <c:axPos val="l"/>
        <c:numFmt formatCode="0%" sourceLinked="1"/>
        <c:majorTickMark val="none"/>
        <c:minorTickMark val="none"/>
        <c:tickLblPos val="nextTo"/>
        <c:crossAx val="1172924368"/>
        <c:crosses val="autoZero"/>
        <c:crossBetween val="between"/>
      </c:valAx>
      <c:spPr>
        <a:noFill/>
        <a:ln>
          <a:noFill/>
        </a:ln>
        <a:effectLst/>
      </c:spPr>
    </c:plotArea>
    <c:legend>
      <c:legendPos val="t"/>
      <c:layout>
        <c:manualLayout>
          <c:xMode val="edge"/>
          <c:yMode val="edge"/>
          <c:x val="0.13425472378730774"/>
          <c:y val="5.5364039726555347E-3"/>
          <c:w val="0.78542810678482056"/>
          <c:h val="6.2616415321826935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380125246942043E-3"/>
          <c:y val="0.10599388927221298"/>
          <c:w val="0.98999512195587158"/>
          <c:h val="0.78596317768096924"/>
        </c:manualLayout>
      </c:layout>
      <c:lineChart>
        <c:grouping val="standard"/>
        <c:varyColors val="0"/>
        <c:ser>
          <c:idx val="0"/>
          <c:order val="0"/>
          <c:tx>
            <c:strRef>
              <c:f>Sheet1!$A$2</c:f>
              <c:strCache>
                <c:ptCount val="1"/>
                <c:pt idx="0">
                  <c:v>Cyfanswm y Teithiau</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Lbl>
            <c:dLbl>
              <c:idx val="3"/>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DC07-489D-8686-4EB2E0634599}"/>
                </c:ext>
              </c:extLst>
            </c:dLbl>
            <c:dLbl>
              <c:idx val="4"/>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DC07-489D-8686-4EB2E0634599}"/>
                </c:ext>
              </c:extLst>
            </c:dLbl>
            <c:dLbl>
              <c:idx val="5"/>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DC07-489D-8686-4EB2E0634599}"/>
                </c:ext>
              </c:extLst>
            </c:dLbl>
            <c:dLbl>
              <c:idx val="6"/>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DC07-489D-8686-4EB2E0634599}"/>
                </c:ext>
              </c:extLst>
            </c:dLbl>
            <c:dLbl>
              <c:idx val="7"/>
              <c:layout>
                <c:manualLayout>
                  <c:x val="-1.9650934264063835E-2"/>
                  <c:y val="-3.3416200429201126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D51A-4A61-95AB-D33A4F3612D4}"/>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_-* #,##0.0_-;\-* #,##0.0_-;_-* "-"??_-;_-@_-</c:formatCode>
                <c:ptCount val="8"/>
                <c:pt idx="0">
                  <c:v>2.569543844233888</c:v>
                </c:pt>
                <c:pt idx="1">
                  <c:v>3.0162176656324307</c:v>
                </c:pt>
                <c:pt idx="2">
                  <c:v>3.4636489662940733</c:v>
                </c:pt>
                <c:pt idx="3">
                  <c:v>2.7321549811169121</c:v>
                </c:pt>
                <c:pt idx="4">
                  <c:v>3.0131535838069232</c:v>
                </c:pt>
                <c:pt idx="5">
                  <c:v>2.5956113557094316</c:v>
                </c:pt>
                <c:pt idx="6">
                  <c:v>2.9928813397664902</c:v>
                </c:pt>
                <c:pt idx="7">
                  <c:v>2.9787151545336612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Teithiau Gwyliau</c:v>
                </c:pt>
              </c:strCache>
            </c:strRef>
          </c:tx>
          <c:spPr>
            <a:ln w="38100" cap="rnd">
              <a:solidFill>
                <a:schemeClr val="accent2"/>
              </a:solidFill>
              <a:round/>
            </a:ln>
            <a:effectLst/>
          </c:spPr>
          <c:marker>
            <c:symbol val="plus"/>
            <c:size val="10"/>
            <c:spPr>
              <a:solidFill>
                <a:schemeClr val="accent2"/>
              </a:solidFill>
              <a:ln w="9525">
                <a:solidFill>
                  <a:schemeClr val="accent2"/>
                </a:solidFill>
              </a:ln>
              <a:effectLst/>
            </c:spPr>
          </c:marker>
          <c:dLbls>
            <c:dLbl>
              <c:idx val="0"/>
              <c:layout>
                <c:manualLayout>
                  <c:x val="-2.320123091340065E-2"/>
                  <c:y val="3.028363361954689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FDD5-4AD9-80E0-958FB3A84F5E}"/>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DC07-489D-8686-4EB2E0634599}"/>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DC07-489D-8686-4EB2E0634599}"/>
                </c:ext>
              </c:extLst>
            </c:dLbl>
            <c:dLbl>
              <c:idx val="3"/>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DC07-489D-8686-4EB2E0634599}"/>
                </c:ext>
              </c:extLst>
            </c:dLbl>
            <c:dLbl>
              <c:idx val="4"/>
              <c:layout>
                <c:manualLayout>
                  <c:x val="-1.1105001904070377E-3"/>
                  <c:y val="1.6322026029229164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A-FDD5-4AD9-80E0-958FB3A84F5E}"/>
                </c:ext>
              </c:extLst>
            </c:dLbl>
            <c:dLbl>
              <c:idx val="5"/>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DC07-489D-8686-4EB2E0634599}"/>
                </c:ext>
              </c:extLst>
            </c:dLbl>
            <c:dLbl>
              <c:idx val="6"/>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DC07-489D-8686-4EB2E0634599}"/>
                </c:ext>
              </c:extLst>
            </c:dLbl>
            <c:dLbl>
              <c:idx val="7"/>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DC07-489D-8686-4EB2E0634599}"/>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_-* #,##0.0_-;\-* #,##0.0_-;_-* "-"??_-;_-@_-</c:formatCode>
                <c:ptCount val="8"/>
                <c:pt idx="0">
                  <c:v>2.5724575651844623</c:v>
                </c:pt>
                <c:pt idx="1">
                  <c:v>3.5973436986365703</c:v>
                </c:pt>
                <c:pt idx="2">
                  <c:v>4.4363924860239496</c:v>
                </c:pt>
                <c:pt idx="3">
                  <c:v>3.4849253546236283</c:v>
                </c:pt>
                <c:pt idx="4">
                  <c:v>2.7665584897696096</c:v>
                </c:pt>
                <c:pt idx="5">
                  <c:v>3.1381982633432628</c:v>
                </c:pt>
                <c:pt idx="6">
                  <c:v>3.6994607405650473</c:v>
                </c:pt>
                <c:pt idx="7">
                  <c:v>3.2849510255814867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02D6-4C09-BB38-3293DE6C1C7B}"/>
            </c:ext>
          </c:extLst>
        </c:ser>
        <c:ser>
          <c:idx val="2"/>
          <c:order val="2"/>
          <c:tx>
            <c:strRef>
              <c:f>Sheet1!$A$4</c:f>
              <c:strCache>
                <c:ptCount val="1"/>
                <c:pt idx="0">
                  <c:v>Ymweld â Ffrindiau a Pherthnasau</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layout>
                <c:manualLayout>
                  <c:x val="-2.0834365859627724E-2"/>
                  <c:y val="-3.4288801252841949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3-FDD5-4AD9-80E0-958FB3A84F5E}"/>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DC07-489D-8686-4EB2E0634599}"/>
                </c:ext>
              </c:extLst>
            </c:dLbl>
            <c:dLbl>
              <c:idx val="2"/>
              <c:layout>
                <c:manualLayout>
                  <c:x val="-2.6357049122452736E-2"/>
                  <c:y val="4.0754839777946472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20-FDD5-4AD9-80E0-958FB3A84F5E}"/>
                </c:ext>
              </c:extLst>
            </c:dLbl>
            <c:dLbl>
              <c:idx val="3"/>
              <c:layout>
                <c:manualLayout>
                  <c:x val="-2.1623320877552032E-2"/>
                  <c:y val="5.8206848800182343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9-FDD5-4AD9-80E0-958FB3A84F5E}"/>
                </c:ext>
              </c:extLst>
            </c:dLbl>
            <c:dLbl>
              <c:idx val="4"/>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DC07-489D-8686-4EB2E0634599}"/>
                </c:ext>
              </c:extLst>
            </c:dLbl>
            <c:dLbl>
              <c:idx val="5"/>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DC07-489D-8686-4EB2E0634599}"/>
                </c:ext>
              </c:extLst>
            </c:dLbl>
            <c:dLbl>
              <c:idx val="6"/>
              <c:layout>
                <c:manualLayout>
                  <c:x val="-2.0834365859627724E-2"/>
                  <c:y val="3.028363361954689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25-FDD5-4AD9-80E0-958FB3A84F5E}"/>
                </c:ext>
              </c:extLst>
            </c:dLbl>
            <c:dLbl>
              <c:idx val="7"/>
              <c:layout>
                <c:manualLayout>
                  <c:x val="-2.0045410841703415E-2"/>
                  <c:y val="5.6461647152900696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26-FDD5-4AD9-80E0-958FB3A84F5E}"/>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_-* #,##0.0_-;\-* #,##0.0_-;_-* "-"??_-;_-@_-</c:formatCode>
                <c:ptCount val="8"/>
                <c:pt idx="0">
                  <c:v>3.1047044098062329</c:v>
                </c:pt>
                <c:pt idx="1">
                  <c:v>2.7088590548996829</c:v>
                </c:pt>
                <c:pt idx="2">
                  <c:v>2.1301596047415523</c:v>
                </c:pt>
                <c:pt idx="3">
                  <c:v>2.2188327723091814</c:v>
                </c:pt>
                <c:pt idx="4">
                  <c:v>3.3898226447360722</c:v>
                </c:pt>
                <c:pt idx="5">
                  <c:v>2.3276144288627925</c:v>
                </c:pt>
                <c:pt idx="6">
                  <c:v>1.8574497087196984</c:v>
                </c:pt>
                <c:pt idx="7">
                  <c:v>3.0197978604444669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02D6-4C09-BB38-3293DE6C1C7B}"/>
            </c:ext>
          </c:extLst>
        </c:ser>
        <c:ser>
          <c:idx val="4"/>
          <c:order val="3"/>
          <c:tx>
            <c:strRef>
              <c:f>Sheet1!$A$5</c:f>
              <c:strCache>
                <c:ptCount val="1"/>
                <c:pt idx="0">
                  <c:v>Teithiau Amrywiol</c:v>
                </c:pt>
              </c:strCache>
            </c:strRef>
          </c:tx>
          <c:spPr>
            <a:ln w="38100" cap="rnd">
              <a:solidFill>
                <a:schemeClr val="accent4"/>
              </a:solidFill>
              <a:round/>
            </a:ln>
            <a:effectLst/>
          </c:spPr>
          <c:marker>
            <c:symbol val="circle"/>
            <c:size val="5"/>
            <c:spPr>
              <a:solidFill>
                <a:schemeClr val="accent4"/>
              </a:solidFill>
              <a:ln w="9525">
                <a:solidFill>
                  <a:schemeClr val="accent4"/>
                </a:solidFill>
              </a:ln>
              <a:effectLst/>
            </c:spPr>
          </c:marker>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DC07-489D-8686-4EB2E0634599}"/>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DC07-489D-8686-4EB2E0634599}"/>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DC07-489D-8686-4EB2E0634599}"/>
                </c:ext>
              </c:extLst>
            </c:dLbl>
            <c:dLbl>
              <c:idx val="3"/>
              <c:layout>
                <c:manualLayout>
                  <c:x val="-2.1623320877552032E-2"/>
                  <c:y val="-3.7264298647642136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8-FDD5-4AD9-80E0-958FB3A84F5E}"/>
                </c:ext>
              </c:extLst>
            </c:dLbl>
            <c:dLbl>
              <c:idx val="4"/>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DC07-489D-8686-4EB2E0634599}"/>
                </c:ext>
              </c:extLst>
            </c:dLbl>
            <c:dLbl>
              <c:idx val="5"/>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DC07-489D-8686-4EB2E0634599}"/>
                </c:ext>
              </c:extLst>
            </c:dLbl>
            <c:dLbl>
              <c:idx val="6"/>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DC07-489D-8686-4EB2E0634599}"/>
                </c:ext>
              </c:extLst>
            </c:dLbl>
            <c:dLbl>
              <c:idx val="7"/>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DC07-489D-8686-4EB2E0634599}"/>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_-* #,##0.0_-;\-* #,##0.0_-;_-* "-"??_-;_-@_-</c:formatCode>
                <c:ptCount val="8"/>
                <c:pt idx="0">
                  <c:v>1.3550454693774074</c:v>
                </c:pt>
                <c:pt idx="1">
                  <c:v>2.325852665274398</c:v>
                </c:pt>
                <c:pt idx="2">
                  <c:v>2.7496478413050816</c:v>
                </c:pt>
                <c:pt idx="3">
                  <c:v>2.2873428376464369</c:v>
                </c:pt>
                <c:pt idx="4">
                  <c:v>2.6339563722355455</c:v>
                </c:pt>
                <c:pt idx="5">
                  <c:v>2.0533020386160916</c:v>
                </c:pt>
                <c:pt idx="6">
                  <c:v>2.650638465112741</c:v>
                </c:pt>
                <c:pt idx="7">
                  <c:v>2.4307286983866474</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02D6-4C09-BB38-3293DE6C1C7B}"/>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5"/>
          <c:min val="1"/>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380125246942043E-3"/>
          <c:y val="0.10599388927221298"/>
          <c:w val="0.98999512195587158"/>
          <c:h val="0.78596317768096924"/>
        </c:manualLayout>
      </c:layout>
      <c:lineChart>
        <c:grouping val="standard"/>
        <c:varyColors val="0"/>
        <c:ser>
          <c:idx val="0"/>
          <c:order val="0"/>
          <c:tx>
            <c:strRef>
              <c:f>Sheet1!$A$2</c:f>
              <c:strCache>
                <c:ptCount val="1"/>
                <c:pt idx="0">
                  <c:v>Glan môr neu ardal arfordirol arall</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Lbl>
            <c:dLbl>
              <c:idx val="1"/>
              <c:layout>
                <c:manualLayout>
                  <c:x val="-1.9877742975950241E-2"/>
                  <c:y val="2.818073518574237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C7EC-47FA-814C-4369D2635975}"/>
                </c:ext>
              </c:extLst>
            </c:dLbl>
            <c:dLbl>
              <c:idx val="2"/>
              <c:layout>
                <c:manualLayout>
                  <c:x val="6.3507742015644908E-4"/>
                  <c:y val="-3.2328816596418619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C7EC-47FA-814C-4369D263597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6FB1-4CD1-9791-3EEE9CAC1470}"/>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6FB1-4CD1-9791-3EEE9CAC1470}"/>
                </c:ext>
              </c:extLst>
            </c:dLbl>
            <c:dLbl>
              <c:idx val="5"/>
              <c:layout>
                <c:manualLayout>
                  <c:x val="-1.9877742975950241E-2"/>
                  <c:y val="3.341633826494216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D73F-47C4-8376-787E22416FD3}"/>
                </c:ext>
              </c:extLst>
            </c:dLbl>
            <c:dLbl>
              <c:idx val="6"/>
              <c:layout>
                <c:manualLayout>
                  <c:x val="-2.066669799387455E-2"/>
                  <c:y val="-3.988210111856460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F05F-410D-A100-F5FC2E1F362C}"/>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6FB1-4CD1-9791-3EEE9CAC1470}"/>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0.0</c:formatCode>
                <c:ptCount val="8"/>
                <c:pt idx="0" formatCode="_-* #,##0.0_-;\-* #,##0.0_-;_-* &quot;-&quot;??_-;_-@_-">
                  <c:v>0.23317019345984702</c:v>
                </c:pt>
                <c:pt idx="1">
                  <c:v>0.52677398177400003</c:v>
                </c:pt>
                <c:pt idx="2">
                  <c:v>0.70070447049200002</c:v>
                </c:pt>
                <c:pt idx="3">
                  <c:v>0.292030204302</c:v>
                </c:pt>
                <c:pt idx="4">
                  <c:v>0.223987201187</c:v>
                </c:pt>
                <c:pt idx="5">
                  <c:v>0.50536847702999999</c:v>
                </c:pt>
                <c:pt idx="6">
                  <c:v>0.884690433745</c:v>
                </c:pt>
                <c:pt idx="7">
                  <c:v>0.22515760734500001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Dinas fawr/tref fawr</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layout>
                <c:manualLayout>
                  <c:x val="-4.3546382337808609E-2"/>
                  <c:y val="-8.4684845060110092E-3"/>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7DCA-4B3D-8C73-46D430E79A7D}"/>
                </c:ext>
              </c:extLst>
            </c:dLbl>
            <c:dLbl>
              <c:idx val="1"/>
              <c:layout>
                <c:manualLayout>
                  <c:x val="-2.776728942990303E-2"/>
                  <c:y val="-2.592049352824688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7DCA-4B3D-8C73-46D430E79A7D}"/>
                </c:ext>
              </c:extLst>
            </c:dLbl>
            <c:dLbl>
              <c:idx val="2"/>
              <c:layout>
                <c:manualLayout>
                  <c:x val="-4.1179519146680832E-2"/>
                  <c:y val="3.2330190297216177E-3"/>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B722-4701-ABA1-480ABE1FEDEE}"/>
                </c:ext>
              </c:extLst>
            </c:dLbl>
            <c:dLbl>
              <c:idx val="3"/>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6FB1-4CD1-9791-3EEE9CAC1470}"/>
                </c:ext>
              </c:extLst>
            </c:dLbl>
            <c:dLbl>
              <c:idx val="4"/>
              <c:layout>
                <c:manualLayout>
                  <c:x val="-4.9858018755912781E-2"/>
                  <c:y val="-7.2381864301860332E-3"/>
                </c:manualLayout>
              </c:layout>
              <c:tx>
                <c:rich>
                  <a:bodyPr/>
                  <a:lstStyle/>
                  <a:p>
                    <a:pPr>
                      <a:defRPr/>
                    </a:pPr>
                    <a:r>
                      <a:rPr lang="en-US"/>
                      <a:t>0.5</a:t>
                    </a:r>
                  </a:p>
                </c:rich>
              </c:tx>
              <c:spPr>
                <a:solidFill>
                  <a:schemeClr val="accent2">
                    <a:lumMod val="20000"/>
                    <a:lumOff val="80000"/>
                  </a:schemeClr>
                </a:solidFill>
              </c:sp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DataLabelsRange val="0"/>
                </c:ext>
                <c:ext xmlns:c16="http://schemas.microsoft.com/office/drawing/2014/chart" uri="{C3380CC4-5D6E-409C-BE32-E72D297353CC}">
                  <c16:uniqueId val="{00000006-E725-4F83-9ECB-4D3AAC9F7901}"/>
                </c:ext>
              </c:extLst>
            </c:dLbl>
            <c:dLbl>
              <c:idx val="5"/>
              <c:layout>
                <c:manualLayout>
                  <c:x val="-4.0390562266111374E-2"/>
                  <c:y val="-3.690660372376442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D73F-47C4-8376-787E22416FD3}"/>
                </c:ext>
              </c:extLst>
            </c:dLbl>
            <c:dLbl>
              <c:idx val="6"/>
              <c:layout>
                <c:manualLayout>
                  <c:x val="-2.3033561185002327E-2"/>
                  <c:y val="4.8608243465423584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5506-4559-B2EB-812B6CF3DAE5}"/>
                </c:ext>
              </c:extLst>
            </c:dLbl>
            <c:dLbl>
              <c:idx val="7"/>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6FB1-4CD1-9791-3EEE9CAC1470}"/>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0.0</c:formatCode>
                <c:ptCount val="8"/>
                <c:pt idx="0" formatCode="_-* #,##0.0_-;\-* #,##0.0_-;_-* &quot;-&quot;??_-;_-@_-">
                  <c:v>0.57289711926542497</c:v>
                </c:pt>
                <c:pt idx="1">
                  <c:v>0.54864626433000008</c:v>
                </c:pt>
                <c:pt idx="2">
                  <c:v>0.62510761371300005</c:v>
                </c:pt>
                <c:pt idx="3">
                  <c:v>0.74551711150300004</c:v>
                </c:pt>
                <c:pt idx="4">
                  <c:v>0.531007251086</c:v>
                </c:pt>
                <c:pt idx="5">
                  <c:v>0.51463640600500005</c:v>
                </c:pt>
                <c:pt idx="6">
                  <c:v>0.62236437918900001</c:v>
                </c:pt>
                <c:pt idx="7">
                  <c:v>0.51264724909000003</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Tref fach</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layout>
                <c:manualLayout>
                  <c:x val="-4.7491155564785004E-2"/>
                  <c:y val="1.4878181973472238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7DCA-4B3D-8C73-46D430E79A7D}"/>
                </c:ext>
              </c:extLst>
            </c:dLbl>
            <c:dLbl>
              <c:idx val="1"/>
              <c:layout>
                <c:manualLayout>
                  <c:x val="-1.9877742975950241E-2"/>
                  <c:y val="2.818073518574237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D73F-47C4-8376-787E22416FD3}"/>
                </c:ext>
              </c:extLst>
            </c:dLbl>
            <c:dLbl>
              <c:idx val="2"/>
              <c:layout>
                <c:manualLayout>
                  <c:x val="-2.066669799387455E-2"/>
                  <c:y val="3.813703730702400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F05F-410D-A100-F5FC2E1F362C}"/>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4413-4B1B-81DB-7164C10A3E03}"/>
                </c:ext>
              </c:extLst>
            </c:dLbl>
            <c:dLbl>
              <c:idx val="4"/>
              <c:layout>
                <c:manualLayout>
                  <c:x val="-9.6213323995471001E-3"/>
                  <c:y val="-2.941089496016502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D73F-47C4-8376-787E22416FD3}"/>
                </c:ext>
              </c:extLst>
            </c:dLbl>
            <c:dLbl>
              <c:idx val="5"/>
              <c:layout>
                <c:manualLayout>
                  <c:x val="-2.1455653011798859E-2"/>
                  <c:y val="3.167113661766052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D73F-47C4-8376-787E22416FD3}"/>
                </c:ext>
              </c:extLst>
            </c:dLbl>
            <c:dLbl>
              <c:idx val="6"/>
              <c:layout>
                <c:manualLayout>
                  <c:x val="-2.3033561185002327E-2"/>
                  <c:y val="-2.941089496016502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5506-4559-B2EB-812B6CF3DAE5}"/>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6FB1-4CD1-9791-3EEE9CAC1470}"/>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0.0</c:formatCode>
                <c:ptCount val="8"/>
                <c:pt idx="0" formatCode="_-* #,##0.0_-;\-* #,##0.0_-;_-* &quot;-&quot;??_-;_-@_-">
                  <c:v>0.49774239439742501</c:v>
                </c:pt>
                <c:pt idx="1">
                  <c:v>0.43907945660600001</c:v>
                </c:pt>
                <c:pt idx="2">
                  <c:v>0.58335894088200002</c:v>
                </c:pt>
                <c:pt idx="3">
                  <c:v>0.55958970664800001</c:v>
                </c:pt>
                <c:pt idx="4">
                  <c:v>0.53344799309799995</c:v>
                </c:pt>
                <c:pt idx="5">
                  <c:v>0.42971349365399997</c:v>
                </c:pt>
                <c:pt idx="6">
                  <c:v>0.65357667540999997</c:v>
                </c:pt>
                <c:pt idx="7">
                  <c:v>0.50089714564400001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Cefn gwlad/pentref</c:v>
                </c:pt>
              </c:strCache>
            </c:strRef>
          </c:tx>
          <c:spPr>
            <a:ln w="38100" cap="rnd">
              <a:solidFill>
                <a:schemeClr val="accent4"/>
              </a:solidFill>
              <a:round/>
            </a:ln>
            <a:effectLst/>
          </c:spPr>
          <c:marker>
            <c:symbol val="diamond"/>
            <c:size val="10"/>
            <c:spPr>
              <a:solidFill>
                <a:schemeClr val="accent4"/>
              </a:solidFill>
              <a:ln w="9525">
                <a:solidFill>
                  <a:schemeClr val="accent4"/>
                </a:solidFill>
              </a:ln>
              <a:effectLst/>
            </c:spPr>
          </c:marker>
          <c:dLbls>
            <c:dLbl>
              <c:idx val="0"/>
              <c:layout>
                <c:manualLayout>
                  <c:x val="-2.3033561185002327E-2"/>
                  <c:y val="3.865193948149681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D73F-47C4-8376-787E22416FD3}"/>
                </c:ext>
              </c:extLst>
            </c:dLbl>
            <c:dLbl>
              <c:idx val="1"/>
              <c:layout>
                <c:manualLayout>
                  <c:x val="6.1577600426971912E-3"/>
                  <c:y val="1.945473067462444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D73F-47C4-8376-787E22416FD3}"/>
                </c:ext>
              </c:extLst>
            </c:dLbl>
            <c:dLbl>
              <c:idx val="2"/>
              <c:layout>
                <c:manualLayout>
                  <c:x val="-2.3033561185002327E-2"/>
                  <c:y val="-3.865180164575576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7DCA-4B3D-8C73-46D430E79A7D}"/>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6FB1-4CD1-9791-3EEE9CAC1470}"/>
                </c:ext>
              </c:extLst>
            </c:dLbl>
            <c:dLbl>
              <c:idx val="4"/>
              <c:layout>
                <c:manualLayout>
                  <c:x val="-1.8299832940101624E-2"/>
                  <c:y val="2.469033375382423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D73F-47C4-8376-787E22416FD3}"/>
                </c:ext>
              </c:extLst>
            </c:dLbl>
            <c:dLbl>
              <c:idx val="5"/>
              <c:layout>
                <c:manualLayout>
                  <c:x val="1.4836261048913002E-2"/>
                  <c:y val="-1.247378904372453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7DCA-4B3D-8C73-46D430E79A7D}"/>
                </c:ext>
              </c:extLst>
            </c:dLbl>
            <c:dLbl>
              <c:idx val="6"/>
              <c:layout>
                <c:manualLayout>
                  <c:x val="-2.3822516202926636E-2"/>
                  <c:y val="4.214234277606010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5506-4559-B2EB-812B6CF3DAE5}"/>
                </c:ext>
              </c:extLst>
            </c:dLbl>
            <c:dLbl>
              <c:idx val="7"/>
              <c:layout>
                <c:manualLayout>
                  <c:x val="-2.066669799387455E-2"/>
                  <c:y val="3.167113661766052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B722-4701-ABA1-480ABE1FEDEE}"/>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0.0</c:formatCode>
                <c:ptCount val="8"/>
                <c:pt idx="0" formatCode="_-* #,##0.0_-;\-* #,##0.0_-;_-* &quot;-&quot;??_-;_-@_-">
                  <c:v>0.41057514894168101</c:v>
                </c:pt>
                <c:pt idx="1">
                  <c:v>0.53793944770200008</c:v>
                </c:pt>
                <c:pt idx="2">
                  <c:v>0.75147784349000002</c:v>
                </c:pt>
                <c:pt idx="3">
                  <c:v>0.47301156113199999</c:v>
                </c:pt>
                <c:pt idx="4">
                  <c:v>0.49456046090300004</c:v>
                </c:pt>
                <c:pt idx="5">
                  <c:v>0.507899509799</c:v>
                </c:pt>
                <c:pt idx="6">
                  <c:v>0.79169833907700005</c:v>
                </c:pt>
                <c:pt idx="7">
                  <c:v>0.36351305837500003</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1"/>
          <c:min val="0"/>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380125246942043E-3"/>
          <c:y val="0.10599388927221298"/>
          <c:w val="0.98999512195587158"/>
          <c:h val="0.78596317768096924"/>
        </c:manualLayout>
      </c:layout>
      <c:lineChart>
        <c:grouping val="standard"/>
        <c:varyColors val="0"/>
        <c:ser>
          <c:idx val="0"/>
          <c:order val="0"/>
          <c:tx>
            <c:strRef>
              <c:f>Sheet1!$A$2</c:f>
              <c:strCache>
                <c:ptCount val="1"/>
                <c:pt idx="0">
                  <c:v>Glan môr neu ardal arfordirol arall</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58EF-41F7-8F6E-2FD889B87747}"/>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58EF-41F7-8F6E-2FD889B87747}"/>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58EF-41F7-8F6E-2FD889B87747}"/>
              </c:ext>
            </c:extLst>
          </c:dPt>
          <c:dLbls>
            <c:dLbl>
              <c:idx val="0"/>
              <c:layout>
                <c:manualLayout>
                  <c:x val="-4.5954681932926178E-2"/>
                  <c:y val="4.737794399261474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58EF-41F7-8F6E-2FD889B87747}"/>
                </c:ext>
              </c:extLst>
            </c:dLbl>
            <c:dLbl>
              <c:idx val="1"/>
              <c:layout>
                <c:manualLayout>
                  <c:x val="-2.9451675713062286E-2"/>
                  <c:y val="-4.686290398240089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58EF-41F7-8F6E-2FD889B87747}"/>
                </c:ext>
              </c:extLst>
            </c:dLbl>
            <c:dLbl>
              <c:idx val="2"/>
              <c:layout>
                <c:manualLayout>
                  <c:x val="-3.1029585748910904E-2"/>
                  <c:y val="-5.558890849351882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58EF-41F7-8F6E-2FD889B87747}"/>
                </c:ext>
              </c:extLst>
            </c:dLbl>
            <c:dLbl>
              <c:idx val="3"/>
              <c:layout>
                <c:manualLayout>
                  <c:x val="-2.5441860780119896E-2"/>
                  <c:y val="2.643553353846073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36D0-41B2-B6CE-1FA51556D5AA}"/>
                </c:ext>
              </c:extLst>
            </c:dLbl>
            <c:dLbl>
              <c:idx val="4"/>
              <c:layout>
                <c:manualLayout>
                  <c:x val="-2.1737687289714813E-2"/>
                  <c:y val="4.158387705683708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58EF-41F7-8F6E-2FD889B87747}"/>
                </c:ext>
              </c:extLst>
            </c:dLbl>
            <c:dLbl>
              <c:idx val="5"/>
              <c:layout>
                <c:manualLayout>
                  <c:x val="-6.6629208624362946E-2"/>
                  <c:y val="8.4250606596469879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3-58EF-41F7-8F6E-2FD889B87747}"/>
                </c:ext>
              </c:extLst>
            </c:dLbl>
            <c:dLbl>
              <c:idx val="6"/>
              <c:layout>
                <c:manualLayout>
                  <c:x val="-2.7019770815968513E-2"/>
                  <c:y val="-2.766569517552852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36D0-41B2-B6CE-1FA51556D5AA}"/>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2EF6-452E-A303-05BA2CCD18D5}"/>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"£"#,##0</c:formatCode>
                <c:ptCount val="8"/>
                <c:pt idx="0">
                  <c:v>46.572846792434099</c:v>
                </c:pt>
                <c:pt idx="1">
                  <c:v>112.00116872184999</c:v>
                </c:pt>
                <c:pt idx="2">
                  <c:v>157.2920170804</c:v>
                </c:pt>
                <c:pt idx="3">
                  <c:v>83.275828467600007</c:v>
                </c:pt>
                <c:pt idx="4">
                  <c:v>55.205382545799999</c:v>
                </c:pt>
                <c:pt idx="5">
                  <c:v>119.81343152686</c:v>
                </c:pt>
                <c:pt idx="6">
                  <c:v>203.78408609599998</c:v>
                </c:pt>
                <c:pt idx="7">
                  <c:v>50.558440307800005</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58EF-41F7-8F6E-2FD889B87747}"/>
            </c:ext>
          </c:extLst>
        </c:ser>
        <c:ser>
          <c:idx val="1"/>
          <c:order val="1"/>
          <c:tx>
            <c:strRef>
              <c:f>Sheet1!$A$3</c:f>
              <c:strCache>
                <c:ptCount val="1"/>
                <c:pt idx="0">
                  <c:v>Dinas fawr/tref fawr</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layout>
                <c:manualLayout>
                  <c:x val="-5.0688408315181732E-2"/>
                  <c:y val="-1.596419140696525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CBE2-46EA-9F8A-ED3EDB602883}"/>
                </c:ext>
              </c:extLst>
            </c:dLbl>
            <c:dLbl>
              <c:idx val="1"/>
              <c:layout>
                <c:manualLayout>
                  <c:x val="1.5518737956881523E-2"/>
                  <c:y val="3.7479221355170012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4-58EF-41F7-8F6E-2FD889B87747}"/>
                </c:ext>
              </c:extLst>
            </c:dLbl>
            <c:dLbl>
              <c:idx val="2"/>
              <c:layout>
                <c:manualLayout>
                  <c:x val="-3.0240630730986595E-2"/>
                  <c:y val="3.813703730702400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C7F6-4722-8CD0-37E55051136D}"/>
                </c:ext>
              </c:extLst>
            </c:dLbl>
            <c:dLbl>
              <c:idx val="3"/>
              <c:layout>
                <c:manualLayout>
                  <c:x val="-1.9984221085906029E-2"/>
                  <c:y val="-5.784901231527328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36D0-41B2-B6CE-1FA51556D5AA}"/>
                </c:ext>
              </c:extLst>
            </c:dLbl>
            <c:dLbl>
              <c:idx val="4"/>
              <c:layout>
                <c:manualLayout>
                  <c:x val="-2.5897467508912086E-2"/>
                  <c:y val="-6.252615153789520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58EF-41F7-8F6E-2FD889B87747}"/>
                </c:ext>
              </c:extLst>
            </c:dLbl>
            <c:dLbl>
              <c:idx val="5"/>
              <c:layout>
                <c:manualLayout>
                  <c:x val="-3.1029585748910904E-2"/>
                  <c:y val="-5.261341109871864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36D0-41B2-B6CE-1FA51556D5AA}"/>
                </c:ext>
              </c:extLst>
            </c:dLbl>
            <c:dLbl>
              <c:idx val="6"/>
              <c:layout>
                <c:manualLayout>
                  <c:x val="-2.3928994312882423E-2"/>
                  <c:y val="2.766583301126956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36D0-41B2-B6CE-1FA51556D5AA}"/>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2EF6-452E-A303-05BA2CCD18D5}"/>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"£"#,##0</c:formatCode>
                <c:ptCount val="8"/>
                <c:pt idx="0">
                  <c:v>102.671457974014</c:v>
                </c:pt>
                <c:pt idx="1">
                  <c:v>94.908363724529991</c:v>
                </c:pt>
                <c:pt idx="2">
                  <c:v>153.91994970988</c:v>
                </c:pt>
                <c:pt idx="3">
                  <c:v>241.11310557122002</c:v>
                </c:pt>
                <c:pt idx="4">
                  <c:v>114.8352387931</c:v>
                </c:pt>
                <c:pt idx="5">
                  <c:v>129.65446099752299</c:v>
                </c:pt>
                <c:pt idx="6">
                  <c:v>154.25418232198001</c:v>
                </c:pt>
                <c:pt idx="7">
                  <c:v>154.60203127959002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58EF-41F7-8F6E-2FD889B87747}"/>
            </c:ext>
          </c:extLst>
        </c:ser>
        <c:ser>
          <c:idx val="2"/>
          <c:order val="2"/>
          <c:tx>
            <c:strRef>
              <c:f>Sheet1!$A$4</c:f>
              <c:strCache>
                <c:ptCount val="1"/>
                <c:pt idx="0">
                  <c:v>Tref fach</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layout>
                <c:manualLayout>
                  <c:x val="-5.0814643502235413E-2"/>
                  <c:y val="2.99694966524839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58EF-41F7-8F6E-2FD889B87747}"/>
                </c:ext>
              </c:extLst>
            </c:dLbl>
            <c:dLbl>
              <c:idx val="1"/>
              <c:layout>
                <c:manualLayout>
                  <c:x val="-1.6828402876853943E-2"/>
                  <c:y val="3.490401804447174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5-58EF-41F7-8F6E-2FD889B87747}"/>
                </c:ext>
              </c:extLst>
            </c:dLbl>
            <c:dLbl>
              <c:idx val="2"/>
              <c:layout>
                <c:manualLayout>
                  <c:x val="-3.2542452216148376E-2"/>
                  <c:y val="3.639183565974235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58EF-41F7-8F6E-2FD889B87747}"/>
                </c:ext>
              </c:extLst>
            </c:dLbl>
            <c:dLbl>
              <c:idx val="3"/>
              <c:layout>
                <c:manualLayout>
                  <c:x val="-2.9451675713062286E-2"/>
                  <c:y val="2.941103279590606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58EF-41F7-8F6E-2FD889B87747}"/>
                </c:ext>
              </c:extLst>
            </c:dLbl>
            <c:dLbl>
              <c:idx val="4"/>
              <c:layout>
                <c:manualLayout>
                  <c:x val="-2.4952709674835205E-2"/>
                  <c:y val="3.460307419300079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58EF-41F7-8F6E-2FD889B87747}"/>
                </c:ext>
              </c:extLst>
            </c:dLbl>
            <c:dLbl>
              <c:idx val="5"/>
              <c:layout>
                <c:manualLayout>
                  <c:x val="-1.6082871705293655E-2"/>
                  <c:y val="2.762227132916450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2-58EF-41F7-8F6E-2FD889B87747}"/>
                </c:ext>
              </c:extLst>
            </c:dLbl>
            <c:dLbl>
              <c:idx val="6"/>
              <c:layout>
                <c:manualLayout>
                  <c:x val="9.2071006074547768E-3"/>
                  <c:y val="-4.9780826084315777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36D0-41B2-B6CE-1FA51556D5AA}"/>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2EF6-452E-A303-05BA2CCD18D5}"/>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"£"#,##0</c:formatCode>
                <c:ptCount val="8"/>
                <c:pt idx="0">
                  <c:v>67.167921940602298</c:v>
                </c:pt>
                <c:pt idx="1">
                  <c:v>88.31165827193999</c:v>
                </c:pt>
                <c:pt idx="2">
                  <c:v>133.66995425134999</c:v>
                </c:pt>
                <c:pt idx="3">
                  <c:v>142.44877655361</c:v>
                </c:pt>
                <c:pt idx="4">
                  <c:v>113.64622280876</c:v>
                </c:pt>
                <c:pt idx="5">
                  <c:v>84.548814117770007</c:v>
                </c:pt>
                <c:pt idx="6">
                  <c:v>195.83237129406899</c:v>
                </c:pt>
                <c:pt idx="7">
                  <c:v>146.39919373949999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58EF-41F7-8F6E-2FD889B87747}"/>
            </c:ext>
          </c:extLst>
        </c:ser>
        <c:ser>
          <c:idx val="3"/>
          <c:order val="3"/>
          <c:tx>
            <c:strRef>
              <c:f>Sheet1!$A$5</c:f>
              <c:strCache>
                <c:ptCount val="1"/>
                <c:pt idx="0">
                  <c:v>Cefn gwlad/pentref</c:v>
                </c:pt>
              </c:strCache>
            </c:strRef>
          </c:tx>
          <c:spPr>
            <a:ln w="38100" cap="rnd">
              <a:solidFill>
                <a:schemeClr val="accent4"/>
              </a:solidFill>
              <a:round/>
            </a:ln>
            <a:effectLst/>
          </c:spPr>
          <c:marker>
            <c:symbol val="diamond"/>
            <c:size val="10"/>
            <c:spPr>
              <a:solidFill>
                <a:schemeClr val="accent4"/>
              </a:solidFill>
              <a:ln w="9525">
                <a:solidFill>
                  <a:schemeClr val="accent4"/>
                </a:solidFill>
              </a:ln>
              <a:effectLst/>
            </c:spPr>
          </c:marker>
          <c:dLbls>
            <c:dLbl>
              <c:idx val="0"/>
              <c:layout>
                <c:manualLayout>
                  <c:x val="-5.1029585301876068E-2"/>
                  <c:y val="-2.413173206150531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0-58EF-41F7-8F6E-2FD889B87747}"/>
                </c:ext>
              </c:extLst>
            </c:dLbl>
            <c:dLbl>
              <c:idx val="1"/>
              <c:layout>
                <c:manualLayout>
                  <c:x val="-7.0477314293384552E-2"/>
                  <c:y val="-2.469019591808319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36D0-41B2-B6CE-1FA51556D5AA}"/>
                </c:ext>
              </c:extLst>
            </c:dLbl>
            <c:dLbl>
              <c:idx val="2"/>
              <c:layout>
                <c:manualLayout>
                  <c:x val="8.418145589530468E-3"/>
                  <c:y val="-7.2381864301860332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C7F6-4722-8CD0-37E55051136D}"/>
                </c:ext>
              </c:extLst>
            </c:dLbl>
            <c:dLbl>
              <c:idx val="3"/>
              <c:layout>
                <c:manualLayout>
                  <c:x val="-1.4396496117115021E-2"/>
                  <c:y val="-1.421899069100618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36D0-41B2-B6CE-1FA51556D5AA}"/>
                </c:ext>
              </c:extLst>
            </c:dLbl>
            <c:dLbl>
              <c:idx val="4"/>
              <c:layout>
                <c:manualLayout>
                  <c:x val="-2.0392552018165588E-2"/>
                  <c:y val="1.25174876302480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58EF-41F7-8F6E-2FD889B87747}"/>
                </c:ext>
              </c:extLst>
            </c:dLbl>
            <c:dLbl>
              <c:idx val="5"/>
              <c:layout>
                <c:manualLayout>
                  <c:x val="1.6307692974805832E-2"/>
                  <c:y val="1.719462685286998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36D0-41B2-B6CE-1FA51556D5AA}"/>
                </c:ext>
              </c:extLst>
            </c:dLbl>
            <c:dLbl>
              <c:idx val="6"/>
              <c:layout>
                <c:manualLayout>
                  <c:x val="-2.8597678989171982E-2"/>
                  <c:y val="4.860824346542358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36D0-41B2-B6CE-1FA51556D5AA}"/>
                </c:ext>
              </c:extLst>
            </c:dLbl>
            <c:dLbl>
              <c:idx val="7"/>
              <c:layout>
                <c:manualLayout>
                  <c:x val="-2.0708132535219193E-2"/>
                  <c:y val="2.941103279590606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4B07-4E03-9803-AD713717E97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"£"#,##0</c:formatCode>
                <c:ptCount val="8"/>
                <c:pt idx="0">
                  <c:v>73.199064341721595</c:v>
                </c:pt>
                <c:pt idx="1">
                  <c:v>95.8982107820881</c:v>
                </c:pt>
                <c:pt idx="2">
                  <c:v>155.23569235824002</c:v>
                </c:pt>
                <c:pt idx="3">
                  <c:v>103.51590570268101</c:v>
                </c:pt>
                <c:pt idx="4">
                  <c:v>76.344323031239995</c:v>
                </c:pt>
                <c:pt idx="5">
                  <c:v>104.6650661709</c:v>
                </c:pt>
                <c:pt idx="6">
                  <c:v>185.84572590533</c:v>
                </c:pt>
                <c:pt idx="7">
                  <c:v>98.744038242400009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58EF-41F7-8F6E-2FD889B87747}"/>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300"/>
          <c:min val="0"/>
        </c:scaling>
        <c:delete val="1"/>
        <c:axPos val="l"/>
        <c:numFmt formatCode="[$£-809]#,##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923895917832851E-3"/>
          <c:y val="0.14745785295963287"/>
          <c:w val="0.99147903919219971"/>
          <c:h val="0.74769407510757446"/>
        </c:manualLayout>
      </c:layout>
      <c:barChart>
        <c:barDir val="col"/>
        <c:grouping val="clustered"/>
        <c:varyColors val="0"/>
        <c:ser>
          <c:idx val="0"/>
          <c:order val="0"/>
          <c:tx>
            <c:strRef>
              <c:f>Sheet1!$B$1</c:f>
              <c:strCache>
                <c:ptCount val="1"/>
                <c:pt idx="0">
                  <c:v>Cyfran y teithiau fesul gweithgaredd a wnaed 2023</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66ED-4575-9DEF-79F2C139798B}"/>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66ED-4575-9DEF-79F2C139798B}"/>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66ED-4575-9DEF-79F2C139798B}"/>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66ED-4575-9DEF-79F2C139798B}"/>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66ED-4575-9DEF-79F2C139798B}"/>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66ED-4575-9DEF-79F2C139798B}"/>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66ED-4575-9DEF-79F2C139798B}"/>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66ED-4575-9DEF-79F2C139798B}"/>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66ED-4575-9DEF-79F2C139798B}"/>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66ED-4575-9DEF-79F2C139798B}"/>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66ED-4575-9DEF-79F2C139798B}"/>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66ED-4575-9DEF-79F2C139798B}"/>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Sheet1!$A$2:$A$13</c:f>
              <c:strCache>
                <c:ptCount val="12"/>
                <c:pt idx="0">
                  <c:v>Aeth i weld golygfeydd ac archwilio ardaloedd</c:v>
                </c:pt>
                <c:pt idx="1">
                  <c:v>Cymerodd rhan mewn gweithgareddau chwaraeon a hamdden yn yr awyr agored (e.e. cerdded, beicio ac ati)</c:v>
                </c:pt>
                <c:pt idx="2">
                  <c:v>Bwyd a diod, noson allan neu siopa arbenigol (h.y. siopa am eitemau nad ydych yn eu prynu’n rheolaidd, e.e. dillad, electroneg, gemwaith, cofroddion ac ati)</c:v>
                </c:pt>
                <c:pt idx="3">
                  <c:v>Aeth i atyniad i ymwelwyr, e.e. tŷ hanesyddol, parc thema, amgyeddfa, ac ati</c:v>
                </c:pt>
                <c:pt idx="4">
                  <c:v>Ymwelodd â ffrindiau neu berthnasau</c:v>
                </c:pt>
                <c:pt idx="5">
                  <c:v>Cymerodd rhan mewn hobïau a diddordebau</c:v>
                </c:pt>
                <c:pt idx="6">
                  <c:v>Aeth i ddigwyddiad neu ddathliad arbennig o natur bersonol (e.e. priodas, pen-blwydd, pen-blwydd priodas ac ati)*</c:v>
                </c:pt>
                <c:pt idx="7">
                  <c:v>Cymerodd rhan mewn profiad iechyd neu lesiant (e.e. sba, encil, campfa ac ati)*</c:v>
                </c:pt>
                <c:pt idx="8">
                  <c:v>Cymerodd rhan mewn gweithgareddau hamdden na chrybwyllwyd uchod*</c:v>
                </c:pt>
                <c:pt idx="9">
                  <c:v>Aeth ar brofiad celfyddydol, diwylliannol neu ddiddanol (e.e. amgueddfa, oriel, sinema ac ati)*</c:v>
                </c:pt>
                <c:pt idx="10">
                  <c:v>Aeth i ddigwyddiad cyhoeddus wedi’i drefnu (e.e. arddangosiad, cyngerdd, ffair, chwaraeon byw ac ati)*</c:v>
                </c:pt>
                <c:pt idx="11">
                  <c:v>Heb gymryd rhan mewn unrhyw weithgareddau</c:v>
                </c:pt>
              </c:strCache>
            </c:strRef>
          </c:cat>
          <c:val>
            <c:numRef>
              <c:f>Sheet1!$B$2:$B$13</c:f>
              <c:numCache>
                <c:formatCode>0%</c:formatCode>
                <c:ptCount val="12"/>
                <c:pt idx="0">
                  <c:v>0.35307160035885704</c:v>
                </c:pt>
                <c:pt idx="1">
                  <c:v>0.30566728851773872</c:v>
                </c:pt>
                <c:pt idx="2">
                  <c:v>0.29477718022313759</c:v>
                </c:pt>
                <c:pt idx="3">
                  <c:v>0.21411524497390877</c:v>
                </c:pt>
                <c:pt idx="4">
                  <c:v>0.16169177500899087</c:v>
                </c:pt>
                <c:pt idx="5">
                  <c:v>0.12757233651254826</c:v>
                </c:pt>
                <c:pt idx="6">
                  <c:v>9.92946688211572E-2</c:v>
                </c:pt>
                <c:pt idx="7">
                  <c:v>6.372798408891997E-2</c:v>
                </c:pt>
                <c:pt idx="8">
                  <c:v>5.9435900990538901E-2</c:v>
                </c:pt>
                <c:pt idx="9">
                  <c:v>5.3599811842644292E-2</c:v>
                </c:pt>
                <c:pt idx="10">
                  <c:v>5.2620999306844884E-2</c:v>
                </c:pt>
                <c:pt idx="11">
                  <c:v>0.11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BA44-4E5B-864A-EDCC6851FBB0}"/>
            </c:ext>
          </c:extLst>
        </c:ser>
        <c:ser>
          <c:idx val="1"/>
          <c:order val="1"/>
          <c:tx>
            <c:strRef>
              <c:f>Sheet1!$C$1</c:f>
              <c:strCache>
                <c:ptCount val="1"/>
                <c:pt idx="0">
                  <c:v>Cyfran y gwariant fesul gweithgaredd a wnaed 2023</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66ED-4575-9DEF-79F2C139798B}"/>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66ED-4575-9DEF-79F2C139798B}"/>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66ED-4575-9DEF-79F2C139798B}"/>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66ED-4575-9DEF-79F2C139798B}"/>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66ED-4575-9DEF-79F2C139798B}"/>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66ED-4575-9DEF-79F2C139798B}"/>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66ED-4575-9DEF-79F2C139798B}"/>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66ED-4575-9DEF-79F2C139798B}"/>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66ED-4575-9DEF-79F2C139798B}"/>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66ED-4575-9DEF-79F2C139798B}"/>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66ED-4575-9DEF-79F2C139798B}"/>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66ED-4575-9DEF-79F2C139798B}"/>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Sheet1!$A$2:$A$13</c:f>
              <c:strCache>
                <c:ptCount val="12"/>
                <c:pt idx="0">
                  <c:v>Aeth i weld golygfeydd ac archwilio ardaloedd</c:v>
                </c:pt>
                <c:pt idx="1">
                  <c:v>Cymerodd rhan mewn gweithgareddau chwaraeon a hamdden yn yr awyr agored (e.e. cerdded, beicio ac ati)</c:v>
                </c:pt>
                <c:pt idx="2">
                  <c:v>Bwyd a diod, noson allan neu siopa arbenigol (h.y. siopa am eitemau nad ydych yn eu prynu’n rheolaidd, e.e. dillad, electroneg, gemwaith, cofroddion ac ati)</c:v>
                </c:pt>
                <c:pt idx="3">
                  <c:v>Aeth i atyniad i ymwelwyr, e.e. tŷ hanesyddol, parc thema, amgyeddfa, ac ati</c:v>
                </c:pt>
                <c:pt idx="4">
                  <c:v>Ymwelodd â ffrindiau neu berthnasau</c:v>
                </c:pt>
                <c:pt idx="5">
                  <c:v>Cymerodd rhan mewn hobïau a diddordebau</c:v>
                </c:pt>
                <c:pt idx="6">
                  <c:v>Aeth i ddigwyddiad neu ddathliad arbennig o natur bersonol (e.e. priodas, pen-blwydd, pen-blwydd priodas ac ati)*</c:v>
                </c:pt>
                <c:pt idx="7">
                  <c:v>Cymerodd rhan mewn profiad iechyd neu lesiant (e.e. sba, encil, campfa ac ati)*</c:v>
                </c:pt>
                <c:pt idx="8">
                  <c:v>Cymerodd rhan mewn gweithgareddau hamdden na chrybwyllwyd uchod*</c:v>
                </c:pt>
                <c:pt idx="9">
                  <c:v>Aeth ar brofiad celfyddydol, diwylliannol neu ddiddanol (e.e. amgueddfa, oriel, sinema ac ati)*</c:v>
                </c:pt>
                <c:pt idx="10">
                  <c:v>Aeth i ddigwyddiad cyhoeddus wedi’i drefnu (e.e. arddangosiad, cyngerdd, ffair, chwaraeon byw ac ati)*</c:v>
                </c:pt>
                <c:pt idx="11">
                  <c:v>Heb gymryd rhan mewn unrhyw weithgareddau</c:v>
                </c:pt>
              </c:strCache>
            </c:strRef>
          </c:cat>
          <c:val>
            <c:numRef>
              <c:f>Sheet1!$C$2:$C$13</c:f>
              <c:numCache>
                <c:formatCode>0%</c:formatCode>
                <c:ptCount val="12"/>
                <c:pt idx="0">
                  <c:v>0.41019849262442476</c:v>
                </c:pt>
                <c:pt idx="1">
                  <c:v>0.31263455258594491</c:v>
                </c:pt>
                <c:pt idx="2">
                  <c:v>0.32838719664828786</c:v>
                </c:pt>
                <c:pt idx="3">
                  <c:v>0.26819128643288109</c:v>
                </c:pt>
                <c:pt idx="4">
                  <c:v>0.20029041167804656</c:v>
                </c:pt>
                <c:pt idx="5">
                  <c:v>0.13828885670235794</c:v>
                </c:pt>
                <c:pt idx="6">
                  <c:v>0.10177681989870074</c:v>
                </c:pt>
                <c:pt idx="7">
                  <c:v>7.941896342474708E-2</c:v>
                </c:pt>
                <c:pt idx="8">
                  <c:v>5.9900735364914436E-2</c:v>
                </c:pt>
                <c:pt idx="9">
                  <c:v>6.8559842017325581E-2</c:v>
                </c:pt>
                <c:pt idx="10">
                  <c:v>5.4854667180613347E-2</c:v>
                </c:pt>
                <c:pt idx="11">
                  <c:v>0.08</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BA44-4E5B-864A-EDCC6851FBB0}"/>
            </c:ext>
          </c:extLst>
        </c:ser>
        <c:dLbls>
          <c:showLegendKey val="0"/>
          <c:showVal val="0"/>
          <c:showCatName val="0"/>
          <c:showSerName val="0"/>
          <c:showPercent val="0"/>
          <c:showBubbleSize val="0"/>
        </c:dLbls>
        <c:gapWidth val="81"/>
        <c:axId val="1172924368"/>
        <c:axId val="1337502287"/>
      </c:barChart>
      <c:catAx>
        <c:axId val="1172924368"/>
        <c:scaling>
          <c:orientation val="minMax"/>
        </c:scaling>
        <c:delete val="0"/>
        <c:axPos val="b"/>
        <c:numFmt formatCode="General" sourceLinked="1"/>
        <c:majorTickMark val="none"/>
        <c:minorTickMark val="none"/>
        <c:tickLblPos val="low"/>
        <c:spPr>
          <a:noFill/>
          <a:ln w="9525" cap="flat" cmpd="sng" algn="ctr">
            <a:solidFill>
              <a:srgbClr val="D9D9D9"/>
            </a:solidFill>
            <a:round/>
          </a:ln>
          <a:effectLst/>
        </c:spPr>
        <c:txPr>
          <a:bodyPr rot="-60000000" spcFirstLastPara="1" vertOverflow="ellipsis" vert="horz" wrap="square" anchor="ctr" anchorCtr="1"/>
          <a:lstStyle/>
          <a:p>
            <a:pPr>
              <a:defRPr sz="1800" b="0" i="0" u="none" strike="noStrike" kern="1200" baseline="0" smtId="4294967295">
                <a:solidFill>
                  <a:schemeClr val="tx1"/>
                </a:solidFill>
                <a:latin typeface="+mn-lt"/>
                <a:ea typeface="+mn-ea"/>
                <a:cs typeface="+mn-cs"/>
              </a:defRPr>
            </a:pPr>
            <a:endParaRPr lang="en-US"/>
          </a:p>
        </c:txPr>
        <c:crossAx val="1337502287"/>
        <c:crosses val="autoZero"/>
        <c:auto val="0"/>
        <c:lblAlgn val="ctr"/>
        <c:lblOffset val="100"/>
        <c:tickLblSkip val="1"/>
        <c:noMultiLvlLbl val="0"/>
      </c:catAx>
      <c:valAx>
        <c:axId val="1337502287"/>
        <c:scaling>
          <c:orientation val="minMax"/>
        </c:scaling>
        <c:delete val="1"/>
        <c:axPos val="l"/>
        <c:numFmt formatCode="0%" sourceLinked="1"/>
        <c:majorTickMark val="none"/>
        <c:minorTickMark val="none"/>
        <c:tickLblPos val="nextTo"/>
        <c:crossAx val="1172924368"/>
        <c:crosses val="autoZero"/>
        <c:crossBetween val="between"/>
      </c:valAx>
      <c:spPr>
        <a:noFill/>
        <a:ln>
          <a:noFill/>
        </a:ln>
        <a:effectLst/>
      </c:spPr>
    </c:plotArea>
    <c:legend>
      <c:legendPos val="t"/>
      <c:layout>
        <c:manualLayout>
          <c:xMode val="edge"/>
          <c:yMode val="edge"/>
          <c:x val="3.5138599574565887E-2"/>
          <c:y val="4.4892989099025726E-2"/>
          <c:w val="0.93909013271331787"/>
          <c:h val="5.9859402477741241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Cyfanswm gwariant fesul gweithgaredd a wnaed (miliynau)</c:v>
                </c:pt>
              </c:strCache>
            </c:strRef>
          </c:tx>
          <c:spPr>
            <a:solidFill>
              <a:schemeClr val="accent1"/>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43F9-4E19-AC85-CFDBBF067D66}"/>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43F9-4E19-AC85-CFDBBF067D66}"/>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43F9-4E19-AC85-CFDBBF067D66}"/>
                </c:ext>
              </c:extLst>
            </c:dLbl>
            <c:dLbl>
              <c:idx val="3"/>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43F9-4E19-AC85-CFDBBF067D66}"/>
                </c:ext>
              </c:extLst>
            </c:dLbl>
            <c:dLbl>
              <c:idx val="4"/>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43F9-4E19-AC85-CFDBBF067D66}"/>
                </c:ext>
              </c:extLst>
            </c:dLbl>
            <c:dLbl>
              <c:idx val="5"/>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43F9-4E19-AC85-CFDBBF067D66}"/>
                </c:ext>
              </c:extLst>
            </c:dLbl>
            <c:dLbl>
              <c:idx val="6"/>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43F9-4E19-AC85-CFDBBF067D66}"/>
                </c:ext>
              </c:extLst>
            </c:dLbl>
            <c:dLbl>
              <c:idx val="7"/>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43F9-4E19-AC85-CFDBBF067D66}"/>
                </c:ext>
              </c:extLst>
            </c:dLbl>
            <c:dLbl>
              <c:idx val="8"/>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43F9-4E19-AC85-CFDBBF067D66}"/>
                </c:ext>
              </c:extLst>
            </c:dLbl>
            <c:dLbl>
              <c:idx val="9"/>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43F9-4E19-AC85-CFDBBF067D66}"/>
                </c:ext>
              </c:extLst>
            </c:dLbl>
            <c:dLbl>
              <c:idx val="1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43F9-4E19-AC85-CFDBBF067D66}"/>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Sheet1!$A$2:$A$12</c:f>
              <c:strCache>
                <c:ptCount val="11"/>
                <c:pt idx="0">
                  <c:v>Aeth i weld golygfeydd ac archwilio ardaloedd</c:v>
                </c:pt>
                <c:pt idx="1">
                  <c:v>Bwyd a diod, noson allan neu siopa arbenigol</c:v>
                </c:pt>
                <c:pt idx="2">
                  <c:v>Cymerodd rhan mewn gweithgareddau chwaraeon a hamdden yn yr awyr agored</c:v>
                </c:pt>
                <c:pt idx="3">
                  <c:v>Aeth i atyniad i ymwelwyr, e.e. tŷ hanesyddol</c:v>
                </c:pt>
                <c:pt idx="4">
                  <c:v>Ymwelodd â ffrindiau neu berthnasau</c:v>
                </c:pt>
                <c:pt idx="5">
                  <c:v>Cymerodd rhan mewn hobïau a diddordebau</c:v>
                </c:pt>
                <c:pt idx="6">
                  <c:v>Aeth i ddigwyddiad neu ddathliad arbennig*</c:v>
                </c:pt>
                <c:pt idx="7">
                  <c:v>Cymerodd rhan mewn profiad iechyd neu lesiant*</c:v>
                </c:pt>
                <c:pt idx="8">
                  <c:v>Aeth ar brofiad celfyddydol, diwylliannol neu ddiddanol*</c:v>
                </c:pt>
                <c:pt idx="9">
                  <c:v>Cymerodd rhan mewn gweithgareddau hamdden na chrybwyllwyd uchod*</c:v>
                </c:pt>
                <c:pt idx="10">
                  <c:v>Aeth i ddigwyddiad cyhoeddus wedi’i drefnu*</c:v>
                </c:pt>
              </c:strCache>
            </c:strRef>
          </c:cat>
          <c:val>
            <c:numRef>
              <c:f>Sheet1!$B$2:$B$12</c:f>
              <c:numCache>
                <c:formatCode>"£"#,##0</c:formatCode>
                <c:ptCount val="11"/>
                <c:pt idx="0">
                  <c:v>828.05857164334293</c:v>
                </c:pt>
                <c:pt idx="1">
                  <c:v>662.90792845870999</c:v>
                </c:pt>
                <c:pt idx="2">
                  <c:v>631.10841632882796</c:v>
                </c:pt>
                <c:pt idx="3">
                  <c:v>541.39178364591305</c:v>
                </c:pt>
                <c:pt idx="4">
                  <c:v>404.32179832467995</c:v>
                </c:pt>
                <c:pt idx="5">
                  <c:v>279.16063860329996</c:v>
                </c:pt>
                <c:pt idx="6">
                  <c:v>205.45460216716</c:v>
                </c:pt>
                <c:pt idx="7">
                  <c:v>160.32129468380001</c:v>
                </c:pt>
                <c:pt idx="8">
                  <c:v>138.40022787441001</c:v>
                </c:pt>
                <c:pt idx="9">
                  <c:v>120.92028190866999</c:v>
                </c:pt>
                <c:pt idx="10">
                  <c:v>110.7338963216</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4640-4263-8766-BD2D3779E4FA}"/>
            </c:ext>
          </c:extLst>
        </c:ser>
        <c:dLbls>
          <c:showLegendKey val="0"/>
          <c:showVal val="0"/>
          <c:showCatName val="0"/>
          <c:showSerName val="0"/>
          <c:showPercent val="0"/>
          <c:showBubbleSize val="0"/>
        </c:dLbls>
        <c:gapWidth val="100"/>
        <c:axId val="2123872399"/>
        <c:axId val="2123862319"/>
      </c:barChart>
      <c:catAx>
        <c:axId val="212387239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smtId="4294967295">
                <a:solidFill>
                  <a:schemeClr val="tx1">
                    <a:lumMod val="65000"/>
                    <a:lumOff val="35000"/>
                  </a:schemeClr>
                </a:solidFill>
                <a:latin typeface="+mn-lt"/>
                <a:ea typeface="+mn-ea"/>
                <a:cs typeface="+mn-cs"/>
              </a:defRPr>
            </a:pPr>
            <a:endParaRPr lang="en-US"/>
          </a:p>
        </c:txPr>
        <c:crossAx val="2123862319"/>
        <c:crosses val="autoZero"/>
        <c:auto val="0"/>
        <c:lblAlgn val="ctr"/>
        <c:lblOffset val="100"/>
        <c:noMultiLvlLbl val="0"/>
      </c:catAx>
      <c:valAx>
        <c:axId val="2123862319"/>
        <c:scaling>
          <c:orientation val="minMax"/>
        </c:scaling>
        <c:delete val="1"/>
        <c:axPos val="t"/>
        <c:numFmt formatCode="&quot;£&quot;#,##0" sourceLinked="1"/>
        <c:majorTickMark val="none"/>
        <c:minorTickMark val="none"/>
        <c:tickLblPos val="nextTo"/>
        <c:crossAx val="2123872399"/>
        <c:crosses val="autoZero"/>
        <c:crossBetween val="between"/>
      </c:valAx>
      <c:spPr>
        <a:noFill/>
        <a:ln>
          <a:noFill/>
        </a:ln>
        <a:effectLst/>
      </c:spPr>
    </c:plotArea>
    <c:legend>
      <c:legendPos val="t"/>
      <c:layout>
        <c:manualLayout>
          <c:xMode val="edge"/>
          <c:yMode val="edge"/>
          <c:x val="0.22879533469676971"/>
          <c:y val="0"/>
          <c:w val="0.54240924119949341"/>
          <c:h val="5.8574717491865158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522262027060711"/>
          <c:y val="6.7982757243931435E-2"/>
          <c:w val="0.61192953586578369"/>
          <c:h val="0.89587748050689697"/>
        </c:manualLayout>
      </c:layout>
      <c:barChart>
        <c:barDir val="bar"/>
        <c:grouping val="clustered"/>
        <c:varyColors val="0"/>
        <c:ser>
          <c:idx val="0"/>
          <c:order val="0"/>
          <c:tx>
            <c:strRef>
              <c:f>Sheet1!$B$1</c:f>
              <c:strCache>
                <c:ptCount val="1"/>
                <c:pt idx="0">
                  <c:v>Cyfanswm gwariant ar deithiau fesul gweithgaredd a wnaed</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2726-4FA5-B852-2AB008F127ED}"/>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2726-4FA5-B852-2AB008F127ED}"/>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2726-4FA5-B852-2AB008F127ED}"/>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2726-4FA5-B852-2AB008F127ED}"/>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2726-4FA5-B852-2AB008F127ED}"/>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2726-4FA5-B852-2AB008F127ED}"/>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2726-4FA5-B852-2AB008F127ED}"/>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2726-4FA5-B852-2AB008F127ED}"/>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2726-4FA5-B852-2AB008F127ED}"/>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2726-4FA5-B852-2AB008F127ED}"/>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2726-4FA5-B852-2AB008F127ED}"/>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numRef>
              <c:f>Sheet1!$A$2:$A$12</c:f>
              <c:numCache>
                <c:formatCode>General</c:formatCode>
                <c:ptCount val="11"/>
              </c:numCache>
            </c:numRef>
          </c:cat>
          <c:val>
            <c:numRef>
              <c:f>Sheet1!$B$2:$B$12</c:f>
              <c:numCache>
                <c:formatCode>"£"#,##0</c:formatCode>
                <c:ptCount val="11"/>
                <c:pt idx="0">
                  <c:v>278.0086</c:v>
                </c:pt>
                <c:pt idx="1">
                  <c:v>266.57490000000001</c:v>
                </c:pt>
                <c:pt idx="2">
                  <c:v>244.7456</c:v>
                </c:pt>
                <c:pt idx="3">
                  <c:v>299.72570000000002</c:v>
                </c:pt>
                <c:pt idx="4">
                  <c:v>296.41430000000003</c:v>
                </c:pt>
                <c:pt idx="5">
                  <c:v>259.39260000000002</c:v>
                </c:pt>
                <c:pt idx="6">
                  <c:v>245.2731</c:v>
                </c:pt>
                <c:pt idx="7">
                  <c:v>298.20909999999998</c:v>
                </c:pt>
                <c:pt idx="8">
                  <c:v>306.07900000000001</c:v>
                </c:pt>
                <c:pt idx="9">
                  <c:v>241.1628</c:v>
                </c:pt>
                <c:pt idx="10">
                  <c:v>249.44880000000001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021F-4E69-AB34-B03186FF1151}"/>
            </c:ext>
          </c:extLst>
        </c:ser>
        <c:dLbls>
          <c:showLegendKey val="0"/>
          <c:showVal val="0"/>
          <c:showCatName val="0"/>
          <c:showSerName val="0"/>
          <c:showPercent val="0"/>
          <c:showBubbleSize val="0"/>
        </c:dLbls>
        <c:gapWidth val="100"/>
        <c:axId val="526660783"/>
        <c:axId val="328656287"/>
      </c:barChart>
      <c:catAx>
        <c:axId val="526660783"/>
        <c:scaling>
          <c:orientation val="maxMin"/>
        </c:scaling>
        <c:delete val="0"/>
        <c:axPos val="l"/>
        <c:numFmt formatCode="General" sourceLinked="1"/>
        <c:majorTickMark val="out"/>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328656287"/>
        <c:crosses val="autoZero"/>
        <c:auto val="0"/>
        <c:lblAlgn val="r"/>
        <c:lblOffset val="100"/>
        <c:noMultiLvlLbl val="0"/>
      </c:catAx>
      <c:valAx>
        <c:axId val="328656287"/>
        <c:scaling>
          <c:orientation val="minMax"/>
          <c:max val="1000"/>
        </c:scaling>
        <c:delete val="1"/>
        <c:axPos val="t"/>
        <c:numFmt formatCode="&quot;£&quot;#,##0" sourceLinked="1"/>
        <c:majorTickMark val="out"/>
        <c:minorTickMark val="none"/>
        <c:tickLblPos val="nextTo"/>
        <c:crossAx val="526660783"/>
        <c:crosses val="autoZero"/>
        <c:crossBetween val="between"/>
      </c:valAx>
      <c:spPr>
        <a:noFill/>
        <a:ln>
          <a:noFill/>
        </a:ln>
        <a:effectLst/>
      </c:spPr>
    </c:plotArea>
    <c:legend>
      <c:legendPos val="t"/>
      <c:layout>
        <c:manualLayout>
          <c:xMode val="edge"/>
          <c:yMode val="edge"/>
          <c:x val="0.23448055982589722"/>
          <c:y val="0"/>
          <c:w val="0.59158545732498169"/>
          <c:h val="5.0541471689939499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583022028207779"/>
          <c:y val="5.9988196939229965E-2"/>
          <c:w val="0.28269192576408386"/>
          <c:h val="0.88328999280929565"/>
        </c:manualLayout>
      </c:layout>
      <c:pieChart>
        <c:varyColors val="1"/>
        <c:ser>
          <c:idx val="0"/>
          <c:order val="0"/>
          <c:tx>
            <c:strRef>
              <c:f>Sheet1!$B$1</c:f>
              <c:strCache>
                <c:ptCount val="1"/>
                <c:pt idx="0">
                  <c:v>Column1</c:v>
                </c:pt>
              </c:strCache>
            </c:strRef>
          </c:tx>
          <c:spPr>
            <a:ln w="12700">
              <a:solidFill>
                <a:srgbClr val="F2F2F2"/>
              </a:solidFill>
            </a:ln>
          </c:spPr>
          <c:dPt>
            <c:idx val="0"/>
            <c:bubble3D val="0"/>
            <c:spPr>
              <a:solidFill>
                <a:schemeClr val="accent1"/>
              </a:solidFill>
              <a:ln w="12700">
                <a:solidFill>
                  <a:srgbClr val="F2F2F2"/>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3F53-43C2-972D-515AA4495718}"/>
              </c:ext>
            </c:extLst>
          </c:dPt>
          <c:dPt>
            <c:idx val="1"/>
            <c:bubble3D val="0"/>
            <c:spPr>
              <a:solidFill>
                <a:schemeClr val="accent2"/>
              </a:solidFill>
              <a:ln w="12700">
                <a:solidFill>
                  <a:srgbClr val="F2F2F2"/>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3F53-43C2-972D-515AA4495718}"/>
              </c:ext>
            </c:extLst>
          </c:dPt>
          <c:dPt>
            <c:idx val="2"/>
            <c:bubble3D val="0"/>
            <c:spPr>
              <a:solidFill>
                <a:schemeClr val="accent3"/>
              </a:solidFill>
              <a:ln w="12700">
                <a:solidFill>
                  <a:srgbClr val="F2F2F2"/>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3F53-43C2-972D-515AA4495718}"/>
              </c:ext>
            </c:extLst>
          </c:dPt>
          <c:dPt>
            <c:idx val="3"/>
            <c:bubble3D val="0"/>
            <c:spPr>
              <a:solidFill>
                <a:schemeClr val="accent4"/>
              </a:solidFill>
              <a:ln w="12700">
                <a:solidFill>
                  <a:srgbClr val="F2F2F2"/>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3F53-43C2-972D-515AA4495718}"/>
              </c:ext>
            </c:extLst>
          </c:dPt>
          <c:dPt>
            <c:idx val="4"/>
            <c:bubble3D val="0"/>
            <c:spPr>
              <a:solidFill>
                <a:schemeClr val="accent5"/>
              </a:solidFill>
              <a:ln w="12700">
                <a:solidFill>
                  <a:srgbClr val="F2F2F2"/>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3F53-43C2-972D-515AA4495718}"/>
              </c:ext>
            </c:extLst>
          </c:dPt>
          <c:dPt>
            <c:idx val="5"/>
            <c:bubble3D val="0"/>
            <c:spPr>
              <a:solidFill>
                <a:schemeClr val="accent6"/>
              </a:solidFill>
              <a:ln w="12700">
                <a:solidFill>
                  <a:srgbClr val="F2F2F2"/>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3F53-43C2-972D-515AA4495718}"/>
              </c:ext>
            </c:extLst>
          </c:dPt>
          <c:dPt>
            <c:idx val="6"/>
            <c:bubble3D val="0"/>
            <c:spPr>
              <a:solidFill>
                <a:schemeClr val="bg2"/>
              </a:solidFill>
              <a:ln w="12700">
                <a:solidFill>
                  <a:srgbClr val="F2F2F2"/>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3F53-43C2-972D-515AA4495718}"/>
              </c:ext>
            </c:extLst>
          </c:dPt>
          <c:dPt>
            <c:idx val="7"/>
            <c:bubble3D val="0"/>
            <c:spPr>
              <a:solidFill>
                <a:schemeClr val="accent1">
                  <a:lumMod val="75000"/>
                </a:schemeClr>
              </a:solidFill>
              <a:ln w="12700">
                <a:solidFill>
                  <a:srgbClr val="F2F2F2"/>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3F53-43C2-972D-515AA4495718}"/>
              </c:ext>
            </c:extLst>
          </c:dPt>
          <c:dPt>
            <c:idx val="8"/>
            <c:bubble3D val="0"/>
            <c:spPr>
              <a:solidFill>
                <a:schemeClr val="accent2">
                  <a:lumMod val="75000"/>
                </a:schemeClr>
              </a:solidFill>
              <a:ln w="12700">
                <a:solidFill>
                  <a:srgbClr val="F2F2F2"/>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3F53-43C2-972D-515AA4495718}"/>
              </c:ext>
            </c:extLst>
          </c:dPt>
          <c:dPt>
            <c:idx val="9"/>
            <c:bubble3D val="0"/>
            <c:spPr>
              <a:solidFill>
                <a:schemeClr val="accent4">
                  <a:lumMod val="60000"/>
                </a:schemeClr>
              </a:solidFill>
              <a:ln w="12700">
                <a:solidFill>
                  <a:srgbClr val="F2F2F2"/>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3F53-43C2-972D-515AA4495718}"/>
              </c:ext>
            </c:extLst>
          </c:dPt>
          <c:dPt>
            <c:idx val="10"/>
            <c:bubble3D val="0"/>
            <c:spPr>
              <a:solidFill>
                <a:schemeClr val="accent5">
                  <a:lumMod val="60000"/>
                </a:schemeClr>
              </a:solidFill>
              <a:ln w="12700">
                <a:solidFill>
                  <a:srgbClr val="F2F2F2"/>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3F53-43C2-972D-515AA4495718}"/>
              </c:ext>
            </c:extLst>
          </c:dPt>
          <c:dPt>
            <c:idx val="11"/>
            <c:bubble3D val="0"/>
            <c:spPr>
              <a:solidFill>
                <a:schemeClr val="accent6">
                  <a:lumMod val="60000"/>
                </a:schemeClr>
              </a:solidFill>
              <a:ln w="12700">
                <a:solidFill>
                  <a:srgbClr val="F2F2F2"/>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3F53-43C2-972D-515AA4495718}"/>
              </c:ext>
            </c:extLst>
          </c:dPt>
          <c:dPt>
            <c:idx val="12"/>
            <c:bubble3D val="0"/>
            <c:spPr>
              <a:solidFill>
                <a:schemeClr val="bg1">
                  <a:lumMod val="50000"/>
                </a:schemeClr>
              </a:solidFill>
              <a:ln w="12700">
                <a:solidFill>
                  <a:srgbClr val="F2F2F2"/>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3F53-43C2-972D-515AA4495718}"/>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3F53-43C2-972D-515AA4495718}"/>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3F53-43C2-972D-515AA4495718}"/>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3F53-43C2-972D-515AA4495718}"/>
                </c:ext>
              </c:extLst>
            </c:dLbl>
            <c:dLbl>
              <c:idx val="3"/>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3F53-43C2-972D-515AA4495718}"/>
                </c:ext>
              </c:extLst>
            </c:dLbl>
            <c:dLbl>
              <c:idx val="4"/>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3F53-43C2-972D-515AA4495718}"/>
                </c:ext>
              </c:extLst>
            </c:dLbl>
            <c:dLbl>
              <c:idx val="5"/>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3F53-43C2-972D-515AA4495718}"/>
                </c:ext>
              </c:extLst>
            </c:dLbl>
            <c:dLbl>
              <c:idx val="6"/>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3F53-43C2-972D-515AA4495718}"/>
                </c:ext>
              </c:extLst>
            </c:dLbl>
            <c:dLbl>
              <c:idx val="7"/>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3F53-43C2-972D-515AA4495718}"/>
                </c:ext>
              </c:extLst>
            </c:dLbl>
            <c:dLbl>
              <c:idx val="8"/>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3F53-43C2-972D-515AA4495718}"/>
                </c:ext>
              </c:extLst>
            </c:dLbl>
            <c:dLbl>
              <c:idx val="9"/>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3F53-43C2-972D-515AA4495718}"/>
                </c:ext>
              </c:extLst>
            </c:dLbl>
            <c:dLbl>
              <c:idx val="1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3F53-43C2-972D-515AA4495718}"/>
                </c:ext>
              </c:extLst>
            </c:dLbl>
            <c:dLbl>
              <c:idx val="1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3F53-43C2-972D-515AA4495718}"/>
                </c:ext>
              </c:extLst>
            </c:dLbl>
            <c:dLbl>
              <c:idx val="1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3F53-43C2-972D-515AA449571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Sheet1!$A$2:$A$10</c:f>
              <c:strCache>
                <c:ptCount val="9"/>
                <c:pt idx="0">
                  <c:v>Parod</c:v>
                </c:pt>
                <c:pt idx="1">
                  <c:v>Llety</c:v>
                </c:pt>
                <c:pt idx="2">
                  <c:v>Costau teithio i’r gyrchfan ac oddi yno, ac yn ystod y daith (gan gynnwys parcio)</c:v>
                </c:pt>
                <c:pt idx="3">
                  <c:v>Gwasanaethau neu gyngor (e.e. tywyswyr teithio, gwybodaeth i dwristiaid)</c:v>
                </c:pt>
                <c:pt idx="4">
                  <c:v>Bwyta ac yfed allan</c:v>
                </c:pt>
                <c:pt idx="5">
                  <c:v>Bwyta ac yfed yn eich llety</c:v>
                </c:pt>
                <c:pt idx="6">
                  <c:v>Siopa arall</c:v>
                </c:pt>
                <c:pt idx="7">
                  <c:v>Adloniant (e.e. gweithgareddau, mynediad i atyniadau, tocynnau i ddigwyddiadau/adloniant)</c:v>
                </c:pt>
                <c:pt idx="8">
                  <c:v>Arall/Ddim yn gwybod/Amhenodol</c:v>
                </c:pt>
              </c:strCache>
            </c:strRef>
          </c:cat>
          <c:val>
            <c:numRef>
              <c:f>Sheet1!$B$2:$B$10</c:f>
              <c:numCache>
                <c:formatCode>0%</c:formatCode>
                <c:ptCount val="9"/>
                <c:pt idx="0">
                  <c:v>0.1</c:v>
                </c:pt>
                <c:pt idx="1">
                  <c:v>0.28999999999999998</c:v>
                </c:pt>
                <c:pt idx="2">
                  <c:v>0.13</c:v>
                </c:pt>
                <c:pt idx="3">
                  <c:v>0.01</c:v>
                </c:pt>
                <c:pt idx="4">
                  <c:v>0.18</c:v>
                </c:pt>
                <c:pt idx="5">
                  <c:v>7.0000000000000007E-2</c:v>
                </c:pt>
                <c:pt idx="6">
                  <c:v>0.08</c:v>
                </c:pt>
                <c:pt idx="7">
                  <c:v>7.0000000000000007E-2</c:v>
                </c:pt>
                <c:pt idx="8">
                  <c:v>7.0000000000000007E-2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3F53-43C2-972D-515AA4495718}"/>
            </c:ext>
          </c:extLst>
        </c:ser>
        <c:dLbls>
          <c:showLegendKey val="0"/>
          <c:showVal val="0"/>
          <c:showCatName val="0"/>
          <c:showSerName val="0"/>
          <c:showPercent val="0"/>
          <c:showBubbleSize val="0"/>
          <c:showLeaderLines val="0"/>
        </c:dLbls>
        <c:firstSliceAng val="0"/>
      </c:pieChart>
      <c:spPr>
        <a:noFill/>
        <a:ln>
          <a:noFill/>
        </a:ln>
        <a:effectLst/>
      </c:spPr>
    </c:plotArea>
    <c:legend>
      <c:legendPos val="r"/>
      <c:layout>
        <c:manualLayout>
          <c:xMode val="edge"/>
          <c:yMode val="edge"/>
          <c:x val="0.47799968719482422"/>
          <c:y val="2.9461666941642761E-2"/>
          <c:w val="0.51540964841842651"/>
          <c:h val="0.94107651710510254"/>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764664232730865"/>
          <c:y val="0.10599388927221298"/>
          <c:w val="0.81235337257385254"/>
          <c:h val="0.78596317768096924"/>
        </c:manualLayout>
      </c:layout>
      <c:lineChart>
        <c:grouping val="standard"/>
        <c:varyColors val="0"/>
        <c:ser>
          <c:idx val="0"/>
          <c:order val="0"/>
          <c:tx>
            <c:strRef>
              <c:f>Sheet1!$A$2</c:f>
              <c:strCache>
                <c:ptCount val="1"/>
                <c:pt idx="0">
                  <c:v>Parod</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E058-45DE-AC80-EC1F09DB800F}"/>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E058-45DE-AC80-EC1F09DB800F}"/>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E058-45DE-AC80-EC1F09DB800F}"/>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E058-45DE-AC80-EC1F09DB800F}"/>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E058-45DE-AC80-EC1F09DB800F}"/>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E058-45DE-AC80-EC1F09DB800F}"/>
                </c:ext>
              </c:extLst>
            </c:dLbl>
            <c:dLbl>
              <c:idx val="3"/>
              <c:layout>
                <c:manualLayout>
                  <c:x val="-1.5125949867069721E-2"/>
                  <c:y val="-5.733411014080047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4971-4C14-9655-555BDC369F87}"/>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6948-4B33-9D5D-3A7E39DCCF06}"/>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6948-4B33-9D5D-3A7E39DCCF06}"/>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6948-4B33-9D5D-3A7E39DCCF06}"/>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6948-4B33-9D5D-3A7E39DCCF06}"/>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Sheet1!$E$1:$L$1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Sheet1!$E$2:$L$2</c:f>
              <c:numCache>
                <c:formatCode>"£"#,##0</c:formatCode>
                <c:ptCount val="8"/>
                <c:pt idx="0">
                  <c:v>41.826497220772403</c:v>
                </c:pt>
                <c:pt idx="1">
                  <c:v>40.647646404760195</c:v>
                </c:pt>
                <c:pt idx="2">
                  <c:v>45.491907224748701</c:v>
                </c:pt>
                <c:pt idx="3">
                  <c:v>97.518192117163593</c:v>
                </c:pt>
                <c:pt idx="4">
                  <c:v>39.505527425397204</c:v>
                </c:pt>
                <c:pt idx="5">
                  <c:v>44.042036236707297</c:v>
                </c:pt>
                <c:pt idx="6">
                  <c:v>72.650916396528302</c:v>
                </c:pt>
                <c:pt idx="7">
                  <c:v>44.2564412677539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E058-45DE-AC80-EC1F09DB800F}"/>
            </c:ext>
          </c:extLst>
        </c:ser>
        <c:ser>
          <c:idx val="1"/>
          <c:order val="1"/>
          <c:tx>
            <c:strRef>
              <c:f>Sheet1!$A$3</c:f>
              <c:strCache>
                <c:ptCount val="1"/>
                <c:pt idx="0">
                  <c:v>Llety</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6948-4B33-9D5D-3A7E39DCCF06}"/>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6948-4B33-9D5D-3A7E39DCCF06}"/>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6948-4B33-9D5D-3A7E39DCCF06}"/>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6948-4B33-9D5D-3A7E39DCCF06}"/>
                </c:ext>
              </c:extLst>
            </c:dLbl>
            <c:dLbl>
              <c:idx val="4"/>
              <c:layout>
                <c:manualLayout>
                  <c:x val="-4.5784711837768555E-3"/>
                  <c:y val="1.370422448962926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4971-4C14-9655-555BDC369F87}"/>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6948-4B33-9D5D-3A7E39DCCF06}"/>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6948-4B33-9D5D-3A7E39DCCF06}"/>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6948-4B33-9D5D-3A7E39DCCF06}"/>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Sheet1!$E$1:$L$1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Sheet1!$E$3:$L$3</c:f>
              <c:numCache>
                <c:formatCode>"£"#,##0</c:formatCode>
                <c:ptCount val="8"/>
                <c:pt idx="0">
                  <c:v>66.550595951802592</c:v>
                </c:pt>
                <c:pt idx="1">
                  <c:v>116.997404790744</c:v>
                </c:pt>
                <c:pt idx="2">
                  <c:v>201.65108913522602</c:v>
                </c:pt>
                <c:pt idx="3">
                  <c:v>173.53587967022699</c:v>
                </c:pt>
                <c:pt idx="4">
                  <c:v>73.498713783532395</c:v>
                </c:pt>
                <c:pt idx="5">
                  <c:v>147.42723753298898</c:v>
                </c:pt>
                <c:pt idx="6">
                  <c:v>246.45262631343098</c:v>
                </c:pt>
                <c:pt idx="7">
                  <c:v>118.49678263933299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E058-45DE-AC80-EC1F09DB800F}"/>
            </c:ext>
          </c:extLst>
        </c:ser>
        <c:ser>
          <c:idx val="2"/>
          <c:order val="2"/>
          <c:tx>
            <c:strRef>
              <c:f>Sheet1!$A$4</c:f>
              <c:strCache>
                <c:ptCount val="1"/>
                <c:pt idx="0">
                  <c:v>Costau teithio i’r gyrchfan ac oddi yno, ac yn ystod y daith (gan gynnwys parcio)</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6948-4B33-9D5D-3A7E39DCCF06}"/>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6948-4B33-9D5D-3A7E39DCCF06}"/>
                </c:ext>
              </c:extLst>
            </c:dLbl>
            <c:dLbl>
              <c:idx val="2"/>
              <c:layout>
                <c:manualLayout>
                  <c:x val="-1.6236210241913795E-2"/>
                  <c:y val="3.115623444318771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4971-4C14-9655-555BDC369F87}"/>
                </c:ext>
              </c:extLst>
            </c:dLbl>
            <c:dLbl>
              <c:idx val="3"/>
              <c:layout>
                <c:manualLayout>
                  <c:x val="-1.6791341826319695E-2"/>
                  <c:y val="2.766583301126956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E058-45DE-AC80-EC1F09DB800F}"/>
                </c:ext>
              </c:extLst>
            </c:dLbl>
            <c:dLbl>
              <c:idx val="4"/>
              <c:layout>
                <c:manualLayout>
                  <c:x val="-6.2438626773655415E-3"/>
                  <c:y val="2.068502828478813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DDD5-4669-A3ED-A3BBB472D454}"/>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6948-4B33-9D5D-3A7E39DCCF06}"/>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6948-4B33-9D5D-3A7E39DCCF06}"/>
                </c:ext>
              </c:extLst>
            </c:dLbl>
            <c:dLbl>
              <c:idx val="7"/>
              <c:layout>
                <c:manualLayout>
                  <c:x val="-1.1795167811214924E-2"/>
                  <c:y val="1.719462685286998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4971-4C14-9655-555BDC369F8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Sheet1!$E$1:$L$1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Sheet1!$E$4:$L$4</c:f>
              <c:numCache>
                <c:formatCode>"£"#,##0</c:formatCode>
                <c:ptCount val="8"/>
                <c:pt idx="0">
                  <c:v>47.3477725274848</c:v>
                </c:pt>
                <c:pt idx="1">
                  <c:v>51.703281309979999</c:v>
                </c:pt>
                <c:pt idx="2">
                  <c:v>83.073210239569207</c:v>
                </c:pt>
                <c:pt idx="3">
                  <c:v>73.043780873561104</c:v>
                </c:pt>
                <c:pt idx="4">
                  <c:v>57.843480072994204</c:v>
                </c:pt>
                <c:pt idx="5">
                  <c:v>48.332488642102099</c:v>
                </c:pt>
                <c:pt idx="6">
                  <c:v>89.939758224309401</c:v>
                </c:pt>
                <c:pt idx="7">
                  <c:v>63.288783318247397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E058-45DE-AC80-EC1F09DB800F}"/>
            </c:ext>
          </c:extLst>
        </c:ser>
        <c:ser>
          <c:idx val="3"/>
          <c:order val="3"/>
          <c:tx>
            <c:strRef>
              <c:f>Sheet1!$A$5</c:f>
              <c:strCache>
                <c:ptCount val="1"/>
                <c:pt idx="0">
                  <c:v>Bwyta ac yfed allan</c:v>
                </c:pt>
              </c:strCache>
            </c:strRef>
          </c:tx>
          <c:spPr>
            <a:ln w="38100" cap="rnd">
              <a:solidFill>
                <a:schemeClr val="accent4"/>
              </a:solidFill>
              <a:round/>
            </a:ln>
            <a:effectLst/>
          </c:spPr>
          <c:marker>
            <c:symbol val="diamond"/>
            <c:size val="10"/>
            <c:spPr>
              <a:solidFill>
                <a:schemeClr val="accent4"/>
              </a:solidFill>
              <a:ln w="9525">
                <a:solidFill>
                  <a:schemeClr val="accent4"/>
                </a:solidFill>
              </a:ln>
              <a:effectLst/>
            </c:spPr>
          </c:marker>
          <c:dLbls>
            <c:dLbl>
              <c:idx val="0"/>
              <c:layout>
                <c:manualLayout>
                  <c:x val="-3.0114471912384033E-2"/>
                  <c:y val="-2.294499427080154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E9B5-4370-9DBB-98AD8E946E0A}"/>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2.359029E-2"/>
                      <c:h val="6.3342140000000005E-2"/>
                    </c:manualLayout>
                  </c15:layout>
                </c:ext>
                <c:ext xmlns:c16="http://schemas.microsoft.com/office/drawing/2014/chart" uri="{C3380CC4-5D6E-409C-BE32-E72D297353CC}">
                  <c16:uniqueId val="{00000006-4971-4C14-9655-555BDC369F87}"/>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6948-4B33-9D5D-3A7E39DCCF06}"/>
                </c:ext>
              </c:extLst>
            </c:dLbl>
            <c:dLbl>
              <c:idx val="3"/>
              <c:layout>
                <c:manualLayout>
                  <c:x val="-1.7346471548080444E-2"/>
                  <c:y val="-2.992579899728298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4971-4C14-9655-555BDC369F87}"/>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6948-4B33-9D5D-3A7E39DCCF06}"/>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6948-4B33-9D5D-3A7E39DCCF06}"/>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6948-4B33-9D5D-3A7E39DCCF06}"/>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6948-4B33-9D5D-3A7E39DCCF06}"/>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Sheet1!$E$1:$L$1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Sheet1!$E$5:$L$5</c:f>
              <c:numCache>
                <c:formatCode>"£"#,##0</c:formatCode>
                <c:ptCount val="8"/>
                <c:pt idx="0">
                  <c:v>42.872884109970897</c:v>
                </c:pt>
                <c:pt idx="1">
                  <c:v>75.629723386828005</c:v>
                </c:pt>
                <c:pt idx="2">
                  <c:v>96.052033663666393</c:v>
                </c:pt>
                <c:pt idx="3">
                  <c:v>80.632414206273893</c:v>
                </c:pt>
                <c:pt idx="4">
                  <c:v>80.034308986348194</c:v>
                </c:pt>
                <c:pt idx="5">
                  <c:v>78.993331518949404</c:v>
                </c:pt>
                <c:pt idx="6">
                  <c:v>126.37918191206499</c:v>
                </c:pt>
                <c:pt idx="7">
                  <c:v>71.056360519987109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E058-45DE-AC80-EC1F09DB800F}"/>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250"/>
          <c:min val="0"/>
        </c:scaling>
        <c:delete val="1"/>
        <c:axPos val="l"/>
        <c:numFmt formatCode="[$£-809]#,##0" sourceLinked="0"/>
        <c:majorTickMark val="out"/>
        <c:minorTickMark val="none"/>
        <c:tickLblPos val="nextTo"/>
        <c:crossAx val="320372591"/>
        <c:crosses val="autoZero"/>
        <c:crossBetween val="between"/>
        <c:majorUnit val="10"/>
      </c:valAx>
      <c:spPr>
        <a:noFill/>
        <a:ln w="25400">
          <a:noFill/>
        </a:ln>
        <a:effectLst/>
      </c:spPr>
    </c:plotArea>
    <c:legend>
      <c:legendPos val="l"/>
      <c:layout>
        <c:manualLayout>
          <c:xMode val="edge"/>
          <c:yMode val="edge"/>
          <c:x val="3.3307827543467283E-3"/>
          <c:y val="0.11080583184957504"/>
          <c:w val="0.16571256518363953"/>
          <c:h val="0.82550865411758423"/>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175797343254089"/>
          <c:y val="4.5637961477041245E-2"/>
          <c:w val="0.64824199676513672"/>
          <c:h val="0.83927541971206665"/>
        </c:manualLayout>
      </c:layout>
      <c:barChart>
        <c:barDir val="col"/>
        <c:grouping val="percentStacked"/>
        <c:varyColors val="0"/>
        <c:ser>
          <c:idx val="0"/>
          <c:order val="0"/>
          <c:tx>
            <c:strRef>
              <c:f>Sheet1!$B$1</c:f>
              <c:strCache>
                <c:ptCount val="1"/>
                <c:pt idx="0">
                  <c:v>Heb drefnu lety / amherthnasol / Ddim yn gwybod</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C862-4509-85B5-721D58BB1831}"/>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862-4509-85B5-721D58BB183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Sheet1!$B$2:$B$3</c:f>
              <c:numCache>
                <c:formatCode>0%</c:formatCode>
                <c:ptCount val="2"/>
                <c:pt idx="0">
                  <c:v>0.36</c:v>
                </c:pt>
                <c:pt idx="1">
                  <c:v>0.13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0492-4148-A29E-10D01E594FB4}"/>
            </c:ext>
          </c:extLst>
        </c:ser>
        <c:ser>
          <c:idx val="1"/>
          <c:order val="1"/>
          <c:tx>
            <c:strRef>
              <c:f>Sheet1!$C$1</c:f>
              <c:strCache>
                <c:ptCount val="1"/>
                <c:pt idx="0">
                  <c:v>Wythnos neu lai</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C862-4509-85B5-721D58BB1831}"/>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862-4509-85B5-721D58BB183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Sheet1!$C$2:$C$3</c:f>
              <c:numCache>
                <c:formatCode>0%</c:formatCode>
                <c:ptCount val="2"/>
                <c:pt idx="0">
                  <c:v>0.15</c:v>
                </c:pt>
                <c:pt idx="1">
                  <c:v>0.21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0492-4148-A29E-10D01E594FB4}"/>
            </c:ext>
          </c:extLst>
        </c:ser>
        <c:ser>
          <c:idx val="2"/>
          <c:order val="2"/>
          <c:tx>
            <c:strRef>
              <c:f>Sheet1!$D$1</c:f>
              <c:strCache>
                <c:ptCount val="1"/>
                <c:pt idx="0">
                  <c:v>2-3 wythnos ymlaen llaw</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C862-4509-85B5-721D58BB1831}"/>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862-4509-85B5-721D58BB183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Sheet1!$D$2:$D$3</c:f>
              <c:numCache>
                <c:formatCode>0%</c:formatCode>
                <c:ptCount val="2"/>
                <c:pt idx="0">
                  <c:v>0.1</c:v>
                </c:pt>
                <c:pt idx="1">
                  <c:v>0.13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0492-4148-A29E-10D01E594FB4}"/>
            </c:ext>
          </c:extLst>
        </c:ser>
        <c:ser>
          <c:idx val="3"/>
          <c:order val="3"/>
          <c:tx>
            <c:strRef>
              <c:f>Sheet1!$E$1</c:f>
              <c:strCache>
                <c:ptCount val="1"/>
                <c:pt idx="0">
                  <c:v>Tua mis ymlaen llaw</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862-4509-85B5-721D58BB1831}"/>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862-4509-85B5-721D58BB183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Sheet1!$E$2:$E$3</c:f>
              <c:numCache>
                <c:formatCode>0%</c:formatCode>
                <c:ptCount val="2"/>
                <c:pt idx="0">
                  <c:v>0.11</c:v>
                </c:pt>
                <c:pt idx="1">
                  <c:v>0.15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0492-4148-A29E-10D01E594FB4}"/>
            </c:ext>
          </c:extLst>
        </c:ser>
        <c:ser>
          <c:idx val="4"/>
          <c:order val="4"/>
          <c:tx>
            <c:strRef>
              <c:f>Sheet1!$F$1</c:f>
              <c:strCache>
                <c:ptCount val="1"/>
                <c:pt idx="0">
                  <c:v>2-3 mis ymlaen llaw</c:v>
                </c:pt>
              </c:strCache>
            </c:strRef>
          </c:tx>
          <c:spPr>
            <a:solidFill>
              <a:schemeClr val="accent5"/>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C862-4509-85B5-721D58BB1831}"/>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862-4509-85B5-721D58BB183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Sheet1!$F$2:$F$3</c:f>
              <c:numCache>
                <c:formatCode>0%</c:formatCode>
                <c:ptCount val="2"/>
                <c:pt idx="0">
                  <c:v>0.12</c:v>
                </c:pt>
                <c:pt idx="1">
                  <c:v>0.14000000000000001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0492-4148-A29E-10D01E594FB4}"/>
            </c:ext>
          </c:extLst>
        </c:ser>
        <c:ser>
          <c:idx val="5"/>
          <c:order val="5"/>
          <c:tx>
            <c:strRef>
              <c:f>Sheet1!$G$1</c:f>
              <c:strCache>
                <c:ptCount val="1"/>
                <c:pt idx="0">
                  <c:v>4-6 mis ymlaen llaw</c:v>
                </c:pt>
              </c:strCache>
            </c:strRef>
          </c:tx>
          <c:spPr>
            <a:solidFill>
              <a:schemeClr val="accent6"/>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862-4509-85B5-721D58BB1831}"/>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C862-4509-85B5-721D58BB183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Sheet1!$G$2:$G$3</c:f>
              <c:numCache>
                <c:formatCode>0%</c:formatCode>
                <c:ptCount val="2"/>
                <c:pt idx="0">
                  <c:v>7.0000000000000007E-2</c:v>
                </c:pt>
                <c:pt idx="1">
                  <c:v>0.11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0492-4148-A29E-10D01E594FB4}"/>
            </c:ext>
          </c:extLst>
        </c:ser>
        <c:ser>
          <c:idx val="6"/>
          <c:order val="6"/>
          <c:tx>
            <c:strRef>
              <c:f>Sheet1!$H$1</c:f>
              <c:strCache>
                <c:ptCount val="1"/>
                <c:pt idx="0">
                  <c:v>Mwy na 6 mis ymlaen llaw</c:v>
                </c:pt>
              </c:strCache>
            </c:strRef>
          </c:tx>
          <c:spPr>
            <a:solidFill>
              <a:schemeClr val="tx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C862-4509-85B5-721D58BB1831}"/>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C862-4509-85B5-721D58BB183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Sheet1!$H$2:$H$3</c:f>
              <c:numCache>
                <c:formatCode>0%</c:formatCode>
                <c:ptCount val="2"/>
                <c:pt idx="0">
                  <c:v>0.09</c:v>
                </c:pt>
                <c:pt idx="1">
                  <c:v>0.14000000000000001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0492-4148-A29E-10D01E594FB4}"/>
            </c:ext>
          </c:extLst>
        </c:ser>
        <c:dLbls>
          <c:showLegendKey val="0"/>
          <c:showVal val="0"/>
          <c:showCatName val="0"/>
          <c:showSerName val="0"/>
          <c:showPercent val="0"/>
          <c:showBubbleSize val="0"/>
        </c:dLbls>
        <c:gapWidth val="219"/>
        <c:overlap val="100"/>
        <c:axId val="88585503"/>
        <c:axId val="55024719"/>
      </c:barChart>
      <c:catAx>
        <c:axId val="88585503"/>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none"/>
        <c:minorTickMark val="none"/>
        <c:tickLblPos val="nextTo"/>
        <c:crossAx val="88585503"/>
        <c:crosses val="autoZero"/>
        <c:crossBetween val="between"/>
      </c:valAx>
      <c:spPr>
        <a:noFill/>
        <a:ln>
          <a:noFill/>
        </a:ln>
        <a:effectLst/>
      </c:spPr>
    </c:plotArea>
    <c:legend>
      <c:legendPos val="l"/>
      <c:layout>
        <c:manualLayout>
          <c:xMode val="edge"/>
          <c:yMode val="edge"/>
          <c:x val="1.3857922749593854E-3"/>
          <c:y val="3.6386735737323761E-2"/>
          <c:w val="0.34879305958747864"/>
          <c:h val="0.8522863984107971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175797343254089"/>
          <c:y val="4.5637961477041245E-2"/>
          <c:w val="0.64824199676513672"/>
          <c:h val="0.83927541971206665"/>
        </c:manualLayout>
      </c:layout>
      <c:barChart>
        <c:barDir val="col"/>
        <c:grouping val="percentStacked"/>
        <c:varyColors val="0"/>
        <c:ser>
          <c:idx val="0"/>
          <c:order val="0"/>
          <c:tx>
            <c:strRef>
              <c:f>Sheet1!$B$1</c:f>
              <c:strCache>
                <c:ptCount val="1"/>
                <c:pt idx="0">
                  <c:v>Asiantaeth deithio (e.e. TUI, Trailfinders)</c:v>
                </c:pt>
              </c:strCache>
            </c:strRef>
          </c:tx>
          <c:spPr>
            <a:solidFill>
              <a:schemeClr val="accent1"/>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58DF-4DAB-A3E0-CBE951E9FFF6}"/>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58DF-4DAB-A3E0-CBE951E9FFF6}"/>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Sheet1!$B$2:$B$3</c:f>
              <c:numCache>
                <c:formatCode>0%</c:formatCode>
                <c:ptCount val="2"/>
                <c:pt idx="0">
                  <c:v>3.2480593761518302E-2</c:v>
                </c:pt>
                <c:pt idx="1">
                  <c:v>0.05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55C1-4341-9442-7C213711CE11}"/>
            </c:ext>
          </c:extLst>
        </c:ser>
        <c:ser>
          <c:idx val="1"/>
          <c:order val="1"/>
          <c:tx>
            <c:strRef>
              <c:f>Sheet1!$C$1</c:f>
              <c:strCache>
                <c:ptCount val="1"/>
                <c:pt idx="0">
                  <c:v>Gwefan teithio (e.e. Expedia, Booking.com, Lastminute.com, TripAdvisor)</c:v>
                </c:pt>
              </c:strCache>
            </c:strRef>
          </c:tx>
          <c:spPr>
            <a:solidFill>
              <a:schemeClr val="accent2"/>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58DF-4DAB-A3E0-CBE951E9FFF6}"/>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58DF-4DAB-A3E0-CBE951E9FFF6}"/>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Sheet1!$C$2:$C$3</c:f>
              <c:numCache>
                <c:formatCode>0%</c:formatCode>
                <c:ptCount val="2"/>
                <c:pt idx="0">
                  <c:v>0.18898667444029366</c:v>
                </c:pt>
                <c:pt idx="1">
                  <c:v>0.24</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55C1-4341-9442-7C213711CE11}"/>
            </c:ext>
          </c:extLst>
        </c:ser>
        <c:ser>
          <c:idx val="2"/>
          <c:order val="2"/>
          <c:tx>
            <c:strRef>
              <c:f>Sheet1!$D$1</c:f>
              <c:strCache>
                <c:ptCount val="1"/>
                <c:pt idx="0">
                  <c:v>Trefnydd teithiau neu gwmni teithio (e.e. Haven, English Country Cottages, Superbreak)</c:v>
                </c:pt>
              </c:strCache>
            </c:strRef>
          </c:tx>
          <c:spPr>
            <a:solidFill>
              <a:schemeClr val="accent3"/>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58DF-4DAB-A3E0-CBE951E9FFF6}"/>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58DF-4DAB-A3E0-CBE951E9FFF6}"/>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Sheet1!$D$2:$D$3</c:f>
              <c:numCache>
                <c:formatCode>0%</c:formatCode>
                <c:ptCount val="2"/>
                <c:pt idx="0">
                  <c:v>8.338323904714473E-2</c:v>
                </c:pt>
                <c:pt idx="1">
                  <c:v>0.11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55C1-4341-9442-7C213711CE11}"/>
            </c:ext>
          </c:extLst>
        </c:ser>
        <c:ser>
          <c:idx val="3"/>
          <c:order val="3"/>
          <c:tx>
            <c:strRef>
              <c:f>Sheet1!$E$1</c:f>
              <c:strCache>
                <c:ptCount val="1"/>
                <c:pt idx="0">
                  <c:v>Darparwr trafnidiaeth (e.e. Virgin Trains, British Airways, National Express)</c:v>
                </c:pt>
              </c:strCache>
            </c:strRef>
          </c:tx>
          <c:spPr>
            <a:solidFill>
              <a:schemeClr val="accent4"/>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58DF-4DAB-A3E0-CBE951E9FFF6}"/>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58DF-4DAB-A3E0-CBE951E9FFF6}"/>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Sheet1!$E$2:$E$3</c:f>
              <c:numCache>
                <c:formatCode>0%</c:formatCode>
                <c:ptCount val="2"/>
                <c:pt idx="0">
                  <c:v>3.4890194732941138E-2</c:v>
                </c:pt>
                <c:pt idx="1">
                  <c:v>0.04</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55C1-4341-9442-7C213711CE11}"/>
            </c:ext>
          </c:extLst>
        </c:ser>
        <c:ser>
          <c:idx val="4"/>
          <c:order val="4"/>
          <c:tx>
            <c:strRef>
              <c:f>Sheet1!$F$1</c:f>
              <c:strCache>
                <c:ptCount val="1"/>
                <c:pt idx="0">
                  <c:v>Gwesty a darparwr llety arall yn uniongyrchol (e.e. cwmni gwesty, perchennog Gwely a Brecwast, perchennog bwthyn)</c:v>
                </c:pt>
              </c:strCache>
            </c:strRef>
          </c:tx>
          <c:spPr>
            <a:solidFill>
              <a:schemeClr val="accent5"/>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58DF-4DAB-A3E0-CBE951E9FFF6}"/>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58DF-4DAB-A3E0-CBE951E9FFF6}"/>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Sheet1!$F$2:$F$3</c:f>
              <c:numCache>
                <c:formatCode>0%</c:formatCode>
                <c:ptCount val="2"/>
                <c:pt idx="0">
                  <c:v>0.16213291798543802</c:v>
                </c:pt>
                <c:pt idx="1">
                  <c:v>0.2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55C1-4341-9442-7C213711CE11}"/>
            </c:ext>
          </c:extLst>
        </c:ser>
        <c:ser>
          <c:idx val="5"/>
          <c:order val="5"/>
          <c:tx>
            <c:strRef>
              <c:f>Sheet1!$G$1</c:f>
              <c:strCache>
                <c:ptCount val="1"/>
                <c:pt idx="0">
                  <c:v>Gwefan rhannu llety (e.e. Aribnb, VillasDirect or CoachSurfing.com)</c:v>
                </c:pt>
              </c:strCache>
            </c:strRef>
          </c:tx>
          <c:spPr>
            <a:solidFill>
              <a:schemeClr val="accent6"/>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58DF-4DAB-A3E0-CBE951E9FFF6}"/>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58DF-4DAB-A3E0-CBE951E9FFF6}"/>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Sheet1!$G$2:$G$3</c:f>
              <c:numCache>
                <c:formatCode>0%</c:formatCode>
                <c:ptCount val="2"/>
                <c:pt idx="0">
                  <c:v>7.1781848391949399E-2</c:v>
                </c:pt>
                <c:pt idx="1">
                  <c:v>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55C1-4341-9442-7C213711CE11}"/>
            </c:ext>
          </c:extLst>
        </c:ser>
        <c:dLbls>
          <c:showLegendKey val="0"/>
          <c:showVal val="0"/>
          <c:showCatName val="0"/>
          <c:showSerName val="0"/>
          <c:showPercent val="0"/>
          <c:showBubbleSize val="0"/>
        </c:dLbls>
        <c:gapWidth val="219"/>
        <c:overlap val="100"/>
        <c:axId val="88585503"/>
        <c:axId val="55024719"/>
        <c:extLst xmlns:a14="http://schemas.microsoft.com/office/drawing/2010/main" xmlns:wp="http://schemas.openxmlformats.org/drawingml/2006/wordprocessingDrawing" xmlns:w="http://schemas.openxmlformats.org/wordprocessingml/2006/main" xmlns:m="http://schemas.openxmlformats.org/officeDocument/2006/math"/>
      </c:barChart>
      <c:catAx>
        <c:axId val="88585503"/>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none"/>
        <c:minorTickMark val="none"/>
        <c:tickLblPos val="nextTo"/>
        <c:crossAx val="88585503"/>
        <c:crosses val="autoZero"/>
        <c:crossBetween val="between"/>
      </c:valAx>
      <c:spPr>
        <a:noFill/>
        <a:ln>
          <a:noFill/>
        </a:ln>
        <a:effectLst/>
      </c:spPr>
    </c:plotArea>
    <c:legend>
      <c:legendPos val="l"/>
      <c:layout>
        <c:manualLayout>
          <c:xMode val="edge"/>
          <c:yMode val="edge"/>
          <c:x val="3.2811537384986877E-3"/>
          <c:y val="3.474140539765358E-2"/>
          <c:w val="0.4152829647064209"/>
          <c:h val="0.90225527357146806"/>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381585955619812"/>
          <c:y val="4.342738538980484E-2"/>
          <c:w val="0.19668446481227875"/>
          <c:h val="0.84129822254180908"/>
        </c:manualLayout>
      </c:layout>
      <c:barChart>
        <c:barDir val="col"/>
        <c:grouping val="percentStacked"/>
        <c:varyColors val="0"/>
        <c:ser>
          <c:idx val="0"/>
          <c:order val="0"/>
          <c:tx>
            <c:strRef>
              <c:f>Sheet1!$B$1</c:f>
              <c:strCache>
                <c:ptCount val="1"/>
                <c:pt idx="0">
                  <c:v>Cludiant Awyr*</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83FF-4550-92F2-FB9ACC2E3624}"/>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 y Teithiau</c:v>
                </c:pt>
              </c:strCache>
            </c:strRef>
          </c:cat>
          <c:val>
            <c:numRef>
              <c:f>Sheet1!$B$2</c:f>
              <c:numCache>
                <c:formatCode>0%</c:formatCode>
                <c:ptCount val="1"/>
                <c:pt idx="0">
                  <c:v>3.1796164634543801E-2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EE4E-4CD4-A95E-37E69F25B263}"/>
            </c:ext>
          </c:extLst>
        </c:ser>
        <c:ser>
          <c:idx val="1"/>
          <c:order val="1"/>
          <c:tx>
            <c:strRef>
              <c:f>Sheet1!$C$1</c:f>
              <c:strCache>
                <c:ptCount val="1"/>
                <c:pt idx="0">
                  <c:v>Cludiant Dŵr*</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83FF-4550-92F2-FB9ACC2E3624}"/>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 y Teithiau</c:v>
                </c:pt>
              </c:strCache>
            </c:strRef>
          </c:cat>
          <c:val>
            <c:numRef>
              <c:f>Sheet1!$C$2</c:f>
              <c:numCache>
                <c:formatCode>0%</c:formatCode>
                <c:ptCount val="1"/>
                <c:pt idx="0">
                  <c:v>4.0559916870547393E-2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EE4E-4CD4-A95E-37E69F25B263}"/>
            </c:ext>
          </c:extLst>
        </c:ser>
        <c:ser>
          <c:idx val="2"/>
          <c:order val="2"/>
          <c:tx>
            <c:strRef>
              <c:f>Sheet1!$D$1</c:f>
              <c:strCache>
                <c:ptCount val="1"/>
                <c:pt idx="0">
                  <c:v>Cerdded, Beicio*</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83FF-4550-92F2-FB9ACC2E3624}"/>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 y Teithiau</c:v>
                </c:pt>
              </c:strCache>
            </c:strRef>
          </c:cat>
          <c:val>
            <c:numRef>
              <c:f>Sheet1!$D$2</c:f>
              <c:numCache>
                <c:formatCode>0%</c:formatCode>
                <c:ptCount val="1"/>
                <c:pt idx="0">
                  <c:v>0.04</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EE4E-4CD4-A95E-37E69F25B263}"/>
            </c:ext>
          </c:extLst>
        </c:ser>
        <c:ser>
          <c:idx val="3"/>
          <c:order val="3"/>
          <c:tx>
            <c:strRef>
              <c:f>Sheet1!$E$1</c:f>
              <c:strCache>
                <c:ptCount val="1"/>
                <c:pt idx="0">
                  <c:v>Bws/Coets/tacsi*</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83FF-4550-92F2-FB9ACC2E3624}"/>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 y Teithiau</c:v>
                </c:pt>
              </c:strCache>
            </c:strRef>
          </c:cat>
          <c:val>
            <c:numRef>
              <c:f>Sheet1!$E$2</c:f>
              <c:numCache>
                <c:formatCode>0%</c:formatCode>
                <c:ptCount val="1"/>
                <c:pt idx="0">
                  <c:v>0.06</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EE4E-4CD4-A95E-37E69F25B263}"/>
            </c:ext>
          </c:extLst>
        </c:ser>
        <c:ser>
          <c:idx val="4"/>
          <c:order val="4"/>
          <c:tx>
            <c:strRef>
              <c:f>Sheet1!$F$1</c:f>
              <c:strCache>
                <c:ptCount val="1"/>
                <c:pt idx="0">
                  <c:v>Trên, trên tanddaearol, tram</c:v>
                </c:pt>
              </c:strCache>
            </c:strRef>
          </c:tx>
          <c:spPr>
            <a:solidFill>
              <a:schemeClr val="accent5"/>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83FF-4550-92F2-FB9ACC2E3624}"/>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 y Teithiau</c:v>
                </c:pt>
              </c:strCache>
            </c:strRef>
          </c:cat>
          <c:val>
            <c:numRef>
              <c:f>Sheet1!$F$2</c:f>
              <c:numCache>
                <c:formatCode>0%</c:formatCode>
                <c:ptCount val="1"/>
                <c:pt idx="0">
                  <c:v>0.14000000000000001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EE4E-4CD4-A95E-37E69F25B263}"/>
            </c:ext>
          </c:extLst>
        </c:ser>
        <c:ser>
          <c:idx val="5"/>
          <c:order val="5"/>
          <c:tx>
            <c:strRef>
              <c:f>Sheet1!$G$1</c:f>
              <c:strCache>
                <c:ptCount val="1"/>
                <c:pt idx="0">
                  <c:v>Cerbyd modur preifat</c:v>
                </c:pt>
              </c:strCache>
            </c:strRef>
          </c:tx>
          <c:spPr>
            <a:solidFill>
              <a:schemeClr val="accent6"/>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83FF-4550-92F2-FB9ACC2E3624}"/>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 y Teithiau</c:v>
                </c:pt>
              </c:strCache>
            </c:strRef>
          </c:cat>
          <c:val>
            <c:numRef>
              <c:f>Sheet1!$G$2</c:f>
              <c:numCache>
                <c:formatCode>0%</c:formatCode>
                <c:ptCount val="1"/>
                <c:pt idx="0">
                  <c:v>0.79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D960-4593-84E9-43A8E1FED50F}"/>
            </c:ext>
          </c:extLst>
        </c:ser>
        <c:dLbls>
          <c:showLegendKey val="0"/>
          <c:showVal val="0"/>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none"/>
        <c:minorTickMark val="none"/>
        <c:tickLblPos val="nextTo"/>
        <c:crossAx val="88585503"/>
        <c:crosses val="autoZero"/>
        <c:crossBetween val="between"/>
      </c:valAx>
      <c:spPr>
        <a:noFill/>
        <a:ln>
          <a:noFill/>
        </a:ln>
        <a:effectLst/>
      </c:spPr>
    </c:plotArea>
    <c:legend>
      <c:legendPos val="l"/>
      <c:layout>
        <c:manualLayout>
          <c:xMode val="edge"/>
          <c:yMode val="edge"/>
          <c:x val="3.7186410278081894E-2"/>
          <c:y val="4.269404336810112E-2"/>
          <c:w val="0.18434129655361176"/>
          <c:h val="0.82175666093826294"/>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842220664024353"/>
          <c:y val="0"/>
          <c:w val="0.71289390325546265"/>
          <c:h val="1"/>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21EB-4019-BD40-3F6D64035DE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21EB-4019-BD40-3F6D64035DE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21EB-4019-BD40-3F6D64035DE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21EB-4019-BD40-3F6D64035DE5}"/>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21EB-4019-BD40-3F6D64035DE5}"/>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Sheet1!$A$2:$A$6</c:f>
              <c:strCache>
                <c:ptCount val="5"/>
                <c:pt idx="0">
                  <c:v>Llety arall/Ddim yn gwybod*</c:v>
                </c:pt>
                <c:pt idx="1">
                  <c:v>Cartref preifat rhywun</c:v>
                </c:pt>
                <c:pt idx="2">
                  <c:v>Carafan / Gwersylla / Glampio</c:v>
                </c:pt>
                <c:pt idx="3">
                  <c:v>Eiddo ar rent hunanddarpar</c:v>
                </c:pt>
                <c:pt idx="4">
                  <c:v>Pob llety â gwasanaeth (e.e. gwesty neu Wely a Brecwast)</c:v>
                </c:pt>
              </c:strCache>
            </c:strRef>
          </c:cat>
          <c:val>
            <c:numRef>
              <c:f>Sheet1!$B$2:$B$6</c:f>
              <c:numCache>
                <c:formatCode>0%</c:formatCode>
                <c:ptCount val="5"/>
                <c:pt idx="0">
                  <c:v>0.05</c:v>
                </c:pt>
                <c:pt idx="1">
                  <c:v>0.26</c:v>
                </c:pt>
                <c:pt idx="2">
                  <c:v>0.17</c:v>
                </c:pt>
                <c:pt idx="3">
                  <c:v>0.15</c:v>
                </c:pt>
                <c:pt idx="4">
                  <c:v>0.37</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726D-4B24-B092-39C7254C8866}"/>
            </c:ext>
          </c:extLst>
        </c:ser>
        <c:dLbls>
          <c:showLegendKey val="0"/>
          <c:showVal val="0"/>
          <c:showCatName val="0"/>
          <c:showSerName val="0"/>
          <c:showPercent val="0"/>
          <c:showBubbleSize val="0"/>
        </c:dLbls>
        <c:gapWidth val="120"/>
        <c:axId val="1280036272"/>
        <c:axId val="1535572848"/>
      </c:barChart>
      <c:catAx>
        <c:axId val="1280036272"/>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lgn="r">
              <a:defRPr sz="2400" b="0" i="0" u="none" strike="noStrike" kern="1200" baseline="0" smtId="4294967295">
                <a:solidFill>
                  <a:schemeClr val="tx1"/>
                </a:solidFill>
                <a:latin typeface="+mn-lt"/>
                <a:ea typeface="+mn-ea"/>
                <a:cs typeface="+mn-cs"/>
              </a:defRPr>
            </a:pPr>
            <a:endParaRPr lang="en-US"/>
          </a:p>
        </c:txPr>
        <c:crossAx val="1535572848"/>
        <c:crosses val="autoZero"/>
        <c:auto val="0"/>
        <c:lblAlgn val="ctr"/>
        <c:lblOffset val="100"/>
        <c:noMultiLvlLbl val="0"/>
      </c:catAx>
      <c:valAx>
        <c:axId val="1535572848"/>
        <c:scaling>
          <c:orientation val="minMax"/>
        </c:scaling>
        <c:delete val="1"/>
        <c:axPos val="b"/>
        <c:numFmt formatCode="0%" sourceLinked="1"/>
        <c:majorTickMark val="none"/>
        <c:minorTickMark val="none"/>
        <c:tickLblPos val="nextTo"/>
        <c:crossAx val="1280036272"/>
        <c:crosses val="autoZero"/>
        <c:crossBetween val="between"/>
      </c:val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265084266662598"/>
          <c:y val="3.410131111741066E-2"/>
          <c:w val="0.47777864336967468"/>
          <c:h val="0.88279587030410767"/>
        </c:manualLayout>
      </c:layout>
      <c:barChart>
        <c:barDir val="col"/>
        <c:grouping val="percentStacked"/>
        <c:varyColors val="0"/>
        <c:ser>
          <c:idx val="0"/>
          <c:order val="0"/>
          <c:tx>
            <c:strRef>
              <c:f>Sheet1!$B$1</c:f>
              <c:strCache>
                <c:ptCount val="1"/>
                <c:pt idx="0">
                  <c:v>Oedran ymddeol*</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6D2F-4512-9472-870243B3B41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c:v>
                </c:pt>
              </c:strCache>
            </c:strRef>
          </c:cat>
          <c:val>
            <c:numRef>
              <c:f>Sheet1!$B$2</c:f>
              <c:numCache>
                <c:formatCode>0%</c:formatCode>
                <c:ptCount val="1"/>
                <c:pt idx="0">
                  <c:v>5.4260706587568999E-2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A907-4AE5-AC49-F32123BEB2E7}"/>
            </c:ext>
          </c:extLst>
        </c:ser>
        <c:ser>
          <c:idx val="1"/>
          <c:order val="1"/>
          <c:tx>
            <c:strRef>
              <c:f>Sheet1!$C$1</c:f>
              <c:strCache>
                <c:ptCount val="1"/>
                <c:pt idx="0">
                  <c:v>Annibynwyr hŷn</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6D2F-4512-9472-870243B3B41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c:v>
                </c:pt>
              </c:strCache>
            </c:strRef>
          </c:cat>
          <c:val>
            <c:numRef>
              <c:f>Sheet1!$C$2</c:f>
              <c:numCache>
                <c:formatCode>0%</c:formatCode>
                <c:ptCount val="1"/>
                <c:pt idx="0">
                  <c:v>0.21706651224962373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907-4AE5-AC49-F32123BEB2E7}"/>
            </c:ext>
          </c:extLst>
        </c:ser>
        <c:ser>
          <c:idx val="2"/>
          <c:order val="2"/>
          <c:tx>
            <c:strRef>
              <c:f>Sheet1!$D$1</c:f>
              <c:strCache>
                <c:ptCount val="1"/>
                <c:pt idx="0">
                  <c:v>Teuluoedd</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6D2F-4512-9472-870243B3B41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c:v>
                </c:pt>
              </c:strCache>
            </c:strRef>
          </c:cat>
          <c:val>
            <c:numRef>
              <c:f>Sheet1!$D$2</c:f>
              <c:numCache>
                <c:formatCode>0%</c:formatCode>
                <c:ptCount val="1"/>
                <c:pt idx="0">
                  <c:v>0.43394704105645993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A907-4AE5-AC49-F32123BEB2E7}"/>
            </c:ext>
          </c:extLst>
        </c:ser>
        <c:ser>
          <c:idx val="3"/>
          <c:order val="3"/>
          <c:tx>
            <c:strRef>
              <c:f>Sheet1!$E$1</c:f>
              <c:strCache>
                <c:ptCount val="1"/>
                <c:pt idx="0">
                  <c:v> Annibynwyr iau</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6D2F-4512-9472-870243B3B41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c:v>
                </c:pt>
              </c:strCache>
            </c:strRef>
          </c:cat>
          <c:val>
            <c:numRef>
              <c:f>Sheet1!$E$2</c:f>
              <c:numCache>
                <c:formatCode>0%</c:formatCode>
                <c:ptCount val="1"/>
                <c:pt idx="0">
                  <c:v>0.29472574010634744</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907-4AE5-AC49-F32123BEB2E7}"/>
            </c:ext>
          </c:extLst>
        </c:ser>
        <c:dLbls>
          <c:showLegendKey val="0"/>
          <c:showVal val="0"/>
          <c:showCatName val="0"/>
          <c:showSerName val="0"/>
          <c:showPercent val="0"/>
          <c:showBubbleSize val="0"/>
        </c:dLbls>
        <c:gapWidth val="130"/>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3.4277699887752533E-2"/>
          <c:y val="3.4571632742881775E-2"/>
          <c:w val="0.32605493068695068"/>
          <c:h val="0.86080574989318848"/>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265084266662598"/>
          <c:y val="3.410131111741066E-2"/>
          <c:w val="0.47777864336967468"/>
          <c:h val="0.88279587030410767"/>
        </c:manualLayout>
      </c:layout>
      <c:barChart>
        <c:barDir val="col"/>
        <c:grouping val="percentStacked"/>
        <c:varyColors val="0"/>
        <c:ser>
          <c:idx val="0"/>
          <c:order val="0"/>
          <c:tx>
            <c:strRef>
              <c:f>Sheet1!$B$1</c:f>
              <c:strCache>
                <c:ptCount val="1"/>
                <c:pt idx="0">
                  <c:v>65+*</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9495-4CBC-B994-EEC6EC7CFAD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Sheet1!$B$2</c:f>
              <c:numCache>
                <c:formatCode>0%</c:formatCode>
                <c:ptCount val="1"/>
                <c:pt idx="0">
                  <c:v>0.05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A907-4AE5-AC49-F32123BEB2E7}"/>
            </c:ext>
          </c:extLst>
        </c:ser>
        <c:ser>
          <c:idx val="1"/>
          <c:order val="1"/>
          <c:tx>
            <c:strRef>
              <c:f>Sheet1!$C$1</c:f>
              <c:strCache>
                <c:ptCount val="1"/>
                <c:pt idx="0">
                  <c:v>55-64</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9495-4CBC-B994-EEC6EC7CFAD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Sheet1!$C$2</c:f>
              <c:numCache>
                <c:formatCode>0%</c:formatCode>
                <c:ptCount val="1"/>
                <c:pt idx="0">
                  <c:v>0.12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907-4AE5-AC49-F32123BEB2E7}"/>
            </c:ext>
          </c:extLst>
        </c:ser>
        <c:ser>
          <c:idx val="2"/>
          <c:order val="2"/>
          <c:tx>
            <c:strRef>
              <c:f>Sheet1!$D$1</c:f>
              <c:strCache>
                <c:ptCount val="1"/>
                <c:pt idx="0">
                  <c:v>45-54</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9495-4CBC-B994-EEC6EC7CFAD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Sheet1!$D$2</c:f>
              <c:numCache>
                <c:formatCode>0%</c:formatCode>
                <c:ptCount val="1"/>
                <c:pt idx="0">
                  <c:v>0.11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A907-4AE5-AC49-F32123BEB2E7}"/>
            </c:ext>
          </c:extLst>
        </c:ser>
        <c:ser>
          <c:idx val="3"/>
          <c:order val="3"/>
          <c:tx>
            <c:strRef>
              <c:f>Sheet1!$E$1</c:f>
              <c:strCache>
                <c:ptCount val="1"/>
                <c:pt idx="0">
                  <c:v>35-44</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495-4CBC-B994-EEC6EC7CFAD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Sheet1!$E$2</c:f>
              <c:numCache>
                <c:formatCode>0%</c:formatCode>
                <c:ptCount val="1"/>
                <c:pt idx="0">
                  <c:v>0.19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907-4AE5-AC49-F32123BEB2E7}"/>
            </c:ext>
          </c:extLst>
        </c:ser>
        <c:ser>
          <c:idx val="4"/>
          <c:order val="4"/>
          <c:tx>
            <c:strRef>
              <c:f>Sheet1!$F$1</c:f>
              <c:strCache>
                <c:ptCount val="1"/>
                <c:pt idx="0">
                  <c:v>25-34</c:v>
                </c:pt>
              </c:strCache>
            </c:strRef>
          </c:tx>
          <c:spPr>
            <a:solidFill>
              <a:schemeClr val="accent5"/>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9495-4CBC-B994-EEC6EC7CFADC}"/>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Sheet1!$F$2</c:f>
              <c:numCache>
                <c:formatCode>0%</c:formatCode>
                <c:ptCount val="1"/>
                <c:pt idx="0">
                  <c:v>0.28999999999999998</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FBEC-4C38-ACDB-AA247F5D4E9D}"/>
            </c:ext>
          </c:extLst>
        </c:ser>
        <c:ser>
          <c:idx val="5"/>
          <c:order val="5"/>
          <c:tx>
            <c:strRef>
              <c:f>Sheet1!$G$1</c:f>
              <c:strCache>
                <c:ptCount val="1"/>
                <c:pt idx="0">
                  <c:v>16-24</c:v>
                </c:pt>
              </c:strCache>
            </c:strRef>
          </c:tx>
          <c:spPr>
            <a:solidFill>
              <a:schemeClr val="accent6"/>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9495-4CBC-B994-EEC6EC7CFADC}"/>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Sheet1!$G$2</c:f>
              <c:numCache>
                <c:formatCode>0%</c:formatCode>
                <c:ptCount val="1"/>
                <c:pt idx="0">
                  <c:v>0.23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BEC-4C38-ACDB-AA247F5D4E9D}"/>
            </c:ext>
          </c:extLst>
        </c:ser>
        <c:dLbls>
          <c:showLegendKey val="0"/>
          <c:showVal val="0"/>
          <c:showCatName val="0"/>
          <c:showSerName val="0"/>
          <c:showPercent val="0"/>
          <c:showBubbleSize val="0"/>
        </c:dLbls>
        <c:gapWidth val="130"/>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5.725402757525444E-2"/>
          <c:y val="3.457159548997879E-2"/>
          <c:w val="0.183221235871315"/>
          <c:h val="0.96542841196060181"/>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265084266662598"/>
          <c:y val="3.410131111741066E-2"/>
          <c:w val="0.47777864336967468"/>
          <c:h val="0.88279587030410767"/>
        </c:manualLayout>
      </c:layout>
      <c:barChart>
        <c:barDir val="col"/>
        <c:grouping val="percentStacked"/>
        <c:varyColors val="0"/>
        <c:ser>
          <c:idx val="0"/>
          <c:order val="0"/>
          <c:tx>
            <c:strRef>
              <c:f>Sheet1!$B$1</c:f>
              <c:strCache>
                <c:ptCount val="1"/>
                <c:pt idx="0">
                  <c:v>Teithiwr unigol</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44F9-4C39-BBBF-1A772AE62DF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c:v>
                </c:pt>
              </c:strCache>
            </c:strRef>
          </c:cat>
          <c:val>
            <c:numRef>
              <c:f>Sheet1!$B$2</c:f>
              <c:numCache>
                <c:formatCode>0%</c:formatCode>
                <c:ptCount val="1"/>
                <c:pt idx="0">
                  <c:v>0.2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A9EC-4DF4-8E95-A36DE46505F7}"/>
            </c:ext>
          </c:extLst>
        </c:ser>
        <c:ser>
          <c:idx val="1"/>
          <c:order val="1"/>
          <c:tx>
            <c:strRef>
              <c:f>Sheet1!$C$1</c:f>
              <c:strCache>
                <c:ptCount val="1"/>
                <c:pt idx="0">
                  <c:v>Grwpiau o 2 berson</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44F9-4C39-BBBF-1A772AE62DF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c:v>
                </c:pt>
              </c:strCache>
            </c:strRef>
          </c:cat>
          <c:val>
            <c:numRef>
              <c:f>Sheet1!$C$2</c:f>
              <c:numCache>
                <c:formatCode>0%</c:formatCode>
                <c:ptCount val="1"/>
                <c:pt idx="0">
                  <c:v>0.39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9EC-4DF4-8E95-A36DE46505F7}"/>
            </c:ext>
          </c:extLst>
        </c:ser>
        <c:ser>
          <c:idx val="2"/>
          <c:order val="2"/>
          <c:tx>
            <c:strRef>
              <c:f>Sheet1!$D$1</c:f>
              <c:strCache>
                <c:ptCount val="1"/>
                <c:pt idx="0">
                  <c:v>Grwpiau o rhwng 3 a 4 person</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44F9-4C39-BBBF-1A772AE62DF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c:v>
                </c:pt>
              </c:strCache>
            </c:strRef>
          </c:cat>
          <c:val>
            <c:numRef>
              <c:f>Sheet1!$D$2</c:f>
              <c:numCache>
                <c:formatCode>0%</c:formatCode>
                <c:ptCount val="1"/>
                <c:pt idx="0">
                  <c:v>0.25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A9EC-4DF4-8E95-A36DE46505F7}"/>
            </c:ext>
          </c:extLst>
        </c:ser>
        <c:ser>
          <c:idx val="3"/>
          <c:order val="3"/>
          <c:tx>
            <c:strRef>
              <c:f>Sheet1!$E$1</c:f>
              <c:strCache>
                <c:ptCount val="1"/>
                <c:pt idx="0">
                  <c:v>Grwpiau o rhwng 5 a 9 person</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44F9-4C39-BBBF-1A772AE62DF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c:v>
                </c:pt>
              </c:strCache>
            </c:strRef>
          </c:cat>
          <c:val>
            <c:numRef>
              <c:f>Sheet1!$E$2</c:f>
              <c:numCache>
                <c:formatCode>0%</c:formatCode>
                <c:ptCount val="1"/>
                <c:pt idx="0">
                  <c:v>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9EC-4DF4-8E95-A36DE46505F7}"/>
            </c:ext>
          </c:extLst>
        </c:ser>
        <c:ser>
          <c:idx val="4"/>
          <c:order val="4"/>
          <c:tx>
            <c:strRef>
              <c:f>Sheet1!$F$1</c:f>
              <c:strCache>
                <c:ptCount val="1"/>
                <c:pt idx="0">
                  <c:v>Grwpiau o 10+ o bobl</c:v>
                </c:pt>
              </c:strCache>
            </c:strRef>
          </c:tx>
          <c:spPr>
            <a:solidFill>
              <a:schemeClr val="accent5"/>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44F9-4C39-BBBF-1A772AE62DF8}"/>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c:v>
                </c:pt>
              </c:strCache>
            </c:strRef>
          </c:cat>
          <c:val>
            <c:numRef>
              <c:f>Sheet1!$F$2</c:f>
              <c:numCache>
                <c:formatCode>0%</c:formatCode>
                <c:ptCount val="1"/>
                <c:pt idx="0">
                  <c:v>0.05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A9EC-4DF4-8E95-A36DE46505F7}"/>
            </c:ext>
          </c:extLst>
        </c:ser>
        <c:dLbls>
          <c:showLegendKey val="0"/>
          <c:showVal val="0"/>
          <c:showCatName val="0"/>
          <c:showSerName val="0"/>
          <c:showPercent val="0"/>
          <c:showBubbleSize val="0"/>
        </c:dLbls>
        <c:gapWidth val="130"/>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3.6575298756361008E-2"/>
          <c:y val="1.4295181026682258E-3"/>
          <c:w val="0.27996349334716797"/>
          <c:h val="0.96542841196060181"/>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5E9-41BB-A2A6-BC5A197F82B3}"/>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5E9-41BB-A2A6-BC5A197F82B3}"/>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5E9-41BB-A2A6-BC5A197F82B3}"/>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5E9-41BB-A2A6-BC5A197F82B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Sheet1!$A$2:$A$3</c:f>
              <c:strCache>
                <c:ptCount val="2"/>
                <c:pt idx="0">
                  <c:v>Oes, Plant yn y Grŵp Teithio</c:v>
                </c:pt>
                <c:pt idx="1">
                  <c:v>Na</c:v>
                </c:pt>
              </c:strCache>
            </c:strRef>
          </c:cat>
          <c:val>
            <c:numRef>
              <c:f>Sheet1!$B$2:$B$3</c:f>
              <c:numCache>
                <c:formatCode>0%</c:formatCode>
                <c:ptCount val="2"/>
                <c:pt idx="0">
                  <c:v>0.28000000000000003</c:v>
                </c:pt>
                <c:pt idx="1">
                  <c:v>0.72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C5E9-41BB-A2A6-BC5A197F82B3}"/>
            </c:ext>
          </c:extLst>
        </c:ser>
        <c:dLbls>
          <c:showLegendKey val="0"/>
          <c:showVal val="0"/>
          <c:showCatName val="0"/>
          <c:showSerName val="0"/>
          <c:showPercent val="0"/>
          <c:showBubbleSize val="0"/>
          <c:showLeaderLines val="1"/>
        </c:dLbls>
        <c:firstSliceAng val="0"/>
        <c:holeSize val="65"/>
      </c:doughnutChart>
      <c:spPr>
        <a:noFill/>
        <a:ln>
          <a:noFill/>
        </a:ln>
        <a:effectLst/>
      </c:spPr>
    </c:plotArea>
    <c:legend>
      <c:legendPos val="t"/>
      <c:layout>
        <c:manualLayout>
          <c:xMode val="edge"/>
          <c:yMode val="edge"/>
          <c:x val="0.14663006365299225"/>
          <c:y val="3.5244561731815338E-2"/>
          <c:w val="0.70673966407775879"/>
          <c:h val="7.0110686123371124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3AC0-478E-AD2B-64C206F3A3BA}"/>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3AC0-478E-AD2B-64C206F3A3BA}"/>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3AC0-478E-AD2B-64C206F3A3BA}"/>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3AC0-478E-AD2B-64C206F3A3B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Sheet1!$A$2:$A$3</c:f>
              <c:strCache>
                <c:ptCount val="2"/>
                <c:pt idx="0">
                  <c:v>Rhan o Grŵp Mawr</c:v>
                </c:pt>
                <c:pt idx="1">
                  <c:v>Ddim yn rhan o Grŵp Mawr</c:v>
                </c:pt>
              </c:strCache>
            </c:strRef>
          </c:cat>
          <c:val>
            <c:numRef>
              <c:f>Sheet1!$B$2:$B$3</c:f>
              <c:numCache>
                <c:formatCode>0%</c:formatCode>
                <c:ptCount val="2"/>
                <c:pt idx="0">
                  <c:v>0.18</c:v>
                </c:pt>
                <c:pt idx="1">
                  <c:v>0.81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3AC0-478E-AD2B-64C206F3A3BA}"/>
            </c:ext>
          </c:extLst>
        </c:ser>
        <c:dLbls>
          <c:showLegendKey val="0"/>
          <c:showVal val="0"/>
          <c:showCatName val="0"/>
          <c:showSerName val="0"/>
          <c:showPercent val="0"/>
          <c:showBubbleSize val="0"/>
          <c:showLeaderLines val="1"/>
        </c:dLbls>
        <c:firstSliceAng val="0"/>
        <c:holeSize val="65"/>
      </c:doughnutChart>
      <c:spPr>
        <a:noFill/>
        <a:ln>
          <a:noFill/>
        </a:ln>
        <a:effectLst/>
      </c:spPr>
    </c:plotArea>
    <c:legend>
      <c:legendPos val="t"/>
      <c:layout>
        <c:manualLayout>
          <c:xMode val="edge"/>
          <c:yMode val="edge"/>
          <c:x val="0.14663006365299225"/>
          <c:y val="3.5244561731815338E-2"/>
          <c:w val="0.70673966407775879"/>
          <c:h val="6.4985014498233795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949100613594055"/>
          <c:y val="3.4101314842700958E-2"/>
          <c:w val="0.47777864336967468"/>
          <c:h val="0.88279587030410767"/>
        </c:manualLayout>
      </c:layout>
      <c:barChart>
        <c:barDir val="col"/>
        <c:grouping val="percentStacked"/>
        <c:varyColors val="0"/>
        <c:ser>
          <c:idx val="0"/>
          <c:order val="0"/>
          <c:tx>
            <c:strRef>
              <c:f>Sheet1!$B$1</c:f>
              <c:strCache>
                <c:ptCount val="1"/>
                <c:pt idx="0">
                  <c:v>Ie, fel rhan o grŵp taith wedi'i drefnu</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D0F9-4A7E-A83F-65437C96EBC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c:v>
                </c:pt>
              </c:strCache>
            </c:strRef>
          </c:cat>
          <c:val>
            <c:numRef>
              <c:f>Sheet1!$B$2</c:f>
              <c:numCache>
                <c:formatCode>0%</c:formatCode>
                <c:ptCount val="1"/>
                <c:pt idx="0">
                  <c:v>0.03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2E25-4D36-A33A-980DCEECC98C}"/>
            </c:ext>
          </c:extLst>
        </c:ser>
        <c:ser>
          <c:idx val="1"/>
          <c:order val="1"/>
          <c:tx>
            <c:strRef>
              <c:f>Sheet1!$C$1</c:f>
              <c:strCache>
                <c:ptCount val="1"/>
                <c:pt idx="0">
                  <c:v>Ie, teithio gyda thîm neu glwb neu grŵp â diddordeb arbennig</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D0F9-4A7E-A83F-65437C96EBC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c:v>
                </c:pt>
              </c:strCache>
            </c:strRef>
          </c:cat>
          <c:val>
            <c:numRef>
              <c:f>Sheet1!$C$2</c:f>
              <c:numCache>
                <c:formatCode>0%</c:formatCode>
                <c:ptCount val="1"/>
                <c:pt idx="0">
                  <c:v>0.04</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2E25-4D36-A33A-980DCEECC98C}"/>
            </c:ext>
          </c:extLst>
        </c:ser>
        <c:ser>
          <c:idx val="2"/>
          <c:order val="2"/>
          <c:tx>
            <c:strRef>
              <c:f>Sheet1!$D$1</c:f>
              <c:strCache>
                <c:ptCount val="1"/>
                <c:pt idx="0">
                  <c:v>Ie, fel rhan o daith ysgol neu addysgol arall</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D0F9-4A7E-A83F-65437C96EBC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c:v>
                </c:pt>
              </c:strCache>
            </c:strRef>
          </c:cat>
          <c:val>
            <c:numRef>
              <c:f>Sheet1!$D$2</c:f>
              <c:numCache>
                <c:formatCode>0%</c:formatCode>
                <c:ptCount val="1"/>
                <c:pt idx="0">
                  <c:v>0.03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2E25-4D36-A33A-980DCEECC98C}"/>
            </c:ext>
          </c:extLst>
        </c:ser>
        <c:ser>
          <c:idx val="3"/>
          <c:order val="3"/>
          <c:tx>
            <c:strRef>
              <c:f>Sheet1!$E$1</c:f>
              <c:strCache>
                <c:ptCount val="1"/>
                <c:pt idx="0">
                  <c:v>Ie, fel rhan o ddathliad (e.e. pen-blwydd, pen-blwydd priodas, parti i’r dynion</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D0F9-4A7E-A83F-65437C96EBC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c:v>
                </c:pt>
              </c:strCache>
            </c:strRef>
          </c:cat>
          <c:val>
            <c:numRef>
              <c:f>Sheet1!$E$2</c:f>
              <c:numCache>
                <c:formatCode>0%</c:formatCode>
                <c:ptCount val="1"/>
                <c:pt idx="0">
                  <c:v>0.05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2E25-4D36-A33A-980DCEECC98C}"/>
            </c:ext>
          </c:extLst>
        </c:ser>
        <c:ser>
          <c:idx val="4"/>
          <c:order val="4"/>
          <c:tx>
            <c:strRef>
              <c:f>Sheet1!$F$1</c:f>
              <c:strCache>
                <c:ptCount val="1"/>
                <c:pt idx="0">
                  <c:v>Ie, fel rhan o daith busnes neu drip gwaith </c:v>
                </c:pt>
              </c:strCache>
            </c:strRef>
          </c:tx>
          <c:spPr>
            <a:solidFill>
              <a:schemeClr val="accent5"/>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D0F9-4A7E-A83F-65437C96EBCC}"/>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c:v>
                </c:pt>
              </c:strCache>
            </c:strRef>
          </c:cat>
          <c:val>
            <c:numRef>
              <c:f>Sheet1!$F$2</c:f>
              <c:numCache>
                <c:formatCode>0%</c:formatCode>
                <c:ptCount val="1"/>
                <c:pt idx="0">
                  <c:v>0.02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2E25-4D36-A33A-980DCEECC98C}"/>
            </c:ext>
          </c:extLst>
        </c:ser>
        <c:ser>
          <c:idx val="5"/>
          <c:order val="5"/>
          <c:tx>
            <c:strRef>
              <c:f>Sheet1!$G$1</c:f>
              <c:strCache>
                <c:ptCount val="1"/>
                <c:pt idx="0">
                  <c:v>Ie, fel rhan o fath o grŵp arall mwy o faint</c:v>
                </c:pt>
              </c:strCache>
            </c:strRef>
          </c:tx>
          <c:spPr>
            <a:solidFill>
              <a:schemeClr val="accent6"/>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D0F9-4A7E-A83F-65437C96EBCC}"/>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c:v>
                </c:pt>
              </c:strCache>
            </c:strRef>
          </c:cat>
          <c:val>
            <c:numRef>
              <c:f>Sheet1!$G$2</c:f>
              <c:numCache>
                <c:formatCode>0%</c:formatCode>
                <c:ptCount val="1"/>
                <c:pt idx="0">
                  <c:v>0.01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2E25-4D36-A33A-980DCEECC98C}"/>
            </c:ext>
          </c:extLst>
        </c:ser>
        <c:dLbls>
          <c:showLegendKey val="0"/>
          <c:showVal val="0"/>
          <c:showCatName val="0"/>
          <c:showSerName val="0"/>
          <c:showPercent val="0"/>
          <c:showBubbleSize val="0"/>
        </c:dLbls>
        <c:gapWidth val="130"/>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2.2789478302001953E-2"/>
          <c:y val="3.457159548997879E-2"/>
          <c:w val="0.48076516389846802"/>
          <c:h val="0.96542841196060181"/>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746597841382027E-3"/>
          <c:y val="0.14461894333362579"/>
          <c:w val="0.98999512195587158"/>
          <c:h val="0.75839710235595703"/>
        </c:manualLayout>
      </c:layout>
      <c:lineChart>
        <c:grouping val="standard"/>
        <c:varyColors val="0"/>
        <c:ser>
          <c:idx val="0"/>
          <c:order val="0"/>
          <c:tx>
            <c:strRef>
              <c:f>Sheet1!$A$2</c:f>
              <c:strCache>
                <c:ptCount val="1"/>
                <c:pt idx="0">
                  <c:v>Cyfanswm y Teithiau</c:v>
                </c:pt>
              </c:strCache>
            </c:strRef>
          </c:tx>
          <c:spPr>
            <a:ln w="38100" cap="rnd">
              <a:solidFill>
                <a:schemeClr val="accent1"/>
              </a:solidFill>
              <a:round/>
            </a:ln>
            <a:effectLst/>
          </c:spPr>
          <c:marker>
            <c:symbol val="circle"/>
            <c:size val="10"/>
            <c:spPr>
              <a:solidFill>
                <a:schemeClr val="accent1"/>
              </a:solidFill>
              <a:ln w="38100">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04D2-4439-A98F-C92AF8B1C8DE}"/>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04D2-4439-A98F-C92AF8B1C8DE}"/>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04D2-4439-A98F-C92AF8B1C8DE}"/>
              </c:ext>
            </c:extLst>
          </c:dPt>
          <c:dLbls>
            <c:dLbl>
              <c:idx val="0"/>
              <c:layout>
                <c:manualLayout>
                  <c:x val="-3.7750795483589172E-2"/>
                  <c:y val="-4.331100359559059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04D2-4439-A98F-C92AF8B1C8DE}"/>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04D2-4439-A98F-C92AF8B1C8DE}"/>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04D2-4439-A98F-C92AF8B1C8DE}"/>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B4DA-4E7C-9BE4-3F15048A2AF2}"/>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B4DA-4E7C-9BE4-3F15048A2AF2}"/>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B4DA-4E7C-9BE4-3F15048A2AF2}"/>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B4DA-4E7C-9BE4-3F15048A2AF2}"/>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B4DA-4E7C-9BE4-3F15048A2AF2}"/>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0.0</c:formatCode>
                <c:ptCount val="8"/>
                <c:pt idx="0">
                  <c:v>26.052707032209703</c:v>
                </c:pt>
                <c:pt idx="1">
                  <c:v>27.175722782318303</c:v>
                </c:pt>
                <c:pt idx="2">
                  <c:v>36.385723700627999</c:v>
                </c:pt>
                <c:pt idx="3">
                  <c:v>33.879252800565197</c:v>
                </c:pt>
                <c:pt idx="4">
                  <c:v>26.1587814658041</c:v>
                </c:pt>
                <c:pt idx="5">
                  <c:v>27.8089440234743</c:v>
                </c:pt>
                <c:pt idx="6">
                  <c:v>35.0350546576176</c:v>
                </c:pt>
                <c:pt idx="7">
                  <c:v>28.375722638493198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04D2-4439-A98F-C92AF8B1C8DE}"/>
            </c:ext>
          </c:extLst>
        </c:ser>
        <c:ser>
          <c:idx val="1"/>
          <c:order val="1"/>
          <c:tx>
            <c:strRef>
              <c:f>Sheet1!$A$3</c:f>
              <c:strCache>
                <c:ptCount val="1"/>
                <c:pt idx="0">
                  <c:v>Teithiau Gwyliau</c:v>
                </c:pt>
              </c:strCache>
            </c:strRef>
          </c:tx>
          <c:spPr>
            <a:ln w="38100" cap="rnd">
              <a:solidFill>
                <a:schemeClr val="accent2"/>
              </a:solidFill>
              <a:round/>
            </a:ln>
            <a:effectLst/>
          </c:spPr>
          <c:marker>
            <c:symbol val="x"/>
            <c:size val="10"/>
            <c:spPr>
              <a:solidFill>
                <a:schemeClr val="accent2"/>
              </a:solidFill>
              <a:ln w="38100">
                <a:solidFill>
                  <a:schemeClr val="accent2"/>
                </a:solidFill>
              </a:ln>
              <a:effectLst/>
            </c:spPr>
          </c:marker>
          <c:dLbls>
            <c:dLbl>
              <c:idx val="0"/>
              <c:layout>
                <c:manualLayout>
                  <c:x val="-3.6430392414331436E-2"/>
                  <c:y val="-1.3337876647710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3CE8-4471-BAD1-66AFD9B66588}"/>
                </c:ext>
              </c:extLst>
            </c:dLbl>
            <c:dLbl>
              <c:idx val="1"/>
              <c:layout>
                <c:manualLayout>
                  <c:x val="-2.8827844653278589E-3"/>
                  <c:y val="1.846018433570861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C84A-400F-A7B0-94F99FC6440B}"/>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B4DA-4E7C-9BE4-3F15048A2AF2}"/>
                </c:ext>
              </c:extLst>
            </c:dLbl>
            <c:dLbl>
              <c:idx val="3"/>
              <c:layout>
                <c:manualLayout>
                  <c:x val="-4.3720623943954706E-4"/>
                  <c:y val="-2.50879190862178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04D2-4439-A98F-C92AF8B1C8DE}"/>
                </c:ext>
              </c:extLst>
            </c:dLbl>
            <c:dLbl>
              <c:idx val="4"/>
              <c:layout>
                <c:manualLayout>
                  <c:x val="-1.9108744338154793E-2"/>
                  <c:y val="2.255637384951114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04D2-4439-A98F-C92AF8B1C8DE}"/>
                </c:ext>
              </c:extLst>
            </c:dLbl>
            <c:dLbl>
              <c:idx val="5"/>
              <c:layout>
                <c:manualLayout>
                  <c:x val="-3.5650216042995453E-2"/>
                  <c:y val="-2.992816828191280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84A-400F-A7B0-94F99FC6440B}"/>
                </c:ext>
              </c:extLst>
            </c:dLbl>
            <c:dLbl>
              <c:idx val="6"/>
              <c:layout>
                <c:manualLayout>
                  <c:x val="-2.5973010808229446E-2"/>
                  <c:y val="-2.723562158644199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04D2-4439-A98F-C92AF8B1C8DE}"/>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B4DA-4E7C-9BE4-3F15048A2AF2}"/>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0.0</c:formatCode>
                <c:ptCount val="8"/>
                <c:pt idx="0">
                  <c:v>8.2757009158052597</c:v>
                </c:pt>
                <c:pt idx="1">
                  <c:v>9.4258636203091495</c:v>
                </c:pt>
                <c:pt idx="2">
                  <c:v>14.7431082536584</c:v>
                </c:pt>
                <c:pt idx="3">
                  <c:v>9.87086164647482</c:v>
                </c:pt>
                <c:pt idx="4">
                  <c:v>6.1911732735501399</c:v>
                </c:pt>
                <c:pt idx="5">
                  <c:v>9.509865798229999</c:v>
                </c:pt>
                <c:pt idx="6">
                  <c:v>13.442408239915899</c:v>
                </c:pt>
                <c:pt idx="7">
                  <c:v>8.0503476770904907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04D2-4439-A98F-C92AF8B1C8DE}"/>
            </c:ext>
          </c:extLst>
        </c:ser>
        <c:ser>
          <c:idx val="2"/>
          <c:order val="2"/>
          <c:tx>
            <c:strRef>
              <c:f>Sheet1!$A$4</c:f>
              <c:strCache>
                <c:ptCount val="1"/>
                <c:pt idx="0">
                  <c:v>Ymweld â Ffrindiau a Pherthnasau</c:v>
                </c:pt>
              </c:strCache>
            </c:strRef>
          </c:tx>
          <c:spPr>
            <a:ln w="38100" cap="rnd">
              <a:solidFill>
                <a:schemeClr val="accent3"/>
              </a:solidFill>
              <a:round/>
            </a:ln>
            <a:effectLst/>
          </c:spPr>
          <c:marker>
            <c:symbol val="triangle"/>
            <c:size val="10"/>
            <c:spPr>
              <a:solidFill>
                <a:schemeClr val="accent3"/>
              </a:solidFill>
              <a:ln w="38100">
                <a:solidFill>
                  <a:schemeClr val="accent3"/>
                </a:solidFill>
              </a:ln>
              <a:effectLst/>
            </c:spPr>
          </c:marker>
          <c:dLbls>
            <c:dLbl>
              <c:idx val="0"/>
              <c:layout>
                <c:manualLayout>
                  <c:x val="-4.1412897408008575E-2"/>
                  <c:y val="-3.653064742684364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04D2-4439-A98F-C92AF8B1C8DE}"/>
                </c:ext>
              </c:extLst>
            </c:dLbl>
            <c:dLbl>
              <c:idx val="1"/>
              <c:layout>
                <c:manualLayout>
                  <c:x val="-3.0716225504875183E-2"/>
                  <c:y val="-3.027764521539211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04D2-4439-A98F-C92AF8B1C8DE}"/>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B4DA-4E7C-9BE4-3F15048A2AF2}"/>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B4DA-4E7C-9BE4-3F15048A2AF2}"/>
                </c:ext>
              </c:extLst>
            </c:dLbl>
            <c:dLbl>
              <c:idx val="4"/>
              <c:layout>
                <c:manualLayout>
                  <c:x val="-2.0826853811740875E-2"/>
                  <c:y val="-2.439807169139385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3CE8-4471-BAD1-66AFD9B66588}"/>
                </c:ext>
              </c:extLst>
            </c:dLbl>
            <c:dLbl>
              <c:idx val="5"/>
              <c:layout>
                <c:manualLayout>
                  <c:x val="-4.5575848780572414E-3"/>
                  <c:y val="-2.953355014324188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04D2-4439-A98F-C92AF8B1C8DE}"/>
                </c:ext>
              </c:extLst>
            </c:dLbl>
            <c:dLbl>
              <c:idx val="6"/>
              <c:layout>
                <c:manualLayout>
                  <c:x val="-6.0657219728454947E-4"/>
                  <c:y val="1.984270848333835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C84A-400F-A7B0-94F99FC6440B}"/>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B4DA-4E7C-9BE4-3F15048A2AF2}"/>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0.0</c:formatCode>
                <c:ptCount val="8"/>
                <c:pt idx="0">
                  <c:v>10.1886257769038</c:v>
                </c:pt>
                <c:pt idx="1">
                  <c:v>9.5149555436002302</c:v>
                </c:pt>
                <c:pt idx="2">
                  <c:v>11.3442273412088</c:v>
                </c:pt>
                <c:pt idx="3">
                  <c:v>12.914626407573801</c:v>
                </c:pt>
                <c:pt idx="4">
                  <c:v>11.177316246455501</c:v>
                </c:pt>
                <c:pt idx="5">
                  <c:v>9.5214924980462197</c:v>
                </c:pt>
                <c:pt idx="6">
                  <c:v>11.3686994194129</c:v>
                </c:pt>
                <c:pt idx="7">
                  <c:v>11.006225035366301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04D2-4439-A98F-C92AF8B1C8DE}"/>
            </c:ext>
          </c:extLst>
        </c:ser>
        <c:ser>
          <c:idx val="3"/>
          <c:order val="3"/>
          <c:tx>
            <c:strRef>
              <c:f>Sheet1!$A$5</c:f>
              <c:strCache>
                <c:ptCount val="1"/>
                <c:pt idx="0">
                  <c:v>Business Trips</c:v>
                </c:pt>
              </c:strCache>
            </c:strRef>
          </c:tx>
          <c:spPr>
            <a:ln w="38100" cap="rnd">
              <a:solidFill>
                <a:schemeClr val="accent5"/>
              </a:solidFill>
              <a:round/>
            </a:ln>
            <a:effectLst/>
          </c:spPr>
          <c:marker>
            <c:symbol val="x"/>
            <c:size val="5"/>
            <c:spPr>
              <a:solidFill>
                <a:schemeClr val="accent4"/>
              </a:solidFill>
              <a:ln w="38100">
                <a:solidFill>
                  <a:schemeClr val="accent5"/>
                </a:solidFill>
              </a:ln>
              <a:effectLst/>
            </c:spPr>
          </c:marker>
          <c:dPt>
            <c:idx val="5"/>
            <c:marker>
              <c:spPr>
                <a:solidFill>
                  <a:schemeClr val="accent5"/>
                </a:solidFill>
                <a:ln w="38100">
                  <a:solidFill>
                    <a:schemeClr val="accent5"/>
                  </a:solidFill>
                </a:ln>
                <a:effectLst/>
              </c:spPr>
            </c:marker>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9E3F-4E4C-B964-FF0CAD676803}"/>
              </c:ext>
            </c:extLst>
          </c:dPt>
          <c:dLbls>
            <c:dLbl>
              <c:idx val="0"/>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04D2-4439-A98F-C92AF8B1C8DE}"/>
                </c:ext>
              </c:extLst>
            </c:dLbl>
            <c:dLbl>
              <c:idx val="1"/>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B4DA-4E7C-9BE4-3F15048A2AF2}"/>
                </c:ext>
              </c:extLst>
            </c:dLbl>
            <c:dLbl>
              <c:idx val="2"/>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B4DA-4E7C-9BE4-3F15048A2AF2}"/>
                </c:ext>
              </c:extLst>
            </c:dLbl>
            <c:dLbl>
              <c:idx val="3"/>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B4DA-4E7C-9BE4-3F15048A2AF2}"/>
                </c:ext>
              </c:extLst>
            </c:dLbl>
            <c:dLbl>
              <c:idx val="4"/>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B4DA-4E7C-9BE4-3F15048A2AF2}"/>
                </c:ext>
              </c:extLst>
            </c:dLbl>
            <c:dLbl>
              <c:idx val="5"/>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9E3F-4E4C-B964-FF0CAD676803}"/>
                </c:ext>
              </c:extLst>
            </c:dLbl>
            <c:dLbl>
              <c:idx val="6"/>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B4DA-4E7C-9BE4-3F15048A2AF2}"/>
                </c:ext>
              </c:extLst>
            </c:dLbl>
            <c:dLbl>
              <c:idx val="7"/>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B4DA-4E7C-9BE4-3F15048A2AF2}"/>
                </c:ext>
              </c:extLst>
            </c:dLbl>
            <c:spPr>
              <a:solidFill>
                <a:schemeClr val="accent5">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0.0</c:formatCode>
                <c:ptCount val="8"/>
                <c:pt idx="0">
                  <c:v>1.5162231799521</c:v>
                </c:pt>
                <c:pt idx="1">
                  <c:v>1.5019766519902</c:v>
                </c:pt>
                <c:pt idx="2">
                  <c:v>1.6252032972289301</c:v>
                </c:pt>
                <c:pt idx="3">
                  <c:v>2.1328502578786797</c:v>
                </c:pt>
                <c:pt idx="4">
                  <c:v>1.7286311098702101</c:v>
                </c:pt>
                <c:pt idx="5">
                  <c:v>1.3311599620274202</c:v>
                </c:pt>
                <c:pt idx="6">
                  <c:v>1.33737410368665</c:v>
                </c:pt>
                <c:pt idx="7">
                  <c:v>1.7775007932298701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04D2-4439-A98F-C92AF8B1C8DE}"/>
            </c:ext>
          </c:extLst>
        </c:ser>
        <c:ser>
          <c:idx val="4"/>
          <c:order val="4"/>
          <c:tx>
            <c:strRef>
              <c:f>Sheet1!$A$6</c:f>
              <c:strCache>
                <c:ptCount val="1"/>
                <c:pt idx="0">
                  <c:v>Teithiau Amrywiol</c:v>
                </c:pt>
              </c:strCache>
            </c:strRef>
          </c:tx>
          <c:spPr>
            <a:ln w="38100" cap="rnd">
              <a:solidFill>
                <a:schemeClr val="accent4"/>
              </a:solidFill>
              <a:round/>
            </a:ln>
            <a:effectLst/>
          </c:spPr>
          <c:marker>
            <c:symbol val="circle"/>
            <c:size val="5"/>
            <c:spPr>
              <a:solidFill>
                <a:schemeClr val="accent5"/>
              </a:solidFill>
              <a:ln w="38100">
                <a:solidFill>
                  <a:schemeClr val="accent5"/>
                </a:solidFill>
              </a:ln>
              <a:effectLst/>
            </c:spPr>
          </c:marker>
          <c:dLbls>
            <c:dLbl>
              <c:idx val="0"/>
              <c:layout>
                <c:manualLayout>
                  <c:x val="-3.7210568785667419E-2"/>
                  <c:y val="7.8078880906105042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04D2-4439-A98F-C92AF8B1C8DE}"/>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B4DA-4E7C-9BE4-3F15048A2AF2}"/>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B4DA-4E7C-9BE4-3F15048A2AF2}"/>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B4DA-4E7C-9BE4-3F15048A2AF2}"/>
                </c:ext>
              </c:extLst>
            </c:dLbl>
            <c:dLbl>
              <c:idx val="4"/>
              <c:layout>
                <c:manualLayout>
                  <c:x val="-2.0046677440404892E-2"/>
                  <c:y val="-3.228531777858734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C84A-400F-A7B0-94F99FC6440B}"/>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B4DA-4E7C-9BE4-3F15048A2AF2}"/>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B4DA-4E7C-9BE4-3F15048A2AF2}"/>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B4DA-4E7C-9BE4-3F15048A2AF2}"/>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38100"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Sheet1!$B$6:$I$6</c:f>
              <c:numCache>
                <c:formatCode>0.0</c:formatCode>
                <c:ptCount val="8"/>
                <c:pt idx="0">
                  <c:v>6.0721571595485706</c:v>
                </c:pt>
                <c:pt idx="1">
                  <c:v>6.7329269664187299</c:v>
                </c:pt>
                <c:pt idx="2">
                  <c:v>8.6731848085318592</c:v>
                </c:pt>
                <c:pt idx="3">
                  <c:v>8.9609144886378491</c:v>
                </c:pt>
                <c:pt idx="4">
                  <c:v>7.0616608359283406</c:v>
                </c:pt>
                <c:pt idx="5">
                  <c:v>7.4464257651707904</c:v>
                </c:pt>
                <c:pt idx="6">
                  <c:v>8.8865728946020806</c:v>
                </c:pt>
                <c:pt idx="7">
                  <c:v>7.5416491328064605</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04D2-4439-A98F-C92AF8B1C8DE}"/>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40"/>
          <c:min val="0"/>
        </c:scaling>
        <c:delete val="1"/>
        <c:axPos val="l"/>
        <c:numFmt formatCode="#,##0" sourceLinked="0"/>
        <c:majorTickMark val="none"/>
        <c:minorTickMark val="none"/>
        <c:tickLblPos val="nextTo"/>
        <c:crossAx val="320372591"/>
        <c:crosses val="autoZero"/>
        <c:crossBetween val="between"/>
        <c:majorUnit val="2"/>
      </c:valAx>
      <c:spPr>
        <a:noFill/>
        <a:ln w="25400">
          <a:noFill/>
        </a:ln>
        <a:effectLst/>
      </c:spPr>
    </c:plotArea>
    <c:legend>
      <c:legendPos val="t"/>
      <c:layout>
        <c:manualLayout>
          <c:xMode val="edge"/>
          <c:yMode val="edge"/>
          <c:x val="1.5295583754777908E-2"/>
          <c:y val="8.9547298848628998E-3"/>
          <c:w val="0.96940881013870239"/>
          <c:h val="8.400668203830719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746597841382027E-3"/>
          <c:y val="0.13079366087913513"/>
          <c:w val="0.98999512195587158"/>
          <c:h val="0.77222234010696411"/>
        </c:manualLayout>
      </c:layout>
      <c:lineChart>
        <c:grouping val="standard"/>
        <c:varyColors val="0"/>
        <c:ser>
          <c:idx val="0"/>
          <c:order val="0"/>
          <c:tx>
            <c:strRef>
              <c:f>Sheet1!$A$2</c:f>
              <c:strCache>
                <c:ptCount val="1"/>
                <c:pt idx="0">
                  <c:v>Cyfanswm y Teithiau</c:v>
                </c:pt>
              </c:strCache>
            </c:strRef>
          </c:tx>
          <c:spPr>
            <a:ln w="38100" cap="rnd">
              <a:solidFill>
                <a:schemeClr val="accent1"/>
              </a:solidFill>
              <a:round/>
            </a:ln>
            <a:effectLst/>
          </c:spPr>
          <c:marker>
            <c:symbol val="circle"/>
            <c:size val="10"/>
            <c:spPr>
              <a:solidFill>
                <a:schemeClr val="accent1"/>
              </a:solidFill>
              <a:ln w="38100">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04D2-4439-A98F-C92AF8B1C8DE}"/>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04D2-4439-A98F-C92AF8B1C8DE}"/>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04D2-4439-A98F-C92AF8B1C8DE}"/>
              </c:ext>
            </c:extLst>
          </c:dPt>
          <c:dLbls>
            <c:dLbl>
              <c:idx val="0"/>
              <c:layout>
                <c:manualLayout>
                  <c:x val="-2.78016347438097E-2"/>
                  <c:y val="3.549288213253021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04D2-4439-A98F-C92AF8B1C8DE}"/>
                </c:ext>
              </c:extLst>
            </c:dLbl>
            <c:dLbl>
              <c:idx val="1"/>
              <c:layout>
                <c:manualLayout>
                  <c:x val="-3.6325037479400635E-2"/>
                  <c:y val="2.166764065623283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04D2-4439-A98F-C92AF8B1C8DE}"/>
                </c:ext>
              </c:extLst>
            </c:dLbl>
            <c:dLbl>
              <c:idx val="2"/>
              <c:layout>
                <c:manualLayout>
                  <c:x val="-2.6307566091418266E-2"/>
                  <c:y val="2.166764065623283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04D2-4439-A98F-C92AF8B1C8DE}"/>
                </c:ext>
              </c:extLst>
            </c:dLbl>
            <c:dLbl>
              <c:idx val="3"/>
              <c:layout>
                <c:manualLayout>
                  <c:x val="-2.3723214864730835E-2"/>
                  <c:y val="2.581521309912204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6540-49BB-9F43-F12C3DD0A784}"/>
                </c:ext>
              </c:extLst>
            </c:dLbl>
            <c:dLbl>
              <c:idx val="4"/>
              <c:layout>
                <c:manualLayout>
                  <c:x val="-3.1638141721487045E-2"/>
                  <c:y val="1.613754220306873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6540-49BB-9F43-F12C3DD0A784}"/>
                </c:ext>
              </c:extLst>
            </c:dLbl>
            <c:dLbl>
              <c:idx val="5"/>
              <c:layout>
                <c:manualLayout>
                  <c:x val="-2.7665073052048683E-2"/>
                  <c:y val="3.134531155228614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6540-49BB-9F43-F12C3DD0A784}"/>
                </c:ext>
              </c:extLst>
            </c:dLbl>
            <c:dLbl>
              <c:idx val="6"/>
              <c:layout>
                <c:manualLayout>
                  <c:x val="-1.9305508583784103E-2"/>
                  <c:y val="1.890259049832820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6540-49BB-9F43-F12C3DD0A784}"/>
                </c:ext>
              </c:extLst>
            </c:dLbl>
            <c:dLbl>
              <c:idx val="7"/>
              <c:layout>
                <c:manualLayout>
                  <c:x val="-2.4833030998706818E-2"/>
                  <c:y val="2.39902809262275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6651-4ACA-A8EB-5CB9A5D379CB}"/>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"£"#,##0</c:formatCode>
                <c:ptCount val="8"/>
                <c:pt idx="0">
                  <c:v>231.65466157801995</c:v>
                </c:pt>
                <c:pt idx="1">
                  <c:v>252.80298689140389</c:v>
                </c:pt>
                <c:pt idx="2">
                  <c:v>278.08944785478212</c:v>
                </c:pt>
                <c:pt idx="3">
                  <c:v>264.44427220811161</c:v>
                </c:pt>
                <c:pt idx="4">
                  <c:v>263.1455101914998</c:v>
                </c:pt>
                <c:pt idx="5">
                  <c:v>263.91147597012105</c:v>
                </c:pt>
                <c:pt idx="6">
                  <c:v>277.81219866232311</c:v>
                </c:pt>
                <c:pt idx="7">
                  <c:v>257.14963681013035</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04D2-4439-A98F-C92AF8B1C8DE}"/>
            </c:ext>
          </c:extLst>
        </c:ser>
        <c:ser>
          <c:idx val="1"/>
          <c:order val="1"/>
          <c:tx>
            <c:strRef>
              <c:f>Sheet1!$A$3</c:f>
              <c:strCache>
                <c:ptCount val="1"/>
                <c:pt idx="0">
                  <c:v>Teithiau Gwyliau</c:v>
                </c:pt>
              </c:strCache>
            </c:strRef>
          </c:tx>
          <c:spPr>
            <a:ln w="38100" cap="rnd">
              <a:solidFill>
                <a:schemeClr val="accent2"/>
              </a:solidFill>
              <a:round/>
            </a:ln>
            <a:effectLst/>
          </c:spPr>
          <c:marker>
            <c:symbol val="x"/>
            <c:size val="10"/>
            <c:spPr>
              <a:solidFill>
                <a:schemeClr val="accent2"/>
              </a:solidFill>
              <a:ln w="38100">
                <a:solidFill>
                  <a:schemeClr val="accent2"/>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B837-4F46-8BB0-C67E58CAD904}"/>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B837-4F46-8BB0-C67E58CAD904}"/>
                </c:ext>
              </c:extLst>
            </c:dLbl>
            <c:dLbl>
              <c:idx val="2"/>
              <c:layout>
                <c:manualLayout>
                  <c:x val="-2.3272678256034851E-2"/>
                  <c:y val="1.293008588254451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6651-4ACA-A8EB-5CB9A5D379CB}"/>
                </c:ext>
              </c:extLst>
            </c:dLbl>
            <c:dLbl>
              <c:idx val="3"/>
              <c:layout>
                <c:manualLayout>
                  <c:x val="-2.6393385604023933E-2"/>
                  <c:y val="2.675532922148704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6651-4ACA-A8EB-5CB9A5D379CB}"/>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B837-4F46-8BB0-C67E58CAD904}"/>
                </c:ext>
              </c:extLst>
            </c:dLbl>
            <c:dLbl>
              <c:idx val="5"/>
              <c:layout>
                <c:manualLayout>
                  <c:x val="-4.5484313741326332E-3"/>
                  <c:y val="4.6349400654435158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6540-49BB-9F43-F12C3DD0A784}"/>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B837-4F46-8BB0-C67E58CAD904}"/>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B837-4F46-8BB0-C67E58CAD904}"/>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"£"#,##0</c:formatCode>
                <c:ptCount val="8"/>
                <c:pt idx="0">
                  <c:v>296.72876989006994</c:v>
                </c:pt>
                <c:pt idx="1">
                  <c:v>310.00663464890351</c:v>
                </c:pt>
                <c:pt idx="2">
                  <c:v>334.38496950834275</c:v>
                </c:pt>
                <c:pt idx="3">
                  <c:v>350.67517052289486</c:v>
                </c:pt>
                <c:pt idx="4">
                  <c:v>323.9940633466984</c:v>
                </c:pt>
                <c:pt idx="5">
                  <c:v>318.69941398177025</c:v>
                </c:pt>
                <c:pt idx="6">
                  <c:v>348.00987726553063</c:v>
                </c:pt>
                <c:pt idx="7">
                  <c:v>317.82747206218573</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04D2-4439-A98F-C92AF8B1C8DE}"/>
            </c:ext>
          </c:extLst>
        </c:ser>
        <c:ser>
          <c:idx val="2"/>
          <c:order val="2"/>
          <c:tx>
            <c:strRef>
              <c:f>Sheet1!$A$4</c:f>
              <c:strCache>
                <c:ptCount val="1"/>
                <c:pt idx="0">
                  <c:v>Ymweld â Ffrindiau a Pherthnasau</c:v>
                </c:pt>
              </c:strCache>
            </c:strRef>
          </c:tx>
          <c:spPr>
            <a:ln w="38100" cap="rnd">
              <a:solidFill>
                <a:schemeClr val="accent3"/>
              </a:solidFill>
              <a:round/>
            </a:ln>
            <a:effectLst/>
          </c:spPr>
          <c:marker>
            <c:symbol val="triangle"/>
            <c:size val="10"/>
            <c:spPr>
              <a:solidFill>
                <a:schemeClr val="accent3"/>
              </a:solidFill>
              <a:ln w="38100">
                <a:solidFill>
                  <a:schemeClr val="accent3"/>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B837-4F46-8BB0-C67E58CAD904}"/>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B837-4F46-8BB0-C67E58CAD904}"/>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B837-4F46-8BB0-C67E58CAD904}"/>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B837-4F46-8BB0-C67E58CAD904}"/>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B837-4F46-8BB0-C67E58CAD904}"/>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B837-4F46-8BB0-C67E58CAD904}"/>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B837-4F46-8BB0-C67E58CAD904}"/>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B837-4F46-8BB0-C67E58CAD904}"/>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"£"#,##0</c:formatCode>
                <c:ptCount val="8"/>
                <c:pt idx="0">
                  <c:v>155.6559471185389</c:v>
                </c:pt>
                <c:pt idx="1">
                  <c:v>164.12344907610969</c:v>
                </c:pt>
                <c:pt idx="2">
                  <c:v>186.302956281299</c:v>
                </c:pt>
                <c:pt idx="3">
                  <c:v>169.9232585816826</c:v>
                </c:pt>
                <c:pt idx="4">
                  <c:v>179.80156902146402</c:v>
                </c:pt>
                <c:pt idx="5">
                  <c:v>168.22803823700752</c:v>
                </c:pt>
                <c:pt idx="6">
                  <c:v>164.78934782818524</c:v>
                </c:pt>
                <c:pt idx="7">
                  <c:v>176.6217609999988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04D2-4439-A98F-C92AF8B1C8DE}"/>
            </c:ext>
          </c:extLst>
        </c:ser>
        <c:ser>
          <c:idx val="3"/>
          <c:order val="3"/>
          <c:tx>
            <c:strRef>
              <c:f>Sheet1!$A$5</c:f>
              <c:strCache>
                <c:ptCount val="1"/>
                <c:pt idx="0">
                  <c:v>Teithiau Busnes</c:v>
                </c:pt>
              </c:strCache>
            </c:strRef>
          </c:tx>
          <c:spPr>
            <a:ln w="38100" cap="rnd">
              <a:solidFill>
                <a:schemeClr val="accent5"/>
              </a:solidFill>
              <a:round/>
            </a:ln>
            <a:effectLst/>
          </c:spPr>
          <c:marker>
            <c:symbol val="diamond"/>
            <c:size val="5"/>
            <c:spPr>
              <a:solidFill>
                <a:schemeClr val="accent4"/>
              </a:solidFill>
              <a:ln w="38100">
                <a:solidFill>
                  <a:schemeClr val="accent5"/>
                </a:solidFill>
              </a:ln>
              <a:effectLst/>
            </c:spPr>
          </c:marker>
          <c:dLbls>
            <c:dLbl>
              <c:idx val="0"/>
              <c:layout>
                <c:manualLayout>
                  <c:x val="-5.1359046250581741E-2"/>
                  <c:y val="6.0174642130732536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6651-4ACA-A8EB-5CB9A5D379CB}"/>
                </c:ext>
              </c:extLst>
            </c:dLbl>
            <c:dLbl>
              <c:idx val="1"/>
              <c:layout>
                <c:manualLayout>
                  <c:x val="-2.561320923268795E-2"/>
                  <c:y val="3.2524156849831343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6540-49BB-9F43-F12C3DD0A784}"/>
                </c:ext>
              </c:extLst>
            </c:dLbl>
            <c:dLbl>
              <c:idx val="2"/>
              <c:layout>
                <c:manualLayout>
                  <c:x val="-2.561320923268795E-2"/>
                  <c:y val="-4.375341162085533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9550-4424-AB0B-3AC41A108B73}"/>
                </c:ext>
              </c:extLst>
            </c:dLbl>
            <c:dLbl>
              <c:idx val="3"/>
              <c:layout>
                <c:manualLayout>
                  <c:x val="-2.3272678256034851E-2"/>
                  <c:y val="-2.025049738585948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4-6540-49BB-9F43-F12C3DD0A784}"/>
                </c:ext>
              </c:extLst>
            </c:dLbl>
            <c:dLbl>
              <c:idx val="4"/>
              <c:layout>
                <c:manualLayout>
                  <c:x val="-3.1854622066020966E-2"/>
                  <c:y val="-2.854564413428306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6540-49BB-9F43-F12C3DD0A784}"/>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B837-4F46-8BB0-C67E58CAD904}"/>
                </c:ext>
              </c:extLst>
            </c:dLbl>
            <c:dLbl>
              <c:idx val="6"/>
              <c:layout>
                <c:manualLayout>
                  <c:x val="-3.7682545371353626E-3"/>
                  <c:y val="4.8736704047769308E-4"/>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6651-4ACA-A8EB-5CB9A5D379CB}"/>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B837-4F46-8BB0-C67E58CAD904}"/>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"£"#,##0</c:formatCode>
                <c:ptCount val="8"/>
                <c:pt idx="0">
                  <c:v>285.42912109151575</c:v>
                </c:pt>
                <c:pt idx="1">
                  <c:v>269.80514227176889</c:v>
                </c:pt>
                <c:pt idx="2">
                  <c:v>339.6647061337826</c:v>
                </c:pt>
                <c:pt idx="3">
                  <c:v>369.19767489394616</c:v>
                </c:pt>
                <c:pt idx="4">
                  <c:v>402.67313077360433</c:v>
                </c:pt>
                <c:pt idx="5">
                  <c:v>323.16521937321221</c:v>
                </c:pt>
                <c:pt idx="6">
                  <c:v>341.56659494232508</c:v>
                </c:pt>
                <c:pt idx="7">
                  <c:v>377.52809040171923</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04D2-4439-A98F-C92AF8B1C8DE}"/>
            </c:ext>
          </c:extLst>
        </c:ser>
        <c:ser>
          <c:idx val="4"/>
          <c:order val="4"/>
          <c:tx>
            <c:strRef>
              <c:f>Sheet1!$A$6</c:f>
              <c:strCache>
                <c:ptCount val="1"/>
                <c:pt idx="0">
                  <c:v>Teithiau Amrywiol</c:v>
                </c:pt>
              </c:strCache>
            </c:strRef>
          </c:tx>
          <c:spPr>
            <a:ln w="38100" cap="rnd">
              <a:solidFill>
                <a:schemeClr val="accent4"/>
              </a:solidFill>
              <a:round/>
            </a:ln>
            <a:effectLst/>
          </c:spPr>
          <c:marker>
            <c:symbol val="circle"/>
            <c:size val="5"/>
            <c:spPr>
              <a:solidFill>
                <a:schemeClr val="accent4"/>
              </a:solidFill>
              <a:ln w="38100">
                <a:solidFill>
                  <a:schemeClr val="accent4"/>
                </a:solidFill>
              </a:ln>
              <a:effectLst/>
            </c:spPr>
          </c:marker>
          <c:dLbls>
            <c:dLbl>
              <c:idx val="0"/>
              <c:layout>
                <c:manualLayout>
                  <c:x val="-6.2353089451789856E-2"/>
                  <c:y val="7.6890126802027225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04D2-4439-A98F-C92AF8B1C8DE}"/>
                </c:ext>
              </c:extLst>
            </c:dLbl>
            <c:dLbl>
              <c:idx val="1"/>
              <c:layout>
                <c:manualLayout>
                  <c:x val="-2.6812285184860229E-2"/>
                  <c:y val="-2.485310658812522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2-04D2-4439-A98F-C92AF8B1C8DE}"/>
                </c:ext>
              </c:extLst>
            </c:dLbl>
            <c:dLbl>
              <c:idx val="2"/>
              <c:layout>
                <c:manualLayout>
                  <c:x val="-2.6746859773993492E-2"/>
                  <c:y val="-2.310916595160961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3-04D2-4439-A98F-C92AF8B1C8DE}"/>
                </c:ext>
              </c:extLst>
            </c:dLbl>
            <c:dLbl>
              <c:idx val="3"/>
              <c:layout>
                <c:manualLayout>
                  <c:x val="-3.1027819961309433E-2"/>
                  <c:y val="-2.795856073498725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4-04D2-4439-A98F-C92AF8B1C8DE}"/>
                </c:ext>
              </c:extLst>
            </c:dLbl>
            <c:dLbl>
              <c:idx val="4"/>
              <c:layout>
                <c:manualLayout>
                  <c:x val="-3.0123060569167137E-2"/>
                  <c:y val="3.148998692631721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5-04D2-4439-A98F-C92AF8B1C8DE}"/>
                </c:ext>
              </c:extLst>
            </c:dLbl>
            <c:dLbl>
              <c:idx val="5"/>
              <c:layout>
                <c:manualLayout>
                  <c:x val="-2.6032108813524246E-2"/>
                  <c:y val="2.52580661326646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6-04D2-4439-A98F-C92AF8B1C8DE}"/>
                </c:ext>
              </c:extLst>
            </c:dLbl>
            <c:dLbl>
              <c:idx val="6"/>
              <c:layout>
                <c:manualLayout>
                  <c:x val="-1.9823435693979263E-2"/>
                  <c:y val="-2.059993892908096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7-04D2-4439-A98F-C92AF8B1C8DE}"/>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B837-4F46-8BB0-C67E58CAD904}"/>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38100"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Sheet1!$B$6:$I$6</c:f>
              <c:numCache>
                <c:formatCode>"£"#,##0</c:formatCode>
                <c:ptCount val="8"/>
                <c:pt idx="0">
                  <c:v>257.05824013228334</c:v>
                </c:pt>
                <c:pt idx="1">
                  <c:v>294.24874125204337</c:v>
                </c:pt>
                <c:pt idx="2">
                  <c:v>290.9109830807754</c:v>
                </c:pt>
                <c:pt idx="3">
                  <c:v>280.74919175479187</c:v>
                </c:pt>
                <c:pt idx="4">
                  <c:v>307.56082173331521</c:v>
                </c:pt>
                <c:pt idx="5">
                  <c:v>305.69621883930245</c:v>
                </c:pt>
                <c:pt idx="6">
                  <c:v>306.62347268610813</c:v>
                </c:pt>
                <c:pt idx="7">
                  <c:v>281.52858267854486</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04D2-4439-A98F-C92AF8B1C8DE}"/>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in val="100"/>
        </c:scaling>
        <c:delete val="1"/>
        <c:axPos val="l"/>
        <c:numFmt formatCode="#,##0" sourceLinked="0"/>
        <c:majorTickMark val="out"/>
        <c:minorTickMark val="none"/>
        <c:tickLblPos val="nextTo"/>
        <c:crossAx val="320372591"/>
        <c:crosses val="autoZero"/>
        <c:crossBetween val="between"/>
      </c:valAx>
      <c:spPr>
        <a:noFill/>
        <a:ln w="25400">
          <a:noFill/>
        </a:ln>
        <a:effectLst/>
      </c:spPr>
    </c:plotArea>
    <c:legend>
      <c:legendPos val="t"/>
      <c:layout>
        <c:manualLayout>
          <c:xMode val="edge"/>
          <c:yMode val="edge"/>
          <c:x val="1.5295583754777908E-2"/>
          <c:y val="8.9547298848628998E-3"/>
          <c:w val="0.96940881013870239"/>
          <c:h val="8.400668203830719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891111046075821E-3"/>
          <c:y val="0.10507470369338989"/>
          <c:w val="0.97631800174713135"/>
          <c:h val="0.79589152336120605"/>
        </c:manualLayout>
      </c:layout>
      <c:barChart>
        <c:barDir val="col"/>
        <c:grouping val="clustered"/>
        <c:varyColors val="0"/>
        <c:ser>
          <c:idx val="0"/>
          <c:order val="0"/>
          <c:tx>
            <c:strRef>
              <c:f>Sheet1!$B$1</c:f>
              <c:strCache>
                <c:ptCount val="1"/>
                <c:pt idx="0">
                  <c:v>Cyfanswm Teithiau</c:v>
                </c:pt>
              </c:strCache>
            </c:strRef>
          </c:tx>
          <c:spPr>
            <a:solidFill>
              <a:schemeClr val="accent1"/>
            </a:solidFill>
            <a:ln>
              <a:noFill/>
            </a:ln>
            <a:effectLst/>
          </c:spPr>
          <c:invertIfNegative val="0"/>
          <c:dPt>
            <c:idx val="1"/>
            <c:invertIfNegative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1C62-40C3-8740-AA541683CF73}"/>
              </c:ext>
            </c:extLst>
          </c:dPt>
          <c:dPt>
            <c:idx val="2"/>
            <c:invertIfNegative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1C62-40C3-8740-AA541683CF73}"/>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BA86-470B-8BE7-94D16F610501}"/>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1C62-40C3-8740-AA541683CF73}"/>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1C62-40C3-8740-AA541683CF7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noson</c:v>
                </c:pt>
                <c:pt idx="1">
                  <c:v>4-7 noson</c:v>
                </c:pt>
                <c:pt idx="2">
                  <c:v>8+ noson</c:v>
                </c:pt>
              </c:strCache>
            </c:strRef>
          </c:cat>
          <c:val>
            <c:numRef>
              <c:f>Sheet1!$B$2:$B$4</c:f>
              <c:numCache>
                <c:formatCode>0%</c:formatCode>
                <c:ptCount val="3"/>
                <c:pt idx="0">
                  <c:v>0.77008793674683795</c:v>
                </c:pt>
                <c:pt idx="1">
                  <c:v>0.19358412524864319</c:v>
                </c:pt>
                <c:pt idx="2">
                  <c:v>3.6327938004518785E-2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1C62-40C3-8740-AA541683CF73}"/>
            </c:ext>
          </c:extLst>
        </c:ser>
        <c:ser>
          <c:idx val="1"/>
          <c:order val="1"/>
          <c:tx>
            <c:strRef>
              <c:f>Sheet1!$C$1</c:f>
              <c:strCache>
                <c:ptCount val="1"/>
                <c:pt idx="0">
                  <c:v>Teithiau Gwyliau</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BA86-470B-8BE7-94D16F610501}"/>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BA86-470B-8BE7-94D16F610501}"/>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BA86-470B-8BE7-94D16F61050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noson</c:v>
                </c:pt>
                <c:pt idx="1">
                  <c:v>4-7 noson</c:v>
                </c:pt>
                <c:pt idx="2">
                  <c:v>8+ noson</c:v>
                </c:pt>
              </c:strCache>
            </c:strRef>
          </c:cat>
          <c:val>
            <c:numRef>
              <c:f>Sheet1!$C$2:$C$4</c:f>
              <c:numCache>
                <c:formatCode>0%</c:formatCode>
                <c:ptCount val="3"/>
                <c:pt idx="0">
                  <c:v>0.66013402426782442</c:v>
                </c:pt>
                <c:pt idx="1">
                  <c:v>0.29375134071331449</c:v>
                </c:pt>
                <c:pt idx="2">
                  <c:v>4.6114635018861067E-2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1C62-40C3-8740-AA541683CF73}"/>
            </c:ext>
          </c:extLst>
        </c:ser>
        <c:ser>
          <c:idx val="2"/>
          <c:order val="2"/>
          <c:tx>
            <c:strRef>
              <c:f>Sheet1!$D$1</c:f>
              <c:strCache>
                <c:ptCount val="1"/>
                <c:pt idx="0">
                  <c:v>Ymweld â Ffrindiau a Pherthnasau</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BA86-470B-8BE7-94D16F610501}"/>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BA86-470B-8BE7-94D16F610501}"/>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BA86-470B-8BE7-94D16F61050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noson</c:v>
                </c:pt>
                <c:pt idx="1">
                  <c:v>4-7 noson</c:v>
                </c:pt>
                <c:pt idx="2">
                  <c:v>8+ noson</c:v>
                </c:pt>
              </c:strCache>
            </c:strRef>
          </c:cat>
          <c:val>
            <c:numRef>
              <c:f>Sheet1!$D$2:$D$4</c:f>
              <c:numCache>
                <c:formatCode>0%</c:formatCode>
                <c:ptCount val="3"/>
                <c:pt idx="0">
                  <c:v>0.81254687745747045</c:v>
                </c:pt>
                <c:pt idx="1">
                  <c:v>0.15503421351827645</c:v>
                </c:pt>
                <c:pt idx="2">
                  <c:v>3.2418909024253088E-2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1C62-40C3-8740-AA541683CF73}"/>
            </c:ext>
          </c:extLst>
        </c:ser>
        <c:ser>
          <c:idx val="3"/>
          <c:order val="3"/>
          <c:tx>
            <c:strRef>
              <c:f>Sheet1!$E$1</c:f>
              <c:strCache>
                <c:ptCount val="1"/>
                <c:pt idx="0">
                  <c:v>Teithiau Busnes</c:v>
                </c:pt>
              </c:strCache>
            </c:strRef>
          </c:tx>
          <c:spPr>
            <a:solidFill>
              <a:schemeClr val="accent5"/>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BA86-470B-8BE7-94D16F610501}"/>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BA86-470B-8BE7-94D16F610501}"/>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BA86-470B-8BE7-94D16F61050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noson</c:v>
                </c:pt>
                <c:pt idx="1">
                  <c:v>4-7 noson</c:v>
                </c:pt>
                <c:pt idx="2">
                  <c:v>8+ noson</c:v>
                </c:pt>
              </c:strCache>
            </c:strRef>
          </c:cat>
          <c:val>
            <c:numRef>
              <c:f>Sheet1!$E$2:$E$4</c:f>
              <c:numCache>
                <c:formatCode>0%</c:formatCode>
                <c:ptCount val="3"/>
                <c:pt idx="0">
                  <c:v>0.78551913140518026</c:v>
                </c:pt>
                <c:pt idx="1">
                  <c:v>0.17671584041087518</c:v>
                </c:pt>
                <c:pt idx="2">
                  <c:v>3.7765028183944518E-2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1C62-40C3-8740-AA541683CF73}"/>
            </c:ext>
          </c:extLst>
        </c:ser>
        <c:ser>
          <c:idx val="4"/>
          <c:order val="4"/>
          <c:tx>
            <c:strRef>
              <c:f>Sheet1!$F$1</c:f>
              <c:strCache>
                <c:ptCount val="1"/>
                <c:pt idx="0">
                  <c:v>Amrywiol</c:v>
                </c:pt>
              </c:strCache>
            </c:strRef>
          </c:tx>
          <c:spPr>
            <a:solidFill>
              <a:schemeClr val="accent4"/>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accent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BA86-470B-8BE7-94D16F610501}"/>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accent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BA86-470B-8BE7-94D16F610501}"/>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accent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BA86-470B-8BE7-94D16F610501}"/>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noson</c:v>
                </c:pt>
                <c:pt idx="1">
                  <c:v>4-7 noson</c:v>
                </c:pt>
                <c:pt idx="2">
                  <c:v>8+ noson</c:v>
                </c:pt>
              </c:strCache>
            </c:strRef>
          </c:cat>
          <c:val>
            <c:numRef>
              <c:f>Sheet1!$F$2:$F$4</c:f>
              <c:numCache>
                <c:formatCode>0%</c:formatCode>
                <c:ptCount val="3"/>
                <c:pt idx="0">
                  <c:v>0.84008516066757011</c:v>
                </c:pt>
                <c:pt idx="1">
                  <c:v>0.13019730482773811</c:v>
                </c:pt>
                <c:pt idx="2">
                  <c:v>2.9717534504691945E-2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C5F8-439D-81C8-0287B12C9733}"/>
            </c:ext>
          </c:extLst>
        </c:ser>
        <c:dLbls>
          <c:showLegendKey val="0"/>
          <c:showVal val="0"/>
          <c:showCatName val="0"/>
          <c:showSerName val="0"/>
          <c:showPercent val="0"/>
          <c:showBubbleSize val="0"/>
        </c:dLbls>
        <c:gapWidth val="219"/>
        <c:overlap val="-27"/>
        <c:axId val="88585503"/>
        <c:axId val="55024719"/>
      </c:barChart>
      <c:catAx>
        <c:axId val="88585503"/>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t"/>
      <c:layout>
        <c:manualLayout>
          <c:xMode val="edge"/>
          <c:yMode val="edge"/>
          <c:x val="0.1257752925157547"/>
          <c:y val="2.7650486677885056E-2"/>
          <c:w val="0.60405659675598145"/>
          <c:h val="4.8391181975603104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aseline="0" smtId="4294967295">
          <a:solidFill>
            <a:schemeClr val="accent1"/>
          </a:solidFill>
        </a:defRPr>
      </a:pPr>
      <a:endParaRPr lang="en-US"/>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448073297739029E-2"/>
          <c:y val="9.1827154159545898E-2"/>
          <c:w val="0.98999512195587158"/>
          <c:h val="0.81116783618927002"/>
        </c:manualLayout>
      </c:layout>
      <c:lineChart>
        <c:grouping val="standard"/>
        <c:varyColors val="0"/>
        <c:ser>
          <c:idx val="0"/>
          <c:order val="0"/>
          <c:tx>
            <c:strRef>
              <c:f>Sheet1!$A$2</c:f>
              <c:strCache>
                <c:ptCount val="1"/>
                <c:pt idx="0">
                  <c:v>Cyfanswm y Teithiau</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9C76-4F38-BE21-7EBEFF483ED2}"/>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C76-4F38-BE21-7EBEFF483ED2}"/>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9C76-4F38-BE21-7EBEFF483ED2}"/>
              </c:ext>
            </c:extLst>
          </c:dPt>
          <c:dLbls>
            <c:dLbl>
              <c:idx val="0"/>
              <c:layout>
                <c:manualLayout>
                  <c:x val="-2.4146353825926781E-2"/>
                  <c:y val="2.765048667788505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9C76-4F38-BE21-7EBEFF483ED2}"/>
                </c:ext>
              </c:extLst>
            </c:dLbl>
            <c:dLbl>
              <c:idx val="1"/>
              <c:layout>
                <c:manualLayout>
                  <c:x val="-2.6054102927446365E-2"/>
                  <c:y val="2.7246724814176559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9C76-4F38-BE21-7EBEFF483ED2}"/>
                </c:ext>
              </c:extLst>
            </c:dLbl>
            <c:dLbl>
              <c:idx val="2"/>
              <c:layout>
                <c:manualLayout>
                  <c:x val="-2.6958838105201721E-2"/>
                  <c:y val="3.1053993850946426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9C76-4F38-BE21-7EBEFF483ED2}"/>
                </c:ext>
              </c:extLst>
            </c:dLbl>
            <c:dLbl>
              <c:idx val="3"/>
              <c:layout>
                <c:manualLayout>
                  <c:x val="-4.0510106831789017E-2"/>
                  <c:y val="1.490970887243747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9C76-4F38-BE21-7EBEFF483ED2}"/>
                </c:ext>
              </c:extLst>
            </c:dLbl>
            <c:dLbl>
              <c:idx val="4"/>
              <c:layout>
                <c:manualLayout>
                  <c:x val="-2.7797028888016939E-3"/>
                  <c:y val="-2.518349699676036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9C76-4F38-BE21-7EBEFF483ED2}"/>
                </c:ext>
              </c:extLst>
            </c:dLbl>
            <c:dLbl>
              <c:idx val="5"/>
              <c:layout>
                <c:manualLayout>
                  <c:x val="-1.8317818641662598E-2"/>
                  <c:y val="-2.552390284836292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9C76-4F38-BE21-7EBEFF483ED2}"/>
                </c:ext>
              </c:extLst>
            </c:dLbl>
            <c:dLbl>
              <c:idx val="6"/>
              <c:layout>
                <c:manualLayout>
                  <c:x val="-2.574584074318409E-2"/>
                  <c:y val="-2.5545021519064903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9C76-4F38-BE21-7EBEFF483ED2}"/>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4C0B-42C1-9F20-CB8C5F71C6C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Sheet1!$B$2:$I$2</c:f>
              <c:numCache>
                <c:formatCode>_-* #,##0.0_-;\-* #,##0.0_-;_-* "-"??_-;_-@_-</c:formatCode>
                <c:ptCount val="8"/>
                <c:pt idx="0">
                  <c:v>2.9440246175708054</c:v>
                </c:pt>
                <c:pt idx="1">
                  <c:v>3.0622331370514853</c:v>
                </c:pt>
                <c:pt idx="2">
                  <c:v>3.3414318467731228</c:v>
                </c:pt>
                <c:pt idx="3">
                  <c:v>2.7646287441763748</c:v>
                </c:pt>
                <c:pt idx="4">
                  <c:v>2.8608804395490588</c:v>
                </c:pt>
                <c:pt idx="5">
                  <c:v>2.8930392476700133</c:v>
                </c:pt>
                <c:pt idx="6">
                  <c:v>3.1332008153905515</c:v>
                </c:pt>
                <c:pt idx="7">
                  <c:v>2.6469563169656722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9C76-4F38-BE21-7EBEFF483ED2}"/>
            </c:ext>
          </c:extLst>
        </c:ser>
        <c:ser>
          <c:idx val="1"/>
          <c:order val="1"/>
          <c:tx>
            <c:strRef>
              <c:f>Sheet1!$A$3</c:f>
              <c:strCache>
                <c:ptCount val="1"/>
                <c:pt idx="0">
                  <c:v>Teithiau Gwyliau</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4C0B-42C1-9F20-CB8C5F71C6C7}"/>
                </c:ext>
              </c:extLst>
            </c:dLbl>
            <c:dLbl>
              <c:idx val="1"/>
              <c:layout>
                <c:manualLayout>
                  <c:x val="-2.4655435234308243E-2"/>
                  <c:y val="-1.747347414493560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9C76-4F38-BE21-7EBEFF483ED2}"/>
                </c:ext>
              </c:extLst>
            </c:dLbl>
            <c:dLbl>
              <c:idx val="2"/>
              <c:layout>
                <c:manualLayout>
                  <c:x val="-2.3062339052557945E-2"/>
                  <c:y val="-2.683185786008834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9C76-4F38-BE21-7EBEFF483ED2}"/>
                </c:ext>
              </c:extLst>
            </c:dLbl>
            <c:dLbl>
              <c:idx val="3"/>
              <c:layout>
                <c:manualLayout>
                  <c:x val="-2.381616085767746E-2"/>
                  <c:y val="-3.095831163227558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9C76-4F38-BE21-7EBEFF483ED2}"/>
                </c:ext>
              </c:extLst>
            </c:dLbl>
            <c:dLbl>
              <c:idx val="4"/>
              <c:layout>
                <c:manualLayout>
                  <c:x val="-1.7574746161699295E-2"/>
                  <c:y val="-2.266316674649715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9C76-4F38-BE21-7EBEFF483ED2}"/>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4C0B-42C1-9F20-CB8C5F71C6C7}"/>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4C0B-42C1-9F20-CB8C5F71C6C7}"/>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4C0B-42C1-9F20-CB8C5F71C6C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Sheet1!$B$3:$I$3</c:f>
              <c:numCache>
                <c:formatCode>_-* #,##0.0_-;\-* #,##0.0_-;_-* "-"??_-;_-@_-</c:formatCode>
                <c:ptCount val="8"/>
                <c:pt idx="0">
                  <c:v>3.2428116643607456</c:v>
                </c:pt>
                <c:pt idx="1">
                  <c:v>3.8211783442024685</c:v>
                </c:pt>
                <c:pt idx="2">
                  <c:v>4.1804052782769192</c:v>
                </c:pt>
                <c:pt idx="3">
                  <c:v>3.4198914573454413</c:v>
                </c:pt>
                <c:pt idx="4">
                  <c:v>3.1236413730118131</c:v>
                </c:pt>
                <c:pt idx="5">
                  <c:v>3.6473525245634191</c:v>
                </c:pt>
                <c:pt idx="6">
                  <c:v>3.9139157617797782</c:v>
                </c:pt>
                <c:pt idx="7">
                  <c:v>3.1193512682504392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9C76-4F38-BE21-7EBEFF483ED2}"/>
            </c:ext>
          </c:extLst>
        </c:ser>
        <c:ser>
          <c:idx val="2"/>
          <c:order val="2"/>
          <c:tx>
            <c:strRef>
              <c:f>Sheet1!$A$4</c:f>
              <c:strCache>
                <c:ptCount val="1"/>
                <c:pt idx="0">
                  <c:v>Ymweld â Ffrindiau a Pherthnasau</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layout>
                <c:manualLayout>
                  <c:x val="-4.4680122286081314E-2"/>
                  <c:y val="4.1475729085505009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0-9C76-4F38-BE21-7EBEFF483ED2}"/>
                </c:ext>
              </c:extLst>
            </c:dLbl>
            <c:dLbl>
              <c:idx val="1"/>
              <c:layout>
                <c:manualLayout>
                  <c:x val="-6.8051703274250031E-3"/>
                  <c:y val="2.826783247292041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9C76-4F38-BE21-7EBEFF483ED2}"/>
                </c:ext>
              </c:extLst>
            </c:dLbl>
            <c:dLbl>
              <c:idx val="2"/>
              <c:layout>
                <c:manualLayout>
                  <c:x val="-2.440829761326313E-2"/>
                  <c:y val="2.08645779639482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2-9C76-4F38-BE21-7EBEFF483ED2}"/>
                </c:ext>
              </c:extLst>
            </c:dLbl>
            <c:dLbl>
              <c:idx val="3"/>
              <c:layout>
                <c:manualLayout>
                  <c:x val="-6.1779956047103198E-17"/>
                  <c:y val="1.242159772664308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3-9C76-4F38-BE21-7EBEFF483ED2}"/>
                </c:ext>
              </c:extLst>
            </c:dLbl>
            <c:dLbl>
              <c:idx val="4"/>
              <c:layout>
                <c:manualLayout>
                  <c:x val="-1.6383716836571693E-2"/>
                  <c:y val="4.007208719849586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4-9C76-4F38-BE21-7EBEFF483ED2}"/>
                </c:ext>
              </c:extLst>
            </c:dLbl>
            <c:dLbl>
              <c:idx val="5"/>
              <c:layout>
                <c:manualLayout>
                  <c:x val="-1.0797894559800625E-2"/>
                  <c:y val="1.586735248565673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5-9C76-4F38-BE21-7EBEFF483ED2}"/>
                </c:ext>
              </c:extLst>
            </c:dLbl>
            <c:dLbl>
              <c:idx val="6"/>
              <c:layout>
                <c:manualLayout>
                  <c:x val="-9.2702843248844147E-3"/>
                  <c:y val="2.9309950768947601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6-9C76-4F38-BE21-7EBEFF483ED2}"/>
                </c:ext>
              </c:extLst>
            </c:dLbl>
            <c:dLbl>
              <c:idx val="7"/>
              <c:layout>
                <c:manualLayout>
                  <c:x val="-6.2414156273007393E-3"/>
                  <c:y val="9.6776708960533142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E52A-4899-92CE-0EEF774E255F}"/>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Sheet1!$B$4:$I$4</c:f>
              <c:numCache>
                <c:formatCode>_-* #,##0.0_-;\-* #,##0.0_-;_-* "-"??_-;_-@_-</c:formatCode>
                <c:ptCount val="8"/>
                <c:pt idx="0">
                  <c:v>2.9948476170885479</c:v>
                </c:pt>
                <c:pt idx="1">
                  <c:v>2.7677912186706144</c:v>
                </c:pt>
                <c:pt idx="2">
                  <c:v>2.968800077480263</c:v>
                </c:pt>
                <c:pt idx="3">
                  <c:v>2.5484342655719536</c:v>
                </c:pt>
                <c:pt idx="4">
                  <c:v>2.9416047854542287</c:v>
                </c:pt>
                <c:pt idx="5">
                  <c:v>2.5861464428234089</c:v>
                </c:pt>
                <c:pt idx="6">
                  <c:v>2.793661074405005</c:v>
                </c:pt>
                <c:pt idx="7">
                  <c:v>2.562760042654312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9C76-4F38-BE21-7EBEFF483ED2}"/>
            </c:ext>
          </c:extLst>
        </c:ser>
        <c:ser>
          <c:idx val="3"/>
          <c:order val="3"/>
          <c:tx>
            <c:strRef>
              <c:f>Sheet1!$A$5</c:f>
              <c:strCache>
                <c:ptCount val="1"/>
                <c:pt idx="0">
                  <c:v>Teithiau Busnes</c:v>
                </c:pt>
              </c:strCache>
            </c:strRef>
          </c:tx>
          <c:spPr>
            <a:ln w="38100" cap="rnd">
              <a:solidFill>
                <a:schemeClr val="accent5"/>
              </a:solidFill>
              <a:round/>
            </a:ln>
            <a:effectLst/>
          </c:spPr>
          <c:marker>
            <c:symbol val="diamond"/>
            <c:size val="5"/>
            <c:spPr>
              <a:solidFill>
                <a:schemeClr val="accent4"/>
              </a:solidFill>
              <a:ln w="9525">
                <a:solidFill>
                  <a:schemeClr val="accent4"/>
                </a:solidFill>
              </a:ln>
              <a:effectLst/>
            </c:spPr>
          </c:marker>
          <c:dLbls>
            <c:dLbl>
              <c:idx val="0"/>
              <c:layout>
                <c:manualLayout>
                  <c:x val="-4.3227639049291611E-2"/>
                  <c:y val="-1.4720400795340538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E52A-4899-92CE-0EEF774E255F}"/>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4C0B-42C1-9F20-CB8C5F71C6C7}"/>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4C0B-42C1-9F20-CB8C5F71C6C7}"/>
                </c:ext>
              </c:extLst>
            </c:dLbl>
            <c:dLbl>
              <c:idx val="3"/>
              <c:layout>
                <c:manualLayout>
                  <c:x val="3.7571357097476721E-4"/>
                  <c:y val="-1.3431495986878872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8-9C76-4F38-BE21-7EBEFF483ED2}"/>
                </c:ext>
              </c:extLst>
            </c:dLbl>
            <c:dLbl>
              <c:idx val="4"/>
              <c:layout>
                <c:manualLayout>
                  <c:x val="-4.4756356626749039E-2"/>
                  <c:y val="-1.645236648619175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9-9C76-4F38-BE21-7EBEFF483ED2}"/>
                </c:ext>
              </c:extLst>
            </c:dLbl>
            <c:dLbl>
              <c:idx val="5"/>
              <c:layout>
                <c:manualLayout>
                  <c:x val="-3.1985290348529816E-2"/>
                  <c:y val="1.6984039917588234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A-9C76-4F38-BE21-7EBEFF483ED2}"/>
                </c:ext>
              </c:extLst>
            </c:dLbl>
            <c:dLbl>
              <c:idx val="6"/>
              <c:layout>
                <c:manualLayout>
                  <c:x val="-2.7250291313976049E-3"/>
                  <c:y val="-1.2868362246081233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B-9C76-4F38-BE21-7EBEFF483ED2}"/>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4C0B-42C1-9F20-CB8C5F71C6C7}"/>
                </c:ext>
              </c:extLst>
            </c:dLbl>
            <c:spPr>
              <a:solidFill>
                <a:schemeClr val="accent6">
                  <a:lumMod val="10000"/>
                  <a:lumOff val="9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Sheet1!$B$5:$I$5</c:f>
              <c:numCache>
                <c:formatCode>_-* #,##0.0_-;\-* #,##0.0_-;_-* "-"??_-;_-@_-</c:formatCode>
                <c:ptCount val="8"/>
                <c:pt idx="0">
                  <c:v>3.1148984493139813</c:v>
                </c:pt>
                <c:pt idx="1">
                  <c:v>3.06503659825403</c:v>
                </c:pt>
                <c:pt idx="2">
                  <c:v>2.5525994713401401</c:v>
                </c:pt>
                <c:pt idx="3">
                  <c:v>2.8023855246147602</c:v>
                </c:pt>
                <c:pt idx="4">
                  <c:v>3.0255623628510002</c:v>
                </c:pt>
                <c:pt idx="5">
                  <c:v>2.7902478678660416</c:v>
                </c:pt>
                <c:pt idx="6">
                  <c:v>2.9739522176355733</c:v>
                </c:pt>
                <c:pt idx="7">
                  <c:v>2.7629293927997671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9C76-4F38-BE21-7EBEFF483ED2}"/>
            </c:ext>
          </c:extLst>
        </c:ser>
        <c:ser>
          <c:idx val="4"/>
          <c:order val="4"/>
          <c:tx>
            <c:strRef>
              <c:f>Sheet1!$A$6</c:f>
              <c:strCache>
                <c:ptCount val="1"/>
                <c:pt idx="0">
                  <c:v>Amrywiol</c:v>
                </c:pt>
              </c:strCache>
            </c:strRef>
          </c:tx>
          <c:spPr>
            <a:ln w="38100" cap="rnd">
              <a:solidFill>
                <a:schemeClr val="accent4"/>
              </a:solidFill>
              <a:round/>
            </a:ln>
            <a:effectLst/>
          </c:spPr>
          <c:marker>
            <c:symbol val="circle"/>
            <c:size val="5"/>
            <c:spPr>
              <a:solidFill>
                <a:schemeClr val="accent5"/>
              </a:solidFill>
              <a:ln w="9525">
                <a:solidFill>
                  <a:schemeClr val="accent5"/>
                </a:solidFill>
              </a:ln>
              <a:effectLst/>
            </c:spPr>
          </c:marker>
          <c:dLbls>
            <c:dLbl>
              <c:idx val="0"/>
              <c:layout>
                <c:manualLayout>
                  <c:x val="-4.8913225531578064E-2"/>
                  <c:y val="-4.6348311007022858E-3"/>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789D-482D-994A-DC3054707A4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4C0B-42C1-9F20-CB8C5F71C6C7}"/>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4C0B-42C1-9F20-CB8C5F71C6C7}"/>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4C0B-42C1-9F20-CB8C5F71C6C7}"/>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4C0B-42C1-9F20-CB8C5F71C6C7}"/>
                </c:ext>
              </c:extLst>
            </c:dLbl>
            <c:dLbl>
              <c:idx val="5"/>
              <c:layout>
                <c:manualLayout>
                  <c:x val="-6.0034925118088722E-3"/>
                  <c:y val="2.854575403034687E-2"/>
                </c:manualLayout>
              </c:layou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789D-482D-994A-DC3054707A45}"/>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4C0B-42C1-9F20-CB8C5F71C6C7}"/>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4C0B-42C1-9F20-CB8C5F71C6C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Sheet1!$B$1:$I$1</c:f>
              <c:strCache>
                <c:ptCount val="8"/>
                <c:pt idx="0">
                  <c:v>Ch1 2022</c:v>
                </c:pt>
                <c:pt idx="1">
                  <c:v>Ch2 2022</c:v>
                </c:pt>
                <c:pt idx="2">
                  <c:v>Ch3 2022</c:v>
                </c:pt>
                <c:pt idx="3">
                  <c:v>Ch4 2022</c:v>
                </c:pt>
                <c:pt idx="4">
                  <c:v>Ch1 2023</c:v>
                </c:pt>
                <c:pt idx="5">
                  <c:v>Ch2 2023</c:v>
                </c:pt>
                <c:pt idx="6">
                  <c:v>Ch3 2023</c:v>
                </c:pt>
                <c:pt idx="7">
                  <c:v>Ch4 2023</c:v>
                </c:pt>
              </c:strCache>
            </c:strRef>
          </c:cat>
          <c:val>
            <c:numRef>
              <c:f>Sheet1!$B$6:$I$6</c:f>
              <c:numCache>
                <c:formatCode>_-* #,##0.0_-;\-* #,##0.0_-;_-* "-"??_-;_-@_-</c:formatCode>
                <c:ptCount val="8"/>
                <c:pt idx="0">
                  <c:v>2.4088652765246827</c:v>
                </c:pt>
                <c:pt idx="1">
                  <c:v>2.4152154270236559</c:v>
                </c:pt>
                <c:pt idx="2">
                  <c:v>2.5505062766266593</c:v>
                </c:pt>
                <c:pt idx="3">
                  <c:v>2.3454230676924608</c:v>
                </c:pt>
                <c:pt idx="4">
                  <c:v>2.46242540569988</c:v>
                </c:pt>
                <c:pt idx="5">
                  <c:v>2.3404911051723167</c:v>
                </c:pt>
                <c:pt idx="6">
                  <c:v>2.4105837955748766</c:v>
                </c:pt>
                <c:pt idx="7">
                  <c:v>2.2382389878321574</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9C76-4F38-BE21-7EBEFF483ED2}"/>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5"/>
          <c:min val="1.5"/>
        </c:scaling>
        <c:delete val="1"/>
        <c:axPos val="l"/>
        <c:numFmt formatCode="#,##0.0" sourceLinked="0"/>
        <c:majorTickMark val="out"/>
        <c:minorTickMark val="none"/>
        <c:tickLblPos val="nextTo"/>
        <c:crossAx val="320372591"/>
        <c:crosses val="autoZero"/>
        <c:crossBetween val="between"/>
        <c:majorUnit val="1"/>
      </c:valAx>
      <c:spPr>
        <a:noFill/>
        <a:ln w="25400">
          <a:noFill/>
        </a:ln>
        <a:effectLst/>
      </c:spPr>
    </c:plotArea>
    <c:legend>
      <c:legendPos val="t"/>
      <c:layout>
        <c:manualLayout>
          <c:xMode val="edge"/>
          <c:yMode val="edge"/>
          <c:x val="1.4508552849292755E-2"/>
          <c:y val="1.8632397055625916E-2"/>
          <c:w val="0.97098278999328613"/>
          <c:h val="7.1585081517696381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smtId="4294967295">
          <a:solidFill>
            <a:schemeClr val="accent1"/>
          </a:solidFil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FFCE60-3653-AC31-056A-4592AC3502A1}"/>
              </a:ext>
            </a:extLst>
          </p:cNvPr>
          <p:cNvSpPr>
            <a:spLocks noGrp="1"/>
          </p:cNvSpPr>
          <p:nvPr>
            <p:ph type="hdr" sz="quarter"/>
          </p:nvPr>
        </p:nvSpPr>
        <p:spPr>
          <a:xfrm>
            <a:off x="0" y="0"/>
            <a:ext cx="2946400" cy="49212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B29B7B98-5172-950E-E7F8-0E87D6C2D184}"/>
              </a:ext>
            </a:extLst>
          </p:cNvPr>
          <p:cNvSpPr>
            <a:spLocks noGrp="1"/>
          </p:cNvSpPr>
          <p:nvPr>
            <p:ph type="dt" sz="quarter" idx="1"/>
          </p:nvPr>
        </p:nvSpPr>
        <p:spPr>
          <a:xfrm>
            <a:off x="3852863" y="0"/>
            <a:ext cx="2946400" cy="492125"/>
          </a:xfrm>
          <a:prstGeom prst="rect">
            <a:avLst/>
          </a:prstGeom>
        </p:spPr>
        <p:txBody>
          <a:bodyPr vert="horz" lIns="91440" tIns="45720" rIns="91440" bIns="45720" rtlCol="0"/>
          <a:lstStyle>
            <a:lvl1pPr algn="r">
              <a:defRPr sz="1200"/>
            </a:lvl1pPr>
          </a:lstStyle>
          <a:p>
            <a:fld id="{FF04FDB7-3E61-4093-AF63-665E62406B7B}" type="datetimeFigureOut">
              <a:rPr lang="en-GB" smtClean="0"/>
              <a:t>20/02/2025</a:t>
            </a:fld>
            <a:endParaRPr lang="en-GB"/>
          </a:p>
        </p:txBody>
      </p:sp>
      <p:sp>
        <p:nvSpPr>
          <p:cNvPr id="4" name="Footer Placeholder 3">
            <a:extLst>
              <a:ext uri="{FF2B5EF4-FFF2-40B4-BE49-F238E27FC236}">
                <a16:creationId xmlns:a16="http://schemas.microsoft.com/office/drawing/2014/main" id="{96879791-7B0B-9A18-2BC7-20A625C3AB7A}"/>
              </a:ext>
            </a:extLst>
          </p:cNvPr>
          <p:cNvSpPr>
            <a:spLocks noGrp="1"/>
          </p:cNvSpPr>
          <p:nvPr>
            <p:ph type="ftr" sz="quarter" idx="2"/>
          </p:nvPr>
        </p:nvSpPr>
        <p:spPr>
          <a:xfrm>
            <a:off x="0" y="9315450"/>
            <a:ext cx="2946400" cy="49212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152139E3-2036-44D7-787B-C73C38588E22}"/>
              </a:ext>
            </a:extLst>
          </p:cNvPr>
          <p:cNvSpPr>
            <a:spLocks noGrp="1"/>
          </p:cNvSpPr>
          <p:nvPr>
            <p:ph type="sldNum" sz="quarter" idx="3"/>
          </p:nvPr>
        </p:nvSpPr>
        <p:spPr>
          <a:xfrm>
            <a:off x="3852863" y="9315450"/>
            <a:ext cx="2946400" cy="492125"/>
          </a:xfrm>
          <a:prstGeom prst="rect">
            <a:avLst/>
          </a:prstGeom>
        </p:spPr>
        <p:txBody>
          <a:bodyPr vert="horz" lIns="91440" tIns="45720" rIns="91440" bIns="45720" rtlCol="0" anchor="b"/>
          <a:lstStyle>
            <a:lvl1pPr algn="r">
              <a:defRPr sz="1200"/>
            </a:lvl1pPr>
          </a:lstStyle>
          <a:p>
            <a:fld id="{EA22AD44-62C5-4EB1-A297-1E2065686BDC}" type="slidenum">
              <a:rPr lang="en-GB" smtClean="0"/>
              <a:t>‹#›</a:t>
            </a:fld>
            <a:endParaRPr lang="en-GB"/>
          </a:p>
        </p:txBody>
      </p:sp>
    </p:spTree>
    <p:extLst>
      <p:ext uri="{BB962C8B-B14F-4D97-AF65-F5344CB8AC3E}">
        <p14:creationId xmlns:p14="http://schemas.microsoft.com/office/powerpoint/2010/main" val="24955486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21" name="Shape 621"/>
          <p:cNvSpPr>
            <a:spLocks noGrp="1" noRot="1" noChangeAspect="1"/>
          </p:cNvSpPr>
          <p:nvPr>
            <p:ph type="sldImg"/>
          </p:nvPr>
        </p:nvSpPr>
        <p:spPr>
          <a:xfrm>
            <a:off x="131763" y="735013"/>
            <a:ext cx="6537325" cy="3678237"/>
          </a:xfrm>
          <a:prstGeom prst="rect">
            <a:avLst/>
          </a:prstGeom>
        </p:spPr>
      </p:sp>
      <p:sp>
        <p:nvSpPr>
          <p:cNvPr id="622" name="Shape 622"/>
          <p:cNvSpPr>
            <a:spLocks noGrp="1"/>
          </p:cNvSpPr>
          <p:nvPr>
            <p:ph type="body" sz="quarter" idx="1"/>
          </p:nvPr>
        </p:nvSpPr>
        <p:spPr>
          <a:xfrm>
            <a:off x="906780" y="4658598"/>
            <a:ext cx="4987290" cy="4413409"/>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828800" latinLnBrk="0">
      <a:defRPr sz="3200">
        <a:latin typeface="+mn-lt"/>
        <a:ea typeface="+mn-ea"/>
        <a:cs typeface="+mn-cs"/>
        <a:sym typeface="Calibri"/>
      </a:defRPr>
    </a:lvl1pPr>
    <a:lvl2pPr indent="228600" defTabSz="1828800" latinLnBrk="0">
      <a:defRPr sz="3200">
        <a:latin typeface="+mn-lt"/>
        <a:ea typeface="+mn-ea"/>
        <a:cs typeface="+mn-cs"/>
        <a:sym typeface="Calibri"/>
      </a:defRPr>
    </a:lvl2pPr>
    <a:lvl3pPr indent="457200" defTabSz="1828800" latinLnBrk="0">
      <a:defRPr sz="3200">
        <a:latin typeface="+mn-lt"/>
        <a:ea typeface="+mn-ea"/>
        <a:cs typeface="+mn-cs"/>
        <a:sym typeface="Calibri"/>
      </a:defRPr>
    </a:lvl3pPr>
    <a:lvl4pPr indent="685800" defTabSz="1828800" latinLnBrk="0">
      <a:defRPr sz="3200">
        <a:latin typeface="+mn-lt"/>
        <a:ea typeface="+mn-ea"/>
        <a:cs typeface="+mn-cs"/>
        <a:sym typeface="Calibri"/>
      </a:defRPr>
    </a:lvl4pPr>
    <a:lvl5pPr indent="914400" defTabSz="1828800" latinLnBrk="0">
      <a:defRPr sz="3200">
        <a:latin typeface="+mn-lt"/>
        <a:ea typeface="+mn-ea"/>
        <a:cs typeface="+mn-cs"/>
        <a:sym typeface="Calibri"/>
      </a:defRPr>
    </a:lvl5pPr>
    <a:lvl6pPr indent="1143000" defTabSz="1828800" latinLnBrk="0">
      <a:defRPr sz="3200">
        <a:latin typeface="+mn-lt"/>
        <a:ea typeface="+mn-ea"/>
        <a:cs typeface="+mn-cs"/>
        <a:sym typeface="Calibri"/>
      </a:defRPr>
    </a:lvl6pPr>
    <a:lvl7pPr indent="1371600" defTabSz="1828800" latinLnBrk="0">
      <a:defRPr sz="3200">
        <a:latin typeface="+mn-lt"/>
        <a:ea typeface="+mn-ea"/>
        <a:cs typeface="+mn-cs"/>
        <a:sym typeface="Calibri"/>
      </a:defRPr>
    </a:lvl7pPr>
    <a:lvl8pPr indent="1600200" defTabSz="1828800" latinLnBrk="0">
      <a:defRPr sz="3200">
        <a:latin typeface="+mn-lt"/>
        <a:ea typeface="+mn-ea"/>
        <a:cs typeface="+mn-cs"/>
        <a:sym typeface="Calibri"/>
      </a:defRPr>
    </a:lvl8pPr>
    <a:lvl9pPr indent="1828800" defTabSz="1828800" latinLnBrk="0">
      <a:defRPr sz="3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20391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090664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015638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4272567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716342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956506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2290345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3342022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4272363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1841815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690778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Holding Slide 2">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63286"/>
            <a:ext cx="24384000" cy="13879286"/>
          </a:xfrm>
          <a:prstGeom prst="rect">
            <a:avLst/>
          </a:prstGeom>
        </p:spPr>
      </p:pic>
      <p:sp>
        <p:nvSpPr>
          <p:cNvPr id="6" name="Text Placeholder 2"/>
          <p:cNvSpPr>
            <a:spLocks noGrp="1"/>
          </p:cNvSpPr>
          <p:nvPr>
            <p:ph type="body" sz="quarter" idx="10" hasCustomPrompt="1"/>
          </p:nvPr>
        </p:nvSpPr>
        <p:spPr>
          <a:xfrm>
            <a:off x="697937" y="760449"/>
            <a:ext cx="23115588" cy="1038854"/>
          </a:xfrm>
          <a:prstGeom prst="rect">
            <a:avLst/>
          </a:prstGeom>
        </p:spPr>
        <p:txBody>
          <a:bodyPr>
            <a:normAutofit/>
          </a:bodyPr>
          <a:lstStyle>
            <a:lvl1pPr marL="0" indent="0" algn="l">
              <a:buNone/>
              <a:defRPr sz="6000" b="0">
                <a:solidFill>
                  <a:schemeClr val="tx2">
                    <a:lumMod val="20000"/>
                    <a:lumOff val="80000"/>
                  </a:schemeClr>
                </a:solidFill>
                <a:latin typeface="+mj-lt"/>
              </a:defRPr>
            </a:lvl1pPr>
          </a:lstStyle>
          <a:p>
            <a:pPr lvl="0"/>
            <a:r>
              <a:rPr lang="en-US"/>
              <a:t>Heading Welsh</a:t>
            </a:r>
          </a:p>
        </p:txBody>
      </p:sp>
      <p:sp>
        <p:nvSpPr>
          <p:cNvPr id="7" name="Text Placeholder 2"/>
          <p:cNvSpPr>
            <a:spLocks noGrp="1"/>
          </p:cNvSpPr>
          <p:nvPr>
            <p:ph type="body" sz="quarter" idx="13" hasCustomPrompt="1"/>
          </p:nvPr>
        </p:nvSpPr>
        <p:spPr>
          <a:xfrm>
            <a:off x="695878" y="1799303"/>
            <a:ext cx="23115588" cy="1084269"/>
          </a:xfrm>
          <a:prstGeom prst="rect">
            <a:avLst/>
          </a:prstGeom>
        </p:spPr>
        <p:txBody>
          <a:bodyPr>
            <a:normAutofit/>
          </a:bodyPr>
          <a:lstStyle>
            <a:lvl1pPr marL="0" indent="0" algn="l">
              <a:buNone/>
              <a:defRPr sz="6000" b="0">
                <a:solidFill>
                  <a:schemeClr val="tx2">
                    <a:lumMod val="20000"/>
                    <a:lumOff val="80000"/>
                  </a:schemeClr>
                </a:solidFill>
                <a:latin typeface="+mn-lt"/>
              </a:defRPr>
            </a:lvl1pPr>
          </a:lstStyle>
          <a:p>
            <a:pPr lvl="0"/>
            <a:r>
              <a:rPr lang="en-US"/>
              <a:t>Heading English</a:t>
            </a:r>
          </a:p>
        </p:txBody>
      </p:sp>
      <p:sp>
        <p:nvSpPr>
          <p:cNvPr id="10" name="Line"/>
          <p:cNvSpPr/>
          <p:nvPr userDrawn="1"/>
        </p:nvSpPr>
        <p:spPr>
          <a:xfrm>
            <a:off x="634187" y="2873835"/>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pic>
        <p:nvPicPr>
          <p:cNvPr id="2" name="image1.pdf" descr="image1.pdf">
            <a:extLst>
              <a:ext uri="{FF2B5EF4-FFF2-40B4-BE49-F238E27FC236}">
                <a16:creationId xmlns:a16="http://schemas.microsoft.com/office/drawing/2014/main" id="{B951C3A7-4BF4-DBF8-B7D1-798DB92DAE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602700" y="11434949"/>
            <a:ext cx="2272455" cy="1813694"/>
          </a:xfrm>
          <a:prstGeom prst="rect">
            <a:avLst/>
          </a:prstGeom>
          <a:ln w="12700">
            <a:miter lim="400000"/>
          </a:ln>
        </p:spPr>
      </p:pic>
    </p:spTree>
    <p:extLst>
      <p:ext uri="{BB962C8B-B14F-4D97-AF65-F5344CB8AC3E}">
        <p14:creationId xmlns:p14="http://schemas.microsoft.com/office/powerpoint/2010/main" val="3949112221"/>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Holding Slide 3">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1" y="0"/>
            <a:ext cx="24535312" cy="13716000"/>
          </a:xfrm>
          <a:prstGeom prst="rect">
            <a:avLst/>
          </a:prstGeom>
        </p:spPr>
      </p:pic>
      <p:sp>
        <p:nvSpPr>
          <p:cNvPr id="11" name="Text Placeholder 2"/>
          <p:cNvSpPr>
            <a:spLocks noGrp="1"/>
          </p:cNvSpPr>
          <p:nvPr>
            <p:ph type="body" sz="quarter" idx="10" hasCustomPrompt="1"/>
          </p:nvPr>
        </p:nvSpPr>
        <p:spPr>
          <a:xfrm>
            <a:off x="697937" y="760449"/>
            <a:ext cx="23115588" cy="1038854"/>
          </a:xfrm>
          <a:prstGeom prst="rect">
            <a:avLst/>
          </a:prstGeom>
        </p:spPr>
        <p:txBody>
          <a:bodyPr>
            <a:normAutofit/>
          </a:bodyPr>
          <a:lstStyle>
            <a:lvl1pPr marL="0" indent="0" algn="l">
              <a:buNone/>
              <a:defRPr sz="6000" b="0">
                <a:solidFill>
                  <a:schemeClr val="tx2">
                    <a:lumMod val="20000"/>
                    <a:lumOff val="80000"/>
                  </a:schemeClr>
                </a:solidFill>
                <a:latin typeface="+mj-lt"/>
              </a:defRPr>
            </a:lvl1pPr>
          </a:lstStyle>
          <a:p>
            <a:pPr lvl="0"/>
            <a:r>
              <a:rPr lang="en-US"/>
              <a:t>Heading Welsh</a:t>
            </a:r>
          </a:p>
        </p:txBody>
      </p:sp>
      <p:sp>
        <p:nvSpPr>
          <p:cNvPr id="12" name="Text Placeholder 2"/>
          <p:cNvSpPr>
            <a:spLocks noGrp="1"/>
          </p:cNvSpPr>
          <p:nvPr>
            <p:ph type="body" sz="quarter" idx="13" hasCustomPrompt="1"/>
          </p:nvPr>
        </p:nvSpPr>
        <p:spPr>
          <a:xfrm>
            <a:off x="695878" y="1799303"/>
            <a:ext cx="23115588" cy="1084269"/>
          </a:xfrm>
          <a:prstGeom prst="rect">
            <a:avLst/>
          </a:prstGeom>
        </p:spPr>
        <p:txBody>
          <a:bodyPr>
            <a:normAutofit/>
          </a:bodyPr>
          <a:lstStyle>
            <a:lvl1pPr marL="0" indent="0" algn="l">
              <a:buNone/>
              <a:defRPr sz="6000" b="0">
                <a:solidFill>
                  <a:schemeClr val="tx2">
                    <a:lumMod val="20000"/>
                    <a:lumOff val="80000"/>
                  </a:schemeClr>
                </a:solidFill>
                <a:latin typeface="+mn-lt"/>
              </a:defRPr>
            </a:lvl1pPr>
          </a:lstStyle>
          <a:p>
            <a:pPr lvl="0"/>
            <a:r>
              <a:rPr lang="en-US"/>
              <a:t>Heading English</a:t>
            </a:r>
          </a:p>
        </p:txBody>
      </p:sp>
      <p:sp>
        <p:nvSpPr>
          <p:cNvPr id="13" name="Line"/>
          <p:cNvSpPr/>
          <p:nvPr userDrawn="1"/>
        </p:nvSpPr>
        <p:spPr>
          <a:xfrm>
            <a:off x="634187" y="2873835"/>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pic>
        <p:nvPicPr>
          <p:cNvPr id="4" name="image1.pdf" descr="image1.pdf">
            <a:extLst>
              <a:ext uri="{FF2B5EF4-FFF2-40B4-BE49-F238E27FC236}">
                <a16:creationId xmlns:a16="http://schemas.microsoft.com/office/drawing/2014/main" id="{EE84D2CE-33F7-E336-0D3B-FED9F089E0E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602700" y="11434949"/>
            <a:ext cx="2272455" cy="1813694"/>
          </a:xfrm>
          <a:prstGeom prst="rect">
            <a:avLst/>
          </a:prstGeom>
          <a:ln w="12700">
            <a:miter lim="400000"/>
          </a:ln>
        </p:spPr>
      </p:pic>
    </p:spTree>
    <p:extLst>
      <p:ext uri="{BB962C8B-B14F-4D97-AF65-F5344CB8AC3E}">
        <p14:creationId xmlns:p14="http://schemas.microsoft.com/office/powerpoint/2010/main" val="394513749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Holding Slide 3">
    <p:spTree>
      <p:nvGrpSpPr>
        <p:cNvPr id="1" name=""/>
        <p:cNvGrpSpPr/>
        <p:nvPr/>
      </p:nvGrpSpPr>
      <p:grpSpPr>
        <a:xfrm>
          <a:off x="0" y="0"/>
          <a:ext cx="0" cy="0"/>
          <a:chOff x="0" y="0"/>
          <a:chExt cx="0" cy="0"/>
        </a:xfrm>
      </p:grpSpPr>
      <p:pic>
        <p:nvPicPr>
          <p:cNvPr id="4" name="Picture 3" descr="A picture containing outdoor, sky, nature, bicycle&#10;&#10;Description automatically generated">
            <a:extLst>
              <a:ext uri="{FF2B5EF4-FFF2-40B4-BE49-F238E27FC236}">
                <a16:creationId xmlns:a16="http://schemas.microsoft.com/office/drawing/2014/main" id="{20A34C07-0A53-F880-ACEF-B94BF7D91F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4000" cy="14001750"/>
          </a:xfrm>
          <a:prstGeom prst="rect">
            <a:avLst/>
          </a:prstGeom>
        </p:spPr>
      </p:pic>
      <p:sp>
        <p:nvSpPr>
          <p:cNvPr id="9" name="Text Placeholder 2"/>
          <p:cNvSpPr>
            <a:spLocks noGrp="1"/>
          </p:cNvSpPr>
          <p:nvPr>
            <p:ph type="body" sz="quarter" idx="10" hasCustomPrompt="1"/>
          </p:nvPr>
        </p:nvSpPr>
        <p:spPr>
          <a:xfrm>
            <a:off x="697937" y="735049"/>
            <a:ext cx="23115588" cy="1038854"/>
          </a:xfrm>
          <a:prstGeom prst="rect">
            <a:avLst/>
          </a:prstGeom>
        </p:spPr>
        <p:txBody>
          <a:bodyPr>
            <a:normAutofit/>
          </a:bodyPr>
          <a:lstStyle>
            <a:lvl1pPr marL="0" indent="0" algn="l">
              <a:buNone/>
              <a:defRPr sz="6000" b="0">
                <a:solidFill>
                  <a:schemeClr val="bg2"/>
                </a:solidFill>
                <a:latin typeface="+mj-lt"/>
              </a:defRPr>
            </a:lvl1pPr>
          </a:lstStyle>
          <a:p>
            <a:pPr lvl="0"/>
            <a:r>
              <a:rPr lang="en-US"/>
              <a:t>Heading Welsh</a:t>
            </a:r>
          </a:p>
        </p:txBody>
      </p:sp>
      <p:sp>
        <p:nvSpPr>
          <p:cNvPr id="10" name="Text Placeholder 2"/>
          <p:cNvSpPr>
            <a:spLocks noGrp="1"/>
          </p:cNvSpPr>
          <p:nvPr>
            <p:ph type="body" sz="quarter" idx="13" hasCustomPrompt="1"/>
          </p:nvPr>
        </p:nvSpPr>
        <p:spPr>
          <a:xfrm>
            <a:off x="695878" y="1773903"/>
            <a:ext cx="23115588" cy="1084269"/>
          </a:xfrm>
          <a:prstGeom prst="rect">
            <a:avLst/>
          </a:prstGeom>
        </p:spPr>
        <p:txBody>
          <a:bodyPr>
            <a:normAutofit/>
          </a:bodyPr>
          <a:lstStyle>
            <a:lvl1pPr marL="0" indent="0" algn="l">
              <a:buNone/>
              <a:defRPr sz="6000" b="0">
                <a:solidFill>
                  <a:schemeClr val="bg2"/>
                </a:solidFill>
                <a:latin typeface="+mn-lt"/>
              </a:defRPr>
            </a:lvl1pPr>
          </a:lstStyle>
          <a:p>
            <a:pPr lvl="0"/>
            <a:r>
              <a:rPr lang="en-US"/>
              <a:t>Heading English</a:t>
            </a:r>
          </a:p>
        </p:txBody>
      </p:sp>
      <p:sp>
        <p:nvSpPr>
          <p:cNvPr id="14" name="Line"/>
          <p:cNvSpPr/>
          <p:nvPr userDrawn="1"/>
        </p:nvSpPr>
        <p:spPr>
          <a:xfrm>
            <a:off x="634187" y="2873835"/>
            <a:ext cx="23116873" cy="1"/>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pic>
        <p:nvPicPr>
          <p:cNvPr id="2" name="image1.pdf" descr="image1.pdf">
            <a:extLst>
              <a:ext uri="{FF2B5EF4-FFF2-40B4-BE49-F238E27FC236}">
                <a16:creationId xmlns:a16="http://schemas.microsoft.com/office/drawing/2014/main" id="{BA65835C-6E67-B326-051B-AEC666DA91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3788177267"/>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5_Title &amp; Subtitle">
    <p:spTree>
      <p:nvGrpSpPr>
        <p:cNvPr id="1" name=""/>
        <p:cNvGrpSpPr/>
        <p:nvPr/>
      </p:nvGrpSpPr>
      <p:grpSpPr>
        <a:xfrm>
          <a:off x="0" y="0"/>
          <a:ext cx="0" cy="0"/>
          <a:chOff x="0" y="0"/>
          <a:chExt cx="0" cy="0"/>
        </a:xfrm>
      </p:grpSpPr>
      <p:sp>
        <p:nvSpPr>
          <p:cNvPr id="173" name="Body Level One…"/>
          <p:cNvSpPr txBox="1">
            <a:spLocks noGrp="1"/>
          </p:cNvSpPr>
          <p:nvPr>
            <p:ph type="body" sz="half" idx="1" hasCustomPrompt="1"/>
          </p:nvPr>
        </p:nvSpPr>
        <p:spPr>
          <a:xfrm>
            <a:off x="12587591" y="3333136"/>
            <a:ext cx="11050726" cy="9489248"/>
          </a:xfrm>
          <a:prstGeom prst="rect">
            <a:avLst/>
          </a:prstGeom>
        </p:spPr>
        <p:txBody>
          <a:bodyPr/>
          <a:lstStyle/>
          <a:p>
            <a:r>
              <a:t> Body Level One</a:t>
            </a:r>
          </a:p>
          <a:p>
            <a:pPr lvl="1"/>
            <a:endParaRPr/>
          </a:p>
          <a:p>
            <a:pPr lvl="2"/>
            <a:endParaRPr/>
          </a:p>
          <a:p>
            <a:pPr lvl="3"/>
            <a:endParaRPr/>
          </a:p>
          <a:p>
            <a:pPr lvl="4"/>
            <a:endParaRPr/>
          </a:p>
        </p:txBody>
      </p:sp>
      <p:sp>
        <p:nvSpPr>
          <p:cNvPr id="174" name="Straight Connector 7"/>
          <p:cNvSpPr/>
          <p:nvPr/>
        </p:nvSpPr>
        <p:spPr>
          <a:xfrm flipH="1">
            <a:off x="12159573" y="3333136"/>
            <a:ext cx="1" cy="9489246"/>
          </a:xfrm>
          <a:prstGeom prst="line">
            <a:avLst/>
          </a:prstGeom>
          <a:ln w="25400">
            <a:solidFill>
              <a:srgbClr val="7D7D7D"/>
            </a:solidFill>
            <a:miter/>
          </a:ln>
        </p:spPr>
        <p:txBody>
          <a:bodyPr lIns="45718" tIns="45718" rIns="45718" bIns="45718"/>
          <a:lstStyle/>
          <a:p>
            <a:endParaRPr/>
          </a:p>
        </p:txBody>
      </p:sp>
      <p:sp>
        <p:nvSpPr>
          <p:cNvPr id="175"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176"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177" name="Text Placeholder 2"/>
          <p:cNvSpPr>
            <a:spLocks noGrp="1"/>
          </p:cNvSpPr>
          <p:nvPr>
            <p:ph type="body" sz="quarter" idx="21"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178" name="Text Placeholder 2"/>
          <p:cNvSpPr>
            <a:spLocks noGrp="1"/>
          </p:cNvSpPr>
          <p:nvPr>
            <p:ph type="body" sz="quarter" idx="22"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179" name="Body Level One…"/>
          <p:cNvSpPr txBox="1">
            <a:spLocks noGrp="1"/>
          </p:cNvSpPr>
          <p:nvPr>
            <p:ph type="body" sz="half" idx="23" hasCustomPrompt="1"/>
          </p:nvPr>
        </p:nvSpPr>
        <p:spPr>
          <a:xfrm>
            <a:off x="640200" y="3362631"/>
            <a:ext cx="11208089" cy="9459752"/>
          </a:xfrm>
          <a:prstGeom prst="rect">
            <a:avLst/>
          </a:prstGeom>
        </p:spPr>
        <p:txBody>
          <a:bodyPr/>
          <a:lstStyle/>
          <a:p>
            <a:r>
              <a:t> Body Level One
 Body Level Two</a:t>
            </a:r>
          </a:p>
        </p:txBody>
      </p:sp>
      <p:sp>
        <p:nvSpPr>
          <p:cNvPr id="180"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DA6FE43E-CE05-BFE0-E6F3-CB8B9F01F1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2192000" y="0"/>
            <a:ext cx="12192000" cy="13716000"/>
          </a:xfrm>
          <a:prstGeom prst="rect">
            <a:avLst/>
          </a:prstGeom>
        </p:spPr>
        <p:txBody>
          <a:bodyPr/>
          <a:lstStyle/>
          <a:p>
            <a:endParaRPr lang="en-GB"/>
          </a:p>
        </p:txBody>
      </p:sp>
      <p:sp>
        <p:nvSpPr>
          <p:cNvPr id="10" name="Body Level One…"/>
          <p:cNvSpPr txBox="1">
            <a:spLocks noGrp="1"/>
          </p:cNvSpPr>
          <p:nvPr>
            <p:ph type="body" sz="half" idx="12" hasCustomPrompt="1"/>
          </p:nvPr>
        </p:nvSpPr>
        <p:spPr>
          <a:xfrm>
            <a:off x="634188" y="2212259"/>
            <a:ext cx="10863906" cy="1061012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9" name="Line"/>
          <p:cNvSpPr/>
          <p:nvPr userDrawn="1"/>
        </p:nvSpPr>
        <p:spPr>
          <a:xfrm flipV="1">
            <a:off x="640203" y="1863962"/>
            <a:ext cx="10832471"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1" name="Text Placeholder 2"/>
          <p:cNvSpPr>
            <a:spLocks noGrp="1"/>
          </p:cNvSpPr>
          <p:nvPr>
            <p:ph type="body" sz="quarter" idx="13" hasCustomPrompt="1"/>
          </p:nvPr>
        </p:nvSpPr>
        <p:spPr>
          <a:xfrm>
            <a:off x="662885" y="807368"/>
            <a:ext cx="10835209"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278394888"/>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2192000" y="0"/>
            <a:ext cx="12192000" cy="13716000"/>
          </a:xfrm>
          <a:prstGeom prst="rect">
            <a:avLst/>
          </a:prstGeom>
        </p:spPr>
        <p:txBody>
          <a:bodyPr/>
          <a:lstStyle/>
          <a:p>
            <a:endParaRPr lang="en-GB"/>
          </a:p>
        </p:txBody>
      </p:sp>
      <p:sp>
        <p:nvSpPr>
          <p:cNvPr id="10" name="Body Level One…"/>
          <p:cNvSpPr txBox="1">
            <a:spLocks noGrp="1"/>
          </p:cNvSpPr>
          <p:nvPr>
            <p:ph type="body" sz="half" idx="12" hasCustomPrompt="1"/>
          </p:nvPr>
        </p:nvSpPr>
        <p:spPr>
          <a:xfrm>
            <a:off x="634188" y="3392129"/>
            <a:ext cx="10863906" cy="943025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Line"/>
          <p:cNvSpPr/>
          <p:nvPr userDrawn="1"/>
        </p:nvSpPr>
        <p:spPr>
          <a:xfrm>
            <a:off x="634187" y="635134"/>
            <a:ext cx="10865285"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5" name="Line"/>
          <p:cNvSpPr/>
          <p:nvPr userDrawn="1"/>
        </p:nvSpPr>
        <p:spPr>
          <a:xfrm flipV="1">
            <a:off x="640203" y="3008670"/>
            <a:ext cx="1086193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Text Placeholder 2"/>
          <p:cNvSpPr>
            <a:spLocks noGrp="1"/>
          </p:cNvSpPr>
          <p:nvPr>
            <p:ph type="body" sz="quarter" idx="13" hasCustomPrompt="1"/>
          </p:nvPr>
        </p:nvSpPr>
        <p:spPr>
          <a:xfrm>
            <a:off x="633413" y="756920"/>
            <a:ext cx="10864681"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7" name="Text Placeholder 2"/>
          <p:cNvSpPr>
            <a:spLocks noGrp="1"/>
          </p:cNvSpPr>
          <p:nvPr>
            <p:ph type="body" sz="quarter" idx="14" hasCustomPrompt="1"/>
          </p:nvPr>
        </p:nvSpPr>
        <p:spPr>
          <a:xfrm>
            <a:off x="631354" y="1843655"/>
            <a:ext cx="10864681"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30325286"/>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13716000"/>
          </a:xfrm>
          <a:prstGeom prst="rect">
            <a:avLst/>
          </a:prstGeom>
        </p:spPr>
        <p:txBody>
          <a:bodyPr/>
          <a:lstStyle/>
          <a:p>
            <a:endParaRPr lang="en-GB"/>
          </a:p>
        </p:txBody>
      </p:sp>
      <p:sp>
        <p:nvSpPr>
          <p:cNvPr id="10" name="Body Level One…"/>
          <p:cNvSpPr txBox="1">
            <a:spLocks noGrp="1"/>
          </p:cNvSpPr>
          <p:nvPr>
            <p:ph type="body" sz="half" idx="1" hasCustomPrompt="1"/>
          </p:nvPr>
        </p:nvSpPr>
        <p:spPr>
          <a:xfrm>
            <a:off x="13084614" y="2212259"/>
            <a:ext cx="10553702" cy="1061012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8" name="Line"/>
          <p:cNvSpPr/>
          <p:nvPr userDrawn="1"/>
        </p:nvSpPr>
        <p:spPr>
          <a:xfrm flipV="1">
            <a:off x="13058794" y="1863962"/>
            <a:ext cx="10661692"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9" name="Text Placeholder 2"/>
          <p:cNvSpPr>
            <a:spLocks noGrp="1"/>
          </p:cNvSpPr>
          <p:nvPr>
            <p:ph type="body" sz="quarter" idx="13" hasCustomPrompt="1"/>
          </p:nvPr>
        </p:nvSpPr>
        <p:spPr>
          <a:xfrm>
            <a:off x="13084614" y="807368"/>
            <a:ext cx="10664386"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814537667"/>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13716000"/>
          </a:xfrm>
          <a:prstGeom prst="rect">
            <a:avLst/>
          </a:prstGeom>
        </p:spPr>
        <p:txBody>
          <a:bodyPr/>
          <a:lstStyle/>
          <a:p>
            <a:endParaRPr lang="en-GB"/>
          </a:p>
        </p:txBody>
      </p:sp>
      <p:sp>
        <p:nvSpPr>
          <p:cNvPr id="10" name="Body Level One…"/>
          <p:cNvSpPr txBox="1">
            <a:spLocks noGrp="1"/>
          </p:cNvSpPr>
          <p:nvPr>
            <p:ph type="body" sz="half" idx="1" hasCustomPrompt="1"/>
          </p:nvPr>
        </p:nvSpPr>
        <p:spPr>
          <a:xfrm>
            <a:off x="13084614" y="3303639"/>
            <a:ext cx="10553702" cy="951874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3" name="Line"/>
          <p:cNvSpPr/>
          <p:nvPr userDrawn="1"/>
        </p:nvSpPr>
        <p:spPr>
          <a:xfrm>
            <a:off x="13086079" y="635134"/>
            <a:ext cx="10664979"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5" name="Line"/>
          <p:cNvSpPr/>
          <p:nvPr userDrawn="1"/>
        </p:nvSpPr>
        <p:spPr>
          <a:xfrm flipV="1">
            <a:off x="13088257" y="3008670"/>
            <a:ext cx="10661692"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Text Placeholder 2"/>
          <p:cNvSpPr>
            <a:spLocks noGrp="1"/>
          </p:cNvSpPr>
          <p:nvPr>
            <p:ph type="body" sz="quarter" idx="11" hasCustomPrompt="1"/>
          </p:nvPr>
        </p:nvSpPr>
        <p:spPr>
          <a:xfrm>
            <a:off x="13084614" y="756920"/>
            <a:ext cx="10664386"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7" name="Text Placeholder 2"/>
          <p:cNvSpPr>
            <a:spLocks noGrp="1"/>
          </p:cNvSpPr>
          <p:nvPr>
            <p:ph type="body" sz="quarter" idx="13" hasCustomPrompt="1"/>
          </p:nvPr>
        </p:nvSpPr>
        <p:spPr>
          <a:xfrm>
            <a:off x="13082555" y="1843655"/>
            <a:ext cx="10664386"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213677773"/>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967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Title &amp; Subtitle">
    <p:spTree>
      <p:nvGrpSpPr>
        <p:cNvPr id="1" name=""/>
        <p:cNvGrpSpPr/>
        <p:nvPr/>
      </p:nvGrpSpPr>
      <p:grpSpPr>
        <a:xfrm>
          <a:off x="0" y="0"/>
          <a:ext cx="0" cy="0"/>
          <a:chOff x="0" y="0"/>
          <a:chExt cx="0" cy="0"/>
        </a:xfrm>
      </p:grpSpPr>
      <p:sp>
        <p:nvSpPr>
          <p:cNvPr id="14" name="Body Level One…"/>
          <p:cNvSpPr txBox="1">
            <a:spLocks noGrp="1"/>
          </p:cNvSpPr>
          <p:nvPr>
            <p:ph type="body" sz="half" idx="1" hasCustomPrompt="1"/>
          </p:nvPr>
        </p:nvSpPr>
        <p:spPr>
          <a:xfrm>
            <a:off x="12587591" y="2238701"/>
            <a:ext cx="11050725" cy="10583682"/>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238701"/>
            <a:ext cx="0" cy="10583680"/>
          </a:xfrm>
          <a:prstGeom prst="line">
            <a:avLst/>
          </a:prstGeom>
          <a:noFill/>
          <a:ln w="25400" cap="flat">
            <a:solidFill>
              <a:schemeClr val="bg2"/>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7" name="Body Level One…"/>
          <p:cNvSpPr txBox="1">
            <a:spLocks noGrp="1"/>
          </p:cNvSpPr>
          <p:nvPr>
            <p:ph type="body" sz="half" idx="14" hasCustomPrompt="1"/>
          </p:nvPr>
        </p:nvSpPr>
        <p:spPr>
          <a:xfrm>
            <a:off x="640201" y="2238701"/>
            <a:ext cx="11208087" cy="10583681"/>
          </a:xfrm>
          <a:prstGeom prst="rect">
            <a:avLst/>
          </a:prstGeom>
        </p:spPr>
        <p:txBody>
          <a:bodyPr/>
          <a:lstStyle>
            <a:lvl1pPr marL="571500" marR="0" indent="-571500" algn="l" defTabSz="1828800" latinLnBrk="0">
              <a:lnSpc>
                <a:spcPct val="90000"/>
              </a:lnSpc>
              <a:spcBef>
                <a:spcPts val="1800"/>
              </a:spcBef>
              <a:spcAft>
                <a:spcPct val="0"/>
              </a:spcAft>
              <a:buClrTx/>
              <a:buSz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ct val="0"/>
              </a:spcAft>
              <a:buClr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pic>
        <p:nvPicPr>
          <p:cNvPr id="2" name="image1.pdf" descr="image1.pdf">
            <a:extLst>
              <a:ext uri="{FF2B5EF4-FFF2-40B4-BE49-F238E27FC236}">
                <a16:creationId xmlns:a16="http://schemas.microsoft.com/office/drawing/2014/main" id="{B6726E8E-BB2D-1885-D115-F2784C8BBE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2606760747"/>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8_Title &amp; Subtitle">
    <p:spTree>
      <p:nvGrpSpPr>
        <p:cNvPr id="1" name=""/>
        <p:cNvGrpSpPr/>
        <p:nvPr/>
      </p:nvGrpSpPr>
      <p:grpSpPr>
        <a:xfrm>
          <a:off x="0" y="0"/>
          <a:ext cx="0" cy="0"/>
          <a:chOff x="0" y="0"/>
          <a:chExt cx="0" cy="0"/>
        </a:xfrm>
      </p:grpSpPr>
      <p:sp>
        <p:nvSpPr>
          <p:cNvPr id="14" name="Body Level One…"/>
          <p:cNvSpPr txBox="1">
            <a:spLocks noGrp="1"/>
          </p:cNvSpPr>
          <p:nvPr>
            <p:ph type="body" sz="half" idx="1" hasCustomPrompt="1"/>
          </p:nvPr>
        </p:nvSpPr>
        <p:spPr>
          <a:xfrm>
            <a:off x="12587591" y="3333137"/>
            <a:ext cx="11050725" cy="9489246"/>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3333136"/>
            <a:ext cx="0" cy="9489245"/>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7" name="Text Placeholder 2"/>
          <p:cNvSpPr>
            <a:spLocks noGrp="1"/>
          </p:cNvSpPr>
          <p:nvPr>
            <p:ph type="body" sz="quarter" idx="10"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8"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9" name="Body Level One…"/>
          <p:cNvSpPr txBox="1">
            <a:spLocks noGrp="1"/>
          </p:cNvSpPr>
          <p:nvPr>
            <p:ph type="body" sz="half" idx="14" hasCustomPrompt="1"/>
          </p:nvPr>
        </p:nvSpPr>
        <p:spPr>
          <a:xfrm>
            <a:off x="640201" y="3362632"/>
            <a:ext cx="11208087" cy="9459750"/>
          </a:xfrm>
          <a:prstGeom prst="rect">
            <a:avLst/>
          </a:prstGeom>
        </p:spPr>
        <p:txBody>
          <a:bodyPr/>
          <a:lstStyle>
            <a:lvl1pPr marL="571500" marR="0" indent="-571500" algn="l" defTabSz="1828800" latinLnBrk="0">
              <a:lnSpc>
                <a:spcPct val="90000"/>
              </a:lnSpc>
              <a:spcBef>
                <a:spcPts val="1800"/>
              </a:spcBef>
              <a:spcAft>
                <a:spcPct val="0"/>
              </a:spcAft>
              <a:buClrTx/>
              <a:buSz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ct val="0"/>
              </a:spcAft>
              <a:buClr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pic>
        <p:nvPicPr>
          <p:cNvPr id="2" name="image1.pdf" descr="image1.pdf">
            <a:extLst>
              <a:ext uri="{FF2B5EF4-FFF2-40B4-BE49-F238E27FC236}">
                <a16:creationId xmlns:a16="http://schemas.microsoft.com/office/drawing/2014/main" id="{95B9AF35-0F55-47C9-A046-3FE2A125EF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2767034409"/>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9_Title &amp; Subtitle">
    <p:spTree>
      <p:nvGrpSpPr>
        <p:cNvPr id="1" name=""/>
        <p:cNvGrpSpPr/>
        <p:nvPr/>
      </p:nvGrpSpPr>
      <p:grpSpPr>
        <a:xfrm>
          <a:off x="0" y="0"/>
          <a:ext cx="0" cy="0"/>
          <a:chOff x="0" y="0"/>
          <a:chExt cx="0" cy="0"/>
        </a:xfrm>
      </p:grpSpPr>
      <p:sp>
        <p:nvSpPr>
          <p:cNvPr id="215" name="Rectangle 1"/>
          <p:cNvSpPr/>
          <p:nvPr/>
        </p:nvSpPr>
        <p:spPr>
          <a:xfrm>
            <a:off x="0" y="0"/>
            <a:ext cx="24384000" cy="13716000"/>
          </a:xfrm>
          <a:prstGeom prst="rect">
            <a:avLst/>
          </a:prstGeom>
          <a:solidFill>
            <a:srgbClr val="005E78"/>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17" name="Body Level One…"/>
          <p:cNvSpPr txBox="1">
            <a:spLocks noGrp="1"/>
          </p:cNvSpPr>
          <p:nvPr>
            <p:ph type="body" sz="half" idx="1" hasCustomPrompt="1"/>
          </p:nvPr>
        </p:nvSpPr>
        <p:spPr>
          <a:xfrm>
            <a:off x="12587591" y="2190750"/>
            <a:ext cx="11050726" cy="10631634"/>
          </a:xfrm>
          <a:prstGeom prst="rect">
            <a:avLst/>
          </a:prstGeom>
        </p:spPr>
        <p:txBody>
          <a:bodyPr/>
          <a:lstStyle>
            <a:lvl1pPr>
              <a:defRPr>
                <a:solidFill>
                  <a:srgbClr val="EDEDED"/>
                </a:solidFill>
              </a:defRPr>
            </a:lvl1pPr>
            <a:lvl2pPr>
              <a:defRPr>
                <a:solidFill>
                  <a:srgbClr val="EDEDED"/>
                </a:solidFill>
              </a:defRPr>
            </a:lvl2pPr>
            <a:lvl3pPr>
              <a:defRPr>
                <a:solidFill>
                  <a:srgbClr val="EDEDED"/>
                </a:solidFill>
              </a:defRPr>
            </a:lvl3pPr>
            <a:lvl4pPr>
              <a:defRPr>
                <a:solidFill>
                  <a:srgbClr val="EDEDED"/>
                </a:solidFill>
              </a:defRPr>
            </a:lvl4pPr>
            <a:lvl5pPr>
              <a:defRPr>
                <a:solidFill>
                  <a:srgbClr val="EDEDED"/>
                </a:solidFill>
              </a:defRPr>
            </a:lvl5pPr>
          </a:lstStyle>
          <a:p>
            <a:r>
              <a:t> Body Level One</a:t>
            </a:r>
          </a:p>
          <a:p>
            <a:pPr lvl="1"/>
            <a:endParaRPr/>
          </a:p>
          <a:p>
            <a:pPr lvl="2"/>
            <a:endParaRPr/>
          </a:p>
          <a:p>
            <a:pPr lvl="3"/>
            <a:endParaRPr/>
          </a:p>
          <a:p>
            <a:pPr lvl="4"/>
            <a:endParaRPr/>
          </a:p>
        </p:txBody>
      </p:sp>
      <p:sp>
        <p:nvSpPr>
          <p:cNvPr id="218" name="Straight Connector 7"/>
          <p:cNvSpPr/>
          <p:nvPr/>
        </p:nvSpPr>
        <p:spPr>
          <a:xfrm flipH="1">
            <a:off x="12159573" y="2190750"/>
            <a:ext cx="1" cy="10631632"/>
          </a:xfrm>
          <a:prstGeom prst="line">
            <a:avLst/>
          </a:prstGeom>
          <a:ln w="25400">
            <a:solidFill>
              <a:srgbClr val="DDDDDD"/>
            </a:solidFill>
            <a:miter/>
          </a:ln>
        </p:spPr>
        <p:txBody>
          <a:bodyPr lIns="45718" tIns="45718" rIns="45718" bIns="45718"/>
          <a:lstStyle/>
          <a:p>
            <a:endParaRPr/>
          </a:p>
        </p:txBody>
      </p:sp>
      <p:sp>
        <p:nvSpPr>
          <p:cNvPr id="219"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a:p>
        </p:txBody>
      </p:sp>
      <p:sp>
        <p:nvSpPr>
          <p:cNvPr id="220"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221" name="Body Level One…"/>
          <p:cNvSpPr txBox="1">
            <a:spLocks noGrp="1"/>
          </p:cNvSpPr>
          <p:nvPr>
            <p:ph type="body" sz="half" idx="22" hasCustomPrompt="1"/>
          </p:nvPr>
        </p:nvSpPr>
        <p:spPr>
          <a:xfrm>
            <a:off x="640200" y="2190749"/>
            <a:ext cx="11208089" cy="10631634"/>
          </a:xfrm>
          <a:prstGeom prst="rect">
            <a:avLst/>
          </a:prstGeom>
        </p:spPr>
        <p:txBody>
          <a:bodyPr/>
          <a:lstStyle>
            <a:lvl1pPr>
              <a:tabLst>
                <a:tab pos="3302000" algn="l"/>
              </a:tabLst>
              <a:defRPr>
                <a:solidFill>
                  <a:srgbClr val="EDEDED"/>
                </a:solidFill>
              </a:defRPr>
            </a:lvl1pPr>
          </a:lstStyle>
          <a:p>
            <a:r>
              <a:t> Body Level One
 Body Level Two</a:t>
            </a:r>
          </a:p>
        </p:txBody>
      </p:sp>
      <p:sp>
        <p:nvSpPr>
          <p:cNvPr id="222"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97CCB6E4-CB34-25B9-6CA2-28BB3F8FDA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6_Title &amp; Subtitle">
    <p:spTree>
      <p:nvGrpSpPr>
        <p:cNvPr id="1" name=""/>
        <p:cNvGrpSpPr/>
        <p:nvPr/>
      </p:nvGrpSpPr>
      <p:grpSpPr>
        <a:xfrm>
          <a:off x="0" y="0"/>
          <a:ext cx="0" cy="0"/>
          <a:chOff x="0" y="0"/>
          <a:chExt cx="0" cy="0"/>
        </a:xfrm>
      </p:grpSpPr>
      <p:sp>
        <p:nvSpPr>
          <p:cNvPr id="229" name="Rectangle 1"/>
          <p:cNvSpPr/>
          <p:nvPr/>
        </p:nvSpPr>
        <p:spPr>
          <a:xfrm>
            <a:off x="0" y="0"/>
            <a:ext cx="24384000" cy="13716000"/>
          </a:xfrm>
          <a:prstGeom prst="rect">
            <a:avLst/>
          </a:prstGeom>
          <a:solidFill>
            <a:srgbClr val="0000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31" name="Body Level One…"/>
          <p:cNvSpPr txBox="1">
            <a:spLocks noGrp="1"/>
          </p:cNvSpPr>
          <p:nvPr>
            <p:ph type="body" sz="half" idx="1" hasCustomPrompt="1"/>
          </p:nvPr>
        </p:nvSpPr>
        <p:spPr>
          <a:xfrm>
            <a:off x="12587591" y="2190750"/>
            <a:ext cx="11050726" cy="10631634"/>
          </a:xfrm>
          <a:prstGeom prst="rect">
            <a:avLst/>
          </a:prstGeom>
        </p:spPr>
        <p:txBody>
          <a:bodyPr/>
          <a:lstStyle>
            <a:lvl1pPr>
              <a:defRPr>
                <a:solidFill>
                  <a:srgbClr val="EDEDED"/>
                </a:solidFill>
              </a:defRPr>
            </a:lvl1pPr>
            <a:lvl2pPr>
              <a:defRPr>
                <a:solidFill>
                  <a:srgbClr val="EDEDED"/>
                </a:solidFill>
              </a:defRPr>
            </a:lvl2pPr>
            <a:lvl3pPr>
              <a:defRPr>
                <a:solidFill>
                  <a:srgbClr val="EDEDED"/>
                </a:solidFill>
              </a:defRPr>
            </a:lvl3pPr>
            <a:lvl4pPr>
              <a:defRPr>
                <a:solidFill>
                  <a:srgbClr val="EDEDED"/>
                </a:solidFill>
              </a:defRPr>
            </a:lvl4pPr>
            <a:lvl5pPr>
              <a:defRPr>
                <a:solidFill>
                  <a:srgbClr val="EDEDED"/>
                </a:solidFill>
              </a:defRPr>
            </a:lvl5pPr>
          </a:lstStyle>
          <a:p>
            <a:r>
              <a:t> Body Level One</a:t>
            </a:r>
          </a:p>
          <a:p>
            <a:pPr lvl="1"/>
            <a:endParaRPr/>
          </a:p>
          <a:p>
            <a:pPr lvl="2"/>
            <a:endParaRPr/>
          </a:p>
          <a:p>
            <a:pPr lvl="3"/>
            <a:endParaRPr/>
          </a:p>
          <a:p>
            <a:pPr lvl="4"/>
            <a:endParaRPr/>
          </a:p>
        </p:txBody>
      </p:sp>
      <p:sp>
        <p:nvSpPr>
          <p:cNvPr id="232" name="Straight Connector 7"/>
          <p:cNvSpPr/>
          <p:nvPr/>
        </p:nvSpPr>
        <p:spPr>
          <a:xfrm flipH="1">
            <a:off x="12159573" y="2190750"/>
            <a:ext cx="1" cy="10631632"/>
          </a:xfrm>
          <a:prstGeom prst="line">
            <a:avLst/>
          </a:prstGeom>
          <a:ln w="25400">
            <a:solidFill>
              <a:srgbClr val="DDDDDD"/>
            </a:solidFill>
            <a:miter/>
          </a:ln>
        </p:spPr>
        <p:txBody>
          <a:bodyPr lIns="45718" tIns="45718" rIns="45718" bIns="45718"/>
          <a:lstStyle/>
          <a:p>
            <a:endParaRPr/>
          </a:p>
        </p:txBody>
      </p:sp>
      <p:sp>
        <p:nvSpPr>
          <p:cNvPr id="233"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a:p>
        </p:txBody>
      </p:sp>
      <p:sp>
        <p:nvSpPr>
          <p:cNvPr id="234"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235" name="Body Level One…"/>
          <p:cNvSpPr txBox="1">
            <a:spLocks noGrp="1"/>
          </p:cNvSpPr>
          <p:nvPr>
            <p:ph type="body" sz="half" idx="22" hasCustomPrompt="1"/>
          </p:nvPr>
        </p:nvSpPr>
        <p:spPr>
          <a:xfrm>
            <a:off x="640200" y="2190749"/>
            <a:ext cx="11208089" cy="10631634"/>
          </a:xfrm>
          <a:prstGeom prst="rect">
            <a:avLst/>
          </a:prstGeom>
        </p:spPr>
        <p:txBody>
          <a:bodyPr/>
          <a:lstStyle>
            <a:lvl1pPr>
              <a:tabLst>
                <a:tab pos="3302000" algn="l"/>
              </a:tabLst>
              <a:defRPr>
                <a:solidFill>
                  <a:srgbClr val="EDEDED"/>
                </a:solidFill>
              </a:defRPr>
            </a:lvl1pPr>
          </a:lstStyle>
          <a:p>
            <a:r>
              <a:t> Body Level One
 Body Level Two</a:t>
            </a:r>
          </a:p>
        </p:txBody>
      </p:sp>
      <p:sp>
        <p:nvSpPr>
          <p:cNvPr id="236"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57376109-6CD7-87B6-24E8-BDC669D878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8_Title &amp; Subtitle">
    <p:spTree>
      <p:nvGrpSpPr>
        <p:cNvPr id="1" name=""/>
        <p:cNvGrpSpPr/>
        <p:nvPr/>
      </p:nvGrpSpPr>
      <p:grpSpPr>
        <a:xfrm>
          <a:off x="0" y="0"/>
          <a:ext cx="0" cy="0"/>
          <a:chOff x="0" y="0"/>
          <a:chExt cx="0" cy="0"/>
        </a:xfrm>
      </p:grpSpPr>
      <p:sp>
        <p:nvSpPr>
          <p:cNvPr id="229" name="Rectangle 1"/>
          <p:cNvSpPr/>
          <p:nvPr/>
        </p:nvSpPr>
        <p:spPr>
          <a:xfrm>
            <a:off x="0" y="0"/>
            <a:ext cx="24384000" cy="13716000"/>
          </a:xfrm>
          <a:prstGeom prst="rect">
            <a:avLst/>
          </a:prstGeom>
          <a:solidFill>
            <a:srgbClr val="0000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33"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a:p>
        </p:txBody>
      </p:sp>
      <p:sp>
        <p:nvSpPr>
          <p:cNvPr id="234"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2" name="Body Level One…">
            <a:extLst>
              <a:ext uri="{FF2B5EF4-FFF2-40B4-BE49-F238E27FC236}">
                <a16:creationId xmlns:a16="http://schemas.microsoft.com/office/drawing/2014/main" id="{CEBCB29A-0634-6299-0BFA-3B83401B4A8C}"/>
              </a:ext>
            </a:extLst>
          </p:cNvPr>
          <p:cNvSpPr txBox="1">
            <a:spLocks noGrp="1"/>
          </p:cNvSpPr>
          <p:nvPr>
            <p:ph type="body" sz="half" idx="22" hasCustomPrompt="1"/>
          </p:nvPr>
        </p:nvSpPr>
        <p:spPr>
          <a:xfrm>
            <a:off x="640200" y="2190749"/>
            <a:ext cx="23108800" cy="10631634"/>
          </a:xfrm>
          <a:prstGeom prst="rect">
            <a:avLst/>
          </a:prstGeom>
        </p:spPr>
        <p:txBody>
          <a:bodyPr/>
          <a:lstStyle>
            <a:lvl1pPr>
              <a:tabLst>
                <a:tab pos="3302000" algn="l"/>
              </a:tabLst>
              <a:defRPr>
                <a:solidFill>
                  <a:srgbClr val="EDEDED"/>
                </a:solidFill>
              </a:defRPr>
            </a:lvl1pPr>
          </a:lstStyle>
          <a:p>
            <a:r>
              <a:t> Body Level One
 Body Level Two</a:t>
            </a:r>
          </a:p>
        </p:txBody>
      </p:sp>
      <p:pic>
        <p:nvPicPr>
          <p:cNvPr id="3" name="image1.pdf" descr="image1.pdf">
            <a:extLst>
              <a:ext uri="{FF2B5EF4-FFF2-40B4-BE49-F238E27FC236}">
                <a16:creationId xmlns:a16="http://schemas.microsoft.com/office/drawing/2014/main" id="{5250BF71-2305-25F4-5624-9D36D6C662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1446420438"/>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10_Title &amp; Subtitle">
    <p:spTree>
      <p:nvGrpSpPr>
        <p:cNvPr id="1" name=""/>
        <p:cNvGrpSpPr/>
        <p:nvPr/>
      </p:nvGrpSpPr>
      <p:grpSpPr>
        <a:xfrm>
          <a:off x="0" y="0"/>
          <a:ext cx="0" cy="0"/>
          <a:chOff x="0" y="0"/>
          <a:chExt cx="0" cy="0"/>
        </a:xfrm>
      </p:grpSpPr>
      <p:sp>
        <p:nvSpPr>
          <p:cNvPr id="255" name="Rectangle 1"/>
          <p:cNvSpPr/>
          <p:nvPr/>
        </p:nvSpPr>
        <p:spPr>
          <a:xfrm>
            <a:off x="0" y="0"/>
            <a:ext cx="24384000" cy="13716000"/>
          </a:xfrm>
          <a:prstGeom prst="rect">
            <a:avLst/>
          </a:prstGeom>
          <a:solidFill>
            <a:srgbClr val="4A2044"/>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56" name="Body Level One…"/>
          <p:cNvSpPr txBox="1">
            <a:spLocks noGrp="1"/>
          </p:cNvSpPr>
          <p:nvPr>
            <p:ph type="body" sz="quarter" idx="1" hasCustomPrompt="1"/>
          </p:nvPr>
        </p:nvSpPr>
        <p:spPr>
          <a:xfrm>
            <a:off x="631354" y="1843654"/>
            <a:ext cx="23080680"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257" name="Text Placeholder 2"/>
          <p:cNvSpPr>
            <a:spLocks noGrp="1"/>
          </p:cNvSpPr>
          <p:nvPr>
            <p:ph type="body" sz="quarter" idx="21" hasCustomPrompt="1"/>
          </p:nvPr>
        </p:nvSpPr>
        <p:spPr>
          <a:xfrm>
            <a:off x="633412" y="756919"/>
            <a:ext cx="23080680"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sp>
        <p:nvSpPr>
          <p:cNvPr id="259" name="Body Level One…"/>
          <p:cNvSpPr txBox="1">
            <a:spLocks noGrp="1"/>
          </p:cNvSpPr>
          <p:nvPr>
            <p:ph type="body" sz="half" idx="22" hasCustomPrompt="1"/>
          </p:nvPr>
        </p:nvSpPr>
        <p:spPr>
          <a:xfrm>
            <a:off x="12587591" y="3362631"/>
            <a:ext cx="11050726" cy="9459753"/>
          </a:xfrm>
          <a:prstGeom prst="rect">
            <a:avLst/>
          </a:prstGeom>
        </p:spPr>
        <p:txBody>
          <a:bodyPr/>
          <a:lstStyle>
            <a:lvl1pPr>
              <a:defRPr>
                <a:solidFill>
                  <a:srgbClr val="EDEDED"/>
                </a:solidFill>
              </a:defRPr>
            </a:lvl1pPr>
          </a:lstStyle>
          <a:p>
            <a:r>
              <a:t> Body Level One
 Body Level Two</a:t>
            </a:r>
          </a:p>
        </p:txBody>
      </p:sp>
      <p:sp>
        <p:nvSpPr>
          <p:cNvPr id="260" name="Body Level One…"/>
          <p:cNvSpPr txBox="1">
            <a:spLocks noGrp="1"/>
          </p:cNvSpPr>
          <p:nvPr>
            <p:ph type="body" sz="half" idx="23" hasCustomPrompt="1"/>
          </p:nvPr>
        </p:nvSpPr>
        <p:spPr>
          <a:xfrm>
            <a:off x="640200" y="3362631"/>
            <a:ext cx="11208089" cy="9459752"/>
          </a:xfrm>
          <a:prstGeom prst="rect">
            <a:avLst/>
          </a:prstGeom>
        </p:spPr>
        <p:txBody>
          <a:bodyPr/>
          <a:lstStyle>
            <a:lvl1pPr>
              <a:defRPr>
                <a:solidFill>
                  <a:srgbClr val="EDEDED"/>
                </a:solidFill>
                <a:latin typeface="Cymru Sans Body"/>
                <a:ea typeface="Cymru Sans Body"/>
                <a:cs typeface="Cymru Sans Body"/>
                <a:sym typeface="Cymru Sans Body"/>
              </a:defRPr>
            </a:lvl1pPr>
          </a:lstStyle>
          <a:p>
            <a:r>
              <a:t> Body Level One
 Body Level Two</a:t>
            </a:r>
          </a:p>
        </p:txBody>
      </p:sp>
      <p:sp>
        <p:nvSpPr>
          <p:cNvPr id="261" name="Straight Connector 19"/>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262" name="Line"/>
          <p:cNvSpPr/>
          <p:nvPr/>
        </p:nvSpPr>
        <p:spPr>
          <a:xfrm>
            <a:off x="634185" y="635135"/>
            <a:ext cx="23079906" cy="1"/>
          </a:xfrm>
          <a:prstGeom prst="line">
            <a:avLst/>
          </a:prstGeom>
          <a:ln w="25400">
            <a:solidFill>
              <a:srgbClr val="DDDDDD"/>
            </a:solidFill>
            <a:miter lim="400000"/>
          </a:ln>
        </p:spPr>
        <p:txBody>
          <a:bodyPr lIns="45718" tIns="45718" rIns="45718" bIns="45718"/>
          <a:lstStyle/>
          <a:p>
            <a:endParaRPr/>
          </a:p>
        </p:txBody>
      </p:sp>
      <p:sp>
        <p:nvSpPr>
          <p:cNvPr id="263"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264"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93582F21-0613-02CD-E3DB-683A029D9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11_Title &amp; Subtitle">
    <p:spTree>
      <p:nvGrpSpPr>
        <p:cNvPr id="1" name=""/>
        <p:cNvGrpSpPr/>
        <p:nvPr/>
      </p:nvGrpSpPr>
      <p:grpSpPr>
        <a:xfrm>
          <a:off x="0" y="0"/>
          <a:ext cx="0" cy="0"/>
          <a:chOff x="0" y="0"/>
          <a:chExt cx="0" cy="0"/>
        </a:xfrm>
      </p:grpSpPr>
      <p:sp>
        <p:nvSpPr>
          <p:cNvPr id="271" name="Rectangle 1"/>
          <p:cNvSpPr/>
          <p:nvPr/>
        </p:nvSpPr>
        <p:spPr>
          <a:xfrm>
            <a:off x="0" y="0"/>
            <a:ext cx="24384000" cy="13716000"/>
          </a:xfrm>
          <a:prstGeom prst="rect">
            <a:avLst/>
          </a:prstGeom>
          <a:solidFill>
            <a:srgbClr val="999568"/>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72" name="Body Level One…"/>
          <p:cNvSpPr txBox="1">
            <a:spLocks noGrp="1"/>
          </p:cNvSpPr>
          <p:nvPr>
            <p:ph type="body" sz="quarter" idx="1" hasCustomPrompt="1"/>
          </p:nvPr>
        </p:nvSpPr>
        <p:spPr>
          <a:xfrm>
            <a:off x="631354" y="1843654"/>
            <a:ext cx="23080680"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273" name="Text Placeholder 2"/>
          <p:cNvSpPr>
            <a:spLocks noGrp="1"/>
          </p:cNvSpPr>
          <p:nvPr>
            <p:ph type="body" sz="quarter" idx="21" hasCustomPrompt="1"/>
          </p:nvPr>
        </p:nvSpPr>
        <p:spPr>
          <a:xfrm>
            <a:off x="633412" y="756919"/>
            <a:ext cx="23080680"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sp>
        <p:nvSpPr>
          <p:cNvPr id="275" name="Body Level One…"/>
          <p:cNvSpPr txBox="1">
            <a:spLocks noGrp="1"/>
          </p:cNvSpPr>
          <p:nvPr>
            <p:ph type="body" sz="half" idx="22" hasCustomPrompt="1"/>
          </p:nvPr>
        </p:nvSpPr>
        <p:spPr>
          <a:xfrm>
            <a:off x="12587591" y="3362631"/>
            <a:ext cx="11050726" cy="9459753"/>
          </a:xfrm>
          <a:prstGeom prst="rect">
            <a:avLst/>
          </a:prstGeom>
        </p:spPr>
        <p:txBody>
          <a:bodyPr/>
          <a:lstStyle>
            <a:lvl1pPr>
              <a:defRPr>
                <a:solidFill>
                  <a:srgbClr val="EDEDED"/>
                </a:solidFill>
              </a:defRPr>
            </a:lvl1pPr>
          </a:lstStyle>
          <a:p>
            <a:r>
              <a:t> Body Level One
 Body Level Two</a:t>
            </a:r>
          </a:p>
        </p:txBody>
      </p:sp>
      <p:sp>
        <p:nvSpPr>
          <p:cNvPr id="276" name="Straight Connector 19"/>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277"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278" name="Body Level One…"/>
          <p:cNvSpPr txBox="1">
            <a:spLocks noGrp="1"/>
          </p:cNvSpPr>
          <p:nvPr>
            <p:ph type="body" sz="half" idx="23" hasCustomPrompt="1"/>
          </p:nvPr>
        </p:nvSpPr>
        <p:spPr>
          <a:xfrm>
            <a:off x="640200" y="3362631"/>
            <a:ext cx="11208089" cy="9459752"/>
          </a:xfrm>
          <a:prstGeom prst="rect">
            <a:avLst/>
          </a:prstGeom>
        </p:spPr>
        <p:txBody>
          <a:bodyPr/>
          <a:lstStyle>
            <a:lvl1pPr>
              <a:tabLst>
                <a:tab pos="3302000" algn="l"/>
              </a:tabLst>
              <a:defRPr>
                <a:solidFill>
                  <a:srgbClr val="EDEDED"/>
                </a:solidFill>
              </a:defRPr>
            </a:lvl1pPr>
          </a:lstStyle>
          <a:p>
            <a:r>
              <a:t> Body Level One
 Body Level Two</a:t>
            </a:r>
          </a:p>
        </p:txBody>
      </p:sp>
      <p:sp>
        <p:nvSpPr>
          <p:cNvPr id="279"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11B7436D-11F7-B345-A2E0-E4F79D653F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12_Title &amp; Subtitle">
    <p:spTree>
      <p:nvGrpSpPr>
        <p:cNvPr id="1" name=""/>
        <p:cNvGrpSpPr/>
        <p:nvPr/>
      </p:nvGrpSpPr>
      <p:grpSpPr>
        <a:xfrm>
          <a:off x="0" y="0"/>
          <a:ext cx="0" cy="0"/>
          <a:chOff x="0" y="0"/>
          <a:chExt cx="0" cy="0"/>
        </a:xfrm>
      </p:grpSpPr>
      <p:sp>
        <p:nvSpPr>
          <p:cNvPr id="286" name="Rectangle 1"/>
          <p:cNvSpPr/>
          <p:nvPr/>
        </p:nvSpPr>
        <p:spPr>
          <a:xfrm>
            <a:off x="0" y="0"/>
            <a:ext cx="24384000" cy="13716000"/>
          </a:xfrm>
          <a:prstGeom prst="rect">
            <a:avLst/>
          </a:prstGeom>
          <a:solidFill>
            <a:srgbClr val="005E78"/>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87" name="Body Level One…"/>
          <p:cNvSpPr txBox="1">
            <a:spLocks noGrp="1"/>
          </p:cNvSpPr>
          <p:nvPr>
            <p:ph type="body" sz="quarter" idx="1" hasCustomPrompt="1"/>
          </p:nvPr>
        </p:nvSpPr>
        <p:spPr>
          <a:xfrm>
            <a:off x="631354" y="1843654"/>
            <a:ext cx="23080680"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288" name="Text Placeholder 2"/>
          <p:cNvSpPr>
            <a:spLocks noGrp="1"/>
          </p:cNvSpPr>
          <p:nvPr>
            <p:ph type="body" sz="quarter" idx="21" hasCustomPrompt="1"/>
          </p:nvPr>
        </p:nvSpPr>
        <p:spPr>
          <a:xfrm>
            <a:off x="633412" y="756919"/>
            <a:ext cx="23080680"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pic>
        <p:nvPicPr>
          <p:cNvPr id="289"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290" name="Body Level One…"/>
          <p:cNvSpPr txBox="1">
            <a:spLocks noGrp="1"/>
          </p:cNvSpPr>
          <p:nvPr>
            <p:ph type="body" sz="half" idx="22" hasCustomPrompt="1"/>
          </p:nvPr>
        </p:nvSpPr>
        <p:spPr>
          <a:xfrm>
            <a:off x="12587591" y="3362631"/>
            <a:ext cx="11050726" cy="9459753"/>
          </a:xfrm>
          <a:prstGeom prst="rect">
            <a:avLst/>
          </a:prstGeom>
        </p:spPr>
        <p:txBody>
          <a:bodyPr/>
          <a:lstStyle>
            <a:lvl1pPr>
              <a:defRPr>
                <a:solidFill>
                  <a:srgbClr val="EDEDED"/>
                </a:solidFill>
              </a:defRPr>
            </a:lvl1pPr>
          </a:lstStyle>
          <a:p>
            <a:r>
              <a:t> Body Level One
 Body Level Two</a:t>
            </a:r>
          </a:p>
        </p:txBody>
      </p:sp>
      <p:sp>
        <p:nvSpPr>
          <p:cNvPr id="291" name="Straight Connector 7"/>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292"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293" name="Body Level One…"/>
          <p:cNvSpPr txBox="1">
            <a:spLocks noGrp="1"/>
          </p:cNvSpPr>
          <p:nvPr>
            <p:ph type="body" sz="half" idx="23" hasCustomPrompt="1"/>
          </p:nvPr>
        </p:nvSpPr>
        <p:spPr>
          <a:xfrm>
            <a:off x="640200" y="3362631"/>
            <a:ext cx="11208089" cy="9459752"/>
          </a:xfrm>
          <a:prstGeom prst="rect">
            <a:avLst/>
          </a:prstGeom>
        </p:spPr>
        <p:txBody>
          <a:bodyPr/>
          <a:lstStyle>
            <a:lvl1pPr>
              <a:tabLst>
                <a:tab pos="3302000" algn="l"/>
              </a:tabLst>
              <a:defRPr>
                <a:solidFill>
                  <a:srgbClr val="EDEDED"/>
                </a:solidFill>
              </a:defRPr>
            </a:lvl1pPr>
          </a:lstStyle>
          <a:p>
            <a:r>
              <a:t> Body Level One
 Body Level Two</a:t>
            </a:r>
          </a:p>
        </p:txBody>
      </p:sp>
      <p:sp>
        <p:nvSpPr>
          <p:cNvPr id="294"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13_Title &amp; Subtitle">
    <p:spTree>
      <p:nvGrpSpPr>
        <p:cNvPr id="1" name=""/>
        <p:cNvGrpSpPr/>
        <p:nvPr/>
      </p:nvGrpSpPr>
      <p:grpSpPr>
        <a:xfrm>
          <a:off x="0" y="0"/>
          <a:ext cx="0" cy="0"/>
          <a:chOff x="0" y="0"/>
          <a:chExt cx="0" cy="0"/>
        </a:xfrm>
      </p:grpSpPr>
      <p:sp>
        <p:nvSpPr>
          <p:cNvPr id="301" name="Rectangle 1"/>
          <p:cNvSpPr/>
          <p:nvPr/>
        </p:nvSpPr>
        <p:spPr>
          <a:xfrm>
            <a:off x="0" y="0"/>
            <a:ext cx="24384000" cy="13716000"/>
          </a:xfrm>
          <a:prstGeom prst="rect">
            <a:avLst/>
          </a:prstGeom>
          <a:solidFill>
            <a:srgbClr val="0000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302" name="Body Level One…"/>
          <p:cNvSpPr txBox="1">
            <a:spLocks noGrp="1"/>
          </p:cNvSpPr>
          <p:nvPr>
            <p:ph type="body" sz="quarter" idx="1" hasCustomPrompt="1"/>
          </p:nvPr>
        </p:nvSpPr>
        <p:spPr>
          <a:xfrm>
            <a:off x="631354" y="1843654"/>
            <a:ext cx="23080680"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303" name="Text Placeholder 2"/>
          <p:cNvSpPr>
            <a:spLocks noGrp="1"/>
          </p:cNvSpPr>
          <p:nvPr>
            <p:ph type="body" sz="quarter" idx="21" hasCustomPrompt="1"/>
          </p:nvPr>
        </p:nvSpPr>
        <p:spPr>
          <a:xfrm>
            <a:off x="633412" y="756919"/>
            <a:ext cx="23080680"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pic>
        <p:nvPicPr>
          <p:cNvPr id="30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305" name="Body Level One…"/>
          <p:cNvSpPr txBox="1">
            <a:spLocks noGrp="1"/>
          </p:cNvSpPr>
          <p:nvPr>
            <p:ph type="body" sz="half" idx="22" hasCustomPrompt="1"/>
          </p:nvPr>
        </p:nvSpPr>
        <p:spPr>
          <a:xfrm>
            <a:off x="12587591" y="3362631"/>
            <a:ext cx="11050726" cy="9459753"/>
          </a:xfrm>
          <a:prstGeom prst="rect">
            <a:avLst/>
          </a:prstGeom>
        </p:spPr>
        <p:txBody>
          <a:bodyPr/>
          <a:lstStyle>
            <a:lvl1pPr>
              <a:defRPr sz="4000">
                <a:solidFill>
                  <a:srgbClr val="EDEDED"/>
                </a:solidFill>
              </a:defRPr>
            </a:lvl1pPr>
          </a:lstStyle>
          <a:p>
            <a:r>
              <a:t> Body Level One
 Body Level Two</a:t>
            </a:r>
          </a:p>
        </p:txBody>
      </p:sp>
      <p:sp>
        <p:nvSpPr>
          <p:cNvPr id="306" name="Body Level One…"/>
          <p:cNvSpPr txBox="1">
            <a:spLocks noGrp="1"/>
          </p:cNvSpPr>
          <p:nvPr>
            <p:ph type="body" sz="half" idx="23" hasCustomPrompt="1"/>
          </p:nvPr>
        </p:nvSpPr>
        <p:spPr>
          <a:xfrm>
            <a:off x="640200" y="3362631"/>
            <a:ext cx="11208089" cy="9459752"/>
          </a:xfrm>
          <a:prstGeom prst="rect">
            <a:avLst/>
          </a:prstGeom>
        </p:spPr>
        <p:txBody>
          <a:bodyPr/>
          <a:lstStyle>
            <a:lvl1pPr>
              <a:tabLst>
                <a:tab pos="3302000" algn="l"/>
              </a:tabLst>
              <a:defRPr>
                <a:solidFill>
                  <a:srgbClr val="EDEDED"/>
                </a:solidFill>
              </a:defRPr>
            </a:lvl1pPr>
          </a:lstStyle>
          <a:p>
            <a:r>
              <a:t> Body Level One
 Body Level Two</a:t>
            </a:r>
          </a:p>
        </p:txBody>
      </p:sp>
      <p:sp>
        <p:nvSpPr>
          <p:cNvPr id="307" name="Straight Connector 24"/>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308"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309"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8_Title &amp; Sub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B142B1-72D5-F8B6-AF65-56065094CF44}"/>
              </a:ext>
            </a:extLst>
          </p:cNvPr>
          <p:cNvSpPr/>
          <p:nvPr userDrawn="1"/>
        </p:nvSpPr>
        <p:spPr>
          <a:xfrm>
            <a:off x="0" y="0"/>
            <a:ext cx="24384000" cy="13716000"/>
          </a:xfrm>
          <a:prstGeom prst="rect">
            <a:avLst/>
          </a:prstGeom>
          <a:solidFill>
            <a:srgbClr val="FCE7E7"/>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Helvetica"/>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238701"/>
            <a:ext cx="11050725" cy="10583682"/>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238701"/>
            <a:ext cx="0" cy="10583680"/>
          </a:xfrm>
          <a:prstGeom prst="line">
            <a:avLst/>
          </a:prstGeom>
          <a:noFill/>
          <a:ln w="25400" cap="flat">
            <a:solidFill>
              <a:schemeClr val="bg2"/>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7" name="Body Level One…"/>
          <p:cNvSpPr txBox="1">
            <a:spLocks noGrp="1"/>
          </p:cNvSpPr>
          <p:nvPr>
            <p:ph type="body" sz="half" idx="14" hasCustomPrompt="1"/>
          </p:nvPr>
        </p:nvSpPr>
        <p:spPr>
          <a:xfrm>
            <a:off x="640201" y="2238701"/>
            <a:ext cx="11208087" cy="10583681"/>
          </a:xfrm>
          <a:prstGeom prst="rect">
            <a:avLst/>
          </a:prstGeom>
        </p:spPr>
        <p:txBody>
          <a:bodyPr/>
          <a:lstStyle>
            <a:lvl1pPr marL="571500" marR="0" indent="-571500" algn="l" defTabSz="1828800" latinLnBrk="0">
              <a:lnSpc>
                <a:spcPct val="90000"/>
              </a:lnSpc>
              <a:spcBef>
                <a:spcPts val="1800"/>
              </a:spcBef>
              <a:spcAft>
                <a:spcPct val="0"/>
              </a:spcAft>
              <a:buClrTx/>
              <a:buSz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ct val="0"/>
              </a:spcAft>
              <a:buClr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1835762425"/>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9_Title &amp; Sub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F220DD-7C22-1E1F-7A4C-46398FFA7AFE}"/>
              </a:ext>
            </a:extLst>
          </p:cNvPr>
          <p:cNvSpPr/>
          <p:nvPr userDrawn="1"/>
        </p:nvSpPr>
        <p:spPr>
          <a:xfrm>
            <a:off x="0" y="0"/>
            <a:ext cx="24384000" cy="13716000"/>
          </a:xfrm>
          <a:prstGeom prst="rect">
            <a:avLst/>
          </a:prstGeom>
          <a:solidFill>
            <a:srgbClr val="FCE7E7"/>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Helvetica"/>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3333137"/>
            <a:ext cx="11050725" cy="9489246"/>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3333136"/>
            <a:ext cx="0" cy="9489245"/>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7" name="Text Placeholder 2"/>
          <p:cNvSpPr>
            <a:spLocks noGrp="1"/>
          </p:cNvSpPr>
          <p:nvPr>
            <p:ph type="body" sz="quarter" idx="10"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8"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9" name="Body Level One…"/>
          <p:cNvSpPr txBox="1">
            <a:spLocks noGrp="1"/>
          </p:cNvSpPr>
          <p:nvPr>
            <p:ph type="body" sz="half" idx="14" hasCustomPrompt="1"/>
          </p:nvPr>
        </p:nvSpPr>
        <p:spPr>
          <a:xfrm>
            <a:off x="640201" y="3362632"/>
            <a:ext cx="11208087" cy="9459750"/>
          </a:xfrm>
          <a:prstGeom prst="rect">
            <a:avLst/>
          </a:prstGeom>
        </p:spPr>
        <p:txBody>
          <a:bodyPr/>
          <a:lstStyle>
            <a:lvl1pPr marL="571500" marR="0" indent="-571500" algn="l" defTabSz="1828800" latinLnBrk="0">
              <a:lnSpc>
                <a:spcPct val="90000"/>
              </a:lnSpc>
              <a:spcBef>
                <a:spcPts val="1800"/>
              </a:spcBef>
              <a:spcAft>
                <a:spcPct val="0"/>
              </a:spcAft>
              <a:buClrTx/>
              <a:buSz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ct val="0"/>
              </a:spcAft>
              <a:buClr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406656855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D34417-6BD3-E2E1-CC1B-CBEFED079302}"/>
              </a:ext>
            </a:extLst>
          </p:cNvPr>
          <p:cNvSpPr/>
          <p:nvPr userDrawn="1"/>
        </p:nvSpPr>
        <p:spPr>
          <a:xfrm>
            <a:off x="0" y="0"/>
            <a:ext cx="24384000" cy="13716000"/>
          </a:xfrm>
          <a:prstGeom prst="rect">
            <a:avLst/>
          </a:prstGeom>
          <a:solidFill>
            <a:srgbClr val="FCE7E7"/>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Helvetica"/>
            </a:endParaRPr>
          </a:p>
        </p:txBody>
      </p:sp>
      <p:sp>
        <p:nvSpPr>
          <p:cNvPr id="11" name="Body Level One…"/>
          <p:cNvSpPr txBox="1">
            <a:spLocks noGrp="1"/>
          </p:cNvSpPr>
          <p:nvPr>
            <p:ph type="body" sz="half" idx="12" hasCustomPrompt="1"/>
          </p:nvPr>
        </p:nvSpPr>
        <p:spPr>
          <a:xfrm>
            <a:off x="634188" y="2238703"/>
            <a:ext cx="23114812" cy="10583680"/>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sp>
        <p:nvSpPr>
          <p:cNvPr id="12" name="Line"/>
          <p:cNvSpPr/>
          <p:nvPr userDrawn="1"/>
        </p:nvSpPr>
        <p:spPr>
          <a:xfrm flipV="1">
            <a:off x="640203" y="1863963"/>
            <a:ext cx="23080283"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pic>
        <p:nvPicPr>
          <p:cNvPr id="2" name="image1.pdf" descr="image1.pdf">
            <a:extLst>
              <a:ext uri="{FF2B5EF4-FFF2-40B4-BE49-F238E27FC236}">
                <a16:creationId xmlns:a16="http://schemas.microsoft.com/office/drawing/2014/main" id="{61CEB53C-76A0-2CBF-2A06-EE57C1A2B5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Tree>
    <p:extLst>
      <p:ext uri="{BB962C8B-B14F-4D97-AF65-F5344CB8AC3E}">
        <p14:creationId xmlns:p14="http://schemas.microsoft.com/office/powerpoint/2010/main" val="1903734477"/>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amp; Content">
    <p:spTree>
      <p:nvGrpSpPr>
        <p:cNvPr id="1" name=""/>
        <p:cNvGrpSpPr/>
        <p:nvPr/>
      </p:nvGrpSpPr>
      <p:grpSpPr>
        <a:xfrm>
          <a:off x="0" y="0"/>
          <a:ext cx="0" cy="0"/>
          <a:chOff x="0" y="0"/>
          <a:chExt cx="0" cy="0"/>
        </a:xfrm>
      </p:grpSpPr>
      <p:sp>
        <p:nvSpPr>
          <p:cNvPr id="11" name="Body Level One…"/>
          <p:cNvSpPr txBox="1">
            <a:spLocks noGrp="1"/>
          </p:cNvSpPr>
          <p:nvPr>
            <p:ph type="body" sz="half" idx="12" hasCustomPrompt="1"/>
          </p:nvPr>
        </p:nvSpPr>
        <p:spPr>
          <a:xfrm>
            <a:off x="561975" y="2105031"/>
            <a:ext cx="23187025" cy="9850749"/>
          </a:xfrm>
          <a:prstGeom prst="rect">
            <a:avLst/>
          </a:prstGeom>
        </p:spPr>
        <p:txBody>
          <a:bodyPr/>
          <a:lstStyle>
            <a:lvl1pPr marL="571500" indent="-571500">
              <a:buSzTx/>
              <a:buFont typeface="Symbol" panose="05050102010706020507" pitchFamily="18" charset="2"/>
              <a:buChar char=""/>
              <a:defRPr sz="2800">
                <a:solidFill>
                  <a:schemeClr val="tx1"/>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2800">
                <a:solidFill>
                  <a:schemeClr val="tx1"/>
                </a:solidFill>
              </a:defRPr>
            </a:lvl6pPr>
          </a:lstStyle>
          <a:p>
            <a:r>
              <a:rPr lang="en-GB"/>
              <a:t> </a:t>
            </a:r>
            <a:r>
              <a:t>Body Level One</a:t>
            </a:r>
          </a:p>
          <a:p>
            <a:pPr lvl="5"/>
            <a:r>
              <a:rPr lang="en-GB"/>
              <a:t> </a:t>
            </a:r>
            <a:r>
              <a:t>Body Level Two</a:t>
            </a:r>
          </a:p>
        </p:txBody>
      </p: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6" name="Text Placeholder 5">
            <a:extLst>
              <a:ext uri="{FF2B5EF4-FFF2-40B4-BE49-F238E27FC236}">
                <a16:creationId xmlns:a16="http://schemas.microsoft.com/office/drawing/2014/main" id="{A06E1F88-67B6-453D-BE2B-72E04FBB62EF}"/>
              </a:ext>
            </a:extLst>
          </p:cNvPr>
          <p:cNvSpPr>
            <a:spLocks noGrp="1"/>
          </p:cNvSpPr>
          <p:nvPr>
            <p:ph type="body" sz="quarter" idx="14" hasCustomPrompt="1"/>
          </p:nvPr>
        </p:nvSpPr>
        <p:spPr>
          <a:xfrm>
            <a:off x="561976" y="12245876"/>
            <a:ext cx="20528218" cy="998175"/>
          </a:xfrm>
          <a:prstGeom prst="rect">
            <a:avLst/>
          </a:prstGeom>
        </p:spPr>
        <p:txBody>
          <a:bodyPr lIns="0" tIns="0" rIns="0" bIns="0"/>
          <a:lstStyle>
            <a:lvl1pPr marL="0" indent="0">
              <a:buNone/>
              <a:defRPr sz="2000">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3" name="Picture 2">
            <a:extLst>
              <a:ext uri="{FF2B5EF4-FFF2-40B4-BE49-F238E27FC236}">
                <a16:creationId xmlns:a16="http://schemas.microsoft.com/office/drawing/2014/main" id="{52B1BFAA-F3A5-2B27-2679-B62B63F2E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918617" y="12524528"/>
            <a:ext cx="3124857" cy="719523"/>
          </a:xfrm>
          <a:prstGeom prst="rect">
            <a:avLst/>
          </a:prstGeom>
        </p:spPr>
      </p:pic>
    </p:spTree>
    <p:extLst>
      <p:ext uri="{BB962C8B-B14F-4D97-AF65-F5344CB8AC3E}">
        <p14:creationId xmlns:p14="http://schemas.microsoft.com/office/powerpoint/2010/main" val="4266101846"/>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2" name="Text Placeholder 5">
            <a:extLst>
              <a:ext uri="{FF2B5EF4-FFF2-40B4-BE49-F238E27FC236}">
                <a16:creationId xmlns:a16="http://schemas.microsoft.com/office/drawing/2014/main" id="{91F4F05D-E2D2-AC99-819D-0F17B0AB1DC9}"/>
              </a:ext>
            </a:extLst>
          </p:cNvPr>
          <p:cNvSpPr>
            <a:spLocks noGrp="1"/>
          </p:cNvSpPr>
          <p:nvPr>
            <p:ph type="body" sz="quarter" idx="14" hasCustomPrompt="1"/>
          </p:nvPr>
        </p:nvSpPr>
        <p:spPr>
          <a:xfrm>
            <a:off x="561976" y="12245876"/>
            <a:ext cx="20528218" cy="998175"/>
          </a:xfrm>
          <a:prstGeom prst="rect">
            <a:avLst/>
          </a:prstGeom>
        </p:spPr>
        <p:txBody>
          <a:bodyPr lIns="0" tIns="0" rIns="0" bIns="0"/>
          <a:lstStyle>
            <a:lvl1pPr marL="0" indent="0">
              <a:buNone/>
              <a:defRPr sz="2000">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4" name="Picture 3">
            <a:extLst>
              <a:ext uri="{FF2B5EF4-FFF2-40B4-BE49-F238E27FC236}">
                <a16:creationId xmlns:a16="http://schemas.microsoft.com/office/drawing/2014/main" id="{36BB701D-C7AB-B53D-744B-F9C720D5C4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866859" y="12524528"/>
            <a:ext cx="3124857" cy="719523"/>
          </a:xfrm>
          <a:prstGeom prst="rect">
            <a:avLst/>
          </a:prstGeom>
        </p:spPr>
      </p:pic>
    </p:spTree>
    <p:extLst>
      <p:ext uri="{BB962C8B-B14F-4D97-AF65-F5344CB8AC3E}">
        <p14:creationId xmlns:p14="http://schemas.microsoft.com/office/powerpoint/2010/main" val="4290152993"/>
      </p:ext>
    </p:extLst>
  </p:cSld>
  <p:clrMapOvr>
    <a:masterClrMapping/>
  </p:clrMapOvr>
  <p:transition spd="med"/>
  <p:extLst>
    <p:ext uri="{DCECCB84-F9BA-43D5-87BE-67443E8EF086}">
      <p15:sldGuideLst xmlns:p15="http://schemas.microsoft.com/office/powerpoint/2012/main">
        <p15:guide id="2" pos="768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1" name="Body Level One…"/>
          <p:cNvSpPr txBox="1">
            <a:spLocks noGrp="1"/>
          </p:cNvSpPr>
          <p:nvPr>
            <p:ph type="body" sz="half" idx="12" hasCustomPrompt="1"/>
          </p:nvPr>
        </p:nvSpPr>
        <p:spPr>
          <a:xfrm>
            <a:off x="561975" y="3762375"/>
            <a:ext cx="23187025" cy="8193405"/>
          </a:xfrm>
          <a:prstGeom prst="rect">
            <a:avLst/>
          </a:prstGeom>
        </p:spPr>
        <p:txBody>
          <a:bodyPr/>
          <a:lstStyle>
            <a:lvl1pPr marL="571500" indent="-571500">
              <a:buSzTx/>
              <a:buFont typeface="Symbol" panose="05050102010706020507" pitchFamily="18" charset="2"/>
              <a:buChar char=""/>
              <a:defRPr sz="2800">
                <a:solidFill>
                  <a:schemeClr val="tx1"/>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2800">
                <a:solidFill>
                  <a:schemeClr val="tx1"/>
                </a:solidFill>
              </a:defRPr>
            </a:lvl6pPr>
          </a:lstStyle>
          <a:p>
            <a:r>
              <a:rPr lang="en-GB"/>
              <a:t> </a:t>
            </a:r>
            <a:r>
              <a:t>Body Level One</a:t>
            </a:r>
          </a:p>
          <a:p>
            <a:pPr lvl="5"/>
            <a:r>
              <a:rPr lang="en-GB"/>
              <a:t> </a:t>
            </a:r>
            <a:r>
              <a:t>Body Level Two</a:t>
            </a:r>
          </a:p>
        </p:txBody>
      </p: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4" name="Text Placeholder 3">
            <a:extLst>
              <a:ext uri="{FF2B5EF4-FFF2-40B4-BE49-F238E27FC236}">
                <a16:creationId xmlns:a16="http://schemas.microsoft.com/office/drawing/2014/main" id="{0458F7B6-8E98-E727-AE8B-BAAD9C8B4308}"/>
              </a:ext>
            </a:extLst>
          </p:cNvPr>
          <p:cNvSpPr>
            <a:spLocks noGrp="1"/>
          </p:cNvSpPr>
          <p:nvPr>
            <p:ph type="body" sz="quarter" idx="14"/>
          </p:nvPr>
        </p:nvSpPr>
        <p:spPr>
          <a:xfrm>
            <a:off x="561975" y="2105029"/>
            <a:ext cx="23158328" cy="1552572"/>
          </a:xfrm>
          <a:prstGeom prst="rect">
            <a:avLst/>
          </a:prstGeom>
        </p:spPr>
        <p:txBody>
          <a:bodyPr/>
          <a:lstStyle>
            <a:lvl1pPr marL="0" indent="0">
              <a:spcBef>
                <a:spcPct val="0"/>
              </a:spcBef>
              <a:buNone/>
              <a:defRPr sz="2800"/>
            </a:lvl1pPr>
            <a:lvl2pPr marL="0" indent="0">
              <a:spcBef>
                <a:spcPct val="0"/>
              </a:spcBef>
              <a:buNone/>
              <a:defRPr sz="2800"/>
            </a:lvl2pPr>
            <a:lvl3pPr marL="0" indent="0">
              <a:spcBef>
                <a:spcPct val="0"/>
              </a:spcBef>
              <a:buNone/>
              <a:defRPr sz="2800"/>
            </a:lvl3pPr>
            <a:lvl4pPr marL="0" indent="0">
              <a:spcBef>
                <a:spcPct val="0"/>
              </a:spcBef>
              <a:buNone/>
              <a:defRPr sz="2800"/>
            </a:lvl4pPr>
            <a:lvl5pPr marL="0" indent="0">
              <a:spcBef>
                <a:spcPct val="0"/>
              </a:spcBef>
              <a:buNone/>
              <a:defRPr sz="2800"/>
            </a:lvl5pPr>
          </a:lstStyle>
          <a:p>
            <a:pPr lvl="0"/>
            <a:r>
              <a:rPr lang="en-US"/>
              <a:t>Click to edit Master text styles</a:t>
            </a:r>
          </a:p>
        </p:txBody>
      </p:sp>
      <p:sp>
        <p:nvSpPr>
          <p:cNvPr id="5" name="Text Placeholder 5">
            <a:extLst>
              <a:ext uri="{FF2B5EF4-FFF2-40B4-BE49-F238E27FC236}">
                <a16:creationId xmlns:a16="http://schemas.microsoft.com/office/drawing/2014/main" id="{B94B69F0-754D-0194-DFCF-06AF43E4BB05}"/>
              </a:ext>
            </a:extLst>
          </p:cNvPr>
          <p:cNvSpPr>
            <a:spLocks noGrp="1"/>
          </p:cNvSpPr>
          <p:nvPr>
            <p:ph type="body" sz="quarter" idx="15" hasCustomPrompt="1"/>
          </p:nvPr>
        </p:nvSpPr>
        <p:spPr>
          <a:xfrm>
            <a:off x="561976" y="12245876"/>
            <a:ext cx="20528218" cy="998175"/>
          </a:xfrm>
          <a:prstGeom prst="rect">
            <a:avLst/>
          </a:prstGeom>
        </p:spPr>
        <p:txBody>
          <a:bodyPr lIns="0" tIns="0" rIns="0" bIns="0"/>
          <a:lstStyle>
            <a:lvl1pPr marL="0" indent="0">
              <a:buNone/>
              <a:defRPr sz="2000">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2" name="Picture 1">
            <a:extLst>
              <a:ext uri="{FF2B5EF4-FFF2-40B4-BE49-F238E27FC236}">
                <a16:creationId xmlns:a16="http://schemas.microsoft.com/office/drawing/2014/main" id="{6D943A4C-0DED-3184-AC3E-79CE7F6F67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832353" y="12524528"/>
            <a:ext cx="3124857" cy="719523"/>
          </a:xfrm>
          <a:prstGeom prst="rect">
            <a:avLst/>
          </a:prstGeom>
        </p:spPr>
      </p:pic>
    </p:spTree>
    <p:extLst>
      <p:ext uri="{BB962C8B-B14F-4D97-AF65-F5344CB8AC3E}">
        <p14:creationId xmlns:p14="http://schemas.microsoft.com/office/powerpoint/2010/main" val="2544532918"/>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guide id="4" orient="horz" pos="237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4" name="Text Placeholder 3">
            <a:extLst>
              <a:ext uri="{FF2B5EF4-FFF2-40B4-BE49-F238E27FC236}">
                <a16:creationId xmlns:a16="http://schemas.microsoft.com/office/drawing/2014/main" id="{0458F7B6-8E98-E727-AE8B-BAAD9C8B4308}"/>
              </a:ext>
            </a:extLst>
          </p:cNvPr>
          <p:cNvSpPr>
            <a:spLocks noGrp="1"/>
          </p:cNvSpPr>
          <p:nvPr>
            <p:ph type="body" sz="quarter" idx="14"/>
          </p:nvPr>
        </p:nvSpPr>
        <p:spPr>
          <a:xfrm>
            <a:off x="561975" y="2105029"/>
            <a:ext cx="23223538" cy="1552572"/>
          </a:xfrm>
          <a:prstGeom prst="rect">
            <a:avLst/>
          </a:prstGeom>
        </p:spPr>
        <p:txBody>
          <a:bodyPr/>
          <a:lstStyle>
            <a:lvl1pPr marL="0" indent="0">
              <a:spcBef>
                <a:spcPct val="0"/>
              </a:spcBef>
              <a:buNone/>
              <a:defRPr sz="2800"/>
            </a:lvl1pPr>
            <a:lvl2pPr marL="0" indent="0">
              <a:spcBef>
                <a:spcPct val="0"/>
              </a:spcBef>
              <a:buNone/>
              <a:defRPr sz="2800"/>
            </a:lvl2pPr>
            <a:lvl3pPr marL="0" indent="0">
              <a:spcBef>
                <a:spcPct val="0"/>
              </a:spcBef>
              <a:buNone/>
              <a:defRPr sz="2800"/>
            </a:lvl3pPr>
            <a:lvl4pPr marL="0" indent="0">
              <a:spcBef>
                <a:spcPct val="0"/>
              </a:spcBef>
              <a:buNone/>
              <a:defRPr sz="2800"/>
            </a:lvl4pPr>
            <a:lvl5pPr marL="0" indent="0">
              <a:spcBef>
                <a:spcPct val="0"/>
              </a:spcBef>
              <a:buNone/>
              <a:defRPr sz="2800"/>
            </a:lvl5pPr>
          </a:lstStyle>
          <a:p>
            <a:pPr lvl="0"/>
            <a:r>
              <a:rPr lang="en-US"/>
              <a:t>Click to edit Master text styles</a:t>
            </a:r>
          </a:p>
        </p:txBody>
      </p:sp>
      <p:sp>
        <p:nvSpPr>
          <p:cNvPr id="3" name="Text Placeholder 5">
            <a:extLst>
              <a:ext uri="{FF2B5EF4-FFF2-40B4-BE49-F238E27FC236}">
                <a16:creationId xmlns:a16="http://schemas.microsoft.com/office/drawing/2014/main" id="{32505BD3-4CEC-D56C-C4E1-3F38073CD784}"/>
              </a:ext>
            </a:extLst>
          </p:cNvPr>
          <p:cNvSpPr>
            <a:spLocks noGrp="1"/>
          </p:cNvSpPr>
          <p:nvPr>
            <p:ph type="body" sz="quarter" idx="15" hasCustomPrompt="1"/>
          </p:nvPr>
        </p:nvSpPr>
        <p:spPr>
          <a:xfrm>
            <a:off x="561976" y="12245876"/>
            <a:ext cx="20528218" cy="998175"/>
          </a:xfrm>
          <a:prstGeom prst="rect">
            <a:avLst/>
          </a:prstGeom>
        </p:spPr>
        <p:txBody>
          <a:bodyPr lIns="0" tIns="0" rIns="0" bIns="0"/>
          <a:lstStyle>
            <a:lvl1pPr marL="0" indent="0">
              <a:buNone/>
              <a:defRPr sz="2000">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5" name="Picture 4">
            <a:extLst>
              <a:ext uri="{FF2B5EF4-FFF2-40B4-BE49-F238E27FC236}">
                <a16:creationId xmlns:a16="http://schemas.microsoft.com/office/drawing/2014/main" id="{657C761E-8991-7207-A04E-CB7507A085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884112" y="12524528"/>
            <a:ext cx="3124857" cy="719523"/>
          </a:xfrm>
          <a:prstGeom prst="rect">
            <a:avLst/>
          </a:prstGeom>
        </p:spPr>
      </p:pic>
    </p:spTree>
    <p:extLst>
      <p:ext uri="{BB962C8B-B14F-4D97-AF65-F5344CB8AC3E}">
        <p14:creationId xmlns:p14="http://schemas.microsoft.com/office/powerpoint/2010/main" val="4019538023"/>
      </p:ext>
    </p:extLst>
  </p:cSld>
  <p:clrMapOvr>
    <a:masterClrMapping/>
  </p:clrMapOvr>
  <p:transition spd="med"/>
  <p:extLst>
    <p:ext uri="{DCECCB84-F9BA-43D5-87BE-67443E8EF086}">
      <p15:sldGuideLst xmlns:p15="http://schemas.microsoft.com/office/powerpoint/2012/main">
        <p15:guide id="2" pos="7680" userDrawn="1">
          <p15:clr>
            <a:srgbClr val="FBAE40"/>
          </p15:clr>
        </p15:guide>
        <p15:guide id="4" orient="horz" pos="2415" userDrawn="1">
          <p15:clr>
            <a:srgbClr val="FBAE40"/>
          </p15:clr>
        </p15:guide>
        <p15:guide id="7" pos="14983"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Custom Layout">
    <p:spTree>
      <p:nvGrpSpPr>
        <p:cNvPr id="1" name=""/>
        <p:cNvGrpSpPr/>
        <p:nvPr/>
      </p:nvGrpSpPr>
      <p:grpSpPr>
        <a:xfrm>
          <a:off x="0" y="0"/>
          <a:ext cx="0" cy="0"/>
          <a:chOff x="0" y="0"/>
          <a:chExt cx="0" cy="0"/>
        </a:xfrm>
      </p:grpSpPr>
      <p:pic>
        <p:nvPicPr>
          <p:cNvPr id="389"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pic>
        <p:nvPicPr>
          <p:cNvPr id="390"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391" name="Body Level One…"/>
          <p:cNvSpPr txBox="1">
            <a:spLocks noGrp="1"/>
          </p:cNvSpPr>
          <p:nvPr>
            <p:ph type="body" sz="half" idx="1" hasCustomPrompt="1"/>
          </p:nvPr>
        </p:nvSpPr>
        <p:spPr>
          <a:xfrm>
            <a:off x="12587591" y="5076974"/>
            <a:ext cx="11050726" cy="7745409"/>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392" name="Body Level One…"/>
          <p:cNvSpPr txBox="1">
            <a:spLocks noGrp="1"/>
          </p:cNvSpPr>
          <p:nvPr>
            <p:ph type="body" sz="half" idx="21" hasCustomPrompt="1"/>
          </p:nvPr>
        </p:nvSpPr>
        <p:spPr>
          <a:xfrm>
            <a:off x="640200" y="5076976"/>
            <a:ext cx="11208089" cy="7745407"/>
          </a:xfrm>
          <a:prstGeom prst="rect">
            <a:avLst/>
          </a:prstGeom>
        </p:spPr>
        <p:txBody>
          <a:bodyPr/>
          <a:lstStyle>
            <a:lvl1pPr>
              <a:defRPr sz="4000"/>
            </a:lvl1pPr>
          </a:lstStyle>
          <a:p>
            <a:r>
              <a:t> Body Level One
 Body Level Two</a:t>
            </a:r>
          </a:p>
        </p:txBody>
      </p:sp>
      <p:sp>
        <p:nvSpPr>
          <p:cNvPr id="393" name="Straight Connector 8"/>
          <p:cNvSpPr/>
          <p:nvPr/>
        </p:nvSpPr>
        <p:spPr>
          <a:xfrm flipH="1">
            <a:off x="12159574" y="2163810"/>
            <a:ext cx="1" cy="10658572"/>
          </a:xfrm>
          <a:prstGeom prst="line">
            <a:avLst/>
          </a:prstGeom>
          <a:ln w="25400">
            <a:solidFill>
              <a:srgbClr val="7D7D7D"/>
            </a:solidFill>
            <a:miter/>
          </a:ln>
        </p:spPr>
        <p:txBody>
          <a:bodyPr lIns="45718" tIns="45718" rIns="45718" bIns="45718"/>
          <a:lstStyle/>
          <a:p>
            <a:endParaRPr/>
          </a:p>
        </p:txBody>
      </p:sp>
      <p:sp>
        <p:nvSpPr>
          <p:cNvPr id="394" name="Text Placeholder 2"/>
          <p:cNvSpPr>
            <a:spLocks noGrp="1"/>
          </p:cNvSpPr>
          <p:nvPr>
            <p:ph type="body" sz="quarter" idx="22" hasCustomPrompt="1"/>
          </p:nvPr>
        </p:nvSpPr>
        <p:spPr>
          <a:xfrm>
            <a:off x="633412" y="2163810"/>
            <a:ext cx="11214101" cy="2351090"/>
          </a:xfrm>
          <a:prstGeom prst="rect">
            <a:avLst/>
          </a:prstGeom>
        </p:spPr>
        <p:txBody>
          <a:bodyPr anchor="b"/>
          <a:lstStyle>
            <a:lvl1pPr marL="0" indent="0">
              <a:buSzTx/>
              <a:buFontTx/>
              <a:buNone/>
              <a:defRPr sz="8800">
                <a:latin typeface="Cymru Sans Headline"/>
                <a:ea typeface="Cymru Sans Headline"/>
                <a:cs typeface="Cymru Sans Headline"/>
                <a:sym typeface="Cymru Sans Headline"/>
              </a:defRPr>
            </a:lvl1pPr>
          </a:lstStyle>
          <a:p>
            <a:r>
              <a:t>Master</a:t>
            </a:r>
          </a:p>
        </p:txBody>
      </p:sp>
      <p:sp>
        <p:nvSpPr>
          <p:cNvPr id="395" name="Text Placeholder 2"/>
          <p:cNvSpPr>
            <a:spLocks noGrp="1"/>
          </p:cNvSpPr>
          <p:nvPr>
            <p:ph type="body" sz="quarter" idx="23" hasCustomPrompt="1"/>
          </p:nvPr>
        </p:nvSpPr>
        <p:spPr>
          <a:xfrm>
            <a:off x="12587591" y="2166442"/>
            <a:ext cx="11214101" cy="2351090"/>
          </a:xfrm>
          <a:prstGeom prst="rect">
            <a:avLst/>
          </a:prstGeom>
        </p:spPr>
        <p:txBody>
          <a:bodyPr anchor="b"/>
          <a:lstStyle>
            <a:lvl1pPr marL="0" indent="0">
              <a:buSzTx/>
              <a:buFontTx/>
              <a:buNone/>
              <a:defRPr sz="8800">
                <a:latin typeface="Wales Sans Headline"/>
                <a:ea typeface="Wales Sans Headline"/>
                <a:cs typeface="Wales Sans Headline"/>
                <a:sym typeface="Wales Sans Headline"/>
              </a:defRPr>
            </a:lvl1pPr>
          </a:lstStyle>
          <a:p>
            <a:r>
              <a:t>Master</a:t>
            </a:r>
          </a:p>
        </p:txBody>
      </p:sp>
      <p:sp>
        <p:nvSpPr>
          <p:cNvPr id="396" name="Straight Connector 11"/>
          <p:cNvSpPr/>
          <p:nvPr/>
        </p:nvSpPr>
        <p:spPr>
          <a:xfrm>
            <a:off x="640200" y="4803664"/>
            <a:ext cx="11207314" cy="1"/>
          </a:xfrm>
          <a:prstGeom prst="line">
            <a:avLst/>
          </a:prstGeom>
          <a:ln w="25400">
            <a:solidFill>
              <a:srgbClr val="7D7D7D"/>
            </a:solidFill>
            <a:miter/>
          </a:ln>
        </p:spPr>
        <p:txBody>
          <a:bodyPr lIns="45718" tIns="45718" rIns="45718" bIns="45718"/>
          <a:lstStyle/>
          <a:p>
            <a:endParaRPr/>
          </a:p>
        </p:txBody>
      </p:sp>
      <p:sp>
        <p:nvSpPr>
          <p:cNvPr id="397" name="Straight Connector 13"/>
          <p:cNvSpPr/>
          <p:nvPr/>
        </p:nvSpPr>
        <p:spPr>
          <a:xfrm>
            <a:off x="12587591" y="4774496"/>
            <a:ext cx="11207313" cy="1"/>
          </a:xfrm>
          <a:prstGeom prst="line">
            <a:avLst/>
          </a:prstGeom>
          <a:ln w="25400">
            <a:solidFill>
              <a:srgbClr val="7D7D7D"/>
            </a:solidFill>
            <a:miter/>
          </a:ln>
        </p:spPr>
        <p:txBody>
          <a:bodyPr lIns="45718" tIns="45718" rIns="45718" bIns="45718"/>
          <a:lstStyle/>
          <a:p>
            <a:endParaRPr/>
          </a:p>
        </p:txBody>
      </p:sp>
      <p:sp>
        <p:nvSpPr>
          <p:cNvPr id="398"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399" name="Text Placeholder 2"/>
          <p:cNvSpPr>
            <a:spLocks noGrp="1"/>
          </p:cNvSpPr>
          <p:nvPr>
            <p:ph type="body" sz="quarter" idx="24"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00"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3" name="Picture 2">
            <a:extLst>
              <a:ext uri="{FF2B5EF4-FFF2-40B4-BE49-F238E27FC236}">
                <a16:creationId xmlns:a16="http://schemas.microsoft.com/office/drawing/2014/main" id="{B5F5E83E-1AD6-61E4-586A-398DAE298D1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04550" y="12268027"/>
            <a:ext cx="3124857" cy="719523"/>
          </a:xfrm>
          <a:prstGeom prst="rect">
            <a:avLst/>
          </a:prstGeom>
        </p:spPr>
      </p:pic>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2_Custom Layout">
    <p:spTree>
      <p:nvGrpSpPr>
        <p:cNvPr id="1" name=""/>
        <p:cNvGrpSpPr/>
        <p:nvPr/>
      </p:nvGrpSpPr>
      <p:grpSpPr>
        <a:xfrm>
          <a:off x="0" y="0"/>
          <a:ext cx="0" cy="0"/>
          <a:chOff x="0" y="0"/>
          <a:chExt cx="0" cy="0"/>
        </a:xfrm>
      </p:grpSpPr>
      <p:pic>
        <p:nvPicPr>
          <p:cNvPr id="407"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pic>
        <p:nvPicPr>
          <p:cNvPr id="408"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09" name="Body Level One…"/>
          <p:cNvSpPr txBox="1">
            <a:spLocks noGrp="1"/>
          </p:cNvSpPr>
          <p:nvPr>
            <p:ph type="body" sz="half" idx="1" hasCustomPrompt="1"/>
          </p:nvPr>
        </p:nvSpPr>
        <p:spPr>
          <a:xfrm>
            <a:off x="12587591" y="6035997"/>
            <a:ext cx="11050726" cy="6786386"/>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10" name="Body Level One…"/>
          <p:cNvSpPr txBox="1">
            <a:spLocks noGrp="1"/>
          </p:cNvSpPr>
          <p:nvPr>
            <p:ph type="body" sz="half" idx="21" hasCustomPrompt="1"/>
          </p:nvPr>
        </p:nvSpPr>
        <p:spPr>
          <a:xfrm>
            <a:off x="640200" y="6035997"/>
            <a:ext cx="11208089" cy="6786383"/>
          </a:xfrm>
          <a:prstGeom prst="rect">
            <a:avLst/>
          </a:prstGeom>
        </p:spPr>
        <p:txBody>
          <a:bodyPr/>
          <a:lstStyle>
            <a:lvl1pPr>
              <a:defRPr sz="4000"/>
            </a:lvl1pPr>
          </a:lstStyle>
          <a:p>
            <a:r>
              <a:t> Body Level One
 Body Level Two</a:t>
            </a:r>
          </a:p>
        </p:txBody>
      </p:sp>
      <p:sp>
        <p:nvSpPr>
          <p:cNvPr id="411" name="Straight Connector 8"/>
          <p:cNvSpPr/>
          <p:nvPr/>
        </p:nvSpPr>
        <p:spPr>
          <a:xfrm flipH="1">
            <a:off x="12159574" y="3346791"/>
            <a:ext cx="1" cy="9475590"/>
          </a:xfrm>
          <a:prstGeom prst="line">
            <a:avLst/>
          </a:prstGeom>
          <a:ln w="25400">
            <a:solidFill>
              <a:srgbClr val="7D7D7D"/>
            </a:solidFill>
            <a:miter/>
          </a:ln>
        </p:spPr>
        <p:txBody>
          <a:bodyPr lIns="45718" tIns="45718" rIns="45718" bIns="45718"/>
          <a:lstStyle/>
          <a:p>
            <a:endParaRPr/>
          </a:p>
        </p:txBody>
      </p:sp>
      <p:sp>
        <p:nvSpPr>
          <p:cNvPr id="412" name="Text Placeholder 2"/>
          <p:cNvSpPr>
            <a:spLocks noGrp="1"/>
          </p:cNvSpPr>
          <p:nvPr>
            <p:ph type="body" sz="quarter" idx="22" hasCustomPrompt="1"/>
          </p:nvPr>
        </p:nvSpPr>
        <p:spPr>
          <a:xfrm>
            <a:off x="633412" y="3346791"/>
            <a:ext cx="11214101" cy="2351089"/>
          </a:xfrm>
          <a:prstGeom prst="rect">
            <a:avLst/>
          </a:prstGeom>
        </p:spPr>
        <p:txBody>
          <a:bodyPr anchor="b"/>
          <a:lstStyle>
            <a:lvl1pPr marL="0" indent="0">
              <a:buSzTx/>
              <a:buFontTx/>
              <a:buNone/>
              <a:defRPr sz="8800">
                <a:latin typeface="Cymru Sans Headline"/>
                <a:ea typeface="Cymru Sans Headline"/>
                <a:cs typeface="Cymru Sans Headline"/>
                <a:sym typeface="Cymru Sans Headline"/>
              </a:defRPr>
            </a:lvl1pPr>
          </a:lstStyle>
          <a:p>
            <a:r>
              <a:t>Master</a:t>
            </a:r>
          </a:p>
        </p:txBody>
      </p:sp>
      <p:sp>
        <p:nvSpPr>
          <p:cNvPr id="413" name="Text Placeholder 2"/>
          <p:cNvSpPr>
            <a:spLocks noGrp="1"/>
          </p:cNvSpPr>
          <p:nvPr>
            <p:ph type="body" sz="quarter" idx="23" hasCustomPrompt="1"/>
          </p:nvPr>
        </p:nvSpPr>
        <p:spPr>
          <a:xfrm>
            <a:off x="12587591" y="3346789"/>
            <a:ext cx="11214101" cy="2351089"/>
          </a:xfrm>
          <a:prstGeom prst="rect">
            <a:avLst/>
          </a:prstGeom>
        </p:spPr>
        <p:txBody>
          <a:bodyPr anchor="b"/>
          <a:lstStyle>
            <a:lvl1pPr marL="0" indent="0">
              <a:buSzTx/>
              <a:buFontTx/>
              <a:buNone/>
              <a:defRPr sz="8800">
                <a:latin typeface="Wales Sans Headline"/>
                <a:ea typeface="Wales Sans Headline"/>
                <a:cs typeface="Wales Sans Headline"/>
                <a:sym typeface="Wales Sans Headline"/>
              </a:defRPr>
            </a:lvl1pPr>
          </a:lstStyle>
          <a:p>
            <a:r>
              <a:t>Master</a:t>
            </a:r>
          </a:p>
        </p:txBody>
      </p:sp>
      <p:sp>
        <p:nvSpPr>
          <p:cNvPr id="414" name="Straight Connector 11"/>
          <p:cNvSpPr/>
          <p:nvPr/>
        </p:nvSpPr>
        <p:spPr>
          <a:xfrm>
            <a:off x="640200" y="5777057"/>
            <a:ext cx="11207314" cy="1"/>
          </a:xfrm>
          <a:prstGeom prst="line">
            <a:avLst/>
          </a:prstGeom>
          <a:ln w="25400">
            <a:solidFill>
              <a:srgbClr val="7D7D7D"/>
            </a:solidFill>
            <a:miter/>
          </a:ln>
        </p:spPr>
        <p:txBody>
          <a:bodyPr lIns="45718" tIns="45718" rIns="45718" bIns="45718"/>
          <a:lstStyle/>
          <a:p>
            <a:endParaRPr/>
          </a:p>
        </p:txBody>
      </p:sp>
      <p:sp>
        <p:nvSpPr>
          <p:cNvPr id="415" name="Straight Connector 13"/>
          <p:cNvSpPr/>
          <p:nvPr/>
        </p:nvSpPr>
        <p:spPr>
          <a:xfrm>
            <a:off x="12587591" y="5765036"/>
            <a:ext cx="11207313" cy="1"/>
          </a:xfrm>
          <a:prstGeom prst="line">
            <a:avLst/>
          </a:prstGeom>
          <a:ln w="25400">
            <a:solidFill>
              <a:srgbClr val="7D7D7D"/>
            </a:solidFill>
            <a:miter/>
          </a:ln>
        </p:spPr>
        <p:txBody>
          <a:bodyPr lIns="45718" tIns="45718" rIns="45718" bIns="45718"/>
          <a:lstStyle/>
          <a:p>
            <a:endParaRPr/>
          </a:p>
        </p:txBody>
      </p:sp>
      <p:sp>
        <p:nvSpPr>
          <p:cNvPr id="416"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417"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418" name="Text Placeholder 2"/>
          <p:cNvSpPr>
            <a:spLocks noGrp="1"/>
          </p:cNvSpPr>
          <p:nvPr>
            <p:ph type="body" sz="quarter" idx="24"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419" name="Text Placeholder 2"/>
          <p:cNvSpPr>
            <a:spLocks noGrp="1"/>
          </p:cNvSpPr>
          <p:nvPr>
            <p:ph type="body" sz="quarter" idx="25"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20"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Picture 1">
            <a:extLst>
              <a:ext uri="{FF2B5EF4-FFF2-40B4-BE49-F238E27FC236}">
                <a16:creationId xmlns:a16="http://schemas.microsoft.com/office/drawing/2014/main" id="{BC97BFEB-DAE1-C480-9A2B-FE02C3A0D65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314767" y="12224895"/>
            <a:ext cx="3124857" cy="719523"/>
          </a:xfrm>
          <a:prstGeom prst="rect">
            <a:avLst/>
          </a:prstGeom>
        </p:spPr>
      </p:pic>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2_Title &amp; Subtitle">
    <p:spTree>
      <p:nvGrpSpPr>
        <p:cNvPr id="1" name=""/>
        <p:cNvGrpSpPr/>
        <p:nvPr/>
      </p:nvGrpSpPr>
      <p:grpSpPr>
        <a:xfrm>
          <a:off x="0" y="0"/>
          <a:ext cx="0" cy="0"/>
          <a:chOff x="0" y="0"/>
          <a:chExt cx="0" cy="0"/>
        </a:xfrm>
      </p:grpSpPr>
      <p:pic>
        <p:nvPicPr>
          <p:cNvPr id="427"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28" name="Body Level One…"/>
          <p:cNvSpPr txBox="1">
            <a:spLocks noGrp="1"/>
          </p:cNvSpPr>
          <p:nvPr>
            <p:ph type="body" sz="quarter" idx="1" hasCustomPrompt="1"/>
          </p:nvPr>
        </p:nvSpPr>
        <p:spPr>
          <a:xfrm>
            <a:off x="640202" y="4634176"/>
            <a:ext cx="5060209" cy="8188206"/>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29" name="Straight Connector 7"/>
          <p:cNvSpPr/>
          <p:nvPr/>
        </p:nvSpPr>
        <p:spPr>
          <a:xfrm flipH="1">
            <a:off x="17118591" y="3434819"/>
            <a:ext cx="1" cy="9387559"/>
          </a:xfrm>
          <a:prstGeom prst="line">
            <a:avLst/>
          </a:prstGeom>
          <a:ln w="25400">
            <a:solidFill>
              <a:srgbClr val="7D7D7D"/>
            </a:solidFill>
            <a:miter/>
          </a:ln>
        </p:spPr>
        <p:txBody>
          <a:bodyPr lIns="45718" tIns="45718" rIns="45718" bIns="45718"/>
          <a:lstStyle/>
          <a:p>
            <a:endParaRPr/>
          </a:p>
        </p:txBody>
      </p:sp>
      <p:sp>
        <p:nvSpPr>
          <p:cNvPr id="430" name="Body Level One…"/>
          <p:cNvSpPr txBox="1">
            <a:spLocks noGrp="1"/>
          </p:cNvSpPr>
          <p:nvPr>
            <p:ph type="body" sz="quarter" idx="21" hasCustomPrompt="1"/>
          </p:nvPr>
        </p:nvSpPr>
        <p:spPr>
          <a:xfrm>
            <a:off x="6213104" y="4634176"/>
            <a:ext cx="5060210" cy="8188205"/>
          </a:xfrm>
          <a:prstGeom prst="rect">
            <a:avLst/>
          </a:prstGeom>
        </p:spPr>
        <p:txBody>
          <a:bodyPr/>
          <a:lstStyle>
            <a:lvl1pPr>
              <a:defRPr sz="4000"/>
            </a:lvl1pPr>
          </a:lstStyle>
          <a:p>
            <a:r>
              <a:t> Body Level One
 Body Level Two</a:t>
            </a:r>
          </a:p>
        </p:txBody>
      </p:sp>
      <p:sp>
        <p:nvSpPr>
          <p:cNvPr id="431" name="Body Level One…"/>
          <p:cNvSpPr txBox="1">
            <a:spLocks noGrp="1"/>
          </p:cNvSpPr>
          <p:nvPr>
            <p:ph type="body" sz="quarter" idx="22" hasCustomPrompt="1"/>
          </p:nvPr>
        </p:nvSpPr>
        <p:spPr>
          <a:xfrm>
            <a:off x="11786007" y="4634176"/>
            <a:ext cx="5060209" cy="8188204"/>
          </a:xfrm>
          <a:prstGeom prst="rect">
            <a:avLst/>
          </a:prstGeom>
        </p:spPr>
        <p:txBody>
          <a:bodyPr/>
          <a:lstStyle>
            <a:lvl1pPr>
              <a:defRPr sz="4000"/>
            </a:lvl1pPr>
          </a:lstStyle>
          <a:p>
            <a:r>
              <a:t> Body Level One
 Body Level Two</a:t>
            </a:r>
          </a:p>
        </p:txBody>
      </p:sp>
      <p:sp>
        <p:nvSpPr>
          <p:cNvPr id="432" name="Body Level One…"/>
          <p:cNvSpPr txBox="1">
            <a:spLocks noGrp="1"/>
          </p:cNvSpPr>
          <p:nvPr>
            <p:ph type="body" sz="quarter" idx="23" hasCustomPrompt="1"/>
          </p:nvPr>
        </p:nvSpPr>
        <p:spPr>
          <a:xfrm>
            <a:off x="17358909" y="4623663"/>
            <a:ext cx="5060210" cy="8198716"/>
          </a:xfrm>
          <a:prstGeom prst="rect">
            <a:avLst/>
          </a:prstGeom>
        </p:spPr>
        <p:txBody>
          <a:bodyPr/>
          <a:lstStyle>
            <a:lvl1pPr>
              <a:defRPr sz="4000"/>
            </a:lvl1pPr>
          </a:lstStyle>
          <a:p>
            <a:r>
              <a:t> Body Level One
 Body Level Two</a:t>
            </a:r>
          </a:p>
        </p:txBody>
      </p:sp>
      <p:sp>
        <p:nvSpPr>
          <p:cNvPr id="433" name="Straight Connector 12"/>
          <p:cNvSpPr/>
          <p:nvPr/>
        </p:nvSpPr>
        <p:spPr>
          <a:xfrm flipH="1">
            <a:off x="11531671" y="3434820"/>
            <a:ext cx="1" cy="9387556"/>
          </a:xfrm>
          <a:prstGeom prst="line">
            <a:avLst/>
          </a:prstGeom>
          <a:ln w="25400">
            <a:solidFill>
              <a:srgbClr val="7D7D7D"/>
            </a:solidFill>
            <a:miter/>
          </a:ln>
        </p:spPr>
        <p:txBody>
          <a:bodyPr lIns="45718" tIns="45718" rIns="45718" bIns="45718"/>
          <a:lstStyle/>
          <a:p>
            <a:endParaRPr/>
          </a:p>
        </p:txBody>
      </p:sp>
      <p:sp>
        <p:nvSpPr>
          <p:cNvPr id="434" name="Straight Connector 15"/>
          <p:cNvSpPr/>
          <p:nvPr/>
        </p:nvSpPr>
        <p:spPr>
          <a:xfrm flipH="1">
            <a:off x="5964207" y="3434820"/>
            <a:ext cx="1" cy="9387556"/>
          </a:xfrm>
          <a:prstGeom prst="line">
            <a:avLst/>
          </a:prstGeom>
          <a:ln w="25400">
            <a:solidFill>
              <a:srgbClr val="7D7D7D"/>
            </a:solidFill>
            <a:miter/>
          </a:ln>
        </p:spPr>
        <p:txBody>
          <a:bodyPr lIns="45718" tIns="45718" rIns="45718" bIns="45718"/>
          <a:lstStyle/>
          <a:p>
            <a:endParaRPr/>
          </a:p>
        </p:txBody>
      </p:sp>
      <p:sp>
        <p:nvSpPr>
          <p:cNvPr id="435" name="Oval 16"/>
          <p:cNvSpPr/>
          <p:nvPr/>
        </p:nvSpPr>
        <p:spPr>
          <a:xfrm>
            <a:off x="634187" y="3359994"/>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36" name="Text Placeholder 9"/>
          <p:cNvSpPr>
            <a:spLocks noGrp="1"/>
          </p:cNvSpPr>
          <p:nvPr>
            <p:ph type="body" sz="quarter" idx="24" hasCustomPrompt="1"/>
          </p:nvPr>
        </p:nvSpPr>
        <p:spPr>
          <a:xfrm>
            <a:off x="633412" y="3440079"/>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437" name="Oval 18"/>
          <p:cNvSpPr/>
          <p:nvPr/>
        </p:nvSpPr>
        <p:spPr>
          <a:xfrm>
            <a:off x="6217832" y="3354740"/>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38" name="Text Placeholder 9"/>
          <p:cNvSpPr>
            <a:spLocks noGrp="1"/>
          </p:cNvSpPr>
          <p:nvPr>
            <p:ph type="body" sz="quarter" idx="25" hasCustomPrompt="1"/>
          </p:nvPr>
        </p:nvSpPr>
        <p:spPr>
          <a:xfrm>
            <a:off x="6217058" y="3434826"/>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439" name="Oval 20"/>
          <p:cNvSpPr/>
          <p:nvPr/>
        </p:nvSpPr>
        <p:spPr>
          <a:xfrm>
            <a:off x="11790973" y="3354735"/>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40" name="Text Placeholder 9"/>
          <p:cNvSpPr>
            <a:spLocks noGrp="1"/>
          </p:cNvSpPr>
          <p:nvPr>
            <p:ph type="body" sz="quarter" idx="26" hasCustomPrompt="1"/>
          </p:nvPr>
        </p:nvSpPr>
        <p:spPr>
          <a:xfrm>
            <a:off x="11790198" y="3434820"/>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441" name="Oval 23"/>
          <p:cNvSpPr/>
          <p:nvPr/>
        </p:nvSpPr>
        <p:spPr>
          <a:xfrm>
            <a:off x="17356227" y="3354739"/>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42" name="Text Placeholder 9"/>
          <p:cNvSpPr>
            <a:spLocks noGrp="1"/>
          </p:cNvSpPr>
          <p:nvPr>
            <p:ph type="body" sz="quarter" idx="27" hasCustomPrompt="1"/>
          </p:nvPr>
        </p:nvSpPr>
        <p:spPr>
          <a:xfrm>
            <a:off x="17355452" y="3434824"/>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d</a:t>
            </a:r>
          </a:p>
        </p:txBody>
      </p:sp>
      <p:sp>
        <p:nvSpPr>
          <p:cNvPr id="443"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444"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445" name="Text Placeholder 2"/>
          <p:cNvSpPr>
            <a:spLocks noGrp="1"/>
          </p:cNvSpPr>
          <p:nvPr>
            <p:ph type="body" sz="quarter" idx="28"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446" name="Text Placeholder 2"/>
          <p:cNvSpPr>
            <a:spLocks noGrp="1"/>
          </p:cNvSpPr>
          <p:nvPr>
            <p:ph type="body" sz="quarter" idx="29"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47"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4_Title &amp; Subtitle">
    <p:spTree>
      <p:nvGrpSpPr>
        <p:cNvPr id="1" name=""/>
        <p:cNvGrpSpPr/>
        <p:nvPr/>
      </p:nvGrpSpPr>
      <p:grpSpPr>
        <a:xfrm>
          <a:off x="0" y="0"/>
          <a:ext cx="0" cy="0"/>
          <a:chOff x="0" y="0"/>
          <a:chExt cx="0" cy="0"/>
        </a:xfrm>
      </p:grpSpPr>
      <p:pic>
        <p:nvPicPr>
          <p:cNvPr id="45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55" name="Body Level One…"/>
          <p:cNvSpPr txBox="1">
            <a:spLocks noGrp="1"/>
          </p:cNvSpPr>
          <p:nvPr>
            <p:ph type="body" sz="quarter" idx="1" hasCustomPrompt="1"/>
          </p:nvPr>
        </p:nvSpPr>
        <p:spPr>
          <a:xfrm>
            <a:off x="640202" y="3308799"/>
            <a:ext cx="5060209" cy="9513584"/>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56" name="Straight Connector 7"/>
          <p:cNvSpPr/>
          <p:nvPr/>
        </p:nvSpPr>
        <p:spPr>
          <a:xfrm flipH="1">
            <a:off x="17118591" y="2205110"/>
            <a:ext cx="1" cy="10617267"/>
          </a:xfrm>
          <a:prstGeom prst="line">
            <a:avLst/>
          </a:prstGeom>
          <a:ln w="25400">
            <a:solidFill>
              <a:srgbClr val="7D7D7D"/>
            </a:solidFill>
            <a:miter/>
          </a:ln>
        </p:spPr>
        <p:txBody>
          <a:bodyPr lIns="45718" tIns="45718" rIns="45718" bIns="45718"/>
          <a:lstStyle/>
          <a:p>
            <a:endParaRPr/>
          </a:p>
        </p:txBody>
      </p:sp>
      <p:sp>
        <p:nvSpPr>
          <p:cNvPr id="457" name="Body Level One…"/>
          <p:cNvSpPr txBox="1">
            <a:spLocks noGrp="1"/>
          </p:cNvSpPr>
          <p:nvPr>
            <p:ph type="body" sz="quarter" idx="21" hasCustomPrompt="1"/>
          </p:nvPr>
        </p:nvSpPr>
        <p:spPr>
          <a:xfrm>
            <a:off x="6213104" y="3308946"/>
            <a:ext cx="5060210" cy="9513435"/>
          </a:xfrm>
          <a:prstGeom prst="rect">
            <a:avLst/>
          </a:prstGeom>
        </p:spPr>
        <p:txBody>
          <a:bodyPr/>
          <a:lstStyle>
            <a:lvl1pPr>
              <a:defRPr sz="4000"/>
            </a:lvl1pPr>
          </a:lstStyle>
          <a:p>
            <a:r>
              <a:t> Body Level One
 Body Level Two</a:t>
            </a:r>
          </a:p>
        </p:txBody>
      </p:sp>
      <p:sp>
        <p:nvSpPr>
          <p:cNvPr id="458" name="Body Level One…"/>
          <p:cNvSpPr txBox="1">
            <a:spLocks noGrp="1"/>
          </p:cNvSpPr>
          <p:nvPr>
            <p:ph type="body" sz="quarter" idx="22" hasCustomPrompt="1"/>
          </p:nvPr>
        </p:nvSpPr>
        <p:spPr>
          <a:xfrm>
            <a:off x="11786007" y="3308946"/>
            <a:ext cx="5060209" cy="9513435"/>
          </a:xfrm>
          <a:prstGeom prst="rect">
            <a:avLst/>
          </a:prstGeom>
        </p:spPr>
        <p:txBody>
          <a:bodyPr/>
          <a:lstStyle>
            <a:lvl1pPr>
              <a:defRPr sz="4000"/>
            </a:lvl1pPr>
          </a:lstStyle>
          <a:p>
            <a:r>
              <a:t> Body Level One
 Body Level Two</a:t>
            </a:r>
          </a:p>
        </p:txBody>
      </p:sp>
      <p:sp>
        <p:nvSpPr>
          <p:cNvPr id="459" name="Body Level One…"/>
          <p:cNvSpPr txBox="1">
            <a:spLocks noGrp="1"/>
          </p:cNvSpPr>
          <p:nvPr>
            <p:ph type="body" sz="quarter" idx="23" hasCustomPrompt="1"/>
          </p:nvPr>
        </p:nvSpPr>
        <p:spPr>
          <a:xfrm>
            <a:off x="17358909" y="3308952"/>
            <a:ext cx="5060210" cy="9513427"/>
          </a:xfrm>
          <a:prstGeom prst="rect">
            <a:avLst/>
          </a:prstGeom>
        </p:spPr>
        <p:txBody>
          <a:bodyPr/>
          <a:lstStyle>
            <a:lvl1pPr>
              <a:defRPr sz="4000"/>
            </a:lvl1pPr>
          </a:lstStyle>
          <a:p>
            <a:r>
              <a:t> Body Level One
 Body Level Two</a:t>
            </a:r>
          </a:p>
        </p:txBody>
      </p:sp>
      <p:sp>
        <p:nvSpPr>
          <p:cNvPr id="460" name="Straight Connector 12"/>
          <p:cNvSpPr/>
          <p:nvPr/>
        </p:nvSpPr>
        <p:spPr>
          <a:xfrm flipH="1">
            <a:off x="11531672" y="2205111"/>
            <a:ext cx="1" cy="10617266"/>
          </a:xfrm>
          <a:prstGeom prst="line">
            <a:avLst/>
          </a:prstGeom>
          <a:ln w="25400">
            <a:solidFill>
              <a:srgbClr val="7D7D7D"/>
            </a:solidFill>
            <a:miter/>
          </a:ln>
        </p:spPr>
        <p:txBody>
          <a:bodyPr lIns="45718" tIns="45718" rIns="45718" bIns="45718"/>
          <a:lstStyle/>
          <a:p>
            <a:endParaRPr/>
          </a:p>
        </p:txBody>
      </p:sp>
      <p:sp>
        <p:nvSpPr>
          <p:cNvPr id="461" name="Straight Connector 15"/>
          <p:cNvSpPr/>
          <p:nvPr/>
        </p:nvSpPr>
        <p:spPr>
          <a:xfrm flipH="1">
            <a:off x="5964208" y="2205110"/>
            <a:ext cx="1" cy="10617266"/>
          </a:xfrm>
          <a:prstGeom prst="line">
            <a:avLst/>
          </a:prstGeom>
          <a:ln w="25400">
            <a:solidFill>
              <a:srgbClr val="7D7D7D"/>
            </a:solidFill>
            <a:miter/>
          </a:ln>
        </p:spPr>
        <p:txBody>
          <a:bodyPr lIns="45718" tIns="45718" rIns="45718" bIns="45718"/>
          <a:lstStyle/>
          <a:p>
            <a:endParaRPr/>
          </a:p>
        </p:txBody>
      </p:sp>
      <p:sp>
        <p:nvSpPr>
          <p:cNvPr id="462" name="Oval 16"/>
          <p:cNvSpPr/>
          <p:nvPr/>
        </p:nvSpPr>
        <p:spPr>
          <a:xfrm>
            <a:off x="634187" y="2130286"/>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3" name="Text Placeholder 9"/>
          <p:cNvSpPr>
            <a:spLocks noGrp="1"/>
          </p:cNvSpPr>
          <p:nvPr>
            <p:ph type="body" sz="quarter" idx="24" hasCustomPrompt="1"/>
          </p:nvPr>
        </p:nvSpPr>
        <p:spPr>
          <a:xfrm>
            <a:off x="633412" y="2210371"/>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464" name="Oval 18"/>
          <p:cNvSpPr/>
          <p:nvPr/>
        </p:nvSpPr>
        <p:spPr>
          <a:xfrm>
            <a:off x="6217832" y="2125031"/>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5" name="Text Placeholder 9"/>
          <p:cNvSpPr>
            <a:spLocks noGrp="1"/>
          </p:cNvSpPr>
          <p:nvPr>
            <p:ph type="body" sz="quarter" idx="25" hasCustomPrompt="1"/>
          </p:nvPr>
        </p:nvSpPr>
        <p:spPr>
          <a:xfrm>
            <a:off x="6217058" y="2205116"/>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466" name="Oval 20"/>
          <p:cNvSpPr/>
          <p:nvPr/>
        </p:nvSpPr>
        <p:spPr>
          <a:xfrm>
            <a:off x="11790973" y="2125025"/>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7" name="Text Placeholder 9"/>
          <p:cNvSpPr>
            <a:spLocks noGrp="1"/>
          </p:cNvSpPr>
          <p:nvPr>
            <p:ph type="body" sz="quarter" idx="26" hasCustomPrompt="1"/>
          </p:nvPr>
        </p:nvSpPr>
        <p:spPr>
          <a:xfrm>
            <a:off x="11790198" y="2205110"/>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468" name="Oval 23"/>
          <p:cNvSpPr/>
          <p:nvPr/>
        </p:nvSpPr>
        <p:spPr>
          <a:xfrm>
            <a:off x="17356227" y="2125029"/>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9" name="Text Placeholder 9"/>
          <p:cNvSpPr>
            <a:spLocks noGrp="1"/>
          </p:cNvSpPr>
          <p:nvPr>
            <p:ph type="body" sz="quarter" idx="27" hasCustomPrompt="1"/>
          </p:nvPr>
        </p:nvSpPr>
        <p:spPr>
          <a:xfrm>
            <a:off x="17355452" y="2205115"/>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d</a:t>
            </a:r>
          </a:p>
        </p:txBody>
      </p:sp>
      <p:sp>
        <p:nvSpPr>
          <p:cNvPr id="470"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471" name="Text Placeholder 2"/>
          <p:cNvSpPr>
            <a:spLocks noGrp="1"/>
          </p:cNvSpPr>
          <p:nvPr>
            <p:ph type="body" sz="quarter" idx="28"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72"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3_Title &amp; Subtitle">
    <p:spTree>
      <p:nvGrpSpPr>
        <p:cNvPr id="1" name=""/>
        <p:cNvGrpSpPr/>
        <p:nvPr/>
      </p:nvGrpSpPr>
      <p:grpSpPr>
        <a:xfrm>
          <a:off x="0" y="0"/>
          <a:ext cx="0" cy="0"/>
          <a:chOff x="0" y="0"/>
          <a:chExt cx="0" cy="0"/>
        </a:xfrm>
      </p:grpSpPr>
      <p:pic>
        <p:nvPicPr>
          <p:cNvPr id="479"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80" name="Body Level One…"/>
          <p:cNvSpPr txBox="1">
            <a:spLocks noGrp="1"/>
          </p:cNvSpPr>
          <p:nvPr>
            <p:ph type="body" sz="quarter" idx="1" hasCustomPrompt="1"/>
          </p:nvPr>
        </p:nvSpPr>
        <p:spPr>
          <a:xfrm>
            <a:off x="640200" y="4426361"/>
            <a:ext cx="7358518" cy="8396022"/>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81" name="Body Level One…"/>
          <p:cNvSpPr txBox="1">
            <a:spLocks noGrp="1"/>
          </p:cNvSpPr>
          <p:nvPr>
            <p:ph type="body" sz="quarter" idx="21" hasCustomPrompt="1"/>
          </p:nvPr>
        </p:nvSpPr>
        <p:spPr>
          <a:xfrm>
            <a:off x="8506914" y="4426361"/>
            <a:ext cx="7141896" cy="8396019"/>
          </a:xfrm>
          <a:prstGeom prst="rect">
            <a:avLst/>
          </a:prstGeom>
        </p:spPr>
        <p:txBody>
          <a:bodyPr/>
          <a:lstStyle>
            <a:lvl1pPr>
              <a:defRPr sz="4000"/>
            </a:lvl1pPr>
          </a:lstStyle>
          <a:p>
            <a:r>
              <a:t> Body Level One
 Body Level Two</a:t>
            </a:r>
          </a:p>
        </p:txBody>
      </p:sp>
      <p:sp>
        <p:nvSpPr>
          <p:cNvPr id="482" name="Body Level One…"/>
          <p:cNvSpPr txBox="1">
            <a:spLocks noGrp="1"/>
          </p:cNvSpPr>
          <p:nvPr>
            <p:ph type="body" sz="quarter" idx="22" hasCustomPrompt="1"/>
          </p:nvPr>
        </p:nvSpPr>
        <p:spPr>
          <a:xfrm>
            <a:off x="16333519" y="4426361"/>
            <a:ext cx="7413422" cy="8396018"/>
          </a:xfrm>
          <a:prstGeom prst="rect">
            <a:avLst/>
          </a:prstGeom>
        </p:spPr>
        <p:txBody>
          <a:bodyPr/>
          <a:lstStyle>
            <a:lvl1pPr>
              <a:defRPr sz="4000"/>
            </a:lvl1pPr>
          </a:lstStyle>
          <a:p>
            <a:r>
              <a:t> Body Level One
 Body Level Two</a:t>
            </a:r>
          </a:p>
        </p:txBody>
      </p:sp>
      <p:sp>
        <p:nvSpPr>
          <p:cNvPr id="483" name="Straight Connector 12"/>
          <p:cNvSpPr/>
          <p:nvPr/>
        </p:nvSpPr>
        <p:spPr>
          <a:xfrm flipH="1">
            <a:off x="16079184" y="3330912"/>
            <a:ext cx="1" cy="9491464"/>
          </a:xfrm>
          <a:prstGeom prst="line">
            <a:avLst/>
          </a:prstGeom>
          <a:ln w="25400">
            <a:solidFill>
              <a:srgbClr val="7D7D7D"/>
            </a:solidFill>
            <a:miter/>
          </a:ln>
        </p:spPr>
        <p:txBody>
          <a:bodyPr lIns="45718" tIns="45718" rIns="45718" bIns="45718"/>
          <a:lstStyle/>
          <a:p>
            <a:endParaRPr/>
          </a:p>
        </p:txBody>
      </p:sp>
      <p:sp>
        <p:nvSpPr>
          <p:cNvPr id="484" name="Straight Connector 15"/>
          <p:cNvSpPr/>
          <p:nvPr/>
        </p:nvSpPr>
        <p:spPr>
          <a:xfrm flipH="1">
            <a:off x="8258017" y="3330912"/>
            <a:ext cx="1" cy="9491463"/>
          </a:xfrm>
          <a:prstGeom prst="line">
            <a:avLst/>
          </a:prstGeom>
          <a:ln w="25400">
            <a:solidFill>
              <a:srgbClr val="7D7D7D"/>
            </a:solidFill>
            <a:miter/>
          </a:ln>
        </p:spPr>
        <p:txBody>
          <a:bodyPr lIns="45718" tIns="45718" rIns="45718" bIns="45718"/>
          <a:lstStyle/>
          <a:p>
            <a:endParaRPr/>
          </a:p>
        </p:txBody>
      </p:sp>
      <p:sp>
        <p:nvSpPr>
          <p:cNvPr id="485" name="Oval 16"/>
          <p:cNvSpPr/>
          <p:nvPr/>
        </p:nvSpPr>
        <p:spPr>
          <a:xfrm>
            <a:off x="634187" y="3256088"/>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86" name="Text Placeholder 9"/>
          <p:cNvSpPr>
            <a:spLocks noGrp="1"/>
          </p:cNvSpPr>
          <p:nvPr>
            <p:ph type="body" sz="quarter" idx="23" hasCustomPrompt="1"/>
          </p:nvPr>
        </p:nvSpPr>
        <p:spPr>
          <a:xfrm>
            <a:off x="633412" y="3336173"/>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487" name="Oval 18"/>
          <p:cNvSpPr/>
          <p:nvPr/>
        </p:nvSpPr>
        <p:spPr>
          <a:xfrm>
            <a:off x="8511641" y="3250833"/>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88" name="Text Placeholder 9"/>
          <p:cNvSpPr>
            <a:spLocks noGrp="1"/>
          </p:cNvSpPr>
          <p:nvPr>
            <p:ph type="body" sz="quarter" idx="24" hasCustomPrompt="1"/>
          </p:nvPr>
        </p:nvSpPr>
        <p:spPr>
          <a:xfrm>
            <a:off x="8510868" y="3330919"/>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489" name="Oval 20"/>
          <p:cNvSpPr/>
          <p:nvPr/>
        </p:nvSpPr>
        <p:spPr>
          <a:xfrm>
            <a:off x="16338486" y="3250827"/>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90" name="Text Placeholder 9"/>
          <p:cNvSpPr>
            <a:spLocks noGrp="1"/>
          </p:cNvSpPr>
          <p:nvPr>
            <p:ph type="body" sz="quarter" idx="25" hasCustomPrompt="1"/>
          </p:nvPr>
        </p:nvSpPr>
        <p:spPr>
          <a:xfrm>
            <a:off x="16337711" y="3330912"/>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491"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492"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493" name="Text Placeholder 2"/>
          <p:cNvSpPr>
            <a:spLocks noGrp="1"/>
          </p:cNvSpPr>
          <p:nvPr>
            <p:ph type="body" sz="quarter" idx="26"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494" name="Text Placeholder 2"/>
          <p:cNvSpPr>
            <a:spLocks noGrp="1"/>
          </p:cNvSpPr>
          <p:nvPr>
            <p:ph type="body" sz="quarter" idx="27"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95"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14_Title &amp; Subtitle">
    <p:spTree>
      <p:nvGrpSpPr>
        <p:cNvPr id="1" name=""/>
        <p:cNvGrpSpPr/>
        <p:nvPr/>
      </p:nvGrpSpPr>
      <p:grpSpPr>
        <a:xfrm>
          <a:off x="0" y="0"/>
          <a:ext cx="0" cy="0"/>
          <a:chOff x="0" y="0"/>
          <a:chExt cx="0" cy="0"/>
        </a:xfrm>
      </p:grpSpPr>
      <p:pic>
        <p:nvPicPr>
          <p:cNvPr id="502"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503" name="Body Level One…"/>
          <p:cNvSpPr txBox="1">
            <a:spLocks noGrp="1"/>
          </p:cNvSpPr>
          <p:nvPr>
            <p:ph type="body" sz="half" idx="1" hasCustomPrompt="1"/>
          </p:nvPr>
        </p:nvSpPr>
        <p:spPr>
          <a:xfrm>
            <a:off x="640200" y="3433464"/>
            <a:ext cx="7358518" cy="9388919"/>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504" name="Body Level One…"/>
          <p:cNvSpPr txBox="1">
            <a:spLocks noGrp="1"/>
          </p:cNvSpPr>
          <p:nvPr>
            <p:ph type="body" sz="half" idx="21" hasCustomPrompt="1"/>
          </p:nvPr>
        </p:nvSpPr>
        <p:spPr>
          <a:xfrm>
            <a:off x="8506914" y="3433464"/>
            <a:ext cx="7141896" cy="9388917"/>
          </a:xfrm>
          <a:prstGeom prst="rect">
            <a:avLst/>
          </a:prstGeom>
        </p:spPr>
        <p:txBody>
          <a:bodyPr/>
          <a:lstStyle>
            <a:lvl1pPr>
              <a:defRPr sz="4000"/>
            </a:lvl1pPr>
          </a:lstStyle>
          <a:p>
            <a:r>
              <a:t> Body Level One
 Body Level Two</a:t>
            </a:r>
          </a:p>
        </p:txBody>
      </p:sp>
      <p:sp>
        <p:nvSpPr>
          <p:cNvPr id="505" name="Body Level One…"/>
          <p:cNvSpPr txBox="1">
            <a:spLocks noGrp="1"/>
          </p:cNvSpPr>
          <p:nvPr>
            <p:ph type="body" sz="half" idx="22" hasCustomPrompt="1"/>
          </p:nvPr>
        </p:nvSpPr>
        <p:spPr>
          <a:xfrm>
            <a:off x="16333519" y="3433464"/>
            <a:ext cx="7413422" cy="9388916"/>
          </a:xfrm>
          <a:prstGeom prst="rect">
            <a:avLst/>
          </a:prstGeom>
        </p:spPr>
        <p:txBody>
          <a:bodyPr/>
          <a:lstStyle>
            <a:lvl1pPr>
              <a:defRPr sz="4000"/>
            </a:lvl1pPr>
          </a:lstStyle>
          <a:p>
            <a:r>
              <a:t> Body Level One
 Body Level Two</a:t>
            </a:r>
          </a:p>
        </p:txBody>
      </p:sp>
      <p:sp>
        <p:nvSpPr>
          <p:cNvPr id="506" name="Straight Connector 12"/>
          <p:cNvSpPr/>
          <p:nvPr/>
        </p:nvSpPr>
        <p:spPr>
          <a:xfrm flipH="1">
            <a:off x="16079184" y="2227328"/>
            <a:ext cx="1" cy="10595049"/>
          </a:xfrm>
          <a:prstGeom prst="line">
            <a:avLst/>
          </a:prstGeom>
          <a:ln w="25400">
            <a:solidFill>
              <a:srgbClr val="7D7D7D"/>
            </a:solidFill>
            <a:miter/>
          </a:ln>
        </p:spPr>
        <p:txBody>
          <a:bodyPr lIns="45718" tIns="45718" rIns="45718" bIns="45718"/>
          <a:lstStyle/>
          <a:p>
            <a:endParaRPr/>
          </a:p>
        </p:txBody>
      </p:sp>
      <p:sp>
        <p:nvSpPr>
          <p:cNvPr id="507" name="Straight Connector 15"/>
          <p:cNvSpPr/>
          <p:nvPr/>
        </p:nvSpPr>
        <p:spPr>
          <a:xfrm flipH="1">
            <a:off x="8258017" y="2227327"/>
            <a:ext cx="1" cy="10595049"/>
          </a:xfrm>
          <a:prstGeom prst="line">
            <a:avLst/>
          </a:prstGeom>
          <a:ln w="25400">
            <a:solidFill>
              <a:srgbClr val="7D7D7D"/>
            </a:solidFill>
            <a:miter/>
          </a:ln>
        </p:spPr>
        <p:txBody>
          <a:bodyPr lIns="45718" tIns="45718" rIns="45718" bIns="45718"/>
          <a:lstStyle/>
          <a:p>
            <a:endParaRPr/>
          </a:p>
        </p:txBody>
      </p:sp>
      <p:sp>
        <p:nvSpPr>
          <p:cNvPr id="508" name="Oval 16"/>
          <p:cNvSpPr/>
          <p:nvPr/>
        </p:nvSpPr>
        <p:spPr>
          <a:xfrm>
            <a:off x="634187" y="2152502"/>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509" name="Text Placeholder 9"/>
          <p:cNvSpPr>
            <a:spLocks noGrp="1"/>
          </p:cNvSpPr>
          <p:nvPr>
            <p:ph type="body" sz="quarter" idx="23" hasCustomPrompt="1"/>
          </p:nvPr>
        </p:nvSpPr>
        <p:spPr>
          <a:xfrm>
            <a:off x="633412" y="2232587"/>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510" name="Oval 18"/>
          <p:cNvSpPr/>
          <p:nvPr/>
        </p:nvSpPr>
        <p:spPr>
          <a:xfrm>
            <a:off x="8511641" y="2147248"/>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511" name="Text Placeholder 9"/>
          <p:cNvSpPr>
            <a:spLocks noGrp="1"/>
          </p:cNvSpPr>
          <p:nvPr>
            <p:ph type="body" sz="quarter" idx="24" hasCustomPrompt="1"/>
          </p:nvPr>
        </p:nvSpPr>
        <p:spPr>
          <a:xfrm>
            <a:off x="8510868" y="2227334"/>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512" name="Oval 20"/>
          <p:cNvSpPr/>
          <p:nvPr/>
        </p:nvSpPr>
        <p:spPr>
          <a:xfrm>
            <a:off x="16338486" y="2147242"/>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513" name="Text Placeholder 9"/>
          <p:cNvSpPr>
            <a:spLocks noGrp="1"/>
          </p:cNvSpPr>
          <p:nvPr>
            <p:ph type="body" sz="quarter" idx="25" hasCustomPrompt="1"/>
          </p:nvPr>
        </p:nvSpPr>
        <p:spPr>
          <a:xfrm>
            <a:off x="16337711" y="2227327"/>
            <a:ext cx="923014" cy="762724"/>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514"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515" name="Text Placeholder 2"/>
          <p:cNvSpPr>
            <a:spLocks noGrp="1"/>
          </p:cNvSpPr>
          <p:nvPr>
            <p:ph type="body" sz="quarter" idx="26"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516"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1_Custom Layout">
    <p:spTree>
      <p:nvGrpSpPr>
        <p:cNvPr id="1" name=""/>
        <p:cNvGrpSpPr/>
        <p:nvPr/>
      </p:nvGrpSpPr>
      <p:grpSpPr>
        <a:xfrm>
          <a:off x="0" y="0"/>
          <a:ext cx="0" cy="0"/>
          <a:chOff x="0" y="0"/>
          <a:chExt cx="0" cy="0"/>
        </a:xfrm>
      </p:grpSpPr>
      <p:pic>
        <p:nvPicPr>
          <p:cNvPr id="523"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524" name="Line"/>
          <p:cNvSpPr/>
          <p:nvPr/>
        </p:nvSpPr>
        <p:spPr>
          <a:xfrm>
            <a:off x="687804" y="8385001"/>
            <a:ext cx="7561251" cy="1"/>
          </a:xfrm>
          <a:prstGeom prst="line">
            <a:avLst/>
          </a:prstGeom>
          <a:ln w="12700">
            <a:solidFill>
              <a:srgbClr val="7D7D7D"/>
            </a:solidFill>
            <a:miter lim="400000"/>
          </a:ln>
        </p:spPr>
        <p:txBody>
          <a:bodyPr lIns="45718" tIns="45718" rIns="45718" bIns="45718"/>
          <a:lstStyle/>
          <a:p>
            <a:endParaRPr/>
          </a:p>
        </p:txBody>
      </p:sp>
      <p:sp>
        <p:nvSpPr>
          <p:cNvPr id="525" name="Picture Placeholder 19"/>
          <p:cNvSpPr>
            <a:spLocks noGrp="1"/>
          </p:cNvSpPr>
          <p:nvPr>
            <p:ph type="pic" sz="quarter" idx="21"/>
          </p:nvPr>
        </p:nvSpPr>
        <p:spPr>
          <a:xfrm>
            <a:off x="687803" y="3278370"/>
            <a:ext cx="7561252" cy="4836932"/>
          </a:xfrm>
          <a:prstGeom prst="rect">
            <a:avLst/>
          </a:prstGeom>
        </p:spPr>
        <p:txBody>
          <a:bodyPr lIns="91439" rIns="91439">
            <a:noAutofit/>
          </a:bodyPr>
          <a:lstStyle/>
          <a:p>
            <a:endParaRPr/>
          </a:p>
        </p:txBody>
      </p:sp>
      <p:sp>
        <p:nvSpPr>
          <p:cNvPr id="526" name="Picture Placeholder 19"/>
          <p:cNvSpPr>
            <a:spLocks noGrp="1"/>
          </p:cNvSpPr>
          <p:nvPr>
            <p:ph type="pic" sz="quarter" idx="22"/>
          </p:nvPr>
        </p:nvSpPr>
        <p:spPr>
          <a:xfrm>
            <a:off x="8437391" y="3278370"/>
            <a:ext cx="7561252" cy="4836932"/>
          </a:xfrm>
          <a:prstGeom prst="rect">
            <a:avLst/>
          </a:prstGeom>
        </p:spPr>
        <p:txBody>
          <a:bodyPr lIns="91439" rIns="91439">
            <a:noAutofit/>
          </a:bodyPr>
          <a:lstStyle/>
          <a:p>
            <a:endParaRPr/>
          </a:p>
        </p:txBody>
      </p:sp>
      <p:sp>
        <p:nvSpPr>
          <p:cNvPr id="527" name="Picture Placeholder 19"/>
          <p:cNvSpPr>
            <a:spLocks noGrp="1"/>
          </p:cNvSpPr>
          <p:nvPr>
            <p:ph type="pic" sz="quarter" idx="23"/>
          </p:nvPr>
        </p:nvSpPr>
        <p:spPr>
          <a:xfrm>
            <a:off x="16186976" y="3278370"/>
            <a:ext cx="7561252" cy="4836932"/>
          </a:xfrm>
          <a:prstGeom prst="rect">
            <a:avLst/>
          </a:prstGeom>
        </p:spPr>
        <p:txBody>
          <a:bodyPr lIns="91439" rIns="91439">
            <a:noAutofit/>
          </a:bodyPr>
          <a:lstStyle/>
          <a:p>
            <a:endParaRPr/>
          </a:p>
        </p:txBody>
      </p:sp>
      <p:sp>
        <p:nvSpPr>
          <p:cNvPr id="528" name="Line"/>
          <p:cNvSpPr/>
          <p:nvPr/>
        </p:nvSpPr>
        <p:spPr>
          <a:xfrm>
            <a:off x="8437391" y="8385001"/>
            <a:ext cx="7561252" cy="1"/>
          </a:xfrm>
          <a:prstGeom prst="line">
            <a:avLst/>
          </a:prstGeom>
          <a:ln w="12700">
            <a:solidFill>
              <a:srgbClr val="7D7D7D"/>
            </a:solidFill>
            <a:miter lim="400000"/>
          </a:ln>
        </p:spPr>
        <p:txBody>
          <a:bodyPr lIns="45718" tIns="45718" rIns="45718" bIns="45718"/>
          <a:lstStyle/>
          <a:p>
            <a:endParaRPr/>
          </a:p>
        </p:txBody>
      </p:sp>
      <p:sp>
        <p:nvSpPr>
          <p:cNvPr id="529" name="Line"/>
          <p:cNvSpPr/>
          <p:nvPr/>
        </p:nvSpPr>
        <p:spPr>
          <a:xfrm>
            <a:off x="16186976" y="8385001"/>
            <a:ext cx="7561252" cy="1"/>
          </a:xfrm>
          <a:prstGeom prst="line">
            <a:avLst/>
          </a:prstGeom>
          <a:ln w="12700">
            <a:solidFill>
              <a:srgbClr val="7D7D7D"/>
            </a:solidFill>
            <a:miter lim="400000"/>
          </a:ln>
        </p:spPr>
        <p:txBody>
          <a:bodyPr lIns="45718" tIns="45718" rIns="45718" bIns="45718"/>
          <a:lstStyle/>
          <a:p>
            <a:endParaRPr/>
          </a:p>
        </p:txBody>
      </p:sp>
      <p:sp>
        <p:nvSpPr>
          <p:cNvPr id="530" name="Body Level One…"/>
          <p:cNvSpPr txBox="1">
            <a:spLocks noGrp="1"/>
          </p:cNvSpPr>
          <p:nvPr>
            <p:ph type="body" sz="quarter" idx="1" hasCustomPrompt="1"/>
          </p:nvPr>
        </p:nvSpPr>
        <p:spPr>
          <a:xfrm>
            <a:off x="640200" y="8654701"/>
            <a:ext cx="7608854" cy="4167681"/>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531" name="Body Level One…"/>
          <p:cNvSpPr txBox="1">
            <a:spLocks noGrp="1"/>
          </p:cNvSpPr>
          <p:nvPr>
            <p:ph type="body" sz="quarter" idx="24" hasCustomPrompt="1"/>
          </p:nvPr>
        </p:nvSpPr>
        <p:spPr>
          <a:xfrm>
            <a:off x="8437391" y="8654701"/>
            <a:ext cx="7608853" cy="4167681"/>
          </a:xfrm>
          <a:prstGeom prst="rect">
            <a:avLst/>
          </a:prstGeom>
        </p:spPr>
        <p:txBody>
          <a:bodyPr/>
          <a:lstStyle>
            <a:lvl1pPr>
              <a:defRPr sz="4000"/>
            </a:lvl1pPr>
          </a:lstStyle>
          <a:p>
            <a:r>
              <a:t> Body Level One
 Body Level Two</a:t>
            </a:r>
          </a:p>
        </p:txBody>
      </p:sp>
      <p:sp>
        <p:nvSpPr>
          <p:cNvPr id="532" name="Body Level One…"/>
          <p:cNvSpPr txBox="1">
            <a:spLocks noGrp="1"/>
          </p:cNvSpPr>
          <p:nvPr>
            <p:ph type="body" sz="quarter" idx="25" hasCustomPrompt="1"/>
          </p:nvPr>
        </p:nvSpPr>
        <p:spPr>
          <a:xfrm>
            <a:off x="16186976" y="8654701"/>
            <a:ext cx="7608853" cy="4167681"/>
          </a:xfrm>
          <a:prstGeom prst="rect">
            <a:avLst/>
          </a:prstGeom>
        </p:spPr>
        <p:txBody>
          <a:bodyPr/>
          <a:lstStyle>
            <a:lvl1pPr>
              <a:defRPr sz="4000"/>
            </a:lvl1pPr>
          </a:lstStyle>
          <a:p>
            <a:r>
              <a:t> Body Level One
 Body Level Two</a:t>
            </a:r>
          </a:p>
        </p:txBody>
      </p:sp>
      <p:sp>
        <p:nvSpPr>
          <p:cNvPr id="533"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534"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535" name="Text Placeholder 2"/>
          <p:cNvSpPr>
            <a:spLocks noGrp="1"/>
          </p:cNvSpPr>
          <p:nvPr>
            <p:ph type="body" sz="quarter" idx="26"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536" name="Text Placeholder 2"/>
          <p:cNvSpPr>
            <a:spLocks noGrp="1"/>
          </p:cNvSpPr>
          <p:nvPr>
            <p:ph type="body" sz="quarter" idx="27"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537"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3_Custom Layout">
    <p:spTree>
      <p:nvGrpSpPr>
        <p:cNvPr id="1" name=""/>
        <p:cNvGrpSpPr/>
        <p:nvPr/>
      </p:nvGrpSpPr>
      <p:grpSpPr>
        <a:xfrm>
          <a:off x="0" y="0"/>
          <a:ext cx="0" cy="0"/>
          <a:chOff x="0" y="0"/>
          <a:chExt cx="0" cy="0"/>
        </a:xfrm>
      </p:grpSpPr>
      <p:pic>
        <p:nvPicPr>
          <p:cNvPr id="54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545" name="Line"/>
          <p:cNvSpPr/>
          <p:nvPr/>
        </p:nvSpPr>
        <p:spPr>
          <a:xfrm>
            <a:off x="687804" y="8385001"/>
            <a:ext cx="7561251" cy="1"/>
          </a:xfrm>
          <a:prstGeom prst="line">
            <a:avLst/>
          </a:prstGeom>
          <a:ln w="12700">
            <a:solidFill>
              <a:srgbClr val="7D7D7D"/>
            </a:solidFill>
            <a:miter lim="400000"/>
          </a:ln>
        </p:spPr>
        <p:txBody>
          <a:bodyPr lIns="45718" tIns="45718" rIns="45718" bIns="45718"/>
          <a:lstStyle/>
          <a:p>
            <a:endParaRPr/>
          </a:p>
        </p:txBody>
      </p:sp>
      <p:sp>
        <p:nvSpPr>
          <p:cNvPr id="546" name="Picture Placeholder 19"/>
          <p:cNvSpPr>
            <a:spLocks noGrp="1"/>
          </p:cNvSpPr>
          <p:nvPr>
            <p:ph type="pic" sz="quarter" idx="21"/>
          </p:nvPr>
        </p:nvSpPr>
        <p:spPr>
          <a:xfrm>
            <a:off x="687803" y="2133664"/>
            <a:ext cx="7561252" cy="5981638"/>
          </a:xfrm>
          <a:prstGeom prst="rect">
            <a:avLst/>
          </a:prstGeom>
        </p:spPr>
        <p:txBody>
          <a:bodyPr lIns="91439" rIns="91439">
            <a:noAutofit/>
          </a:bodyPr>
          <a:lstStyle/>
          <a:p>
            <a:endParaRPr/>
          </a:p>
        </p:txBody>
      </p:sp>
      <p:sp>
        <p:nvSpPr>
          <p:cNvPr id="547" name="Picture Placeholder 19"/>
          <p:cNvSpPr>
            <a:spLocks noGrp="1"/>
          </p:cNvSpPr>
          <p:nvPr>
            <p:ph type="pic" sz="quarter" idx="22"/>
          </p:nvPr>
        </p:nvSpPr>
        <p:spPr>
          <a:xfrm>
            <a:off x="8437391" y="2133664"/>
            <a:ext cx="7561252" cy="5981638"/>
          </a:xfrm>
          <a:prstGeom prst="rect">
            <a:avLst/>
          </a:prstGeom>
        </p:spPr>
        <p:txBody>
          <a:bodyPr lIns="91439" rIns="91439">
            <a:noAutofit/>
          </a:bodyPr>
          <a:lstStyle/>
          <a:p>
            <a:endParaRPr/>
          </a:p>
        </p:txBody>
      </p:sp>
      <p:sp>
        <p:nvSpPr>
          <p:cNvPr id="548" name="Picture Placeholder 19"/>
          <p:cNvSpPr>
            <a:spLocks noGrp="1"/>
          </p:cNvSpPr>
          <p:nvPr>
            <p:ph type="pic" sz="quarter" idx="23"/>
          </p:nvPr>
        </p:nvSpPr>
        <p:spPr>
          <a:xfrm>
            <a:off x="16186976" y="2133666"/>
            <a:ext cx="7561252" cy="5981637"/>
          </a:xfrm>
          <a:prstGeom prst="rect">
            <a:avLst/>
          </a:prstGeom>
        </p:spPr>
        <p:txBody>
          <a:bodyPr lIns="91439" rIns="91439">
            <a:noAutofit/>
          </a:bodyPr>
          <a:lstStyle/>
          <a:p>
            <a:endParaRPr/>
          </a:p>
        </p:txBody>
      </p:sp>
      <p:sp>
        <p:nvSpPr>
          <p:cNvPr id="549" name="Line"/>
          <p:cNvSpPr/>
          <p:nvPr/>
        </p:nvSpPr>
        <p:spPr>
          <a:xfrm>
            <a:off x="8437391" y="8385001"/>
            <a:ext cx="7561252" cy="1"/>
          </a:xfrm>
          <a:prstGeom prst="line">
            <a:avLst/>
          </a:prstGeom>
          <a:ln w="12700">
            <a:solidFill>
              <a:srgbClr val="7D7D7D"/>
            </a:solidFill>
            <a:miter lim="400000"/>
          </a:ln>
        </p:spPr>
        <p:txBody>
          <a:bodyPr lIns="45718" tIns="45718" rIns="45718" bIns="45718"/>
          <a:lstStyle/>
          <a:p>
            <a:endParaRPr/>
          </a:p>
        </p:txBody>
      </p:sp>
      <p:sp>
        <p:nvSpPr>
          <p:cNvPr id="550" name="Line"/>
          <p:cNvSpPr/>
          <p:nvPr/>
        </p:nvSpPr>
        <p:spPr>
          <a:xfrm>
            <a:off x="16186976" y="8385001"/>
            <a:ext cx="7561252" cy="1"/>
          </a:xfrm>
          <a:prstGeom prst="line">
            <a:avLst/>
          </a:prstGeom>
          <a:ln w="12700">
            <a:solidFill>
              <a:srgbClr val="7D7D7D"/>
            </a:solidFill>
            <a:miter lim="400000"/>
          </a:ln>
        </p:spPr>
        <p:txBody>
          <a:bodyPr lIns="45718" tIns="45718" rIns="45718" bIns="45718"/>
          <a:lstStyle/>
          <a:p>
            <a:endParaRPr/>
          </a:p>
        </p:txBody>
      </p:sp>
      <p:sp>
        <p:nvSpPr>
          <p:cNvPr id="551" name="Body Level One…"/>
          <p:cNvSpPr txBox="1">
            <a:spLocks noGrp="1"/>
          </p:cNvSpPr>
          <p:nvPr>
            <p:ph type="body" sz="quarter" idx="1" hasCustomPrompt="1"/>
          </p:nvPr>
        </p:nvSpPr>
        <p:spPr>
          <a:xfrm>
            <a:off x="640200" y="8654701"/>
            <a:ext cx="7608854" cy="4167681"/>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552" name="Body Level One…"/>
          <p:cNvSpPr txBox="1">
            <a:spLocks noGrp="1"/>
          </p:cNvSpPr>
          <p:nvPr>
            <p:ph type="body" sz="quarter" idx="24" hasCustomPrompt="1"/>
          </p:nvPr>
        </p:nvSpPr>
        <p:spPr>
          <a:xfrm>
            <a:off x="8437391" y="8654701"/>
            <a:ext cx="7608853" cy="4167681"/>
          </a:xfrm>
          <a:prstGeom prst="rect">
            <a:avLst/>
          </a:prstGeom>
        </p:spPr>
        <p:txBody>
          <a:bodyPr/>
          <a:lstStyle>
            <a:lvl1pPr>
              <a:defRPr sz="4000"/>
            </a:lvl1pPr>
          </a:lstStyle>
          <a:p>
            <a:r>
              <a:t> Body Level One
 Body Level Two</a:t>
            </a:r>
          </a:p>
        </p:txBody>
      </p:sp>
      <p:sp>
        <p:nvSpPr>
          <p:cNvPr id="553" name="Body Level One…"/>
          <p:cNvSpPr txBox="1">
            <a:spLocks noGrp="1"/>
          </p:cNvSpPr>
          <p:nvPr>
            <p:ph type="body" sz="quarter" idx="25" hasCustomPrompt="1"/>
          </p:nvPr>
        </p:nvSpPr>
        <p:spPr>
          <a:xfrm>
            <a:off x="16186976" y="8654701"/>
            <a:ext cx="7608853" cy="4167681"/>
          </a:xfrm>
          <a:prstGeom prst="rect">
            <a:avLst/>
          </a:prstGeom>
        </p:spPr>
        <p:txBody>
          <a:bodyPr/>
          <a:lstStyle>
            <a:lvl1pPr>
              <a:defRPr sz="4000"/>
            </a:lvl1pPr>
          </a:lstStyle>
          <a:p>
            <a:r>
              <a:t> Body Level One
 Body Level Two</a:t>
            </a:r>
          </a:p>
        </p:txBody>
      </p:sp>
      <p:sp>
        <p:nvSpPr>
          <p:cNvPr id="554"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555" name="Text Placeholder 2"/>
          <p:cNvSpPr>
            <a:spLocks noGrp="1"/>
          </p:cNvSpPr>
          <p:nvPr>
            <p:ph type="body" sz="quarter" idx="26"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556"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8_Custom Layout">
    <p:spTree>
      <p:nvGrpSpPr>
        <p:cNvPr id="1" name=""/>
        <p:cNvGrpSpPr/>
        <p:nvPr/>
      </p:nvGrpSpPr>
      <p:grpSpPr>
        <a:xfrm>
          <a:off x="0" y="0"/>
          <a:ext cx="0" cy="0"/>
          <a:chOff x="0" y="0"/>
          <a:chExt cx="0" cy="0"/>
        </a:xfrm>
      </p:grpSpPr>
      <p:pic>
        <p:nvPicPr>
          <p:cNvPr id="54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09149" y="11561233"/>
            <a:ext cx="1808711" cy="1443570"/>
          </a:xfrm>
          <a:prstGeom prst="rect">
            <a:avLst/>
          </a:prstGeom>
          <a:ln w="12700">
            <a:miter lim="400000"/>
          </a:ln>
        </p:spPr>
      </p:pic>
      <p:sp>
        <p:nvSpPr>
          <p:cNvPr id="545" name="Line"/>
          <p:cNvSpPr/>
          <p:nvPr/>
        </p:nvSpPr>
        <p:spPr>
          <a:xfrm>
            <a:off x="664724" y="8385002"/>
            <a:ext cx="5474673" cy="0"/>
          </a:xfrm>
          <a:prstGeom prst="line">
            <a:avLst/>
          </a:prstGeom>
          <a:ln w="12700">
            <a:solidFill>
              <a:srgbClr val="7D7D7D"/>
            </a:solidFill>
            <a:miter lim="400000"/>
          </a:ln>
        </p:spPr>
        <p:txBody>
          <a:bodyPr lIns="45718" tIns="45718" rIns="45718" bIns="45718"/>
          <a:lstStyle/>
          <a:p>
            <a:endParaRPr/>
          </a:p>
        </p:txBody>
      </p:sp>
      <p:sp>
        <p:nvSpPr>
          <p:cNvPr id="546" name="Picture Placeholder 19"/>
          <p:cNvSpPr>
            <a:spLocks noGrp="1"/>
          </p:cNvSpPr>
          <p:nvPr>
            <p:ph type="pic" sz="quarter" idx="21"/>
          </p:nvPr>
        </p:nvSpPr>
        <p:spPr>
          <a:xfrm>
            <a:off x="6483911" y="2070414"/>
            <a:ext cx="5474672" cy="5981638"/>
          </a:xfrm>
          <a:prstGeom prst="rect">
            <a:avLst/>
          </a:prstGeom>
        </p:spPr>
        <p:txBody>
          <a:bodyPr lIns="91439" rIns="91439">
            <a:noAutofit/>
          </a:bodyPr>
          <a:lstStyle/>
          <a:p>
            <a:endParaRPr/>
          </a:p>
        </p:txBody>
      </p:sp>
      <p:sp>
        <p:nvSpPr>
          <p:cNvPr id="547" name="Picture Placeholder 19"/>
          <p:cNvSpPr>
            <a:spLocks noGrp="1"/>
          </p:cNvSpPr>
          <p:nvPr>
            <p:ph type="pic" sz="quarter" idx="22"/>
          </p:nvPr>
        </p:nvSpPr>
        <p:spPr>
          <a:xfrm>
            <a:off x="12303097" y="2070414"/>
            <a:ext cx="5474672" cy="5981638"/>
          </a:xfrm>
          <a:prstGeom prst="rect">
            <a:avLst/>
          </a:prstGeom>
        </p:spPr>
        <p:txBody>
          <a:bodyPr lIns="91439" rIns="91439">
            <a:noAutofit/>
          </a:bodyPr>
          <a:lstStyle/>
          <a:p>
            <a:endParaRPr/>
          </a:p>
        </p:txBody>
      </p:sp>
      <p:sp>
        <p:nvSpPr>
          <p:cNvPr id="548" name="Picture Placeholder 19"/>
          <p:cNvSpPr>
            <a:spLocks noGrp="1"/>
          </p:cNvSpPr>
          <p:nvPr>
            <p:ph type="pic" sz="quarter" idx="23"/>
          </p:nvPr>
        </p:nvSpPr>
        <p:spPr>
          <a:xfrm>
            <a:off x="18122283" y="2070416"/>
            <a:ext cx="5474672" cy="5981637"/>
          </a:xfrm>
          <a:prstGeom prst="rect">
            <a:avLst/>
          </a:prstGeom>
        </p:spPr>
        <p:txBody>
          <a:bodyPr lIns="91439" rIns="91439">
            <a:noAutofit/>
          </a:bodyPr>
          <a:lstStyle/>
          <a:p>
            <a:endParaRPr/>
          </a:p>
        </p:txBody>
      </p:sp>
      <p:sp>
        <p:nvSpPr>
          <p:cNvPr id="552" name="Body Level One…"/>
          <p:cNvSpPr txBox="1">
            <a:spLocks noGrp="1"/>
          </p:cNvSpPr>
          <p:nvPr>
            <p:ph type="body" sz="quarter" idx="24" hasCustomPrompt="1"/>
          </p:nvPr>
        </p:nvSpPr>
        <p:spPr>
          <a:xfrm>
            <a:off x="6505215" y="8654699"/>
            <a:ext cx="5474672" cy="4167681"/>
          </a:xfrm>
          <a:prstGeom prst="rect">
            <a:avLst/>
          </a:prstGeom>
        </p:spPr>
        <p:txBody>
          <a:bodyPr/>
          <a:lstStyle>
            <a:lvl1pPr>
              <a:defRPr sz="4000"/>
            </a:lvl1pPr>
          </a:lstStyle>
          <a:p>
            <a:r>
              <a:t> Body Level One
 Body Level Two</a:t>
            </a:r>
          </a:p>
        </p:txBody>
      </p:sp>
      <p:sp>
        <p:nvSpPr>
          <p:cNvPr id="553" name="Body Level One…"/>
          <p:cNvSpPr txBox="1">
            <a:spLocks noGrp="1"/>
          </p:cNvSpPr>
          <p:nvPr>
            <p:ph type="body" sz="quarter" idx="25" hasCustomPrompt="1"/>
          </p:nvPr>
        </p:nvSpPr>
        <p:spPr>
          <a:xfrm>
            <a:off x="18122283" y="8654701"/>
            <a:ext cx="5576272" cy="4167681"/>
          </a:xfrm>
          <a:prstGeom prst="rect">
            <a:avLst/>
          </a:prstGeom>
        </p:spPr>
        <p:txBody>
          <a:bodyPr/>
          <a:lstStyle>
            <a:lvl1pPr>
              <a:defRPr sz="4000"/>
            </a:lvl1pPr>
          </a:lstStyle>
          <a:p>
            <a:r>
              <a:t> Body Level One
 Body Level Two</a:t>
            </a:r>
          </a:p>
        </p:txBody>
      </p:sp>
      <p:sp>
        <p:nvSpPr>
          <p:cNvPr id="2" name="Picture Placeholder 19">
            <a:extLst>
              <a:ext uri="{FF2B5EF4-FFF2-40B4-BE49-F238E27FC236}">
                <a16:creationId xmlns:a16="http://schemas.microsoft.com/office/drawing/2014/main" id="{7D753C4A-6F7F-F266-B955-03271E5419C7}"/>
              </a:ext>
            </a:extLst>
          </p:cNvPr>
          <p:cNvSpPr>
            <a:spLocks noGrp="1"/>
          </p:cNvSpPr>
          <p:nvPr>
            <p:ph type="pic" sz="quarter" idx="26"/>
          </p:nvPr>
        </p:nvSpPr>
        <p:spPr>
          <a:xfrm>
            <a:off x="664725" y="2070480"/>
            <a:ext cx="5474672" cy="5981638"/>
          </a:xfrm>
          <a:prstGeom prst="rect">
            <a:avLst/>
          </a:prstGeom>
        </p:spPr>
        <p:txBody>
          <a:bodyPr lIns="91439" rIns="91439">
            <a:noAutofit/>
          </a:bodyPr>
          <a:lstStyle/>
          <a:p>
            <a:endParaRPr/>
          </a:p>
        </p:txBody>
      </p:sp>
      <p:sp>
        <p:nvSpPr>
          <p:cNvPr id="4" name="Line">
            <a:extLst>
              <a:ext uri="{FF2B5EF4-FFF2-40B4-BE49-F238E27FC236}">
                <a16:creationId xmlns:a16="http://schemas.microsoft.com/office/drawing/2014/main" id="{5B26C5F6-108C-82F6-8625-DFD6F734C09E}"/>
              </a:ext>
            </a:extLst>
          </p:cNvPr>
          <p:cNvSpPr/>
          <p:nvPr userDrawn="1"/>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5" name="Text Placeholder 2">
            <a:extLst>
              <a:ext uri="{FF2B5EF4-FFF2-40B4-BE49-F238E27FC236}">
                <a16:creationId xmlns:a16="http://schemas.microsoft.com/office/drawing/2014/main" id="{B14CB3CE-E1A2-F323-532E-E33B9FAA0978}"/>
              </a:ext>
            </a:extLst>
          </p:cNvPr>
          <p:cNvSpPr>
            <a:spLocks noGrp="1"/>
          </p:cNvSpPr>
          <p:nvPr>
            <p:ph type="body" sz="quarter" idx="28"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6" name="Body Level One…">
            <a:extLst>
              <a:ext uri="{FF2B5EF4-FFF2-40B4-BE49-F238E27FC236}">
                <a16:creationId xmlns:a16="http://schemas.microsoft.com/office/drawing/2014/main" id="{792F3B21-A599-FEA9-E6EA-638146E04EBC}"/>
              </a:ext>
            </a:extLst>
          </p:cNvPr>
          <p:cNvSpPr txBox="1">
            <a:spLocks noGrp="1"/>
          </p:cNvSpPr>
          <p:nvPr>
            <p:ph type="body" sz="quarter" idx="29" hasCustomPrompt="1"/>
          </p:nvPr>
        </p:nvSpPr>
        <p:spPr>
          <a:xfrm>
            <a:off x="12303097" y="8654700"/>
            <a:ext cx="5474672" cy="4167681"/>
          </a:xfrm>
          <a:prstGeom prst="rect">
            <a:avLst/>
          </a:prstGeom>
        </p:spPr>
        <p:txBody>
          <a:bodyPr/>
          <a:lstStyle>
            <a:lvl1pPr>
              <a:defRPr sz="4000"/>
            </a:lvl1pPr>
          </a:lstStyle>
          <a:p>
            <a:r>
              <a:t> Body Level One
 Body Level Two</a:t>
            </a:r>
          </a:p>
        </p:txBody>
      </p:sp>
      <p:sp>
        <p:nvSpPr>
          <p:cNvPr id="7" name="Body Level One…">
            <a:extLst>
              <a:ext uri="{FF2B5EF4-FFF2-40B4-BE49-F238E27FC236}">
                <a16:creationId xmlns:a16="http://schemas.microsoft.com/office/drawing/2014/main" id="{744FA1BF-5502-079C-52DF-D80E53345161}"/>
              </a:ext>
            </a:extLst>
          </p:cNvPr>
          <p:cNvSpPr txBox="1">
            <a:spLocks noGrp="1"/>
          </p:cNvSpPr>
          <p:nvPr>
            <p:ph type="body" sz="quarter" idx="30" hasCustomPrompt="1"/>
          </p:nvPr>
        </p:nvSpPr>
        <p:spPr>
          <a:xfrm>
            <a:off x="664725" y="8656971"/>
            <a:ext cx="5474672" cy="4167681"/>
          </a:xfrm>
          <a:prstGeom prst="rect">
            <a:avLst/>
          </a:prstGeom>
        </p:spPr>
        <p:txBody>
          <a:bodyPr/>
          <a:lstStyle>
            <a:lvl1pPr>
              <a:defRPr sz="4000"/>
            </a:lvl1pPr>
          </a:lstStyle>
          <a:p>
            <a:r>
              <a:t> Body Level One
 Body Level Two</a:t>
            </a:r>
          </a:p>
        </p:txBody>
      </p:sp>
      <p:sp>
        <p:nvSpPr>
          <p:cNvPr id="8" name="Line">
            <a:extLst>
              <a:ext uri="{FF2B5EF4-FFF2-40B4-BE49-F238E27FC236}">
                <a16:creationId xmlns:a16="http://schemas.microsoft.com/office/drawing/2014/main" id="{85E05CA2-C3C4-D177-245D-F4F980A1A574}"/>
              </a:ext>
            </a:extLst>
          </p:cNvPr>
          <p:cNvSpPr/>
          <p:nvPr userDrawn="1"/>
        </p:nvSpPr>
        <p:spPr>
          <a:xfrm>
            <a:off x="6505215" y="8385002"/>
            <a:ext cx="5474673" cy="0"/>
          </a:xfrm>
          <a:prstGeom prst="line">
            <a:avLst/>
          </a:prstGeom>
          <a:ln w="12700">
            <a:solidFill>
              <a:srgbClr val="7D7D7D"/>
            </a:solidFill>
            <a:miter lim="400000"/>
          </a:ln>
        </p:spPr>
        <p:txBody>
          <a:bodyPr lIns="45718" tIns="45718" rIns="45718" bIns="45718"/>
          <a:lstStyle/>
          <a:p>
            <a:endParaRPr/>
          </a:p>
        </p:txBody>
      </p:sp>
      <p:sp>
        <p:nvSpPr>
          <p:cNvPr id="9" name="Line">
            <a:extLst>
              <a:ext uri="{FF2B5EF4-FFF2-40B4-BE49-F238E27FC236}">
                <a16:creationId xmlns:a16="http://schemas.microsoft.com/office/drawing/2014/main" id="{022505A3-3CC8-01A2-73D6-50270A4E386A}"/>
              </a:ext>
            </a:extLst>
          </p:cNvPr>
          <p:cNvSpPr/>
          <p:nvPr userDrawn="1"/>
        </p:nvSpPr>
        <p:spPr>
          <a:xfrm>
            <a:off x="12303096" y="8384994"/>
            <a:ext cx="5474673" cy="0"/>
          </a:xfrm>
          <a:prstGeom prst="line">
            <a:avLst/>
          </a:prstGeom>
          <a:ln w="12700">
            <a:solidFill>
              <a:srgbClr val="7D7D7D"/>
            </a:solidFill>
            <a:miter lim="400000"/>
          </a:ln>
        </p:spPr>
        <p:txBody>
          <a:bodyPr lIns="45718" tIns="45718" rIns="45718" bIns="45718"/>
          <a:lstStyle/>
          <a:p>
            <a:endParaRPr/>
          </a:p>
        </p:txBody>
      </p:sp>
      <p:sp>
        <p:nvSpPr>
          <p:cNvPr id="10" name="Line">
            <a:extLst>
              <a:ext uri="{FF2B5EF4-FFF2-40B4-BE49-F238E27FC236}">
                <a16:creationId xmlns:a16="http://schemas.microsoft.com/office/drawing/2014/main" id="{4D88B7A2-1E60-F8F5-5A4D-9D1CAF31D700}"/>
              </a:ext>
            </a:extLst>
          </p:cNvPr>
          <p:cNvSpPr/>
          <p:nvPr userDrawn="1"/>
        </p:nvSpPr>
        <p:spPr>
          <a:xfrm>
            <a:off x="18143187" y="8385002"/>
            <a:ext cx="5474673" cy="0"/>
          </a:xfrm>
          <a:prstGeom prst="line">
            <a:avLst/>
          </a:prstGeom>
          <a:ln w="12700">
            <a:solidFill>
              <a:srgbClr val="7D7D7D"/>
            </a:solidFill>
            <a:miter lim="400000"/>
          </a:ln>
        </p:spPr>
        <p:txBody>
          <a:bodyPr lIns="45718" tIns="45718" rIns="45718" bIns="45718"/>
          <a:lstStyle/>
          <a:p>
            <a:endParaRPr/>
          </a:p>
        </p:txBody>
      </p:sp>
    </p:spTree>
    <p:extLst>
      <p:ext uri="{BB962C8B-B14F-4D97-AF65-F5344CB8AC3E}">
        <p14:creationId xmlns:p14="http://schemas.microsoft.com/office/powerpoint/2010/main" val="2730180806"/>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5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4A2044"/>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190750"/>
            <a:ext cx="11050725" cy="10631633"/>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190750"/>
            <a:ext cx="0" cy="10631631"/>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Body Level One…"/>
          <p:cNvSpPr txBox="1">
            <a:spLocks noGrp="1"/>
          </p:cNvSpPr>
          <p:nvPr>
            <p:ph type="body" sz="half" idx="14" hasCustomPrompt="1"/>
          </p:nvPr>
        </p:nvSpPr>
        <p:spPr>
          <a:xfrm>
            <a:off x="640201" y="2190750"/>
            <a:ext cx="11208087" cy="10631632"/>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1241293370"/>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6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999568"/>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190750"/>
            <a:ext cx="11050725" cy="10631633"/>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190750"/>
            <a:ext cx="0" cy="10631631"/>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Body Level One…"/>
          <p:cNvSpPr txBox="1">
            <a:spLocks noGrp="1"/>
          </p:cNvSpPr>
          <p:nvPr>
            <p:ph type="body" sz="half" idx="14" hasCustomPrompt="1"/>
          </p:nvPr>
        </p:nvSpPr>
        <p:spPr>
          <a:xfrm>
            <a:off x="640201" y="2190750"/>
            <a:ext cx="11208087" cy="10631632"/>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383175426"/>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7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005E78"/>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190750"/>
            <a:ext cx="11050725" cy="10631633"/>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190750"/>
            <a:ext cx="0" cy="10631631"/>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Body Level One…"/>
          <p:cNvSpPr txBox="1">
            <a:spLocks noGrp="1"/>
          </p:cNvSpPr>
          <p:nvPr>
            <p:ph type="body" sz="half" idx="14" hasCustomPrompt="1"/>
          </p:nvPr>
        </p:nvSpPr>
        <p:spPr>
          <a:xfrm>
            <a:off x="640201" y="2190750"/>
            <a:ext cx="11208087" cy="10631632"/>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3636123787"/>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0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4A2044"/>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0" name="Text Placeholder 2"/>
          <p:cNvSpPr>
            <a:spLocks noGrp="1"/>
          </p:cNvSpPr>
          <p:nvPr>
            <p:ph type="body" sz="quarter" idx="16" hasCustomPrompt="1"/>
          </p:nvPr>
        </p:nvSpPr>
        <p:spPr>
          <a:xfrm>
            <a:off x="631354" y="1843655"/>
            <a:ext cx="23080678" cy="1165016"/>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Text Placeholder 2"/>
          <p:cNvSpPr>
            <a:spLocks noGrp="1"/>
          </p:cNvSpPr>
          <p:nvPr>
            <p:ph type="body" sz="quarter" idx="15" hasCustomPrompt="1"/>
          </p:nvPr>
        </p:nvSpPr>
        <p:spPr>
          <a:xfrm>
            <a:off x="633413" y="756920"/>
            <a:ext cx="23080678" cy="1086735"/>
          </a:xfrm>
          <a:prstGeom prst="rect">
            <a:avLst/>
          </a:prstGeom>
        </p:spPr>
        <p:txBody>
          <a:bodyPr>
            <a:normAutofit/>
          </a:bodyPr>
          <a:lstStyle>
            <a:lvl1pPr marL="0" indent="0">
              <a:buNone/>
              <a:defRPr sz="6000" b="0">
                <a:solidFill>
                  <a:schemeClr val="bg2">
                    <a:lumMod val="20000"/>
                    <a:lumOff val="80000"/>
                  </a:schemeClr>
                </a:solidFill>
                <a:latin typeface="Cymru Sans Headline" panose="02000503030000020004" pitchFamily="50" charset="0"/>
              </a:defRPr>
            </a:lvl1pPr>
          </a:lstStyle>
          <a:p>
            <a:pPr lvl="0"/>
            <a:r>
              <a:rPr lang="en-US"/>
              <a:t>Heading Welsh</a:t>
            </a:r>
          </a:p>
        </p:txBody>
      </p:sp>
      <p:pic>
        <p:nvPicPr>
          <p:cNvPr id="17"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8" name="Body Level One…"/>
          <p:cNvSpPr txBox="1">
            <a:spLocks noGrp="1"/>
          </p:cNvSpPr>
          <p:nvPr>
            <p:ph type="body" sz="half" idx="1" hasCustomPrompt="1"/>
          </p:nvPr>
        </p:nvSpPr>
        <p:spPr>
          <a:xfrm>
            <a:off x="12587591" y="3362632"/>
            <a:ext cx="11050725" cy="9459751"/>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sp>
        <p:nvSpPr>
          <p:cNvPr id="19" name="Body Level One…"/>
          <p:cNvSpPr txBox="1">
            <a:spLocks noGrp="1"/>
          </p:cNvSpPr>
          <p:nvPr>
            <p:ph type="body" sz="half" idx="14" hasCustomPrompt="1"/>
          </p:nvPr>
        </p:nvSpPr>
        <p:spPr>
          <a:xfrm>
            <a:off x="640201" y="3362632"/>
            <a:ext cx="11208087" cy="9459750"/>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latin typeface="Cymru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latin typeface="Cymru Sans Body" panose="02000503030000020004" pitchFamily="50" charset="0"/>
              </a:defRPr>
            </a:lvl6pPr>
          </a:lstStyle>
          <a:p>
            <a:r>
              <a:rPr lang="en-GB"/>
              <a:t> </a:t>
            </a:r>
            <a:r>
              <a:t>Body Level One</a:t>
            </a:r>
          </a:p>
          <a:p>
            <a:pPr lvl="5"/>
            <a:r>
              <a:rPr lang="en-GB"/>
              <a:t> </a:t>
            </a:r>
            <a:r>
              <a:t>Body Level Two</a:t>
            </a:r>
          </a:p>
        </p:txBody>
      </p:sp>
      <p:cxnSp>
        <p:nvCxnSpPr>
          <p:cNvPr id="20" name="Straight Connector 19"/>
          <p:cNvCxnSpPr/>
          <p:nvPr userDrawn="1"/>
        </p:nvCxnSpPr>
        <p:spPr>
          <a:xfrm flipH="1">
            <a:off x="12159574" y="3362632"/>
            <a:ext cx="0" cy="9459749"/>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21" name="Line"/>
          <p:cNvSpPr/>
          <p:nvPr userDrawn="1"/>
        </p:nvSpPr>
        <p:spPr>
          <a:xfrm>
            <a:off x="634186" y="635135"/>
            <a:ext cx="23079904" cy="0"/>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3" name="Line"/>
          <p:cNvSpPr/>
          <p:nvPr userDrawn="1"/>
        </p:nvSpPr>
        <p:spPr>
          <a:xfrm flipV="1">
            <a:off x="640202" y="3008669"/>
            <a:ext cx="23074847"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Tree>
    <p:extLst>
      <p:ext uri="{BB962C8B-B14F-4D97-AF65-F5344CB8AC3E}">
        <p14:creationId xmlns:p14="http://schemas.microsoft.com/office/powerpoint/2010/main" val="3898746704"/>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1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999568"/>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0" name="Text Placeholder 2"/>
          <p:cNvSpPr>
            <a:spLocks noGrp="1"/>
          </p:cNvSpPr>
          <p:nvPr>
            <p:ph type="body" sz="quarter" idx="16" hasCustomPrompt="1"/>
          </p:nvPr>
        </p:nvSpPr>
        <p:spPr>
          <a:xfrm>
            <a:off x="631354" y="1843655"/>
            <a:ext cx="23080678" cy="1165016"/>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Text Placeholder 2"/>
          <p:cNvSpPr>
            <a:spLocks noGrp="1"/>
          </p:cNvSpPr>
          <p:nvPr>
            <p:ph type="body" sz="quarter" idx="15" hasCustomPrompt="1"/>
          </p:nvPr>
        </p:nvSpPr>
        <p:spPr>
          <a:xfrm>
            <a:off x="633413" y="756920"/>
            <a:ext cx="23080678" cy="1086735"/>
          </a:xfrm>
          <a:prstGeom prst="rect">
            <a:avLst/>
          </a:prstGeom>
        </p:spPr>
        <p:txBody>
          <a:bodyPr>
            <a:normAutofit/>
          </a:bodyPr>
          <a:lstStyle>
            <a:lvl1pPr marL="0" indent="0">
              <a:buNone/>
              <a:defRPr sz="6000" b="0">
                <a:solidFill>
                  <a:schemeClr val="bg2">
                    <a:lumMod val="20000"/>
                    <a:lumOff val="80000"/>
                  </a:schemeClr>
                </a:solidFill>
                <a:latin typeface="Cymru Sans Headline" panose="02000503030000020004" pitchFamily="50" charset="0"/>
              </a:defRPr>
            </a:lvl1pPr>
          </a:lstStyle>
          <a:p>
            <a:pPr lvl="0"/>
            <a:r>
              <a:rPr lang="en-US"/>
              <a:t>Heading Welsh</a:t>
            </a:r>
          </a:p>
        </p:txBody>
      </p:sp>
      <p:pic>
        <p:nvPicPr>
          <p:cNvPr id="17"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8" name="Body Level One…"/>
          <p:cNvSpPr txBox="1">
            <a:spLocks noGrp="1"/>
          </p:cNvSpPr>
          <p:nvPr>
            <p:ph type="body" sz="half" idx="1" hasCustomPrompt="1"/>
          </p:nvPr>
        </p:nvSpPr>
        <p:spPr>
          <a:xfrm>
            <a:off x="12587591" y="3362632"/>
            <a:ext cx="11050725" cy="9459751"/>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20" name="Straight Connector 19"/>
          <p:cNvCxnSpPr/>
          <p:nvPr userDrawn="1"/>
        </p:nvCxnSpPr>
        <p:spPr>
          <a:xfrm flipH="1">
            <a:off x="12159574" y="3362632"/>
            <a:ext cx="0" cy="9459749"/>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23" name="Line"/>
          <p:cNvSpPr/>
          <p:nvPr userDrawn="1"/>
        </p:nvSpPr>
        <p:spPr>
          <a:xfrm flipV="1">
            <a:off x="640202" y="3008669"/>
            <a:ext cx="23074847"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4" name="Body Level One…"/>
          <p:cNvSpPr txBox="1">
            <a:spLocks noGrp="1"/>
          </p:cNvSpPr>
          <p:nvPr>
            <p:ph type="body" sz="half" idx="14" hasCustomPrompt="1"/>
          </p:nvPr>
        </p:nvSpPr>
        <p:spPr>
          <a:xfrm>
            <a:off x="640201" y="3362632"/>
            <a:ext cx="11208087" cy="9459750"/>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704513415"/>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2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005E78"/>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9" name="Text Placeholder 2"/>
          <p:cNvSpPr>
            <a:spLocks noGrp="1"/>
          </p:cNvSpPr>
          <p:nvPr>
            <p:ph type="body" sz="quarter" idx="16" hasCustomPrompt="1"/>
          </p:nvPr>
        </p:nvSpPr>
        <p:spPr>
          <a:xfrm>
            <a:off x="631354" y="1843655"/>
            <a:ext cx="23080678" cy="1165016"/>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8" name="Text Placeholder 2"/>
          <p:cNvSpPr>
            <a:spLocks noGrp="1"/>
          </p:cNvSpPr>
          <p:nvPr>
            <p:ph type="body" sz="quarter" idx="15" hasCustomPrompt="1"/>
          </p:nvPr>
        </p:nvSpPr>
        <p:spPr>
          <a:xfrm>
            <a:off x="633413" y="756920"/>
            <a:ext cx="23080678" cy="1086735"/>
          </a:xfrm>
          <a:prstGeom prst="rect">
            <a:avLst/>
          </a:prstGeom>
        </p:spPr>
        <p:txBody>
          <a:bodyPr>
            <a:normAutofit/>
          </a:bodyPr>
          <a:lstStyle>
            <a:lvl1pPr marL="0" indent="0">
              <a:buNone/>
              <a:defRPr sz="6000" b="0">
                <a:solidFill>
                  <a:schemeClr val="bg2">
                    <a:lumMod val="20000"/>
                    <a:lumOff val="80000"/>
                  </a:schemeClr>
                </a:solidFill>
                <a:latin typeface="Cymru Sans Headline" panose="02000503030000020004" pitchFamily="50" charset="0"/>
              </a:defRPr>
            </a:lvl1pPr>
          </a:lstStyle>
          <a:p>
            <a:pPr lvl="0"/>
            <a:r>
              <a:rPr lang="en-US"/>
              <a:t>Heading Welsh</a:t>
            </a: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3362632"/>
            <a:ext cx="11050725" cy="9459751"/>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3362632"/>
            <a:ext cx="0" cy="9459749"/>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17" name="Line"/>
          <p:cNvSpPr/>
          <p:nvPr userDrawn="1"/>
        </p:nvSpPr>
        <p:spPr>
          <a:xfrm flipV="1">
            <a:off x="640202" y="3008669"/>
            <a:ext cx="23074847"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0" name="Body Level One…"/>
          <p:cNvSpPr txBox="1">
            <a:spLocks noGrp="1"/>
          </p:cNvSpPr>
          <p:nvPr>
            <p:ph type="body" sz="half" idx="14" hasCustomPrompt="1"/>
          </p:nvPr>
        </p:nvSpPr>
        <p:spPr>
          <a:xfrm>
            <a:off x="640201" y="3362632"/>
            <a:ext cx="11208087" cy="9459750"/>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4257375084"/>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6"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7" name="Body Level One…"/>
          <p:cNvSpPr txBox="1">
            <a:spLocks noGrp="1"/>
          </p:cNvSpPr>
          <p:nvPr>
            <p:ph type="body" sz="half" idx="1" hasCustomPrompt="1"/>
          </p:nvPr>
        </p:nvSpPr>
        <p:spPr>
          <a:xfrm>
            <a:off x="12587591" y="5076975"/>
            <a:ext cx="11050725" cy="7745407"/>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8" name="Body Level One…"/>
          <p:cNvSpPr txBox="1">
            <a:spLocks noGrp="1"/>
          </p:cNvSpPr>
          <p:nvPr>
            <p:ph type="body" sz="half" idx="14" hasCustomPrompt="1"/>
          </p:nvPr>
        </p:nvSpPr>
        <p:spPr>
          <a:xfrm>
            <a:off x="640201" y="5076976"/>
            <a:ext cx="11208087" cy="7745406"/>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9" name="Straight Connector 8"/>
          <p:cNvCxnSpPr/>
          <p:nvPr userDrawn="1"/>
        </p:nvCxnSpPr>
        <p:spPr>
          <a:xfrm flipH="1">
            <a:off x="12159574" y="2163811"/>
            <a:ext cx="0" cy="1065857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0" name="Text Placeholder 2"/>
          <p:cNvSpPr>
            <a:spLocks noGrp="1"/>
          </p:cNvSpPr>
          <p:nvPr>
            <p:ph type="body" sz="quarter" idx="15" hasCustomPrompt="1"/>
          </p:nvPr>
        </p:nvSpPr>
        <p:spPr>
          <a:xfrm>
            <a:off x="633413" y="2163811"/>
            <a:ext cx="11214100" cy="2351088"/>
          </a:xfrm>
          <a:prstGeom prst="rect">
            <a:avLst/>
          </a:prstGeom>
        </p:spPr>
        <p:txBody>
          <a:bodyPr anchor="b"/>
          <a:lstStyle>
            <a:lvl1pPr marL="0" indent="0">
              <a:buNone/>
              <a:defRPr sz="8800" b="0" i="0" u="none">
                <a:latin typeface="Cymru Sans Headline Medium" panose="02000603030000020004" pitchFamily="50" charset="0"/>
              </a:defRPr>
            </a:lvl1pPr>
          </a:lstStyle>
          <a:p>
            <a:pPr lvl="0"/>
            <a:r>
              <a:rPr lang="en-US"/>
              <a:t>Master</a:t>
            </a:r>
          </a:p>
        </p:txBody>
      </p:sp>
      <p:sp>
        <p:nvSpPr>
          <p:cNvPr id="11" name="Text Placeholder 2"/>
          <p:cNvSpPr>
            <a:spLocks noGrp="1"/>
          </p:cNvSpPr>
          <p:nvPr>
            <p:ph type="body" sz="quarter" idx="16" hasCustomPrompt="1"/>
          </p:nvPr>
        </p:nvSpPr>
        <p:spPr>
          <a:xfrm>
            <a:off x="12587591" y="2166443"/>
            <a:ext cx="11214100" cy="2351088"/>
          </a:xfrm>
          <a:prstGeom prst="rect">
            <a:avLst/>
          </a:prstGeom>
        </p:spPr>
        <p:txBody>
          <a:bodyPr anchor="b"/>
          <a:lstStyle>
            <a:lvl1pPr marL="0" indent="0">
              <a:buNone/>
              <a:defRPr sz="8800" b="0" i="0">
                <a:latin typeface="Wales Sans Headline Medium" panose="02000603030000020004" pitchFamily="50" charset="0"/>
              </a:defRPr>
            </a:lvl1pPr>
          </a:lstStyle>
          <a:p>
            <a:pPr lvl="0"/>
            <a:r>
              <a:rPr lang="en-US"/>
              <a:t>Master</a:t>
            </a:r>
          </a:p>
        </p:txBody>
      </p:sp>
      <p:cxnSp>
        <p:nvCxnSpPr>
          <p:cNvPr id="12" name="Straight Connector 11"/>
          <p:cNvCxnSpPr/>
          <p:nvPr userDrawn="1"/>
        </p:nvCxnSpPr>
        <p:spPr>
          <a:xfrm>
            <a:off x="640201" y="4803664"/>
            <a:ext cx="11207312" cy="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4" name="Straight Connector 13"/>
          <p:cNvCxnSpPr/>
          <p:nvPr userDrawn="1"/>
        </p:nvCxnSpPr>
        <p:spPr>
          <a:xfrm>
            <a:off x="12587591" y="4774497"/>
            <a:ext cx="11207312" cy="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2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3"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794949518"/>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6"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7" name="Body Level One…"/>
          <p:cNvSpPr txBox="1">
            <a:spLocks noGrp="1"/>
          </p:cNvSpPr>
          <p:nvPr>
            <p:ph type="body" sz="half" idx="1" hasCustomPrompt="1"/>
          </p:nvPr>
        </p:nvSpPr>
        <p:spPr>
          <a:xfrm>
            <a:off x="12587591" y="6035998"/>
            <a:ext cx="11050725" cy="678638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8" name="Body Level One…"/>
          <p:cNvSpPr txBox="1">
            <a:spLocks noGrp="1"/>
          </p:cNvSpPr>
          <p:nvPr>
            <p:ph type="body" sz="half" idx="14" hasCustomPrompt="1"/>
          </p:nvPr>
        </p:nvSpPr>
        <p:spPr>
          <a:xfrm>
            <a:off x="640201" y="6035998"/>
            <a:ext cx="11208087" cy="678638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9" name="Straight Connector 8"/>
          <p:cNvCxnSpPr/>
          <p:nvPr userDrawn="1"/>
        </p:nvCxnSpPr>
        <p:spPr>
          <a:xfrm flipH="1">
            <a:off x="12159574" y="3346792"/>
            <a:ext cx="0" cy="9475589"/>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0" name="Text Placeholder 2"/>
          <p:cNvSpPr>
            <a:spLocks noGrp="1"/>
          </p:cNvSpPr>
          <p:nvPr>
            <p:ph type="body" sz="quarter" idx="15" hasCustomPrompt="1"/>
          </p:nvPr>
        </p:nvSpPr>
        <p:spPr>
          <a:xfrm>
            <a:off x="633413" y="3346792"/>
            <a:ext cx="11214100" cy="2351088"/>
          </a:xfrm>
          <a:prstGeom prst="rect">
            <a:avLst/>
          </a:prstGeom>
        </p:spPr>
        <p:txBody>
          <a:bodyPr anchor="b"/>
          <a:lstStyle>
            <a:lvl1pPr marL="0" indent="0">
              <a:buNone/>
              <a:defRPr sz="8800" b="0" i="0" u="none">
                <a:latin typeface="Cymru Sans Headline Medium" panose="02000603030000020004" pitchFamily="50" charset="0"/>
              </a:defRPr>
            </a:lvl1pPr>
          </a:lstStyle>
          <a:p>
            <a:pPr lvl="0"/>
            <a:r>
              <a:rPr lang="en-US"/>
              <a:t>Master</a:t>
            </a:r>
          </a:p>
        </p:txBody>
      </p:sp>
      <p:sp>
        <p:nvSpPr>
          <p:cNvPr id="11" name="Text Placeholder 2"/>
          <p:cNvSpPr>
            <a:spLocks noGrp="1"/>
          </p:cNvSpPr>
          <p:nvPr>
            <p:ph type="body" sz="quarter" idx="16" hasCustomPrompt="1"/>
          </p:nvPr>
        </p:nvSpPr>
        <p:spPr>
          <a:xfrm>
            <a:off x="12587591" y="3346789"/>
            <a:ext cx="11214100" cy="2351088"/>
          </a:xfrm>
          <a:prstGeom prst="rect">
            <a:avLst/>
          </a:prstGeom>
        </p:spPr>
        <p:txBody>
          <a:bodyPr anchor="b"/>
          <a:lstStyle>
            <a:lvl1pPr marL="0" indent="0">
              <a:buNone/>
              <a:defRPr sz="8800" b="0" i="0">
                <a:latin typeface="Wales Sans Headline Medium" panose="02000603030000020004" pitchFamily="50" charset="0"/>
              </a:defRPr>
            </a:lvl1pPr>
          </a:lstStyle>
          <a:p>
            <a:pPr lvl="0"/>
            <a:r>
              <a:rPr lang="en-US"/>
              <a:t>Master</a:t>
            </a:r>
          </a:p>
        </p:txBody>
      </p:sp>
      <p:cxnSp>
        <p:nvCxnSpPr>
          <p:cNvPr id="12" name="Straight Connector 11"/>
          <p:cNvCxnSpPr/>
          <p:nvPr userDrawn="1"/>
        </p:nvCxnSpPr>
        <p:spPr>
          <a:xfrm>
            <a:off x="640201" y="5777058"/>
            <a:ext cx="11207312" cy="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4" name="Straight Connector 13"/>
          <p:cNvCxnSpPr/>
          <p:nvPr userDrawn="1"/>
        </p:nvCxnSpPr>
        <p:spPr>
          <a:xfrm>
            <a:off x="12587591" y="5765036"/>
            <a:ext cx="11207312" cy="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6"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8"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9" name="Text Placeholder 2"/>
          <p:cNvSpPr>
            <a:spLocks noGrp="1"/>
          </p:cNvSpPr>
          <p:nvPr>
            <p:ph type="body" sz="quarter" idx="10"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20"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829533932"/>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24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2" y="4634176"/>
            <a:ext cx="5060208" cy="8188206"/>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8" name="Straight Connector 7"/>
          <p:cNvCxnSpPr/>
          <p:nvPr userDrawn="1"/>
        </p:nvCxnSpPr>
        <p:spPr>
          <a:xfrm flipH="1">
            <a:off x="17118591" y="3434820"/>
            <a:ext cx="0" cy="9387557"/>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0" name="Body Level One…"/>
          <p:cNvSpPr txBox="1">
            <a:spLocks noGrp="1"/>
          </p:cNvSpPr>
          <p:nvPr>
            <p:ph type="body" sz="half" idx="15" hasCustomPrompt="1"/>
          </p:nvPr>
        </p:nvSpPr>
        <p:spPr>
          <a:xfrm>
            <a:off x="6213105" y="4634176"/>
            <a:ext cx="5060208" cy="818820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1786008" y="4634176"/>
            <a:ext cx="5060208" cy="818820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2" name="Body Level One…"/>
          <p:cNvSpPr txBox="1">
            <a:spLocks noGrp="1"/>
          </p:cNvSpPr>
          <p:nvPr>
            <p:ph type="body" sz="half" idx="17" hasCustomPrompt="1"/>
          </p:nvPr>
        </p:nvSpPr>
        <p:spPr>
          <a:xfrm>
            <a:off x="17358911" y="4623663"/>
            <a:ext cx="5060208" cy="8198715"/>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flipH="1">
            <a:off x="11531672" y="3434820"/>
            <a:ext cx="0" cy="9387556"/>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6" name="Straight Connector 15"/>
          <p:cNvCxnSpPr/>
          <p:nvPr userDrawn="1"/>
        </p:nvCxnSpPr>
        <p:spPr>
          <a:xfrm flipH="1">
            <a:off x="5964208" y="3434820"/>
            <a:ext cx="0" cy="9387555"/>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7" name="Oval 16"/>
          <p:cNvSpPr/>
          <p:nvPr userDrawn="1"/>
        </p:nvSpPr>
        <p:spPr>
          <a:xfrm>
            <a:off x="634187" y="3359995"/>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3440080"/>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a</a:t>
            </a:r>
            <a:endParaRPr lang="en-GB"/>
          </a:p>
        </p:txBody>
      </p:sp>
      <p:sp>
        <p:nvSpPr>
          <p:cNvPr id="19" name="Oval 18"/>
          <p:cNvSpPr/>
          <p:nvPr userDrawn="1"/>
        </p:nvSpPr>
        <p:spPr>
          <a:xfrm>
            <a:off x="6217832" y="3354741"/>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6217058" y="3434826"/>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b</a:t>
            </a:r>
            <a:endParaRPr lang="en-GB"/>
          </a:p>
        </p:txBody>
      </p:sp>
      <p:sp>
        <p:nvSpPr>
          <p:cNvPr id="21" name="Oval 20"/>
          <p:cNvSpPr/>
          <p:nvPr userDrawn="1"/>
        </p:nvSpPr>
        <p:spPr>
          <a:xfrm>
            <a:off x="11790973" y="3354735"/>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1790199" y="3434820"/>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4" name="Oval 23"/>
          <p:cNvSpPr/>
          <p:nvPr userDrawn="1"/>
        </p:nvSpPr>
        <p:spPr>
          <a:xfrm>
            <a:off x="17356227" y="3354739"/>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5" name="Text Placeholder 9"/>
          <p:cNvSpPr>
            <a:spLocks noGrp="1"/>
          </p:cNvSpPr>
          <p:nvPr>
            <p:ph type="body" sz="quarter" idx="20" hasCustomPrompt="1"/>
          </p:nvPr>
        </p:nvSpPr>
        <p:spPr>
          <a:xfrm>
            <a:off x="17355452" y="3434824"/>
            <a:ext cx="923013" cy="762722"/>
          </a:xfrm>
          <a:prstGeom prst="rect">
            <a:avLst/>
          </a:prstGeom>
        </p:spPr>
        <p:txBody>
          <a:bodyPr anchor="ctr"/>
          <a:lstStyle>
            <a:lvl1pPr marL="0" indent="0" algn="ctr">
              <a:buNone/>
              <a:defRPr sz="5400">
                <a:solidFill>
                  <a:schemeClr val="tx2">
                    <a:lumMod val="20000"/>
                    <a:lumOff val="80000"/>
                  </a:schemeClr>
                </a:solidFill>
                <a:latin typeface="Cymru Sans Headline Medium" panose="02000603030000020004" pitchFamily="50" charset="0"/>
              </a:defRPr>
            </a:lvl1pPr>
          </a:lstStyle>
          <a:p>
            <a:pPr lvl="0"/>
            <a:r>
              <a:rPr lang="en-US"/>
              <a:t>d</a:t>
            </a:r>
            <a:endParaRPr lang="en-GB"/>
          </a:p>
        </p:txBody>
      </p:sp>
      <p:sp>
        <p:nvSpPr>
          <p:cNvPr id="26"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9"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30" name="Text Placeholder 2"/>
          <p:cNvSpPr>
            <a:spLocks noGrp="1"/>
          </p:cNvSpPr>
          <p:nvPr>
            <p:ph type="body" sz="quarter" idx="21"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31"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2327928015"/>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25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2" y="3308800"/>
            <a:ext cx="5060208" cy="9513582"/>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8" name="Straight Connector 7"/>
          <p:cNvCxnSpPr/>
          <p:nvPr userDrawn="1"/>
        </p:nvCxnSpPr>
        <p:spPr>
          <a:xfrm flipH="1">
            <a:off x="17118591" y="2205111"/>
            <a:ext cx="0" cy="10617266"/>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0" name="Body Level One…"/>
          <p:cNvSpPr txBox="1">
            <a:spLocks noGrp="1"/>
          </p:cNvSpPr>
          <p:nvPr>
            <p:ph type="body" sz="half" idx="15" hasCustomPrompt="1"/>
          </p:nvPr>
        </p:nvSpPr>
        <p:spPr>
          <a:xfrm>
            <a:off x="6213105" y="3308946"/>
            <a:ext cx="5060208" cy="951343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1786008" y="3308946"/>
            <a:ext cx="5060208" cy="951343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2" name="Body Level One…"/>
          <p:cNvSpPr txBox="1">
            <a:spLocks noGrp="1"/>
          </p:cNvSpPr>
          <p:nvPr>
            <p:ph type="body" sz="half" idx="17" hasCustomPrompt="1"/>
          </p:nvPr>
        </p:nvSpPr>
        <p:spPr>
          <a:xfrm>
            <a:off x="17358911" y="3308953"/>
            <a:ext cx="5060208" cy="9513425"/>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flipH="1">
            <a:off x="11531672" y="2205111"/>
            <a:ext cx="0" cy="10617265"/>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6" name="Straight Connector 15"/>
          <p:cNvCxnSpPr/>
          <p:nvPr userDrawn="1"/>
        </p:nvCxnSpPr>
        <p:spPr>
          <a:xfrm flipH="1">
            <a:off x="5964208" y="2205111"/>
            <a:ext cx="0" cy="10617264"/>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7" name="Oval 16"/>
          <p:cNvSpPr/>
          <p:nvPr userDrawn="1"/>
        </p:nvSpPr>
        <p:spPr>
          <a:xfrm>
            <a:off x="634187" y="2130286"/>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2210371"/>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a</a:t>
            </a:r>
            <a:endParaRPr lang="en-GB"/>
          </a:p>
        </p:txBody>
      </p:sp>
      <p:sp>
        <p:nvSpPr>
          <p:cNvPr id="19" name="Oval 18"/>
          <p:cNvSpPr/>
          <p:nvPr userDrawn="1"/>
        </p:nvSpPr>
        <p:spPr>
          <a:xfrm>
            <a:off x="6217832" y="2125032"/>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6217058" y="2205117"/>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b</a:t>
            </a:r>
            <a:endParaRPr lang="en-GB"/>
          </a:p>
        </p:txBody>
      </p:sp>
      <p:sp>
        <p:nvSpPr>
          <p:cNvPr id="21" name="Oval 20"/>
          <p:cNvSpPr/>
          <p:nvPr userDrawn="1"/>
        </p:nvSpPr>
        <p:spPr>
          <a:xfrm>
            <a:off x="11790973" y="2125026"/>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1790199" y="2205111"/>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4" name="Oval 23"/>
          <p:cNvSpPr/>
          <p:nvPr userDrawn="1"/>
        </p:nvSpPr>
        <p:spPr>
          <a:xfrm>
            <a:off x="17356227" y="2125030"/>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5" name="Text Placeholder 9"/>
          <p:cNvSpPr>
            <a:spLocks noGrp="1"/>
          </p:cNvSpPr>
          <p:nvPr>
            <p:ph type="body" sz="quarter" idx="20" hasCustomPrompt="1"/>
          </p:nvPr>
        </p:nvSpPr>
        <p:spPr>
          <a:xfrm>
            <a:off x="17355452" y="2205115"/>
            <a:ext cx="923013" cy="762722"/>
          </a:xfrm>
          <a:prstGeom prst="rect">
            <a:avLst/>
          </a:prstGeom>
        </p:spPr>
        <p:txBody>
          <a:bodyPr anchor="ctr"/>
          <a:lstStyle>
            <a:lvl1pPr marL="0" indent="0" algn="ctr">
              <a:buNone/>
              <a:defRPr sz="5400">
                <a:solidFill>
                  <a:schemeClr val="tx2">
                    <a:lumMod val="20000"/>
                    <a:lumOff val="80000"/>
                  </a:schemeClr>
                </a:solidFill>
                <a:latin typeface="Cymru Sans Headline Medium" panose="02000603030000020004" pitchFamily="50" charset="0"/>
              </a:defRPr>
            </a:lvl1pPr>
          </a:lstStyle>
          <a:p>
            <a:pPr lvl="0"/>
            <a:r>
              <a:rPr lang="en-US"/>
              <a:t>d</a:t>
            </a:r>
            <a:endParaRPr lang="en-GB"/>
          </a:p>
        </p:txBody>
      </p:sp>
      <p:sp>
        <p:nvSpPr>
          <p:cNvPr id="3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33"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222563153"/>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6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1" y="4426362"/>
            <a:ext cx="7358517" cy="839602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0" name="Body Level One…"/>
          <p:cNvSpPr txBox="1">
            <a:spLocks noGrp="1"/>
          </p:cNvSpPr>
          <p:nvPr>
            <p:ph type="body" sz="half" idx="15" hasCustomPrompt="1"/>
          </p:nvPr>
        </p:nvSpPr>
        <p:spPr>
          <a:xfrm>
            <a:off x="8506914" y="4426362"/>
            <a:ext cx="7141897" cy="8396018"/>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6333521" y="4426362"/>
            <a:ext cx="7413420" cy="8396017"/>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flipH="1">
            <a:off x="16079184" y="3330913"/>
            <a:ext cx="0" cy="9491463"/>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6" name="Straight Connector 15"/>
          <p:cNvCxnSpPr/>
          <p:nvPr userDrawn="1"/>
        </p:nvCxnSpPr>
        <p:spPr>
          <a:xfrm flipH="1">
            <a:off x="8258018" y="3330913"/>
            <a:ext cx="0" cy="9491462"/>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7" name="Oval 16"/>
          <p:cNvSpPr/>
          <p:nvPr userDrawn="1"/>
        </p:nvSpPr>
        <p:spPr>
          <a:xfrm>
            <a:off x="634187" y="3256088"/>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3336173"/>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a</a:t>
            </a:r>
            <a:endParaRPr lang="en-GB"/>
          </a:p>
        </p:txBody>
      </p:sp>
      <p:sp>
        <p:nvSpPr>
          <p:cNvPr id="19" name="Oval 18"/>
          <p:cNvSpPr/>
          <p:nvPr userDrawn="1"/>
        </p:nvSpPr>
        <p:spPr>
          <a:xfrm>
            <a:off x="8511642" y="3250834"/>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8510868" y="3330919"/>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b</a:t>
            </a:r>
            <a:endParaRPr lang="en-GB"/>
          </a:p>
        </p:txBody>
      </p:sp>
      <p:sp>
        <p:nvSpPr>
          <p:cNvPr id="21" name="Oval 20"/>
          <p:cNvSpPr/>
          <p:nvPr userDrawn="1"/>
        </p:nvSpPr>
        <p:spPr>
          <a:xfrm>
            <a:off x="16338486" y="3250828"/>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6337711" y="3330913"/>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4"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6"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7" name="Text Placeholder 2"/>
          <p:cNvSpPr>
            <a:spLocks noGrp="1"/>
          </p:cNvSpPr>
          <p:nvPr>
            <p:ph type="body" sz="quarter" idx="20"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29"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561275963"/>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7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1" y="3433464"/>
            <a:ext cx="7358517" cy="9388918"/>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0" name="Body Level One…"/>
          <p:cNvSpPr txBox="1">
            <a:spLocks noGrp="1"/>
          </p:cNvSpPr>
          <p:nvPr>
            <p:ph type="body" sz="half" idx="15" hasCustomPrompt="1"/>
          </p:nvPr>
        </p:nvSpPr>
        <p:spPr>
          <a:xfrm>
            <a:off x="8506914" y="3433464"/>
            <a:ext cx="7141897" cy="9388916"/>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6333521" y="3433464"/>
            <a:ext cx="7413420" cy="9388915"/>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flipH="1">
            <a:off x="16079184" y="2227328"/>
            <a:ext cx="0" cy="10595048"/>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6" name="Straight Connector 15"/>
          <p:cNvCxnSpPr/>
          <p:nvPr userDrawn="1"/>
        </p:nvCxnSpPr>
        <p:spPr>
          <a:xfrm flipH="1">
            <a:off x="8258018" y="2227328"/>
            <a:ext cx="0" cy="10595047"/>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7" name="Oval 16"/>
          <p:cNvSpPr/>
          <p:nvPr userDrawn="1"/>
        </p:nvSpPr>
        <p:spPr>
          <a:xfrm>
            <a:off x="634187" y="2152503"/>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2232588"/>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a</a:t>
            </a:r>
            <a:endParaRPr lang="en-GB"/>
          </a:p>
        </p:txBody>
      </p:sp>
      <p:sp>
        <p:nvSpPr>
          <p:cNvPr id="19" name="Oval 18"/>
          <p:cNvSpPr/>
          <p:nvPr userDrawn="1"/>
        </p:nvSpPr>
        <p:spPr>
          <a:xfrm>
            <a:off x="8511642" y="2147249"/>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8510868" y="2227334"/>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b</a:t>
            </a:r>
            <a:endParaRPr lang="en-GB"/>
          </a:p>
        </p:txBody>
      </p:sp>
      <p:sp>
        <p:nvSpPr>
          <p:cNvPr id="21" name="Oval 20"/>
          <p:cNvSpPr/>
          <p:nvPr userDrawn="1"/>
        </p:nvSpPr>
        <p:spPr>
          <a:xfrm>
            <a:off x="16338486" y="2147243"/>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6337711" y="2227328"/>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8"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30"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533130401"/>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0" name="Line"/>
          <p:cNvSpPr/>
          <p:nvPr userDrawn="1"/>
        </p:nvSpPr>
        <p:spPr>
          <a:xfrm>
            <a:off x="687804"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0" name="Picture Placeholder 19"/>
          <p:cNvSpPr>
            <a:spLocks noGrp="1"/>
          </p:cNvSpPr>
          <p:nvPr>
            <p:ph type="pic" sz="quarter" idx="10"/>
          </p:nvPr>
        </p:nvSpPr>
        <p:spPr>
          <a:xfrm>
            <a:off x="687804" y="3278370"/>
            <a:ext cx="7561251" cy="4836932"/>
          </a:xfrm>
          <a:prstGeom prst="rect">
            <a:avLst/>
          </a:prstGeom>
        </p:spPr>
        <p:txBody>
          <a:bodyPr/>
          <a:lstStyle/>
          <a:p>
            <a:endParaRPr lang="en-GB"/>
          </a:p>
        </p:txBody>
      </p:sp>
      <p:sp>
        <p:nvSpPr>
          <p:cNvPr id="26" name="Picture Placeholder 19"/>
          <p:cNvSpPr>
            <a:spLocks noGrp="1"/>
          </p:cNvSpPr>
          <p:nvPr>
            <p:ph type="pic" sz="quarter" idx="14"/>
          </p:nvPr>
        </p:nvSpPr>
        <p:spPr>
          <a:xfrm>
            <a:off x="8437391" y="3278370"/>
            <a:ext cx="7561251" cy="4836932"/>
          </a:xfrm>
          <a:prstGeom prst="rect">
            <a:avLst/>
          </a:prstGeom>
        </p:spPr>
        <p:txBody>
          <a:bodyPr/>
          <a:lstStyle/>
          <a:p>
            <a:endParaRPr lang="en-GB"/>
          </a:p>
        </p:txBody>
      </p:sp>
      <p:sp>
        <p:nvSpPr>
          <p:cNvPr id="27" name="Picture Placeholder 19"/>
          <p:cNvSpPr>
            <a:spLocks noGrp="1"/>
          </p:cNvSpPr>
          <p:nvPr>
            <p:ph type="pic" sz="quarter" idx="15"/>
          </p:nvPr>
        </p:nvSpPr>
        <p:spPr>
          <a:xfrm>
            <a:off x="16186978" y="3278370"/>
            <a:ext cx="7561251" cy="4836931"/>
          </a:xfrm>
          <a:prstGeom prst="rect">
            <a:avLst/>
          </a:prstGeom>
        </p:spPr>
        <p:txBody>
          <a:bodyPr/>
          <a:lstStyle/>
          <a:p>
            <a:endParaRPr lang="en-GB"/>
          </a:p>
        </p:txBody>
      </p:sp>
      <p:sp>
        <p:nvSpPr>
          <p:cNvPr id="28" name="Line"/>
          <p:cNvSpPr/>
          <p:nvPr userDrawn="1"/>
        </p:nvSpPr>
        <p:spPr>
          <a:xfrm>
            <a:off x="8437391"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9" name="Line"/>
          <p:cNvSpPr/>
          <p:nvPr userDrawn="1"/>
        </p:nvSpPr>
        <p:spPr>
          <a:xfrm>
            <a:off x="16186978"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30" name="Body Level One…"/>
          <p:cNvSpPr txBox="1">
            <a:spLocks noGrp="1"/>
          </p:cNvSpPr>
          <p:nvPr>
            <p:ph type="body" sz="half" idx="16" hasCustomPrompt="1"/>
          </p:nvPr>
        </p:nvSpPr>
        <p:spPr>
          <a:xfrm>
            <a:off x="64020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1" name="Body Level One…"/>
          <p:cNvSpPr txBox="1">
            <a:spLocks noGrp="1"/>
          </p:cNvSpPr>
          <p:nvPr>
            <p:ph type="body" sz="half" idx="17" hasCustomPrompt="1"/>
          </p:nvPr>
        </p:nvSpPr>
        <p:spPr>
          <a:xfrm>
            <a:off x="843739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2" name="Body Level One…"/>
          <p:cNvSpPr txBox="1">
            <a:spLocks noGrp="1"/>
          </p:cNvSpPr>
          <p:nvPr>
            <p:ph type="body" sz="half" idx="18" hasCustomPrompt="1"/>
          </p:nvPr>
        </p:nvSpPr>
        <p:spPr>
          <a:xfrm>
            <a:off x="16186978"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7"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9"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1" name="Text Placeholder 2"/>
          <p:cNvSpPr>
            <a:spLocks noGrp="1"/>
          </p:cNvSpPr>
          <p:nvPr>
            <p:ph type="body" sz="quarter" idx="19"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22"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802092756"/>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0" name="Line"/>
          <p:cNvSpPr/>
          <p:nvPr userDrawn="1"/>
        </p:nvSpPr>
        <p:spPr>
          <a:xfrm>
            <a:off x="687804"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0" name="Picture Placeholder 19"/>
          <p:cNvSpPr>
            <a:spLocks noGrp="1"/>
          </p:cNvSpPr>
          <p:nvPr>
            <p:ph type="pic" sz="quarter" idx="10"/>
          </p:nvPr>
        </p:nvSpPr>
        <p:spPr>
          <a:xfrm>
            <a:off x="687804" y="2133665"/>
            <a:ext cx="7561251" cy="5981637"/>
          </a:xfrm>
          <a:prstGeom prst="rect">
            <a:avLst/>
          </a:prstGeom>
        </p:spPr>
        <p:txBody>
          <a:bodyPr/>
          <a:lstStyle/>
          <a:p>
            <a:endParaRPr lang="en-GB"/>
          </a:p>
        </p:txBody>
      </p:sp>
      <p:sp>
        <p:nvSpPr>
          <p:cNvPr id="26" name="Picture Placeholder 19"/>
          <p:cNvSpPr>
            <a:spLocks noGrp="1"/>
          </p:cNvSpPr>
          <p:nvPr>
            <p:ph type="pic" sz="quarter" idx="14"/>
          </p:nvPr>
        </p:nvSpPr>
        <p:spPr>
          <a:xfrm>
            <a:off x="8437391" y="2133665"/>
            <a:ext cx="7561251" cy="5981637"/>
          </a:xfrm>
          <a:prstGeom prst="rect">
            <a:avLst/>
          </a:prstGeom>
        </p:spPr>
        <p:txBody>
          <a:bodyPr/>
          <a:lstStyle/>
          <a:p>
            <a:endParaRPr lang="en-GB"/>
          </a:p>
        </p:txBody>
      </p:sp>
      <p:sp>
        <p:nvSpPr>
          <p:cNvPr id="27" name="Picture Placeholder 19"/>
          <p:cNvSpPr>
            <a:spLocks noGrp="1"/>
          </p:cNvSpPr>
          <p:nvPr>
            <p:ph type="pic" sz="quarter" idx="15"/>
          </p:nvPr>
        </p:nvSpPr>
        <p:spPr>
          <a:xfrm>
            <a:off x="16186978" y="2133666"/>
            <a:ext cx="7561251" cy="5981636"/>
          </a:xfrm>
          <a:prstGeom prst="rect">
            <a:avLst/>
          </a:prstGeom>
        </p:spPr>
        <p:txBody>
          <a:bodyPr/>
          <a:lstStyle/>
          <a:p>
            <a:endParaRPr lang="en-GB"/>
          </a:p>
        </p:txBody>
      </p:sp>
      <p:sp>
        <p:nvSpPr>
          <p:cNvPr id="28" name="Line"/>
          <p:cNvSpPr/>
          <p:nvPr userDrawn="1"/>
        </p:nvSpPr>
        <p:spPr>
          <a:xfrm>
            <a:off x="8437391"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9" name="Line"/>
          <p:cNvSpPr/>
          <p:nvPr userDrawn="1"/>
        </p:nvSpPr>
        <p:spPr>
          <a:xfrm>
            <a:off x="16186978"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30" name="Body Level One…"/>
          <p:cNvSpPr txBox="1">
            <a:spLocks noGrp="1"/>
          </p:cNvSpPr>
          <p:nvPr>
            <p:ph type="body" sz="half" idx="16" hasCustomPrompt="1"/>
          </p:nvPr>
        </p:nvSpPr>
        <p:spPr>
          <a:xfrm>
            <a:off x="64020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1" name="Body Level One…"/>
          <p:cNvSpPr txBox="1">
            <a:spLocks noGrp="1"/>
          </p:cNvSpPr>
          <p:nvPr>
            <p:ph type="body" sz="half" idx="17" hasCustomPrompt="1"/>
          </p:nvPr>
        </p:nvSpPr>
        <p:spPr>
          <a:xfrm>
            <a:off x="843739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2" name="Body Level One…"/>
          <p:cNvSpPr txBox="1">
            <a:spLocks noGrp="1"/>
          </p:cNvSpPr>
          <p:nvPr>
            <p:ph type="body" sz="half" idx="18" hasCustomPrompt="1"/>
          </p:nvPr>
        </p:nvSpPr>
        <p:spPr>
          <a:xfrm>
            <a:off x="16186978"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23"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4"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919294440"/>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EE90D-7B7E-18A7-6065-A3342A898764}"/>
              </a:ext>
            </a:extLst>
          </p:cNvPr>
          <p:cNvSpPr>
            <a:spLocks noGrp="1"/>
          </p:cNvSpPr>
          <p:nvPr>
            <p:ph type="ctrTitle"/>
          </p:nvPr>
        </p:nvSpPr>
        <p:spPr>
          <a:xfrm>
            <a:off x="3048000" y="2244726"/>
            <a:ext cx="18288000" cy="4775200"/>
          </a:xfrm>
        </p:spPr>
        <p:txBody>
          <a:bodyPr anchor="b"/>
          <a:lstStyle>
            <a:lvl1pPr algn="ctr">
              <a:defRPr sz="12000"/>
            </a:lvl1pPr>
          </a:lstStyle>
          <a:p>
            <a:r>
              <a:rPr lang="en-GB"/>
              <a:t>Click to edit Master title style</a:t>
            </a:r>
          </a:p>
        </p:txBody>
      </p:sp>
      <p:sp>
        <p:nvSpPr>
          <p:cNvPr id="3" name="Subtitle 2">
            <a:extLst>
              <a:ext uri="{FF2B5EF4-FFF2-40B4-BE49-F238E27FC236}">
                <a16:creationId xmlns:a16="http://schemas.microsoft.com/office/drawing/2014/main" id="{67F4E801-A450-3046-094D-555141CF4F76}"/>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GB"/>
              <a:t>Click to edit Master subtitle style</a:t>
            </a:r>
          </a:p>
        </p:txBody>
      </p:sp>
      <p:sp>
        <p:nvSpPr>
          <p:cNvPr id="4" name="Date Placeholder 3">
            <a:extLst>
              <a:ext uri="{FF2B5EF4-FFF2-40B4-BE49-F238E27FC236}">
                <a16:creationId xmlns:a16="http://schemas.microsoft.com/office/drawing/2014/main" id="{13849B93-08BC-BD44-B21D-BE02C9BB721B}"/>
              </a:ext>
            </a:extLst>
          </p:cNvPr>
          <p:cNvSpPr>
            <a:spLocks noGrp="1"/>
          </p:cNvSpPr>
          <p:nvPr>
            <p:ph type="dt" sz="half" idx="10"/>
          </p:nvPr>
        </p:nvSpPr>
        <p:spPr/>
        <p:txBody>
          <a:bodyPr/>
          <a:lstStyle/>
          <a:p>
            <a:fld id="{56FF39AD-DDED-4AE3-9DCC-1301B661605E}" type="datetimeFigureOut">
              <a:rPr lang="en-GB" smtClean="0"/>
              <a:t>20/02/2025</a:t>
            </a:fld>
            <a:endParaRPr lang="en-GB"/>
          </a:p>
        </p:txBody>
      </p:sp>
      <p:sp>
        <p:nvSpPr>
          <p:cNvPr id="5" name="Footer Placeholder 4">
            <a:extLst>
              <a:ext uri="{FF2B5EF4-FFF2-40B4-BE49-F238E27FC236}">
                <a16:creationId xmlns:a16="http://schemas.microsoft.com/office/drawing/2014/main" id="{87E514BC-3EE0-75C6-D51B-34491B8109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DBD5AD-F0AC-C8C7-D21E-07D995D50BC4}"/>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1577969059"/>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9B44A-1725-1373-8BA2-79E79D1E501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899BD8B-50A2-85E0-8E20-AD6E1236BCE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385E0A9-E59D-6D8B-4805-A3C6063097AF}"/>
              </a:ext>
            </a:extLst>
          </p:cNvPr>
          <p:cNvSpPr>
            <a:spLocks noGrp="1"/>
          </p:cNvSpPr>
          <p:nvPr>
            <p:ph type="dt" sz="half" idx="10"/>
          </p:nvPr>
        </p:nvSpPr>
        <p:spPr/>
        <p:txBody>
          <a:bodyPr/>
          <a:lstStyle/>
          <a:p>
            <a:fld id="{56FF39AD-DDED-4AE3-9DCC-1301B661605E}" type="datetimeFigureOut">
              <a:rPr lang="en-GB" smtClean="0"/>
              <a:t>20/02/2025</a:t>
            </a:fld>
            <a:endParaRPr lang="en-GB"/>
          </a:p>
        </p:txBody>
      </p:sp>
      <p:sp>
        <p:nvSpPr>
          <p:cNvPr id="5" name="Footer Placeholder 4">
            <a:extLst>
              <a:ext uri="{FF2B5EF4-FFF2-40B4-BE49-F238E27FC236}">
                <a16:creationId xmlns:a16="http://schemas.microsoft.com/office/drawing/2014/main" id="{D66A21EC-2B58-D846-6A5B-C4B903BB59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9A4DB0-1D95-635C-9CE0-CD9E308C12F0}"/>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2339628851"/>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7AF6D-55A2-6604-8BA3-0A4AF72640DD}"/>
              </a:ext>
            </a:extLst>
          </p:cNvPr>
          <p:cNvSpPr>
            <a:spLocks noGrp="1"/>
          </p:cNvSpPr>
          <p:nvPr>
            <p:ph type="title"/>
          </p:nvPr>
        </p:nvSpPr>
        <p:spPr>
          <a:xfrm>
            <a:off x="1663700" y="3419477"/>
            <a:ext cx="21031200" cy="5705474"/>
          </a:xfrm>
        </p:spPr>
        <p:txBody>
          <a:bodyPr anchor="b"/>
          <a:lstStyle>
            <a:lvl1pPr>
              <a:defRPr sz="12000"/>
            </a:lvl1pPr>
          </a:lstStyle>
          <a:p>
            <a:r>
              <a:rPr lang="en-GB"/>
              <a:t>Click to edit Master title style</a:t>
            </a:r>
          </a:p>
        </p:txBody>
      </p:sp>
      <p:sp>
        <p:nvSpPr>
          <p:cNvPr id="3" name="Text Placeholder 2">
            <a:extLst>
              <a:ext uri="{FF2B5EF4-FFF2-40B4-BE49-F238E27FC236}">
                <a16:creationId xmlns:a16="http://schemas.microsoft.com/office/drawing/2014/main" id="{3895D021-AD0F-1D96-ABEF-8F273732219A}"/>
              </a:ext>
            </a:extLst>
          </p:cNvPr>
          <p:cNvSpPr>
            <a:spLocks noGrp="1"/>
          </p:cNvSpPr>
          <p:nvPr>
            <p:ph type="body" idx="1"/>
          </p:nvPr>
        </p:nvSpPr>
        <p:spPr>
          <a:xfrm>
            <a:off x="1663700" y="9178927"/>
            <a:ext cx="21031200" cy="3000374"/>
          </a:xfrm>
        </p:spPr>
        <p:txBody>
          <a:bodyPr/>
          <a:lstStyle>
            <a:lvl1pPr marL="0" indent="0">
              <a:buNone/>
              <a:defRPr sz="4800">
                <a:solidFill>
                  <a:schemeClr val="tx1">
                    <a:tint val="82000"/>
                  </a:schemeClr>
                </a:solidFill>
              </a:defRPr>
            </a:lvl1pPr>
            <a:lvl2pPr marL="914400" indent="0">
              <a:buNone/>
              <a:defRPr sz="4000">
                <a:solidFill>
                  <a:schemeClr val="tx1">
                    <a:tint val="82000"/>
                  </a:schemeClr>
                </a:solidFill>
              </a:defRPr>
            </a:lvl2pPr>
            <a:lvl3pPr marL="1828800" indent="0">
              <a:buNone/>
              <a:defRPr sz="3600">
                <a:solidFill>
                  <a:schemeClr val="tx1">
                    <a:tint val="82000"/>
                  </a:schemeClr>
                </a:solidFill>
              </a:defRPr>
            </a:lvl3pPr>
            <a:lvl4pPr marL="2743200" indent="0">
              <a:buNone/>
              <a:defRPr sz="3200">
                <a:solidFill>
                  <a:schemeClr val="tx1">
                    <a:tint val="82000"/>
                  </a:schemeClr>
                </a:solidFill>
              </a:defRPr>
            </a:lvl4pPr>
            <a:lvl5pPr marL="3657600" indent="0">
              <a:buNone/>
              <a:defRPr sz="3200">
                <a:solidFill>
                  <a:schemeClr val="tx1">
                    <a:tint val="82000"/>
                  </a:schemeClr>
                </a:solidFill>
              </a:defRPr>
            </a:lvl5pPr>
            <a:lvl6pPr marL="4572000" indent="0">
              <a:buNone/>
              <a:defRPr sz="3200">
                <a:solidFill>
                  <a:schemeClr val="tx1">
                    <a:tint val="82000"/>
                  </a:schemeClr>
                </a:solidFill>
              </a:defRPr>
            </a:lvl6pPr>
            <a:lvl7pPr marL="5486400" indent="0">
              <a:buNone/>
              <a:defRPr sz="3200">
                <a:solidFill>
                  <a:schemeClr val="tx1">
                    <a:tint val="82000"/>
                  </a:schemeClr>
                </a:solidFill>
              </a:defRPr>
            </a:lvl7pPr>
            <a:lvl8pPr marL="6400800" indent="0">
              <a:buNone/>
              <a:defRPr sz="3200">
                <a:solidFill>
                  <a:schemeClr val="tx1">
                    <a:tint val="82000"/>
                  </a:schemeClr>
                </a:solidFill>
              </a:defRPr>
            </a:lvl8pPr>
            <a:lvl9pPr marL="7315200" indent="0">
              <a:buNone/>
              <a:defRPr sz="32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6B8D34B-6003-5EB9-774D-0745097E8C59}"/>
              </a:ext>
            </a:extLst>
          </p:cNvPr>
          <p:cNvSpPr>
            <a:spLocks noGrp="1"/>
          </p:cNvSpPr>
          <p:nvPr>
            <p:ph type="dt" sz="half" idx="10"/>
          </p:nvPr>
        </p:nvSpPr>
        <p:spPr/>
        <p:txBody>
          <a:bodyPr/>
          <a:lstStyle/>
          <a:p>
            <a:fld id="{56FF39AD-DDED-4AE3-9DCC-1301B661605E}" type="datetimeFigureOut">
              <a:rPr lang="en-GB" smtClean="0"/>
              <a:t>20/02/2025</a:t>
            </a:fld>
            <a:endParaRPr lang="en-GB"/>
          </a:p>
        </p:txBody>
      </p:sp>
      <p:sp>
        <p:nvSpPr>
          <p:cNvPr id="5" name="Footer Placeholder 4">
            <a:extLst>
              <a:ext uri="{FF2B5EF4-FFF2-40B4-BE49-F238E27FC236}">
                <a16:creationId xmlns:a16="http://schemas.microsoft.com/office/drawing/2014/main" id="{BA93D6FE-CBED-4E72-0E22-9D8ECEB657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7D062F-E130-5934-B357-130AF061FDAB}"/>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2615764251"/>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17D82-63C7-F291-2FFF-300E1A00914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A876144-C3B2-1FD3-2DD5-FBAB0D544719}"/>
              </a:ext>
            </a:extLst>
          </p:cNvPr>
          <p:cNvSpPr>
            <a:spLocks noGrp="1"/>
          </p:cNvSpPr>
          <p:nvPr>
            <p:ph sz="half" idx="1"/>
          </p:nvPr>
        </p:nvSpPr>
        <p:spPr>
          <a:xfrm>
            <a:off x="1676400" y="3651250"/>
            <a:ext cx="10363200" cy="87026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C74DB42-D600-35A3-C42D-B3F8B54E7C72}"/>
              </a:ext>
            </a:extLst>
          </p:cNvPr>
          <p:cNvSpPr>
            <a:spLocks noGrp="1"/>
          </p:cNvSpPr>
          <p:nvPr>
            <p:ph sz="half" idx="2"/>
          </p:nvPr>
        </p:nvSpPr>
        <p:spPr>
          <a:xfrm>
            <a:off x="12344400" y="3651250"/>
            <a:ext cx="10363200" cy="87026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EDED267E-B51B-B46E-CBAE-B8293AD682B8}"/>
              </a:ext>
            </a:extLst>
          </p:cNvPr>
          <p:cNvSpPr>
            <a:spLocks noGrp="1"/>
          </p:cNvSpPr>
          <p:nvPr>
            <p:ph type="dt" sz="half" idx="10"/>
          </p:nvPr>
        </p:nvSpPr>
        <p:spPr/>
        <p:txBody>
          <a:bodyPr/>
          <a:lstStyle/>
          <a:p>
            <a:fld id="{56FF39AD-DDED-4AE3-9DCC-1301B661605E}" type="datetimeFigureOut">
              <a:rPr lang="en-GB" smtClean="0"/>
              <a:t>20/02/2025</a:t>
            </a:fld>
            <a:endParaRPr lang="en-GB"/>
          </a:p>
        </p:txBody>
      </p:sp>
      <p:sp>
        <p:nvSpPr>
          <p:cNvPr id="6" name="Footer Placeholder 5">
            <a:extLst>
              <a:ext uri="{FF2B5EF4-FFF2-40B4-BE49-F238E27FC236}">
                <a16:creationId xmlns:a16="http://schemas.microsoft.com/office/drawing/2014/main" id="{038BC659-EF5F-1971-49F0-09E7EC61EA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D2ED78-F925-5B17-5518-A01E28EDB629}"/>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640073871"/>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02E99-CF25-CB8D-0904-FB4A2842D5A2}"/>
              </a:ext>
            </a:extLst>
          </p:cNvPr>
          <p:cNvSpPr>
            <a:spLocks noGrp="1"/>
          </p:cNvSpPr>
          <p:nvPr>
            <p:ph type="title"/>
          </p:nvPr>
        </p:nvSpPr>
        <p:spPr>
          <a:xfrm>
            <a:off x="1679576" y="730251"/>
            <a:ext cx="21031200" cy="2651126"/>
          </a:xfrm>
        </p:spPr>
        <p:txBody>
          <a:bodyPr/>
          <a:lstStyle/>
          <a:p>
            <a:r>
              <a:rPr lang="en-GB"/>
              <a:t>Click to edit Master title style</a:t>
            </a:r>
          </a:p>
        </p:txBody>
      </p:sp>
      <p:sp>
        <p:nvSpPr>
          <p:cNvPr id="3" name="Text Placeholder 2">
            <a:extLst>
              <a:ext uri="{FF2B5EF4-FFF2-40B4-BE49-F238E27FC236}">
                <a16:creationId xmlns:a16="http://schemas.microsoft.com/office/drawing/2014/main" id="{D620F3A3-D14B-CBA2-0D88-A47C53ADEA0E}"/>
              </a:ext>
            </a:extLst>
          </p:cNvPr>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GB"/>
              <a:t>Click to edit Master text styles</a:t>
            </a:r>
          </a:p>
        </p:txBody>
      </p:sp>
      <p:sp>
        <p:nvSpPr>
          <p:cNvPr id="4" name="Content Placeholder 3">
            <a:extLst>
              <a:ext uri="{FF2B5EF4-FFF2-40B4-BE49-F238E27FC236}">
                <a16:creationId xmlns:a16="http://schemas.microsoft.com/office/drawing/2014/main" id="{4E4B5929-4AAE-2CDA-B144-8811B4EEA313}"/>
              </a:ext>
            </a:extLst>
          </p:cNvPr>
          <p:cNvSpPr>
            <a:spLocks noGrp="1"/>
          </p:cNvSpPr>
          <p:nvPr>
            <p:ph sz="half" idx="2"/>
          </p:nvPr>
        </p:nvSpPr>
        <p:spPr>
          <a:xfrm>
            <a:off x="1679577" y="5010150"/>
            <a:ext cx="10315574" cy="73691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900D67F9-6D05-49B9-DD18-94AA2D3BAE44}"/>
              </a:ext>
            </a:extLst>
          </p:cNvPr>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GB"/>
              <a:t>Click to edit Master text styles</a:t>
            </a:r>
          </a:p>
        </p:txBody>
      </p:sp>
      <p:sp>
        <p:nvSpPr>
          <p:cNvPr id="6" name="Content Placeholder 5">
            <a:extLst>
              <a:ext uri="{FF2B5EF4-FFF2-40B4-BE49-F238E27FC236}">
                <a16:creationId xmlns:a16="http://schemas.microsoft.com/office/drawing/2014/main" id="{A90DE1B9-9E54-E45C-9885-0DD256C67C04}"/>
              </a:ext>
            </a:extLst>
          </p:cNvPr>
          <p:cNvSpPr>
            <a:spLocks noGrp="1"/>
          </p:cNvSpPr>
          <p:nvPr>
            <p:ph sz="quarter" idx="4"/>
          </p:nvPr>
        </p:nvSpPr>
        <p:spPr>
          <a:xfrm>
            <a:off x="12344400" y="5010150"/>
            <a:ext cx="10366376" cy="73691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4E8FF6B4-58BC-E5BA-09F5-10C1EDC24477}"/>
              </a:ext>
            </a:extLst>
          </p:cNvPr>
          <p:cNvSpPr>
            <a:spLocks noGrp="1"/>
          </p:cNvSpPr>
          <p:nvPr>
            <p:ph type="dt" sz="half" idx="10"/>
          </p:nvPr>
        </p:nvSpPr>
        <p:spPr/>
        <p:txBody>
          <a:bodyPr/>
          <a:lstStyle/>
          <a:p>
            <a:fld id="{56FF39AD-DDED-4AE3-9DCC-1301B661605E}" type="datetimeFigureOut">
              <a:rPr lang="en-GB" smtClean="0"/>
              <a:t>20/02/2025</a:t>
            </a:fld>
            <a:endParaRPr lang="en-GB"/>
          </a:p>
        </p:txBody>
      </p:sp>
      <p:sp>
        <p:nvSpPr>
          <p:cNvPr id="8" name="Footer Placeholder 7">
            <a:extLst>
              <a:ext uri="{FF2B5EF4-FFF2-40B4-BE49-F238E27FC236}">
                <a16:creationId xmlns:a16="http://schemas.microsoft.com/office/drawing/2014/main" id="{4C4D1999-29EE-B1E1-D63B-A2AF0E64C78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AD5111B-1D14-4D20-4CC1-E54396F6409C}"/>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3764572363"/>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E6C79-4A66-AEB0-3D94-81C534D0575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A1D97D97-ED2D-9A50-0AC9-F602199F123E}"/>
              </a:ext>
            </a:extLst>
          </p:cNvPr>
          <p:cNvSpPr>
            <a:spLocks noGrp="1"/>
          </p:cNvSpPr>
          <p:nvPr>
            <p:ph type="dt" sz="half" idx="10"/>
          </p:nvPr>
        </p:nvSpPr>
        <p:spPr/>
        <p:txBody>
          <a:bodyPr/>
          <a:lstStyle/>
          <a:p>
            <a:fld id="{56FF39AD-DDED-4AE3-9DCC-1301B661605E}" type="datetimeFigureOut">
              <a:rPr lang="en-GB" smtClean="0"/>
              <a:t>20/02/2025</a:t>
            </a:fld>
            <a:endParaRPr lang="en-GB"/>
          </a:p>
        </p:txBody>
      </p:sp>
      <p:sp>
        <p:nvSpPr>
          <p:cNvPr id="4" name="Footer Placeholder 3">
            <a:extLst>
              <a:ext uri="{FF2B5EF4-FFF2-40B4-BE49-F238E27FC236}">
                <a16:creationId xmlns:a16="http://schemas.microsoft.com/office/drawing/2014/main" id="{56442F73-C4AF-DD68-8199-937FA04DD45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1D46DE1-2B59-6A80-2A77-D534E0C342D6}"/>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1788536038"/>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DB1E55-8CC9-166E-1355-1D3AADA3A247}"/>
              </a:ext>
            </a:extLst>
          </p:cNvPr>
          <p:cNvSpPr>
            <a:spLocks noGrp="1"/>
          </p:cNvSpPr>
          <p:nvPr>
            <p:ph type="dt" sz="half" idx="10"/>
          </p:nvPr>
        </p:nvSpPr>
        <p:spPr/>
        <p:txBody>
          <a:bodyPr/>
          <a:lstStyle/>
          <a:p>
            <a:fld id="{56FF39AD-DDED-4AE3-9DCC-1301B661605E}" type="datetimeFigureOut">
              <a:rPr lang="en-GB" smtClean="0"/>
              <a:t>20/02/2025</a:t>
            </a:fld>
            <a:endParaRPr lang="en-GB"/>
          </a:p>
        </p:txBody>
      </p:sp>
      <p:sp>
        <p:nvSpPr>
          <p:cNvPr id="3" name="Footer Placeholder 2">
            <a:extLst>
              <a:ext uri="{FF2B5EF4-FFF2-40B4-BE49-F238E27FC236}">
                <a16:creationId xmlns:a16="http://schemas.microsoft.com/office/drawing/2014/main" id="{A4D9E84C-7F24-A2D9-21C6-8A80E077B3B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47760DD-B469-6DEF-3EBC-DB6A01676A0D}"/>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3409122536"/>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E9B6E-C4F2-267B-DB3B-53E1A78379F0}"/>
              </a:ext>
            </a:extLst>
          </p:cNvPr>
          <p:cNvSpPr>
            <a:spLocks noGrp="1"/>
          </p:cNvSpPr>
          <p:nvPr>
            <p:ph type="title"/>
          </p:nvPr>
        </p:nvSpPr>
        <p:spPr>
          <a:xfrm>
            <a:off x="1679577" y="914400"/>
            <a:ext cx="7864474" cy="3200400"/>
          </a:xfrm>
        </p:spPr>
        <p:txBody>
          <a:bodyPr anchor="b"/>
          <a:lstStyle>
            <a:lvl1pPr>
              <a:defRPr sz="6400"/>
            </a:lvl1pPr>
          </a:lstStyle>
          <a:p>
            <a:r>
              <a:rPr lang="en-GB"/>
              <a:t>Click to edit Master title style</a:t>
            </a:r>
          </a:p>
        </p:txBody>
      </p:sp>
      <p:sp>
        <p:nvSpPr>
          <p:cNvPr id="3" name="Content Placeholder 2">
            <a:extLst>
              <a:ext uri="{FF2B5EF4-FFF2-40B4-BE49-F238E27FC236}">
                <a16:creationId xmlns:a16="http://schemas.microsoft.com/office/drawing/2014/main" id="{6BB98308-9662-D187-6679-3200B7F6ABC7}"/>
              </a:ext>
            </a:extLst>
          </p:cNvPr>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894CAA0A-2FCE-856F-56DD-DDA05D93271E}"/>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GB"/>
              <a:t>Click to edit Master text styles</a:t>
            </a:r>
          </a:p>
        </p:txBody>
      </p:sp>
      <p:sp>
        <p:nvSpPr>
          <p:cNvPr id="5" name="Date Placeholder 4">
            <a:extLst>
              <a:ext uri="{FF2B5EF4-FFF2-40B4-BE49-F238E27FC236}">
                <a16:creationId xmlns:a16="http://schemas.microsoft.com/office/drawing/2014/main" id="{C7C51268-6F94-58CB-BD85-B091EEA543AA}"/>
              </a:ext>
            </a:extLst>
          </p:cNvPr>
          <p:cNvSpPr>
            <a:spLocks noGrp="1"/>
          </p:cNvSpPr>
          <p:nvPr>
            <p:ph type="dt" sz="half" idx="10"/>
          </p:nvPr>
        </p:nvSpPr>
        <p:spPr/>
        <p:txBody>
          <a:bodyPr/>
          <a:lstStyle/>
          <a:p>
            <a:fld id="{56FF39AD-DDED-4AE3-9DCC-1301B661605E}" type="datetimeFigureOut">
              <a:rPr lang="en-GB" smtClean="0"/>
              <a:t>20/02/2025</a:t>
            </a:fld>
            <a:endParaRPr lang="en-GB"/>
          </a:p>
        </p:txBody>
      </p:sp>
      <p:sp>
        <p:nvSpPr>
          <p:cNvPr id="6" name="Footer Placeholder 5">
            <a:extLst>
              <a:ext uri="{FF2B5EF4-FFF2-40B4-BE49-F238E27FC236}">
                <a16:creationId xmlns:a16="http://schemas.microsoft.com/office/drawing/2014/main" id="{713ACC19-E797-56F8-5C8F-89D3C8F6D1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9C6219F-C986-0276-7077-E8932ABB9341}"/>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3575196135"/>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C0DA-C549-FF0B-186E-BD896B528765}"/>
              </a:ext>
            </a:extLst>
          </p:cNvPr>
          <p:cNvSpPr>
            <a:spLocks noGrp="1"/>
          </p:cNvSpPr>
          <p:nvPr>
            <p:ph type="title"/>
          </p:nvPr>
        </p:nvSpPr>
        <p:spPr>
          <a:xfrm>
            <a:off x="1679577" y="914400"/>
            <a:ext cx="7864474" cy="3200400"/>
          </a:xfrm>
        </p:spPr>
        <p:txBody>
          <a:bodyPr anchor="b"/>
          <a:lstStyle>
            <a:lvl1pPr>
              <a:defRPr sz="6400"/>
            </a:lvl1pPr>
          </a:lstStyle>
          <a:p>
            <a:r>
              <a:rPr lang="en-GB"/>
              <a:t>Click to edit Master title style</a:t>
            </a:r>
          </a:p>
        </p:txBody>
      </p:sp>
      <p:sp>
        <p:nvSpPr>
          <p:cNvPr id="3" name="Picture Placeholder 2">
            <a:extLst>
              <a:ext uri="{FF2B5EF4-FFF2-40B4-BE49-F238E27FC236}">
                <a16:creationId xmlns:a16="http://schemas.microsoft.com/office/drawing/2014/main" id="{9B0E255A-D3EE-751B-1777-49FDA382FBD7}"/>
              </a:ext>
            </a:extLst>
          </p:cNvPr>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GB"/>
          </a:p>
        </p:txBody>
      </p:sp>
      <p:sp>
        <p:nvSpPr>
          <p:cNvPr id="4" name="Text Placeholder 3">
            <a:extLst>
              <a:ext uri="{FF2B5EF4-FFF2-40B4-BE49-F238E27FC236}">
                <a16:creationId xmlns:a16="http://schemas.microsoft.com/office/drawing/2014/main" id="{26688E4F-B263-9F3A-4DBF-1DCF888B07D4}"/>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GB"/>
              <a:t>Click to edit Master text styles</a:t>
            </a:r>
          </a:p>
        </p:txBody>
      </p:sp>
      <p:sp>
        <p:nvSpPr>
          <p:cNvPr id="5" name="Date Placeholder 4">
            <a:extLst>
              <a:ext uri="{FF2B5EF4-FFF2-40B4-BE49-F238E27FC236}">
                <a16:creationId xmlns:a16="http://schemas.microsoft.com/office/drawing/2014/main" id="{B5212439-D326-C20D-C993-16B3F2DA4F73}"/>
              </a:ext>
            </a:extLst>
          </p:cNvPr>
          <p:cNvSpPr>
            <a:spLocks noGrp="1"/>
          </p:cNvSpPr>
          <p:nvPr>
            <p:ph type="dt" sz="half" idx="10"/>
          </p:nvPr>
        </p:nvSpPr>
        <p:spPr/>
        <p:txBody>
          <a:bodyPr/>
          <a:lstStyle/>
          <a:p>
            <a:fld id="{56FF39AD-DDED-4AE3-9DCC-1301B661605E}" type="datetimeFigureOut">
              <a:rPr lang="en-GB" smtClean="0"/>
              <a:t>20/02/2025</a:t>
            </a:fld>
            <a:endParaRPr lang="en-GB"/>
          </a:p>
        </p:txBody>
      </p:sp>
      <p:sp>
        <p:nvSpPr>
          <p:cNvPr id="6" name="Footer Placeholder 5">
            <a:extLst>
              <a:ext uri="{FF2B5EF4-FFF2-40B4-BE49-F238E27FC236}">
                <a16:creationId xmlns:a16="http://schemas.microsoft.com/office/drawing/2014/main" id="{B7E1A1F9-FCC1-7CB3-2059-5DDF73373EA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B757604-C97D-A04C-210A-B5F6B01BC5AE}"/>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2572027140"/>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3C38F-F362-FD3A-FC97-EF6BCB6BFAA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A1EEC25-9221-3F88-0D19-96F8BAE3371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46D320F-EB33-D3DD-D9DE-78536FB0B597}"/>
              </a:ext>
            </a:extLst>
          </p:cNvPr>
          <p:cNvSpPr>
            <a:spLocks noGrp="1"/>
          </p:cNvSpPr>
          <p:nvPr>
            <p:ph type="dt" sz="half" idx="10"/>
          </p:nvPr>
        </p:nvSpPr>
        <p:spPr/>
        <p:txBody>
          <a:bodyPr/>
          <a:lstStyle/>
          <a:p>
            <a:fld id="{56FF39AD-DDED-4AE3-9DCC-1301B661605E}" type="datetimeFigureOut">
              <a:rPr lang="en-GB" smtClean="0"/>
              <a:t>20/02/2025</a:t>
            </a:fld>
            <a:endParaRPr lang="en-GB"/>
          </a:p>
        </p:txBody>
      </p:sp>
      <p:sp>
        <p:nvSpPr>
          <p:cNvPr id="5" name="Footer Placeholder 4">
            <a:extLst>
              <a:ext uri="{FF2B5EF4-FFF2-40B4-BE49-F238E27FC236}">
                <a16:creationId xmlns:a16="http://schemas.microsoft.com/office/drawing/2014/main" id="{BDD624B5-1112-AED7-5D16-503E87CA1B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D50029-BF66-7908-C661-D77DFE7B1F5D}"/>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1682245080"/>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FFBF8E-B174-A683-9E78-96E9BC875A70}"/>
              </a:ext>
            </a:extLst>
          </p:cNvPr>
          <p:cNvSpPr>
            <a:spLocks noGrp="1"/>
          </p:cNvSpPr>
          <p:nvPr>
            <p:ph type="title" orient="vert"/>
          </p:nvPr>
        </p:nvSpPr>
        <p:spPr>
          <a:xfrm>
            <a:off x="17449800" y="730250"/>
            <a:ext cx="5257800" cy="11623676"/>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3AA9D1D-1AED-75D3-6B60-3611A4A62547}"/>
              </a:ext>
            </a:extLst>
          </p:cNvPr>
          <p:cNvSpPr>
            <a:spLocks noGrp="1"/>
          </p:cNvSpPr>
          <p:nvPr>
            <p:ph type="body" orient="vert" idx="1"/>
          </p:nvPr>
        </p:nvSpPr>
        <p:spPr>
          <a:xfrm>
            <a:off x="1676400" y="730250"/>
            <a:ext cx="15468600" cy="11623676"/>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2C98BB2-B2BE-138C-CDBD-A6B59980E210}"/>
              </a:ext>
            </a:extLst>
          </p:cNvPr>
          <p:cNvSpPr>
            <a:spLocks noGrp="1"/>
          </p:cNvSpPr>
          <p:nvPr>
            <p:ph type="dt" sz="half" idx="10"/>
          </p:nvPr>
        </p:nvSpPr>
        <p:spPr/>
        <p:txBody>
          <a:bodyPr/>
          <a:lstStyle/>
          <a:p>
            <a:fld id="{56FF39AD-DDED-4AE3-9DCC-1301B661605E}" type="datetimeFigureOut">
              <a:rPr lang="en-GB" smtClean="0"/>
              <a:t>20/02/2025</a:t>
            </a:fld>
            <a:endParaRPr lang="en-GB"/>
          </a:p>
        </p:txBody>
      </p:sp>
      <p:sp>
        <p:nvSpPr>
          <p:cNvPr id="5" name="Footer Placeholder 4">
            <a:extLst>
              <a:ext uri="{FF2B5EF4-FFF2-40B4-BE49-F238E27FC236}">
                <a16:creationId xmlns:a16="http://schemas.microsoft.com/office/drawing/2014/main" id="{C567EDC8-C3CE-6F4D-6F17-DF7D27E247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EA845D-9BB6-4321-35BA-72C135C48BF0}"/>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4203706329"/>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3_Title &amp; Content">
    <p:spTree>
      <p:nvGrpSpPr>
        <p:cNvPr id="1" name=""/>
        <p:cNvGrpSpPr/>
        <p:nvPr/>
      </p:nvGrpSpPr>
      <p:grpSpPr>
        <a:xfrm>
          <a:off x="0" y="0"/>
          <a:ext cx="0" cy="0"/>
          <a:chOff x="0" y="0"/>
          <a:chExt cx="0" cy="0"/>
        </a:xfrm>
      </p:grpSpPr>
      <p:sp>
        <p:nvSpPr>
          <p:cNvPr id="11" name="Body Level One…"/>
          <p:cNvSpPr txBox="1">
            <a:spLocks noGrp="1"/>
          </p:cNvSpPr>
          <p:nvPr>
            <p:ph type="body" sz="half" idx="12" hasCustomPrompt="1"/>
          </p:nvPr>
        </p:nvSpPr>
        <p:spPr>
          <a:xfrm>
            <a:off x="561977" y="2105033"/>
            <a:ext cx="23187027" cy="9850750"/>
          </a:xfrm>
          <a:prstGeom prst="rect">
            <a:avLst/>
          </a:prstGeom>
        </p:spPr>
        <p:txBody>
          <a:bodyPr/>
          <a:lstStyle>
            <a:lvl1pPr marL="571500" indent="-571500">
              <a:buSzTx/>
              <a:buFont typeface="Symbol" panose="05050102010706020507" pitchFamily="18" charset="2"/>
              <a:buChar char=""/>
              <a:defRPr sz="2800">
                <a:solidFill>
                  <a:schemeClr val="tx1"/>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6">
              <a:buFont typeface="Symbol" panose="05050102010706020507" pitchFamily="18" charset="2"/>
              <a:buChar char=""/>
              <a:defRPr sz="2800">
                <a:solidFill>
                  <a:schemeClr val="tx1"/>
                </a:solidFill>
              </a:defRPr>
            </a:lvl6pPr>
          </a:lstStyle>
          <a:p>
            <a:r>
              <a:rPr lang="en-GB"/>
              <a:t> </a:t>
            </a:r>
            <a:r>
              <a:t>Body Level One</a:t>
            </a:r>
          </a:p>
          <a:p>
            <a:pPr lvl="5"/>
            <a:r>
              <a:rPr lang="en-GB"/>
              <a:t> </a:t>
            </a:r>
            <a:r>
              <a:t>Body Level Two</a:t>
            </a:r>
          </a:p>
        </p:txBody>
      </p:sp>
      <p:sp>
        <p:nvSpPr>
          <p:cNvPr id="12" name="Line"/>
          <p:cNvSpPr/>
          <p:nvPr userDrawn="1"/>
        </p:nvSpPr>
        <p:spPr>
          <a:xfrm flipV="1">
            <a:off x="640205" y="1863964"/>
            <a:ext cx="23080283" cy="4"/>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sz="1200"/>
          </a:p>
        </p:txBody>
      </p:sp>
      <p:sp>
        <p:nvSpPr>
          <p:cNvPr id="13" name="Text Placeholder 2"/>
          <p:cNvSpPr>
            <a:spLocks noGrp="1"/>
          </p:cNvSpPr>
          <p:nvPr>
            <p:ph type="body" sz="quarter" idx="13" hasCustomPrompt="1"/>
          </p:nvPr>
        </p:nvSpPr>
        <p:spPr>
          <a:xfrm>
            <a:off x="561977" y="764337"/>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6" name="Text Placeholder 5">
            <a:extLst>
              <a:ext uri="{FF2B5EF4-FFF2-40B4-BE49-F238E27FC236}">
                <a16:creationId xmlns:a16="http://schemas.microsoft.com/office/drawing/2014/main" id="{A06E1F88-67B6-453D-BE2B-72E04FBB62EF}"/>
              </a:ext>
            </a:extLst>
          </p:cNvPr>
          <p:cNvSpPr>
            <a:spLocks noGrp="1"/>
          </p:cNvSpPr>
          <p:nvPr>
            <p:ph type="body" sz="quarter" idx="14" hasCustomPrompt="1"/>
          </p:nvPr>
        </p:nvSpPr>
        <p:spPr>
          <a:xfrm>
            <a:off x="561977" y="12245876"/>
            <a:ext cx="20528218" cy="998176"/>
          </a:xfrm>
          <a:prstGeom prst="rect">
            <a:avLst/>
          </a:prstGeom>
        </p:spPr>
        <p:txBody>
          <a:bodyPr lIns="0" tIns="0" rIns="0" bIns="0"/>
          <a:lstStyle>
            <a:lvl1pPr marL="0" indent="0">
              <a:buNone/>
              <a:defRPr sz="2000">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3" name="Picture 2">
            <a:extLst>
              <a:ext uri="{FF2B5EF4-FFF2-40B4-BE49-F238E27FC236}">
                <a16:creationId xmlns:a16="http://schemas.microsoft.com/office/drawing/2014/main" id="{52B1BFAA-F3A5-2B27-2679-B62B63F2E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918619" y="12524528"/>
            <a:ext cx="3124858" cy="719524"/>
          </a:xfrm>
          <a:prstGeom prst="rect">
            <a:avLst/>
          </a:prstGeom>
        </p:spPr>
      </p:pic>
      <p:pic>
        <p:nvPicPr>
          <p:cNvPr id="2" name="image1.pdf" descr="image1.pdf">
            <a:extLst>
              <a:ext uri="{FF2B5EF4-FFF2-40B4-BE49-F238E27FC236}">
                <a16:creationId xmlns:a16="http://schemas.microsoft.com/office/drawing/2014/main" id="{57C97210-C2A9-FD79-8449-1BBC06E2C6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2238966230"/>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2.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1.pdf" descr="image1.pdf"/>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
        <p:nvSpPr>
          <p:cNvPr id="6" name="Slide Number"/>
          <p:cNvSpPr txBox="1">
            <a:spLocks noGrp="1"/>
          </p:cNvSpPr>
          <p:nvPr>
            <p:ph type="sldNum" sz="quarter" idx="2"/>
          </p:nvPr>
        </p:nvSpPr>
        <p:spPr>
          <a:xfrm>
            <a:off x="11785600" y="12344400"/>
            <a:ext cx="5689600" cy="736601"/>
          </a:xfrm>
          <a:prstGeom prst="rect">
            <a:avLst/>
          </a:prstGeom>
          <a:ln w="12700">
            <a:miter lim="400000"/>
          </a:ln>
        </p:spPr>
        <p:txBody>
          <a:bodyPr wrap="none" lIns="45719" rIns="45719" anchor="ctr">
            <a:spAutoFit/>
          </a:bodyPr>
          <a:lstStyle>
            <a:lvl1pPr algn="r">
              <a:defRPr sz="1200">
                <a:latin typeface="+mn-lt"/>
                <a:ea typeface="+mn-ea"/>
                <a:cs typeface="+mn-cs"/>
                <a:sym typeface="Calibri"/>
              </a:defRPr>
            </a:lvl1pPr>
          </a:lstStyle>
          <a:p>
            <a:fld id="{86CB4B4D-7CA3-9044-876B-883B54F8677D}" type="slidenum">
              <a:rPr/>
              <a:t>‹#›</a:t>
            </a:fld>
            <a:endParaRPr/>
          </a:p>
        </p:txBody>
      </p:sp>
    </p:spTree>
  </p:cSld>
  <p:clrMap bg1="lt1" tx1="dk1" bg2="lt2" tx2="dk2" accent1="accent1" accent2="accent2" accent3="accent3" accent4="accent4" accent5="accent5" accent6="accent6" hlink="hlink" folHlink="folHlink"/>
  <p:sldLayoutIdLst>
    <p:sldLayoutId id="2147483744" r:id="rId1"/>
    <p:sldLayoutId id="2147483745" r:id="rId2"/>
    <p:sldLayoutId id="2147483749" r:id="rId3"/>
    <p:sldLayoutId id="2147483662" r:id="rId4"/>
    <p:sldLayoutId id="2147483740" r:id="rId5"/>
    <p:sldLayoutId id="2147483741" r:id="rId6"/>
    <p:sldLayoutId id="2147483742" r:id="rId7"/>
    <p:sldLayoutId id="2147483743" r:id="rId8"/>
    <p:sldLayoutId id="2147483750" r:id="rId9"/>
    <p:sldLayoutId id="2147483751" r:id="rId10"/>
    <p:sldLayoutId id="2147483665" r:id="rId11"/>
    <p:sldLayoutId id="2147483666" r:id="rId12"/>
    <p:sldLayoutId id="2147483735" r:id="rId13"/>
    <p:sldLayoutId id="2147483668" r:id="rId14"/>
    <p:sldLayoutId id="2147483669" r:id="rId15"/>
    <p:sldLayoutId id="2147483670" r:id="rId16"/>
    <p:sldLayoutId id="2147483671" r:id="rId17"/>
    <p:sldLayoutId id="2147483752" r:id="rId18"/>
    <p:sldLayoutId id="2147483753" r:id="rId19"/>
    <p:sldLayoutId id="2147483739" r:id="rId20"/>
    <p:sldLayoutId id="2147483707" r:id="rId21"/>
    <p:sldLayoutId id="2147483755" r:id="rId22"/>
    <p:sldLayoutId id="2147483754" r:id="rId23"/>
    <p:sldLayoutId id="2147483756" r:id="rId24"/>
    <p:sldLayoutId id="2147483678" r:id="rId25"/>
    <p:sldLayoutId id="2147483679" r:id="rId26"/>
    <p:sldLayoutId id="2147483680" r:id="rId27"/>
    <p:sldLayoutId id="2147483681" r:id="rId28"/>
    <p:sldLayoutId id="2147483682" r:id="rId29"/>
    <p:sldLayoutId id="2147483683" r:id="rId30"/>
    <p:sldLayoutId id="2147483684" r:id="rId31"/>
    <p:sldLayoutId id="2147483685" r:id="rId32"/>
    <p:sldLayoutId id="2147483736" r:id="rId33"/>
    <p:sldLayoutId id="2147483710" r:id="rId34"/>
    <p:sldLayoutId id="2147483711" r:id="rId35"/>
    <p:sldLayoutId id="2147483712" r:id="rId36"/>
    <p:sldLayoutId id="2147483715" r:id="rId37"/>
    <p:sldLayoutId id="2147483716" r:id="rId38"/>
    <p:sldLayoutId id="2147483717" r:id="rId39"/>
    <p:sldLayoutId id="2147483725" r:id="rId40"/>
    <p:sldLayoutId id="2147483726" r:id="rId41"/>
    <p:sldLayoutId id="2147483727" r:id="rId42"/>
    <p:sldLayoutId id="2147483728" r:id="rId43"/>
    <p:sldLayoutId id="2147483729" r:id="rId44"/>
    <p:sldLayoutId id="2147483730" r:id="rId45"/>
    <p:sldLayoutId id="2147483731" r:id="rId46"/>
    <p:sldLayoutId id="2147483732" r:id="rId47"/>
  </p:sldLayoutIdLst>
  <p:transition spd="med"/>
  <p:txStyles>
    <p:titleStyle>
      <a:lvl1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1pPr>
      <a:lvl2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2pPr>
      <a:lvl3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3pPr>
      <a:lvl4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4pPr>
      <a:lvl5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5pPr>
      <a:lvl6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6pPr>
      <a:lvl7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7pPr>
      <a:lvl8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8pPr>
      <a:lvl9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9pPr>
    </p:titleStyle>
    <p:bodyStyle>
      <a:lvl1pPr marL="571500" marR="0" indent="-571500"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p:bodyStyle>
    <p:otherStyle>
      <a:lvl1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1pPr>
      <a:lvl2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2pPr>
      <a:lvl3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3pPr>
      <a:lvl4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4pPr>
      <a:lvl5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5pPr>
      <a:lvl6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6pPr>
      <a:lvl7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7pPr>
      <a:lvl8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8pPr>
      <a:lvl9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guide id="3" orient="horz" pos="1326" userDrawn="1">
          <p15:clr>
            <a:srgbClr val="F26B43"/>
          </p15:clr>
        </p15:guide>
        <p15:guide id="4" orient="horz" pos="1122" userDrawn="1">
          <p15:clr>
            <a:srgbClr val="F26B43"/>
          </p15:clr>
        </p15:guide>
        <p15:guide id="5" orient="horz" pos="7546" userDrawn="1">
          <p15:clr>
            <a:srgbClr val="F26B43"/>
          </p15:clr>
        </p15:guide>
        <p15:guide id="6" pos="354" userDrawn="1">
          <p15:clr>
            <a:srgbClr val="F26B43"/>
          </p15:clr>
        </p15:guide>
        <p15:guide id="7" pos="1498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AB2C2B-1D5C-7577-CA0B-150034E085D2}"/>
              </a:ext>
            </a:extLst>
          </p:cNvPr>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A7483401-8C26-2F61-BF40-495617D98C48}"/>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5BB5B8E-50BF-FD84-2955-67588DE3CA6C}"/>
              </a:ext>
            </a:extLst>
          </p:cNvPr>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82000"/>
                  </a:schemeClr>
                </a:solidFill>
              </a:defRPr>
            </a:lvl1pPr>
          </a:lstStyle>
          <a:p>
            <a:fld id="{56FF39AD-DDED-4AE3-9DCC-1301B661605E}" type="datetimeFigureOut">
              <a:rPr lang="en-GB" smtClean="0"/>
              <a:t>20/02/2025</a:t>
            </a:fld>
            <a:endParaRPr lang="en-GB"/>
          </a:p>
        </p:txBody>
      </p:sp>
      <p:sp>
        <p:nvSpPr>
          <p:cNvPr id="5" name="Footer Placeholder 4">
            <a:extLst>
              <a:ext uri="{FF2B5EF4-FFF2-40B4-BE49-F238E27FC236}">
                <a16:creationId xmlns:a16="http://schemas.microsoft.com/office/drawing/2014/main" id="{33E4FB6B-9D21-2D7F-863B-2511D3403D13}"/>
              </a:ext>
            </a:extLst>
          </p:cNvPr>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0DFB80F-EDF6-EE51-5DF0-216D8037E149}"/>
              </a:ext>
            </a:extLst>
          </p:cNvPr>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82000"/>
                  </a:schemeClr>
                </a:solidFill>
              </a:defRPr>
            </a:lvl1pPr>
          </a:lstStyle>
          <a:p>
            <a:fld id="{1ACD89A8-2180-447D-B22C-34C5F1F1B483}" type="slidenum">
              <a:rPr lang="en-GB" smtClean="0"/>
              <a:t>‹#›</a:t>
            </a:fld>
            <a:endParaRPr lang="en-GB"/>
          </a:p>
        </p:txBody>
      </p:sp>
    </p:spTree>
    <p:extLst>
      <p:ext uri="{BB962C8B-B14F-4D97-AF65-F5344CB8AC3E}">
        <p14:creationId xmlns:p14="http://schemas.microsoft.com/office/powerpoint/2010/main" val="1590747565"/>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Lst>
  <p:transition/>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chart" Target="../charts/chart1.xml"/><Relationship Id="rId1" Type="http://schemas.openxmlformats.org/officeDocument/2006/relationships/slideLayout" Target="../slideLayouts/slideLayout2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hyperlink" Target="https://www.visitscotland.org/research-insights/about-our-visitors/uk/overnight-tourism-survey" TargetMode="External"/><Relationship Id="rId2" Type="http://schemas.openxmlformats.org/officeDocument/2006/relationships/hyperlink" Target="https://www.visitbritain.org/research-insights/great-britain-domestic-overnight-trips-latest-results" TargetMode="External"/><Relationship Id="rId1" Type="http://schemas.openxmlformats.org/officeDocument/2006/relationships/slideLayout" Target="../slideLayouts/slideLayout21.xml"/><Relationship Id="rId5" Type="http://schemas.openxmlformats.org/officeDocument/2006/relationships/hyperlink" Target="https://www.llyw.cymru/ystadegau-twristiaeth-ddomestig-prydain-fawr" TargetMode="External"/><Relationship Id="rId4" Type="http://schemas.openxmlformats.org/officeDocument/2006/relationships/hyperlink" Target="https://www.gov.wales/domestic-gb-tourism-statistics"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osr.statisticsauthority.gov.uk/policies/official-statistics-policies/official-statistics-in-development/" TargetMode="Externa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hyperlink" Target="https://www.llyw.cymru/ystadegau-twristiaeth-ddomestig-prydain-fawr" TargetMode="Externa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hyperlink" Target="https://cy.ons.gov.uk/peoplepopulationandcommunity/leisureandtourism/articles/traveltrends/2023" TargetMode="External"/><Relationship Id="rId2" Type="http://schemas.openxmlformats.org/officeDocument/2006/relationships/hyperlink" Target="https://cy.ons.gov.uk/economy/inflationandpriceindices/bulletins/consumerpriceinflation/december2023" TargetMode="External"/><Relationship Id="rId1" Type="http://schemas.openxmlformats.org/officeDocument/2006/relationships/slideLayout" Target="../slideLayouts/slideLayout21.xml"/><Relationship Id="rId5" Type="http://schemas.openxmlformats.org/officeDocument/2006/relationships/hyperlink" Target="https://www.carbonbrief.org/met-office-a-review-of-the-uks-climate-in-2023/" TargetMode="External"/><Relationship Id="rId4" Type="http://schemas.openxmlformats.org/officeDocument/2006/relationships/hyperlink" Target="https://backup.ons.gov.uk/wp-content/uploads/sites/3/2023/03/The-impact-of-strikes-in-the-UK-June-2022-to-February-2023.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2.xml"/><Relationship Id="rId4" Type="http://schemas.openxmlformats.org/officeDocument/2006/relationships/chart" Target="../charts/chart9.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chart" Target="../charts/chart21.xml"/><Relationship Id="rId5" Type="http://schemas.openxmlformats.org/officeDocument/2006/relationships/chart" Target="../charts/chart20.xml"/><Relationship Id="rId4" Type="http://schemas.openxmlformats.org/officeDocument/2006/relationships/chart" Target="../charts/chart19.xml"/></Relationships>
</file>

<file path=ppt/slides/_rels/slide23.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chart" Target="../charts/chart29.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10.xml"/><Relationship Id="rId1" Type="http://schemas.openxmlformats.org/officeDocument/2006/relationships/slideLayout" Target="../slideLayouts/slideLayout24.xml"/><Relationship Id="rId4" Type="http://schemas.openxmlformats.org/officeDocument/2006/relationships/chart" Target="../charts/chart38.xml"/></Relationships>
</file>

<file path=ppt/slides/_rels/slide41.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chart" Target="../charts/chart39.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chart" Target="../charts/chart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2" Type="http://schemas.openxmlformats.org/officeDocument/2006/relationships/chart" Target="../charts/chart44.xml"/><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2" Type="http://schemas.openxmlformats.org/officeDocument/2006/relationships/chart" Target="../charts/chart45.xml"/><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2" Type="http://schemas.openxmlformats.org/officeDocument/2006/relationships/chart" Target="../charts/chart46.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B07F218-9C53-1F69-138D-D99D3AFCC10E}"/>
              </a:ext>
            </a:extLst>
          </p:cNvPr>
          <p:cNvSpPr>
            <a:spLocks noGrp="1"/>
          </p:cNvSpPr>
          <p:nvPr>
            <p:ph type="title" idx="4294967295"/>
          </p:nvPr>
        </p:nvSpPr>
        <p:spPr>
          <a:xfrm>
            <a:off x="697937" y="760449"/>
            <a:ext cx="23115588" cy="1038854"/>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6000" b="0" i="0" u="none" strike="noStrike" cap="none" baseline="0" dirty="0">
                <a:solidFill>
                  <a:srgbClr val="000000"/>
                </a:solidFill>
                <a:effectLst/>
                <a:uFill>
                  <a:solidFill>
                    <a:prstClr val="black">
                      <a:alpha val="0"/>
                    </a:prstClr>
                  </a:solidFill>
                </a:uFill>
                <a:latin typeface="Wales Sans Headline"/>
                <a:ea typeface="Wales Sans Headline"/>
                <a:cs typeface="Wales Sans Headline"/>
              </a:rPr>
              <a:t>Arolwg Twristiaeth Prydain Fawr Cymru (GBTS)</a:t>
            </a:r>
            <a:endParaRPr kumimoji="0" lang="en-IN" sz="6000" b="0" i="0" u="none" strike="noStrike" kern="0" cap="none" spc="0" normalizeH="0" baseline="0" noProof="0" dirty="0">
              <a:ln>
                <a:noFill/>
              </a:ln>
              <a:solidFill>
                <a:schemeClr val="tx1"/>
              </a:solidFill>
              <a:effectLst/>
              <a:uLnTx/>
              <a:uFillTx/>
              <a:latin typeface="+mj-lt"/>
              <a:ea typeface="Wales Sans Body"/>
              <a:cs typeface="Wales Sans Body"/>
              <a:sym typeface="Wales Sans Body"/>
            </a:endParaRPr>
          </a:p>
        </p:txBody>
      </p:sp>
      <p:sp>
        <p:nvSpPr>
          <p:cNvPr id="3" name="Text Placeholder 2">
            <a:extLst>
              <a:ext uri="{FF2B5EF4-FFF2-40B4-BE49-F238E27FC236}">
                <a16:creationId xmlns:a16="http://schemas.microsoft.com/office/drawing/2014/main" id="{F1121B87-B1DE-C6C8-3D15-B2EFFD7B3115}"/>
              </a:ext>
            </a:extLst>
          </p:cNvPr>
          <p:cNvSpPr>
            <a:spLocks noGrp="1"/>
          </p:cNvSpPr>
          <p:nvPr>
            <p:ph type="body" sz="quarter" idx="13"/>
          </p:nvPr>
        </p:nvSpPr>
        <p:spPr/>
        <p:txBody>
          <a:bodyPr>
            <a:normAutofit/>
          </a:bodyPr>
          <a:lstStyle/>
          <a:p>
            <a:r>
              <a:rPr lang="cy-GB" sz="6000" b="0" i="0" u="none" strike="noStrike" cap="none" baseline="0" dirty="0">
                <a:solidFill>
                  <a:srgbClr val="000000"/>
                </a:solidFill>
                <a:effectLst/>
                <a:uFill>
                  <a:solidFill>
                    <a:prstClr val="black">
                      <a:alpha val="0"/>
                    </a:prstClr>
                  </a:solidFill>
                </a:uFill>
                <a:latin typeface="Wales Sans Body"/>
                <a:ea typeface="Wales Sans Body"/>
                <a:cs typeface="Wales Sans Body"/>
              </a:rPr>
              <a:t>Adroddiad blynyddol 2023</a:t>
            </a:r>
          </a:p>
        </p:txBody>
      </p:sp>
      <p:pic>
        <p:nvPicPr>
          <p:cNvPr id="8" name="Picture 7">
            <a:extLst>
              <a:ext uri="{FF2B5EF4-FFF2-40B4-BE49-F238E27FC236}">
                <a16:creationId xmlns:a16="http://schemas.microsoft.com/office/drawing/2014/main" id="{CAC04519-D96F-D449-3161-B598B40C5A6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84169" y="11593901"/>
            <a:ext cx="1463410" cy="1639019"/>
          </a:xfrm>
          <a:prstGeom prst="rect">
            <a:avLst/>
          </a:prstGeom>
        </p:spPr>
      </p:pic>
    </p:spTree>
    <p:extLst>
      <p:ext uri="{BB962C8B-B14F-4D97-AF65-F5344CB8AC3E}">
        <p14:creationId xmlns:p14="http://schemas.microsoft.com/office/powerpoint/2010/main" val="2627959109"/>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F70630B-2726-777F-5144-A56EBB2AF293}"/>
              </a:ext>
              <a:ext uri="{C183D7F6-B498-43B3-948B-1728B52AA6E4}">
                <adec:decorative xmlns:adec="http://schemas.microsoft.com/office/drawing/2017/decorative" val="1"/>
              </a:ext>
            </a:extLst>
          </p:cNvPr>
          <p:cNvSpPr/>
          <p:nvPr/>
        </p:nvSpPr>
        <p:spPr>
          <a:xfrm>
            <a:off x="8345029" y="2792625"/>
            <a:ext cx="7657427" cy="4186831"/>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l" defTabSz="1828800" rtl="0" fontAlgn="auto" latinLnBrk="0" hangingPunct="0">
              <a:lnSpc>
                <a:spcPct val="100000"/>
              </a:lnSpc>
              <a:spcBef>
                <a:spcPct val="0"/>
              </a:spcBef>
              <a:spcAft>
                <a:spcPct val="0"/>
              </a:spcAft>
              <a:buClrTx/>
              <a:buSzTx/>
              <a:buFontTx/>
              <a:buNone/>
            </a:pPr>
            <a:endParaRPr kumimoji="0" lang="en-IN" sz="3400" b="0" i="0" u="none" strike="noStrike" cap="none" spc="0" normalizeH="0" baseline="0">
              <a:ln>
                <a:noFill/>
              </a:ln>
              <a:solidFill>
                <a:srgbClr val="000000"/>
              </a:solidFill>
              <a:effectLst/>
              <a:uFillTx/>
              <a:latin typeface="+mj-lt"/>
              <a:ea typeface="+mj-ea"/>
              <a:cs typeface="+mj-cs"/>
              <a:sym typeface="Helvetica"/>
            </a:endParaRPr>
          </a:p>
        </p:txBody>
      </p:sp>
      <p:sp>
        <p:nvSpPr>
          <p:cNvPr id="2" name="Text Placeholder 1">
            <a:extLst>
              <a:ext uri="{FF2B5EF4-FFF2-40B4-BE49-F238E27FC236}">
                <a16:creationId xmlns:a16="http://schemas.microsoft.com/office/drawing/2014/main" id="{44619CBE-BCBB-AF10-CA86-F0926EFCD921}"/>
              </a:ext>
            </a:extLst>
          </p:cNvPr>
          <p:cNvSpPr>
            <a:spLocks noGrp="1"/>
          </p:cNvSpPr>
          <p:nvPr>
            <p:ph type="title" idx="4294967295"/>
          </p:nvPr>
        </p:nvSpPr>
        <p:spPr>
          <a:xfrm>
            <a:off x="561975" y="764336"/>
            <a:ext cx="23223536"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Cymerodd trigolion Prydain Fawr 1.3 biliwn o dripiau undydd a thros nos ym Mhrydain Fawr yn 2023. Gwariant ar yr holl dripiau domestig ym Mhrydain Fawr yn 2023 oedd £83.2 biliwn</a:t>
            </a:r>
          </a:p>
        </p:txBody>
      </p:sp>
      <p:sp>
        <p:nvSpPr>
          <p:cNvPr id="5" name="Rectangle 4">
            <a:extLst>
              <a:ext uri="{FF2B5EF4-FFF2-40B4-BE49-F238E27FC236}">
                <a16:creationId xmlns:a16="http://schemas.microsoft.com/office/drawing/2014/main" id="{CC4FE300-CD0C-9F6C-5666-DFE14ED54D31}"/>
              </a:ext>
              <a:ext uri="{C183D7F6-B498-43B3-948B-1728B52AA6E4}">
                <adec:decorative xmlns:adec="http://schemas.microsoft.com/office/drawing/2017/decorative" val="1"/>
              </a:ext>
            </a:extLst>
          </p:cNvPr>
          <p:cNvSpPr/>
          <p:nvPr/>
        </p:nvSpPr>
        <p:spPr>
          <a:xfrm>
            <a:off x="561975" y="2792625"/>
            <a:ext cx="7657428" cy="4186831"/>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l" defTabSz="1828800" rtl="0" fontAlgn="auto" latinLnBrk="0" hangingPunct="0">
              <a:lnSpc>
                <a:spcPct val="100000"/>
              </a:lnSpc>
              <a:spcBef>
                <a:spcPct val="0"/>
              </a:spcBef>
              <a:spcAft>
                <a:spcPct val="0"/>
              </a:spcAft>
              <a:buClrTx/>
              <a:buSzTx/>
              <a:buFontTx/>
              <a:buNone/>
            </a:pPr>
            <a:endParaRPr kumimoji="0" lang="en-IN" sz="3400" b="0" i="0" u="none" strike="noStrike" cap="none" spc="0" normalizeH="0" baseline="0">
              <a:ln>
                <a:noFill/>
              </a:ln>
              <a:solidFill>
                <a:srgbClr val="000000"/>
              </a:solidFill>
              <a:effectLst/>
              <a:uFillTx/>
              <a:latin typeface="+mj-lt"/>
              <a:ea typeface="+mj-ea"/>
              <a:cs typeface="+mj-cs"/>
              <a:sym typeface="Helvetica"/>
            </a:endParaRPr>
          </a:p>
        </p:txBody>
      </p:sp>
      <p:grpSp>
        <p:nvGrpSpPr>
          <p:cNvPr id="19" name="Group 18" descr="Pie chart depicting 2022 overnight trips to GB 125.7M, England 106.9M, Scotland 13.5M and Wales 8.7M.">
            <a:extLst>
              <a:ext uri="{FF2B5EF4-FFF2-40B4-BE49-F238E27FC236}">
                <a16:creationId xmlns:a16="http://schemas.microsoft.com/office/drawing/2014/main" id="{61EEA661-3F9B-227D-B494-F283F6B1488D}"/>
              </a:ext>
            </a:extLst>
          </p:cNvPr>
          <p:cNvGrpSpPr/>
          <p:nvPr/>
        </p:nvGrpSpPr>
        <p:grpSpPr>
          <a:xfrm>
            <a:off x="561975" y="2105025"/>
            <a:ext cx="7657428" cy="4874431"/>
            <a:chOff x="561975" y="2105025"/>
            <a:chExt cx="7657428" cy="4874431"/>
          </a:xfrm>
        </p:grpSpPr>
        <p:sp>
          <p:nvSpPr>
            <p:cNvPr id="12" name="Rectangle 11">
              <a:extLst>
                <a:ext uri="{FF2B5EF4-FFF2-40B4-BE49-F238E27FC236}">
                  <a16:creationId xmlns:a16="http://schemas.microsoft.com/office/drawing/2014/main" id="{BD587895-A3E6-6CFA-3FC0-F7E711AE50B7}"/>
                </a:ext>
              </a:extLst>
            </p:cNvPr>
            <p:cNvSpPr/>
            <p:nvPr/>
          </p:nvSpPr>
          <p:spPr>
            <a:xfrm>
              <a:off x="561975" y="2105025"/>
              <a:ext cx="7657428" cy="687600"/>
            </a:xfrm>
            <a:prstGeom prst="rect">
              <a:avLst/>
            </a:prstGeom>
            <a:solidFill>
              <a:schemeClr val="tx2"/>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ctr" defTabSz="1828800" rtl="0" fontAlgn="auto" latinLnBrk="0" hangingPunct="0">
                <a:lnSpc>
                  <a:spcPct val="100000"/>
                </a:lnSpc>
                <a:spcBef>
                  <a:spcPct val="0"/>
                </a:spcBef>
                <a:spcAft>
                  <a:spcPct val="0"/>
                </a:spcAft>
                <a:buClrTx/>
                <a:buSzTx/>
                <a:buFontTx/>
                <a:buNone/>
              </a:pPr>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Teithiau Dros Nos 2023</a:t>
              </a:r>
            </a:p>
          </p:txBody>
        </p:sp>
        <p:graphicFrame>
          <p:nvGraphicFramePr>
            <p:cNvPr id="4" name="Chart 3">
              <a:extLst>
                <a:ext uri="{FF2B5EF4-FFF2-40B4-BE49-F238E27FC236}">
                  <a16:creationId xmlns:a16="http://schemas.microsoft.com/office/drawing/2014/main" id="{53BD94BA-B3D2-C207-8D7C-7E2E16929B42}"/>
                </a:ext>
              </a:extLst>
            </p:cNvPr>
            <p:cNvGraphicFramePr/>
            <p:nvPr>
              <p:extLst>
                <p:ext uri="{D42A27DB-BD31-4B8C-83A1-F6EECF244321}">
                  <p14:modId xmlns:p14="http://schemas.microsoft.com/office/powerpoint/2010/main" val="712860"/>
                </p:ext>
              </p:extLst>
            </p:nvPr>
          </p:nvGraphicFramePr>
          <p:xfrm>
            <a:off x="561975" y="2792625"/>
            <a:ext cx="7657428" cy="4186831"/>
          </p:xfrm>
          <a:graphic>
            <a:graphicData uri="http://schemas.openxmlformats.org/drawingml/2006/chart">
              <c:chart xmlns:c="http://schemas.openxmlformats.org/drawingml/2006/chart" xmlns:r="http://schemas.openxmlformats.org/officeDocument/2006/relationships" r:id="rId2"/>
            </a:graphicData>
          </a:graphic>
        </p:graphicFrame>
        <p:sp>
          <p:nvSpPr>
            <p:cNvPr id="28" name="TextBox 27">
              <a:extLst>
                <a:ext uri="{FF2B5EF4-FFF2-40B4-BE49-F238E27FC236}">
                  <a16:creationId xmlns:a16="http://schemas.microsoft.com/office/drawing/2014/main" id="{72EB4005-0C06-968A-A2DD-C22447EDFF9B}"/>
                </a:ext>
              </a:extLst>
            </p:cNvPr>
            <p:cNvSpPr txBox="1"/>
            <p:nvPr/>
          </p:nvSpPr>
          <p:spPr>
            <a:xfrm>
              <a:off x="3722911" y="4500535"/>
              <a:ext cx="1396215" cy="1477328"/>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Cyfanswm </a:t>
              </a:r>
            </a:p>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Prydain </a:t>
              </a:r>
            </a:p>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Fawr</a:t>
              </a:r>
            </a:p>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117.4M</a:t>
              </a:r>
            </a:p>
          </p:txBody>
        </p:sp>
      </p:grpSp>
      <p:sp>
        <p:nvSpPr>
          <p:cNvPr id="8" name="Rectangle 7">
            <a:extLst>
              <a:ext uri="{FF2B5EF4-FFF2-40B4-BE49-F238E27FC236}">
                <a16:creationId xmlns:a16="http://schemas.microsoft.com/office/drawing/2014/main" id="{221F6955-D8B5-68E2-3A18-87011BFB9F08}"/>
              </a:ext>
              <a:ext uri="{C183D7F6-B498-43B3-948B-1728B52AA6E4}">
                <adec:decorative xmlns:adec="http://schemas.microsoft.com/office/drawing/2017/decorative" val="1"/>
              </a:ext>
            </a:extLst>
          </p:cNvPr>
          <p:cNvSpPr/>
          <p:nvPr/>
        </p:nvSpPr>
        <p:spPr>
          <a:xfrm>
            <a:off x="561975" y="7792444"/>
            <a:ext cx="7657428" cy="4186831"/>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l" defTabSz="1828800" rtl="0" fontAlgn="auto" latinLnBrk="0" hangingPunct="0">
              <a:lnSpc>
                <a:spcPct val="100000"/>
              </a:lnSpc>
              <a:spcBef>
                <a:spcPct val="0"/>
              </a:spcBef>
              <a:spcAft>
                <a:spcPct val="0"/>
              </a:spcAft>
              <a:buClrTx/>
              <a:buSzTx/>
              <a:buFontTx/>
              <a:buNone/>
            </a:pPr>
            <a:endParaRPr kumimoji="0" lang="en-IN" sz="3400" b="0" i="0" u="none" strike="noStrike" cap="none" spc="0" normalizeH="0" baseline="0">
              <a:ln>
                <a:noFill/>
              </a:ln>
              <a:solidFill>
                <a:srgbClr val="000000"/>
              </a:solidFill>
              <a:effectLst/>
              <a:uFillTx/>
              <a:latin typeface="+mj-lt"/>
              <a:ea typeface="+mj-ea"/>
              <a:cs typeface="+mj-cs"/>
              <a:sym typeface="Helvetica"/>
            </a:endParaRPr>
          </a:p>
        </p:txBody>
      </p:sp>
      <p:grpSp>
        <p:nvGrpSpPr>
          <p:cNvPr id="22" name="Group 21" descr="Pie chart depicting 2022 tourism day visits to GB 1.1B, England 945M, Scotland 94.8M, Wales 60.0M.">
            <a:extLst>
              <a:ext uri="{FF2B5EF4-FFF2-40B4-BE49-F238E27FC236}">
                <a16:creationId xmlns:a16="http://schemas.microsoft.com/office/drawing/2014/main" id="{26032F62-4716-99E1-B069-DD5C72B1EC06}"/>
              </a:ext>
            </a:extLst>
          </p:cNvPr>
          <p:cNvGrpSpPr/>
          <p:nvPr/>
        </p:nvGrpSpPr>
        <p:grpSpPr>
          <a:xfrm>
            <a:off x="8373603" y="2107528"/>
            <a:ext cx="7657428" cy="4874431"/>
            <a:chOff x="561975" y="7104844"/>
            <a:chExt cx="7657428" cy="4874431"/>
          </a:xfrm>
        </p:grpSpPr>
        <p:sp>
          <p:nvSpPr>
            <p:cNvPr id="14" name="Rectangle 13">
              <a:extLst>
                <a:ext uri="{FF2B5EF4-FFF2-40B4-BE49-F238E27FC236}">
                  <a16:creationId xmlns:a16="http://schemas.microsoft.com/office/drawing/2014/main" id="{58C44085-9EE2-11A5-04B7-4B1D5203709A}"/>
                </a:ext>
              </a:extLst>
            </p:cNvPr>
            <p:cNvSpPr/>
            <p:nvPr/>
          </p:nvSpPr>
          <p:spPr>
            <a:xfrm>
              <a:off x="561975" y="7104844"/>
              <a:ext cx="7657428" cy="687600"/>
            </a:xfrm>
            <a:prstGeom prst="rect">
              <a:avLst/>
            </a:prstGeom>
            <a:solidFill>
              <a:schemeClr val="tx2"/>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ctr" defTabSz="1828800" rtl="0" fontAlgn="auto" latinLnBrk="0" hangingPunct="0">
                <a:lnSpc>
                  <a:spcPct val="100000"/>
                </a:lnSpc>
                <a:spcBef>
                  <a:spcPct val="0"/>
                </a:spcBef>
                <a:spcAft>
                  <a:spcPct val="0"/>
                </a:spcAft>
                <a:buClrTx/>
                <a:buSzTx/>
                <a:buFontTx/>
                <a:buNone/>
              </a:pPr>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Ymweliadau Twristiaeth Undydd 2023</a:t>
              </a:r>
            </a:p>
          </p:txBody>
        </p:sp>
        <p:graphicFrame>
          <p:nvGraphicFramePr>
            <p:cNvPr id="11" name="Chart 10">
              <a:extLst>
                <a:ext uri="{FF2B5EF4-FFF2-40B4-BE49-F238E27FC236}">
                  <a16:creationId xmlns:a16="http://schemas.microsoft.com/office/drawing/2014/main" id="{75CE9BCB-A60B-2697-9785-53CDBF9AE9DA}"/>
                </a:ext>
              </a:extLst>
            </p:cNvPr>
            <p:cNvGraphicFramePr/>
            <p:nvPr>
              <p:extLst>
                <p:ext uri="{D42A27DB-BD31-4B8C-83A1-F6EECF244321}">
                  <p14:modId xmlns:p14="http://schemas.microsoft.com/office/powerpoint/2010/main" val="1120551637"/>
                </p:ext>
              </p:extLst>
            </p:nvPr>
          </p:nvGraphicFramePr>
          <p:xfrm>
            <a:off x="561975" y="7792444"/>
            <a:ext cx="7657427" cy="4186831"/>
          </p:xfrm>
          <a:graphic>
            <a:graphicData uri="http://schemas.openxmlformats.org/drawingml/2006/chart">
              <c:chart xmlns:c="http://schemas.openxmlformats.org/drawingml/2006/chart" xmlns:r="http://schemas.openxmlformats.org/officeDocument/2006/relationships" r:id="rId3"/>
            </a:graphicData>
          </a:graphic>
        </p:graphicFrame>
        <p:sp>
          <p:nvSpPr>
            <p:cNvPr id="29" name="TextBox 28">
              <a:extLst>
                <a:ext uri="{FF2B5EF4-FFF2-40B4-BE49-F238E27FC236}">
                  <a16:creationId xmlns:a16="http://schemas.microsoft.com/office/drawing/2014/main" id="{5A28A967-9B66-1C29-9A02-FC65E1BA34C4}"/>
                </a:ext>
              </a:extLst>
            </p:cNvPr>
            <p:cNvSpPr txBox="1"/>
            <p:nvPr/>
          </p:nvSpPr>
          <p:spPr>
            <a:xfrm>
              <a:off x="3729888" y="9500354"/>
              <a:ext cx="1396216" cy="1477328"/>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Cyfanswm </a:t>
              </a:r>
            </a:p>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Prydain </a:t>
              </a:r>
            </a:p>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Fawr</a:t>
              </a:r>
            </a:p>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1.2B</a:t>
              </a:r>
            </a:p>
          </p:txBody>
        </p:sp>
      </p:grpSp>
      <p:grpSp>
        <p:nvGrpSpPr>
          <p:cNvPr id="20" name="Group 19" descr="Pie chart depicting 2022 overnight spend in GB £32.9B, England £27.5B, Scotland £3.4B and Wales £1.9B.">
            <a:extLst>
              <a:ext uri="{FF2B5EF4-FFF2-40B4-BE49-F238E27FC236}">
                <a16:creationId xmlns:a16="http://schemas.microsoft.com/office/drawing/2014/main" id="{D2F66DC9-A484-E1A9-B05D-24CA85038EB9}"/>
              </a:ext>
            </a:extLst>
          </p:cNvPr>
          <p:cNvGrpSpPr/>
          <p:nvPr/>
        </p:nvGrpSpPr>
        <p:grpSpPr>
          <a:xfrm>
            <a:off x="561975" y="7098898"/>
            <a:ext cx="7657428" cy="4874431"/>
            <a:chOff x="8345029" y="2122458"/>
            <a:chExt cx="7657428" cy="4874431"/>
          </a:xfrm>
        </p:grpSpPr>
        <p:sp>
          <p:nvSpPr>
            <p:cNvPr id="15" name="Rectangle 14">
              <a:extLst>
                <a:ext uri="{FF2B5EF4-FFF2-40B4-BE49-F238E27FC236}">
                  <a16:creationId xmlns:a16="http://schemas.microsoft.com/office/drawing/2014/main" id="{FF48D05B-2BED-BB5E-9565-0510A8B38BB0}"/>
                </a:ext>
              </a:extLst>
            </p:cNvPr>
            <p:cNvSpPr/>
            <p:nvPr/>
          </p:nvSpPr>
          <p:spPr>
            <a:xfrm>
              <a:off x="8345029" y="2122458"/>
              <a:ext cx="7657428" cy="687600"/>
            </a:xfrm>
            <a:prstGeom prst="rect">
              <a:avLst/>
            </a:prstGeom>
            <a:solidFill>
              <a:schemeClr val="accent4"/>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ctr" defTabSz="1828800" rtl="0" fontAlgn="auto" latinLnBrk="0" hangingPunct="0">
                <a:lnSpc>
                  <a:spcPct val="100000"/>
                </a:lnSpc>
                <a:spcBef>
                  <a:spcPct val="0"/>
                </a:spcBef>
                <a:spcAft>
                  <a:spcPct val="0"/>
                </a:spcAft>
                <a:buClrTx/>
                <a:buSzTx/>
                <a:buFontTx/>
                <a:buNone/>
              </a:pPr>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Gwariant Dros Nos 2023</a:t>
              </a:r>
            </a:p>
          </p:txBody>
        </p:sp>
        <p:graphicFrame>
          <p:nvGraphicFramePr>
            <p:cNvPr id="13" name="Chart 12">
              <a:extLst>
                <a:ext uri="{FF2B5EF4-FFF2-40B4-BE49-F238E27FC236}">
                  <a16:creationId xmlns:a16="http://schemas.microsoft.com/office/drawing/2014/main" id="{3A85FF6D-626F-C4F8-DDAD-552B1BCCAD55}"/>
                </a:ext>
              </a:extLst>
            </p:cNvPr>
            <p:cNvGraphicFramePr/>
            <p:nvPr>
              <p:extLst>
                <p:ext uri="{D42A27DB-BD31-4B8C-83A1-F6EECF244321}">
                  <p14:modId xmlns:p14="http://schemas.microsoft.com/office/powerpoint/2010/main" val="2155417817"/>
                </p:ext>
              </p:extLst>
            </p:nvPr>
          </p:nvGraphicFramePr>
          <p:xfrm>
            <a:off x="8345029" y="2810058"/>
            <a:ext cx="7657428" cy="4186831"/>
          </p:xfrm>
          <a:graphic>
            <a:graphicData uri="http://schemas.openxmlformats.org/drawingml/2006/chart">
              <c:chart xmlns:c="http://schemas.openxmlformats.org/drawingml/2006/chart" xmlns:r="http://schemas.openxmlformats.org/officeDocument/2006/relationships" r:id="rId4"/>
            </a:graphicData>
          </a:graphic>
        </p:graphicFrame>
        <p:sp>
          <p:nvSpPr>
            <p:cNvPr id="30" name="TextBox 29">
              <a:extLst>
                <a:ext uri="{FF2B5EF4-FFF2-40B4-BE49-F238E27FC236}">
                  <a16:creationId xmlns:a16="http://schemas.microsoft.com/office/drawing/2014/main" id="{81973B4C-0FFA-8658-4AF6-F9C6B55AF7CD}"/>
                </a:ext>
              </a:extLst>
            </p:cNvPr>
            <p:cNvSpPr txBox="1"/>
            <p:nvPr/>
          </p:nvSpPr>
          <p:spPr>
            <a:xfrm>
              <a:off x="11506110" y="4517967"/>
              <a:ext cx="1396216" cy="1477328"/>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Cyfanswm </a:t>
              </a:r>
            </a:p>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Prydain </a:t>
              </a:r>
            </a:p>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Fawr</a:t>
              </a:r>
            </a:p>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£31.3B</a:t>
              </a:r>
              <a:endParaRPr kumimoji="0" lang="en-IN" sz="2400" b="1" i="0" u="none" strike="noStrike" kern="1200" cap="none" spc="0" normalizeH="0" noProof="0" dirty="0">
                <a:ln>
                  <a:noFill/>
                </a:ln>
                <a:solidFill>
                  <a:schemeClr val="tx1"/>
                </a:solidFill>
                <a:effectLst/>
                <a:uLnTx/>
                <a:uFillTx/>
                <a:latin typeface="+mn-lt"/>
                <a:ea typeface="+mn-ea"/>
                <a:cs typeface="+mn-cs"/>
              </a:endParaRPr>
            </a:p>
          </p:txBody>
        </p:sp>
      </p:grpSp>
      <p:sp>
        <p:nvSpPr>
          <p:cNvPr id="9" name="Rectangle 8">
            <a:extLst>
              <a:ext uri="{FF2B5EF4-FFF2-40B4-BE49-F238E27FC236}">
                <a16:creationId xmlns:a16="http://schemas.microsoft.com/office/drawing/2014/main" id="{CE42B4D2-2E49-89C4-ACE6-8685FD60693C}"/>
              </a:ext>
              <a:ext uri="{C183D7F6-B498-43B3-948B-1728B52AA6E4}">
                <adec:decorative xmlns:adec="http://schemas.microsoft.com/office/drawing/2017/decorative" val="1"/>
              </a:ext>
            </a:extLst>
          </p:cNvPr>
          <p:cNvSpPr/>
          <p:nvPr/>
        </p:nvSpPr>
        <p:spPr>
          <a:xfrm>
            <a:off x="8345029" y="7792444"/>
            <a:ext cx="7657427" cy="4186831"/>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l" defTabSz="1828800" rtl="0" fontAlgn="auto" latinLnBrk="0" hangingPunct="0">
              <a:lnSpc>
                <a:spcPct val="100000"/>
              </a:lnSpc>
              <a:spcBef>
                <a:spcPct val="0"/>
              </a:spcBef>
              <a:spcAft>
                <a:spcPct val="0"/>
              </a:spcAft>
              <a:buClrTx/>
              <a:buSzTx/>
              <a:buFontTx/>
              <a:buNone/>
            </a:pPr>
            <a:endParaRPr kumimoji="0" lang="en-IN" sz="3400" b="0" i="0" u="none" strike="noStrike" cap="none" spc="0" normalizeH="0" baseline="0">
              <a:ln>
                <a:noFill/>
              </a:ln>
              <a:solidFill>
                <a:srgbClr val="000000"/>
              </a:solidFill>
              <a:effectLst/>
              <a:uFillTx/>
              <a:latin typeface="+mj-lt"/>
              <a:ea typeface="+mj-ea"/>
              <a:cs typeface="+mj-cs"/>
              <a:sym typeface="Helvetica"/>
            </a:endParaRPr>
          </a:p>
        </p:txBody>
      </p:sp>
      <p:grpSp>
        <p:nvGrpSpPr>
          <p:cNvPr id="23" name="Group 22" descr="Pie chart depicting 2022 day visit spend to GB £45B, England £38.7B, Scotland £3.9B, Wales £2.4B.">
            <a:extLst>
              <a:ext uri="{FF2B5EF4-FFF2-40B4-BE49-F238E27FC236}">
                <a16:creationId xmlns:a16="http://schemas.microsoft.com/office/drawing/2014/main" id="{6D05B4DE-B3AB-5522-3D07-548CAED5D24F}"/>
              </a:ext>
            </a:extLst>
          </p:cNvPr>
          <p:cNvGrpSpPr/>
          <p:nvPr/>
        </p:nvGrpSpPr>
        <p:grpSpPr>
          <a:xfrm>
            <a:off x="8345029" y="7104844"/>
            <a:ext cx="7657428" cy="4874431"/>
            <a:chOff x="8345029" y="7104844"/>
            <a:chExt cx="7657428" cy="4874431"/>
          </a:xfrm>
        </p:grpSpPr>
        <p:sp>
          <p:nvSpPr>
            <p:cNvPr id="16" name="Rectangle 15">
              <a:extLst>
                <a:ext uri="{FF2B5EF4-FFF2-40B4-BE49-F238E27FC236}">
                  <a16:creationId xmlns:a16="http://schemas.microsoft.com/office/drawing/2014/main" id="{F185A2D0-A7AE-1A60-AA66-8AC9704636D5}"/>
                </a:ext>
              </a:extLst>
            </p:cNvPr>
            <p:cNvSpPr/>
            <p:nvPr/>
          </p:nvSpPr>
          <p:spPr>
            <a:xfrm>
              <a:off x="8345029" y="7104844"/>
              <a:ext cx="7657428" cy="687600"/>
            </a:xfrm>
            <a:prstGeom prst="rect">
              <a:avLst/>
            </a:prstGeom>
            <a:solidFill>
              <a:schemeClr val="accent4"/>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ctr" defTabSz="1828800" rtl="0" fontAlgn="auto" latinLnBrk="0" hangingPunct="0">
                <a:lnSpc>
                  <a:spcPct val="100000"/>
                </a:lnSpc>
                <a:spcBef>
                  <a:spcPct val="0"/>
                </a:spcBef>
                <a:spcAft>
                  <a:spcPct val="0"/>
                </a:spcAft>
                <a:buClrTx/>
                <a:buSzTx/>
                <a:buFontTx/>
                <a:buNone/>
              </a:pPr>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Gwariant Ymweliadau Undydd 2023 </a:t>
              </a:r>
            </a:p>
          </p:txBody>
        </p:sp>
        <p:graphicFrame>
          <p:nvGraphicFramePr>
            <p:cNvPr id="25" name="Chart 24">
              <a:extLst>
                <a:ext uri="{FF2B5EF4-FFF2-40B4-BE49-F238E27FC236}">
                  <a16:creationId xmlns:a16="http://schemas.microsoft.com/office/drawing/2014/main" id="{9D7B22E9-1EC2-D3C8-C81C-43F9735033ED}"/>
                </a:ext>
              </a:extLst>
            </p:cNvPr>
            <p:cNvGraphicFramePr/>
            <p:nvPr>
              <p:extLst>
                <p:ext uri="{D42A27DB-BD31-4B8C-83A1-F6EECF244321}">
                  <p14:modId xmlns:p14="http://schemas.microsoft.com/office/powerpoint/2010/main" val="103748390"/>
                </p:ext>
              </p:extLst>
            </p:nvPr>
          </p:nvGraphicFramePr>
          <p:xfrm>
            <a:off x="8345029" y="7792444"/>
            <a:ext cx="7657428" cy="4186831"/>
          </p:xfrm>
          <a:graphic>
            <a:graphicData uri="http://schemas.openxmlformats.org/drawingml/2006/chart">
              <c:chart xmlns:c="http://schemas.openxmlformats.org/drawingml/2006/chart" xmlns:r="http://schemas.openxmlformats.org/officeDocument/2006/relationships" r:id="rId5"/>
            </a:graphicData>
          </a:graphic>
        </p:graphicFrame>
        <p:sp>
          <p:nvSpPr>
            <p:cNvPr id="31" name="TextBox 30">
              <a:extLst>
                <a:ext uri="{FF2B5EF4-FFF2-40B4-BE49-F238E27FC236}">
                  <a16:creationId xmlns:a16="http://schemas.microsoft.com/office/drawing/2014/main" id="{06C52178-EFB7-5D83-3C47-DA5C714A868A}"/>
                </a:ext>
              </a:extLst>
            </p:cNvPr>
            <p:cNvSpPr txBox="1"/>
            <p:nvPr/>
          </p:nvSpPr>
          <p:spPr>
            <a:xfrm>
              <a:off x="11504208" y="9505846"/>
              <a:ext cx="1396216" cy="1477328"/>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Cyfanswm </a:t>
              </a:r>
            </a:p>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Prydain </a:t>
              </a:r>
            </a:p>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Fawr</a:t>
              </a:r>
            </a:p>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£52.0B</a:t>
              </a:r>
              <a:endParaRPr kumimoji="0" lang="en-IN" sz="2400" b="1" i="0" u="none" strike="noStrike" kern="1200" cap="none" spc="0" normalizeH="0" noProof="0" dirty="0">
                <a:ln>
                  <a:noFill/>
                </a:ln>
                <a:solidFill>
                  <a:schemeClr val="tx1"/>
                </a:solidFill>
                <a:effectLst/>
                <a:uLnTx/>
                <a:uFillTx/>
                <a:latin typeface="+mn-lt"/>
                <a:ea typeface="+mn-ea"/>
                <a:cs typeface="+mn-cs"/>
              </a:endParaRPr>
            </a:p>
          </p:txBody>
        </p:sp>
      </p:grpSp>
      <p:sp>
        <p:nvSpPr>
          <p:cNvPr id="7" name="Rectangle 6">
            <a:extLst>
              <a:ext uri="{FF2B5EF4-FFF2-40B4-BE49-F238E27FC236}">
                <a16:creationId xmlns:a16="http://schemas.microsoft.com/office/drawing/2014/main" id="{A4B77F23-0150-A775-12BB-00E03A177B90}"/>
              </a:ext>
              <a:ext uri="{C183D7F6-B498-43B3-948B-1728B52AA6E4}">
                <adec:decorative xmlns:adec="http://schemas.microsoft.com/office/drawing/2017/decorative" val="1"/>
              </a:ext>
            </a:extLst>
          </p:cNvPr>
          <p:cNvSpPr/>
          <p:nvPr/>
        </p:nvSpPr>
        <p:spPr>
          <a:xfrm>
            <a:off x="16128082" y="2792625"/>
            <a:ext cx="7657428" cy="4186831"/>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l" defTabSz="1828800" rtl="0" fontAlgn="auto" latinLnBrk="0" hangingPunct="0">
              <a:lnSpc>
                <a:spcPct val="100000"/>
              </a:lnSpc>
              <a:spcBef>
                <a:spcPct val="0"/>
              </a:spcBef>
              <a:spcAft>
                <a:spcPct val="0"/>
              </a:spcAft>
              <a:buClrTx/>
              <a:buSzTx/>
              <a:buFontTx/>
              <a:buNone/>
            </a:pPr>
            <a:endParaRPr kumimoji="0" lang="en-IN" sz="3400" b="0" i="0" u="none" strike="noStrike" cap="none" spc="0" normalizeH="0" baseline="0">
              <a:ln>
                <a:noFill/>
              </a:ln>
              <a:solidFill>
                <a:srgbClr val="000000"/>
              </a:solidFill>
              <a:effectLst/>
              <a:uFillTx/>
              <a:latin typeface="+mj-lt"/>
              <a:ea typeface="+mj-ea"/>
              <a:cs typeface="+mj-cs"/>
              <a:sym typeface="Helvetica"/>
            </a:endParaRPr>
          </a:p>
        </p:txBody>
      </p:sp>
      <p:grpSp>
        <p:nvGrpSpPr>
          <p:cNvPr id="21" name="Group 20" descr="Pie chart depicting 2022 Day visits and overnight trips to GB 1.2B, England 1.1B, Scotland 103M, Wales 70.7M.">
            <a:extLst>
              <a:ext uri="{FF2B5EF4-FFF2-40B4-BE49-F238E27FC236}">
                <a16:creationId xmlns:a16="http://schemas.microsoft.com/office/drawing/2014/main" id="{98A4DF3E-3475-2C92-A52A-DB936695C9CE}"/>
              </a:ext>
            </a:extLst>
          </p:cNvPr>
          <p:cNvGrpSpPr/>
          <p:nvPr/>
        </p:nvGrpSpPr>
        <p:grpSpPr>
          <a:xfrm>
            <a:off x="16128082" y="2122458"/>
            <a:ext cx="7657428" cy="4874431"/>
            <a:chOff x="16128082" y="2122458"/>
            <a:chExt cx="7657428" cy="4874431"/>
          </a:xfrm>
        </p:grpSpPr>
        <p:sp>
          <p:nvSpPr>
            <p:cNvPr id="17" name="Rectangle 16">
              <a:extLst>
                <a:ext uri="{FF2B5EF4-FFF2-40B4-BE49-F238E27FC236}">
                  <a16:creationId xmlns:a16="http://schemas.microsoft.com/office/drawing/2014/main" id="{69D8E684-B6A4-34FC-1761-50489F0BAA1A}"/>
                </a:ext>
              </a:extLst>
            </p:cNvPr>
            <p:cNvSpPr/>
            <p:nvPr/>
          </p:nvSpPr>
          <p:spPr>
            <a:xfrm>
              <a:off x="16128082" y="2122458"/>
              <a:ext cx="7657428" cy="687600"/>
            </a:xfrm>
            <a:prstGeom prst="rect">
              <a:avLst/>
            </a:prstGeom>
            <a:solidFill>
              <a:schemeClr val="tx2">
                <a:lumMod val="60000"/>
                <a:lumOff val="40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ctr" defTabSz="1828800" rtl="0" fontAlgn="auto" latinLnBrk="0" hangingPunct="0">
                <a:lnSpc>
                  <a:spcPct val="100000"/>
                </a:lnSpc>
                <a:spcBef>
                  <a:spcPct val="0"/>
                </a:spcBef>
                <a:spcAft>
                  <a:spcPct val="0"/>
                </a:spcAft>
                <a:buClrTx/>
                <a:buSzTx/>
                <a:buFontTx/>
                <a:buNone/>
              </a:pPr>
              <a:r>
                <a:rPr lang="cy-GB" sz="2400" b="1" i="0" u="none" strike="noStrike" cap="none" baseline="0">
                  <a:solidFill>
                    <a:srgbClr val="000000"/>
                  </a:solidFill>
                  <a:effectLst/>
                  <a:uFill>
                    <a:solidFill>
                      <a:prstClr val="black">
                        <a:alpha val="0"/>
                      </a:prstClr>
                    </a:solidFill>
                  </a:uFill>
                  <a:latin typeface="Wales Sans Body"/>
                  <a:ea typeface="Wales Sans Body"/>
                  <a:cs typeface="Wales Sans Body"/>
                </a:rPr>
                <a:t>Ymweliadau Undydd a Theithiau Dros Nos 2023</a:t>
              </a:r>
              <a:endParaRPr kumimoji="0" lang="en-IN" sz="2400" b="1" i="0" u="none" strike="noStrike" cap="none" spc="0" normalizeH="0" baseline="0">
                <a:ln>
                  <a:noFill/>
                </a:ln>
                <a:solidFill>
                  <a:schemeClr val="tx1"/>
                </a:solidFill>
                <a:effectLst/>
                <a:uFillTx/>
                <a:latin typeface="+mn-lt"/>
                <a:ea typeface="+mj-ea"/>
                <a:cs typeface="+mj-cs"/>
                <a:sym typeface="Helvetica"/>
              </a:endParaRPr>
            </a:p>
          </p:txBody>
        </p:sp>
        <p:graphicFrame>
          <p:nvGraphicFramePr>
            <p:cNvPr id="26" name="Chart 25">
              <a:extLst>
                <a:ext uri="{FF2B5EF4-FFF2-40B4-BE49-F238E27FC236}">
                  <a16:creationId xmlns:a16="http://schemas.microsoft.com/office/drawing/2014/main" id="{CD61302F-D940-55EB-BD66-F76232348C44}"/>
                </a:ext>
              </a:extLst>
            </p:cNvPr>
            <p:cNvGraphicFramePr/>
            <p:nvPr>
              <p:extLst>
                <p:ext uri="{D42A27DB-BD31-4B8C-83A1-F6EECF244321}">
                  <p14:modId xmlns:p14="http://schemas.microsoft.com/office/powerpoint/2010/main" val="220702526"/>
                </p:ext>
              </p:extLst>
            </p:nvPr>
          </p:nvGraphicFramePr>
          <p:xfrm>
            <a:off x="16128082" y="2810058"/>
            <a:ext cx="7657428" cy="4186831"/>
          </p:xfrm>
          <a:graphic>
            <a:graphicData uri="http://schemas.openxmlformats.org/drawingml/2006/chart">
              <c:chart xmlns:c="http://schemas.openxmlformats.org/drawingml/2006/chart" xmlns:r="http://schemas.openxmlformats.org/officeDocument/2006/relationships" r:id="rId6"/>
            </a:graphicData>
          </a:graphic>
        </p:graphicFrame>
        <p:sp>
          <p:nvSpPr>
            <p:cNvPr id="32" name="TextBox 31">
              <a:extLst>
                <a:ext uri="{FF2B5EF4-FFF2-40B4-BE49-F238E27FC236}">
                  <a16:creationId xmlns:a16="http://schemas.microsoft.com/office/drawing/2014/main" id="{85E473A3-88E2-EE3D-9C7D-F88F7C36B5AD}"/>
                </a:ext>
              </a:extLst>
            </p:cNvPr>
            <p:cNvSpPr txBox="1"/>
            <p:nvPr/>
          </p:nvSpPr>
          <p:spPr>
            <a:xfrm>
              <a:off x="19280758" y="4523460"/>
              <a:ext cx="1396216" cy="1477328"/>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Cyfanswm </a:t>
              </a:r>
            </a:p>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Prydain </a:t>
              </a:r>
            </a:p>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Fawr</a:t>
              </a:r>
            </a:p>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1.3B</a:t>
              </a:r>
            </a:p>
          </p:txBody>
        </p:sp>
      </p:grpSp>
      <p:sp>
        <p:nvSpPr>
          <p:cNvPr id="10" name="Rectangle 9">
            <a:extLst>
              <a:ext uri="{FF2B5EF4-FFF2-40B4-BE49-F238E27FC236}">
                <a16:creationId xmlns:a16="http://schemas.microsoft.com/office/drawing/2014/main" id="{6EB6406F-F419-2643-10D8-46440971664E}"/>
              </a:ext>
              <a:ext uri="{C183D7F6-B498-43B3-948B-1728B52AA6E4}">
                <adec:decorative xmlns:adec="http://schemas.microsoft.com/office/drawing/2017/decorative" val="1"/>
              </a:ext>
            </a:extLst>
          </p:cNvPr>
          <p:cNvSpPr/>
          <p:nvPr/>
        </p:nvSpPr>
        <p:spPr>
          <a:xfrm>
            <a:off x="16128082" y="7792444"/>
            <a:ext cx="7657428" cy="4186831"/>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l" defTabSz="1828800" rtl="0" fontAlgn="auto" latinLnBrk="0" hangingPunct="0">
              <a:lnSpc>
                <a:spcPct val="100000"/>
              </a:lnSpc>
              <a:spcBef>
                <a:spcPct val="0"/>
              </a:spcBef>
              <a:spcAft>
                <a:spcPct val="0"/>
              </a:spcAft>
              <a:buClrTx/>
              <a:buSzTx/>
              <a:buFontTx/>
              <a:buNone/>
            </a:pPr>
            <a:endParaRPr kumimoji="0" lang="en-IN" sz="2400" b="0" i="0" u="none" strike="noStrike" cap="none" spc="0" normalizeH="0" baseline="0">
              <a:ln>
                <a:noFill/>
              </a:ln>
              <a:solidFill>
                <a:srgbClr val="000000"/>
              </a:solidFill>
              <a:effectLst/>
              <a:uFillTx/>
              <a:latin typeface="+mj-lt"/>
              <a:ea typeface="+mj-ea"/>
              <a:cs typeface="+mj-cs"/>
              <a:sym typeface="Helvetica"/>
            </a:endParaRPr>
          </a:p>
        </p:txBody>
      </p:sp>
      <p:grpSp>
        <p:nvGrpSpPr>
          <p:cNvPr id="24" name="Group 23" descr="Pie chart depicting 2022 day spend and overnight spend to GB £77.9B, England £66.3B, Scotland £7.3B, Wales £4.3B.">
            <a:extLst>
              <a:ext uri="{FF2B5EF4-FFF2-40B4-BE49-F238E27FC236}">
                <a16:creationId xmlns:a16="http://schemas.microsoft.com/office/drawing/2014/main" id="{99763B47-0140-D4CC-6381-704CF165B4D3}"/>
              </a:ext>
            </a:extLst>
          </p:cNvPr>
          <p:cNvGrpSpPr/>
          <p:nvPr/>
        </p:nvGrpSpPr>
        <p:grpSpPr>
          <a:xfrm>
            <a:off x="16128082" y="7125676"/>
            <a:ext cx="7657428" cy="4874431"/>
            <a:chOff x="16128082" y="7125676"/>
            <a:chExt cx="7657428" cy="4874431"/>
          </a:xfrm>
        </p:grpSpPr>
        <p:sp>
          <p:nvSpPr>
            <p:cNvPr id="18" name="Rectangle 17">
              <a:extLst>
                <a:ext uri="{FF2B5EF4-FFF2-40B4-BE49-F238E27FC236}">
                  <a16:creationId xmlns:a16="http://schemas.microsoft.com/office/drawing/2014/main" id="{F8BB986B-355B-BB64-77DC-326CFCBF2518}"/>
                </a:ext>
              </a:extLst>
            </p:cNvPr>
            <p:cNvSpPr/>
            <p:nvPr/>
          </p:nvSpPr>
          <p:spPr>
            <a:xfrm>
              <a:off x="16128082" y="7125676"/>
              <a:ext cx="7657428" cy="687600"/>
            </a:xfrm>
            <a:prstGeom prst="rect">
              <a:avLst/>
            </a:prstGeom>
            <a:solidFill>
              <a:schemeClr val="accent4">
                <a:lumMod val="60000"/>
                <a:lumOff val="40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ctr" defTabSz="1828800" rtl="0" fontAlgn="auto" latinLnBrk="0" hangingPunct="0">
                <a:lnSpc>
                  <a:spcPct val="100000"/>
                </a:lnSpc>
                <a:spcBef>
                  <a:spcPct val="0"/>
                </a:spcBef>
                <a:spcAft>
                  <a:spcPct val="0"/>
                </a:spcAft>
                <a:buClrTx/>
                <a:buSzTx/>
                <a:buFontTx/>
                <a:buNone/>
              </a:pPr>
              <a:r>
                <a:rPr lang="cy-GB" sz="2400" b="1" i="0" u="none" strike="noStrike" cap="none" baseline="0">
                  <a:solidFill>
                    <a:srgbClr val="000000"/>
                  </a:solidFill>
                  <a:effectLst/>
                  <a:uFill>
                    <a:solidFill>
                      <a:prstClr val="black">
                        <a:alpha val="0"/>
                      </a:prstClr>
                    </a:solidFill>
                  </a:uFill>
                  <a:latin typeface="Wales Sans Body"/>
                  <a:ea typeface="Wales Sans Body"/>
                  <a:cs typeface="Wales Sans Body"/>
                </a:rPr>
                <a:t>Gwariant Undydd a Gwariant Dros Nos</a:t>
              </a:r>
              <a:endParaRPr kumimoji="0" lang="en-IN" sz="2400" b="1" i="0" u="none" strike="noStrike" cap="none" spc="0" normalizeH="0" baseline="0">
                <a:ln>
                  <a:noFill/>
                </a:ln>
                <a:solidFill>
                  <a:schemeClr val="tx1"/>
                </a:solidFill>
                <a:effectLst/>
                <a:uFillTx/>
                <a:latin typeface="+mn-lt"/>
                <a:ea typeface="+mj-ea"/>
                <a:cs typeface="+mj-cs"/>
                <a:sym typeface="Helvetica"/>
              </a:endParaRPr>
            </a:p>
          </p:txBody>
        </p:sp>
        <p:graphicFrame>
          <p:nvGraphicFramePr>
            <p:cNvPr id="27" name="Chart 26">
              <a:extLst>
                <a:ext uri="{FF2B5EF4-FFF2-40B4-BE49-F238E27FC236}">
                  <a16:creationId xmlns:a16="http://schemas.microsoft.com/office/drawing/2014/main" id="{E2F42929-2D07-DC7A-2FF2-7E94A7FBA756}"/>
                </a:ext>
              </a:extLst>
            </p:cNvPr>
            <p:cNvGraphicFramePr/>
            <p:nvPr>
              <p:extLst>
                <p:ext uri="{D42A27DB-BD31-4B8C-83A1-F6EECF244321}">
                  <p14:modId xmlns:p14="http://schemas.microsoft.com/office/powerpoint/2010/main" val="2877339172"/>
                </p:ext>
              </p:extLst>
            </p:nvPr>
          </p:nvGraphicFramePr>
          <p:xfrm>
            <a:off x="16128082" y="7813276"/>
            <a:ext cx="7657428" cy="4186831"/>
          </p:xfrm>
          <a:graphic>
            <a:graphicData uri="http://schemas.openxmlformats.org/drawingml/2006/chart">
              <c:chart xmlns:c="http://schemas.openxmlformats.org/drawingml/2006/chart" xmlns:r="http://schemas.openxmlformats.org/officeDocument/2006/relationships" r:id="rId7"/>
            </a:graphicData>
          </a:graphic>
        </p:graphicFrame>
        <p:sp>
          <p:nvSpPr>
            <p:cNvPr id="33" name="TextBox 32">
              <a:extLst>
                <a:ext uri="{FF2B5EF4-FFF2-40B4-BE49-F238E27FC236}">
                  <a16:creationId xmlns:a16="http://schemas.microsoft.com/office/drawing/2014/main" id="{F2AE9398-0115-7225-A66A-D1A90B60299C}"/>
                </a:ext>
              </a:extLst>
            </p:cNvPr>
            <p:cNvSpPr txBox="1"/>
            <p:nvPr/>
          </p:nvSpPr>
          <p:spPr>
            <a:xfrm>
              <a:off x="19293160" y="9526678"/>
              <a:ext cx="1396216" cy="1477328"/>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Cyfanswm </a:t>
              </a:r>
            </a:p>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Prydain </a:t>
              </a:r>
            </a:p>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Fawr</a:t>
              </a:r>
            </a:p>
            <a:p>
              <a:pPr marL="0" marR="0" lvl="0" indent="0" algn="ctr" defTabSz="914400" rtl="0" eaLnBrk="1" fontAlgn="auto" latinLnBrk="0" hangingPunct="1">
                <a:lnSpc>
                  <a:spcPct val="100000"/>
                </a:lnSpc>
                <a:spcBef>
                  <a:spcPct val="0"/>
                </a:spcBef>
                <a:spcAft>
                  <a:spcPct val="0"/>
                </a:spcAft>
                <a:buClrTx/>
                <a:buSzTx/>
                <a:buFontTx/>
                <a:buNone/>
                <a:defRP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83.2B</a:t>
              </a:r>
            </a:p>
          </p:txBody>
        </p:sp>
      </p:grpSp>
      <p:sp>
        <p:nvSpPr>
          <p:cNvPr id="3" name="Text Placeholder 2">
            <a:extLst>
              <a:ext uri="{FF2B5EF4-FFF2-40B4-BE49-F238E27FC236}">
                <a16:creationId xmlns:a16="http://schemas.microsoft.com/office/drawing/2014/main" id="{7CE8BE7A-FBB6-75B9-5F95-A47CDFBBE881}"/>
              </a:ext>
            </a:extLst>
          </p:cNvPr>
          <p:cNvSpPr>
            <a:spLocks noGrp="1"/>
          </p:cNvSpPr>
          <p:nvPr>
            <p:ph type="body" sz="quarter" idx="14"/>
          </p:nvPr>
        </p:nvSpPr>
        <p:spPr/>
        <p:txBody>
          <a:bodyPr/>
          <a:lstStyle/>
          <a:p>
            <a:r>
              <a:rPr lang="cy-GB" sz="20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ac Arolwg Ymweliadau Undydd Prydain Fawr (GBDVS)</a:t>
            </a:r>
          </a:p>
        </p:txBody>
      </p:sp>
    </p:spTree>
    <p:extLst>
      <p:ext uri="{BB962C8B-B14F-4D97-AF65-F5344CB8AC3E}">
        <p14:creationId xmlns:p14="http://schemas.microsoft.com/office/powerpoint/2010/main" val="292673800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Cynnwys</a:t>
            </a: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a:xfrm>
            <a:off x="598487" y="2105031"/>
            <a:ext cx="23187025" cy="9850749"/>
          </a:xfrm>
        </p:spPr>
        <p:txBody>
          <a:bodyPr/>
          <a:lstStyle/>
          <a:p>
            <a:pPr marL="0" lvl="2" indent="0">
              <a:buNone/>
            </a:pPr>
            <a:r>
              <a:rPr lang="cy-GB" sz="2000" b="1" i="0" u="none" strike="noStrike" cap="none" baseline="0">
                <a:solidFill>
                  <a:srgbClr val="000000"/>
                </a:solidFill>
                <a:effectLst/>
                <a:uFill>
                  <a:solidFill>
                    <a:prstClr val="black">
                      <a:alpha val="0"/>
                    </a:prstClr>
                  </a:solidFill>
                </a:uFill>
                <a:latin typeface="Wales Sans Body"/>
                <a:ea typeface="Wales Sans Body"/>
                <a:cs typeface="Wales Sans Body"/>
              </a:rPr>
              <a:t>Cyflwyniad, Methodoleg, Diffiniadau a Chyd-destun</a:t>
            </a:r>
          </a:p>
          <a:p>
            <a:pPr marL="0" lvl="2" indent="0">
              <a:buNone/>
            </a:pPr>
            <a:r>
              <a:rPr lang="cy-GB" sz="2000" b="1" i="0" u="none" strike="noStrike" cap="none" baseline="0">
                <a:solidFill>
                  <a:srgbClr val="000000"/>
                </a:solidFill>
                <a:effectLst/>
                <a:uFill>
                  <a:solidFill>
                    <a:prstClr val="black">
                      <a:alpha val="0"/>
                    </a:prstClr>
                  </a:solidFill>
                </a:uFill>
                <a:latin typeface="Wales Sans Body"/>
                <a:ea typeface="Wales Sans Body"/>
                <a:cs typeface="Wales Sans Body"/>
              </a:rPr>
              <a:t>Crynodeb 2022 a 2023</a:t>
            </a:r>
          </a:p>
          <a:p>
            <a:pPr marL="285750" lvl="2" indent="-285750"/>
            <a:r>
              <a:rPr lang="cy-GB" sz="2000" b="0" i="0" u="none" strike="noStrike" cap="none" baseline="0">
                <a:solidFill>
                  <a:srgbClr val="000000"/>
                </a:solidFill>
                <a:effectLst/>
                <a:uFill>
                  <a:solidFill>
                    <a:prstClr val="black">
                      <a:alpha val="0"/>
                    </a:prstClr>
                  </a:solidFill>
                </a:uFill>
                <a:latin typeface="Wales Sans Body"/>
                <a:ea typeface="Wales Sans Body"/>
                <a:cs typeface="Wales Sans Body"/>
              </a:rPr>
              <a:t>Prif ganlyniadau Prydain Fawr 2023</a:t>
            </a:r>
          </a:p>
          <a:p>
            <a:pPr marL="285750" lvl="2" indent="-285750"/>
            <a:r>
              <a:rPr lang="cy-GB" sz="2000" b="0" i="0" u="none" strike="noStrike" cap="none" baseline="0">
                <a:solidFill>
                  <a:srgbClr val="000000"/>
                </a:solidFill>
                <a:effectLst/>
                <a:uFill>
                  <a:solidFill>
                    <a:prstClr val="black">
                      <a:alpha val="0"/>
                    </a:prstClr>
                  </a:solidFill>
                </a:uFill>
                <a:latin typeface="Wales Sans Body"/>
                <a:ea typeface="Wales Sans Body"/>
                <a:cs typeface="Wales Sans Body"/>
              </a:rPr>
              <a:t>Teithiau dros nos, gwariant a nosweithiau Prydain Fawr fesul chwarter 2022 i 2023</a:t>
            </a:r>
          </a:p>
          <a:p>
            <a:pPr marL="285750" lvl="2" indent="-285750"/>
            <a:r>
              <a:rPr lang="cy-GB" sz="2000" b="0" i="0" u="none" strike="noStrike" cap="none" baseline="0">
                <a:solidFill>
                  <a:srgbClr val="000000"/>
                </a:solidFill>
                <a:effectLst/>
                <a:uFill>
                  <a:solidFill>
                    <a:prstClr val="black">
                      <a:alpha val="0"/>
                    </a:prstClr>
                  </a:solidFill>
                </a:uFill>
                <a:latin typeface="Wales Sans Body"/>
                <a:ea typeface="Wales Sans Body"/>
                <a:cs typeface="Wales Sans Body"/>
              </a:rPr>
              <a:t>Teithiau dros nos Prydain Fawr fesul gwlad breswyl yn erbyn cenedl cyrchfan 2023</a:t>
            </a:r>
          </a:p>
          <a:p>
            <a:pPr marL="285750" lvl="2" indent="-285750"/>
            <a:r>
              <a:rPr lang="cy-GB" sz="2000" b="0" i="0" u="none" strike="noStrike" cap="none" baseline="0">
                <a:solidFill>
                  <a:srgbClr val="000000"/>
                </a:solidFill>
                <a:effectLst/>
                <a:uFill>
                  <a:solidFill>
                    <a:prstClr val="black">
                      <a:alpha val="0"/>
                    </a:prstClr>
                  </a:solidFill>
                </a:uFill>
                <a:latin typeface="Wales Sans Body"/>
                <a:ea typeface="Wales Sans Body"/>
                <a:cs typeface="Wales Sans Body"/>
              </a:rPr>
              <a:t>Gwariant cyfartalog Prydain Fawr fesul taith, cyfartaledd nosweithiau fesul taith a gwariant cyfartalog fesul noson 2022 i 2023</a:t>
            </a:r>
          </a:p>
          <a:p>
            <a:pPr marL="0" lvl="2" indent="0">
              <a:buNone/>
            </a:pPr>
            <a:r>
              <a:rPr lang="cy-GB" sz="2000" b="1" i="0" u="none" strike="noStrike" cap="none" baseline="0">
                <a:solidFill>
                  <a:srgbClr val="000000"/>
                </a:solidFill>
                <a:effectLst/>
                <a:uFill>
                  <a:solidFill>
                    <a:prstClr val="black">
                      <a:alpha val="0"/>
                    </a:prstClr>
                  </a:solidFill>
                </a:uFill>
                <a:latin typeface="Wales Sans Body"/>
                <a:ea typeface="Wales Sans Body"/>
                <a:cs typeface="Wales Sans Body"/>
              </a:rPr>
              <a:t>Teithiau dros nos domestig Cymru 2022 a 2023</a:t>
            </a:r>
          </a:p>
          <a:p>
            <a:pPr marL="285750" lvl="2" indent="-285750"/>
            <a:r>
              <a:rPr lang="cy-GB" sz="2000" b="0" i="0" u="none" strike="noStrike" cap="none" baseline="0">
                <a:solidFill>
                  <a:srgbClr val="000000"/>
                </a:solidFill>
                <a:effectLst/>
                <a:uFill>
                  <a:solidFill>
                    <a:prstClr val="black">
                      <a:alpha val="0"/>
                    </a:prstClr>
                  </a:solidFill>
                </a:uFill>
                <a:latin typeface="Wales Sans Body"/>
                <a:ea typeface="Wales Sans Body"/>
                <a:cs typeface="Wales Sans Body"/>
              </a:rPr>
              <a:t>Teithiau dros nos, gwariant cyfartalog a hyd fesul diben teithiau 2022 i 2023</a:t>
            </a:r>
          </a:p>
          <a:p>
            <a:pPr marL="285750" lvl="2" indent="-285750"/>
            <a:r>
              <a:rPr lang="cy-GB" sz="2000" b="0" i="0" u="none" strike="noStrike" cap="none" baseline="0">
                <a:solidFill>
                  <a:srgbClr val="000000"/>
                </a:solidFill>
                <a:effectLst/>
                <a:uFill>
                  <a:solidFill>
                    <a:prstClr val="black">
                      <a:alpha val="0"/>
                    </a:prstClr>
                  </a:solidFill>
                </a:uFill>
                <a:latin typeface="Wales Sans Body"/>
                <a:ea typeface="Wales Sans Body"/>
                <a:cs typeface="Wales Sans Body"/>
              </a:rPr>
              <a:t>Teithiau dros nos a gwariant fesul math o leoliad o’r brif le yr ymwelwyd ag ef rhwng 2022 a 2023</a:t>
            </a:r>
          </a:p>
          <a:p>
            <a:pPr marL="285750" lvl="2" indent="-285750"/>
            <a:r>
              <a:rPr lang="cy-GB" sz="2000" b="0" i="0" u="none" strike="noStrike" cap="none" baseline="0">
                <a:solidFill>
                  <a:srgbClr val="000000"/>
                </a:solidFill>
                <a:effectLst/>
                <a:uFill>
                  <a:solidFill>
                    <a:prstClr val="black">
                      <a:alpha val="0"/>
                    </a:prstClr>
                  </a:solidFill>
                </a:uFill>
                <a:latin typeface="Wales Sans Body"/>
                <a:ea typeface="Wales Sans Body"/>
                <a:cs typeface="Wales Sans Body"/>
              </a:rPr>
              <a:t>Teithiau dros nos a gwariant gan weithgareddau a gyflawnwyd 2023</a:t>
            </a:r>
          </a:p>
          <a:p>
            <a:pPr marL="285750" lvl="2" indent="-285750"/>
            <a:r>
              <a:rPr lang="cy-GB" sz="2000" b="0" i="0" u="none" strike="noStrike" cap="none" baseline="0">
                <a:solidFill>
                  <a:srgbClr val="000000"/>
                </a:solidFill>
                <a:effectLst/>
                <a:uFill>
                  <a:solidFill>
                    <a:prstClr val="black">
                      <a:alpha val="0"/>
                    </a:prstClr>
                  </a:solidFill>
                </a:uFill>
                <a:latin typeface="Wales Sans Body"/>
                <a:ea typeface="Wales Sans Body"/>
                <a:cs typeface="Wales Sans Body"/>
              </a:rPr>
              <a:t>Dadansoddi gwariant y trip</a:t>
            </a:r>
          </a:p>
          <a:p>
            <a:pPr marL="285750" lvl="2" indent="-285750"/>
            <a:r>
              <a:rPr lang="cy-GB" sz="2000" b="0" i="0" u="none" strike="noStrike" cap="none" baseline="0">
                <a:solidFill>
                  <a:srgbClr val="000000"/>
                </a:solidFill>
                <a:effectLst/>
                <a:uFill>
                  <a:solidFill>
                    <a:prstClr val="black">
                      <a:alpha val="0"/>
                    </a:prstClr>
                  </a:solidFill>
                </a:uFill>
                <a:latin typeface="Wales Sans Body"/>
                <a:ea typeface="Wales Sans Body"/>
                <a:cs typeface="Wales Sans Body"/>
              </a:rPr>
              <a:t>Teithiau, gwariant a nosweithiau fesul rhanbarth preswyl a rhanbarth cyrchfan</a:t>
            </a:r>
          </a:p>
          <a:p>
            <a:pPr marL="0" lvl="2" indent="0">
              <a:buNone/>
            </a:pPr>
            <a:r>
              <a:rPr lang="cy-GB" sz="2000" b="1" i="0" u="none" strike="noStrike" cap="none" baseline="0">
                <a:solidFill>
                  <a:srgbClr val="000000"/>
                </a:solidFill>
                <a:effectLst/>
                <a:uFill>
                  <a:solidFill>
                    <a:prstClr val="black">
                      <a:alpha val="0"/>
                    </a:prstClr>
                  </a:solidFill>
                </a:uFill>
                <a:latin typeface="Wales Sans Body"/>
                <a:ea typeface="Wales Sans Body"/>
                <a:cs typeface="Wales Sans Body"/>
              </a:rPr>
              <a:t>Proffil ymweliadau Cymru 2023</a:t>
            </a:r>
          </a:p>
          <a:p>
            <a:pPr marL="285750" lvl="2" indent="-285750"/>
            <a:r>
              <a:rPr lang="cy-GB" sz="2000" b="0" i="0" u="none" strike="noStrike" cap="none" baseline="0">
                <a:solidFill>
                  <a:srgbClr val="000000"/>
                </a:solidFill>
                <a:effectLst/>
                <a:uFill>
                  <a:solidFill>
                    <a:prstClr val="black">
                      <a:alpha val="0"/>
                    </a:prstClr>
                  </a:solidFill>
                </a:uFill>
                <a:latin typeface="Wales Sans Body"/>
                <a:ea typeface="Wales Sans Body"/>
                <a:cs typeface="Wales Sans Body"/>
              </a:rPr>
              <a:t>Amser a dull trefnu, trafnidiaeth a ddefnyddir a llety a ddefnyddir ar gyfer teithiau dros nos </a:t>
            </a:r>
          </a:p>
          <a:p>
            <a:pPr marL="285750" lvl="2" indent="-285750"/>
            <a:r>
              <a:rPr lang="cy-GB" sz="2000" b="0" i="0" u="none" strike="noStrike" cap="none" baseline="0">
                <a:solidFill>
                  <a:srgbClr val="000000"/>
                </a:solidFill>
                <a:effectLst/>
                <a:uFill>
                  <a:solidFill>
                    <a:prstClr val="black">
                      <a:alpha val="0"/>
                    </a:prstClr>
                  </a:solidFill>
                </a:uFill>
                <a:latin typeface="Wales Sans Body"/>
                <a:ea typeface="Wales Sans Body"/>
                <a:cs typeface="Wales Sans Body"/>
              </a:rPr>
              <a:t>Proffil cyfnod bywyd ac oedran</a:t>
            </a:r>
          </a:p>
          <a:p>
            <a:pPr marL="285750" lvl="2" indent="-285750"/>
            <a:r>
              <a:rPr lang="cy-GB" sz="2000" b="0" i="0" u="none" strike="noStrike" cap="none" baseline="0">
                <a:solidFill>
                  <a:srgbClr val="000000"/>
                </a:solidFill>
                <a:effectLst/>
                <a:uFill>
                  <a:solidFill>
                    <a:prstClr val="black">
                      <a:alpha val="0"/>
                    </a:prstClr>
                  </a:solidFill>
                </a:uFill>
                <a:latin typeface="Wales Sans Body"/>
                <a:ea typeface="Wales Sans Body"/>
                <a:cs typeface="Wales Sans Body"/>
              </a:rPr>
              <a:t>Cyfansoddiad a maint grŵp teithiau</a:t>
            </a:r>
          </a:p>
          <a:p>
            <a:pPr marL="285750" lvl="2" indent="-285750"/>
            <a:r>
              <a:rPr lang="cy-GB" sz="2000" b="0" i="0" u="none" strike="noStrike" cap="none" baseline="0">
                <a:solidFill>
                  <a:srgbClr val="000000"/>
                </a:solidFill>
                <a:effectLst/>
                <a:uFill>
                  <a:solidFill>
                    <a:prstClr val="black">
                      <a:alpha val="0"/>
                    </a:prstClr>
                  </a:solidFill>
                </a:uFill>
                <a:latin typeface="Wales Sans Body"/>
                <a:ea typeface="Wales Sans Body"/>
                <a:cs typeface="Wales Sans Body"/>
              </a:rPr>
              <a:t>Teithiau fesul rhanbarth cartref a rhanbarth ymweliad 2023</a:t>
            </a:r>
          </a:p>
          <a:p>
            <a:pPr marL="0" lvl="2" indent="0">
              <a:buNone/>
            </a:pPr>
            <a:r>
              <a:rPr lang="cy-GB" sz="2000" b="1" i="0" u="none" strike="noStrike" cap="none" baseline="0">
                <a:solidFill>
                  <a:srgbClr val="000000"/>
                </a:solidFill>
                <a:effectLst/>
                <a:uFill>
                  <a:solidFill>
                    <a:prstClr val="black">
                      <a:alpha val="0"/>
                    </a:prstClr>
                  </a:solidFill>
                </a:uFill>
                <a:latin typeface="Wales Sans Body"/>
                <a:ea typeface="Wales Sans Body"/>
                <a:cs typeface="Wales Sans Body"/>
              </a:rPr>
              <a:t>Atodiad </a:t>
            </a:r>
          </a:p>
          <a:p>
            <a:pPr marL="285750" lvl="2" indent="-285750"/>
            <a:r>
              <a:rPr lang="cy-GB" sz="2000" b="0" i="0" u="none" strike="noStrike" cap="none" baseline="0">
                <a:solidFill>
                  <a:srgbClr val="000000"/>
                </a:solidFill>
                <a:effectLst/>
                <a:uFill>
                  <a:solidFill>
                    <a:prstClr val="black">
                      <a:alpha val="0"/>
                    </a:prstClr>
                  </a:solidFill>
                </a:uFill>
                <a:latin typeface="Wales Sans Body"/>
                <a:ea typeface="Wales Sans Body"/>
                <a:cs typeface="Wales Sans Body"/>
              </a:rPr>
              <a:t>Tablau Blynyddol Ystadegau Dros Nos Prydain Fawr a Chymru 2022 a 2023</a:t>
            </a:r>
          </a:p>
          <a:p>
            <a:pPr marL="285750" lvl="2" indent="-285750"/>
            <a:r>
              <a:rPr lang="cy-GB" sz="2000" b="0" i="0" u="none" strike="noStrike" cap="none" baseline="0">
                <a:solidFill>
                  <a:srgbClr val="000000"/>
                </a:solidFill>
                <a:effectLst/>
                <a:uFill>
                  <a:solidFill>
                    <a:prstClr val="black">
                      <a:alpha val="0"/>
                    </a:prstClr>
                  </a:solidFill>
                </a:uFill>
                <a:latin typeface="Wales Sans Body"/>
                <a:ea typeface="Wales Sans Body"/>
                <a:cs typeface="Wales Sans Body"/>
              </a:rPr>
              <a:t>Teithiau, gwariant cyfartalog fesul taith a hyd fesul diben teithiau Prydain Fawr</a:t>
            </a:r>
          </a:p>
        </p:txBody>
      </p:sp>
    </p:spTree>
    <p:extLst>
      <p:ext uri="{BB962C8B-B14F-4D97-AF65-F5344CB8AC3E}">
        <p14:creationId xmlns:p14="http://schemas.microsoft.com/office/powerpoint/2010/main" val="236247181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Cyflwyniad</a:t>
            </a: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p:txBody>
          <a:bodyPr/>
          <a:lstStyle/>
          <a:p>
            <a:pPr>
              <a:spcBef>
                <a:spcPts val="2400"/>
              </a:spcBef>
            </a:pP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Mae Arolwg Twristiaeth Prydain Fawr (GBTS) yn arolwg defnyddwyr cenedlaethol. Mae'n mesur maint a gwerth twristiaeth ddomestig dros nos gan drigolion Prydain Fawr. Mae’r adroddiad hwn yn canolbwyntio ar yr ystadegau twristiaeth ddomestig ar gyfer 2023 mis Ionawr i fis Rhagfyr ar gyfer Cymru. Drwy gydol yr adroddiad defnyddir yr ystadegau twristiaeth ar gyfer 2022 i amlygu tueddiadau mewn teithiau, gwariant a nosweithiau gwely. Cyhoeddir canlyniadau manwl ar gyfer Lloegr a'r Alban gan </a:t>
            </a:r>
            <a:r>
              <a:rPr lang="cy-GB" sz="2800" b="0" i="0" u="sng" strike="noStrike" cap="none" baseline="0" dirty="0">
                <a:solidFill>
                  <a:srgbClr val="000000"/>
                </a:solidFill>
                <a:effectLst/>
                <a:uFill>
                  <a:solidFill>
                    <a:prstClr val="black">
                      <a:alpha val="0"/>
                    </a:prstClr>
                  </a:solidFill>
                </a:uFill>
                <a:latin typeface="Wales Sans Body"/>
                <a:ea typeface="Wales Sans Body"/>
                <a:cs typeface="Wales Sans Body"/>
                <a:hlinkClick r:id="rId2" history="0"/>
              </a:rPr>
              <a:t>VisitEngland</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 a </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hlinkClick r:id="rId3" history="0"/>
              </a:rPr>
              <a:t>VisitScotland</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 yn y drefn honno.</a:t>
            </a:r>
          </a:p>
          <a:p>
            <a:pPr>
              <a:spcBef>
                <a:spcPts val="2400"/>
              </a:spcBef>
            </a:pP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Mae’r ystadegau o 2022 ymlaen yn seiliedig ar arolwg ar-lein cyfun newydd. Mae hwn yn disodli Arolwg Twristiaeth Prydain Fawr (GBTS) ac Arolwg Ymweliadau Undydd Prydain Fawr (GBDVS) ar wahân, a oedd yn rhedeg tan ddiwedd 2019. Mae adroddiadau methodoleg ac ansawdd ar gael ar wefan </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hlinkClick r:id="rId4" history="0"/>
              </a:rPr>
              <a:t>Croeso Cymru</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 Mae hyn yn cynnwys canllawiau ar beidio â chymharu â data hyd at 2019.</a:t>
            </a:r>
          </a:p>
          <a:p>
            <a:pPr>
              <a:spcBef>
                <a:spcPts val="2400"/>
              </a:spcBef>
            </a:pP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Mae’r adroddiad hwn yn darparu gwybodaeth am nodweddion teithiau ac ymwelwyr, gyda chymariaethau lle bo’n briodol, ac mae’n ymdrin â’r holl ddibenion twristiaeth, megis gwyliau, ymweliadau â ffrindiau a pherthnasau, a theithiau at ddibenion busnes a dibenion eraill. </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hlinkClick r:id="rId5"/>
              </a:rPr>
              <a:t>Gellir cyrchu adroddiadau chwarterol a data manwl ar dwristiaeth ddomestig dros nos yn Excel ar wefan Croeso Cymru</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a:t>
            </a:r>
          </a:p>
          <a:p>
            <a:pPr>
              <a:spcBef>
                <a:spcPts val="2400"/>
              </a:spcBef>
            </a:pP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Cynhaliwyd adolygiad methodolegol yn 2024, a rhoddwyd nifer o newidiadau methodolegol ar waith yn dilyn hynny. Mae data 2022 a 2023 yn yr adroddiad hwn yn adlewyrchu’r fethodoleg newydd</a:t>
            </a:r>
            <a:r>
              <a:rPr lang="cy-GB" dirty="0">
                <a:solidFill>
                  <a:srgbClr val="000000"/>
                </a:solidFill>
                <a:uFill>
                  <a:solidFill>
                    <a:prstClr val="black">
                      <a:alpha val="0"/>
                    </a:prstClr>
                  </a:solidFill>
                </a:uFill>
              </a:rPr>
              <a:t>;.</a:t>
            </a:r>
          </a:p>
          <a:p>
            <a:pPr>
              <a:spcBef>
                <a:spcPts val="2400"/>
              </a:spcBef>
            </a:pP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Noddir yr arolwg ar y cyd gan VisitEngland, VisitScotland a Croeso Cymru. Mae’r arolwg wrthi’n cael ei gynnal gan yr asiantaeth ymchwil annibynnol, BMG. Ynghyd ag Arolwg Ymwelwyr Undydd Prydain Fawr (GBDVS), sydd ar gael fel adroddiad ar wahân, yr arolygon hyn yw'r arolygon mwyaf a mwyaf cynhwysfawr o deithio domestig ym Mhrydain Fawr.</a:t>
            </a:r>
          </a:p>
        </p:txBody>
      </p:sp>
      <p:sp>
        <p:nvSpPr>
          <p:cNvPr id="4" name="Text Placeholder 3">
            <a:extLst>
              <a:ext uri="{FF2B5EF4-FFF2-40B4-BE49-F238E27FC236}">
                <a16:creationId xmlns:a16="http://schemas.microsoft.com/office/drawing/2014/main" id="{BE95440D-A7A6-279F-6364-71468041DD2E}"/>
              </a:ext>
            </a:extLst>
          </p:cNvPr>
          <p:cNvSpPr>
            <a:spLocks noGrp="1"/>
          </p:cNvSpPr>
          <p:nvPr>
            <p:ph type="body" sz="quarter" idx="14"/>
          </p:nvPr>
        </p:nvSpPr>
        <p:spPr/>
        <p:txBody>
          <a:bodyPr/>
          <a:lstStyle/>
          <a:p>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Oni nodir yn wahanol, Croeso Cymru sydd berchen ar yr hawlfraint ac unrhyw hawliau eraill yn yr holl ddeunydd yn yr adroddiad hwn</a:t>
            </a:r>
          </a:p>
        </p:txBody>
      </p:sp>
    </p:spTree>
    <p:extLst>
      <p:ext uri="{BB962C8B-B14F-4D97-AF65-F5344CB8AC3E}">
        <p14:creationId xmlns:p14="http://schemas.microsoft.com/office/powerpoint/2010/main" val="163571189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Methodoleg (1/2)</a:t>
            </a: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p:txBody>
          <a:bodyPr/>
          <a:lstStyle/>
          <a:p>
            <a:pPr>
              <a:spcBef>
                <a:spcPts val="2400"/>
              </a:spcBef>
            </a:pPr>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Maint sampl blynyddol GBTS yw 60,000 o ymatebwyr. Mae'r niferoedd hyn yn cynnwys ymatebwyr nad ydynt wedi cymryd unrhyw dripiau cymwys. Rhennir y samplau blynyddol yn gyfartal ar draws 52 wythnos y flwyddyn. </a:t>
            </a:r>
          </a:p>
          <a:p>
            <a:pPr>
              <a:spcBef>
                <a:spcPts val="2400"/>
              </a:spcBef>
            </a:pPr>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Ers 2020, mae GBTS wedi bod yn defnyddio dull panel cyfunol ar-lein, sy’n newid sylweddol o’r fethodoleg wyneb yn wyneb cyn 2020. Caiff yr ymatebwyr eu cyrchu drwy blatfform ar-lein sy’n cyfuno nifer o ddarparwyr paneli achrededig ESOMAR. </a:t>
            </a:r>
          </a:p>
          <a:p>
            <a:pPr>
              <a:spcBef>
                <a:spcPts val="2400"/>
              </a:spcBef>
            </a:pPr>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Cesglir data am nifer y teithiau dros nos a gymerwyd gan oedolion 16+ oed yng Nghymru, Lloegr a'r Alban. Mae'r arolwg hefyd yn casglu manylion unrhyw blant sy’n ymwneud â theithiau dros, nos ac mae'r rhain wedi'u cynnwys yn y ffigurau gros amcangyfrifedig ar gyfer teithiau, gwariant a nifer y nosweithiau. </a:t>
            </a:r>
          </a:p>
          <a:p>
            <a:pPr>
              <a:spcBef>
                <a:spcPts val="2400"/>
              </a:spcBef>
            </a:pPr>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Gwnaed nifer o newidiadau i’r holiadur yn 2022, ac mae’r data cyn 2022 wedi’i raddnodi i gyfrif am y newidiadau hyn. </a:t>
            </a:r>
          </a:p>
          <a:p>
            <a:pPr>
              <a:spcBef>
                <a:spcPts val="2400"/>
              </a:spcBef>
            </a:pPr>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Mae data GBTS 2022 a 2023 wedi’u cyhoeddi fel ystadegau sy’n cael eu datblygu. Ceir rhagor o wybodaeth am hyn ar wefan </a:t>
            </a:r>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hlinkClick r:id="rId2" history="0"/>
              </a:rPr>
              <a:t>Y Swyddfa Rheoleiddio Ystadegau</a:t>
            </a:r>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a:t>
            </a:r>
          </a:p>
          <a:p>
            <a:pPr>
              <a:spcBef>
                <a:spcPts val="2400"/>
              </a:spcBef>
            </a:pPr>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Mae'r amcangyfrifon misol yn amodol ar gyfyngiadau ar faint y sampl ac amrywiadau tymhorol yn nifer y teithiau a gymerir yn ystod y flwyddyn.</a:t>
            </a:r>
          </a:p>
        </p:txBody>
      </p:sp>
    </p:spTree>
    <p:extLst>
      <p:ext uri="{BB962C8B-B14F-4D97-AF65-F5344CB8AC3E}">
        <p14:creationId xmlns:p14="http://schemas.microsoft.com/office/powerpoint/2010/main" val="46194387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Methodoleg (2/2)</a:t>
            </a: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a:xfrm>
            <a:off x="561975" y="2105031"/>
            <a:ext cx="23187025" cy="2525963"/>
          </a:xfrm>
        </p:spPr>
        <p:txBody>
          <a:bodyPr/>
          <a:lstStyle/>
          <a:p>
            <a:pPr>
              <a:spcBef>
                <a:spcPts val="2400"/>
              </a:spcBef>
            </a:pPr>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Defnyddiwyd cwotâu cydgloëdig lle bo hynny'n ymarferol. Ym mhob gwlad, gosodir cwotâu yn ôl oedran a rhywedd (cydgloëdig), gradd gymdeithasol fras a rhanbarthau Cymru. Mae'r data wedi'i bwysoli i adlewyrchu'r boblogaeth yn fwy cywir.</a:t>
            </a:r>
          </a:p>
          <a:p>
            <a:pPr>
              <a:spcBef>
                <a:spcPts val="2400"/>
              </a:spcBef>
            </a:pPr>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Meintiau sylfaen yw nifer y teithiau cymhwyso, yn hytrach na nifer yr ymatebwyr. Defnyddir targedau chwarterol ar gyfer yr Alban a Chymru oherwydd meintiau sylfaen misol bach.</a:t>
            </a:r>
          </a:p>
          <a:p>
            <a:pPr>
              <a:spcBef>
                <a:spcPts val="2400"/>
              </a:spcBef>
            </a:pPr>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Nifer y teithiau ar gyfer amcangyfrifon 2022 yn seiliedig ar:</a:t>
            </a:r>
          </a:p>
        </p:txBody>
      </p:sp>
      <p:graphicFrame>
        <p:nvGraphicFramePr>
          <p:cNvPr id="4" name="Table 3">
            <a:extLst>
              <a:ext uri="{FF2B5EF4-FFF2-40B4-BE49-F238E27FC236}">
                <a16:creationId xmlns:a16="http://schemas.microsoft.com/office/drawing/2014/main" id="{62E53D8A-7862-9D08-A0A9-53379F686037}"/>
              </a:ext>
            </a:extLst>
          </p:cNvPr>
          <p:cNvGraphicFramePr>
            <a:graphicFrameLocks noGrp="1"/>
          </p:cNvGraphicFramePr>
          <p:nvPr>
            <p:extLst>
              <p:ext uri="{D42A27DB-BD31-4B8C-83A1-F6EECF244321}">
                <p14:modId xmlns:p14="http://schemas.microsoft.com/office/powerpoint/2010/main" val="2295154385"/>
              </p:ext>
            </p:extLst>
          </p:nvPr>
        </p:nvGraphicFramePr>
        <p:xfrm>
          <a:off x="561975" y="4955330"/>
          <a:ext cx="23223538" cy="4074370"/>
        </p:xfrm>
        <a:graphic>
          <a:graphicData uri="http://schemas.openxmlformats.org/drawingml/2006/table">
            <a:tbl>
              <a:tblPr firstRow="1" bandRow="1">
                <a:tableStyleId>{5C22544A-7EE6-4342-B048-85BDC9FD1C3A}</a:tableStyleId>
              </a:tblPr>
              <a:tblGrid>
                <a:gridCol w="11611769">
                  <a:extLst>
                    <a:ext uri="{9D8B030D-6E8A-4147-A177-3AD203B41FA5}">
                      <a16:colId xmlns:a16="http://schemas.microsoft.com/office/drawing/2014/main" val="2431069922"/>
                    </a:ext>
                  </a:extLst>
                </a:gridCol>
                <a:gridCol w="11611769">
                  <a:extLst>
                    <a:ext uri="{9D8B030D-6E8A-4147-A177-3AD203B41FA5}">
                      <a16:colId xmlns:a16="http://schemas.microsoft.com/office/drawing/2014/main" val="217070797"/>
                    </a:ext>
                  </a:extLst>
                </a:gridCol>
              </a:tblGrid>
              <a:tr h="814874">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Cenedl</a:t>
                      </a:r>
                      <a:endParaRPr lang="en-IN" sz="2800">
                        <a:latin typeface="+mn-lt"/>
                      </a:endParaRPr>
                    </a:p>
                  </a:txBody>
                  <a:tcPr marL="183671" marR="183671" marT="91836" marB="91836" anchor="ctr"/>
                </a:tc>
                <a:tc>
                  <a:txBody>
                    <a:bodyPr/>
                    <a:lstStyle/>
                    <a:p>
                      <a:pPr algn="ctr">
                        <a:spcAft>
                          <a:spcPts val="600"/>
                        </a:spcAft>
                      </a:pP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Meintiau Sylfaen Heb eu Pwysoli 2023</a:t>
                      </a:r>
                    </a:p>
                  </a:txBody>
                  <a:tcPr marL="137753" marR="137753" marT="0" marB="0" anchor="ctr"/>
                </a:tc>
                <a:extLst>
                  <a:ext uri="{0D108BD9-81ED-4DB2-BD59-A6C34878D82A}">
                    <a16:rowId xmlns:a16="http://schemas.microsoft.com/office/drawing/2014/main" val="88439107"/>
                  </a:ext>
                </a:extLst>
              </a:tr>
              <a:tr h="814874">
                <a:tc>
                  <a:txBody>
                    <a:bodyPr/>
                    <a:lstStyle/>
                    <a:p>
                      <a:pPr algn="ctr">
                        <a:spcAft>
                          <a:spcPts val="600"/>
                        </a:spcAft>
                      </a:pPr>
                      <a:r>
                        <a:rPr lang="cy-GB" sz="2800" b="1" i="0" u="none" strike="noStrike" cap="none" baseline="0">
                          <a:solidFill>
                            <a:srgbClr val="000000"/>
                          </a:solidFill>
                          <a:effectLst/>
                          <a:uFill>
                            <a:solidFill>
                              <a:prstClr val="black">
                                <a:alpha val="0"/>
                              </a:prstClr>
                            </a:solidFill>
                          </a:uFill>
                          <a:latin typeface="Wales Sans Body"/>
                          <a:ea typeface="Wales Sans Body"/>
                          <a:cs typeface="Wales Sans Body"/>
                        </a:rPr>
                        <a:t>Prydain Fawr</a:t>
                      </a:r>
                      <a:endParaRPr lang="en-GB" sz="2800" b="1" baseline="0">
                        <a:solidFill>
                          <a:schemeClr val="tx1"/>
                        </a:solidFill>
                        <a:effectLst/>
                        <a:latin typeface="+mn-lt"/>
                        <a:ea typeface="Calibri" panose="020F0502020204030204" pitchFamily="34" charset="0"/>
                      </a:endParaRPr>
                    </a:p>
                  </a:txBody>
                  <a:tcPr marL="137753" marR="137753" marT="0" marB="0" anchor="ctr"/>
                </a:tc>
                <a:tc>
                  <a:txBody>
                    <a:bodyPr/>
                    <a:lstStyle/>
                    <a:p>
                      <a:pPr marL="0" algn="ctr" defTabSz="914400" rtl="0" eaLnBrk="1" latinLnBrk="0" hangingPunct="1">
                        <a:spcAft>
                          <a:spcPts val="600"/>
                        </a:spcAft>
                      </a:pPr>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9,245</a:t>
                      </a:r>
                      <a:endParaRPr lang="en-GB" sz="2800" kern="1200">
                        <a:solidFill>
                          <a:schemeClr val="tx1"/>
                        </a:solidFill>
                        <a:effectLst/>
                        <a:latin typeface="+mn-lt"/>
                        <a:ea typeface="+mn-ea"/>
                        <a:cs typeface="+mn-cs"/>
                      </a:endParaRPr>
                    </a:p>
                  </a:txBody>
                  <a:tcPr marL="137753" marR="137753" marT="0" marB="0" anchor="ctr"/>
                </a:tc>
                <a:extLst>
                  <a:ext uri="{0D108BD9-81ED-4DB2-BD59-A6C34878D82A}">
                    <a16:rowId xmlns:a16="http://schemas.microsoft.com/office/drawing/2014/main" val="872913265"/>
                  </a:ext>
                </a:extLst>
              </a:tr>
              <a:tr h="814874">
                <a:tc>
                  <a:txBody>
                    <a:bodyPr/>
                    <a:lstStyle/>
                    <a:p>
                      <a:pPr algn="ctr">
                        <a:spcAft>
                          <a:spcPts val="600"/>
                        </a:spcAft>
                      </a:pPr>
                      <a:r>
                        <a:rPr lang="cy-GB" sz="2800" b="1" i="0" u="none" strike="noStrike" cap="none" baseline="0">
                          <a:solidFill>
                            <a:srgbClr val="000000"/>
                          </a:solidFill>
                          <a:effectLst/>
                          <a:uFill>
                            <a:solidFill>
                              <a:prstClr val="black">
                                <a:alpha val="0"/>
                              </a:prstClr>
                            </a:solidFill>
                          </a:uFill>
                          <a:latin typeface="Wales Sans Body"/>
                          <a:ea typeface="Wales Sans Body"/>
                          <a:cs typeface="Wales Sans Body"/>
                        </a:rPr>
                        <a:t>Lloegr</a:t>
                      </a:r>
                      <a:endParaRPr lang="en-GB" sz="2800" b="1" baseline="0">
                        <a:solidFill>
                          <a:schemeClr val="tx1"/>
                        </a:solidFill>
                        <a:effectLst/>
                        <a:latin typeface="+mn-lt"/>
                        <a:ea typeface="Calibri" panose="020F0502020204030204" pitchFamily="34" charset="0"/>
                      </a:endParaRPr>
                    </a:p>
                  </a:txBody>
                  <a:tcPr marL="137753" marR="137753" marT="0" marB="0" anchor="ctr"/>
                </a:tc>
                <a:tc>
                  <a:txBody>
                    <a:bodyPr/>
                    <a:lstStyle/>
                    <a:p>
                      <a:pPr marL="0" algn="ctr" defTabSz="914400" rtl="0" eaLnBrk="1" latinLnBrk="0" hangingPunct="1">
                        <a:spcAft>
                          <a:spcPts val="600"/>
                        </a:spcAft>
                      </a:pPr>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7,279</a:t>
                      </a:r>
                      <a:endParaRPr lang="en-GB" sz="2800" kern="1200">
                        <a:solidFill>
                          <a:schemeClr val="tx1"/>
                        </a:solidFill>
                        <a:effectLst/>
                        <a:latin typeface="+mn-lt"/>
                        <a:ea typeface="+mn-ea"/>
                        <a:cs typeface="+mn-cs"/>
                      </a:endParaRPr>
                    </a:p>
                  </a:txBody>
                  <a:tcPr marL="137753" marR="137753" marT="0" marB="0" anchor="ctr"/>
                </a:tc>
                <a:extLst>
                  <a:ext uri="{0D108BD9-81ED-4DB2-BD59-A6C34878D82A}">
                    <a16:rowId xmlns:a16="http://schemas.microsoft.com/office/drawing/2014/main" val="2051847918"/>
                  </a:ext>
                </a:extLst>
              </a:tr>
              <a:tr h="814874">
                <a:tc>
                  <a:txBody>
                    <a:bodyPr/>
                    <a:lstStyle/>
                    <a:p>
                      <a:pPr algn="ctr">
                        <a:spcAft>
                          <a:spcPts val="600"/>
                        </a:spcAft>
                      </a:pPr>
                      <a:r>
                        <a:rPr lang="cy-GB" sz="2800" b="1" i="0" u="none" strike="noStrike" cap="none" baseline="0">
                          <a:solidFill>
                            <a:srgbClr val="000000"/>
                          </a:solidFill>
                          <a:effectLst/>
                          <a:uFill>
                            <a:solidFill>
                              <a:prstClr val="black">
                                <a:alpha val="0"/>
                              </a:prstClr>
                            </a:solidFill>
                          </a:uFill>
                          <a:latin typeface="Wales Sans Body"/>
                          <a:ea typeface="Wales Sans Body"/>
                          <a:cs typeface="Wales Sans Body"/>
                        </a:rPr>
                        <a:t>Yr Alban</a:t>
                      </a:r>
                      <a:endParaRPr lang="en-GB" sz="2800" b="1" baseline="0">
                        <a:solidFill>
                          <a:schemeClr val="tx1"/>
                        </a:solidFill>
                        <a:effectLst/>
                        <a:latin typeface="+mn-lt"/>
                        <a:ea typeface="Calibri" panose="020F0502020204030204" pitchFamily="34" charset="0"/>
                      </a:endParaRPr>
                    </a:p>
                  </a:txBody>
                  <a:tcPr marL="137753" marR="137753" marT="0" marB="0" anchor="ctr"/>
                </a:tc>
                <a:tc>
                  <a:txBody>
                    <a:bodyPr/>
                    <a:lstStyle/>
                    <a:p>
                      <a:pPr marL="0" algn="ctr" defTabSz="914400" rtl="0" eaLnBrk="1" latinLnBrk="0" hangingPunct="1">
                        <a:spcAft>
                          <a:spcPts val="600"/>
                        </a:spcAft>
                      </a:pPr>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1,265</a:t>
                      </a:r>
                      <a:endParaRPr lang="en-GB" sz="2800" kern="1200">
                        <a:solidFill>
                          <a:schemeClr val="tx1"/>
                        </a:solidFill>
                        <a:effectLst/>
                        <a:latin typeface="+mn-lt"/>
                        <a:ea typeface="+mn-ea"/>
                        <a:cs typeface="+mn-cs"/>
                      </a:endParaRPr>
                    </a:p>
                  </a:txBody>
                  <a:tcPr marL="137753" marR="137753" marT="0" marB="0" anchor="ctr"/>
                </a:tc>
                <a:extLst>
                  <a:ext uri="{0D108BD9-81ED-4DB2-BD59-A6C34878D82A}">
                    <a16:rowId xmlns:a16="http://schemas.microsoft.com/office/drawing/2014/main" val="2175539000"/>
                  </a:ext>
                </a:extLst>
              </a:tr>
              <a:tr h="814874">
                <a:tc>
                  <a:txBody>
                    <a:bodyPr/>
                    <a:lstStyle/>
                    <a:p>
                      <a:pPr algn="ctr">
                        <a:spcAft>
                          <a:spcPts val="600"/>
                        </a:spcAft>
                      </a:pPr>
                      <a:r>
                        <a:rPr lang="cy-GB" sz="2800" b="1" i="0" u="none" strike="noStrike" cap="none" baseline="0">
                          <a:solidFill>
                            <a:srgbClr val="000000"/>
                          </a:solidFill>
                          <a:effectLst/>
                          <a:uFill>
                            <a:solidFill>
                              <a:prstClr val="black">
                                <a:alpha val="0"/>
                              </a:prstClr>
                            </a:solidFill>
                          </a:uFill>
                          <a:latin typeface="Wales Sans Body"/>
                          <a:ea typeface="Wales Sans Body"/>
                          <a:cs typeface="Wales Sans Body"/>
                        </a:rPr>
                        <a:t>Cymru</a:t>
                      </a:r>
                      <a:endParaRPr lang="en-GB" sz="2800" b="1" baseline="0">
                        <a:solidFill>
                          <a:schemeClr val="tx1"/>
                        </a:solidFill>
                        <a:effectLst/>
                        <a:latin typeface="+mn-lt"/>
                        <a:ea typeface="Calibri" panose="020F0502020204030204" pitchFamily="34" charset="0"/>
                      </a:endParaRPr>
                    </a:p>
                  </a:txBody>
                  <a:tcPr marL="137753" marR="137753" marT="0" marB="0" anchor="ctr"/>
                </a:tc>
                <a:tc>
                  <a:txBody>
                    <a:bodyPr/>
                    <a:lstStyle/>
                    <a:p>
                      <a:pPr marL="0" algn="ctr" defTabSz="914400" rtl="0" eaLnBrk="1" latinLnBrk="0" hangingPunct="1">
                        <a:spcAft>
                          <a:spcPts val="600"/>
                        </a:spcAft>
                      </a:pP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914</a:t>
                      </a:r>
                      <a:endParaRPr lang="en-GB" sz="2800" kern="1200" dirty="0">
                        <a:solidFill>
                          <a:schemeClr val="tx1"/>
                        </a:solidFill>
                        <a:effectLst/>
                        <a:latin typeface="+mn-lt"/>
                        <a:ea typeface="+mn-ea"/>
                        <a:cs typeface="+mn-cs"/>
                      </a:endParaRPr>
                    </a:p>
                  </a:txBody>
                  <a:tcPr marL="137753" marR="137753" marT="0" marB="0" anchor="ctr"/>
                </a:tc>
                <a:extLst>
                  <a:ext uri="{0D108BD9-81ED-4DB2-BD59-A6C34878D82A}">
                    <a16:rowId xmlns:a16="http://schemas.microsoft.com/office/drawing/2014/main" val="3775690053"/>
                  </a:ext>
                </a:extLst>
              </a:tr>
            </a:tbl>
          </a:graphicData>
        </a:graphic>
      </p:graphicFrame>
      <p:sp>
        <p:nvSpPr>
          <p:cNvPr id="5" name="Text Placeholder 1">
            <a:extLst>
              <a:ext uri="{FF2B5EF4-FFF2-40B4-BE49-F238E27FC236}">
                <a16:creationId xmlns:a16="http://schemas.microsoft.com/office/drawing/2014/main" id="{4193F815-7DDE-96E5-9287-54853F061A93}"/>
              </a:ext>
            </a:extLst>
          </p:cNvPr>
          <p:cNvSpPr txBox="1"/>
          <p:nvPr/>
        </p:nvSpPr>
        <p:spPr>
          <a:xfrm>
            <a:off x="561975" y="9327182"/>
            <a:ext cx="23187025" cy="2525963"/>
          </a:xfrm>
          <a:prstGeom prst="rect">
            <a:avLst/>
          </a:prstGeom>
        </p:spPr>
        <p:txBody>
          <a:bodyPr/>
          <a:lstStyle>
            <a:lvl1pPr marL="571500" marR="0" indent="-571500" algn="l" defTabSz="1828800" rtl="0" latinLnBrk="0">
              <a:lnSpc>
                <a:spcPct val="90000"/>
              </a:lnSpc>
              <a:spcBef>
                <a:spcPts val="1800"/>
              </a:spcBef>
              <a:spcAft>
                <a:spcPct val="0"/>
              </a:spcAft>
              <a:buClrTx/>
              <a:buSzTx/>
              <a:buFont typeface="Symbol" panose="05050102010706020507" pitchFamily="18" charset="2"/>
              <a:buChar char=""/>
              <a:defRPr sz="2800" b="0" i="0" u="none" strike="noStrike" cap="none" spc="0" baseline="0">
                <a:solidFill>
                  <a:schemeClr val="tx1"/>
                </a:solidFill>
                <a:uFillTx/>
                <a:latin typeface="Wales Sans Body"/>
                <a:ea typeface="Wales Sans Body"/>
                <a:cs typeface="Wales Sans Body"/>
                <a:sym typeface="Wales Sans Body"/>
              </a:defRPr>
            </a:lvl1pPr>
            <a:lvl2pPr marL="571500" marR="0" indent="-571500" algn="l" defTabSz="1828800" rtl="0" latinLnBrk="0">
              <a:lnSpc>
                <a:spcPct val="90000"/>
              </a:lnSpc>
              <a:spcBef>
                <a:spcPts val="1800"/>
              </a:spcBef>
              <a:spcAft>
                <a:spcPct val="0"/>
              </a:spcAft>
              <a:buClrTx/>
              <a:buSzTx/>
              <a:buFont typeface="Symbol" panose="05050102010706020507" pitchFamily="18" charset="2"/>
              <a:buChar char=""/>
              <a:defRPr sz="4200" b="0" i="0" u="none" strike="noStrike" cap="none" spc="0" baseline="0">
                <a:solidFill>
                  <a:srgbClr val="000000"/>
                </a:solidFill>
                <a:uFillTx/>
                <a:latin typeface="Wales Sans Body"/>
                <a:ea typeface="Wales Sans Body"/>
                <a:cs typeface="Wales Sans Body"/>
                <a:sym typeface="Wales Sans Body"/>
              </a:defRPr>
            </a:lvl2pPr>
            <a:lvl3pPr marL="571500" marR="0" indent="-571500" algn="l" defTabSz="1828800" rtl="0" latinLnBrk="0">
              <a:lnSpc>
                <a:spcPct val="90000"/>
              </a:lnSpc>
              <a:spcBef>
                <a:spcPts val="1800"/>
              </a:spcBef>
              <a:spcAft>
                <a:spcPct val="0"/>
              </a:spcAft>
              <a:buClrTx/>
              <a:buSzTx/>
              <a:buFont typeface="Symbol" panose="05050102010706020507" pitchFamily="18" charset="2"/>
              <a:buChar char=""/>
              <a:defRPr sz="4200" b="0" i="0" u="none" strike="noStrike" cap="none" spc="0" baseline="0">
                <a:solidFill>
                  <a:srgbClr val="000000"/>
                </a:solidFill>
                <a:uFillTx/>
                <a:latin typeface="Wales Sans Body"/>
                <a:ea typeface="Wales Sans Body"/>
                <a:cs typeface="Wales Sans Body"/>
                <a:sym typeface="Wales Sans Body"/>
              </a:defRPr>
            </a:lvl3pPr>
            <a:lvl4pPr marL="571500" marR="0" indent="-571500" algn="l" defTabSz="1828800" rtl="0" latinLnBrk="0">
              <a:lnSpc>
                <a:spcPct val="90000"/>
              </a:lnSpc>
              <a:spcBef>
                <a:spcPts val="1800"/>
              </a:spcBef>
              <a:spcAft>
                <a:spcPct val="0"/>
              </a:spcAft>
              <a:buClrTx/>
              <a:buSzTx/>
              <a:buFont typeface="Symbol" panose="05050102010706020507" pitchFamily="18" charset="2"/>
              <a:buChar char=""/>
              <a:defRPr sz="4200" b="0" i="0" u="none" strike="noStrike" cap="none" spc="0" baseline="0">
                <a:solidFill>
                  <a:srgbClr val="000000"/>
                </a:solidFill>
                <a:uFillTx/>
                <a:latin typeface="Wales Sans Body"/>
                <a:ea typeface="Wales Sans Body"/>
                <a:cs typeface="Wales Sans Body"/>
                <a:sym typeface="Wales Sans Body"/>
              </a:defRPr>
            </a:lvl4pPr>
            <a:lvl5pPr marL="571500" marR="0" indent="-571500" algn="l" defTabSz="1828800" rtl="0" latinLnBrk="0">
              <a:lnSpc>
                <a:spcPct val="90000"/>
              </a:lnSpc>
              <a:spcBef>
                <a:spcPts val="1800"/>
              </a:spcBef>
              <a:spcAft>
                <a:spcPct val="0"/>
              </a:spcAft>
              <a:buClrTx/>
              <a:buSzTx/>
              <a:buFont typeface="Symbol" panose="05050102010706020507" pitchFamily="18" charset="2"/>
              <a:buChar char=""/>
              <a:defRPr sz="42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panose="05050102010706020507" pitchFamily="18" charset="2"/>
              <a:buChar char=""/>
              <a:defRPr sz="2800" b="0" i="0" u="none" strike="noStrike" cap="none" spc="0" baseline="0">
                <a:solidFill>
                  <a:schemeClr val="tx1"/>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hangingPunct="1">
              <a:spcBef>
                <a:spcPts val="2400"/>
              </a:spcBef>
            </a:pP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Amlygir meintiau sylfaen isel drwy gydol yr adroddiad. Ar gyfer maint sylfaen rhwng 30 a 100. Argymhellir defnyddio'r amcangyfrifon fel rhai dangosol yn unig. Mae ystadegau gyda meintiau sylfaen o dan 30 wedi'u heithrio mewn llawer o achosion gan na argymhellir defnyddio'r rhain. Mewn rhai achosion, mae'r maint sylfaen cyffredinol yn uwch na 30 (teithiau busnes), ond mae'r is-gategori chwarterol neu arall yn is na 30 ac felly wedi'i eithrio.</a:t>
            </a:r>
          </a:p>
          <a:p>
            <a:pPr hangingPunct="1">
              <a:spcBef>
                <a:spcPts val="2400"/>
              </a:spcBef>
            </a:pP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Gellir dod o hyd i wybodaeth fanylach am newidiadau methodoleg, cwotâu a phwysiad drwy fynd i'r </a:t>
            </a:r>
            <a:r>
              <a:rPr lang="cy-GB" sz="2800" b="0" i="0" u="none" strike="noStrike" cap="none" baseline="0" dirty="0">
                <a:solidFill>
                  <a:srgbClr val="000000"/>
                </a:solidFill>
                <a:effectLst/>
                <a:uFill>
                  <a:solidFill>
                    <a:prstClr val="black">
                      <a:alpha val="0"/>
                    </a:prstClr>
                  </a:solidFill>
                </a:uFill>
                <a:hlinkClick r:id="rId2"/>
              </a:rPr>
              <a:t>Adroddiad Ansawdd Cefndir sydd ar gael ar wefan </a:t>
            </a:r>
            <a:r>
              <a:rPr lang="cy-GB" dirty="0">
                <a:solidFill>
                  <a:srgbClr val="000000"/>
                </a:solidFill>
                <a:uFill>
                  <a:solidFill>
                    <a:prstClr val="black">
                      <a:alpha val="0"/>
                    </a:prstClr>
                  </a:solidFill>
                </a:uFill>
                <a:hlinkClick r:id="rId2"/>
              </a:rPr>
              <a:t>Croeso Cymru</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a:t>
            </a:r>
          </a:p>
        </p:txBody>
      </p:sp>
    </p:spTree>
    <p:extLst>
      <p:ext uri="{BB962C8B-B14F-4D97-AF65-F5344CB8AC3E}">
        <p14:creationId xmlns:p14="http://schemas.microsoft.com/office/powerpoint/2010/main" val="241899747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C6E40-6675-D956-E75D-196EF58231E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Diffiniadau</a:t>
            </a:r>
          </a:p>
        </p:txBody>
      </p:sp>
      <p:sp>
        <p:nvSpPr>
          <p:cNvPr id="9" name="TextBox 8">
            <a:extLst>
              <a:ext uri="{FF2B5EF4-FFF2-40B4-BE49-F238E27FC236}">
                <a16:creationId xmlns:a16="http://schemas.microsoft.com/office/drawing/2014/main" id="{7CE9694F-F172-4DAD-0031-70C969047358}"/>
              </a:ext>
            </a:extLst>
          </p:cNvPr>
          <p:cNvSpPr txBox="1"/>
          <p:nvPr/>
        </p:nvSpPr>
        <p:spPr>
          <a:xfrm>
            <a:off x="561975" y="2111220"/>
            <a:ext cx="11485601" cy="895489"/>
          </a:xfrm>
          <a:prstGeom prst="rect">
            <a:avLst/>
          </a:prstGeom>
          <a:solidFill>
            <a:schemeClr val="accent1"/>
          </a:solidFill>
        </p:spPr>
        <p:txBody>
          <a:bodyPr wrap="none" lIns="90000" tIns="36000" rIns="90000" bIns="36000" rtlCol="0" anchor="ctr">
            <a:noAutofit/>
          </a:bodyPr>
          <a:lstStyle/>
          <a:p>
            <a:pPr algn="ctr"/>
            <a:r>
              <a:rPr lang="cy-GB" sz="2800" b="1" i="0" u="none" strike="noStrike" cap="none" baseline="0">
                <a:solidFill>
                  <a:srgbClr val="FFFFFF"/>
                </a:solidFill>
                <a:effectLst/>
                <a:uFill>
                  <a:solidFill>
                    <a:prstClr val="black">
                      <a:alpha val="0"/>
                    </a:prstClr>
                  </a:solidFill>
                </a:uFill>
                <a:latin typeface="Wales Sans Headline"/>
                <a:ea typeface="Wales Sans Headline"/>
                <a:cs typeface="Wales Sans Headline"/>
              </a:rPr>
              <a:t>Taith Dros Nos Ddomestig Prydain Fawr</a:t>
            </a:r>
          </a:p>
        </p:txBody>
      </p:sp>
      <p:pic>
        <p:nvPicPr>
          <p:cNvPr id="7" name="Picture 6">
            <a:extLst>
              <a:ext uri="{FF2B5EF4-FFF2-40B4-BE49-F238E27FC236}">
                <a16:creationId xmlns:a16="http://schemas.microsoft.com/office/drawing/2014/main" id="{4508AF1C-76AC-3239-FCB6-E975109C7F0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Lst>
          </a:blip>
          <a:srcRect l="13666" r="13666"/>
          <a:stretch>
            <a:fillRect/>
          </a:stretch>
        </p:blipFill>
        <p:spPr>
          <a:xfrm>
            <a:off x="561975" y="3006710"/>
            <a:ext cx="11485601" cy="2184722"/>
          </a:xfrm>
          <a:prstGeom prst="rect">
            <a:avLst/>
          </a:prstGeom>
        </p:spPr>
      </p:pic>
      <p:sp>
        <p:nvSpPr>
          <p:cNvPr id="5" name="Rectangle 4">
            <a:extLst>
              <a:ext uri="{FF2B5EF4-FFF2-40B4-BE49-F238E27FC236}">
                <a16:creationId xmlns:a16="http://schemas.microsoft.com/office/drawing/2014/main" id="{2935BF55-4A1C-955B-98F4-9F3847EF569A}"/>
              </a:ext>
            </a:extLst>
          </p:cNvPr>
          <p:cNvSpPr/>
          <p:nvPr/>
        </p:nvSpPr>
        <p:spPr>
          <a:xfrm>
            <a:off x="561975" y="5191432"/>
            <a:ext cx="11485601" cy="6986626"/>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44000" rIns="144000" bIns="144000" rtlCol="0" anchor="t"/>
          <a:lstStyle/>
          <a:p>
            <a:pPr>
              <a:spcAft>
                <a:spcPts val="1200"/>
              </a:spcAft>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Er mwyn bod yn gymwys fel Taith Dros Nos Ddomestig Prydain Fawr, rhaid bodloni'r meini prawf canlynol: </a:t>
            </a:r>
          </a:p>
          <a:p>
            <a:pPr marL="571500" indent="-571500">
              <a:lnSpc>
                <a:spcPct val="90000"/>
              </a:lnSpc>
              <a:spcAft>
                <a:spcPts val="1200"/>
              </a:spcAft>
              <a:buFont typeface="Symbol" panose="05050102010706020507" pitchFamily="18" charset="2"/>
              <a:buChar char=""/>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Yn ymwneud ag arhosiad o un noson o leiaf mewn un neu fwy o wledydd Prydain Fawr</a:t>
            </a:r>
          </a:p>
          <a:p>
            <a:pPr marL="571500" indent="-571500">
              <a:lnSpc>
                <a:spcPct val="90000"/>
              </a:lnSpc>
              <a:spcAft>
                <a:spcPts val="1200"/>
              </a:spcAft>
              <a:buFont typeface="Symbol" panose="05050102010706020507" pitchFamily="18" charset="2"/>
              <a:buChar char=""/>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Nid yw’r daith yn digwydd yn aml – mae'n digwydd yn llai aml nag unwaith yr wythnos</a:t>
            </a:r>
          </a:p>
          <a:p>
            <a:pPr>
              <a:spcAft>
                <a:spcPts val="1200"/>
              </a:spcAft>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Mesurau Allweddol</a:t>
            </a:r>
          </a:p>
          <a:p>
            <a:pPr marL="571500" indent="-571500">
              <a:lnSpc>
                <a:spcPct val="90000"/>
              </a:lnSpc>
              <a:spcAft>
                <a:spcPts val="1200"/>
              </a:spcAft>
              <a:buFont typeface="Symbol" panose="05050102010706020507" pitchFamily="18" charset="2"/>
              <a:buChar cha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Teithiau</a:t>
            </a: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 – Amcangyfrif yw hwn o'r hyn y byddai'r nifer gros o deithiau dros nos a wneir gan y boblogaeth, o fewn y cyfnod amser a pharamedrau eraill a nodwyd, os yw'r sampl cwota yn gynrychioliadol o holl boblogaeth Prydain Fawr.</a:t>
            </a:r>
          </a:p>
          <a:p>
            <a:pPr marL="571500" indent="-571500">
              <a:lnSpc>
                <a:spcPct val="90000"/>
              </a:lnSpc>
              <a:spcAft>
                <a:spcPts val="1200"/>
              </a:spcAft>
              <a:buFont typeface="Symbol" panose="05050102010706020507" pitchFamily="18" charset="2"/>
              <a:buChar cha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Gwariant </a:t>
            </a: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 Amcangyfrif yw hwn o gyfanswm y gwariant mewn perthynas â nifer yr ymweliadau dros nos a wneir gan boblogaeth Prydain Fawr, o fewn yr amserlen a pharamedrau eraill a nodwyd, os yw'r sampl cwota yn gynrychioliadol o holl boblogaeth Prydain Fawr.</a:t>
            </a:r>
          </a:p>
          <a:p>
            <a:pPr marL="571500" indent="-571500">
              <a:lnSpc>
                <a:spcPct val="90000"/>
              </a:lnSpc>
              <a:spcAft>
                <a:spcPts val="1200"/>
              </a:spcAft>
              <a:buFont typeface="Symbol" panose="05050102010706020507" pitchFamily="18" charset="2"/>
              <a:buChar cha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Nosweithiau</a:t>
            </a: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 – Amcangyfrif yw hwn o'r hyn y byddai'r nifer o nosweithiau a dreuliwyd gan y boblogaeth wedi’u grosio, o fewn y cyfnod amser a pharamedrau eraill a nodwyd, os yw'r sampl cwota yn gynrychioliadol o holl boblogaeth Prydain Fawr</a:t>
            </a:r>
          </a:p>
        </p:txBody>
      </p:sp>
      <p:sp>
        <p:nvSpPr>
          <p:cNvPr id="10" name="TextBox 9">
            <a:extLst>
              <a:ext uri="{FF2B5EF4-FFF2-40B4-BE49-F238E27FC236}">
                <a16:creationId xmlns:a16="http://schemas.microsoft.com/office/drawing/2014/main" id="{441A0928-6CB9-5DF6-21A3-B32CF1322E9E}"/>
              </a:ext>
            </a:extLst>
          </p:cNvPr>
          <p:cNvSpPr txBox="1"/>
          <p:nvPr/>
        </p:nvSpPr>
        <p:spPr>
          <a:xfrm>
            <a:off x="12299910" y="2111220"/>
            <a:ext cx="11485601" cy="895489"/>
          </a:xfrm>
          <a:prstGeom prst="rect">
            <a:avLst/>
          </a:prstGeom>
          <a:solidFill>
            <a:schemeClr val="accent1"/>
          </a:solidFill>
        </p:spPr>
        <p:txBody>
          <a:bodyPr wrap="none" lIns="90000" tIns="36000" rIns="90000" bIns="36000" rtlCol="0" anchor="ctr">
            <a:noAutofit/>
          </a:bodyPr>
          <a:lstStyle>
            <a:defPPr>
              <a:defRPr lang="en-US"/>
            </a:defPPr>
            <a:lvl1pPr>
              <a:defRPr sz="1600" b="1">
                <a:solidFill>
                  <a:schemeClr val="accent1"/>
                </a:solidFill>
              </a:defRPr>
            </a:lvl1pPr>
          </a:lstStyle>
          <a:p>
            <a:pPr algn="ctr"/>
            <a:r>
              <a:rPr lang="cy-GB" sz="2800" b="1" i="0" u="none" strike="noStrike" cap="none" baseline="0">
                <a:solidFill>
                  <a:srgbClr val="FFFFFF"/>
                </a:solidFill>
                <a:effectLst/>
                <a:uFill>
                  <a:solidFill>
                    <a:prstClr val="black">
                      <a:alpha val="0"/>
                    </a:prstClr>
                  </a:solidFill>
                </a:uFill>
                <a:latin typeface="Wales Sans Headline"/>
                <a:ea typeface="Wales Sans Headline"/>
                <a:cs typeface="Wales Sans Headline"/>
              </a:rPr>
              <a:t>Diben y Daith</a:t>
            </a:r>
          </a:p>
        </p:txBody>
      </p:sp>
      <p:pic>
        <p:nvPicPr>
          <p:cNvPr id="8" name="Picture 7">
            <a:extLst>
              <a:ext uri="{FF2B5EF4-FFF2-40B4-BE49-F238E27FC236}">
                <a16:creationId xmlns:a16="http://schemas.microsoft.com/office/drawing/2014/main" id="{1B5633F2-7A17-48EF-D8BE-BB4D06160DA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rcRect l="13666" r="13666"/>
          <a:stretch>
            <a:fillRect/>
          </a:stretch>
        </p:blipFill>
        <p:spPr>
          <a:xfrm>
            <a:off x="12299904" y="3006710"/>
            <a:ext cx="11485607" cy="2184722"/>
          </a:xfrm>
          <a:prstGeom prst="rect">
            <a:avLst/>
          </a:prstGeom>
        </p:spPr>
      </p:pic>
      <p:sp>
        <p:nvSpPr>
          <p:cNvPr id="6" name="Rectangle 5">
            <a:extLst>
              <a:ext uri="{FF2B5EF4-FFF2-40B4-BE49-F238E27FC236}">
                <a16:creationId xmlns:a16="http://schemas.microsoft.com/office/drawing/2014/main" id="{321C400F-BEB9-BBB8-49F7-3A309F1F24A4}"/>
              </a:ext>
            </a:extLst>
          </p:cNvPr>
          <p:cNvSpPr/>
          <p:nvPr/>
        </p:nvSpPr>
        <p:spPr>
          <a:xfrm>
            <a:off x="12299902" y="5191432"/>
            <a:ext cx="11485599" cy="6986626"/>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44000" rIns="144000" bIns="144000" rtlCol="0" anchor="t"/>
          <a:lstStyle/>
          <a:p>
            <a:pPr marL="571500" indent="-571500">
              <a:lnSpc>
                <a:spcPct val="90000"/>
              </a:lnSpc>
              <a:spcAft>
                <a:spcPts val="1200"/>
              </a:spcAft>
              <a:buFont typeface="Symbol" panose="05050102010706020507" pitchFamily="18" charset="2"/>
              <a:buChar cha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Cyfanswm teithiau. </a:t>
            </a: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Mae hyn yn cynnwys amcangyfrifon o deithiau, nosweithiau a gwariant ar bob math o daith dros nos at bob diben cymwys.</a:t>
            </a:r>
          </a:p>
          <a:p>
            <a:pPr marL="571500" indent="-571500">
              <a:lnSpc>
                <a:spcPct val="90000"/>
              </a:lnSpc>
              <a:spcAft>
                <a:spcPts val="1200"/>
              </a:spcAft>
              <a:buFont typeface="Symbol" panose="05050102010706020507" pitchFamily="18" charset="2"/>
              <a:buChar cha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Teithiau gwyliau. </a:t>
            </a: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Prif ddiben y daith oedd gwyliau, pleser neu hamdden.</a:t>
            </a:r>
          </a:p>
          <a:p>
            <a:pPr marL="571500" indent="-571500">
              <a:lnSpc>
                <a:spcPct val="90000"/>
              </a:lnSpc>
              <a:spcAft>
                <a:spcPts val="1200"/>
              </a:spcAft>
              <a:buFont typeface="Symbol" panose="05050102010706020507" pitchFamily="18" charset="2"/>
              <a:buChar cha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Ymweld â ffrindiau neu berthnasau (VFR). </a:t>
            </a: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Prif ddiben y daith oedd ymweld â ffrindiau a pherthnasau.</a:t>
            </a:r>
          </a:p>
          <a:p>
            <a:pPr marL="571500" indent="-571500">
              <a:lnSpc>
                <a:spcPct val="90000"/>
              </a:lnSpc>
              <a:spcAft>
                <a:spcPts val="1200"/>
              </a:spcAft>
              <a:buFont typeface="Symbol" panose="05050102010706020507" pitchFamily="18" charset="2"/>
              <a:buChar cha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Teithiau busnes </a:t>
            </a: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 Busnes oedd prif ddiben y daith.</a:t>
            </a:r>
          </a:p>
          <a:p>
            <a:pPr marL="571500" indent="-571500">
              <a:lnSpc>
                <a:spcPct val="90000"/>
              </a:lnSpc>
              <a:spcAft>
                <a:spcPts val="1200"/>
              </a:spcAft>
              <a:buFont typeface="Symbol" panose="05050102010706020507" pitchFamily="18" charset="2"/>
              <a:buChar char=""/>
            </a:pP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Teithiau amrywiol </a:t>
            </a: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 Prif ddiben y daith oedd ar gyfer math arall o daith nad yw’n berthnasol i’r dosbarthiadau uchod, gan gynnwys digwyddiadau personol, digwyddiadau cyhoeddus, neu at ddibenion astudio, meddygol, crefyddol neu unrhyw arhosiad dros nos yn y DU fel rhan o daith dramor.</a:t>
            </a:r>
          </a:p>
        </p:txBody>
      </p:sp>
      <p:sp>
        <p:nvSpPr>
          <p:cNvPr id="3" name="Text Placeholder 2">
            <a:extLst>
              <a:ext uri="{FF2B5EF4-FFF2-40B4-BE49-F238E27FC236}">
                <a16:creationId xmlns:a16="http://schemas.microsoft.com/office/drawing/2014/main" id="{4A2DCF94-708F-9A60-AD5D-3C680A4B8037}"/>
              </a:ext>
            </a:extLst>
          </p:cNvPr>
          <p:cNvSpPr>
            <a:spLocks noGrp="1"/>
          </p:cNvSpPr>
          <p:nvPr>
            <p:ph type="body" sz="quarter" idx="14"/>
          </p:nvPr>
        </p:nvSpPr>
        <p:spPr>
          <a:xfrm>
            <a:off x="561975" y="12178058"/>
            <a:ext cx="20528218" cy="998175"/>
          </a:xfrm>
        </p:spPr>
        <p:txBody>
          <a:bodyPr/>
          <a:lstStyle/>
          <a:p>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Noder: Mae'r holl ffigurau gwariant mewn termau nominal, heb eu haddasu ar gyfer chwyddiant. Er ein bod yn gweld cynnydd mewn gwariant, mae hyn yn cael ei achosi i raddau helaeth gan y cyfraddau chwyddiant uchel.</a:t>
            </a:r>
          </a:p>
        </p:txBody>
      </p:sp>
      <p:pic>
        <p:nvPicPr>
          <p:cNvPr id="4" name="Picture 3">
            <a:extLst>
              <a:ext uri="{FF2B5EF4-FFF2-40B4-BE49-F238E27FC236}">
                <a16:creationId xmlns:a16="http://schemas.microsoft.com/office/drawing/2014/main" id="{AAD0375F-14CA-DCFF-8716-FB26A566001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61965" y="3006710"/>
            <a:ext cx="11485601" cy="2184722"/>
          </a:xfrm>
          <a:prstGeom prst="rect">
            <a:avLst/>
          </a:prstGeom>
        </p:spPr>
      </p:pic>
    </p:spTree>
    <p:extLst>
      <p:ext uri="{BB962C8B-B14F-4D97-AF65-F5344CB8AC3E}">
        <p14:creationId xmlns:p14="http://schemas.microsoft.com/office/powerpoint/2010/main" val="84580612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Cyd-destun</a:t>
            </a: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p:txBody>
          <a:bodyPr lIns="91440" tIns="45720" rIns="91440" bIns="45720" anchor="t"/>
          <a:lstStyle/>
          <a:p>
            <a:pPr marL="342900" indent="-342900" algn="just">
              <a:buFont typeface="Arial" panose="020B0604020202020204" pitchFamily="34" charset="0"/>
              <a:buChar char="•"/>
            </a:pPr>
            <a:r>
              <a:rPr lang="cy-GB" sz="2800" b="1" i="0" u="none" strike="noStrike" cap="none" baseline="0" dirty="0">
                <a:solidFill>
                  <a:srgbClr val="000000"/>
                </a:solidFill>
                <a:effectLst/>
                <a:uFill>
                  <a:solidFill>
                    <a:prstClr val="black">
                      <a:alpha val="0"/>
                    </a:prstClr>
                  </a:solidFill>
                </a:uFill>
                <a:latin typeface="Wales Sans Body"/>
                <a:ea typeface="Wales Sans Body"/>
                <a:cs typeface="Wales Sans Body"/>
              </a:rPr>
              <a:t>Costau Byw: </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Roedd chwyddiant y DU, fel y’i mesurwyd gan y </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hlinkClick r:id="rId2"/>
              </a:rPr>
              <a:t>Mynegai Prisiau Defnyddwyr (CPI)</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 yn y 12 mis hyd at fis Rhagfyr 2023, sef gostyngiad o uchafbwynt o 11.1% ym mis Hydref 2022. Fodd bynnag, roedd gan ddechrau 2023 CPI uchel o 10.1% o hyd, a ostyngodd yn araf wrth i'r flwyddyn fynd rhagddi.</a:t>
            </a:r>
            <a:endParaRPr lang="en-US" dirty="0">
              <a:cs typeface="Arial"/>
            </a:endParaRPr>
          </a:p>
          <a:p>
            <a:pPr marL="342900" indent="-342900" algn="just">
              <a:buFont typeface="Arial" panose="020B0604020202020204" pitchFamily="34" charset="0"/>
              <a:buChar char="•"/>
            </a:pPr>
            <a:r>
              <a:rPr lang="cy-GB" sz="2800" b="1" i="0" u="none" strike="noStrike" cap="none" baseline="0" dirty="0">
                <a:solidFill>
                  <a:srgbClr val="000000"/>
                </a:solidFill>
                <a:effectLst/>
                <a:uFill>
                  <a:solidFill>
                    <a:prstClr val="black">
                      <a:alpha val="0"/>
                    </a:prstClr>
                  </a:solidFill>
                </a:uFill>
                <a:latin typeface="Wales Sans Body"/>
                <a:ea typeface="Wales Sans Body"/>
                <a:cs typeface="Wales Sans Body"/>
              </a:rPr>
              <a:t>Teithiau rhyngwladol: </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hlinkClick r:id="rId3"/>
              </a:rPr>
              <a:t>Yn ôl y Swyddfa Ystadegau Gwladol, gwnaeth trigolion y DU 86.2 miliwn o ymweliadau tramor yn 2023</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 mae hyn yn cymharu â chyfanswm ymweliadau o 71.0 miliwn yn 2022. Gwariodd trigolion y DU £72.4 biliwn ar ymweliadau tramor yn 2023; roedd hyn £13.9 biliwn yn fwy nag yn 2022.</a:t>
            </a:r>
            <a:endParaRPr lang="en-US" dirty="0">
              <a:cs typeface="Arial"/>
            </a:endParaRPr>
          </a:p>
          <a:p>
            <a:pPr marL="342900" indent="-342900" algn="just">
              <a:buFont typeface="Arial" panose="020B0604020202020204" pitchFamily="34" charset="0"/>
              <a:buChar char="•"/>
            </a:pPr>
            <a:r>
              <a:rPr lang="cy-GB" sz="2800" b="1" i="0" u="none" strike="noStrike" cap="none" baseline="0" dirty="0">
                <a:solidFill>
                  <a:srgbClr val="000000"/>
                </a:solidFill>
                <a:effectLst/>
                <a:uFill>
                  <a:solidFill>
                    <a:prstClr val="black">
                      <a:alpha val="0"/>
                    </a:prstClr>
                  </a:solidFill>
                </a:uFill>
                <a:latin typeface="Wales Sans Body"/>
                <a:ea typeface="Wales Sans Body"/>
                <a:cs typeface="Wales Sans Body"/>
              </a:rPr>
              <a:t>Gweithrediadau diwydiannol: </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Heb os, cafodd gweithredu diwydiannol parhaus drwy gydol 2023 effaith ar deithio. Er enghraifft, dywedodd tua 1 o bob 10 o bobl (11%) a holwyd yn yr </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hlinkClick r:id="rId4" history="0"/>
              </a:rPr>
              <a:t>Arolwg Barn a Ffordd o Fyw (OPN)</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 od streiciau rheilffordd wedi amharu ar eu cynlluniau teithio ddiwedd Ionawr/dechrau Chwefror 2023. Ymhlith y rhai a ddywedodd fod streiciau rheilffordd wedi amharu ar eu cynlluniau teithio, dywedodd bron i hanner (45%) fod yr amhariad hwn wedi effeithio ar eu gallu i gymryd rhan mewn gweithgareddau hamdden. </a:t>
            </a:r>
            <a:endParaRPr lang="en-US" dirty="0">
              <a:cs typeface="Arial"/>
            </a:endParaRPr>
          </a:p>
          <a:p>
            <a:pPr marL="342900" indent="-342900" algn="just">
              <a:buFont typeface="Arial" panose="020B0604020202020204" pitchFamily="34" charset="0"/>
              <a:buChar char="•"/>
            </a:pPr>
            <a:r>
              <a:rPr lang="cy-GB" sz="2800" b="1" i="0" u="none" strike="noStrike" cap="none" baseline="0" dirty="0">
                <a:solidFill>
                  <a:srgbClr val="000000"/>
                </a:solidFill>
                <a:effectLst/>
                <a:uFill>
                  <a:solidFill>
                    <a:prstClr val="black">
                      <a:alpha val="0"/>
                    </a:prstClr>
                  </a:solidFill>
                </a:uFill>
                <a:latin typeface="Wales Sans Body"/>
                <a:ea typeface="Wales Sans Body"/>
                <a:cs typeface="Wales Sans Body"/>
              </a:rPr>
              <a:t>Tywydd: </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hlinkClick r:id="rId5"/>
              </a:rPr>
              <a:t>Nododd Y Swyddfa Dywydd mai 2023 oedd un o’r blynyddoedd cynhesaf a gofnodwyd erioed ar gyfer y DU</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 a’i bod hefyd yn gymharol wlypach na’r cyfartaledd. Roedd wyth o 12 mis y flwyddyn yn gynhesach na'r cyfartaledd, a'r cyfnodau cynhesaf ym Mehefin a Medi, gyda misoedd haf uchel Gorffennaf ac Awst yn gyffredinol oerach a gwlypach. Roedd 2023 yn gymharol wlyb gyda 1,290mm o law, sy’n golygu mai hon oedd yr 11eg flwyddyn wlypaf yn y DU mewn cyfres sy’n mynd yn ôl i 1836. 2023-24 a welodd y dechrau mwyaf gweithredol i’r tymor stormydd ers dechrau enwi stormydd yn 2015.</a:t>
            </a:r>
            <a:endParaRPr lang="en-US" dirty="0">
              <a:cs typeface="Arial"/>
            </a:endParaRPr>
          </a:p>
          <a:p>
            <a:pPr marL="342900" indent="-342900" algn="just">
              <a:buFont typeface="Arial" panose="020B0604020202020204" pitchFamily="34" charset="0"/>
              <a:buChar char="•"/>
            </a:pPr>
            <a:r>
              <a:rPr lang="cy-GB" sz="2800" b="1" i="0" u="none" strike="noStrike" cap="none" baseline="0" dirty="0">
                <a:solidFill>
                  <a:srgbClr val="000000"/>
                </a:solidFill>
                <a:effectLst/>
                <a:uFill>
                  <a:solidFill>
                    <a:prstClr val="black">
                      <a:alpha val="0"/>
                    </a:prstClr>
                  </a:solidFill>
                </a:uFill>
                <a:latin typeface="Wales Sans Body"/>
                <a:ea typeface="Wales Sans Body"/>
                <a:cs typeface="Wales Sans Body"/>
              </a:rPr>
              <a:t>COVID-19:</a:t>
            </a: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 Er bod COVID-19 yn annhebygol o gael effaith ar dwristiaeth 2023, teimlwyd yr ôl-effeithiau o hyd drwy gydol 2022, gan arwain at Ch4 2022 arbennig o gryf. Mae’n bwysig nodi hyn wrth asesu cymariaethau chwarterol o un flwyddyn i’r llall.</a:t>
            </a:r>
            <a:endParaRPr lang="en-US" sz="2400" dirty="0"/>
          </a:p>
        </p:txBody>
      </p:sp>
    </p:spTree>
    <p:extLst>
      <p:ext uri="{BB962C8B-B14F-4D97-AF65-F5344CB8AC3E}">
        <p14:creationId xmlns:p14="http://schemas.microsoft.com/office/powerpoint/2010/main" val="380083265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5F2F6E-F379-1B58-8AFD-BFBE4C2C3033}"/>
              </a:ext>
            </a:extLst>
          </p:cNvPr>
          <p:cNvSpPr>
            <a:spLocks noGrp="1"/>
          </p:cNvSpPr>
          <p:nvPr>
            <p:ph type="title" idx="4294967295"/>
          </p:nvPr>
        </p:nvSpPr>
        <p:spPr>
          <a:xfrm>
            <a:off x="695878" y="1799303"/>
            <a:ext cx="23115588" cy="1084269"/>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6000" b="0" i="0" u="none" strike="noStrike" cap="none" baseline="0">
                <a:solidFill>
                  <a:srgbClr val="D6DCE5"/>
                </a:solidFill>
                <a:effectLst/>
                <a:uFill>
                  <a:solidFill>
                    <a:prstClr val="black">
                      <a:alpha val="0"/>
                    </a:prstClr>
                  </a:solidFill>
                </a:uFill>
                <a:latin typeface="Wales Sans Body"/>
                <a:ea typeface="Wales Sans Body"/>
                <a:cs typeface="Wales Sans Body"/>
              </a:rPr>
              <a:t>Crynodeb</a:t>
            </a:r>
          </a:p>
        </p:txBody>
      </p:sp>
    </p:spTree>
    <p:extLst>
      <p:ext uri="{BB962C8B-B14F-4D97-AF65-F5344CB8AC3E}">
        <p14:creationId xmlns:p14="http://schemas.microsoft.com/office/powerpoint/2010/main" val="353884666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30670-D4CE-6869-C283-6C32EF9B5DC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340C57C-8338-E7D9-64F4-2B75DC933B5D}"/>
              </a:ext>
            </a:extLst>
          </p:cNvPr>
          <p:cNvSpPr>
            <a:spLocks noGrp="1"/>
          </p:cNvSpPr>
          <p:nvPr>
            <p:ph type="title" idx="4294967295"/>
          </p:nvPr>
        </p:nvSpPr>
        <p:spPr>
          <a:xfrm>
            <a:off x="561979" y="764339"/>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a:spcBef>
                <a:spcPts val="1800"/>
              </a:spcBef>
              <a:buSzTx/>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Crynodeb o'r canfyddiadau (1/2)</a:t>
            </a:r>
          </a:p>
        </p:txBody>
      </p:sp>
      <p:sp>
        <p:nvSpPr>
          <p:cNvPr id="2" name="Text Placeholder 1">
            <a:extLst>
              <a:ext uri="{FF2B5EF4-FFF2-40B4-BE49-F238E27FC236}">
                <a16:creationId xmlns:a16="http://schemas.microsoft.com/office/drawing/2014/main" id="{0FF36770-9564-BA2C-A468-217F4232D942}"/>
              </a:ext>
            </a:extLst>
          </p:cNvPr>
          <p:cNvSpPr>
            <a:spLocks noGrp="1"/>
          </p:cNvSpPr>
          <p:nvPr>
            <p:ph type="body" sz="half" idx="12"/>
          </p:nvPr>
        </p:nvSpPr>
        <p:spPr>
          <a:xfrm>
            <a:off x="561977" y="2072949"/>
            <a:ext cx="23187027" cy="9850750"/>
          </a:xfrm>
        </p:spPr>
        <p:txBody>
          <a:bodyPr>
            <a:normAutofit fontScale="92500"/>
          </a:bodyPr>
          <a:lstStyle/>
          <a:p>
            <a:pPr marL="0" indent="0">
              <a:buNone/>
            </a:pPr>
            <a:r>
              <a:rPr lang="cy-GB" sz="2400" b="1" i="0" u="none" strike="noStrike" cap="none" baseline="0">
                <a:solidFill>
                  <a:srgbClr val="000000"/>
                </a:solidFill>
                <a:effectLst/>
                <a:uFill>
                  <a:solidFill>
                    <a:prstClr val="black">
                      <a:alpha val="0"/>
                    </a:prstClr>
                  </a:solidFill>
                </a:uFill>
                <a:latin typeface="Aptos"/>
                <a:ea typeface="Aptos"/>
                <a:cs typeface="Aptos"/>
              </a:rPr>
              <a:t>Prydain Fawr</a:t>
            </a:r>
          </a:p>
          <a:p>
            <a:r>
              <a:rPr lang="cy-GB" sz="2400" b="0" i="0" u="none" strike="noStrike" cap="none" baseline="0">
                <a:solidFill>
                  <a:srgbClr val="000000"/>
                </a:solidFill>
                <a:effectLst/>
                <a:uFill>
                  <a:solidFill>
                    <a:prstClr val="black">
                      <a:alpha val="0"/>
                    </a:prstClr>
                  </a:solidFill>
                </a:uFill>
                <a:latin typeface="Aptos"/>
                <a:ea typeface="Aptos"/>
                <a:cs typeface="Aptos"/>
              </a:rPr>
              <a:t>Roedd 117.4 miliwn o deithiau domestig dros nos ym Mhrydain Fawr yn 2023. Mae hyn yn cynrychioli gostyngiad o 5%, o gymharu â 2022. Er bod gwariant domestig ar deithiau wedi gostwng 2% i £31.3 biliwn, cododd y gwariant cyfartalog fesul taith ym Mhrydain Fawr o £259 yn 2022, i £266 yn 2023. Bu gostyngiad o 9% yn nifer y nosweithiau a dreuliwyd ar deithiau yn 2023, o gymharu â 2022. Gallai hyn fod mewn ymateb i chwyddiant, lle mae pobl yn lleihau hyd eu teithiau domestig yn hytrach na hepgor y daith yn gyfan gwbl. </a:t>
            </a:r>
          </a:p>
          <a:p>
            <a:r>
              <a:rPr lang="cy-GB" sz="2400" b="0" i="0" u="none" strike="noStrike" cap="none" baseline="0">
                <a:solidFill>
                  <a:srgbClr val="000000"/>
                </a:solidFill>
                <a:effectLst/>
                <a:uFill>
                  <a:solidFill>
                    <a:prstClr val="black">
                      <a:alpha val="0"/>
                    </a:prstClr>
                  </a:solidFill>
                </a:uFill>
                <a:latin typeface="Aptos"/>
                <a:ea typeface="Aptos"/>
                <a:cs typeface="Aptos"/>
              </a:rPr>
              <a:t>Cynyddodd ymweliadau undydd yn 2023 o un chwarter i’r llall o gymharu â 2022, gyda thueddiadau gwrthdro yn aml i arosiadau dros nos, sy’n awgrymu y gallai fod rhywfaint o amnewidiad undydd ar gyfer teithiau domestig dros nos. Yn gyffredinol, bu cynnydd o 22% yn nifer y teithiau gwyliau a gymerwyd y tu allan i’r DU gan drigolion Prydain Fawr yn 2023, o gymharu â 2022, a allai ddangos, pan fo arian yn dynn, fod gwyliau rhyngwladol yn cymryd lle gwyliau domestig i ryw raddau. </a:t>
            </a:r>
          </a:p>
          <a:p>
            <a:pPr marL="0" indent="0">
              <a:buNone/>
            </a:pPr>
            <a:r>
              <a:rPr lang="cy-GB" sz="2400" b="1" i="0" u="none" strike="noStrike" cap="none" baseline="0">
                <a:solidFill>
                  <a:srgbClr val="000000"/>
                </a:solidFill>
                <a:effectLst/>
                <a:uFill>
                  <a:solidFill>
                    <a:prstClr val="black">
                      <a:alpha val="0"/>
                    </a:prstClr>
                  </a:solidFill>
                </a:uFill>
                <a:latin typeface="Aptos"/>
                <a:ea typeface="Aptos"/>
                <a:cs typeface="Aptos"/>
              </a:rPr>
              <a:t>Cymru</a:t>
            </a:r>
            <a:endParaRPr lang="en-US" sz="2400"/>
          </a:p>
          <a:p>
            <a:r>
              <a:rPr lang="cy-GB" sz="2400" b="0" i="0" u="none" strike="noStrike" cap="none" baseline="0">
                <a:solidFill>
                  <a:srgbClr val="000000"/>
                </a:solidFill>
                <a:effectLst/>
                <a:uFill>
                  <a:solidFill>
                    <a:prstClr val="black">
                      <a:alpha val="0"/>
                    </a:prstClr>
                  </a:solidFill>
                </a:uFill>
                <a:latin typeface="Aptos"/>
                <a:ea typeface="Aptos"/>
                <a:cs typeface="Aptos"/>
              </a:rPr>
              <a:t>Roedd 8.44 miliwn o deithiau domestig dros nos yng Nghymru yn 2023, y rhan fwyaf ohonynt ar gyfer ymweld â ffrindiau a pherthnasau, neu wyliau. Gostyngodd teithiau yng Nghymru 3% yn 2023, o gymharu â 2022, ond wrth edrych ar draws y tymhorau, cynyddodd Ch3 11%, ond tynnwyd cyfanswm y teithiau i lawr gan ostyngiad o 23% yn Ch4. Gostyngodd teithiau gwyliau 14% yn 2023, ond arhosodd yn sefydlog yn Ch3, o gymharu â Ch3 2022. </a:t>
            </a:r>
          </a:p>
          <a:p>
            <a:r>
              <a:rPr lang="cy-GB" sz="2400" b="0" i="0" u="none" strike="noStrike" cap="none" baseline="0">
                <a:solidFill>
                  <a:srgbClr val="000000"/>
                </a:solidFill>
                <a:effectLst/>
                <a:uFill>
                  <a:solidFill>
                    <a:prstClr val="black">
                      <a:alpha val="0"/>
                    </a:prstClr>
                  </a:solidFill>
                </a:uFill>
                <a:latin typeface="Aptos"/>
                <a:ea typeface="Aptos"/>
                <a:cs typeface="Aptos"/>
              </a:rPr>
              <a:t>Roedd cynnydd mewn gwariant cyfartalog fesul taith ar gyfer pob math o daith yn 2023. Yn gyffredinol, cynyddodd gwariant cyfartalog 9%, uwchlaw’r gyfradd chwyddiant o 4.0% (yn ôl y CPI 12 mis hyd at Ragfyr 2023) a brofwyd ym Mhrydain Fawr yn 2023. Gwariant cyfartalog ar deithiau amrywiol (+20%) ac ymweld â ffrindiau a theulu (+13%) a gododd fwyaf.</a:t>
            </a:r>
          </a:p>
          <a:p>
            <a:r>
              <a:rPr lang="cy-GB" sz="2400" b="0" i="0" u="none" strike="noStrike" cap="none" baseline="0">
                <a:solidFill>
                  <a:srgbClr val="000000"/>
                </a:solidFill>
                <a:effectLst/>
                <a:uFill>
                  <a:solidFill>
                    <a:prstClr val="black">
                      <a:alpha val="0"/>
                    </a:prstClr>
                  </a:solidFill>
                </a:uFill>
                <a:latin typeface="Aptos"/>
                <a:ea typeface="Aptos"/>
                <a:cs typeface="Aptos"/>
              </a:rPr>
              <a:t>Roedd mwyafrif y teithiau yng Nghymru yn 2023 yn para 3 noson neu lai. Gostyngodd trigolion Prydain Fawr hyd cyfartalog eu teithiau gwyliau yng Nghymru o 3.7 noson yn 2022 i 3.4 noson yn 2023. Gostyngodd cyfartaledd nosweithiau fesul taith wyliau yn sylweddol hefyd yn Ch3 2023, a all ddangos bod pobl yn mynd ar eu teithiau gwyliau hirach dramor. Yn ôl SYG, gwnaeth trigolion y DU 28.3 miliwn o ymweliadau tramor yn Chwarter 3 (mis Gorffennaf i fis Medi) 2023. Mae hyn yn cymharu â 25 miliwn o ymweliadau yn yr un chwarter yn 2022.</a:t>
            </a:r>
          </a:p>
          <a:p>
            <a:r>
              <a:rPr lang="cy-GB" sz="2400" b="0" i="0" u="none" strike="noStrike" cap="none" baseline="0">
                <a:solidFill>
                  <a:srgbClr val="000000"/>
                </a:solidFill>
                <a:effectLst/>
                <a:uFill>
                  <a:solidFill>
                    <a:prstClr val="black">
                      <a:alpha val="0"/>
                    </a:prstClr>
                  </a:solidFill>
                </a:uFill>
                <a:latin typeface="Aptos"/>
                <a:ea typeface="Aptos"/>
                <a:cs typeface="Aptos"/>
              </a:rPr>
              <a:t>Er mai De-ddwyrain Cymru oedd y gyrchfan fwyaf poblogaidd yng Nghymru, roedd ganddo hefyd y gwariant cyfartalog isaf (£227 fesul taith) a'r cyfnod cyfartalog byrraf (2.5 noson fesul taith. Gogledd Cymru yw'r ail gyrchfan fwyaf poblogaidd yng Nghymru ac roedd ganddo’r wariant cyfartalog uchaf (£260 fesul taith) a'r hyd cyfartalog hiraf (3.1 noson fesul taith) – dyma’r gyrchfan sydd orai gan bobl o oedran ymddeol, sy'n gwario mwy yng Nghymru. </a:t>
            </a:r>
          </a:p>
          <a:p>
            <a:r>
              <a:rPr lang="cy-GB" sz="2400" b="0" i="0" u="none" strike="noStrike" cap="none" baseline="0">
                <a:solidFill>
                  <a:srgbClr val="000000"/>
                </a:solidFill>
                <a:effectLst/>
                <a:uFill>
                  <a:solidFill>
                    <a:prstClr val="black">
                      <a:alpha val="0"/>
                    </a:prstClr>
                  </a:solidFill>
                </a:uFill>
                <a:latin typeface="Aptos"/>
                <a:ea typeface="Aptos"/>
                <a:cs typeface="Aptos"/>
              </a:rPr>
              <a:t>Roedd teithiau yng Nghymru bron yr un mor boblogaidd ar gyfer pob math o leoliad (e.e. dinas fawr a chefn gwlad), sy’n ei gwneud yn unigryw i wledydd eraill Prydain Fawr. Arhosodd teithiau ym mhob math o leoliad yn sefydlog i raddau helaeth rhwng 2022 a 2023, gyda theithiau mewn dinasoedd yn lleihau (-12%) a theithiau mewn lleoliadau glan môr/arfordirol yn cynyddu ychydig (+5%). Cynyddodd gwariant mewn trefi bach 4 pwynt canran, gan ragori ar ddinasoedd mawr i gael y gwariant cyfartalog uchaf fesul taith, sef £255. Ar lefel chwarterol, ni chafodd yr uchafbwynt yn Ch4 2022 o wariant mewn dinasoedd/trefi mawr ei ailadrodd yn 2023, ond gwelwyd cynnydd o 30% mewn ardaloedd glan môr/arfordirol yn Ch3 2023, o’i gymharu â’r un chwarter yn 2022. </a:t>
            </a:r>
          </a:p>
        </p:txBody>
      </p:sp>
      <p:sp>
        <p:nvSpPr>
          <p:cNvPr id="4" name="Text Placeholder 3">
            <a:extLst>
              <a:ext uri="{FF2B5EF4-FFF2-40B4-BE49-F238E27FC236}">
                <a16:creationId xmlns:a16="http://schemas.microsoft.com/office/drawing/2014/main" id="{98CAF55A-DC5C-A9BF-C3D1-0B8F6D77BEC8}"/>
              </a:ext>
            </a:extLst>
          </p:cNvPr>
          <p:cNvSpPr>
            <a:spLocks noGrp="1"/>
          </p:cNvSpPr>
          <p:nvPr>
            <p:ph type="body" sz="quarter" idx="14"/>
          </p:nvPr>
        </p:nvSpPr>
        <p:spPr/>
        <p:txBody>
          <a:bodyPr/>
          <a:lstStyle/>
          <a:p>
            <a:r>
              <a:rPr lang="cy-GB" sz="2400" b="0" i="0" u="none" strike="noStrike" cap="none" baseline="0">
                <a:solidFill>
                  <a:srgbClr val="000000"/>
                </a:solidFill>
                <a:effectLst/>
                <a:uFill>
                  <a:solidFill>
                    <a:prstClr val="black">
                      <a:alpha val="0"/>
                    </a:prstClr>
                  </a:solidFill>
                </a:uFill>
                <a:latin typeface="Aptos"/>
                <a:ea typeface="Aptos"/>
                <a:cs typeface="Aptos"/>
              </a:rPr>
              <a:t>Ffynhonnell: Arolwg Twristiaeth Prydain Fawr (GBTS) 2023</a:t>
            </a:r>
          </a:p>
        </p:txBody>
      </p:sp>
    </p:spTree>
    <p:extLst>
      <p:ext uri="{BB962C8B-B14F-4D97-AF65-F5344CB8AC3E}">
        <p14:creationId xmlns:p14="http://schemas.microsoft.com/office/powerpoint/2010/main" val="18326707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9" y="764339"/>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a:spcBef>
                <a:spcPts val="1800"/>
              </a:spcBef>
              <a:buSzTx/>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Crynodeb o'r canfyddiadau (2/2)</a:t>
            </a: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p:txBody>
          <a:bodyPr>
            <a:normAutofit fontScale="92500"/>
          </a:bodyPr>
          <a:lstStyle/>
          <a:p>
            <a:r>
              <a:rPr lang="cy-GB" sz="2400" b="0" i="0" u="none" strike="noStrike" cap="none" baseline="0" dirty="0">
                <a:solidFill>
                  <a:srgbClr val="000000"/>
                </a:solidFill>
                <a:effectLst/>
                <a:uFill>
                  <a:solidFill>
                    <a:prstClr val="black">
                      <a:alpha val="0"/>
                    </a:prstClr>
                  </a:solidFill>
                </a:uFill>
                <a:latin typeface="Aptos"/>
                <a:ea typeface="Aptos"/>
                <a:cs typeface="Aptos"/>
              </a:rPr>
              <a:t>Y teithiau mwyaf poblogaidd oedd y rhai a oedd yn cynnwys golygfeydd a gweithgareddau hamdden yn yr awyr agored yng Nghymru yn 2023. Bu cynnydd o 5 pwynt canran mewn teithiau a oedd yn cynnwys dathlu natur bersonol megis priodasau neu benblwyddi, ac roedd y cynnydd hwn yn amlwg ar draws pob chwarter yn 2023 yn erbyn 2022. Er bod gan deithiau sy’n cynnwys golygfeydd y gwariant uchaf o’r holl weithgareddau, gostyngodd cyfran y gwariant 6 phwynt canran yn 2023.</a:t>
            </a:r>
          </a:p>
          <a:p>
            <a:r>
              <a:rPr lang="cy-GB" sz="2400" b="0" i="0" u="none" strike="noStrike" cap="none" baseline="0" dirty="0">
                <a:solidFill>
                  <a:srgbClr val="000000"/>
                </a:solidFill>
                <a:effectLst/>
                <a:uFill>
                  <a:solidFill>
                    <a:prstClr val="black">
                      <a:alpha val="0"/>
                    </a:prstClr>
                  </a:solidFill>
                </a:uFill>
                <a:latin typeface="Aptos"/>
                <a:ea typeface="Aptos"/>
                <a:cs typeface="Aptos"/>
              </a:rPr>
              <a:t>Er bod gwariant ar deithiau yng Nghymru wedi cynyddu 7% yn gyffredinol yn 2023, o gymharu â 2022, ychydig iawn o newid a fu yng nghyfran y gwariant ar bob categori. Mae'r rhan fwyaf o wariant teithiau yn dal i fynd i lety, gwyliau parod, a bwyta ac yfed allan. Fodd bynnag, bu gostyngiad o 11% yn y gwariant ar wyliau parod yn 2023, o gymharu â 2022, a chynnydd o 21% yn y gwariant ar fwyta ac yfed allan, sy’n unol â’r cynnydd o 12% mewn teithiau a oedd yn cynnwys bwyta ac yfed allan, noson allan neu siopa arbenigol.</a:t>
            </a:r>
          </a:p>
          <a:p>
            <a:r>
              <a:rPr lang="cy-GB" sz="2400" b="0" i="0" u="none" strike="noStrike" cap="none" baseline="0" dirty="0">
                <a:solidFill>
                  <a:srgbClr val="000000"/>
                </a:solidFill>
                <a:effectLst/>
                <a:uFill>
                  <a:solidFill>
                    <a:prstClr val="black">
                      <a:alpha val="0"/>
                    </a:prstClr>
                  </a:solidFill>
                </a:uFill>
                <a:latin typeface="Aptos"/>
                <a:ea typeface="Aptos"/>
                <a:cs typeface="Aptos"/>
              </a:rPr>
              <a:t>Gostyngodd amseroedd trefnu llety yn 2023 ar gyfer pob math o daith. Roedd 39% o deithiau gwyliau yng Nghymru yn 2023 wedi’u trefnu 2 fis neu fwy ymlaen llaw, sy’n ostyngiad o 10 pwynt canran o gymharu â 2022. Mae teithiau sy'n trefnu ymhellach ymlaen llaw yn tueddu i fod yn hwy o ran hyd, 3.9 diwrnod ar gyfer y rhai sy'n archebu 6+ mis ymlaen llaw o gymharu â 2.9 diwrnod cyfartalog fesul taith yn gyffredinol. Fodd bynnag, mae gan deithiau sy'n cael eu trefnu 2 i 3 wythnos ymlaen llaw wariant cyfartalog uwch o £124, o gymharu â £82 y noson ar gyfartaledd ar gyfer teithiau Cymru gyfan.</a:t>
            </a:r>
          </a:p>
          <a:p>
            <a:r>
              <a:rPr lang="cy-GB" sz="2400" b="0" i="0" u="none" strike="noStrike" cap="none" baseline="0" dirty="0">
                <a:solidFill>
                  <a:srgbClr val="000000"/>
                </a:solidFill>
                <a:effectLst/>
                <a:uFill>
                  <a:solidFill>
                    <a:prstClr val="black">
                      <a:alpha val="0"/>
                    </a:prstClr>
                  </a:solidFill>
                </a:uFill>
                <a:latin typeface="Aptos"/>
                <a:ea typeface="Aptos"/>
                <a:cs typeface="Aptos"/>
              </a:rPr>
              <a:t>Gwefannau teithio, darparwyr llety a threfnwyr teithiau oedd y dull mwyaf cyffredin o drefnu gwyliau i Gymru yn 2023, fel yn 2022. Gostyngodd cyfran y teithiau a drefnwyd drwy wefan deithio fel Booking.com yn Ch1 2023 o 7 pwynt canran. </a:t>
            </a:r>
          </a:p>
          <a:p>
            <a:r>
              <a:rPr lang="cy-GB" sz="2400" b="0" i="0" u="none" strike="noStrike" cap="none" baseline="0" dirty="0">
                <a:solidFill>
                  <a:srgbClr val="000000"/>
                </a:solidFill>
                <a:effectLst/>
                <a:uFill>
                  <a:solidFill>
                    <a:prstClr val="black">
                      <a:alpha val="0"/>
                    </a:prstClr>
                  </a:solidFill>
                </a:uFill>
                <a:latin typeface="Aptos"/>
                <a:ea typeface="Aptos"/>
                <a:cs typeface="Aptos"/>
              </a:rPr>
              <a:t>Cerbydau modur preifat oedd y prif fath o gludiant a ddefnyddiwyd ar deithiau dros nos yng Nghymru. Roedd hyn yn arbennig o wir ar gyfer teithiau gwyliau (88%). Er bod gwledydd eraill wedi gweld newid tuag at fathau o drafnidiaeth gyhoeddus, ni fu unrhyw newidiadau sylweddol yn y drafnidiaeth a ddefnyddiwyd rhwng 2022 a 2023 yng Nghymru. Gan fod teithiau yng Nghymru wedi'u gwasgaru'n fwy cyfartal ar draws mathau o leoliadau (dinasoedd, trefi bach, glan môr a chefn gwlad) efallai fod mwy o ddibyniaeth ar ddefnyddio car.</a:t>
            </a:r>
          </a:p>
          <a:p>
            <a:r>
              <a:rPr lang="cy-GB" sz="2400" b="0" i="0" u="none" strike="noStrike" cap="none" baseline="0" dirty="0">
                <a:solidFill>
                  <a:srgbClr val="000000"/>
                </a:solidFill>
                <a:effectLst/>
                <a:uFill>
                  <a:solidFill>
                    <a:prstClr val="black">
                      <a:alpha val="0"/>
                    </a:prstClr>
                  </a:solidFill>
                </a:uFill>
                <a:latin typeface="Aptos"/>
                <a:ea typeface="Aptos"/>
                <a:cs typeface="Aptos"/>
              </a:rPr>
              <a:t>Aros mewn gwesty oedd y math mwyaf cyffredin o lety a ddefnyddiwyd ar deithiau dros nos yng Nghymru, ac yna cartref preifat rhywun, a welodd gynnydd o 4 pwynt canran yn 2023. Yn 2022, roedd roedd yn well gan y rhan fwyaf wersylla yng Nghymru, dros fathau eraill o lety di-wasanaeth, ond yn 2023 mae newid i lety hunanarlwyo (+4 pwynt canran), sy’n bennaf oherwydd y newid yn newidiadau’r rheini yng nghyfnod bywyd teuluol (+4 pwynt canran hunanarlwyo a -5 pwynt canran gwersylla). Llety hunanarlwyo oedd â'r gwariant cyfartalog uchaf fesul taith, sef £338, a'r cyfnod cyfartalog hiraf o 3.5 noson. Mae’n bosibl bod y newid i aros yng nghartref preifat rhywun yn gysylltiedig â’r cynnydd mewn ymweld â ffrindiau a pherthnasau yn 2023.</a:t>
            </a:r>
          </a:p>
          <a:p>
            <a:r>
              <a:rPr lang="cy-GB" sz="2400" b="0" i="0" u="none" strike="noStrike" cap="none" baseline="0" dirty="0">
                <a:solidFill>
                  <a:srgbClr val="000000"/>
                </a:solidFill>
                <a:effectLst/>
                <a:uFill>
                  <a:solidFill>
                    <a:prstClr val="black">
                      <a:alpha val="0"/>
                    </a:prstClr>
                  </a:solidFill>
                </a:uFill>
                <a:latin typeface="Aptos"/>
                <a:ea typeface="Aptos"/>
                <a:cs typeface="Aptos"/>
              </a:rPr>
              <a:t>Teithiau gan rai yng nghyfnod bywyd teuluol yw’r gyfran fwyaf o deithiau yng Nghymru, yn yr un modd ag yn 2022. Fodd bynnag, mewn cyferbyniad â 2022, mae gan deuluoedd y gwariant cyfartalog uchaf fesul taith o’r holl segmentau erbyn hyn, sef £245 yn 2023 o’i gymharu â £206 yn 2022. Roedd cynnydd o 4 pwynt canran yng nghyfran yr unigolion annibynnol iau a aeth ar deithiau yn 2023, o gymharu â’r flwyddyn flaenorol. Gwneir 52% o deithiau yng Nghymru gan bobl rhwng 16 a 34 oed, sy’n broffil iau na chyfartaledd Prydain Fawr o 44%.</a:t>
            </a:r>
          </a:p>
          <a:p>
            <a:r>
              <a:rPr lang="cy-GB" sz="2400" b="0" i="0" u="none" strike="noStrike" cap="none" baseline="0" dirty="0">
                <a:solidFill>
                  <a:srgbClr val="000000"/>
                </a:solidFill>
                <a:effectLst/>
                <a:uFill>
                  <a:solidFill>
                    <a:prstClr val="black">
                      <a:alpha val="0"/>
                    </a:prstClr>
                  </a:solidFill>
                </a:uFill>
                <a:latin typeface="Aptos"/>
                <a:ea typeface="Aptos"/>
                <a:cs typeface="Aptos"/>
              </a:rPr>
              <a:t>Roedd 1 o bob 5 taith yng Nghymru yn rhan o grŵp mwy yn 2023, a dathliadau oedd y math grŵp mawr mwyaf poblogaidd. Roedd gan deithiau gyda grwpiau mwy wariant cyfartalog uwch fesul taith yn 2023 (£248 o’i gymharu â £237 ar gyfer y rhai nad oeddent yn rhan o grŵp mwy) ac roeddent yn fyrrach o ran hyd (2.4 diwrnod) na’r rhai nad oeddent yn rhan o grŵp mwy (3 diwrnod).</a:t>
            </a:r>
          </a:p>
          <a:p>
            <a:endParaRPr lang="en-US" sz="2400" dirty="0"/>
          </a:p>
        </p:txBody>
      </p:sp>
      <p:sp>
        <p:nvSpPr>
          <p:cNvPr id="4" name="Text Placeholder 3">
            <a:extLst>
              <a:ext uri="{FF2B5EF4-FFF2-40B4-BE49-F238E27FC236}">
                <a16:creationId xmlns:a16="http://schemas.microsoft.com/office/drawing/2014/main" id="{BE95440D-A7A6-279F-6364-71468041DD2E}"/>
              </a:ext>
            </a:extLst>
          </p:cNvPr>
          <p:cNvSpPr>
            <a:spLocks noGrp="1"/>
          </p:cNvSpPr>
          <p:nvPr>
            <p:ph type="body" sz="quarter" idx="14"/>
          </p:nvPr>
        </p:nvSpPr>
        <p:spPr/>
        <p:txBody>
          <a:bodyPr/>
          <a:lstStyle/>
          <a:p>
            <a:r>
              <a:rPr lang="cy-GB" sz="2400" b="0" i="0" u="none" strike="noStrike" cap="none" baseline="0">
                <a:solidFill>
                  <a:srgbClr val="000000"/>
                </a:solidFill>
                <a:effectLst/>
                <a:uFill>
                  <a:solidFill>
                    <a:prstClr val="black">
                      <a:alpha val="0"/>
                    </a:prstClr>
                  </a:solidFill>
                </a:uFill>
                <a:latin typeface="Aptos"/>
                <a:ea typeface="Aptos"/>
                <a:cs typeface="Aptos"/>
              </a:rPr>
              <a:t>Ffynhonnell: Arolwg Twristiaeth Prydain Fawr (GBTS) 2023</a:t>
            </a:r>
          </a:p>
        </p:txBody>
      </p:sp>
    </p:spTree>
    <p:extLst>
      <p:ext uri="{BB962C8B-B14F-4D97-AF65-F5344CB8AC3E}">
        <p14:creationId xmlns:p14="http://schemas.microsoft.com/office/powerpoint/2010/main" val="344310579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FACA6A-03B9-0F6D-FBEA-CF460245F7CF}"/>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dirty="0">
                <a:solidFill>
                  <a:srgbClr val="000000"/>
                </a:solidFill>
                <a:effectLst/>
                <a:uFill>
                  <a:solidFill>
                    <a:prstClr val="black">
                      <a:alpha val="0"/>
                    </a:prstClr>
                  </a:solidFill>
                </a:uFill>
                <a:latin typeface="Wales Sans Headline"/>
                <a:ea typeface="Wales Sans Headline"/>
                <a:cs typeface="Wales Sans Headline"/>
              </a:rPr>
              <a:t>Cipolwg ar ystadegau twristiaeth dros nos 2023 Prydain Fawr</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6" name="Rectangle 5">
            <a:extLst>
              <a:ext uri="{FF2B5EF4-FFF2-40B4-BE49-F238E27FC236}">
                <a16:creationId xmlns:a16="http://schemas.microsoft.com/office/drawing/2014/main" id="{6A94B1DC-2C18-65E4-B4CE-A6D496BD34DA}"/>
              </a:ext>
            </a:extLst>
          </p:cNvPr>
          <p:cNvSpPr/>
          <p:nvPr/>
        </p:nvSpPr>
        <p:spPr>
          <a:xfrm>
            <a:off x="561975" y="2105025"/>
            <a:ext cx="7558519" cy="7823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400" b="1" i="0" u="none" strike="noStrike" cap="none" baseline="0" dirty="0">
                <a:solidFill>
                  <a:srgbClr val="FFFFFF"/>
                </a:solidFill>
                <a:effectLst/>
                <a:uFill>
                  <a:solidFill>
                    <a:prstClr val="black">
                      <a:alpha val="0"/>
                    </a:prstClr>
                  </a:solidFill>
                </a:uFill>
                <a:latin typeface="Wales Sans Body"/>
                <a:ea typeface="Wales Sans Body"/>
                <a:cs typeface="Wales Sans Body"/>
              </a:rPr>
              <a:t>Cyfanswm y Teithiau a Gymerwyd 2023 (miliynau)</a:t>
            </a:r>
          </a:p>
        </p:txBody>
      </p:sp>
      <p:sp>
        <p:nvSpPr>
          <p:cNvPr id="10" name="Rectangle 9">
            <a:extLst>
              <a:ext uri="{FF2B5EF4-FFF2-40B4-BE49-F238E27FC236}">
                <a16:creationId xmlns:a16="http://schemas.microsoft.com/office/drawing/2014/main" id="{8122428B-1F45-3698-31E5-4FEFF9881E0E}"/>
              </a:ext>
              <a:ext uri="{C183D7F6-B498-43B3-948B-1728B52AA6E4}">
                <adec:decorative xmlns:adec="http://schemas.microsoft.com/office/drawing/2017/decorative" val="1"/>
              </a:ext>
            </a:extLst>
          </p:cNvPr>
          <p:cNvSpPr/>
          <p:nvPr/>
        </p:nvSpPr>
        <p:spPr>
          <a:xfrm>
            <a:off x="561975" y="2887334"/>
            <a:ext cx="7558519" cy="529329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800"/>
          </a:p>
        </p:txBody>
      </p:sp>
      <p:sp>
        <p:nvSpPr>
          <p:cNvPr id="12" name="TextBox 11">
            <a:extLst>
              <a:ext uri="{FF2B5EF4-FFF2-40B4-BE49-F238E27FC236}">
                <a16:creationId xmlns:a16="http://schemas.microsoft.com/office/drawing/2014/main" id="{FC668BDC-CFDE-E767-0E81-D97E64E5477A}"/>
              </a:ext>
            </a:extLst>
          </p:cNvPr>
          <p:cNvSpPr txBox="1"/>
          <p:nvPr/>
        </p:nvSpPr>
        <p:spPr>
          <a:xfrm>
            <a:off x="3785684" y="4591261"/>
            <a:ext cx="1396216" cy="1477328"/>
          </a:xfrm>
          <a:prstGeom prst="rect">
            <a:avLst/>
          </a:prstGeom>
          <a:noFill/>
        </p:spPr>
        <p:txBody>
          <a:bodyPr wrap="none" lIns="0" tIns="0" rIns="0" bIns="0" rtlCol="0" anchor="ctr">
            <a:spAutoFit/>
          </a:bodyPr>
          <a:lstStyle/>
          <a:p>
            <a:pPr algn="ct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Cyfanswm </a:t>
            </a:r>
          </a:p>
          <a:p>
            <a:pPr algn="ct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Prydain </a:t>
            </a:r>
          </a:p>
          <a:p>
            <a:pPr algn="ct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Fawr</a:t>
            </a:r>
          </a:p>
          <a:p>
            <a:pPr algn="ct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117.4</a:t>
            </a:r>
          </a:p>
        </p:txBody>
      </p:sp>
      <p:graphicFrame>
        <p:nvGraphicFramePr>
          <p:cNvPr id="11" name="Chart 10" descr="Pie chart depicting 2022 total overnight trips taken to GB 125.7M, England 106.9M Scotland 13.5M, Wales 8.7M.">
            <a:extLst>
              <a:ext uri="{FF2B5EF4-FFF2-40B4-BE49-F238E27FC236}">
                <a16:creationId xmlns:a16="http://schemas.microsoft.com/office/drawing/2014/main" id="{5E5DB11E-3247-8D72-33CA-DB94D574BA37}"/>
              </a:ext>
            </a:extLst>
          </p:cNvPr>
          <p:cNvGraphicFramePr/>
          <p:nvPr>
            <p:extLst>
              <p:ext uri="{D42A27DB-BD31-4B8C-83A1-F6EECF244321}">
                <p14:modId xmlns:p14="http://schemas.microsoft.com/office/powerpoint/2010/main" val="3202722174"/>
              </p:ext>
            </p:extLst>
          </p:nvPr>
        </p:nvGraphicFramePr>
        <p:xfrm>
          <a:off x="598489" y="2905892"/>
          <a:ext cx="7558519" cy="5144558"/>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a:extLst>
              <a:ext uri="{FF2B5EF4-FFF2-40B4-BE49-F238E27FC236}">
                <a16:creationId xmlns:a16="http://schemas.microsoft.com/office/drawing/2014/main" id="{FAC30A71-64FE-E4F1-110F-9285BAF34DE0}"/>
              </a:ext>
            </a:extLst>
          </p:cNvPr>
          <p:cNvSpPr/>
          <p:nvPr/>
        </p:nvSpPr>
        <p:spPr>
          <a:xfrm>
            <a:off x="8394484" y="2105025"/>
            <a:ext cx="7558519" cy="7823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Cyfanswm Gwariant 2023 (miliynau)</a:t>
            </a:r>
          </a:p>
        </p:txBody>
      </p:sp>
      <p:sp>
        <p:nvSpPr>
          <p:cNvPr id="8" name="Rectangle 7">
            <a:extLst>
              <a:ext uri="{FF2B5EF4-FFF2-40B4-BE49-F238E27FC236}">
                <a16:creationId xmlns:a16="http://schemas.microsoft.com/office/drawing/2014/main" id="{CF55E4E0-14E7-8782-2840-E38B0AF7D96A}"/>
              </a:ext>
              <a:ext uri="{C183D7F6-B498-43B3-948B-1728B52AA6E4}">
                <adec:decorative xmlns:adec="http://schemas.microsoft.com/office/drawing/2017/decorative" val="1"/>
              </a:ext>
            </a:extLst>
          </p:cNvPr>
          <p:cNvSpPr/>
          <p:nvPr/>
        </p:nvSpPr>
        <p:spPr>
          <a:xfrm>
            <a:off x="8394484" y="2887334"/>
            <a:ext cx="7558519" cy="529329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800"/>
          </a:p>
        </p:txBody>
      </p:sp>
      <p:graphicFrame>
        <p:nvGraphicFramePr>
          <p:cNvPr id="13" name="Chart 12" descr="Pie chart depicting 2022 overnight trip spend in GB £32,882M, England £27,554M, Scotland £3,410M, Wales £1,919M.">
            <a:extLst>
              <a:ext uri="{FF2B5EF4-FFF2-40B4-BE49-F238E27FC236}">
                <a16:creationId xmlns:a16="http://schemas.microsoft.com/office/drawing/2014/main" id="{00BC626A-F4AD-8376-07E7-E64C3D9B3752}"/>
              </a:ext>
            </a:extLst>
          </p:cNvPr>
          <p:cNvGraphicFramePr/>
          <p:nvPr>
            <p:extLst>
              <p:ext uri="{D42A27DB-BD31-4B8C-83A1-F6EECF244321}">
                <p14:modId xmlns:p14="http://schemas.microsoft.com/office/powerpoint/2010/main" val="1076921869"/>
              </p:ext>
            </p:extLst>
          </p:nvPr>
        </p:nvGraphicFramePr>
        <p:xfrm>
          <a:off x="8394484" y="2832594"/>
          <a:ext cx="7558519" cy="5144558"/>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70D5D8EF-0C01-F906-C42E-22E58AD5D366}"/>
              </a:ext>
            </a:extLst>
          </p:cNvPr>
          <p:cNvSpPr txBox="1"/>
          <p:nvPr/>
        </p:nvSpPr>
        <p:spPr>
          <a:xfrm>
            <a:off x="11795380" y="4591261"/>
            <a:ext cx="1396216" cy="1477328"/>
          </a:xfrm>
          <a:prstGeom prst="rect">
            <a:avLst/>
          </a:prstGeom>
          <a:noFill/>
        </p:spPr>
        <p:txBody>
          <a:bodyPr wrap="none" lIns="0" tIns="0" rIns="0" bIns="0" rtlCol="0" anchor="ctr">
            <a:spAutoFit/>
          </a:bodyPr>
          <a:lstStyle/>
          <a:p>
            <a:pPr algn="ct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Cyfanswm </a:t>
            </a:r>
          </a:p>
          <a:p>
            <a:pPr algn="ct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Prydain </a:t>
            </a:r>
          </a:p>
          <a:p>
            <a:pPr algn="ct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Fawr</a:t>
            </a:r>
          </a:p>
          <a:p>
            <a:pPr algn="ct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£31,253</a:t>
            </a:r>
          </a:p>
        </p:txBody>
      </p:sp>
      <p:sp>
        <p:nvSpPr>
          <p:cNvPr id="7" name="Rectangle 6">
            <a:extLst>
              <a:ext uri="{FF2B5EF4-FFF2-40B4-BE49-F238E27FC236}">
                <a16:creationId xmlns:a16="http://schemas.microsoft.com/office/drawing/2014/main" id="{02323B3F-10D6-8873-7A62-F2268FBB421C}"/>
              </a:ext>
            </a:extLst>
          </p:cNvPr>
          <p:cNvSpPr/>
          <p:nvPr/>
        </p:nvSpPr>
        <p:spPr>
          <a:xfrm>
            <a:off x="16226992" y="2105025"/>
            <a:ext cx="7558519" cy="7823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Cyfanswm y Nosweithiau Gwely 2023 (miliynau)</a:t>
            </a:r>
          </a:p>
        </p:txBody>
      </p:sp>
      <p:sp>
        <p:nvSpPr>
          <p:cNvPr id="9" name="Rectangle 8">
            <a:extLst>
              <a:ext uri="{FF2B5EF4-FFF2-40B4-BE49-F238E27FC236}">
                <a16:creationId xmlns:a16="http://schemas.microsoft.com/office/drawing/2014/main" id="{87BD7C90-1AFF-E788-EC99-D078C4C33802}"/>
              </a:ext>
              <a:ext uri="{C183D7F6-B498-43B3-948B-1728B52AA6E4}">
                <adec:decorative xmlns:adec="http://schemas.microsoft.com/office/drawing/2017/decorative" val="1"/>
              </a:ext>
            </a:extLst>
          </p:cNvPr>
          <p:cNvSpPr/>
          <p:nvPr/>
        </p:nvSpPr>
        <p:spPr>
          <a:xfrm>
            <a:off x="16226992" y="2887334"/>
            <a:ext cx="7558519" cy="529329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800"/>
          </a:p>
        </p:txBody>
      </p:sp>
      <p:graphicFrame>
        <p:nvGraphicFramePr>
          <p:cNvPr id="15" name="Chart 14" descr="Pie chart depicting 2022 total bednights in GB 383.3M, England 316.2M Scotland 40.9M, Wales 26.1M.">
            <a:extLst>
              <a:ext uri="{FF2B5EF4-FFF2-40B4-BE49-F238E27FC236}">
                <a16:creationId xmlns:a16="http://schemas.microsoft.com/office/drawing/2014/main" id="{628D8928-66BA-42A5-F8B9-7EA99D04C9F9}"/>
              </a:ext>
            </a:extLst>
          </p:cNvPr>
          <p:cNvGraphicFramePr/>
          <p:nvPr>
            <p:extLst>
              <p:ext uri="{D42A27DB-BD31-4B8C-83A1-F6EECF244321}">
                <p14:modId xmlns:p14="http://schemas.microsoft.com/office/powerpoint/2010/main" val="3662370776"/>
              </p:ext>
            </p:extLst>
          </p:nvPr>
        </p:nvGraphicFramePr>
        <p:xfrm>
          <a:off x="16263507" y="2882818"/>
          <a:ext cx="7558519" cy="5144558"/>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5">
            <a:extLst>
              <a:ext uri="{FF2B5EF4-FFF2-40B4-BE49-F238E27FC236}">
                <a16:creationId xmlns:a16="http://schemas.microsoft.com/office/drawing/2014/main" id="{84759D9B-D8F5-8870-D6D5-B04CB5CFEE6A}"/>
              </a:ext>
            </a:extLst>
          </p:cNvPr>
          <p:cNvSpPr txBox="1"/>
          <p:nvPr/>
        </p:nvSpPr>
        <p:spPr>
          <a:xfrm>
            <a:off x="19648679" y="4591261"/>
            <a:ext cx="1396216" cy="1477328"/>
          </a:xfrm>
          <a:prstGeom prst="rect">
            <a:avLst/>
          </a:prstGeom>
          <a:noFill/>
        </p:spPr>
        <p:txBody>
          <a:bodyPr wrap="none" lIns="0" tIns="0" rIns="0" bIns="0" rtlCol="0" anchor="ctr">
            <a:spAutoFit/>
          </a:bodyPr>
          <a:lstStyle/>
          <a:p>
            <a:pPr algn="ct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Cyfanswm </a:t>
            </a:r>
          </a:p>
          <a:p>
            <a:pPr algn="ct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Prydain </a:t>
            </a:r>
          </a:p>
          <a:p>
            <a:pPr algn="ct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Fawr</a:t>
            </a:r>
          </a:p>
          <a:p>
            <a:pPr algn="ctr"/>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340.2</a:t>
            </a:r>
          </a:p>
        </p:txBody>
      </p:sp>
      <p:graphicFrame>
        <p:nvGraphicFramePr>
          <p:cNvPr id="17" name="Table 16">
            <a:extLst>
              <a:ext uri="{FF2B5EF4-FFF2-40B4-BE49-F238E27FC236}">
                <a16:creationId xmlns:a16="http://schemas.microsoft.com/office/drawing/2014/main" id="{0E19A97F-68CE-4CE4-D782-8802C089791D}"/>
              </a:ext>
            </a:extLst>
          </p:cNvPr>
          <p:cNvGraphicFramePr>
            <a:graphicFrameLocks noGrp="1"/>
          </p:cNvGraphicFramePr>
          <p:nvPr>
            <p:extLst>
              <p:ext uri="{D42A27DB-BD31-4B8C-83A1-F6EECF244321}">
                <p14:modId xmlns:p14="http://schemas.microsoft.com/office/powerpoint/2010/main" val="2482855081"/>
              </p:ext>
            </p:extLst>
          </p:nvPr>
        </p:nvGraphicFramePr>
        <p:xfrm>
          <a:off x="561976" y="8307913"/>
          <a:ext cx="7558518" cy="3671361"/>
        </p:xfrm>
        <a:graphic>
          <a:graphicData uri="http://schemas.openxmlformats.org/drawingml/2006/table">
            <a:tbl>
              <a:tblPr firstRow="1" bandRow="1">
                <a:tableStyleId>{5C22544A-7EE6-4342-B048-85BDC9FD1C3A}</a:tableStyleId>
              </a:tblPr>
              <a:tblGrid>
                <a:gridCol w="3779259">
                  <a:extLst>
                    <a:ext uri="{9D8B030D-6E8A-4147-A177-3AD203B41FA5}">
                      <a16:colId xmlns:a16="http://schemas.microsoft.com/office/drawing/2014/main" val="81361600"/>
                    </a:ext>
                  </a:extLst>
                </a:gridCol>
                <a:gridCol w="3779259">
                  <a:extLst>
                    <a:ext uri="{9D8B030D-6E8A-4147-A177-3AD203B41FA5}">
                      <a16:colId xmlns:a16="http://schemas.microsoft.com/office/drawing/2014/main" val="887013069"/>
                    </a:ext>
                  </a:extLst>
                </a:gridCol>
              </a:tblGrid>
              <a:tr h="927861">
                <a:tc>
                  <a:txBody>
                    <a:bodyPr/>
                    <a:lstStyle/>
                    <a:p>
                      <a:pPr marL="0" algn="ctr" defTabSz="914400" rtl="0" eaLnBrk="1"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Cenedl</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Gwariant Cyfartalog fesul Taith 2023</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6938923"/>
                  </a:ext>
                </a:extLst>
              </a:tr>
              <a:tr h="685875">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Prydain Fawr</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 £266</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818411631"/>
                  </a:ext>
                </a:extLst>
              </a:tr>
              <a:tr h="685875">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Lloegr</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 £262</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992828607"/>
                  </a:ext>
                </a:extLst>
              </a:tr>
              <a:tr h="685875">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Yr Alban</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 £258</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00298329"/>
                  </a:ext>
                </a:extLst>
              </a:tr>
              <a:tr h="685875">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Cymru</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 £239 </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64184207"/>
                  </a:ext>
                </a:extLst>
              </a:tr>
            </a:tbl>
          </a:graphicData>
        </a:graphic>
      </p:graphicFrame>
      <p:graphicFrame>
        <p:nvGraphicFramePr>
          <p:cNvPr id="20" name="Table 19">
            <a:extLst>
              <a:ext uri="{FF2B5EF4-FFF2-40B4-BE49-F238E27FC236}">
                <a16:creationId xmlns:a16="http://schemas.microsoft.com/office/drawing/2014/main" id="{476A54A6-77B4-5F15-0EA6-D5BBC63B075D}"/>
              </a:ext>
            </a:extLst>
          </p:cNvPr>
          <p:cNvGraphicFramePr>
            <a:graphicFrameLocks noGrp="1"/>
          </p:cNvGraphicFramePr>
          <p:nvPr>
            <p:extLst>
              <p:ext uri="{D42A27DB-BD31-4B8C-83A1-F6EECF244321}">
                <p14:modId xmlns:p14="http://schemas.microsoft.com/office/powerpoint/2010/main" val="315963910"/>
              </p:ext>
            </p:extLst>
          </p:nvPr>
        </p:nvGraphicFramePr>
        <p:xfrm>
          <a:off x="8394483" y="8307913"/>
          <a:ext cx="7558520" cy="3671361"/>
        </p:xfrm>
        <a:graphic>
          <a:graphicData uri="http://schemas.openxmlformats.org/drawingml/2006/table">
            <a:tbl>
              <a:tblPr firstRow="1" bandRow="1">
                <a:tableStyleId>{5C22544A-7EE6-4342-B048-85BDC9FD1C3A}</a:tableStyleId>
              </a:tblPr>
              <a:tblGrid>
                <a:gridCol w="3779260">
                  <a:extLst>
                    <a:ext uri="{9D8B030D-6E8A-4147-A177-3AD203B41FA5}">
                      <a16:colId xmlns:a16="http://schemas.microsoft.com/office/drawing/2014/main" val="81361600"/>
                    </a:ext>
                  </a:extLst>
                </a:gridCol>
                <a:gridCol w="3779260">
                  <a:extLst>
                    <a:ext uri="{9D8B030D-6E8A-4147-A177-3AD203B41FA5}">
                      <a16:colId xmlns:a16="http://schemas.microsoft.com/office/drawing/2014/main" val="887013069"/>
                    </a:ext>
                  </a:extLst>
                </a:gridCol>
              </a:tblGrid>
              <a:tr h="927861">
                <a:tc>
                  <a:txBody>
                    <a:bodyPr/>
                    <a:lstStyle/>
                    <a:p>
                      <a:pPr marL="0" algn="ctr" defTabSz="914400" rtl="0" eaLnBrk="1"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Cenedl</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Gwariant Cyfartalog fesul Noson 2023</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6938923"/>
                  </a:ext>
                </a:extLst>
              </a:tr>
              <a:tr h="685875">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Prydain Fawr</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 £92</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818411631"/>
                  </a:ext>
                </a:extLst>
              </a:tr>
              <a:tr h="685875">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Lloegr</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 £93</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992828607"/>
                  </a:ext>
                </a:extLst>
              </a:tr>
              <a:tr h="685875">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Yr Alban</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 £90</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00298329"/>
                  </a:ext>
                </a:extLst>
              </a:tr>
              <a:tr h="685875">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Cymru</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 £82</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64184207"/>
                  </a:ext>
                </a:extLst>
              </a:tr>
            </a:tbl>
          </a:graphicData>
        </a:graphic>
      </p:graphicFrame>
      <p:graphicFrame>
        <p:nvGraphicFramePr>
          <p:cNvPr id="21" name="Table 20">
            <a:extLst>
              <a:ext uri="{FF2B5EF4-FFF2-40B4-BE49-F238E27FC236}">
                <a16:creationId xmlns:a16="http://schemas.microsoft.com/office/drawing/2014/main" id="{BC8F2AF0-19DD-68CE-26D5-68060A8FEC8D}"/>
              </a:ext>
            </a:extLst>
          </p:cNvPr>
          <p:cNvGraphicFramePr>
            <a:graphicFrameLocks noGrp="1"/>
          </p:cNvGraphicFramePr>
          <p:nvPr>
            <p:extLst>
              <p:ext uri="{D42A27DB-BD31-4B8C-83A1-F6EECF244321}">
                <p14:modId xmlns:p14="http://schemas.microsoft.com/office/powerpoint/2010/main" val="2334227317"/>
              </p:ext>
            </p:extLst>
          </p:nvPr>
        </p:nvGraphicFramePr>
        <p:xfrm>
          <a:off x="16226991" y="8307913"/>
          <a:ext cx="7558520" cy="3671361"/>
        </p:xfrm>
        <a:graphic>
          <a:graphicData uri="http://schemas.openxmlformats.org/drawingml/2006/table">
            <a:tbl>
              <a:tblPr firstRow="1" bandRow="1">
                <a:tableStyleId>{5C22544A-7EE6-4342-B048-85BDC9FD1C3A}</a:tableStyleId>
              </a:tblPr>
              <a:tblGrid>
                <a:gridCol w="3779260">
                  <a:extLst>
                    <a:ext uri="{9D8B030D-6E8A-4147-A177-3AD203B41FA5}">
                      <a16:colId xmlns:a16="http://schemas.microsoft.com/office/drawing/2014/main" val="81361600"/>
                    </a:ext>
                  </a:extLst>
                </a:gridCol>
                <a:gridCol w="3779260">
                  <a:extLst>
                    <a:ext uri="{9D8B030D-6E8A-4147-A177-3AD203B41FA5}">
                      <a16:colId xmlns:a16="http://schemas.microsoft.com/office/drawing/2014/main" val="887013069"/>
                    </a:ext>
                  </a:extLst>
                </a:gridCol>
              </a:tblGrid>
              <a:tr h="927861">
                <a:tc>
                  <a:txBody>
                    <a:bodyPr/>
                    <a:lstStyle/>
                    <a:p>
                      <a:pPr marL="0" algn="ctr" defTabSz="914400" rtl="0" eaLnBrk="1"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Cenedl</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Cyfartaledd Nosweithiau fesul Taith 2023</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6938923"/>
                  </a:ext>
                </a:extLst>
              </a:tr>
              <a:tr h="685875">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Prydain Fawr</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2.9</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818411631"/>
                  </a:ext>
                </a:extLst>
              </a:tr>
              <a:tr h="685875">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Lloegr</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2.8</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992828607"/>
                  </a:ext>
                </a:extLst>
              </a:tr>
              <a:tr h="685875">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Yr Alban</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2.9</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00298329"/>
                  </a:ext>
                </a:extLst>
              </a:tr>
              <a:tr h="685875">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Cymru</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2.9</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64184207"/>
                  </a:ext>
                </a:extLst>
              </a:tr>
            </a:tbl>
          </a:graphicData>
        </a:graphic>
      </p:graphicFrame>
      <p:sp>
        <p:nvSpPr>
          <p:cNvPr id="3" name="Text Placeholder 2">
            <a:extLst>
              <a:ext uri="{FF2B5EF4-FFF2-40B4-BE49-F238E27FC236}">
                <a16:creationId xmlns:a16="http://schemas.microsoft.com/office/drawing/2014/main" id="{B60C9722-D37D-EF2F-3AD5-CCF25E6BCF72}"/>
              </a:ext>
            </a:extLst>
          </p:cNvPr>
          <p:cNvSpPr>
            <a:spLocks noGrp="1"/>
          </p:cNvSpPr>
          <p:nvPr>
            <p:ph type="body" sz="quarter" idx="14"/>
          </p:nvPr>
        </p:nvSpPr>
        <p:spPr/>
        <p:txBody>
          <a:bodyPr/>
          <a:lstStyle/>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Prydain Fawr 9,245; Lloegr 7,279; Yr Alban 1,265; Cymru 914</a:t>
            </a:r>
          </a:p>
        </p:txBody>
      </p:sp>
    </p:spTree>
    <p:extLst>
      <p:ext uri="{BB962C8B-B14F-4D97-AF65-F5344CB8AC3E}">
        <p14:creationId xmlns:p14="http://schemas.microsoft.com/office/powerpoint/2010/main" val="258401603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Teithiau domestig dros nos fesul mis yn 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Cyrhaeddodd teithiau dros nos domestig ym Mhrydain Fawr uchafbwynt ym mis Awst 2023 gyda 12.4 miliwn o deithiau wedi’u gwneud, ac ysgogwyd hyn yn bennaf gan deithiau gwyliau yn y cyfnod hwn (41% ym mis Awst o’i gymharu â 32% yn 2023). Roedd cyfnod y Pasg ym mis Ebrill 2023 yn arbennig o boblogaidd ymhlith teuluoedd, tra bod mis Rhagfyr 2023 yn cyrraedd uchafbwynt o ganlyniad i’r bobl hynny sy’n ymweld â ffrindiau a theulu yn ystod y gwyliau (45% o’i gymharu â 37% yn 2023 yn gyffredinol).</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dirty="0">
                <a:solidFill>
                  <a:srgbClr val="FFFFFF"/>
                </a:solidFill>
                <a:effectLst/>
                <a:uFill>
                  <a:solidFill>
                    <a:prstClr val="black">
                      <a:alpha val="0"/>
                    </a:prstClr>
                  </a:solidFill>
                </a:uFill>
                <a:latin typeface="Wales Sans Body"/>
                <a:ea typeface="Wales Sans Body"/>
                <a:cs typeface="Wales Sans Body"/>
              </a:rPr>
              <a:t>Cyfanswm teithiau (miliynau)</a:t>
            </a:r>
          </a:p>
        </p:txBody>
      </p:sp>
      <p:graphicFrame>
        <p:nvGraphicFramePr>
          <p:cNvPr id="8" name="Content Placeholder 12" descr="Line chart depicting total trips (in millions) by month to GB, England, Scotland and Wales in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2637473933"/>
              </p:ext>
            </p:extLst>
          </p:nvPr>
        </p:nvGraphicFramePr>
        <p:xfrm>
          <a:off x="723900" y="4610101"/>
          <a:ext cx="16097250" cy="72770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a:extLst>
              <a:ext uri="{FF2B5EF4-FFF2-40B4-BE49-F238E27FC236}">
                <a16:creationId xmlns:a16="http://schemas.microsoft.com/office/drawing/2014/main" id="{E37E9011-0BE2-FA14-2495-0AF846ACADDB}"/>
              </a:ext>
            </a:extLst>
          </p:cNvPr>
          <p:cNvGraphicFramePr>
            <a:graphicFrameLocks noGrp="1"/>
          </p:cNvGraphicFramePr>
          <p:nvPr>
            <p:extLst>
              <p:ext uri="{D42A27DB-BD31-4B8C-83A1-F6EECF244321}">
                <p14:modId xmlns:p14="http://schemas.microsoft.com/office/powerpoint/2010/main" val="993005412"/>
              </p:ext>
            </p:extLst>
          </p:nvPr>
        </p:nvGraphicFramePr>
        <p:xfrm>
          <a:off x="17288890" y="3786186"/>
          <a:ext cx="6498734" cy="8422662"/>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637030">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Cenedl</a:t>
                      </a:r>
                    </a:p>
                  </a:txBody>
                  <a:tcPr marL="167662" marR="167662" marT="83831" marB="83831"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Nifer y teithiau 2023 (miliynau)</a:t>
                      </a:r>
                      <a:endParaRPr lang="en-GB" sz="2800"/>
                    </a:p>
                  </a:txBody>
                  <a:tcPr marL="167662" marR="167662" marT="83831" marB="83831"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Cyfran y teithiau</a:t>
                      </a:r>
                    </a:p>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2023</a:t>
                      </a:r>
                    </a:p>
                  </a:txBody>
                  <a:tcPr marL="167662" marR="167662" marT="83831" marB="83831" anchor="ctr"/>
                </a:tc>
                <a:extLst>
                  <a:ext uri="{0D108BD9-81ED-4DB2-BD59-A6C34878D82A}">
                    <a16:rowId xmlns:a16="http://schemas.microsoft.com/office/drawing/2014/main" val="1236938923"/>
                  </a:ext>
                </a:extLst>
              </a:tr>
              <a:tr h="1637030">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Prydain Fawr</a:t>
                      </a:r>
                      <a:endParaRPr lang="en-GB" sz="2400">
                        <a:solidFill>
                          <a:schemeClr val="tx1"/>
                        </a:solidFill>
                      </a:endParaRPr>
                    </a:p>
                  </a:txBody>
                  <a:tcPr marL="167662" marR="167662" marT="83831" marB="83831" anchor="ctr"/>
                </a:tc>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117.4</a:t>
                      </a:r>
                    </a:p>
                  </a:txBody>
                  <a:tcPr marL="167662" marR="167662" marT="83831" marB="83831" anchor="ctr"/>
                </a:tc>
                <a:tc>
                  <a:txBody>
                    <a:bodyPr/>
                    <a:lstStyle/>
                    <a:p>
                      <a:pPr algn="ctr"/>
                      <a:endParaRPr lang="en-GB" sz="2400">
                        <a:solidFill>
                          <a:schemeClr val="tx1"/>
                        </a:solidFill>
                      </a:endParaRPr>
                    </a:p>
                  </a:txBody>
                  <a:tcPr marL="167662" marR="167662" marT="83831" marB="83831" anchor="ctr"/>
                </a:tc>
                <a:extLst>
                  <a:ext uri="{0D108BD9-81ED-4DB2-BD59-A6C34878D82A}">
                    <a16:rowId xmlns:a16="http://schemas.microsoft.com/office/drawing/2014/main" val="2818411631"/>
                  </a:ext>
                </a:extLst>
              </a:tr>
              <a:tr h="1637030">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Lloegr</a:t>
                      </a:r>
                      <a:endParaRPr lang="en-GB" sz="2400">
                        <a:solidFill>
                          <a:schemeClr val="tx1"/>
                        </a:solidFill>
                      </a:endParaRPr>
                    </a:p>
                  </a:txBody>
                  <a:tcPr marL="167662" marR="167662" marT="83831" marB="83831" anchor="ctr"/>
                </a:tc>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99.4</a:t>
                      </a:r>
                    </a:p>
                  </a:txBody>
                  <a:tcPr marL="167662" marR="167662" marT="83831" marB="83831" anchor="ctr"/>
                </a:tc>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85%</a:t>
                      </a:r>
                      <a:endParaRPr lang="en-GB" sz="2400" kern="1200">
                        <a:solidFill>
                          <a:schemeClr val="tx1"/>
                        </a:solidFill>
                        <a:latin typeface="+mn-lt"/>
                        <a:ea typeface="+mn-ea"/>
                        <a:cs typeface="+mn-cs"/>
                      </a:endParaRPr>
                    </a:p>
                  </a:txBody>
                  <a:tcPr marL="167662" marR="167662" marT="83831" marB="83831" anchor="ctr"/>
                </a:tc>
                <a:extLst>
                  <a:ext uri="{0D108BD9-81ED-4DB2-BD59-A6C34878D82A}">
                    <a16:rowId xmlns:a16="http://schemas.microsoft.com/office/drawing/2014/main" val="3992828607"/>
                  </a:ext>
                </a:extLst>
              </a:tr>
              <a:tr h="1637030">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Yr Alban</a:t>
                      </a:r>
                      <a:endParaRPr lang="en-GB" sz="2400">
                        <a:solidFill>
                          <a:schemeClr val="tx1"/>
                        </a:solidFill>
                      </a:endParaRPr>
                    </a:p>
                  </a:txBody>
                  <a:tcPr marL="167662" marR="167662" marT="83831" marB="83831" anchor="ctr"/>
                </a:tc>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12.4</a:t>
                      </a:r>
                    </a:p>
                  </a:txBody>
                  <a:tcPr marL="167662" marR="167662" marT="83831" marB="83831" anchor="ctr"/>
                </a:tc>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11%</a:t>
                      </a:r>
                      <a:endParaRPr lang="en-GB" sz="2400" kern="1200">
                        <a:solidFill>
                          <a:schemeClr val="tx1"/>
                        </a:solidFill>
                        <a:latin typeface="+mn-lt"/>
                        <a:ea typeface="+mn-ea"/>
                        <a:cs typeface="+mn-cs"/>
                      </a:endParaRPr>
                    </a:p>
                  </a:txBody>
                  <a:tcPr marL="167662" marR="167662" marT="83831" marB="83831" anchor="ctr"/>
                </a:tc>
                <a:extLst>
                  <a:ext uri="{0D108BD9-81ED-4DB2-BD59-A6C34878D82A}">
                    <a16:rowId xmlns:a16="http://schemas.microsoft.com/office/drawing/2014/main" val="664184207"/>
                  </a:ext>
                </a:extLst>
              </a:tr>
              <a:tr h="1637030">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Cymru</a:t>
                      </a:r>
                      <a:endParaRPr lang="en-GB" sz="2400">
                        <a:solidFill>
                          <a:schemeClr val="tx1"/>
                        </a:solidFill>
                      </a:endParaRPr>
                    </a:p>
                  </a:txBody>
                  <a:tcPr marL="167662" marR="167662" marT="83831" marB="83831" anchor="ctr"/>
                </a:tc>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8.4</a:t>
                      </a:r>
                    </a:p>
                  </a:txBody>
                  <a:tcPr marL="167662" marR="167662" marT="83831" marB="83831" anchor="ctr"/>
                </a:tc>
                <a:tc>
                  <a:txBody>
                    <a:bodyPr/>
                    <a:lstStyle/>
                    <a:p>
                      <a:pPr marL="0" algn="ctr" defTabSz="914400" rtl="0" eaLnBrk="1" latinLnBrk="0" hangingPunct="1"/>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7%</a:t>
                      </a:r>
                      <a:endParaRPr lang="en-GB" sz="2400" kern="1200" dirty="0">
                        <a:solidFill>
                          <a:schemeClr val="tx1"/>
                        </a:solidFill>
                        <a:latin typeface="+mn-lt"/>
                        <a:ea typeface="+mn-ea"/>
                        <a:cs typeface="+mn-cs"/>
                      </a:endParaRPr>
                    </a:p>
                  </a:txBody>
                  <a:tcPr marL="167662" marR="167662" marT="83831" marB="83831"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Prydain Fawr 9,245; Lloegr 7,279; Yr Alban 1,265; Cymru 914</a:t>
            </a:r>
          </a:p>
        </p:txBody>
      </p:sp>
    </p:spTree>
    <p:extLst>
      <p:ext uri="{BB962C8B-B14F-4D97-AF65-F5344CB8AC3E}">
        <p14:creationId xmlns:p14="http://schemas.microsoft.com/office/powerpoint/2010/main" val="129080923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Teithiau dros nos domestig fesul chwarter 2022-2023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O gymharu â 2022, roedd gostyngiad mewn teithiau domestig dros nos ym Mhrydain Fawr yn Ch4 2023. Fodd bynnag, roedd Ch4 2022 yn arbennig o gryf wrth i’r cyhoedd groesawu teithio ar ôl cael gwared ar yr holl gyfyngiadau COVID-19 yn derfynol yn gynharach yn y flwyddyn. Er bod gostyngiad yn nifer y teithiau yn Lloegr yng nghyfnod yr Haf 2023, bu cynnydd bach mewn teithiau yn yr Alban (+8%) oherwydd cynnydd mewn teithiau amrywiol, a Chymru (+10%). Oherwydd y galw mawr ym mis Ebrill 2023, roedd teithiau yn Lloegr yn Ch2 fymryn yn uwch (4%) nag yn 2022. </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23209256"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dirty="0">
                <a:solidFill>
                  <a:srgbClr val="FFFFFF"/>
                </a:solidFill>
                <a:effectLst/>
                <a:uFill>
                  <a:solidFill>
                    <a:prstClr val="black">
                      <a:alpha val="0"/>
                    </a:prstClr>
                  </a:solidFill>
                </a:uFill>
                <a:latin typeface="Wales Sans Body"/>
                <a:ea typeface="Wales Sans Body"/>
                <a:cs typeface="Wales Sans Body"/>
              </a:rPr>
              <a:t>Cyfanswm teithiau (miliynau) fesul chwarter</a:t>
            </a:r>
          </a:p>
        </p:txBody>
      </p:sp>
      <p:graphicFrame>
        <p:nvGraphicFramePr>
          <p:cNvPr id="8" name="Content Placeholder 12" descr="Line chart depicting total trips (in millions) by quarter to GB, England, Scotland and Wales 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2522269730"/>
              </p:ext>
            </p:extLst>
          </p:nvPr>
        </p:nvGraphicFramePr>
        <p:xfrm>
          <a:off x="723900" y="4610101"/>
          <a:ext cx="22828078" cy="7277099"/>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Prydain Fawr 9,245; Lloegr 7,279; Yr Alban 1,265; Cymru 914</a:t>
            </a:r>
          </a:p>
        </p:txBody>
      </p:sp>
    </p:spTree>
    <p:extLst>
      <p:ext uri="{BB962C8B-B14F-4D97-AF65-F5344CB8AC3E}">
        <p14:creationId xmlns:p14="http://schemas.microsoft.com/office/powerpoint/2010/main" val="549866441"/>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dirty="0">
                <a:solidFill>
                  <a:srgbClr val="000000"/>
                </a:solidFill>
                <a:effectLst/>
                <a:uFill>
                  <a:solidFill>
                    <a:prstClr val="black">
                      <a:alpha val="0"/>
                    </a:prstClr>
                  </a:solidFill>
                </a:uFill>
                <a:latin typeface="Wales Sans Headline"/>
                <a:ea typeface="Wales Sans Headline"/>
                <a:cs typeface="Wales Sans Headline"/>
              </a:rPr>
              <a:t>Cyfanswm teithiau fesul chwarter 2022-2023</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Yn unol â nifer y teithiau, roedd gwariant Ch1 a Ch2 ar deithiau domestig ym Mhrydain Fawr a Lloegr yn 2023 yn well na’r un cyfnod yn 2022. Cynyddodd gwariant yn Ch3 2023 ar gyfer yr Alban (6%) a Chymru (23%).</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61975" y="4125090"/>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61975" y="3436935"/>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Cyfanswm gwariant (miliynau)</a:t>
            </a:r>
          </a:p>
        </p:txBody>
      </p:sp>
      <p:graphicFrame>
        <p:nvGraphicFramePr>
          <p:cNvPr id="8" name="Content Placeholder 12" descr="Line chart depicting total overnight trip spend (in millions) by quarter to GB, England, Scotland and Wales 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2251713609"/>
              </p:ext>
            </p:extLst>
          </p:nvPr>
        </p:nvGraphicFramePr>
        <p:xfrm>
          <a:off x="709618" y="4249736"/>
          <a:ext cx="16097250" cy="72770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a:extLst>
              <a:ext uri="{FF2B5EF4-FFF2-40B4-BE49-F238E27FC236}">
                <a16:creationId xmlns:a16="http://schemas.microsoft.com/office/drawing/2014/main" id="{E37E9011-0BE2-FA14-2495-0AF846ACADDB}"/>
              </a:ext>
            </a:extLst>
          </p:cNvPr>
          <p:cNvGraphicFramePr>
            <a:graphicFrameLocks noGrp="1"/>
          </p:cNvGraphicFramePr>
          <p:nvPr>
            <p:extLst>
              <p:ext uri="{D42A27DB-BD31-4B8C-83A1-F6EECF244321}">
                <p14:modId xmlns:p14="http://schemas.microsoft.com/office/powerpoint/2010/main" val="2755473403"/>
              </p:ext>
            </p:extLst>
          </p:nvPr>
        </p:nvGraphicFramePr>
        <p:xfrm>
          <a:off x="17274608" y="3425822"/>
          <a:ext cx="6498734" cy="8346440"/>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637030">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Cenedl</a:t>
                      </a:r>
                    </a:p>
                  </a:txBody>
                  <a:tcPr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Cyfanswm y gwariant</a:t>
                      </a:r>
                    </a:p>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2023</a:t>
                      </a:r>
                    </a:p>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(miliynau)</a:t>
                      </a:r>
                      <a:endParaRPr lang="en-GB" sz="2800"/>
                    </a:p>
                  </a:txBody>
                  <a:tcPr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Cyfran y gwariant</a:t>
                      </a:r>
                    </a:p>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2023</a:t>
                      </a:r>
                    </a:p>
                  </a:txBody>
                  <a:tcPr anchor="ctr"/>
                </a:tc>
                <a:extLst>
                  <a:ext uri="{0D108BD9-81ED-4DB2-BD59-A6C34878D82A}">
                    <a16:rowId xmlns:a16="http://schemas.microsoft.com/office/drawing/2014/main" val="1236938923"/>
                  </a:ext>
                </a:extLst>
              </a:tr>
              <a:tr h="1637030">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Prydain Fawr</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fontAlgn="b"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£31,253</a:t>
                      </a:r>
                    </a:p>
                  </a:txBody>
                  <a:tcPr marL="90000" marR="90000" marT="46800" marB="46800" anchor="ctr"/>
                </a:tc>
                <a:tc>
                  <a:txBody>
                    <a:bodyPr/>
                    <a:lstStyle/>
                    <a:p>
                      <a:pPr marL="0" algn="ctr" defTabSz="914400" rtl="0" eaLnBrk="1" latinLnBrk="0" hangingPunct="1"/>
                      <a:endParaRPr lang="en-GB" sz="28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2818411631"/>
                  </a:ext>
                </a:extLst>
              </a:tr>
              <a:tr h="1637030">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Lloegr</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£26,045</a:t>
                      </a:r>
                    </a:p>
                  </a:txBody>
                  <a:tcPr marL="90000" marR="90000" marT="46800" marB="46800"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83%</a:t>
                      </a:r>
                      <a:endParaRPr lang="en-GB" sz="28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3992828607"/>
                  </a:ext>
                </a:extLst>
              </a:tr>
              <a:tr h="1637030">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Yr Alban</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£3,189</a:t>
                      </a:r>
                    </a:p>
                  </a:txBody>
                  <a:tcPr marL="90000" marR="90000" marT="46800" marB="46800"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10%</a:t>
                      </a:r>
                      <a:endParaRPr lang="en-GB" sz="28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664184207"/>
                  </a:ext>
                </a:extLst>
              </a:tr>
              <a:tr h="1637030">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Cymru</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£2,019</a:t>
                      </a:r>
                    </a:p>
                  </a:txBody>
                  <a:tcPr marL="90000" marR="90000" marT="46800" marB="46800" anchor="ctr"/>
                </a:tc>
                <a:tc>
                  <a:txBody>
                    <a:bodyPr/>
                    <a:lstStyle/>
                    <a:p>
                      <a:pPr marL="0" algn="ctr" defTabSz="914400" rtl="0" eaLnBrk="1" latinLnBrk="0" hangingPunct="1"/>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6%</a:t>
                      </a:r>
                      <a:endParaRPr lang="en-GB" sz="2800" kern="1200" dirty="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Prydain Fawr 9,245; Lloegr 7,279; Yr Alban 1,265; Cymru 914</a:t>
            </a:r>
          </a:p>
        </p:txBody>
      </p:sp>
    </p:spTree>
    <p:extLst>
      <p:ext uri="{BB962C8B-B14F-4D97-AF65-F5344CB8AC3E}">
        <p14:creationId xmlns:p14="http://schemas.microsoft.com/office/powerpoint/2010/main" val="20824738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Nosweithiau a dreuliwyd ar daith fesul chwarter 2022-2023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pPr algn="just"/>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Gostyngodd nifer y nosweithiau a dreuliwyd ar daith ddomestig i Brydain Fawr 9% yn 2023, o gymharu â 2022. Mae nifer y nosweithiau a dreuliwyd yn Lloegr wedi gostwng ar draws pob chwarter yn 2023. Fodd bynnag, bu cynnydd yn y nosweithiau a dreuliwyd yn yr Alban yn Ch3 a Chymru yn Ch1 2023. Nododd Astudiaethau Tracio o Sentiment am Deithio a gomisiynwyd gan Visit Britain drwy gydol 2023 y byddai tua 12%-13% (mae’n newid o un fis i’r llall) o ymatebwyr yn lleihau nifer y nosweithiau a dreulir ar daith mewn ymateb i bwysau costau byw.</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Cyfanswm y nosweithiau (miliynau)</a:t>
            </a:r>
          </a:p>
        </p:txBody>
      </p:sp>
      <p:graphicFrame>
        <p:nvGraphicFramePr>
          <p:cNvPr id="8" name="Content Placeholder 12" descr="Line chart depicting total bednights by quarter in GB, England, Scotland and Wales 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3532542737"/>
              </p:ext>
            </p:extLst>
          </p:nvPr>
        </p:nvGraphicFramePr>
        <p:xfrm>
          <a:off x="723900" y="4610101"/>
          <a:ext cx="16097250" cy="72770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a:extLst>
              <a:ext uri="{FF2B5EF4-FFF2-40B4-BE49-F238E27FC236}">
                <a16:creationId xmlns:a16="http://schemas.microsoft.com/office/drawing/2014/main" id="{E37E9011-0BE2-FA14-2495-0AF846ACADDB}"/>
              </a:ext>
            </a:extLst>
          </p:cNvPr>
          <p:cNvGraphicFramePr>
            <a:graphicFrameLocks noGrp="1"/>
          </p:cNvGraphicFramePr>
          <p:nvPr>
            <p:extLst>
              <p:ext uri="{D42A27DB-BD31-4B8C-83A1-F6EECF244321}">
                <p14:modId xmlns:p14="http://schemas.microsoft.com/office/powerpoint/2010/main" val="2771536801"/>
              </p:ext>
            </p:extLst>
          </p:nvPr>
        </p:nvGraphicFramePr>
        <p:xfrm>
          <a:off x="17288890" y="3786186"/>
          <a:ext cx="6498734" cy="8346440"/>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637030">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Cenedl</a:t>
                      </a:r>
                    </a:p>
                  </a:txBody>
                  <a:tcPr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Cyfanswm y nosweithiau 2023 (miliynau)</a:t>
                      </a:r>
                    </a:p>
                  </a:txBody>
                  <a:tcPr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Cyfran y nosweithiau</a:t>
                      </a:r>
                    </a:p>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2023</a:t>
                      </a:r>
                    </a:p>
                  </a:txBody>
                  <a:tcPr anchor="ctr"/>
                </a:tc>
                <a:extLst>
                  <a:ext uri="{0D108BD9-81ED-4DB2-BD59-A6C34878D82A}">
                    <a16:rowId xmlns:a16="http://schemas.microsoft.com/office/drawing/2014/main" val="1236938923"/>
                  </a:ext>
                </a:extLst>
              </a:tr>
              <a:tr h="1637030">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Prydain Fawr</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340.2</a:t>
                      </a:r>
                    </a:p>
                  </a:txBody>
                  <a:tcPr marL="90000" marR="90000" marT="46800" marB="46800" anchor="ctr"/>
                </a:tc>
                <a:tc>
                  <a:txBody>
                    <a:bodyPr/>
                    <a:lstStyle/>
                    <a:p>
                      <a:pPr marL="0" algn="ctr" defTabSz="914400" rtl="0" eaLnBrk="1" latinLnBrk="0" hangingPunct="1"/>
                      <a:endParaRPr lang="en-GB" sz="28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2818411631"/>
                  </a:ext>
                </a:extLst>
              </a:tr>
              <a:tr h="1637030">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Lloegr</a:t>
                      </a:r>
                      <a:endParaRPr lang="en-GB" sz="2800" kern="1200">
                        <a:solidFill>
                          <a:schemeClr val="tx1"/>
                        </a:solidFill>
                        <a:latin typeface="+mn-lt"/>
                        <a:ea typeface="+mn-ea"/>
                        <a:cs typeface="+mn-cs"/>
                      </a:endParaRPr>
                    </a:p>
                  </a:txBody>
                  <a:tcPr marL="90000" marR="90000" marT="46800" marB="46800" anchor="ctr"/>
                </a:tc>
                <a:tc>
                  <a:txBody>
                    <a:bodyPr/>
                    <a:lstStyle/>
                    <a:p>
                      <a:pPr algn="ctr"/>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280.3</a:t>
                      </a:r>
                    </a:p>
                  </a:txBody>
                  <a:tcPr marL="90000" marR="90000" marT="46800" marB="46800" anchor="ctr"/>
                </a:tc>
                <a:tc>
                  <a:txBody>
                    <a:bodyPr/>
                    <a:lstStyle/>
                    <a:p>
                      <a:pPr algn="ctr"/>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82%</a:t>
                      </a:r>
                      <a:endParaRPr lang="en-GB" sz="2800">
                        <a:solidFill>
                          <a:schemeClr val="tx1"/>
                        </a:solidFill>
                      </a:endParaRPr>
                    </a:p>
                  </a:txBody>
                  <a:tcPr marL="90000" marR="90000" marT="46800" marB="46800" anchor="ctr"/>
                </a:tc>
                <a:extLst>
                  <a:ext uri="{0D108BD9-81ED-4DB2-BD59-A6C34878D82A}">
                    <a16:rowId xmlns:a16="http://schemas.microsoft.com/office/drawing/2014/main" val="3992828607"/>
                  </a:ext>
                </a:extLst>
              </a:tr>
              <a:tr h="1637030">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Yr Alban</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fontAlgn="ctr"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 35.4</a:t>
                      </a:r>
                    </a:p>
                  </a:txBody>
                  <a:tcPr marL="90000" marR="90000" marT="46800" marB="46800"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10%</a:t>
                      </a:r>
                      <a:endParaRPr lang="en-GB" sz="28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664184207"/>
                  </a:ext>
                </a:extLst>
              </a:tr>
              <a:tr h="1637030">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Cymru</a:t>
                      </a:r>
                      <a:endParaRPr lang="en-GB" sz="2800" kern="1200">
                        <a:solidFill>
                          <a:schemeClr val="tx1"/>
                        </a:solidFill>
                        <a:latin typeface="+mn-lt"/>
                        <a:ea typeface="+mn-ea"/>
                        <a:cs typeface="+mn-cs"/>
                      </a:endParaRPr>
                    </a:p>
                  </a:txBody>
                  <a:tcPr marL="90000" marR="90000" marT="46800" marB="46800" anchor="ctr"/>
                </a:tc>
                <a:tc>
                  <a:txBody>
                    <a:bodyPr/>
                    <a:lstStyle/>
                    <a:p>
                      <a:pPr algn="ctr"/>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24.5</a:t>
                      </a:r>
                    </a:p>
                  </a:txBody>
                  <a:tcPr marL="90000" marR="90000" marT="46800" marB="46800" anchor="ctr"/>
                </a:tc>
                <a:tc>
                  <a:txBody>
                    <a:bodyPr/>
                    <a:lstStyle/>
                    <a:p>
                      <a:pPr algn="ctr"/>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7%</a:t>
                      </a:r>
                      <a:endParaRPr lang="en-GB" sz="2800" dirty="0">
                        <a:solidFill>
                          <a:schemeClr val="tx1"/>
                        </a:solidFill>
                      </a:endParaRPr>
                    </a:p>
                  </a:txBody>
                  <a:tcPr marL="90000" marR="90000" marT="46800" marB="46800"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Prydain Fawr 9,245; Lloegr 7,279; Yr Alban 1,265; Cymru 914</a:t>
            </a:r>
          </a:p>
        </p:txBody>
      </p:sp>
    </p:spTree>
    <p:extLst>
      <p:ext uri="{BB962C8B-B14F-4D97-AF65-F5344CB8AC3E}">
        <p14:creationId xmlns:p14="http://schemas.microsoft.com/office/powerpoint/2010/main" val="32445863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Cenedl breswylio fesul gwlad cyrchfan yn 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Yng Nghymru y gwelwyd y mwyaf o dwristiaeth ar draws Prydain gyda thrigolion Lloegr yn gwneud mwyafrif y teithiau. Er bod hyn wedi gostwng mewn termau real (o 7.3m yn 2022 i 7.1m yn 2023), bu cynnydd o 3 phwynt canran yng nghyfran y teithiau yn yr Alban gan drigolion yr Alban (55% i 58%). Yn debyg i 2022, roedd llai nag 1 o bob 10 o deithiau yn Lloegr gan drigolion gwledydd eraill Prydain. Mae gan deithiau mewn gwledydd eraill wariant cyfartalog uwch na theithiau yn y wlad gartref h.y. gwariant cyfartalog trigolion yr Alban fesul taith i Gymru yw £391 o’i gymharu â £239 yn gyffredinol.</a:t>
            </a:r>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dirty="0">
                <a:solidFill>
                  <a:srgbClr val="FFFFFF"/>
                </a:solidFill>
                <a:effectLst/>
                <a:uFill>
                  <a:solidFill>
                    <a:prstClr val="black">
                      <a:alpha val="0"/>
                    </a:prstClr>
                  </a:solidFill>
                </a:uFill>
                <a:latin typeface="Wales Sans Body"/>
                <a:ea typeface="Wales Sans Body"/>
                <a:cs typeface="Wales Sans Body"/>
              </a:rPr>
              <a:t>Cyfanswm teithiau (miliynau)</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23209256"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9" name="Content Placeholder 8" descr="Three bar charts depicting total trips in millions to England, Scotland and Wales by nation of residence (England, Scotland or Wales) in 2022.">
            <a:extLst>
              <a:ext uri="{FF2B5EF4-FFF2-40B4-BE49-F238E27FC236}">
                <a16:creationId xmlns:a16="http://schemas.microsoft.com/office/drawing/2014/main" id="{68A02C7A-09E7-E078-AFD1-7B2F80CB9D5F}"/>
              </a:ext>
            </a:extLst>
          </p:cNvPr>
          <p:cNvGraphicFramePr/>
          <p:nvPr>
            <p:extLst>
              <p:ext uri="{D42A27DB-BD31-4B8C-83A1-F6EECF244321}">
                <p14:modId xmlns:p14="http://schemas.microsoft.com/office/powerpoint/2010/main" val="2122264430"/>
              </p:ext>
            </p:extLst>
          </p:nvPr>
        </p:nvGraphicFramePr>
        <p:xfrm>
          <a:off x="1143000" y="4958967"/>
          <a:ext cx="21640800" cy="7043351"/>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Prydain Fawr 9,245; Lloegr 7,279; Yr Alban 1,265; Cymru 914</a:t>
            </a:r>
          </a:p>
        </p:txBody>
      </p:sp>
    </p:spTree>
    <p:extLst>
      <p:ext uri="{BB962C8B-B14F-4D97-AF65-F5344CB8AC3E}">
        <p14:creationId xmlns:p14="http://schemas.microsoft.com/office/powerpoint/2010/main" val="147577067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Gwariant cyfartalog fesul taith 2022-2023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Cynyddodd gwariant cyfartalog fesul taith yn gyffredinol yn 2023. Roedd y cynnydd yng ngwariant cyfartalog Prydain Fawr yn 3%, yn is na’r gyfradd chwyddiant flynyddol yn 2023, a oedd yn 4.0% yn ôl y Mynegai Prisiau Defnyddwyr (sef gostyngiad o uchafbwynt o 9.2% yn 2022). </a:t>
            </a:r>
            <a:endParaRPr lang="en-US" sz="2800">
              <a:cs typeface="Arial"/>
            </a:endParaRP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61975" y="4094108"/>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61975" y="3405953"/>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cyfartalog fesul taith</a:t>
            </a:r>
          </a:p>
        </p:txBody>
      </p:sp>
      <p:graphicFrame>
        <p:nvGraphicFramePr>
          <p:cNvPr id="5" name="Content Placeholder 12" descr="Line chart depicting average spend per trip (in millions) by quarter in GB, England, Scotland and Wales between Q2 2021 and Q4 2022.">
            <a:extLst>
              <a:ext uri="{FF2B5EF4-FFF2-40B4-BE49-F238E27FC236}">
                <a16:creationId xmlns:a16="http://schemas.microsoft.com/office/drawing/2014/main" id="{0AB2DD96-8CA1-00C6-5DAC-8970DAA012E1}"/>
              </a:ext>
            </a:extLst>
          </p:cNvPr>
          <p:cNvGraphicFramePr/>
          <p:nvPr>
            <p:extLst>
              <p:ext uri="{D42A27DB-BD31-4B8C-83A1-F6EECF244321}">
                <p14:modId xmlns:p14="http://schemas.microsoft.com/office/powerpoint/2010/main" val="1902558415"/>
              </p:ext>
            </p:extLst>
          </p:nvPr>
        </p:nvGraphicFramePr>
        <p:xfrm>
          <a:off x="709618" y="4218754"/>
          <a:ext cx="16097250" cy="72770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a:extLst>
              <a:ext uri="{FF2B5EF4-FFF2-40B4-BE49-F238E27FC236}">
                <a16:creationId xmlns:a16="http://schemas.microsoft.com/office/drawing/2014/main" id="{E37E9011-0BE2-FA14-2495-0AF846ACADDB}"/>
              </a:ext>
            </a:extLst>
          </p:cNvPr>
          <p:cNvGraphicFramePr>
            <a:graphicFrameLocks noGrp="1"/>
          </p:cNvGraphicFramePr>
          <p:nvPr>
            <p:extLst>
              <p:ext uri="{D42A27DB-BD31-4B8C-83A1-F6EECF244321}">
                <p14:modId xmlns:p14="http://schemas.microsoft.com/office/powerpoint/2010/main" val="570637885"/>
              </p:ext>
            </p:extLst>
          </p:nvPr>
        </p:nvGraphicFramePr>
        <p:xfrm>
          <a:off x="17274608" y="3394839"/>
          <a:ext cx="6498734" cy="8185150"/>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2593978">
                <a:tc>
                  <a:txBody>
                    <a:bodyPr/>
                    <a:lstStyle/>
                    <a:p>
                      <a:pPr marL="0" algn="ctr" defTabSz="914400" rtl="0" eaLnBrk="1" latinLnBrk="0" hangingPunct="1"/>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Cenedl</a:t>
                      </a:r>
                    </a:p>
                  </a:txBody>
                  <a:tcPr anchor="ctr"/>
                </a:tc>
                <a:tc>
                  <a:txBody>
                    <a:bodyPr/>
                    <a:lstStyle/>
                    <a:p>
                      <a:pPr marL="0" algn="ctr" defTabSz="914400" rtl="0" eaLnBrk="1" latinLnBrk="0" hangingPunct="1"/>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cyfartalog fesul taith 2022</a:t>
                      </a:r>
                    </a:p>
                  </a:txBody>
                  <a:tcPr anchor="ctr"/>
                </a:tc>
                <a:tc>
                  <a:txBody>
                    <a:bodyPr/>
                    <a:lstStyle/>
                    <a:p>
                      <a:pPr marL="0" algn="ctr" defTabSz="914400" rtl="0" eaLnBrk="1" latinLnBrk="0" hangingPunct="1"/>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cyfartalog fesul taith 2023</a:t>
                      </a:r>
                    </a:p>
                  </a:txBody>
                  <a:tcPr anchor="ctr"/>
                </a:tc>
                <a:extLst>
                  <a:ext uri="{0D108BD9-81ED-4DB2-BD59-A6C34878D82A}">
                    <a16:rowId xmlns:a16="http://schemas.microsoft.com/office/drawing/2014/main" val="1236938923"/>
                  </a:ext>
                </a:extLst>
              </a:tr>
              <a:tr h="1397793">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Prydain Fawr</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 £259</a:t>
                      </a:r>
                    </a:p>
                  </a:txBody>
                  <a:tcPr marL="90000" marR="90000" marT="46800" marB="46800"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 £266</a:t>
                      </a:r>
                    </a:p>
                  </a:txBody>
                  <a:tcPr marL="90000" marR="90000" marT="46800" marB="46800" anchor="ctr"/>
                </a:tc>
                <a:extLst>
                  <a:ext uri="{0D108BD9-81ED-4DB2-BD59-A6C34878D82A}">
                    <a16:rowId xmlns:a16="http://schemas.microsoft.com/office/drawing/2014/main" val="2818411631"/>
                  </a:ext>
                </a:extLst>
              </a:tr>
              <a:tr h="1397793">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Lloegr</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fontAlgn="b"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 £256</a:t>
                      </a:r>
                    </a:p>
                  </a:txBody>
                  <a:tcPr marL="90000" marR="90000" marT="46800" marB="46800" anchor="ctr"/>
                </a:tc>
                <a:tc>
                  <a:txBody>
                    <a:bodyPr/>
                    <a:lstStyle/>
                    <a:p>
                      <a:pPr marL="0" algn="ctr" defTabSz="914400" rtl="0" eaLnBrk="1" fontAlgn="b"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 £262</a:t>
                      </a:r>
                    </a:p>
                  </a:txBody>
                  <a:tcPr marL="90000" marR="90000" marT="46800" marB="46800" anchor="ctr"/>
                </a:tc>
                <a:extLst>
                  <a:ext uri="{0D108BD9-81ED-4DB2-BD59-A6C34878D82A}">
                    <a16:rowId xmlns:a16="http://schemas.microsoft.com/office/drawing/2014/main" val="3992828607"/>
                  </a:ext>
                </a:extLst>
              </a:tr>
              <a:tr h="1397793">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Yr Alban</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 £248</a:t>
                      </a:r>
                    </a:p>
                  </a:txBody>
                  <a:tcPr marL="90000" marR="90000" marT="46800" marB="46800"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 £258</a:t>
                      </a:r>
                    </a:p>
                  </a:txBody>
                  <a:tcPr marL="90000" marR="90000" marT="46800" marB="46800" anchor="ctr"/>
                </a:tc>
                <a:extLst>
                  <a:ext uri="{0D108BD9-81ED-4DB2-BD59-A6C34878D82A}">
                    <a16:rowId xmlns:a16="http://schemas.microsoft.com/office/drawing/2014/main" val="664184207"/>
                  </a:ext>
                </a:extLst>
              </a:tr>
              <a:tr h="1397793">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Cymru</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 £219</a:t>
                      </a:r>
                    </a:p>
                  </a:txBody>
                  <a:tcPr marL="90000" marR="90000" marT="46800" marB="46800" anchor="ctr"/>
                </a:tc>
                <a:tc>
                  <a:txBody>
                    <a:bodyPr/>
                    <a:lstStyle/>
                    <a:p>
                      <a:pPr marL="0" algn="ctr" defTabSz="914400" rtl="0" eaLnBrk="1" latinLnBrk="0" hangingPunct="1"/>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 £239 </a:t>
                      </a:r>
                    </a:p>
                  </a:txBody>
                  <a:tcPr marL="90000" marR="90000" marT="46800" marB="46800"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Prydain Fawr 9,245; Lloegr 7,279; Yr Alban 1,265; Cymru 914</a:t>
            </a:r>
          </a:p>
        </p:txBody>
      </p:sp>
    </p:spTree>
    <p:extLst>
      <p:ext uri="{BB962C8B-B14F-4D97-AF65-F5344CB8AC3E}">
        <p14:creationId xmlns:p14="http://schemas.microsoft.com/office/powerpoint/2010/main" val="271338107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dirty="0">
                <a:solidFill>
                  <a:srgbClr val="000000"/>
                </a:solidFill>
                <a:effectLst/>
                <a:uFill>
                  <a:solidFill>
                    <a:prstClr val="black">
                      <a:alpha val="0"/>
                    </a:prstClr>
                  </a:solidFill>
                </a:uFill>
                <a:latin typeface="Wales Sans Headline"/>
                <a:ea typeface="Wales Sans Headline"/>
                <a:cs typeface="Wales Sans Headline"/>
              </a:rPr>
              <a:t>Gwariant cyfartalog fesul noson 2022-2023</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1988530"/>
            <a:ext cx="23223538" cy="1782594"/>
          </a:xfrm>
        </p:spPr>
        <p:txBody>
          <a:bodyPr lIns="91440" tIns="45720" rIns="91440" bIns="45720" anchor="t"/>
          <a:lstStyle/>
          <a:p>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Wrth i nifer y nosweithiau fesul taith leihau a gwariant cyffredinol gynyddu, cynyddodd y gwariant cyfartalog fesul noson hefyd drwy gydol 2023. Ar lefel Prydain Fawr, roedd cynnydd o 8% yn y gwariant cyfartalog fesul noson. Mae’r gwariant cyfartalog fesul noson yng Nghymru ar ei uchaf yn Ch4 yn 2022 a 2023. Fodd bynnag, mae’r uchafbwynt yn Ch4 2022 yn bennaf oherwydd cyfran uwch o deithiau gwyliau a theithiau busnes, sydd â gwariant uwch na theithiau i ymweld â ffrindiau a theulu. Gall y cynnydd hwn yn Ch4 2022 fod oherwydd hyder yn dychwelyd yn dilyn blynyddoedd o gyfyngiadau teithio oherwydd </a:t>
            </a:r>
          </a:p>
          <a:p>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COVID-19.</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61975" y="4724744"/>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61975" y="4036589"/>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Cyfartalog fesul Noson</a:t>
            </a:r>
          </a:p>
        </p:txBody>
      </p:sp>
      <p:graphicFrame>
        <p:nvGraphicFramePr>
          <p:cNvPr id="8" name="Content Placeholder 12" descr="Line chart depicting average spend per night (in millions) by quarter in GB, England, Scotland and Wales 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894358047"/>
              </p:ext>
            </p:extLst>
          </p:nvPr>
        </p:nvGraphicFramePr>
        <p:xfrm>
          <a:off x="709618" y="4849390"/>
          <a:ext cx="16097250" cy="72770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le 4">
            <a:extLst>
              <a:ext uri="{FF2B5EF4-FFF2-40B4-BE49-F238E27FC236}">
                <a16:creationId xmlns:a16="http://schemas.microsoft.com/office/drawing/2014/main" id="{A7045D69-37EF-D4D5-277C-BF46A1F4B80F}"/>
              </a:ext>
            </a:extLst>
          </p:cNvPr>
          <p:cNvGraphicFramePr>
            <a:graphicFrameLocks noGrp="1"/>
          </p:cNvGraphicFramePr>
          <p:nvPr>
            <p:extLst>
              <p:ext uri="{D42A27DB-BD31-4B8C-83A1-F6EECF244321}">
                <p14:modId xmlns:p14="http://schemas.microsoft.com/office/powerpoint/2010/main" val="1534378771"/>
              </p:ext>
            </p:extLst>
          </p:nvPr>
        </p:nvGraphicFramePr>
        <p:xfrm>
          <a:off x="17274608" y="4025475"/>
          <a:ext cx="6498734" cy="8185150"/>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2593978">
                <a:tc>
                  <a:txBody>
                    <a:bodyPr/>
                    <a:lstStyle/>
                    <a:p>
                      <a:pPr marL="0" algn="ctr" defTabSz="914400" rtl="0" eaLnBrk="1" latinLnBrk="0" hangingPunct="1"/>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Cenedl</a:t>
                      </a:r>
                    </a:p>
                  </a:txBody>
                  <a:tcPr anchor="ctr"/>
                </a:tc>
                <a:tc>
                  <a:txBody>
                    <a:bodyPr/>
                    <a:lstStyle/>
                    <a:p>
                      <a:pPr marL="0" algn="ctr" defTabSz="914400" rtl="0" eaLnBrk="1" latinLnBrk="0" hangingPunct="1"/>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cyfartalog fesul noson 2022</a:t>
                      </a:r>
                      <a:endParaRPr lang="en-GB" sz="2800" b="1" kern="1200">
                        <a:solidFill>
                          <a:schemeClr val="lt1"/>
                        </a:solidFill>
                        <a:latin typeface="+mn-lt"/>
                        <a:ea typeface="+mn-ea"/>
                        <a:cs typeface="+mn-cs"/>
                      </a:endParaRPr>
                    </a:p>
                  </a:txBody>
                  <a:tcPr anchor="ctr"/>
                </a:tc>
                <a:tc>
                  <a:txBody>
                    <a:bodyPr/>
                    <a:lstStyle/>
                    <a:p>
                      <a:pPr marL="0" algn="ctr" defTabSz="914400" rtl="0" eaLnBrk="1" latinLnBrk="0" hangingPunct="1"/>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cyfartalog fesul noson 2023</a:t>
                      </a:r>
                    </a:p>
                  </a:txBody>
                  <a:tcPr anchor="ctr"/>
                </a:tc>
                <a:extLst>
                  <a:ext uri="{0D108BD9-81ED-4DB2-BD59-A6C34878D82A}">
                    <a16:rowId xmlns:a16="http://schemas.microsoft.com/office/drawing/2014/main" val="1236938923"/>
                  </a:ext>
                </a:extLst>
              </a:tr>
              <a:tr h="1397793">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Prydain Fawr</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 £85</a:t>
                      </a:r>
                    </a:p>
                  </a:txBody>
                  <a:tcPr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 £92</a:t>
                      </a:r>
                    </a:p>
                  </a:txBody>
                  <a:tcPr anchor="ctr"/>
                </a:tc>
                <a:extLst>
                  <a:ext uri="{0D108BD9-81ED-4DB2-BD59-A6C34878D82A}">
                    <a16:rowId xmlns:a16="http://schemas.microsoft.com/office/drawing/2014/main" val="2818411631"/>
                  </a:ext>
                </a:extLst>
              </a:tr>
              <a:tr h="1397793">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Lloegr</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 £86</a:t>
                      </a:r>
                    </a:p>
                  </a:txBody>
                  <a:tcPr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 £93 </a:t>
                      </a:r>
                    </a:p>
                  </a:txBody>
                  <a:tcPr anchor="ctr"/>
                </a:tc>
                <a:extLst>
                  <a:ext uri="{0D108BD9-81ED-4DB2-BD59-A6C34878D82A}">
                    <a16:rowId xmlns:a16="http://schemas.microsoft.com/office/drawing/2014/main" val="3992828607"/>
                  </a:ext>
                </a:extLst>
              </a:tr>
              <a:tr h="1397793">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Yr Alban</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 £85</a:t>
                      </a:r>
                    </a:p>
                  </a:txBody>
                  <a:tcPr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 £90</a:t>
                      </a:r>
                    </a:p>
                  </a:txBody>
                  <a:tcPr anchor="ctr"/>
                </a:tc>
                <a:extLst>
                  <a:ext uri="{0D108BD9-81ED-4DB2-BD59-A6C34878D82A}">
                    <a16:rowId xmlns:a16="http://schemas.microsoft.com/office/drawing/2014/main" val="664184207"/>
                  </a:ext>
                </a:extLst>
              </a:tr>
              <a:tr h="1397793">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Cymru</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 £73</a:t>
                      </a:r>
                    </a:p>
                  </a:txBody>
                  <a:tcPr anchor="ctr"/>
                </a:tc>
                <a:tc>
                  <a:txBody>
                    <a:bodyPr/>
                    <a:lstStyle/>
                    <a:p>
                      <a:pPr marL="0" algn="ctr" defTabSz="914400" rtl="0" eaLnBrk="1" latinLnBrk="0" hangingPunct="1"/>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 £82</a:t>
                      </a:r>
                    </a:p>
                  </a:txBody>
                  <a:tcPr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Prydain Fawr 9,245; Lloegr 7,279; Yr Alban 1,265; Cymru 914</a:t>
            </a:r>
          </a:p>
        </p:txBody>
      </p:sp>
    </p:spTree>
    <p:extLst>
      <p:ext uri="{BB962C8B-B14F-4D97-AF65-F5344CB8AC3E}">
        <p14:creationId xmlns:p14="http://schemas.microsoft.com/office/powerpoint/2010/main" val="2619265766"/>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Cyfartaledd nosweithiau fesul taith 2022-2023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014176"/>
            <a:ext cx="23223538" cy="1552572"/>
          </a:xfrm>
        </p:spPr>
        <p:txBody>
          <a:bodyPr/>
          <a:lstStyle/>
          <a:p>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Gostyngodd y nosweithiau cyfartalog fesul taith ar draws yr holl genhedloedd i ryw raddau yn 2023, ond roedd hyn yn amrywio fesul chwarter. Yng Nghymru, roedd cynnydd mewn nosweithiau cyfartalog fesul taith yn Ch1 a Ch4, tra gwelodd yr Alban gynnydd yn Ch2 2023, sy’n awgrymu y gallai pobl fod yn dewis mynd ar deithiau hirach yn y tymhorau rhatach yn 2023. Arhosodd y nosweithiau cyfartalog fesul taith i Loegr yr un peth neu gostyngodd ar draws pob chwarter yn 2023 yn erbyn 2022. Gall hyn fod mewn ymateb i chwyddiant, lle mae pobl yn lleihau hyd eu taith yn hytrach na gadael y daith yn gyfan gwbl.</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Cyfartaledd nosweithiau fesul taith</a:t>
            </a:r>
          </a:p>
        </p:txBody>
      </p:sp>
      <p:graphicFrame>
        <p:nvGraphicFramePr>
          <p:cNvPr id="8" name="Content Placeholder 12" descr="Line chart depicting average nights per trip (in millions) by quarter in GB, England, Scotland and Wales 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3752398843"/>
              </p:ext>
            </p:extLst>
          </p:nvPr>
        </p:nvGraphicFramePr>
        <p:xfrm>
          <a:off x="723900" y="4610101"/>
          <a:ext cx="16097250" cy="72770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le 4">
            <a:extLst>
              <a:ext uri="{FF2B5EF4-FFF2-40B4-BE49-F238E27FC236}">
                <a16:creationId xmlns:a16="http://schemas.microsoft.com/office/drawing/2014/main" id="{A7045D69-37EF-D4D5-277C-BF46A1F4B80F}"/>
              </a:ext>
            </a:extLst>
          </p:cNvPr>
          <p:cNvGraphicFramePr>
            <a:graphicFrameLocks noGrp="1"/>
          </p:cNvGraphicFramePr>
          <p:nvPr>
            <p:extLst>
              <p:ext uri="{D42A27DB-BD31-4B8C-83A1-F6EECF244321}">
                <p14:modId xmlns:p14="http://schemas.microsoft.com/office/powerpoint/2010/main" val="626415644"/>
              </p:ext>
            </p:extLst>
          </p:nvPr>
        </p:nvGraphicFramePr>
        <p:xfrm>
          <a:off x="17288890" y="3786186"/>
          <a:ext cx="6498734" cy="8185150"/>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2593978">
                <a:tc>
                  <a:txBody>
                    <a:bodyPr/>
                    <a:lstStyle/>
                    <a:p>
                      <a:pPr marL="0" algn="ctr" defTabSz="914400" rtl="0" eaLnBrk="1" latinLnBrk="0" hangingPunct="1"/>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Cenedl</a:t>
                      </a:r>
                    </a:p>
                  </a:txBody>
                  <a:tcPr anchor="ctr"/>
                </a:tc>
                <a:tc>
                  <a:txBody>
                    <a:bodyPr/>
                    <a:lstStyle/>
                    <a:p>
                      <a:pPr marL="0" algn="ctr" defTabSz="914400" rtl="0" eaLnBrk="1" latinLnBrk="0" hangingPunct="1"/>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Cyfartaledd nosweithiau fesul taith 2022</a:t>
                      </a:r>
                      <a:endParaRPr lang="en-GB" sz="2800" b="1" kern="1200">
                        <a:solidFill>
                          <a:schemeClr val="lt1"/>
                        </a:solidFill>
                        <a:latin typeface="+mn-lt"/>
                        <a:ea typeface="+mn-ea"/>
                        <a:cs typeface="+mn-cs"/>
                      </a:endParaRPr>
                    </a:p>
                  </a:txBody>
                  <a:tcPr anchor="ctr"/>
                </a:tc>
                <a:tc>
                  <a:txBody>
                    <a:bodyPr/>
                    <a:lstStyle/>
                    <a:p>
                      <a:pPr marL="0" algn="ctr" defTabSz="914400" rtl="0" eaLnBrk="1" latinLnBrk="0" hangingPunct="1"/>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Cyfartaledd nosweithiau fesul taith 2023</a:t>
                      </a:r>
                    </a:p>
                  </a:txBody>
                  <a:tcPr anchor="ctr"/>
                </a:tc>
                <a:extLst>
                  <a:ext uri="{0D108BD9-81ED-4DB2-BD59-A6C34878D82A}">
                    <a16:rowId xmlns:a16="http://schemas.microsoft.com/office/drawing/2014/main" val="1236938923"/>
                  </a:ext>
                </a:extLst>
              </a:tr>
              <a:tr h="1397793">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Prydain Fawr</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3.0</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2.9</a:t>
                      </a:r>
                    </a:p>
                  </a:txBody>
                  <a:tcPr anchor="ctr"/>
                </a:tc>
                <a:extLst>
                  <a:ext uri="{0D108BD9-81ED-4DB2-BD59-A6C34878D82A}">
                    <a16:rowId xmlns:a16="http://schemas.microsoft.com/office/drawing/2014/main" val="2818411631"/>
                  </a:ext>
                </a:extLst>
              </a:tr>
              <a:tr h="1397793">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Lloegr</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3.0</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2.8</a:t>
                      </a:r>
                    </a:p>
                  </a:txBody>
                  <a:tcPr anchor="ctr"/>
                </a:tc>
                <a:extLst>
                  <a:ext uri="{0D108BD9-81ED-4DB2-BD59-A6C34878D82A}">
                    <a16:rowId xmlns:a16="http://schemas.microsoft.com/office/drawing/2014/main" val="3992828607"/>
                  </a:ext>
                </a:extLst>
              </a:tr>
              <a:tr h="1397793">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Yr Alban</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2.9</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2.9</a:t>
                      </a:r>
                    </a:p>
                  </a:txBody>
                  <a:tcPr anchor="ctr"/>
                </a:tc>
                <a:extLst>
                  <a:ext uri="{0D108BD9-81ED-4DB2-BD59-A6C34878D82A}">
                    <a16:rowId xmlns:a16="http://schemas.microsoft.com/office/drawing/2014/main" val="664184207"/>
                  </a:ext>
                </a:extLst>
              </a:tr>
              <a:tr h="1397793">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Cymru</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3.0</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2.9</a:t>
                      </a:r>
                    </a:p>
                  </a:txBody>
                  <a:tcPr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Prydain Fawr 9,245; Lloegr 7,279; Yr Alban 1,265; Cymru 914</a:t>
            </a:r>
          </a:p>
        </p:txBody>
      </p:sp>
    </p:spTree>
    <p:extLst>
      <p:ext uri="{BB962C8B-B14F-4D97-AF65-F5344CB8AC3E}">
        <p14:creationId xmlns:p14="http://schemas.microsoft.com/office/powerpoint/2010/main" val="2347804782"/>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64F7B4-1D7A-CC36-CAE9-02FE37058753}"/>
              </a:ext>
            </a:extLst>
          </p:cNvPr>
          <p:cNvSpPr>
            <a:spLocks noGrp="1"/>
          </p:cNvSpPr>
          <p:nvPr>
            <p:ph type="title" idx="4294967295"/>
          </p:nvPr>
        </p:nvSpPr>
        <p:spPr>
          <a:xfrm>
            <a:off x="697937" y="760449"/>
            <a:ext cx="23115588" cy="1038854"/>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6000" b="0" i="0" u="none" strike="noStrike" cap="none" baseline="0">
                <a:solidFill>
                  <a:srgbClr val="D6DCE5"/>
                </a:solidFill>
                <a:effectLst/>
                <a:uFill>
                  <a:solidFill>
                    <a:prstClr val="black">
                      <a:alpha val="0"/>
                    </a:prstClr>
                  </a:solidFill>
                </a:uFill>
                <a:latin typeface="Wales Sans Headline"/>
                <a:ea typeface="Wales Sans Headline"/>
                <a:cs typeface="Wales Sans Headline"/>
              </a:rPr>
              <a:t>Teithiau Cymru</a:t>
            </a:r>
          </a:p>
        </p:txBody>
      </p:sp>
      <p:sp>
        <p:nvSpPr>
          <p:cNvPr id="3" name="Text Placeholder 2">
            <a:extLst>
              <a:ext uri="{FF2B5EF4-FFF2-40B4-BE49-F238E27FC236}">
                <a16:creationId xmlns:a16="http://schemas.microsoft.com/office/drawing/2014/main" id="{855F2F6E-F379-1B58-8AFD-BFBE4C2C3033}"/>
              </a:ext>
            </a:extLst>
          </p:cNvPr>
          <p:cNvSpPr>
            <a:spLocks noGrp="1"/>
          </p:cNvSpPr>
          <p:nvPr>
            <p:ph type="body" sz="quarter" idx="13"/>
          </p:nvPr>
        </p:nvSpPr>
        <p:spPr/>
        <p:txBody>
          <a:bodyPr/>
          <a:lstStyle/>
          <a:p>
            <a:r>
              <a:rPr lang="cy-GB" sz="6000" b="0" i="0" u="none" strike="noStrike" cap="none" baseline="0">
                <a:solidFill>
                  <a:srgbClr val="D6DCE5"/>
                </a:solidFill>
                <a:effectLst/>
                <a:uFill>
                  <a:solidFill>
                    <a:prstClr val="black">
                      <a:alpha val="0"/>
                    </a:prstClr>
                  </a:solidFill>
                </a:uFill>
                <a:latin typeface="Wales Sans Body"/>
                <a:ea typeface="Wales Sans Body"/>
                <a:cs typeface="Wales Sans Body"/>
              </a:rPr>
              <a:t>Teithiau Dros Nos Domestig yng Nghymru 2022-2023</a:t>
            </a:r>
          </a:p>
        </p:txBody>
      </p:sp>
    </p:spTree>
    <p:extLst>
      <p:ext uri="{BB962C8B-B14F-4D97-AF65-F5344CB8AC3E}">
        <p14:creationId xmlns:p14="http://schemas.microsoft.com/office/powerpoint/2010/main" val="2462619841"/>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FF460C-4A02-8E33-E5D3-714E9348B115}"/>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Crynodeb o deithiau dros nos yng Nghymru yn 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4" name="Rectangle 3">
            <a:extLst>
              <a:ext uri="{FF2B5EF4-FFF2-40B4-BE49-F238E27FC236}">
                <a16:creationId xmlns:a16="http://schemas.microsoft.com/office/drawing/2014/main" id="{8EE8CC0A-D7C2-8758-BB86-5C1C2C59149C}"/>
              </a:ext>
            </a:extLst>
          </p:cNvPr>
          <p:cNvSpPr/>
          <p:nvPr/>
        </p:nvSpPr>
        <p:spPr>
          <a:xfrm>
            <a:off x="561975" y="2105025"/>
            <a:ext cx="7420450" cy="7454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Teithiau yng Nghymru 2023 (miliynau)</a:t>
            </a:r>
          </a:p>
        </p:txBody>
      </p:sp>
      <p:sp>
        <p:nvSpPr>
          <p:cNvPr id="7" name="Rectangle 6">
            <a:extLst>
              <a:ext uri="{FF2B5EF4-FFF2-40B4-BE49-F238E27FC236}">
                <a16:creationId xmlns:a16="http://schemas.microsoft.com/office/drawing/2014/main" id="{FFCCEF30-995A-0687-74C5-7B15878C0558}"/>
              </a:ext>
              <a:ext uri="{C183D7F6-B498-43B3-948B-1728B52AA6E4}">
                <adec:decorative xmlns:adec="http://schemas.microsoft.com/office/drawing/2017/decorative" val="1"/>
              </a:ext>
            </a:extLst>
          </p:cNvPr>
          <p:cNvSpPr/>
          <p:nvPr/>
        </p:nvSpPr>
        <p:spPr>
          <a:xfrm>
            <a:off x="561975" y="2850487"/>
            <a:ext cx="7420450" cy="404318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2" name="Chart 11" descr="Pie chart depicting 2022 annual volume in millions by trip purpose i.e. holiday vs business trips.">
            <a:extLst>
              <a:ext uri="{FF2B5EF4-FFF2-40B4-BE49-F238E27FC236}">
                <a16:creationId xmlns:a16="http://schemas.microsoft.com/office/drawing/2014/main" id="{38FCED24-370A-F0DA-2083-504148739E06}"/>
              </a:ext>
            </a:extLst>
          </p:cNvPr>
          <p:cNvGraphicFramePr/>
          <p:nvPr>
            <p:extLst>
              <p:ext uri="{D42A27DB-BD31-4B8C-83A1-F6EECF244321}">
                <p14:modId xmlns:p14="http://schemas.microsoft.com/office/powerpoint/2010/main" val="2154056315"/>
              </p:ext>
            </p:extLst>
          </p:nvPr>
        </p:nvGraphicFramePr>
        <p:xfrm>
          <a:off x="598488" y="2806599"/>
          <a:ext cx="7420450" cy="4384029"/>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5222567D-22FB-6FE6-4095-5A2DE288C1C5}"/>
              </a:ext>
            </a:extLst>
          </p:cNvPr>
          <p:cNvSpPr txBox="1"/>
          <p:nvPr/>
        </p:nvSpPr>
        <p:spPr>
          <a:xfrm>
            <a:off x="4895565" y="4444615"/>
            <a:ext cx="1403359" cy="1107996"/>
          </a:xfrm>
          <a:prstGeom prst="rect">
            <a:avLst/>
          </a:prstGeom>
          <a:noFill/>
        </p:spPr>
        <p:txBody>
          <a:bodyPr wrap="square" lIns="0" tIns="0" rIns="0" bIns="0" rtlCol="0" anchor="ctr">
            <a:spAutoFit/>
          </a:bodyPr>
          <a:lstStyle/>
          <a:p>
            <a:pPr algn="ctr"/>
            <a:r>
              <a:rPr lang="cy-GB" sz="2400" b="0" i="0" u="none" strike="noStrike" cap="none" baseline="0" dirty="0">
                <a:solidFill>
                  <a:srgbClr val="000000"/>
                </a:solidFill>
                <a:effectLst/>
                <a:uFill>
                  <a:solidFill>
                    <a:prstClr val="black">
                      <a:alpha val="0"/>
                    </a:prstClr>
                  </a:solidFill>
                </a:uFill>
                <a:latin typeface="Wales Sans Headline"/>
                <a:ea typeface="Wales Sans Headline"/>
                <a:cs typeface="Wales Sans Headline"/>
              </a:rPr>
              <a:t>Cyfanswm Cymru</a:t>
            </a:r>
          </a:p>
          <a:p>
            <a:pPr algn="ctr"/>
            <a:r>
              <a:rPr lang="cy-GB" sz="2400" b="0" i="0" u="none" strike="noStrike" cap="none" baseline="0" dirty="0">
                <a:solidFill>
                  <a:srgbClr val="000000"/>
                </a:solidFill>
                <a:effectLst/>
                <a:uFill>
                  <a:solidFill>
                    <a:prstClr val="black">
                      <a:alpha val="0"/>
                    </a:prstClr>
                  </a:solidFill>
                </a:uFill>
                <a:latin typeface="Wales Sans Headline"/>
                <a:ea typeface="Wales Sans Headline"/>
                <a:cs typeface="Wales Sans Headline"/>
              </a:rPr>
              <a:t>8.44M</a:t>
            </a:r>
            <a:endParaRPr lang="en-GB" sz="2400" dirty="0"/>
          </a:p>
        </p:txBody>
      </p:sp>
      <p:sp>
        <p:nvSpPr>
          <p:cNvPr id="5" name="Rectangle 4">
            <a:extLst>
              <a:ext uri="{FF2B5EF4-FFF2-40B4-BE49-F238E27FC236}">
                <a16:creationId xmlns:a16="http://schemas.microsoft.com/office/drawing/2014/main" id="{2218F6EE-A65B-6EF4-6788-452B7E28505D}"/>
              </a:ext>
            </a:extLst>
          </p:cNvPr>
          <p:cNvSpPr/>
          <p:nvPr/>
        </p:nvSpPr>
        <p:spPr>
          <a:xfrm>
            <a:off x="8304217" y="2105025"/>
            <a:ext cx="15481295" cy="7454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Hyd cyfartalog teithiau yn 2023 (dyddiau)</a:t>
            </a:r>
          </a:p>
        </p:txBody>
      </p:sp>
      <p:sp>
        <p:nvSpPr>
          <p:cNvPr id="6" name="Rectangle 5">
            <a:extLst>
              <a:ext uri="{FF2B5EF4-FFF2-40B4-BE49-F238E27FC236}">
                <a16:creationId xmlns:a16="http://schemas.microsoft.com/office/drawing/2014/main" id="{F8718CC7-C33C-0327-1EAD-C89C092CB5B2}"/>
              </a:ext>
              <a:ext uri="{C183D7F6-B498-43B3-948B-1728B52AA6E4}">
                <adec:decorative xmlns:adec="http://schemas.microsoft.com/office/drawing/2017/decorative" val="1"/>
              </a:ext>
            </a:extLst>
          </p:cNvPr>
          <p:cNvSpPr/>
          <p:nvPr/>
        </p:nvSpPr>
        <p:spPr>
          <a:xfrm>
            <a:off x="8304217" y="2850487"/>
            <a:ext cx="15481295" cy="404318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3" name="Chart 12" descr="Bar chart depicting average duration of trips in 2022 by trip purpose.">
            <a:extLst>
              <a:ext uri="{FF2B5EF4-FFF2-40B4-BE49-F238E27FC236}">
                <a16:creationId xmlns:a16="http://schemas.microsoft.com/office/drawing/2014/main" id="{E100B6A3-9F1E-CE61-4F83-A19C5375A8B7}"/>
              </a:ext>
            </a:extLst>
          </p:cNvPr>
          <p:cNvGraphicFramePr/>
          <p:nvPr>
            <p:extLst>
              <p:ext uri="{D42A27DB-BD31-4B8C-83A1-F6EECF244321}">
                <p14:modId xmlns:p14="http://schemas.microsoft.com/office/powerpoint/2010/main" val="982637911"/>
              </p:ext>
            </p:extLst>
          </p:nvPr>
        </p:nvGraphicFramePr>
        <p:xfrm>
          <a:off x="8304217" y="2850487"/>
          <a:ext cx="15481295" cy="4043185"/>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a:extLst>
              <a:ext uri="{FF2B5EF4-FFF2-40B4-BE49-F238E27FC236}">
                <a16:creationId xmlns:a16="http://schemas.microsoft.com/office/drawing/2014/main" id="{28B4925F-5615-1955-B3F5-458E6AA8969B}"/>
              </a:ext>
            </a:extLst>
          </p:cNvPr>
          <p:cNvSpPr/>
          <p:nvPr/>
        </p:nvSpPr>
        <p:spPr>
          <a:xfrm>
            <a:off x="561975" y="7190629"/>
            <a:ext cx="15471849" cy="7454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cyfartalog yn ôl diben y daith</a:t>
            </a:r>
          </a:p>
        </p:txBody>
      </p:sp>
      <p:sp>
        <p:nvSpPr>
          <p:cNvPr id="9" name="Rectangle 8">
            <a:extLst>
              <a:ext uri="{FF2B5EF4-FFF2-40B4-BE49-F238E27FC236}">
                <a16:creationId xmlns:a16="http://schemas.microsoft.com/office/drawing/2014/main" id="{3A06694F-658D-3268-DAAC-A2857B9D3FE2}"/>
              </a:ext>
              <a:ext uri="{C183D7F6-B498-43B3-948B-1728B52AA6E4}">
                <adec:decorative xmlns:adec="http://schemas.microsoft.com/office/drawing/2017/decorative" val="1"/>
              </a:ext>
            </a:extLst>
          </p:cNvPr>
          <p:cNvSpPr/>
          <p:nvPr/>
        </p:nvSpPr>
        <p:spPr>
          <a:xfrm>
            <a:off x="561975" y="7936090"/>
            <a:ext cx="15471849" cy="404318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7" name="Content Placeholder 12" descr="Line chart depicting average spend per trip by trip purpose for 2022 by quarter.">
            <a:extLst>
              <a:ext uri="{FF2B5EF4-FFF2-40B4-BE49-F238E27FC236}">
                <a16:creationId xmlns:a16="http://schemas.microsoft.com/office/drawing/2014/main" id="{A833AD54-9818-9B7E-2BD0-71C36CB9ACA2}"/>
              </a:ext>
            </a:extLst>
          </p:cNvPr>
          <p:cNvGraphicFramePr/>
          <p:nvPr>
            <p:extLst>
              <p:ext uri="{D42A27DB-BD31-4B8C-83A1-F6EECF244321}">
                <p14:modId xmlns:p14="http://schemas.microsoft.com/office/powerpoint/2010/main" val="2381480166"/>
              </p:ext>
            </p:extLst>
          </p:nvPr>
        </p:nvGraphicFramePr>
        <p:xfrm>
          <a:off x="704850" y="7936090"/>
          <a:ext cx="15125700" cy="4043185"/>
        </p:xfrm>
        <a:graphic>
          <a:graphicData uri="http://schemas.openxmlformats.org/drawingml/2006/chart">
            <c:chart xmlns:c="http://schemas.openxmlformats.org/drawingml/2006/chart" xmlns:r="http://schemas.openxmlformats.org/officeDocument/2006/relationships" r:id="rId5"/>
          </a:graphicData>
        </a:graphic>
      </p:graphicFrame>
      <p:sp>
        <p:nvSpPr>
          <p:cNvPr id="11" name="Rectangle 10">
            <a:extLst>
              <a:ext uri="{FF2B5EF4-FFF2-40B4-BE49-F238E27FC236}">
                <a16:creationId xmlns:a16="http://schemas.microsoft.com/office/drawing/2014/main" id="{5563E740-B24E-AB39-EA21-B22DECB4E83D}"/>
              </a:ext>
            </a:extLst>
          </p:cNvPr>
          <p:cNvSpPr/>
          <p:nvPr/>
        </p:nvSpPr>
        <p:spPr>
          <a:xfrm>
            <a:off x="16365062" y="7190629"/>
            <a:ext cx="7420450" cy="7454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2023 yng Nghymru (miliynau)</a:t>
            </a:r>
          </a:p>
        </p:txBody>
      </p:sp>
      <p:sp>
        <p:nvSpPr>
          <p:cNvPr id="10" name="Rectangle 9">
            <a:extLst>
              <a:ext uri="{FF2B5EF4-FFF2-40B4-BE49-F238E27FC236}">
                <a16:creationId xmlns:a16="http://schemas.microsoft.com/office/drawing/2014/main" id="{3B98456E-6707-2D30-8650-06AFBA2FCFDA}"/>
              </a:ext>
              <a:ext uri="{C183D7F6-B498-43B3-948B-1728B52AA6E4}">
                <adec:decorative xmlns:adec="http://schemas.microsoft.com/office/drawing/2017/decorative" val="1"/>
              </a:ext>
            </a:extLst>
          </p:cNvPr>
          <p:cNvSpPr/>
          <p:nvPr/>
        </p:nvSpPr>
        <p:spPr>
          <a:xfrm>
            <a:off x="16365062" y="7936090"/>
            <a:ext cx="7420450" cy="404318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5" name="Chart 14" descr="Pie chart depicting 2022 annual spend in millions by trip purpose. ">
            <a:extLst>
              <a:ext uri="{FF2B5EF4-FFF2-40B4-BE49-F238E27FC236}">
                <a16:creationId xmlns:a16="http://schemas.microsoft.com/office/drawing/2014/main" id="{0A2AD938-2DF5-2B45-5EBF-8AECB4B520BE}"/>
              </a:ext>
            </a:extLst>
          </p:cNvPr>
          <p:cNvGraphicFramePr/>
          <p:nvPr>
            <p:extLst>
              <p:ext uri="{D42A27DB-BD31-4B8C-83A1-F6EECF244321}">
                <p14:modId xmlns:p14="http://schemas.microsoft.com/office/powerpoint/2010/main" val="1810595097"/>
              </p:ext>
            </p:extLst>
          </p:nvPr>
        </p:nvGraphicFramePr>
        <p:xfrm>
          <a:off x="16365062" y="7831345"/>
          <a:ext cx="7420450" cy="4043185"/>
        </p:xfrm>
        <a:graphic>
          <a:graphicData uri="http://schemas.openxmlformats.org/drawingml/2006/chart">
            <c:chart xmlns:c="http://schemas.openxmlformats.org/drawingml/2006/chart" xmlns:r="http://schemas.openxmlformats.org/officeDocument/2006/relationships" r:id="rId6"/>
          </a:graphicData>
        </a:graphic>
      </p:graphicFrame>
      <p:sp>
        <p:nvSpPr>
          <p:cNvPr id="16" name="TextBox 15">
            <a:extLst>
              <a:ext uri="{FF2B5EF4-FFF2-40B4-BE49-F238E27FC236}">
                <a16:creationId xmlns:a16="http://schemas.microsoft.com/office/drawing/2014/main" id="{C8BA1C19-58CC-A350-4DDE-CCEFDD2EC807}"/>
              </a:ext>
            </a:extLst>
          </p:cNvPr>
          <p:cNvSpPr txBox="1"/>
          <p:nvPr/>
        </p:nvSpPr>
        <p:spPr>
          <a:xfrm>
            <a:off x="21090193" y="9298939"/>
            <a:ext cx="1525967" cy="1107996"/>
          </a:xfrm>
          <a:prstGeom prst="rect">
            <a:avLst/>
          </a:prstGeom>
          <a:noFill/>
        </p:spPr>
        <p:txBody>
          <a:bodyPr wrap="square" lIns="0" tIns="0" rIns="0" bIns="0" rtlCol="0" anchor="ctr">
            <a:spAutoFit/>
          </a:bodyPr>
          <a:lstStyle/>
          <a:p>
            <a:pPr algn="ctr"/>
            <a:r>
              <a:rPr lang="cy-GB" sz="2400" b="0" i="0" u="none" strike="noStrike" cap="none" baseline="0" dirty="0">
                <a:solidFill>
                  <a:srgbClr val="000000"/>
                </a:solidFill>
                <a:effectLst/>
                <a:uFill>
                  <a:solidFill>
                    <a:prstClr val="black">
                      <a:alpha val="0"/>
                    </a:prstClr>
                  </a:solidFill>
                </a:uFill>
                <a:latin typeface="Wales Sans Headline"/>
                <a:ea typeface="Wales Sans Headline"/>
                <a:cs typeface="Wales Sans Headline"/>
              </a:rPr>
              <a:t>Cyfanswm Cymru</a:t>
            </a:r>
          </a:p>
          <a:p>
            <a:pPr algn="ctr"/>
            <a:r>
              <a:rPr lang="cy-GB" sz="2400" b="0" i="0" u="none" strike="noStrike" cap="none" baseline="0" dirty="0">
                <a:solidFill>
                  <a:srgbClr val="000000"/>
                </a:solidFill>
                <a:effectLst/>
                <a:uFill>
                  <a:solidFill>
                    <a:prstClr val="black">
                      <a:alpha val="0"/>
                    </a:prstClr>
                  </a:solidFill>
                </a:uFill>
                <a:latin typeface="Calibri"/>
                <a:ea typeface="Calibri"/>
                <a:cs typeface="Calibri"/>
              </a:rPr>
              <a:t>£2,019M</a:t>
            </a:r>
            <a:r>
              <a:rPr lang="cy-GB" sz="1200" b="0" i="0" u="none" strike="noStrike" cap="none" baseline="0" dirty="0">
                <a:solidFill>
                  <a:srgbClr val="000000"/>
                </a:solidFill>
                <a:effectLst/>
                <a:uFill>
                  <a:solidFill>
                    <a:prstClr val="black">
                      <a:alpha val="0"/>
                    </a:prstClr>
                  </a:solidFill>
                </a:uFill>
                <a:latin typeface="Wales Sans Headline"/>
                <a:ea typeface="Wales Sans Headline"/>
                <a:cs typeface="Wales Sans Headline"/>
              </a:rPr>
              <a:t> </a:t>
            </a:r>
            <a:endParaRPr lang="en-GB" sz="2400" dirty="0"/>
          </a:p>
        </p:txBody>
      </p:sp>
      <p:sp>
        <p:nvSpPr>
          <p:cNvPr id="3" name="Text Placeholder 2">
            <a:extLst>
              <a:ext uri="{FF2B5EF4-FFF2-40B4-BE49-F238E27FC236}">
                <a16:creationId xmlns:a16="http://schemas.microsoft.com/office/drawing/2014/main" id="{12346F04-7502-26AB-6704-594D03CE6493}"/>
              </a:ext>
            </a:extLst>
          </p:cNvPr>
          <p:cNvSpPr>
            <a:spLocks noGrp="1"/>
          </p:cNvSpPr>
          <p:nvPr>
            <p:ph type="body" sz="quarter" idx="14"/>
          </p:nvPr>
        </p:nvSpPr>
        <p:spPr>
          <a:xfrm>
            <a:off x="561975" y="12107560"/>
            <a:ext cx="20528218" cy="998175"/>
          </a:xfrm>
        </p:spPr>
        <p:txBody>
          <a:bodyPr/>
          <a:lstStyle/>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*Mae maint sylfaen teithiau busnes rhwng 30 a 100. Argymhellir defnyddio'r amcangyfrifon fel rhai dangosol yn unig. </a:t>
            </a:r>
          </a:p>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Sylfaen: Cymru 914</a:t>
            </a:r>
          </a:p>
        </p:txBody>
      </p:sp>
    </p:spTree>
    <p:extLst>
      <p:ext uri="{BB962C8B-B14F-4D97-AF65-F5344CB8AC3E}">
        <p14:creationId xmlns:p14="http://schemas.microsoft.com/office/powerpoint/2010/main" val="215573456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Diben teithiau dros nos fesul chwarter</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4" y="1996560"/>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Gostyngodd teithiau yng Nghymru 3% yn 2023 o gymharu â 2022. Ar draws y tymhorau, cynyddodd Ch3 11%, ond tynnwyd cyfanswm y teithiau i lawr gan ostyngiad o 23% yn Ch4. Teithiau gwyliau ac ymweld â ffrindiau a theulu yw’r rhesymau mwyaf cyffredin o hyd dros fynd ar daith dros nos i Gymru yn 2023. Gostyngodd teithiau gwyliau 14% yn 2023, ond arhosodd yn sefydlog yn Ch3, o gymharu â Ch3 2022. </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61974" y="4007473"/>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61974" y="3319318"/>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Diben y Teithiau (miliynau)</a:t>
            </a:r>
          </a:p>
        </p:txBody>
      </p:sp>
      <p:graphicFrame>
        <p:nvGraphicFramePr>
          <p:cNvPr id="8" name="Content Placeholder 12" descr="Line chart depicting visits (in millions) by trip purpose (holiday, visiting friends and relatives, business and miscellaneous)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3937533707"/>
              </p:ext>
            </p:extLst>
          </p:nvPr>
        </p:nvGraphicFramePr>
        <p:xfrm>
          <a:off x="709617" y="4132119"/>
          <a:ext cx="16097250" cy="7277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a:extLst>
              <a:ext uri="{FF2B5EF4-FFF2-40B4-BE49-F238E27FC236}">
                <a16:creationId xmlns:a16="http://schemas.microsoft.com/office/drawing/2014/main" id="{C9304621-30BB-A11F-DADC-B0C3F261BD99}"/>
              </a:ext>
            </a:extLst>
          </p:cNvPr>
          <p:cNvGraphicFramePr>
            <a:graphicFrameLocks noGrp="1"/>
          </p:cNvGraphicFramePr>
          <p:nvPr>
            <p:extLst>
              <p:ext uri="{D42A27DB-BD31-4B8C-83A1-F6EECF244321}">
                <p14:modId xmlns:p14="http://schemas.microsoft.com/office/powerpoint/2010/main" val="2413625655"/>
              </p:ext>
            </p:extLst>
          </p:nvPr>
        </p:nvGraphicFramePr>
        <p:xfrm>
          <a:off x="17274607" y="3308205"/>
          <a:ext cx="6498734" cy="8215311"/>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919866">
                <a:tc>
                  <a:txBody>
                    <a:bodyPr/>
                    <a:lstStyle/>
                    <a:p>
                      <a:pPr algn="ctr">
                        <a:lnSpc>
                          <a:spcPct val="90000"/>
                        </a:lnSpc>
                      </a:pP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Taith</a:t>
                      </a:r>
                    </a:p>
                    <a:p>
                      <a:pPr algn="ctr">
                        <a:lnSpc>
                          <a:spcPct val="90000"/>
                        </a:lnSpc>
                      </a:pP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Diben</a:t>
                      </a:r>
                    </a:p>
                  </a:txBody>
                  <a:tcPr marL="90000" marR="90000" marT="46800" marB="46800" anchor="ctr"/>
                </a:tc>
                <a:tc>
                  <a:txBody>
                    <a:bodyPr/>
                    <a:lstStyle/>
                    <a:p>
                      <a:pPr algn="ctr">
                        <a:lnSpc>
                          <a:spcPct val="90000"/>
                        </a:lnSpc>
                      </a:pP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Nifer y Teithiau 2023</a:t>
                      </a:r>
                    </a:p>
                    <a:p>
                      <a:pPr algn="ctr">
                        <a:lnSpc>
                          <a:spcPct val="90000"/>
                        </a:lnSpc>
                      </a:pP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(miliynau)</a:t>
                      </a:r>
                    </a:p>
                  </a:txBody>
                  <a:tcPr marL="90000" marR="90000" marT="46800" marB="46800" anchor="ctr"/>
                </a:tc>
                <a:tc>
                  <a:txBody>
                    <a:bodyPr/>
                    <a:lstStyle/>
                    <a:p>
                      <a:pPr algn="ctr">
                        <a:lnSpc>
                          <a:spcPct val="90000"/>
                        </a:lnSpc>
                      </a:pP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Cyfran y Teithiau</a:t>
                      </a:r>
                    </a:p>
                  </a:txBody>
                  <a:tcPr marL="90000" marR="90000" marT="46800" marB="46800" anchor="ctr"/>
                </a:tc>
                <a:extLst>
                  <a:ext uri="{0D108BD9-81ED-4DB2-BD59-A6C34878D82A}">
                    <a16:rowId xmlns:a16="http://schemas.microsoft.com/office/drawing/2014/main" val="1236938923"/>
                  </a:ext>
                </a:extLst>
              </a:tr>
              <a:tr h="1259089">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Cyfanswm y Teithiau</a:t>
                      </a:r>
                      <a:endParaRPr lang="en-GB" sz="2400">
                        <a:solidFill>
                          <a:schemeClr val="tx1"/>
                        </a:solidFill>
                      </a:endParaRPr>
                    </a:p>
                  </a:txBody>
                  <a:tcPr marL="90000" marR="90000" marT="46800" marB="46800" anchor="ctr"/>
                </a:tc>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8.44</a:t>
                      </a:r>
                    </a:p>
                  </a:txBody>
                  <a:tcPr marL="90000" marR="90000" marT="46800" marB="46800" anchor="ctr"/>
                </a:tc>
                <a:tc>
                  <a:txBody>
                    <a:bodyPr/>
                    <a:lstStyle/>
                    <a:p>
                      <a:pPr algn="ctr"/>
                      <a:endParaRPr lang="en-GB" sz="2400">
                        <a:solidFill>
                          <a:schemeClr val="tx1"/>
                        </a:solidFill>
                      </a:endParaRPr>
                    </a:p>
                  </a:txBody>
                  <a:tcPr marL="90000" marR="90000" marT="46800" marB="46800" anchor="ctr"/>
                </a:tc>
                <a:extLst>
                  <a:ext uri="{0D108BD9-81ED-4DB2-BD59-A6C34878D82A}">
                    <a16:rowId xmlns:a16="http://schemas.microsoft.com/office/drawing/2014/main" val="2818411631"/>
                  </a:ext>
                </a:extLst>
              </a:tr>
              <a:tr h="1259089">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Teithiau Gwyliau</a:t>
                      </a:r>
                      <a:endParaRPr lang="en-GB" sz="2400">
                        <a:solidFill>
                          <a:schemeClr val="tx1"/>
                        </a:solidFill>
                      </a:endParaRPr>
                    </a:p>
                  </a:txBody>
                  <a:tcPr marL="90000" marR="90000" marT="46800" marB="468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3.37</a:t>
                      </a:r>
                    </a:p>
                  </a:txBody>
                  <a:tcPr marL="7620" marR="7620" marT="7620" marB="0" anchor="ctr"/>
                </a:tc>
                <a:tc>
                  <a:txBody>
                    <a:bodyPr/>
                    <a:lstStyle/>
                    <a:p>
                      <a:pPr marL="0" algn="ctr" defTabSz="914400" rtl="0" eaLnBrk="1"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40%</a:t>
                      </a:r>
                      <a:endParaRPr lang="en-GB" sz="24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3992828607"/>
                  </a:ext>
                </a:extLst>
              </a:tr>
              <a:tr h="1259089">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Ymweld â Ffrindiau a Pherthnasau</a:t>
                      </a:r>
                      <a:endParaRPr lang="en-GB" sz="2400">
                        <a:solidFill>
                          <a:schemeClr val="tx1"/>
                        </a:solidFill>
                      </a:endParaRP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2.74</a:t>
                      </a:r>
                    </a:p>
                  </a:txBody>
                  <a:tcPr marL="90000" marR="90000" marT="46800" marB="46800" anchor="ctr"/>
                </a:tc>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33%</a:t>
                      </a:r>
                      <a:endParaRPr lang="en-GB" sz="24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664184207"/>
                  </a:ext>
                </a:extLst>
              </a:tr>
              <a:tr h="1259089">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Teithiau Busnes*</a:t>
                      </a:r>
                      <a:endParaRPr lang="en-GB" sz="2400">
                        <a:solidFill>
                          <a:schemeClr val="tx1"/>
                        </a:solidFill>
                      </a:endParaRPr>
                    </a:p>
                  </a:txBody>
                  <a:tcPr marL="90000" marR="90000" marT="46800" marB="46800" anchor="ctr"/>
                </a:tc>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0.38</a:t>
                      </a:r>
                    </a:p>
                  </a:txBody>
                  <a:tcPr marL="90000" marR="90000" marT="46800" marB="46800" anchor="ctr"/>
                </a:tc>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5%</a:t>
                      </a:r>
                      <a:endParaRPr lang="en-GB" sz="2400">
                        <a:solidFill>
                          <a:schemeClr val="tx1"/>
                        </a:solidFill>
                      </a:endParaRPr>
                    </a:p>
                  </a:txBody>
                  <a:tcPr marL="90000" marR="90000" marT="46800" marB="46800" anchor="ctr"/>
                </a:tc>
                <a:extLst>
                  <a:ext uri="{0D108BD9-81ED-4DB2-BD59-A6C34878D82A}">
                    <a16:rowId xmlns:a16="http://schemas.microsoft.com/office/drawing/2014/main" val="120076929"/>
                  </a:ext>
                </a:extLst>
              </a:tr>
              <a:tr h="1259089">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Teithiau Amrywiol</a:t>
                      </a:r>
                      <a:endParaRPr lang="en-GB" sz="2400">
                        <a:solidFill>
                          <a:schemeClr val="tx1"/>
                        </a:solidFill>
                        <a:latin typeface="+mn-lt"/>
                      </a:endParaRPr>
                    </a:p>
                  </a:txBody>
                  <a:tcPr marL="90000" marR="90000" marT="46800" marB="46800" anchor="ctr"/>
                </a:tc>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1.94</a:t>
                      </a:r>
                    </a:p>
                  </a:txBody>
                  <a:tcPr marL="90000" marR="90000" marT="46800" marB="46800" anchor="ctr"/>
                </a:tc>
                <a:tc>
                  <a:txBody>
                    <a:bodyPr/>
                    <a:lstStyle/>
                    <a:p>
                      <a:pPr algn="ct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23%</a:t>
                      </a:r>
                      <a:endParaRPr lang="en-GB" sz="2400" dirty="0">
                        <a:solidFill>
                          <a:schemeClr val="tx1"/>
                        </a:solidFill>
                      </a:endParaRPr>
                    </a:p>
                  </a:txBody>
                  <a:tcPr marL="90000" marR="90000" marT="46800" marB="46800" anchor="ctr"/>
                </a:tc>
                <a:extLst>
                  <a:ext uri="{0D108BD9-81ED-4DB2-BD59-A6C34878D82A}">
                    <a16:rowId xmlns:a16="http://schemas.microsoft.com/office/drawing/2014/main" val="3281582107"/>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709617" y="11584311"/>
            <a:ext cx="22907625" cy="998175"/>
          </a:xfrm>
        </p:spPr>
        <p:txBody>
          <a:bodyPr/>
          <a:lstStyle/>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 Mae maint sylfaen teithiau busnes rhwng 30 a 100. Argymhellir defnyddio'r amcangyfrifon fel rhai dangosol yn unig. Mae teithiau busnes chwarterol wedi'u heithrio fel meintiau sylfaen o dan 30.</a:t>
            </a:r>
          </a:p>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Ffynhonnell: Arolwg Twristiaeth Prydain Fawr (GBTS) 2023. *Mae cynnydd o 22% yn ffigwr gwyliau rhyngwladol yn seiliedig ar ddata GBTS. </a:t>
            </a:r>
          </a:p>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Fodd bynnag, caiff ei ddilysu gan ddata SYG a ganfu fod cynnydd o 22% yn nifer yr ymweliadau gan drigolion y DU dramor.​</a:t>
            </a:r>
            <a:endParaRPr lang="en-US" sz="2400" dirty="0">
              <a:solidFill>
                <a:schemeClr val="tx1"/>
              </a:solidFill>
            </a:endParaRPr>
          </a:p>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Sylfaen: Cymru 914</a:t>
            </a:r>
          </a:p>
          <a:p>
            <a:pPr>
              <a:spcBef>
                <a:spcPts val="300"/>
              </a:spcBef>
            </a:pPr>
            <a:endParaRPr lang="en-US" sz="2400" dirty="0">
              <a:solidFill>
                <a:schemeClr val="tx1"/>
              </a:solidFill>
            </a:endParaRPr>
          </a:p>
        </p:txBody>
      </p:sp>
    </p:spTree>
    <p:extLst>
      <p:ext uri="{BB962C8B-B14F-4D97-AF65-F5344CB8AC3E}">
        <p14:creationId xmlns:p14="http://schemas.microsoft.com/office/powerpoint/2010/main" val="837575683"/>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Gwariant cyfartalog yn ôl diben y daith</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80231" y="1934708"/>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Roedd cynnydd mewn gwariant cyfartalog fesul taith ar gyfer pob math o daith yng Nghymru yn 2023. Yn gyffredinol, cynyddodd gwariant cyfartalog 9% yng Nghymru, uwchlaw’r gyfradd chwyddiant o 4.0% (yn ôl y CPI 12 mis hyd at Ragfyr 2023) a brofwyd ym Mhrydain Fawr yn 2023. Gwariant cyfartalog ar deithiau amrywiol (+20%) ac ymweld â ffrindiau a theulu (+13%) yng Nghymru a gododd fwyaf. Cyrhaeddodd gwariant cyfartalog ar deithiau amrywiol ei uchafbwynt yn Ch2 2023, mewn cyferbyniad â mathau eraill o deithiau, a oedd â gwariant cyfartalog uchaf yn Ch4.</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Cyfartalog yn ôl Diben y Daith</a:t>
            </a:r>
          </a:p>
        </p:txBody>
      </p:sp>
      <p:graphicFrame>
        <p:nvGraphicFramePr>
          <p:cNvPr id="5" name="Content Placeholder 12" descr="Line chart depicting quarterly average spend per trip by trip purpose between Q2 2021 to Q4 2022.">
            <a:extLst>
              <a:ext uri="{FF2B5EF4-FFF2-40B4-BE49-F238E27FC236}">
                <a16:creationId xmlns:a16="http://schemas.microsoft.com/office/drawing/2014/main" id="{930F7365-56E3-FB8E-8DDA-38E54275A807}"/>
              </a:ext>
            </a:extLst>
          </p:cNvPr>
          <p:cNvGraphicFramePr/>
          <p:nvPr>
            <p:extLst>
              <p:ext uri="{D42A27DB-BD31-4B8C-83A1-F6EECF244321}">
                <p14:modId xmlns:p14="http://schemas.microsoft.com/office/powerpoint/2010/main" val="2073381452"/>
              </p:ext>
            </p:extLst>
          </p:nvPr>
        </p:nvGraphicFramePr>
        <p:xfrm>
          <a:off x="723900" y="4610101"/>
          <a:ext cx="16097250" cy="72770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a:extLst>
              <a:ext uri="{FF2B5EF4-FFF2-40B4-BE49-F238E27FC236}">
                <a16:creationId xmlns:a16="http://schemas.microsoft.com/office/drawing/2014/main" id="{C9304621-30BB-A11F-DADC-B0C3F261BD99}"/>
              </a:ext>
            </a:extLst>
          </p:cNvPr>
          <p:cNvGraphicFramePr>
            <a:graphicFrameLocks noGrp="1"/>
          </p:cNvGraphicFramePr>
          <p:nvPr>
            <p:extLst>
              <p:ext uri="{D42A27DB-BD31-4B8C-83A1-F6EECF244321}">
                <p14:modId xmlns:p14="http://schemas.microsoft.com/office/powerpoint/2010/main" val="3613739137"/>
              </p:ext>
            </p:extLst>
          </p:nvPr>
        </p:nvGraphicFramePr>
        <p:xfrm>
          <a:off x="17288890" y="3786187"/>
          <a:ext cx="6498734" cy="8215311"/>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919866">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Taith</a:t>
                      </a:r>
                    </a:p>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Diben</a:t>
                      </a:r>
                    </a:p>
                  </a:txBody>
                  <a:tcPr marL="90000" marR="90000" marT="46800" marB="46800"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Cyfartalog 2022</a:t>
                      </a:r>
                    </a:p>
                  </a:txBody>
                  <a:tcPr marL="90000" marR="90000" marT="46800" marB="46800"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Cyfartalog 2023</a:t>
                      </a:r>
                    </a:p>
                  </a:txBody>
                  <a:tcPr marL="90000" marR="90000" marT="46800" marB="46800" anchor="ctr"/>
                </a:tc>
                <a:extLst>
                  <a:ext uri="{0D108BD9-81ED-4DB2-BD59-A6C34878D82A}">
                    <a16:rowId xmlns:a16="http://schemas.microsoft.com/office/drawing/2014/main" val="1236938923"/>
                  </a:ext>
                </a:extLst>
              </a:tr>
              <a:tr h="1259089">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Cyfanswm y Teithiau</a:t>
                      </a:r>
                      <a:endParaRPr lang="en-GB" sz="2400">
                        <a:solidFill>
                          <a:schemeClr val="tx1"/>
                        </a:solidFill>
                      </a:endParaRP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£219</a:t>
                      </a: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£239</a:t>
                      </a:r>
                    </a:p>
                  </a:txBody>
                  <a:tcPr marL="7620" marR="7620" marT="7620" marB="0" anchor="ctr"/>
                </a:tc>
                <a:extLst>
                  <a:ext uri="{0D108BD9-81ED-4DB2-BD59-A6C34878D82A}">
                    <a16:rowId xmlns:a16="http://schemas.microsoft.com/office/drawing/2014/main" val="2818411631"/>
                  </a:ext>
                </a:extLst>
              </a:tr>
              <a:tr h="1259089">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Teithiau Gwyliau</a:t>
                      </a:r>
                      <a:endParaRPr lang="en-GB" sz="2400">
                        <a:solidFill>
                          <a:schemeClr val="tx1"/>
                        </a:solidFill>
                      </a:endParaRP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£272</a:t>
                      </a: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£296</a:t>
                      </a:r>
                    </a:p>
                  </a:txBody>
                  <a:tcPr marL="7620" marR="7620" marT="7620" marB="0" anchor="ctr"/>
                </a:tc>
                <a:extLst>
                  <a:ext uri="{0D108BD9-81ED-4DB2-BD59-A6C34878D82A}">
                    <a16:rowId xmlns:a16="http://schemas.microsoft.com/office/drawing/2014/main" val="3992828607"/>
                  </a:ext>
                </a:extLst>
              </a:tr>
              <a:tr h="1259089">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Ymweld â Ffrindiau a Pherthnasau</a:t>
                      </a:r>
                      <a:endParaRPr lang="en-GB" sz="2400">
                        <a:solidFill>
                          <a:schemeClr val="tx1"/>
                        </a:solidFill>
                      </a:endParaRP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£144</a:t>
                      </a: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£162</a:t>
                      </a:r>
                    </a:p>
                  </a:txBody>
                  <a:tcPr marL="7620" marR="7620" marT="7620" marB="0" anchor="ctr"/>
                </a:tc>
                <a:extLst>
                  <a:ext uri="{0D108BD9-81ED-4DB2-BD59-A6C34878D82A}">
                    <a16:rowId xmlns:a16="http://schemas.microsoft.com/office/drawing/2014/main" val="664184207"/>
                  </a:ext>
                </a:extLst>
              </a:tr>
              <a:tr h="1259089">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Teithiau Busnes*</a:t>
                      </a:r>
                      <a:endParaRPr lang="en-GB" sz="2400">
                        <a:solidFill>
                          <a:schemeClr val="tx1"/>
                        </a:solidFill>
                      </a:endParaRP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£219</a:t>
                      </a: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£239</a:t>
                      </a:r>
                    </a:p>
                  </a:txBody>
                  <a:tcPr marL="7620" marR="7620" marT="7620" marB="0" anchor="ctr"/>
                </a:tc>
                <a:extLst>
                  <a:ext uri="{0D108BD9-81ED-4DB2-BD59-A6C34878D82A}">
                    <a16:rowId xmlns:a16="http://schemas.microsoft.com/office/drawing/2014/main" val="120076929"/>
                  </a:ext>
                </a:extLst>
              </a:tr>
              <a:tr h="1259089">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Teithiau Amrywiol</a:t>
                      </a:r>
                      <a:endParaRPr lang="en-GB" sz="2400">
                        <a:solidFill>
                          <a:schemeClr val="tx1"/>
                        </a:solidFill>
                        <a:latin typeface="+mn-lt"/>
                      </a:endParaRP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£208</a:t>
                      </a:r>
                    </a:p>
                  </a:txBody>
                  <a:tcPr marL="90000" marR="90000" marT="46800" marB="46800" anchor="ctr"/>
                </a:tc>
                <a:tc>
                  <a:txBody>
                    <a:bodyPr/>
                    <a:lstStyle/>
                    <a:p>
                      <a:pPr algn="ctr" fontAlgn="b"/>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£250</a:t>
                      </a:r>
                    </a:p>
                  </a:txBody>
                  <a:tcPr marL="7620" marR="7620" marT="7620" marB="0" anchor="ctr"/>
                </a:tc>
                <a:extLst>
                  <a:ext uri="{0D108BD9-81ED-4DB2-BD59-A6C34878D82A}">
                    <a16:rowId xmlns:a16="http://schemas.microsoft.com/office/drawing/2014/main" val="3281582107"/>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61974" y="12002318"/>
            <a:ext cx="23536275" cy="998175"/>
          </a:xfrm>
        </p:spPr>
        <p:txBody>
          <a:bodyPr/>
          <a:lstStyle/>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*Mae maint sylfaen teithiau busnes rhwng 30 a 100. Argymhellir defnyddio'r amcangyfrifon fel rhai dangosol yn unig. Mae teithiau busnes chwarterol wedi'u heithrio fel meintiau</a:t>
            </a:r>
          </a:p>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sylfaen o dan 30.</a:t>
            </a:r>
          </a:p>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Sylfaen: Wales 914</a:t>
            </a:r>
          </a:p>
          <a:p>
            <a:pPr>
              <a:spcBef>
                <a:spcPts val="300"/>
              </a:spcBef>
            </a:pPr>
            <a:endParaRPr lang="en-US" sz="2400" dirty="0">
              <a:solidFill>
                <a:schemeClr val="tx1"/>
              </a:solidFill>
            </a:endParaRPr>
          </a:p>
        </p:txBody>
      </p:sp>
    </p:spTree>
    <p:extLst>
      <p:ext uri="{BB962C8B-B14F-4D97-AF65-F5344CB8AC3E}">
        <p14:creationId xmlns:p14="http://schemas.microsoft.com/office/powerpoint/2010/main" val="2807767543"/>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Hyd y daith</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Roedd mwyafrif y teithiau yng Nghymru yn 2023 yn para 3 noson neu lai. Roedd cynnydd o 4 pwynt canran mewn teithiau amrywiol o 1-3 noson yn 2023, o gymharu â 2022. Er bod gwariant cyffredinol yn is ar deithiau byrrach, mae gwariant fesul noson yn sylweddol uwch, yn amrywio o £118 ar gyfer teithiau sy’n para 1-3 noson, i £67 ar gyfer teithiau o 4-7 noson a dim ond £30 y noson ar gyfer teithiau 8 noson neu fwy.</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23209256"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Hyd y Daith 2023</a:t>
            </a:r>
          </a:p>
        </p:txBody>
      </p:sp>
      <p:graphicFrame>
        <p:nvGraphicFramePr>
          <p:cNvPr id="8" name="Content Placeholder 8" descr="Column chart depicting the duration of trips by trip purpose, split by 1-3 nights, 4-7 nights and 8+ nights. ">
            <a:extLst>
              <a:ext uri="{FF2B5EF4-FFF2-40B4-BE49-F238E27FC236}">
                <a16:creationId xmlns:a16="http://schemas.microsoft.com/office/drawing/2014/main" id="{A392F08D-1C84-2EE1-2210-545801BA0995}"/>
              </a:ext>
            </a:extLst>
          </p:cNvPr>
          <p:cNvGraphicFramePr/>
          <p:nvPr>
            <p:extLst>
              <p:ext uri="{D42A27DB-BD31-4B8C-83A1-F6EECF244321}">
                <p14:modId xmlns:p14="http://schemas.microsoft.com/office/powerpoint/2010/main" val="463255063"/>
              </p:ext>
            </p:extLst>
          </p:nvPr>
        </p:nvGraphicFramePr>
        <p:xfrm>
          <a:off x="598487" y="4694290"/>
          <a:ext cx="22806588" cy="7099193"/>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76257" y="12071762"/>
            <a:ext cx="20528218" cy="998175"/>
          </a:xfrm>
        </p:spPr>
        <p:txBody>
          <a:bodyPr/>
          <a:lstStyle/>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*Mae maint sylfaen 8+ noswaith rhwng 30 a 100. Argymhellir defnyddio'r amcangyfrifon fel rhai dangosol yn unig. </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Cymru 914</a:t>
            </a:r>
          </a:p>
        </p:txBody>
      </p:sp>
    </p:spTree>
    <p:extLst>
      <p:ext uri="{BB962C8B-B14F-4D97-AF65-F5344CB8AC3E}">
        <p14:creationId xmlns:p14="http://schemas.microsoft.com/office/powerpoint/2010/main" val="3035552022"/>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Hyd cyfartalog taith fesul chwarter</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1968474"/>
            <a:ext cx="23223538" cy="1689127"/>
          </a:xfrm>
        </p:spPr>
        <p:txBody>
          <a:bodyPr/>
          <a:lstStyle/>
          <a:p>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Gostyngodd trigolion Prydain Fawr hyd cyfartalog eu teithiau gwyliau yng Nghymru o 3.7 noson yn 2022 i 3.4 noson yn 2023. Gostyngodd cyfartaledd nosweithiau fesul taith wyliau yn sylweddol hefyd yn Ch3 2023, a all ddangos bod pobl yn mynd ar eu teithiau gwyliau hirach dramor. Yn ôl SYG, gwnaeth trigolion y DU 28.3 miliwn o ymweliadau tramor yn Chwarter 3 (mis Gorffennaf i fis Medi) 2023. Mae hyn yn cymharu â 25 miliwn o ymweliadau yn yr un chwarter yn 2022.</a:t>
            </a:r>
          </a:p>
          <a:p>
            <a:endParaRPr lang="en-US" dirty="0"/>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61974" y="4345756"/>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61974" y="3657601"/>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Hyd Cyfartalog Taith</a:t>
            </a:r>
          </a:p>
        </p:txBody>
      </p:sp>
      <p:graphicFrame>
        <p:nvGraphicFramePr>
          <p:cNvPr id="8" name="Content Placeholder 12" descr="Line chart depicting average duration of trips by trip purpose 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3762834830"/>
              </p:ext>
            </p:extLst>
          </p:nvPr>
        </p:nvGraphicFramePr>
        <p:xfrm>
          <a:off x="709617" y="4470402"/>
          <a:ext cx="16097250" cy="7277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a:extLst>
              <a:ext uri="{FF2B5EF4-FFF2-40B4-BE49-F238E27FC236}">
                <a16:creationId xmlns:a16="http://schemas.microsoft.com/office/drawing/2014/main" id="{C9304621-30BB-A11F-DADC-B0C3F261BD99}"/>
              </a:ext>
            </a:extLst>
          </p:cNvPr>
          <p:cNvGraphicFramePr>
            <a:graphicFrameLocks noGrp="1"/>
          </p:cNvGraphicFramePr>
          <p:nvPr>
            <p:extLst>
              <p:ext uri="{D42A27DB-BD31-4B8C-83A1-F6EECF244321}">
                <p14:modId xmlns:p14="http://schemas.microsoft.com/office/powerpoint/2010/main" val="2915353106"/>
              </p:ext>
            </p:extLst>
          </p:nvPr>
        </p:nvGraphicFramePr>
        <p:xfrm>
          <a:off x="17274607" y="3646488"/>
          <a:ext cx="6498734" cy="8216131"/>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2651145">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Taith</a:t>
                      </a:r>
                    </a:p>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Diben</a:t>
                      </a:r>
                    </a:p>
                  </a:txBody>
                  <a:tcPr marL="90000" marR="90000" marT="46800" marB="46800"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Hyd Cyfartalog</a:t>
                      </a:r>
                      <a:br>
                        <a:rPr sz="2800"/>
                      </a:b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2022</a:t>
                      </a:r>
                    </a:p>
                  </a:txBody>
                  <a:tcPr marL="90000" marR="90000" marT="46800" marB="46800"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Hyd Cyfartalog 2023</a:t>
                      </a:r>
                    </a:p>
                  </a:txBody>
                  <a:tcPr marL="90000" marR="90000" marT="46800" marB="46800" anchor="ctr"/>
                </a:tc>
                <a:extLst>
                  <a:ext uri="{0D108BD9-81ED-4DB2-BD59-A6C34878D82A}">
                    <a16:rowId xmlns:a16="http://schemas.microsoft.com/office/drawing/2014/main" val="1236938923"/>
                  </a:ext>
                </a:extLst>
              </a:tr>
              <a:tr h="983539">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Cyfanswm y Teithiau</a:t>
                      </a:r>
                      <a:endParaRPr lang="en-GB" sz="2400">
                        <a:solidFill>
                          <a:schemeClr val="tx1"/>
                        </a:solidFill>
                      </a:endParaRPr>
                    </a:p>
                  </a:txBody>
                  <a:tcPr marL="90000" marR="90000" marT="46800" marB="468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3.0</a:t>
                      </a:r>
                    </a:p>
                  </a:txBody>
                  <a:tcPr marL="7620" marR="7620" marT="7620" marB="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2.9</a:t>
                      </a:r>
                    </a:p>
                  </a:txBody>
                  <a:tcPr marL="7620" marR="7620" marT="7620" marB="0" anchor="ctr"/>
                </a:tc>
                <a:extLst>
                  <a:ext uri="{0D108BD9-81ED-4DB2-BD59-A6C34878D82A}">
                    <a16:rowId xmlns:a16="http://schemas.microsoft.com/office/drawing/2014/main" val="2818411631"/>
                  </a:ext>
                </a:extLst>
              </a:tr>
              <a:tr h="983539">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Teithiau Gwyliau</a:t>
                      </a:r>
                      <a:endParaRPr lang="en-GB" sz="2400">
                        <a:solidFill>
                          <a:schemeClr val="tx1"/>
                        </a:solidFill>
                      </a:endParaRPr>
                    </a:p>
                  </a:txBody>
                  <a:tcPr marL="90000" marR="90000" marT="46800" marB="468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3.7</a:t>
                      </a:r>
                    </a:p>
                  </a:txBody>
                  <a:tcPr marL="7620" marR="7620" marT="7620" marB="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3.4</a:t>
                      </a:r>
                    </a:p>
                  </a:txBody>
                  <a:tcPr marL="7620" marR="7620" marT="7620" marB="0" anchor="ctr"/>
                </a:tc>
                <a:extLst>
                  <a:ext uri="{0D108BD9-81ED-4DB2-BD59-A6C34878D82A}">
                    <a16:rowId xmlns:a16="http://schemas.microsoft.com/office/drawing/2014/main" val="3992828607"/>
                  </a:ext>
                </a:extLst>
              </a:tr>
              <a:tr h="1508094">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Ymweld â Ffrindiau a Pherthnasau</a:t>
                      </a:r>
                      <a:endParaRPr lang="en-GB" sz="2400">
                        <a:solidFill>
                          <a:schemeClr val="tx1"/>
                        </a:solidFill>
                      </a:endParaRPr>
                    </a:p>
                  </a:txBody>
                  <a:tcPr marL="90000" marR="90000" marT="46800" marB="468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2.6</a:t>
                      </a:r>
                    </a:p>
                  </a:txBody>
                  <a:tcPr marL="7620" marR="7620" marT="7620" marB="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2.6</a:t>
                      </a:r>
                    </a:p>
                  </a:txBody>
                  <a:tcPr marL="7620" marR="7620" marT="7620" marB="0" anchor="ctr"/>
                </a:tc>
                <a:extLst>
                  <a:ext uri="{0D108BD9-81ED-4DB2-BD59-A6C34878D82A}">
                    <a16:rowId xmlns:a16="http://schemas.microsoft.com/office/drawing/2014/main" val="664184207"/>
                  </a:ext>
                </a:extLst>
              </a:tr>
              <a:tr h="1044907">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Teithiau Busnes*</a:t>
                      </a:r>
                      <a:endParaRPr lang="en-GB" sz="2400">
                        <a:solidFill>
                          <a:schemeClr val="tx1"/>
                        </a:solidFill>
                      </a:endParaRPr>
                    </a:p>
                  </a:txBody>
                  <a:tcPr marL="90000" marR="90000" marT="46800" marB="468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1.9</a:t>
                      </a:r>
                    </a:p>
                  </a:txBody>
                  <a:tcPr marL="7620" marR="7620" marT="7620" marB="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3.2</a:t>
                      </a:r>
                    </a:p>
                  </a:txBody>
                  <a:tcPr marL="7620" marR="7620" marT="7620" marB="0" anchor="ctr"/>
                </a:tc>
                <a:extLst>
                  <a:ext uri="{0D108BD9-81ED-4DB2-BD59-A6C34878D82A}">
                    <a16:rowId xmlns:a16="http://schemas.microsoft.com/office/drawing/2014/main" val="120076929"/>
                  </a:ext>
                </a:extLst>
              </a:tr>
              <a:tr h="1044907">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Teithiau Amrywiol</a:t>
                      </a:r>
                      <a:endParaRPr lang="en-GB" sz="2400">
                        <a:solidFill>
                          <a:schemeClr val="tx1"/>
                        </a:solidFill>
                        <a:latin typeface="+mn-lt"/>
                      </a:endParaRPr>
                    </a:p>
                  </a:txBody>
                  <a:tcPr marL="90000" marR="90000" marT="46800" marB="468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2.3</a:t>
                      </a:r>
                    </a:p>
                  </a:txBody>
                  <a:tcPr marL="7620" marR="7620" marT="7620" marB="0" anchor="ctr"/>
                </a:tc>
                <a:tc>
                  <a:txBody>
                    <a:bodyPr/>
                    <a:lstStyle/>
                    <a:p>
                      <a:pPr marL="0" algn="ctr" defTabSz="914400" rtl="0" eaLnBrk="1" fontAlgn="b" latinLnBrk="0" hangingPunct="1"/>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2.5</a:t>
                      </a:r>
                    </a:p>
                  </a:txBody>
                  <a:tcPr marL="7620" marR="7620" marT="7620" marB="0" anchor="ctr"/>
                </a:tc>
                <a:extLst>
                  <a:ext uri="{0D108BD9-81ED-4DB2-BD59-A6C34878D82A}">
                    <a16:rowId xmlns:a16="http://schemas.microsoft.com/office/drawing/2014/main" val="3281582107"/>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61974" y="12002318"/>
            <a:ext cx="20469225" cy="998175"/>
          </a:xfrm>
        </p:spPr>
        <p:txBody>
          <a:bodyPr/>
          <a:lstStyle/>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*Mae maint sylfaen teithiau busnes rhwng 30 a 100. Argymhellir defnyddio'r amcangyfrifon fel rhai dangosol yn unig. Mae teithiau busnes chwarterol wedi'u heithrio fel meintiau sylfaen o dan 30. </a:t>
            </a:r>
          </a:p>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Sylfaen: Cymru 914</a:t>
            </a:r>
          </a:p>
          <a:p>
            <a:pPr>
              <a:spcBef>
                <a:spcPts val="300"/>
              </a:spcBef>
            </a:pPr>
            <a:endParaRPr lang="en-US" sz="2400" dirty="0">
              <a:solidFill>
                <a:schemeClr val="tx1"/>
              </a:solidFill>
            </a:endParaRPr>
          </a:p>
        </p:txBody>
      </p:sp>
    </p:spTree>
    <p:extLst>
      <p:ext uri="{BB962C8B-B14F-4D97-AF65-F5344CB8AC3E}">
        <p14:creationId xmlns:p14="http://schemas.microsoft.com/office/powerpoint/2010/main" val="3703653784"/>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dirty="0">
                <a:solidFill>
                  <a:srgbClr val="000000"/>
                </a:solidFill>
                <a:effectLst/>
                <a:uFill>
                  <a:solidFill>
                    <a:prstClr val="black">
                      <a:alpha val="0"/>
                    </a:prstClr>
                  </a:solidFill>
                </a:uFill>
                <a:latin typeface="Wales Sans Headline"/>
                <a:ea typeface="Wales Sans Headline"/>
                <a:cs typeface="Wales Sans Headline"/>
              </a:rPr>
              <a:t>Math o leoliad y </a:t>
            </a:r>
            <a:r>
              <a:rPr lang="cy-GB" sz="4800" dirty="0">
                <a:uFill>
                  <a:solidFill>
                    <a:prstClr val="black">
                      <a:alpha val="0"/>
                    </a:prstClr>
                  </a:solidFill>
                </a:uFill>
                <a:latin typeface="Wales Sans Headline"/>
                <a:ea typeface="Wales Sans Headline"/>
                <a:cs typeface="Wales Sans Headline"/>
              </a:rPr>
              <a:t>p</a:t>
            </a:r>
            <a:r>
              <a:rPr lang="cy-GB" sz="4800" b="0" i="0" u="none" strike="noStrike" cap="none" baseline="0" dirty="0">
                <a:solidFill>
                  <a:srgbClr val="000000"/>
                </a:solidFill>
                <a:effectLst/>
                <a:uFill>
                  <a:solidFill>
                    <a:prstClr val="black">
                      <a:alpha val="0"/>
                    </a:prstClr>
                  </a:solidFill>
                </a:uFill>
                <a:latin typeface="Wales Sans Headline"/>
                <a:ea typeface="Wales Sans Headline"/>
                <a:cs typeface="Wales Sans Headline"/>
              </a:rPr>
              <a:t>rif le yr ymwelwyd ag ef dros nos</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Roedd teithiau yng Nghymru bron yr un mor boblogaidd ar gyfer pob math o leoliad (e.e. dinas fawr a chefn gwlad), sy’n ei gwneud yn unigryw i wledydd eraill Prydain Fawr. Arhosodd teithiau ym mhob math o leoliad yn sefydlog i raddau helaeth rhwng 2022 a 2023, gyda theithiau mewn dinasoedd yn lleihau ychydig (-12%) a theithiau mewn lleoliadau glan môr/arfordirol yn cynyddu (+5%), yn bennaf oherwydd cynnydd yn nifer y rhai 55+ oed (+41%) yn ymweld ag ardaloedd arfordirol yn 2023. Fesul chwarter, cynyddodd teithiau glan môr ac ardaloedd arfordirol 26% yn Ch3 2023, o gymharu â Ch3 2022.</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Math o Leoliad y Prif Le yr Ymwelwyd ag ef (miliynau)</a:t>
            </a:r>
          </a:p>
        </p:txBody>
      </p:sp>
      <p:graphicFrame>
        <p:nvGraphicFramePr>
          <p:cNvPr id="8" name="Content Placeholder 12" descr="Line chart depicting trips (in millions) by location type (seaside, large city, small town, countryside)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3238910342"/>
              </p:ext>
            </p:extLst>
          </p:nvPr>
        </p:nvGraphicFramePr>
        <p:xfrm>
          <a:off x="723900" y="4610101"/>
          <a:ext cx="16097250" cy="72770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a:extLst>
              <a:ext uri="{FF2B5EF4-FFF2-40B4-BE49-F238E27FC236}">
                <a16:creationId xmlns:a16="http://schemas.microsoft.com/office/drawing/2014/main" id="{C9304621-30BB-A11F-DADC-B0C3F261BD99}"/>
              </a:ext>
            </a:extLst>
          </p:cNvPr>
          <p:cNvGraphicFramePr>
            <a:graphicFrameLocks noGrp="1"/>
          </p:cNvGraphicFramePr>
          <p:nvPr>
            <p:extLst>
              <p:ext uri="{D42A27DB-BD31-4B8C-83A1-F6EECF244321}">
                <p14:modId xmlns:p14="http://schemas.microsoft.com/office/powerpoint/2010/main" val="3111250953"/>
              </p:ext>
            </p:extLst>
          </p:nvPr>
        </p:nvGraphicFramePr>
        <p:xfrm>
          <a:off x="17288890" y="3786187"/>
          <a:ext cx="6498734" cy="8216130"/>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643226">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Math o Leoliad</a:t>
                      </a:r>
                    </a:p>
                  </a:txBody>
                  <a:tcPr marL="90000" marR="90000" marT="46800" marB="46800"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Teithiau 2023</a:t>
                      </a:r>
                    </a:p>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(miliynau)</a:t>
                      </a:r>
                    </a:p>
                  </a:txBody>
                  <a:tcPr marL="90000" marR="90000" marT="46800" marB="46800"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Cyfran y Teithiau</a:t>
                      </a:r>
                    </a:p>
                  </a:txBody>
                  <a:tcPr marL="90000" marR="90000" marT="46800" marB="46800" anchor="ctr"/>
                </a:tc>
                <a:extLst>
                  <a:ext uri="{0D108BD9-81ED-4DB2-BD59-A6C34878D82A}">
                    <a16:rowId xmlns:a16="http://schemas.microsoft.com/office/drawing/2014/main" val="1236938923"/>
                  </a:ext>
                </a:extLst>
              </a:tr>
              <a:tr h="1643226">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Glan môr neu ardal arfordirol arall</a:t>
                      </a: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1.8</a:t>
                      </a:r>
                    </a:p>
                  </a:txBody>
                  <a:tcPr marL="7620" marR="7620" marT="7620" marB="0" anchor="ctr"/>
                </a:tc>
                <a:tc>
                  <a:txBody>
                    <a:bodyPr/>
                    <a:lstStyle/>
                    <a:p>
                      <a:pPr algn="ctr" font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22%</a:t>
                      </a:r>
                    </a:p>
                  </a:txBody>
                  <a:tcPr marL="7620" marR="7620" marT="7620" marB="0" anchor="ctr"/>
                </a:tc>
                <a:extLst>
                  <a:ext uri="{0D108BD9-81ED-4DB2-BD59-A6C34878D82A}">
                    <a16:rowId xmlns:a16="http://schemas.microsoft.com/office/drawing/2014/main" val="2818411631"/>
                  </a:ext>
                </a:extLst>
              </a:tr>
              <a:tr h="1643226">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Dinas fawr/ tref fawr</a:t>
                      </a: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2.2</a:t>
                      </a:r>
                    </a:p>
                  </a:txBody>
                  <a:tcPr marL="7620" marR="7620" marT="7620" marB="0" anchor="ctr"/>
                </a:tc>
                <a:tc>
                  <a:txBody>
                    <a:bodyPr/>
                    <a:lstStyle/>
                    <a:p>
                      <a:pPr algn="ctr" font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26%</a:t>
                      </a:r>
                    </a:p>
                  </a:txBody>
                  <a:tcPr marL="7620" marR="7620" marT="7620" marB="0" anchor="ctr"/>
                </a:tc>
                <a:extLst>
                  <a:ext uri="{0D108BD9-81ED-4DB2-BD59-A6C34878D82A}">
                    <a16:rowId xmlns:a16="http://schemas.microsoft.com/office/drawing/2014/main" val="3992828607"/>
                  </a:ext>
                </a:extLst>
              </a:tr>
              <a:tr h="1643226">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Tref fach</a:t>
                      </a: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2.1</a:t>
                      </a:r>
                    </a:p>
                  </a:txBody>
                  <a:tcPr marL="7620" marR="7620" marT="7620" marB="0" anchor="ctr"/>
                </a:tc>
                <a:tc>
                  <a:txBody>
                    <a:bodyPr/>
                    <a:lstStyle/>
                    <a:p>
                      <a:pPr algn="ctr" font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25%</a:t>
                      </a:r>
                    </a:p>
                  </a:txBody>
                  <a:tcPr marL="7620" marR="7620" marT="7620" marB="0" anchor="ctr"/>
                </a:tc>
                <a:extLst>
                  <a:ext uri="{0D108BD9-81ED-4DB2-BD59-A6C34878D82A}">
                    <a16:rowId xmlns:a16="http://schemas.microsoft.com/office/drawing/2014/main" val="664184207"/>
                  </a:ext>
                </a:extLst>
              </a:tr>
              <a:tr h="1643226">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Cefn gwlad/pentref</a:t>
                      </a: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2.2</a:t>
                      </a:r>
                    </a:p>
                  </a:txBody>
                  <a:tcPr marL="7620" marR="7620" marT="7620" marB="0" anchor="ctr"/>
                </a:tc>
                <a:tc>
                  <a:txBody>
                    <a:bodyPr/>
                    <a:lstStyle/>
                    <a:p>
                      <a:pPr algn="ctr" fontAlgn="ct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26%</a:t>
                      </a:r>
                    </a:p>
                  </a:txBody>
                  <a:tcPr marL="7620" marR="7620" marT="7620" marB="0"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Sylfaen: Cymru 914</a:t>
            </a:r>
          </a:p>
        </p:txBody>
      </p:sp>
    </p:spTree>
    <p:extLst>
      <p:ext uri="{BB962C8B-B14F-4D97-AF65-F5344CB8AC3E}">
        <p14:creationId xmlns:p14="http://schemas.microsoft.com/office/powerpoint/2010/main" val="1002445672"/>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Math o leoliad y prif le yr ymwelwyd ag ef 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Gostyngodd gwariant mewn dinasoedd a threfi mawr 4 pwynt canran yn 2023, a chynyddodd gwariant mewn trefi bach 4 pwynt canran hefyd, gan ragori ar ddinasoedd mawr i gael y gwariant cyfartalog uchaf fesul taith, sef £255. Cynyddodd gwariant ar deithiau mewn trefi bach yng Nghymru gan y rhai o oedran ymddeol 9 pwynt canran. Ar lefel chwarterol, ni chafodd yr uchafbwynt yn Ch4 2022 o wariant mewn dinasoedd/trefi mawr ei ailadrodd yn 2023, ond gwelwyd cynnydd o 30% mewn ardaloedd glan môr/arfordirol yn Ch3 2023, o’i gymharu â’r un chwarter yn 2022. Neidiodd gwariant mewn trefi bach 69% yn Ch1 2023.</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fesul Math o Leoliad y Prif Le yr Ymwelwyd ag ef (miliynau)</a:t>
            </a:r>
          </a:p>
        </p:txBody>
      </p:sp>
      <p:graphicFrame>
        <p:nvGraphicFramePr>
          <p:cNvPr id="5" name="Content Placeholder 12" descr="Line chart depicting trip spend (in millions) by location type (seaside, large city, small town, countryside)between Q2 2021 and Q4 2022.">
            <a:extLst>
              <a:ext uri="{FF2B5EF4-FFF2-40B4-BE49-F238E27FC236}">
                <a16:creationId xmlns:a16="http://schemas.microsoft.com/office/drawing/2014/main" id="{C5546821-6B2C-9365-C07E-ADA91156F499}"/>
              </a:ext>
            </a:extLst>
          </p:cNvPr>
          <p:cNvGraphicFramePr/>
          <p:nvPr>
            <p:extLst>
              <p:ext uri="{D42A27DB-BD31-4B8C-83A1-F6EECF244321}">
                <p14:modId xmlns:p14="http://schemas.microsoft.com/office/powerpoint/2010/main" val="1322763862"/>
              </p:ext>
            </p:extLst>
          </p:nvPr>
        </p:nvGraphicFramePr>
        <p:xfrm>
          <a:off x="723900" y="4610101"/>
          <a:ext cx="16097250" cy="7277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a:extLst>
              <a:ext uri="{FF2B5EF4-FFF2-40B4-BE49-F238E27FC236}">
                <a16:creationId xmlns:a16="http://schemas.microsoft.com/office/drawing/2014/main" id="{C9304621-30BB-A11F-DADC-B0C3F261BD99}"/>
              </a:ext>
            </a:extLst>
          </p:cNvPr>
          <p:cNvGraphicFramePr>
            <a:graphicFrameLocks noGrp="1"/>
          </p:cNvGraphicFramePr>
          <p:nvPr>
            <p:extLst>
              <p:ext uri="{D42A27DB-BD31-4B8C-83A1-F6EECF244321}">
                <p14:modId xmlns:p14="http://schemas.microsoft.com/office/powerpoint/2010/main" val="2130323409"/>
              </p:ext>
            </p:extLst>
          </p:nvPr>
        </p:nvGraphicFramePr>
        <p:xfrm>
          <a:off x="17288890" y="3786187"/>
          <a:ext cx="6498734" cy="8216130"/>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643226">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Math o Leoliad</a:t>
                      </a:r>
                    </a:p>
                  </a:txBody>
                  <a:tcPr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2023 (miliynau)</a:t>
                      </a:r>
                    </a:p>
                  </a:txBody>
                  <a:tcPr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Cyfran y Gwariant</a:t>
                      </a:r>
                    </a:p>
                  </a:txBody>
                  <a:tcPr anchor="ctr"/>
                </a:tc>
                <a:extLst>
                  <a:ext uri="{0D108BD9-81ED-4DB2-BD59-A6C34878D82A}">
                    <a16:rowId xmlns:a16="http://schemas.microsoft.com/office/drawing/2014/main" val="1236938923"/>
                  </a:ext>
                </a:extLst>
              </a:tr>
              <a:tr h="1643226">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Glan môr neu ardal arfordirol arall</a:t>
                      </a:r>
                    </a:p>
                  </a:txBody>
                  <a:tcPr marL="90000" marR="90000" marT="46800" marB="46800" anchor="ctr"/>
                </a:tc>
                <a:tc>
                  <a:txBody>
                    <a:bodyPr/>
                    <a:lstStyle/>
                    <a:p>
                      <a:pPr algn="ctr" font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£429</a:t>
                      </a:r>
                    </a:p>
                  </a:txBody>
                  <a:tcPr marL="7620" marR="7620" marT="7620" marB="0" anchor="ctr"/>
                </a:tc>
                <a:tc>
                  <a:txBody>
                    <a:bodyPr/>
                    <a:lstStyle/>
                    <a:p>
                      <a:pPr algn="ctr" font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21%</a:t>
                      </a:r>
                    </a:p>
                  </a:txBody>
                  <a:tcPr marL="7620" marR="7620" marT="7620" marB="0" anchor="ctr"/>
                </a:tc>
                <a:extLst>
                  <a:ext uri="{0D108BD9-81ED-4DB2-BD59-A6C34878D82A}">
                    <a16:rowId xmlns:a16="http://schemas.microsoft.com/office/drawing/2014/main" val="2818411631"/>
                  </a:ext>
                </a:extLst>
              </a:tr>
              <a:tr h="1643226">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Dinas fawr/ tref fawr</a:t>
                      </a:r>
                    </a:p>
                  </a:txBody>
                  <a:tcPr marL="90000" marR="90000" marT="46800" marB="46800" anchor="ctr"/>
                </a:tc>
                <a:tc>
                  <a:txBody>
                    <a:bodyPr/>
                    <a:lstStyle/>
                    <a:p>
                      <a:pPr algn="ctr" font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£553</a:t>
                      </a:r>
                    </a:p>
                  </a:txBody>
                  <a:tcPr marL="7620" marR="7620" marT="7620" marB="0" anchor="ctr"/>
                </a:tc>
                <a:tc>
                  <a:txBody>
                    <a:bodyPr/>
                    <a:lstStyle/>
                    <a:p>
                      <a:pPr algn="ctr" font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27%</a:t>
                      </a:r>
                    </a:p>
                  </a:txBody>
                  <a:tcPr marL="7620" marR="7620" marT="7620" marB="0" anchor="ctr"/>
                </a:tc>
                <a:extLst>
                  <a:ext uri="{0D108BD9-81ED-4DB2-BD59-A6C34878D82A}">
                    <a16:rowId xmlns:a16="http://schemas.microsoft.com/office/drawing/2014/main" val="3992828607"/>
                  </a:ext>
                </a:extLst>
              </a:tr>
              <a:tr h="1643226">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Tref fach</a:t>
                      </a:r>
                    </a:p>
                  </a:txBody>
                  <a:tcPr marL="90000" marR="90000" marT="46800" marB="46800" anchor="ctr"/>
                </a:tc>
                <a:tc>
                  <a:txBody>
                    <a:bodyPr/>
                    <a:lstStyle/>
                    <a:p>
                      <a:pPr algn="ctr" font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£540</a:t>
                      </a:r>
                    </a:p>
                  </a:txBody>
                  <a:tcPr marL="7620" marR="7620" marT="7620" marB="0" anchor="ctr"/>
                </a:tc>
                <a:tc>
                  <a:txBody>
                    <a:bodyPr/>
                    <a:lstStyle/>
                    <a:p>
                      <a:pPr algn="ctr" font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27%</a:t>
                      </a:r>
                    </a:p>
                  </a:txBody>
                  <a:tcPr marL="7620" marR="7620" marT="7620" marB="0" anchor="ctr"/>
                </a:tc>
                <a:extLst>
                  <a:ext uri="{0D108BD9-81ED-4DB2-BD59-A6C34878D82A}">
                    <a16:rowId xmlns:a16="http://schemas.microsoft.com/office/drawing/2014/main" val="664184207"/>
                  </a:ext>
                </a:extLst>
              </a:tr>
              <a:tr h="1643226">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Cefn gwlad/pentref</a:t>
                      </a:r>
                    </a:p>
                  </a:txBody>
                  <a:tcPr marL="90000" marR="90000" marT="46800" marB="46800" anchor="ctr"/>
                </a:tc>
                <a:tc>
                  <a:txBody>
                    <a:bodyPr/>
                    <a:lstStyle/>
                    <a:p>
                      <a:pPr algn="ctr" font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£466</a:t>
                      </a:r>
                    </a:p>
                  </a:txBody>
                  <a:tcPr marL="7620" marR="7620" marT="7620" marB="0" anchor="ctr"/>
                </a:tc>
                <a:tc>
                  <a:txBody>
                    <a:bodyPr/>
                    <a:lstStyle/>
                    <a:p>
                      <a:pPr algn="ctr" fontAlgn="ct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23%</a:t>
                      </a:r>
                    </a:p>
                  </a:txBody>
                  <a:tcPr marL="7620" marR="7620" marT="7620" marB="0"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Sylfaen: Cymru 914</a:t>
            </a:r>
          </a:p>
        </p:txBody>
      </p:sp>
    </p:spTree>
    <p:extLst>
      <p:ext uri="{BB962C8B-B14F-4D97-AF65-F5344CB8AC3E}">
        <p14:creationId xmlns:p14="http://schemas.microsoft.com/office/powerpoint/2010/main" val="2589729973"/>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dirty="0">
                <a:solidFill>
                  <a:srgbClr val="000000"/>
                </a:solidFill>
                <a:effectLst/>
                <a:uFill>
                  <a:solidFill>
                    <a:prstClr val="black">
                      <a:alpha val="0"/>
                    </a:prstClr>
                  </a:solidFill>
                </a:uFill>
                <a:latin typeface="Wales Sans Headline"/>
                <a:ea typeface="Wales Sans Headline"/>
                <a:cs typeface="Wales Sans Headline"/>
              </a:rPr>
              <a:t>Teithiau a gwariant fesul prif gweithgareddau a gyflawnwyd 2023</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Y teithiau mwyaf poblogaidd yng Nghymru yn 2023 oedd y rhai lle mai'r prif weithgareddau oedd ymweld â golygfeydd a gwneud gweithgareddau hamdden yn yr awyr agored. Bu cynnydd o 5 pwynt canran mewn teithiau a oedd yn cynnwys dathlu natur bersonol megis priodasau neu benblwyddi, ac roedd y cynnydd hwn yn amlwg ar draws pob chwarter yn 2023 yn erbyn 2022. Er bod gan deithiau sy’n cynnwys golygfeydd y gwariant uchaf o’r holl weithgareddau, gostyngodd cyfran y gwariant 6 phwynt canran yn 2023, gyda gostyngiad o 7 pwynt canran ar gyfer teuluoedd.</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23209256"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Cyfran y teithiau a gwariant fesul prif gweithgareddau a gyflawnwyd 2023</a:t>
            </a:r>
          </a:p>
        </p:txBody>
      </p:sp>
      <p:graphicFrame>
        <p:nvGraphicFramePr>
          <p:cNvPr id="8" name="Content Placeholder 8" descr="Column chart depicting proportion of trips and spend by activity type i.e sightseeing, visitor attractions etc.">
            <a:extLst>
              <a:ext uri="{FF2B5EF4-FFF2-40B4-BE49-F238E27FC236}">
                <a16:creationId xmlns:a16="http://schemas.microsoft.com/office/drawing/2014/main" id="{A392F08D-1C84-2EE1-2210-545801BA0995}"/>
              </a:ext>
            </a:extLst>
          </p:cNvPr>
          <p:cNvGraphicFramePr/>
          <p:nvPr>
            <p:extLst>
              <p:ext uri="{D42A27DB-BD31-4B8C-83A1-F6EECF244321}">
                <p14:modId xmlns:p14="http://schemas.microsoft.com/office/powerpoint/2010/main" val="1617185240"/>
              </p:ext>
            </p:extLst>
          </p:nvPr>
        </p:nvGraphicFramePr>
        <p:xfrm>
          <a:off x="561975" y="4485455"/>
          <a:ext cx="23223539" cy="7516863"/>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76257" y="12029557"/>
            <a:ext cx="18892844" cy="998175"/>
          </a:xfrm>
        </p:spPr>
        <p:txBody>
          <a:bodyPr/>
          <a:lstStyle/>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 Mae meintiau sylfaen gweithgareddau gyda * rhwng 30 a 100. Argymhellir defnyddio'r amcangyfrifon fel rhai dangosol yn unig. </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Cymru 914</a:t>
            </a:r>
          </a:p>
        </p:txBody>
      </p:sp>
      <p:sp>
        <p:nvSpPr>
          <p:cNvPr id="5" name="TextBox 4">
            <a:extLst>
              <a:ext uri="{FF2B5EF4-FFF2-40B4-BE49-F238E27FC236}">
                <a16:creationId xmlns:a16="http://schemas.microsoft.com/office/drawing/2014/main" id="{19630133-4739-2863-532F-73EC5DE989F2}"/>
              </a:ext>
            </a:extLst>
          </p:cNvPr>
          <p:cNvSpPr txBox="1"/>
          <p:nvPr/>
        </p:nvSpPr>
        <p:spPr>
          <a:xfrm>
            <a:off x="8188036" y="12427568"/>
            <a:ext cx="10686561" cy="1200329"/>
          </a:xfrm>
          <a:prstGeom prst="rect">
            <a:avLst/>
          </a:prstGeom>
          <a:noFill/>
        </p:spPr>
        <p:txBody>
          <a:bodyPr wrap="square" rtlCol="0">
            <a:spAutoFit/>
          </a:bodyPr>
          <a:lstStyle/>
          <a:p>
            <a:pPr algn="just"/>
            <a:r>
              <a:rPr lang="cy-GB" sz="2400" b="0" i="0" u="none" strike="noStrike" cap="none" baseline="0" dirty="0">
                <a:solidFill>
                  <a:srgbClr val="003D6B"/>
                </a:solidFill>
                <a:effectLst/>
                <a:uFill>
                  <a:solidFill>
                    <a:prstClr val="black">
                      <a:alpha val="0"/>
                    </a:prstClr>
                  </a:solidFill>
                </a:uFill>
                <a:latin typeface="Wales Sans Headline"/>
                <a:ea typeface="Wales Sans Headline"/>
                <a:cs typeface="Wales Sans Headline"/>
              </a:rPr>
              <a:t>NODER: Mae'r sleid yn dangos cyfran y teithiau a'r gwariant a oedd yn cynnwys pob gweithgaredd, mae'n adio i fwy na 100% gan y gallai mwy nag un gweithgaredd gael ei wneud yn ystod ymweliad.</a:t>
            </a:r>
            <a:endParaRPr lang="en-GB" sz="2400" dirty="0">
              <a:solidFill>
                <a:schemeClr val="accent1"/>
              </a:solidFill>
            </a:endParaRPr>
          </a:p>
        </p:txBody>
      </p:sp>
    </p:spTree>
    <p:extLst>
      <p:ext uri="{BB962C8B-B14F-4D97-AF65-F5344CB8AC3E}">
        <p14:creationId xmlns:p14="http://schemas.microsoft.com/office/powerpoint/2010/main" val="3384040715"/>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Gwariant teithiau fesul prif gweithgareddau a gyflawnwyd 2023</a:t>
            </a:r>
            <a:endPar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634999" y="2037624"/>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Cynyddodd gwariant ar deithiau a oedd yn cynnwys mynychu digwyddiad arbennig neu ddathliad o natur breifat 90% yn 2023, o gymharu â 2022. Roedd gwariant cyfartalog ar deithiau a oedd yn cynnwys atyniad i ymwelwyr yn un o’r uchaf, sef £300 fesul taith, wedi cynyddu ychydig ers 2022 (£271 o wariant cyfartalog fesul taith).</a:t>
            </a:r>
          </a:p>
        </p:txBody>
      </p:sp>
      <p:sp>
        <p:nvSpPr>
          <p:cNvPr id="5" name="Rectangle 4">
            <a:extLst>
              <a:ext uri="{FF2B5EF4-FFF2-40B4-BE49-F238E27FC236}">
                <a16:creationId xmlns:a16="http://schemas.microsoft.com/office/drawing/2014/main" id="{591CFB80-5357-77D0-4FD6-A412DC05FAF0}"/>
              </a:ext>
            </a:extLst>
          </p:cNvPr>
          <p:cNvSpPr/>
          <p:nvPr/>
        </p:nvSpPr>
        <p:spPr>
          <a:xfrm>
            <a:off x="539745" y="3169047"/>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a gwariant cyfartalog yn ôl weithgareddau a gynhaliwyd ar deithiau yng Nghymru yn 2023</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3751098"/>
            <a:ext cx="23209256" cy="820501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2" name="Chart 11" descr="Graph showing total spend by activities undertaken in million">
            <a:extLst>
              <a:ext uri="{FF2B5EF4-FFF2-40B4-BE49-F238E27FC236}">
                <a16:creationId xmlns:a16="http://schemas.microsoft.com/office/drawing/2014/main" id="{9253AF29-C4EF-EBCF-5D7F-E40EEDCA9030}"/>
              </a:ext>
            </a:extLst>
          </p:cNvPr>
          <p:cNvGraphicFramePr/>
          <p:nvPr>
            <p:extLst>
              <p:ext uri="{D42A27DB-BD31-4B8C-83A1-F6EECF244321}">
                <p14:modId xmlns:p14="http://schemas.microsoft.com/office/powerpoint/2010/main" val="2954859350"/>
              </p:ext>
            </p:extLst>
          </p:nvPr>
        </p:nvGraphicFramePr>
        <p:xfrm>
          <a:off x="723900" y="4367074"/>
          <a:ext cx="14634290" cy="758904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ontent Placeholder 9" descr="Bar chart depicting average spend on trips by activities undertaken.">
            <a:extLst>
              <a:ext uri="{FF2B5EF4-FFF2-40B4-BE49-F238E27FC236}">
                <a16:creationId xmlns:a16="http://schemas.microsoft.com/office/drawing/2014/main" id="{48FA2778-7E3A-FDA2-79FA-7DAEF2A783F8}"/>
              </a:ext>
            </a:extLst>
          </p:cNvPr>
          <p:cNvGraphicFramePr/>
          <p:nvPr>
            <p:extLst>
              <p:ext uri="{D42A27DB-BD31-4B8C-83A1-F6EECF244321}">
                <p14:modId xmlns:p14="http://schemas.microsoft.com/office/powerpoint/2010/main" val="38443736"/>
              </p:ext>
            </p:extLst>
          </p:nvPr>
        </p:nvGraphicFramePr>
        <p:xfrm>
          <a:off x="10492744" y="4367074"/>
          <a:ext cx="17110706" cy="7589042"/>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76257" y="12173767"/>
            <a:ext cx="20528218" cy="998175"/>
          </a:xfrm>
        </p:spPr>
        <p:txBody>
          <a:bodyPr/>
          <a:lstStyle/>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*Mae’r maint sylfaen rhwng 30 a 100. Argymhellir defnyddio'r amcangyfrifon fel rhai dangosol yn unig. </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Cymru 914</a:t>
            </a:r>
          </a:p>
        </p:txBody>
      </p:sp>
    </p:spTree>
    <p:extLst>
      <p:ext uri="{BB962C8B-B14F-4D97-AF65-F5344CB8AC3E}">
        <p14:creationId xmlns:p14="http://schemas.microsoft.com/office/powerpoint/2010/main" val="13545844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Dadansoddi gwariant teithiau 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Er bod gwariant ar deithiau yng Nghymru wedi cynyddu 7% yn gyffredinol yn 2023, o gymharu â 2022, ychydig iawn o newid a fu yng nghyfran y gwariant ar bob categori. Mae'r rhan fwyaf o wariant teithiau yn dal i fynd i lety, gwyliau parod, a bwyta ac yfed allan. Fodd bynnag, bu gostyngiad o 11% yn y gwariant ar wyliau parod yn 2023, o gymharu â 2022 a chynnydd o 21% yn y gwariant ar fwyta ac yfed allan. Gostyngodd cyfran y gwariant ar wyliau parod gan gwmnïau annibynnol hŷn 8 pwynt canran yn 2023.</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23209256"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Dadansoddi Gwariant Teithiau 2023</a:t>
            </a:r>
          </a:p>
        </p:txBody>
      </p:sp>
      <p:graphicFrame>
        <p:nvGraphicFramePr>
          <p:cNvPr id="5" name="Content Placeholder 8" descr="Pie chart depicting the breakdown of trip spend in 2022, for example accommodation costs represent 29% of trip spend.">
            <a:extLst>
              <a:ext uri="{FF2B5EF4-FFF2-40B4-BE49-F238E27FC236}">
                <a16:creationId xmlns:a16="http://schemas.microsoft.com/office/drawing/2014/main" id="{2B0213ED-F877-AEE6-7E94-5D79FCE9304B}"/>
              </a:ext>
            </a:extLst>
          </p:cNvPr>
          <p:cNvGraphicFramePr/>
          <p:nvPr>
            <p:extLst>
              <p:ext uri="{D42A27DB-BD31-4B8C-83A1-F6EECF244321}">
                <p14:modId xmlns:p14="http://schemas.microsoft.com/office/powerpoint/2010/main" val="2535600467"/>
              </p:ext>
            </p:extLst>
          </p:nvPr>
        </p:nvGraphicFramePr>
        <p:xfrm>
          <a:off x="1022735" y="4596714"/>
          <a:ext cx="22316301" cy="714220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Cymru 914</a:t>
            </a:r>
          </a:p>
        </p:txBody>
      </p:sp>
    </p:spTree>
    <p:extLst>
      <p:ext uri="{BB962C8B-B14F-4D97-AF65-F5344CB8AC3E}">
        <p14:creationId xmlns:p14="http://schemas.microsoft.com/office/powerpoint/2010/main" val="371829773"/>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Teithiau fesul chwarter 2022-2023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80231" y="2014176"/>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Cyrhaeddodd gwariant ar lety a gwyliau parod ei uchafbwynt yn Ch3 2023, sef 22% a 60% yn uwch nag yn Ch3 2022. Gwelodd pob categori gwariant mawr ostyngiad yn Ch4 2023, o gymharu â Ch4 2022, yn unol â’r gostyngiad yn nifer y teithiau ar gyfer y chwarter hwnnw. Roedd cynnydd o 7 pwynt canran yn y gyfran o wariant teithiau ar fwyta ac yfed allan yn Ch1 2023, sy’n uwch na’r cynnydd o 2 bwynt canran mewn teithiau a oedd yn cynnwys bwyta ac yfed allan, noson allan neu siopa arbenigol.</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23209256"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Teithiau 2022-2023 (miliynau)</a:t>
            </a:r>
          </a:p>
        </p:txBody>
      </p:sp>
      <p:graphicFrame>
        <p:nvGraphicFramePr>
          <p:cNvPr id="8" name="Content Placeholder 12" descr="Line chart depicting trip spend (by category i.e. accommodation) by quarter between Q2 2021 and Q4 2022.">
            <a:extLst>
              <a:ext uri="{FF2B5EF4-FFF2-40B4-BE49-F238E27FC236}">
                <a16:creationId xmlns:a16="http://schemas.microsoft.com/office/drawing/2014/main" id="{DC1DFA87-C688-8501-94E4-56EE85752731}"/>
              </a:ext>
            </a:extLst>
          </p:cNvPr>
          <p:cNvGraphicFramePr/>
          <p:nvPr>
            <p:extLst>
              <p:ext uri="{D42A27DB-BD31-4B8C-83A1-F6EECF244321}">
                <p14:modId xmlns:p14="http://schemas.microsoft.com/office/powerpoint/2010/main" val="2665705764"/>
              </p:ext>
            </p:extLst>
          </p:nvPr>
        </p:nvGraphicFramePr>
        <p:xfrm>
          <a:off x="723899" y="4610101"/>
          <a:ext cx="22877504" cy="7277099"/>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 Mae categorïau gwariant gyda maint sylfaen blynyddol o lai na 100 wedi'u heithrio.</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Cymru 914</a:t>
            </a:r>
          </a:p>
        </p:txBody>
      </p:sp>
    </p:spTree>
    <p:extLst>
      <p:ext uri="{BB962C8B-B14F-4D97-AF65-F5344CB8AC3E}">
        <p14:creationId xmlns:p14="http://schemas.microsoft.com/office/powerpoint/2010/main" val="2000607970"/>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FB2BE9-FB30-2967-3756-FA380CE7F08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Teithiau a gwariant fesul rhanbarth preswylio 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94F2EB10-6873-C80D-3A5F-997F247661AC}"/>
              </a:ext>
            </a:extLst>
          </p:cNvPr>
          <p:cNvSpPr>
            <a:spLocks noGrp="1"/>
          </p:cNvSpPr>
          <p:nvPr>
            <p:ph type="body" sz="quarter" idx="14"/>
          </p:nvPr>
        </p:nvSpPr>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Mae trigolion Lloegr yn cymryd y mwyafrif helaeth o deithiau yng Nghymru, yn aros yn hirach na thrigolion Cymru ac yn gwario mwy, sef 67% o deithiau ond 73% o wariant. Gan ganolbwyntio ar drigolion Cymru, trigolion De-ddwyrain Cymru sy’n cymryd y nifer mwyaf o deithiau, sef 16% o deithiau (+3 pwynt canran o gymharu â 2022) ond dim ond 11% o’r gwariant. Er bod trigolion De-orllewin Cymru yn cynrychioli cyfran lai o deithiau, eu gwariant cyfartalog fesul taith yw £207, yn erbyn £169 gan drigolion De-ddwyrain Cymru.</a:t>
            </a:r>
          </a:p>
        </p:txBody>
      </p:sp>
      <p:graphicFrame>
        <p:nvGraphicFramePr>
          <p:cNvPr id="5" name="Table 4">
            <a:extLst>
              <a:ext uri="{FF2B5EF4-FFF2-40B4-BE49-F238E27FC236}">
                <a16:creationId xmlns:a16="http://schemas.microsoft.com/office/drawing/2014/main" id="{EEEE52FD-0862-E0F1-7E16-58E05D45E608}"/>
              </a:ext>
            </a:extLst>
          </p:cNvPr>
          <p:cNvGraphicFramePr>
            <a:graphicFrameLocks noGrp="1"/>
          </p:cNvGraphicFramePr>
          <p:nvPr>
            <p:extLst>
              <p:ext uri="{D42A27DB-BD31-4B8C-83A1-F6EECF244321}">
                <p14:modId xmlns:p14="http://schemas.microsoft.com/office/powerpoint/2010/main" val="4005413065"/>
              </p:ext>
            </p:extLst>
          </p:nvPr>
        </p:nvGraphicFramePr>
        <p:xfrm>
          <a:off x="561976" y="3797698"/>
          <a:ext cx="11477624" cy="8181572"/>
        </p:xfrm>
        <a:graphic>
          <a:graphicData uri="http://schemas.openxmlformats.org/drawingml/2006/table">
            <a:tbl>
              <a:tblPr firstRow="1" bandRow="1">
                <a:tableStyleId>{5C22544A-7EE6-4342-B048-85BDC9FD1C3A}</a:tableStyleId>
              </a:tblPr>
              <a:tblGrid>
                <a:gridCol w="5612924">
                  <a:extLst>
                    <a:ext uri="{9D8B030D-6E8A-4147-A177-3AD203B41FA5}">
                      <a16:colId xmlns:a16="http://schemas.microsoft.com/office/drawing/2014/main" val="81361600"/>
                    </a:ext>
                  </a:extLst>
                </a:gridCol>
                <a:gridCol w="1954900">
                  <a:extLst>
                    <a:ext uri="{9D8B030D-6E8A-4147-A177-3AD203B41FA5}">
                      <a16:colId xmlns:a16="http://schemas.microsoft.com/office/drawing/2014/main" val="887013069"/>
                    </a:ext>
                  </a:extLst>
                </a:gridCol>
                <a:gridCol w="1954900">
                  <a:extLst>
                    <a:ext uri="{9D8B030D-6E8A-4147-A177-3AD203B41FA5}">
                      <a16:colId xmlns:a16="http://schemas.microsoft.com/office/drawing/2014/main" val="2833201441"/>
                    </a:ext>
                  </a:extLst>
                </a:gridCol>
                <a:gridCol w="1954900">
                  <a:extLst>
                    <a:ext uri="{9D8B030D-6E8A-4147-A177-3AD203B41FA5}">
                      <a16:colId xmlns:a16="http://schemas.microsoft.com/office/drawing/2014/main" val="786436894"/>
                    </a:ext>
                  </a:extLst>
                </a:gridCol>
              </a:tblGrid>
              <a:tr h="1065776">
                <a:tc>
                  <a:txBody>
                    <a:bodyPr/>
                    <a:lstStyle/>
                    <a:p>
                      <a:pPr marL="0" algn="l" defTabSz="914400" rtl="0" eaLnBrk="1" fontAlgn="ctr" latinLnBrk="0" hangingPunct="1"/>
                      <a:r>
                        <a:rPr lang="cy-GB" sz="2400" b="1" i="0" u="none" strike="noStrike" cap="none" baseline="0" dirty="0">
                          <a:solidFill>
                            <a:srgbClr val="FFFFFF"/>
                          </a:solidFill>
                          <a:effectLst/>
                          <a:uFill>
                            <a:solidFill>
                              <a:prstClr val="black">
                                <a:alpha val="0"/>
                              </a:prstClr>
                            </a:solidFill>
                          </a:uFill>
                          <a:latin typeface="Wales Sans Body"/>
                          <a:ea typeface="Wales Sans Body"/>
                          <a:cs typeface="Wales Sans Body"/>
                        </a:rPr>
                        <a:t>Cyfanswm teithiau 2022</a:t>
                      </a:r>
                      <a:endParaRPr lang="en-GB" sz="2400" b="1" kern="1200" dirty="0">
                        <a:solidFill>
                          <a:schemeClr val="lt1"/>
                        </a:solidFill>
                        <a:latin typeface="+mn-lt"/>
                        <a:ea typeface="+mn-ea"/>
                        <a:cs typeface="+mn-cs"/>
                      </a:endParaRPr>
                    </a:p>
                  </a:txBody>
                  <a:tcPr marL="144000" marR="144000" marT="90000" marB="90000" anchor="ctr"/>
                </a:tc>
                <a:tc>
                  <a:txBody>
                    <a:bodyPr/>
                    <a:lstStyle/>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Teithiau (miliynau)</a:t>
                      </a:r>
                    </a:p>
                  </a:txBody>
                  <a:tcPr marL="144000" marR="144000" marT="90000" marB="90000" anchor="ctr"/>
                </a:tc>
                <a:tc>
                  <a:txBody>
                    <a:bodyPr/>
                    <a:lstStyle/>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Nosweithiau</a:t>
                      </a:r>
                    </a:p>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(miliynau)</a:t>
                      </a:r>
                    </a:p>
                  </a:txBody>
                  <a:tcPr marL="144000" marR="144000" marT="90000" marB="90000" anchor="ctr"/>
                </a:tc>
                <a:tc>
                  <a:txBody>
                    <a:bodyPr/>
                    <a:lstStyle/>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Gwariant</a:t>
                      </a:r>
                    </a:p>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(miliynau)</a:t>
                      </a:r>
                      <a:endParaRPr lang="en-GB" sz="2400" b="1" kern="1200">
                        <a:solidFill>
                          <a:schemeClr val="lt1"/>
                        </a:solidFill>
                        <a:latin typeface="+mn-lt"/>
                        <a:ea typeface="+mn-ea"/>
                        <a:cs typeface="+mn-cs"/>
                      </a:endParaRPr>
                    </a:p>
                  </a:txBody>
                  <a:tcPr marL="144000" marR="144000" marT="90000" marB="90000" anchor="ctr"/>
                </a:tc>
                <a:extLst>
                  <a:ext uri="{0D108BD9-81ED-4DB2-BD59-A6C34878D82A}">
                    <a16:rowId xmlns:a16="http://schemas.microsoft.com/office/drawing/2014/main" val="1236938923"/>
                  </a:ext>
                </a:extLst>
              </a:tr>
              <a:tr h="790644">
                <a:tc>
                  <a:txBody>
                    <a:bodyPr/>
                    <a:lstStyle/>
                    <a:p>
                      <a:pPr marL="0" algn="l" defTabSz="914400" rtl="0" eaLnBrk="1" fontAlgn="b" latinLnBrk="0" hangingPunct="1"/>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Rhwyd: Lloegr</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5.64</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16.88</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£1,468</a:t>
                      </a:r>
                    </a:p>
                  </a:txBody>
                  <a:tcPr marL="144000" marR="144000" marT="90000" marB="90000" anchor="ctr"/>
                </a:tc>
                <a:extLst>
                  <a:ext uri="{0D108BD9-81ED-4DB2-BD59-A6C34878D82A}">
                    <a16:rowId xmlns:a16="http://schemas.microsoft.com/office/drawing/2014/main" val="2818411631"/>
                  </a:ext>
                </a:extLst>
              </a:tr>
              <a:tr h="790644">
                <a:tc>
                  <a:txBody>
                    <a:bodyPr/>
                    <a:lstStyle/>
                    <a:p>
                      <a:pPr marL="0" algn="l"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Llundain</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0.74</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1.88</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£188</a:t>
                      </a:r>
                    </a:p>
                  </a:txBody>
                  <a:tcPr marL="144000" marR="144000" marT="90000" marB="90000" anchor="ctr"/>
                </a:tc>
                <a:extLst>
                  <a:ext uri="{0D108BD9-81ED-4DB2-BD59-A6C34878D82A}">
                    <a16:rowId xmlns:a16="http://schemas.microsoft.com/office/drawing/2014/main" val="3992828607"/>
                  </a:ext>
                </a:extLst>
              </a:tr>
              <a:tr h="790644">
                <a:tc>
                  <a:txBody>
                    <a:bodyPr/>
                    <a:lstStyle/>
                    <a:p>
                      <a:pPr marL="0" algn="l"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Gweddill Lloegr (nid Llundain)</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4.90</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15.00</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£1,279</a:t>
                      </a:r>
                    </a:p>
                  </a:txBody>
                  <a:tcPr marL="144000" marR="144000" marT="90000" marB="90000" anchor="ctr"/>
                </a:tc>
                <a:extLst>
                  <a:ext uri="{0D108BD9-81ED-4DB2-BD59-A6C34878D82A}">
                    <a16:rowId xmlns:a16="http://schemas.microsoft.com/office/drawing/2014/main" val="2748172669"/>
                  </a:ext>
                </a:extLst>
              </a:tr>
              <a:tr h="790644">
                <a:tc>
                  <a:txBody>
                    <a:bodyPr/>
                    <a:lstStyle/>
                    <a:p>
                      <a:pPr marL="0" algn="l" defTabSz="914400" rtl="0" eaLnBrk="1" fontAlgn="b" latinLnBrk="0" hangingPunct="1"/>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Rhwyd: Yr Alban</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0.20</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0.77</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£77</a:t>
                      </a:r>
                    </a:p>
                  </a:txBody>
                  <a:tcPr marL="144000" marR="144000" marT="90000" marB="90000" anchor="ctr"/>
                </a:tc>
                <a:extLst>
                  <a:ext uri="{0D108BD9-81ED-4DB2-BD59-A6C34878D82A}">
                    <a16:rowId xmlns:a16="http://schemas.microsoft.com/office/drawing/2014/main" val="2175300980"/>
                  </a:ext>
                </a:extLst>
              </a:tr>
              <a:tr h="790644">
                <a:tc>
                  <a:txBody>
                    <a:bodyPr/>
                    <a:lstStyle/>
                    <a:p>
                      <a:pPr marL="0" algn="l" defTabSz="914400" rtl="0" eaLnBrk="1" fontAlgn="b" latinLnBrk="0" hangingPunct="1"/>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Rhwyd: Cymru</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2.60</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6.82</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£474</a:t>
                      </a:r>
                    </a:p>
                  </a:txBody>
                  <a:tcPr marL="144000" marR="144000" marT="90000" marB="90000" anchor="ctr"/>
                </a:tc>
                <a:extLst>
                  <a:ext uri="{0D108BD9-81ED-4DB2-BD59-A6C34878D82A}">
                    <a16:rowId xmlns:a16="http://schemas.microsoft.com/office/drawing/2014/main" val="3866272032"/>
                  </a:ext>
                </a:extLst>
              </a:tr>
              <a:tr h="790644">
                <a:tc>
                  <a:txBody>
                    <a:bodyPr/>
                    <a:lstStyle/>
                    <a:p>
                      <a:pPr marL="0" algn="l"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Canolbarth Cymru*</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0.15</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0.39</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£16</a:t>
                      </a:r>
                    </a:p>
                  </a:txBody>
                  <a:tcPr marL="144000" marR="144000" marT="90000" marB="90000" anchor="ctr"/>
                </a:tc>
                <a:extLst>
                  <a:ext uri="{0D108BD9-81ED-4DB2-BD59-A6C34878D82A}">
                    <a16:rowId xmlns:a16="http://schemas.microsoft.com/office/drawing/2014/main" val="3694795803"/>
                  </a:ext>
                </a:extLst>
              </a:tr>
              <a:tr h="790644">
                <a:tc>
                  <a:txBody>
                    <a:bodyPr/>
                    <a:lstStyle/>
                    <a:p>
                      <a:pPr marL="0" algn="l"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Gogledd Cymru*</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0.41</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1.12</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£87</a:t>
                      </a:r>
                    </a:p>
                  </a:txBody>
                  <a:tcPr marL="144000" marR="144000" marT="90000" marB="90000" anchor="ctr"/>
                </a:tc>
                <a:extLst>
                  <a:ext uri="{0D108BD9-81ED-4DB2-BD59-A6C34878D82A}">
                    <a16:rowId xmlns:a16="http://schemas.microsoft.com/office/drawing/2014/main" val="1770474980"/>
                  </a:ext>
                </a:extLst>
              </a:tr>
              <a:tr h="790644">
                <a:tc>
                  <a:txBody>
                    <a:bodyPr/>
                    <a:lstStyle/>
                    <a:p>
                      <a:pPr marL="0" algn="l"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De-ddwyrain Cymru</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1.34</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3.77</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£226</a:t>
                      </a:r>
                    </a:p>
                  </a:txBody>
                  <a:tcPr marL="144000" marR="144000" marT="90000" marB="90000" anchor="ctr"/>
                </a:tc>
                <a:extLst>
                  <a:ext uri="{0D108BD9-81ED-4DB2-BD59-A6C34878D82A}">
                    <a16:rowId xmlns:a16="http://schemas.microsoft.com/office/drawing/2014/main" val="4180507769"/>
                  </a:ext>
                </a:extLst>
              </a:tr>
              <a:tr h="790644">
                <a:tc>
                  <a:txBody>
                    <a:bodyPr/>
                    <a:lstStyle/>
                    <a:p>
                      <a:pPr marL="0" algn="l"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De-orllewin Cymru</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0.65</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1.43</a:t>
                      </a:r>
                    </a:p>
                  </a:txBody>
                  <a:tcPr marL="144000" marR="144000" marT="90000" marB="90000" anchor="ctr"/>
                </a:tc>
                <a:tc>
                  <a:txBody>
                    <a:bodyPr/>
                    <a:lstStyle/>
                    <a:p>
                      <a:pPr marL="0" algn="ctr" defTabSz="914400" rtl="0" eaLnBrk="1" fontAlgn="ctr" latinLnBrk="0" hangingPunct="1"/>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£134</a:t>
                      </a:r>
                    </a:p>
                  </a:txBody>
                  <a:tcPr marL="144000" marR="144000" marT="90000" marB="90000" anchor="ctr"/>
                </a:tc>
                <a:extLst>
                  <a:ext uri="{0D108BD9-81ED-4DB2-BD59-A6C34878D82A}">
                    <a16:rowId xmlns:a16="http://schemas.microsoft.com/office/drawing/2014/main" val="180546907"/>
                  </a:ext>
                </a:extLst>
              </a:tr>
            </a:tbl>
          </a:graphicData>
        </a:graphic>
      </p:graphicFrame>
      <p:graphicFrame>
        <p:nvGraphicFramePr>
          <p:cNvPr id="7" name="Table 6">
            <a:extLst>
              <a:ext uri="{FF2B5EF4-FFF2-40B4-BE49-F238E27FC236}">
                <a16:creationId xmlns:a16="http://schemas.microsoft.com/office/drawing/2014/main" id="{F542DB82-A1EB-1E42-CEF1-F3EC90569CA9}"/>
              </a:ext>
            </a:extLst>
          </p:cNvPr>
          <p:cNvGraphicFramePr>
            <a:graphicFrameLocks noGrp="1"/>
          </p:cNvGraphicFramePr>
          <p:nvPr>
            <p:extLst>
              <p:ext uri="{D42A27DB-BD31-4B8C-83A1-F6EECF244321}">
                <p14:modId xmlns:p14="http://schemas.microsoft.com/office/powerpoint/2010/main" val="2182552477"/>
              </p:ext>
            </p:extLst>
          </p:nvPr>
        </p:nvGraphicFramePr>
        <p:xfrm>
          <a:off x="12307889" y="3797698"/>
          <a:ext cx="11477624" cy="5809646"/>
        </p:xfrm>
        <a:graphic>
          <a:graphicData uri="http://schemas.openxmlformats.org/drawingml/2006/table">
            <a:tbl>
              <a:tblPr firstRow="1" bandRow="1">
                <a:tableStyleId>{5C22544A-7EE6-4342-B048-85BDC9FD1C3A}</a:tableStyleId>
              </a:tblPr>
              <a:tblGrid>
                <a:gridCol w="5612924">
                  <a:extLst>
                    <a:ext uri="{9D8B030D-6E8A-4147-A177-3AD203B41FA5}">
                      <a16:colId xmlns:a16="http://schemas.microsoft.com/office/drawing/2014/main" val="81361600"/>
                    </a:ext>
                  </a:extLst>
                </a:gridCol>
                <a:gridCol w="1954900">
                  <a:extLst>
                    <a:ext uri="{9D8B030D-6E8A-4147-A177-3AD203B41FA5}">
                      <a16:colId xmlns:a16="http://schemas.microsoft.com/office/drawing/2014/main" val="887013069"/>
                    </a:ext>
                  </a:extLst>
                </a:gridCol>
                <a:gridCol w="1954900">
                  <a:extLst>
                    <a:ext uri="{9D8B030D-6E8A-4147-A177-3AD203B41FA5}">
                      <a16:colId xmlns:a16="http://schemas.microsoft.com/office/drawing/2014/main" val="2833201441"/>
                    </a:ext>
                  </a:extLst>
                </a:gridCol>
                <a:gridCol w="1954900">
                  <a:extLst>
                    <a:ext uri="{9D8B030D-6E8A-4147-A177-3AD203B41FA5}">
                      <a16:colId xmlns:a16="http://schemas.microsoft.com/office/drawing/2014/main" val="786436894"/>
                    </a:ext>
                  </a:extLst>
                </a:gridCol>
              </a:tblGrid>
              <a:tr h="1065776">
                <a:tc>
                  <a:txBody>
                    <a:bodyPr/>
                    <a:lstStyle/>
                    <a:p>
                      <a:pPr marL="0" algn="l"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Teithiau Gwyliau 2023</a:t>
                      </a:r>
                      <a:endParaRPr lang="en-GB" sz="2400" b="1" kern="1200">
                        <a:solidFill>
                          <a:schemeClr val="lt1"/>
                        </a:solidFill>
                        <a:latin typeface="+mn-lt"/>
                        <a:ea typeface="+mn-ea"/>
                        <a:cs typeface="+mn-cs"/>
                      </a:endParaRPr>
                    </a:p>
                  </a:txBody>
                  <a:tcPr marL="144000" marR="144000" marT="90000" marB="90000" anchor="ctr"/>
                </a:tc>
                <a:tc>
                  <a:txBody>
                    <a:bodyPr/>
                    <a:lstStyle/>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Teithiau (miliynau)</a:t>
                      </a:r>
                    </a:p>
                  </a:txBody>
                  <a:tcPr marL="144000" marR="144000" marT="90000" marB="90000" anchor="ctr"/>
                </a:tc>
                <a:tc>
                  <a:txBody>
                    <a:bodyPr/>
                    <a:lstStyle/>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Nosweithiau</a:t>
                      </a:r>
                    </a:p>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(miliynau)</a:t>
                      </a:r>
                    </a:p>
                  </a:txBody>
                  <a:tcPr marL="144000" marR="144000" marT="90000" marB="90000" anchor="ctr"/>
                </a:tc>
                <a:tc>
                  <a:txBody>
                    <a:bodyPr/>
                    <a:lstStyle/>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Gwariant</a:t>
                      </a:r>
                    </a:p>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(miliynau)</a:t>
                      </a:r>
                      <a:endParaRPr lang="en-GB" sz="2400" b="1" kern="1200">
                        <a:solidFill>
                          <a:schemeClr val="lt1"/>
                        </a:solidFill>
                        <a:latin typeface="+mn-lt"/>
                        <a:ea typeface="+mn-ea"/>
                        <a:cs typeface="+mn-cs"/>
                      </a:endParaRPr>
                    </a:p>
                  </a:txBody>
                  <a:tcPr marL="144000" marR="144000" marT="90000" marB="90000" anchor="ctr"/>
                </a:tc>
                <a:extLst>
                  <a:ext uri="{0D108BD9-81ED-4DB2-BD59-A6C34878D82A}">
                    <a16:rowId xmlns:a16="http://schemas.microsoft.com/office/drawing/2014/main" val="1236938923"/>
                  </a:ext>
                </a:extLst>
              </a:tr>
              <a:tr h="790645">
                <a:tc>
                  <a:txBody>
                    <a:bodyPr/>
                    <a:lstStyle/>
                    <a:p>
                      <a:pPr marL="0" algn="l" defTabSz="914400" rtl="0" eaLnBrk="1" fontAlgn="b" latinLnBrk="0" hangingPunct="1"/>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Rhwyd: Lloegr</a:t>
                      </a:r>
                    </a:p>
                  </a:txBody>
                  <a:tcPr marL="144000" marR="144000" marT="90000" marB="900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2.26</a:t>
                      </a:r>
                    </a:p>
                  </a:txBody>
                  <a:tcPr marL="144000" marR="144000" marT="90000" marB="900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7.67</a:t>
                      </a:r>
                    </a:p>
                  </a:txBody>
                  <a:tcPr marL="144000" marR="144000" marT="90000" marB="900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£722</a:t>
                      </a:r>
                    </a:p>
                  </a:txBody>
                  <a:tcPr marL="144000" marR="144000" marT="90000" marB="90000" anchor="ctr"/>
                </a:tc>
                <a:extLst>
                  <a:ext uri="{0D108BD9-81ED-4DB2-BD59-A6C34878D82A}">
                    <a16:rowId xmlns:a16="http://schemas.microsoft.com/office/drawing/2014/main" val="2818411631"/>
                  </a:ext>
                </a:extLst>
              </a:tr>
              <a:tr h="790645">
                <a:tc>
                  <a:txBody>
                    <a:bodyPr/>
                    <a:lstStyle/>
                    <a:p>
                      <a:pPr marL="0" algn="l"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Gweddill Lloegr (nid Llundain)</a:t>
                      </a:r>
                    </a:p>
                  </a:txBody>
                  <a:tcPr marL="144000" marR="144000" marT="90000" marB="900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2.09</a:t>
                      </a:r>
                    </a:p>
                  </a:txBody>
                  <a:tcPr marL="144000" marR="144000" marT="90000" marB="900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7.40</a:t>
                      </a:r>
                    </a:p>
                  </a:txBody>
                  <a:tcPr marL="144000" marR="144000" marT="90000" marB="900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£680</a:t>
                      </a:r>
                    </a:p>
                  </a:txBody>
                  <a:tcPr marL="144000" marR="144000" marT="90000" marB="90000" anchor="ctr"/>
                </a:tc>
                <a:extLst>
                  <a:ext uri="{0D108BD9-81ED-4DB2-BD59-A6C34878D82A}">
                    <a16:rowId xmlns:a16="http://schemas.microsoft.com/office/drawing/2014/main" val="3992828607"/>
                  </a:ext>
                </a:extLst>
              </a:tr>
              <a:tr h="790645">
                <a:tc>
                  <a:txBody>
                    <a:bodyPr/>
                    <a:lstStyle/>
                    <a:p>
                      <a:pPr marL="0" algn="l" defTabSz="914400" rtl="0" eaLnBrk="1" fontAlgn="b" latinLnBrk="0" hangingPunct="1"/>
                      <a:r>
                        <a:rPr lang="cy-GB" sz="2400" b="1" i="0" u="none" strike="noStrike" cap="none" baseline="0" dirty="0">
                          <a:solidFill>
                            <a:srgbClr val="000000"/>
                          </a:solidFill>
                          <a:effectLst/>
                          <a:uFill>
                            <a:solidFill>
                              <a:prstClr val="black">
                                <a:alpha val="0"/>
                              </a:prstClr>
                            </a:solidFill>
                          </a:uFill>
                          <a:latin typeface="Wales Sans Body"/>
                          <a:ea typeface="Wales Sans Body"/>
                          <a:cs typeface="Wales Sans Body"/>
                        </a:rPr>
                        <a:t>Rhwyd: Cymru</a:t>
                      </a:r>
                    </a:p>
                  </a:txBody>
                  <a:tcPr marL="144000" marR="144000" marT="90000" marB="900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1.03</a:t>
                      </a:r>
                    </a:p>
                  </a:txBody>
                  <a:tcPr marL="144000" marR="144000" marT="90000" marB="900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3.40</a:t>
                      </a:r>
                    </a:p>
                  </a:txBody>
                  <a:tcPr marL="144000" marR="144000" marT="90000" marB="900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£233</a:t>
                      </a:r>
                    </a:p>
                  </a:txBody>
                  <a:tcPr marL="144000" marR="144000" marT="90000" marB="90000" anchor="ctr"/>
                </a:tc>
                <a:extLst>
                  <a:ext uri="{0D108BD9-81ED-4DB2-BD59-A6C34878D82A}">
                    <a16:rowId xmlns:a16="http://schemas.microsoft.com/office/drawing/2014/main" val="2748172669"/>
                  </a:ext>
                </a:extLst>
              </a:tr>
              <a:tr h="790645">
                <a:tc>
                  <a:txBody>
                    <a:bodyPr/>
                    <a:lstStyle/>
                    <a:p>
                      <a:pPr marL="0" algn="l"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Gogledd Cymru*</a:t>
                      </a:r>
                    </a:p>
                  </a:txBody>
                  <a:tcPr marL="144000" marR="144000" marT="90000" marB="900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0.17</a:t>
                      </a:r>
                    </a:p>
                  </a:txBody>
                  <a:tcPr marL="144000" marR="144000" marT="90000" marB="900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0.66</a:t>
                      </a:r>
                    </a:p>
                  </a:txBody>
                  <a:tcPr marL="144000" marR="144000" marT="90000" marB="900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£50</a:t>
                      </a:r>
                    </a:p>
                  </a:txBody>
                  <a:tcPr marL="144000" marR="144000" marT="90000" marB="90000" anchor="ctr"/>
                </a:tc>
                <a:extLst>
                  <a:ext uri="{0D108BD9-81ED-4DB2-BD59-A6C34878D82A}">
                    <a16:rowId xmlns:a16="http://schemas.microsoft.com/office/drawing/2014/main" val="2175300980"/>
                  </a:ext>
                </a:extLst>
              </a:tr>
              <a:tr h="790645">
                <a:tc>
                  <a:txBody>
                    <a:bodyPr/>
                    <a:lstStyle/>
                    <a:p>
                      <a:pPr marL="0" algn="l"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De-ddwyrain Cymru*</a:t>
                      </a:r>
                    </a:p>
                  </a:txBody>
                  <a:tcPr marL="144000" marR="144000" marT="90000" marB="900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0.53</a:t>
                      </a:r>
                    </a:p>
                  </a:txBody>
                  <a:tcPr marL="144000" marR="144000" marT="90000" marB="900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1.96</a:t>
                      </a:r>
                    </a:p>
                  </a:txBody>
                  <a:tcPr marL="144000" marR="144000" marT="90000" marB="900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£104</a:t>
                      </a:r>
                    </a:p>
                  </a:txBody>
                  <a:tcPr marL="144000" marR="144000" marT="90000" marB="90000" anchor="ctr"/>
                </a:tc>
                <a:extLst>
                  <a:ext uri="{0D108BD9-81ED-4DB2-BD59-A6C34878D82A}">
                    <a16:rowId xmlns:a16="http://schemas.microsoft.com/office/drawing/2014/main" val="3866272032"/>
                  </a:ext>
                </a:extLst>
              </a:tr>
              <a:tr h="790645">
                <a:tc>
                  <a:txBody>
                    <a:bodyPr/>
                    <a:lstStyle/>
                    <a:p>
                      <a:pPr marL="0" algn="l"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De-orllewin Cymru*</a:t>
                      </a:r>
                    </a:p>
                  </a:txBody>
                  <a:tcPr marL="144000" marR="144000" marT="90000" marB="900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0.26</a:t>
                      </a:r>
                    </a:p>
                  </a:txBody>
                  <a:tcPr marL="144000" marR="144000" marT="90000" marB="90000" anchor="ctr"/>
                </a:tc>
                <a:tc>
                  <a:txBody>
                    <a:bodyPr/>
                    <a:lstStyle/>
                    <a:p>
                      <a:pPr marL="0" algn="ctr"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0.60</a:t>
                      </a:r>
                    </a:p>
                  </a:txBody>
                  <a:tcPr marL="144000" marR="144000" marT="90000" marB="90000" anchor="ctr"/>
                </a:tc>
                <a:tc>
                  <a:txBody>
                    <a:bodyPr/>
                    <a:lstStyle/>
                    <a:p>
                      <a:pPr marL="0" algn="ctr" defTabSz="914400" rtl="0" eaLnBrk="1" fontAlgn="b" latinLnBrk="0" hangingPunct="1"/>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£68</a:t>
                      </a:r>
                    </a:p>
                  </a:txBody>
                  <a:tcPr marL="144000" marR="144000" marT="90000" marB="90000" anchor="ctr"/>
                </a:tc>
                <a:extLst>
                  <a:ext uri="{0D108BD9-81ED-4DB2-BD59-A6C34878D82A}">
                    <a16:rowId xmlns:a16="http://schemas.microsoft.com/office/drawing/2014/main" val="3694795803"/>
                  </a:ext>
                </a:extLst>
              </a:tr>
            </a:tbl>
          </a:graphicData>
        </a:graphic>
      </p:graphicFrame>
      <p:sp>
        <p:nvSpPr>
          <p:cNvPr id="8" name="TextBox 7">
            <a:extLst>
              <a:ext uri="{FF2B5EF4-FFF2-40B4-BE49-F238E27FC236}">
                <a16:creationId xmlns:a16="http://schemas.microsoft.com/office/drawing/2014/main" id="{F69BF537-7505-965D-47C4-AFFBB5520E76}"/>
              </a:ext>
            </a:extLst>
          </p:cNvPr>
          <p:cNvSpPr txBox="1"/>
          <p:nvPr/>
        </p:nvSpPr>
        <p:spPr>
          <a:xfrm>
            <a:off x="12307889" y="9781434"/>
            <a:ext cx="11477624" cy="1097280"/>
          </a:xfrm>
          <a:prstGeom prst="rect">
            <a:avLst/>
          </a:prstGeom>
          <a:noFill/>
        </p:spPr>
        <p:txBody>
          <a:bodyPr wrap="square" lIns="0" tIns="0" rIns="0" bIns="0" rtlCol="0">
            <a:spAutoFit/>
          </a:bodyPr>
          <a:lstStyle/>
          <a:p>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 Mae’r maint sylfaen rhwng 30 a 100. Argymhellir defnyddio'r amcangyfrifon fel rhai dangosol yn unig. Mae maint sylfaen teithiau gwyliau yng Nghanolbarth Cymru yn llai na 30 ac felly wedi'u heithrio.</a:t>
            </a:r>
            <a:endParaRPr lang="en-GB" sz="2400">
              <a:latin typeface="+mn-lt"/>
            </a:endParaRPr>
          </a:p>
        </p:txBody>
      </p:sp>
      <p:sp>
        <p:nvSpPr>
          <p:cNvPr id="4" name="Text Placeholder 3">
            <a:extLst>
              <a:ext uri="{FF2B5EF4-FFF2-40B4-BE49-F238E27FC236}">
                <a16:creationId xmlns:a16="http://schemas.microsoft.com/office/drawing/2014/main" id="{7B231CDC-F547-A082-7965-5200C6A564A8}"/>
              </a:ext>
            </a:extLst>
          </p:cNvPr>
          <p:cNvSpPr>
            <a:spLocks noGrp="1"/>
          </p:cNvSpPr>
          <p:nvPr>
            <p:ph type="body" sz="quarter" idx="15"/>
          </p:nvPr>
        </p:nvSpPr>
        <p:spPr/>
        <p:txBody>
          <a:bodyPr/>
          <a:lstStyle/>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Cymru 914</a:t>
            </a:r>
          </a:p>
        </p:txBody>
      </p:sp>
    </p:spTree>
    <p:extLst>
      <p:ext uri="{BB962C8B-B14F-4D97-AF65-F5344CB8AC3E}">
        <p14:creationId xmlns:p14="http://schemas.microsoft.com/office/powerpoint/2010/main" val="1262577584"/>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FB2BE9-FB30-2967-3756-FA380CE7F08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Ymwelwyd â theithiau a gwariant fesul rhanbarth yn 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94F2EB10-6873-C80D-3A5F-997F247661AC}"/>
              </a:ext>
            </a:extLst>
          </p:cNvPr>
          <p:cNvSpPr>
            <a:spLocks noGrp="1"/>
          </p:cNvSpPr>
          <p:nvPr>
            <p:ph type="body" sz="quarter" idx="14"/>
          </p:nvPr>
        </p:nvSpPr>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Er mai De-ddwyrain Cymru oedd y cyrchfan fwyaf poblogaidd yng Nghymru, roedd ganddo hefyd y gwariant cyfartalog isaf (£227 fesul taith) a'r cyfnod cyfartalog byrraf (2.5 noson fesul taith). Gogledd Cymru yw’r ail gyrchfan fwyaf poblogaidd yng Nghymru, ac roedd ganddo’r wariant cyfartalog uchaf (£260 fesul taith) a'r cyfnod cyfartalog hiraf (3.1 noson fesul taith). Caiff Gogledd Cymru ei ffafrio gan y rhai o oedran ymddeol, sy'n gwario mwy yng Nghymru. </a:t>
            </a:r>
          </a:p>
        </p:txBody>
      </p:sp>
      <p:graphicFrame>
        <p:nvGraphicFramePr>
          <p:cNvPr id="5" name="Table 4">
            <a:extLst>
              <a:ext uri="{FF2B5EF4-FFF2-40B4-BE49-F238E27FC236}">
                <a16:creationId xmlns:a16="http://schemas.microsoft.com/office/drawing/2014/main" id="{EEEE52FD-0862-E0F1-7E16-58E05D45E608}"/>
              </a:ext>
            </a:extLst>
          </p:cNvPr>
          <p:cNvGraphicFramePr>
            <a:graphicFrameLocks noGrp="1"/>
          </p:cNvGraphicFramePr>
          <p:nvPr>
            <p:extLst>
              <p:ext uri="{D42A27DB-BD31-4B8C-83A1-F6EECF244321}">
                <p14:modId xmlns:p14="http://schemas.microsoft.com/office/powerpoint/2010/main" val="1082837578"/>
              </p:ext>
            </p:extLst>
          </p:nvPr>
        </p:nvGraphicFramePr>
        <p:xfrm>
          <a:off x="561976" y="3797699"/>
          <a:ext cx="11477624" cy="8181576"/>
        </p:xfrm>
        <a:graphic>
          <a:graphicData uri="http://schemas.openxmlformats.org/drawingml/2006/table">
            <a:tbl>
              <a:tblPr firstRow="1" bandRow="1">
                <a:tableStyleId>{5C22544A-7EE6-4342-B048-85BDC9FD1C3A}</a:tableStyleId>
              </a:tblPr>
              <a:tblGrid>
                <a:gridCol w="5612924">
                  <a:extLst>
                    <a:ext uri="{9D8B030D-6E8A-4147-A177-3AD203B41FA5}">
                      <a16:colId xmlns:a16="http://schemas.microsoft.com/office/drawing/2014/main" val="81361600"/>
                    </a:ext>
                  </a:extLst>
                </a:gridCol>
                <a:gridCol w="1954900">
                  <a:extLst>
                    <a:ext uri="{9D8B030D-6E8A-4147-A177-3AD203B41FA5}">
                      <a16:colId xmlns:a16="http://schemas.microsoft.com/office/drawing/2014/main" val="887013069"/>
                    </a:ext>
                  </a:extLst>
                </a:gridCol>
                <a:gridCol w="1954900">
                  <a:extLst>
                    <a:ext uri="{9D8B030D-6E8A-4147-A177-3AD203B41FA5}">
                      <a16:colId xmlns:a16="http://schemas.microsoft.com/office/drawing/2014/main" val="2833201441"/>
                    </a:ext>
                  </a:extLst>
                </a:gridCol>
                <a:gridCol w="1954900">
                  <a:extLst>
                    <a:ext uri="{9D8B030D-6E8A-4147-A177-3AD203B41FA5}">
                      <a16:colId xmlns:a16="http://schemas.microsoft.com/office/drawing/2014/main" val="786436894"/>
                    </a:ext>
                  </a:extLst>
                </a:gridCol>
              </a:tblGrid>
              <a:tr h="1067984">
                <a:tc>
                  <a:txBody>
                    <a:bodyPr/>
                    <a:lstStyle/>
                    <a:p>
                      <a:pPr marL="0" algn="l" defTabSz="914400" rtl="0" eaLnBrk="1" fontAlgn="ctr" latinLnBrk="0" hangingPunct="1"/>
                      <a:r>
                        <a:rPr lang="cy-GB" sz="2400" b="1" i="0" u="none" strike="noStrike" cap="none" baseline="0" dirty="0">
                          <a:solidFill>
                            <a:srgbClr val="FFFFFF"/>
                          </a:solidFill>
                          <a:effectLst/>
                          <a:uFill>
                            <a:solidFill>
                              <a:prstClr val="black">
                                <a:alpha val="0"/>
                              </a:prstClr>
                            </a:solidFill>
                          </a:uFill>
                          <a:latin typeface="Wales Sans Body"/>
                          <a:ea typeface="Wales Sans Body"/>
                          <a:cs typeface="Wales Sans Body"/>
                        </a:rPr>
                        <a:t>Cyfanswm teithiau 2023</a:t>
                      </a:r>
                      <a:endParaRPr lang="en-GB" sz="2400" b="1" kern="1200" dirty="0">
                        <a:solidFill>
                          <a:schemeClr val="lt1"/>
                        </a:solidFill>
                        <a:latin typeface="+mn-lt"/>
                        <a:ea typeface="+mn-ea"/>
                        <a:cs typeface="+mn-cs"/>
                      </a:endParaRPr>
                    </a:p>
                  </a:txBody>
                  <a:tcPr marL="144000" marR="144000" marT="90000" marB="90000" anchor="ctr"/>
                </a:tc>
                <a:tc>
                  <a:txBody>
                    <a:bodyPr/>
                    <a:lstStyle/>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Teithiau (miliynau)</a:t>
                      </a:r>
                    </a:p>
                  </a:txBody>
                  <a:tcPr marL="144000" marR="144000" marT="90000" marB="90000" anchor="ctr"/>
                </a:tc>
                <a:tc>
                  <a:txBody>
                    <a:bodyPr/>
                    <a:lstStyle/>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Nosweithiau</a:t>
                      </a:r>
                    </a:p>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(miliynau)</a:t>
                      </a:r>
                    </a:p>
                  </a:txBody>
                  <a:tcPr marL="144000" marR="144000" marT="90000" marB="90000" anchor="ctr"/>
                </a:tc>
                <a:tc>
                  <a:txBody>
                    <a:bodyPr/>
                    <a:lstStyle/>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Gwariant</a:t>
                      </a:r>
                    </a:p>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(miliynau)</a:t>
                      </a:r>
                      <a:endParaRPr lang="en-GB" sz="2400" b="1" kern="1200">
                        <a:solidFill>
                          <a:schemeClr val="lt1"/>
                        </a:solidFill>
                        <a:latin typeface="+mn-lt"/>
                        <a:ea typeface="+mn-ea"/>
                        <a:cs typeface="+mn-cs"/>
                      </a:endParaRPr>
                    </a:p>
                  </a:txBody>
                  <a:tcPr marL="144000" marR="144000" marT="90000" marB="90000" anchor="ctr"/>
                </a:tc>
                <a:extLst>
                  <a:ext uri="{0D108BD9-81ED-4DB2-BD59-A6C34878D82A}">
                    <a16:rowId xmlns:a16="http://schemas.microsoft.com/office/drawing/2014/main" val="1236938923"/>
                  </a:ext>
                </a:extLst>
              </a:tr>
              <a:tr h="1778398">
                <a:tc>
                  <a:txBody>
                    <a:bodyPr/>
                    <a:lstStyle/>
                    <a:p>
                      <a:pPr marL="0" algn="l"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Canolbarth Cymru*</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0.82</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2.73</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£165</a:t>
                      </a:r>
                    </a:p>
                  </a:txBody>
                  <a:tcPr marL="144000" marR="144000" marT="90000" marB="90000" anchor="ctr"/>
                </a:tc>
                <a:extLst>
                  <a:ext uri="{0D108BD9-81ED-4DB2-BD59-A6C34878D82A}">
                    <a16:rowId xmlns:a16="http://schemas.microsoft.com/office/drawing/2014/main" val="2818411631"/>
                  </a:ext>
                </a:extLst>
              </a:tr>
              <a:tr h="1778398">
                <a:tc>
                  <a:txBody>
                    <a:bodyPr/>
                    <a:lstStyle/>
                    <a:p>
                      <a:pPr marL="0" algn="l"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Gogledd Cymru</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2.60</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8.00</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£677</a:t>
                      </a:r>
                    </a:p>
                  </a:txBody>
                  <a:tcPr marL="144000" marR="144000" marT="90000" marB="90000" anchor="ctr"/>
                </a:tc>
                <a:extLst>
                  <a:ext uri="{0D108BD9-81ED-4DB2-BD59-A6C34878D82A}">
                    <a16:rowId xmlns:a16="http://schemas.microsoft.com/office/drawing/2014/main" val="3992828607"/>
                  </a:ext>
                </a:extLst>
              </a:tr>
              <a:tr h="1778398">
                <a:tc>
                  <a:txBody>
                    <a:bodyPr/>
                    <a:lstStyle/>
                    <a:p>
                      <a:pPr marL="0" algn="l"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De-ddwyrain Cymru</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2.95</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7.36</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£668</a:t>
                      </a:r>
                    </a:p>
                  </a:txBody>
                  <a:tcPr marL="144000" marR="144000" marT="90000" marB="90000" anchor="ctr"/>
                </a:tc>
                <a:extLst>
                  <a:ext uri="{0D108BD9-81ED-4DB2-BD59-A6C34878D82A}">
                    <a16:rowId xmlns:a16="http://schemas.microsoft.com/office/drawing/2014/main" val="2748172669"/>
                  </a:ext>
                </a:extLst>
              </a:tr>
              <a:tr h="1778398">
                <a:tc>
                  <a:txBody>
                    <a:bodyPr/>
                    <a:lstStyle/>
                    <a:p>
                      <a:pPr marL="0" algn="l"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De-orllewin Cymru</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2.00</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5.52</a:t>
                      </a:r>
                    </a:p>
                  </a:txBody>
                  <a:tcPr marL="144000" marR="144000" marT="90000" marB="90000" anchor="ctr"/>
                </a:tc>
                <a:tc>
                  <a:txBody>
                    <a:bodyPr/>
                    <a:lstStyle/>
                    <a:p>
                      <a:pPr marL="0" algn="ctr" defTabSz="914400" rtl="0" eaLnBrk="1" fontAlgn="ctr" latinLnBrk="0" hangingPunct="1"/>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£460</a:t>
                      </a:r>
                    </a:p>
                  </a:txBody>
                  <a:tcPr marL="144000" marR="144000" marT="90000" marB="90000" anchor="ctr"/>
                </a:tc>
                <a:extLst>
                  <a:ext uri="{0D108BD9-81ED-4DB2-BD59-A6C34878D82A}">
                    <a16:rowId xmlns:a16="http://schemas.microsoft.com/office/drawing/2014/main" val="2175300980"/>
                  </a:ext>
                </a:extLst>
              </a:tr>
            </a:tbl>
          </a:graphicData>
        </a:graphic>
      </p:graphicFrame>
      <p:graphicFrame>
        <p:nvGraphicFramePr>
          <p:cNvPr id="7" name="Table 6">
            <a:extLst>
              <a:ext uri="{FF2B5EF4-FFF2-40B4-BE49-F238E27FC236}">
                <a16:creationId xmlns:a16="http://schemas.microsoft.com/office/drawing/2014/main" id="{F542DB82-A1EB-1E42-CEF1-F3EC90569CA9}"/>
              </a:ext>
            </a:extLst>
          </p:cNvPr>
          <p:cNvGraphicFramePr>
            <a:graphicFrameLocks noGrp="1"/>
          </p:cNvGraphicFramePr>
          <p:nvPr>
            <p:extLst>
              <p:ext uri="{D42A27DB-BD31-4B8C-83A1-F6EECF244321}">
                <p14:modId xmlns:p14="http://schemas.microsoft.com/office/powerpoint/2010/main" val="3646625847"/>
              </p:ext>
            </p:extLst>
          </p:nvPr>
        </p:nvGraphicFramePr>
        <p:xfrm>
          <a:off x="12307889" y="3797699"/>
          <a:ext cx="11477624" cy="8181576"/>
        </p:xfrm>
        <a:graphic>
          <a:graphicData uri="http://schemas.openxmlformats.org/drawingml/2006/table">
            <a:tbl>
              <a:tblPr firstRow="1" bandRow="1">
                <a:tableStyleId>{5C22544A-7EE6-4342-B048-85BDC9FD1C3A}</a:tableStyleId>
              </a:tblPr>
              <a:tblGrid>
                <a:gridCol w="5612924">
                  <a:extLst>
                    <a:ext uri="{9D8B030D-6E8A-4147-A177-3AD203B41FA5}">
                      <a16:colId xmlns:a16="http://schemas.microsoft.com/office/drawing/2014/main" val="81361600"/>
                    </a:ext>
                  </a:extLst>
                </a:gridCol>
                <a:gridCol w="1954900">
                  <a:extLst>
                    <a:ext uri="{9D8B030D-6E8A-4147-A177-3AD203B41FA5}">
                      <a16:colId xmlns:a16="http://schemas.microsoft.com/office/drawing/2014/main" val="887013069"/>
                    </a:ext>
                  </a:extLst>
                </a:gridCol>
                <a:gridCol w="1954900">
                  <a:extLst>
                    <a:ext uri="{9D8B030D-6E8A-4147-A177-3AD203B41FA5}">
                      <a16:colId xmlns:a16="http://schemas.microsoft.com/office/drawing/2014/main" val="2833201441"/>
                    </a:ext>
                  </a:extLst>
                </a:gridCol>
                <a:gridCol w="1954900">
                  <a:extLst>
                    <a:ext uri="{9D8B030D-6E8A-4147-A177-3AD203B41FA5}">
                      <a16:colId xmlns:a16="http://schemas.microsoft.com/office/drawing/2014/main" val="786436894"/>
                    </a:ext>
                  </a:extLst>
                </a:gridCol>
              </a:tblGrid>
              <a:tr h="1067984">
                <a:tc>
                  <a:txBody>
                    <a:bodyPr/>
                    <a:lstStyle/>
                    <a:p>
                      <a:pPr marL="0" algn="l"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Teithiau Gwyliau 2023</a:t>
                      </a:r>
                      <a:endParaRPr lang="en-GB" sz="2400" b="1" kern="1200">
                        <a:solidFill>
                          <a:schemeClr val="lt1"/>
                        </a:solidFill>
                        <a:latin typeface="+mn-lt"/>
                        <a:ea typeface="+mn-ea"/>
                        <a:cs typeface="+mn-cs"/>
                      </a:endParaRPr>
                    </a:p>
                  </a:txBody>
                  <a:tcPr marL="144000" marR="144000" marT="90000" marB="90000" anchor="ctr"/>
                </a:tc>
                <a:tc>
                  <a:txBody>
                    <a:bodyPr/>
                    <a:lstStyle/>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Teithiau (miliynau)</a:t>
                      </a:r>
                    </a:p>
                  </a:txBody>
                  <a:tcPr marL="144000" marR="144000" marT="90000" marB="90000" anchor="ctr"/>
                </a:tc>
                <a:tc>
                  <a:txBody>
                    <a:bodyPr/>
                    <a:lstStyle/>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Nosweithiau</a:t>
                      </a:r>
                    </a:p>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(miliynau)</a:t>
                      </a:r>
                    </a:p>
                  </a:txBody>
                  <a:tcPr marL="144000" marR="144000" marT="90000" marB="90000" anchor="ctr"/>
                </a:tc>
                <a:tc>
                  <a:txBody>
                    <a:bodyPr/>
                    <a:lstStyle/>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Gwariant</a:t>
                      </a:r>
                    </a:p>
                    <a:p>
                      <a:pPr marL="0" algn="ctr" defTabSz="914400" rtl="0" eaLnBrk="1" fontAlgn="ctr" latinLnBrk="0" hangingPunct="1"/>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(miliynau)</a:t>
                      </a:r>
                      <a:endParaRPr lang="en-GB" sz="2400" b="1" kern="1200">
                        <a:solidFill>
                          <a:schemeClr val="lt1"/>
                        </a:solidFill>
                        <a:latin typeface="+mn-lt"/>
                        <a:ea typeface="+mn-ea"/>
                        <a:cs typeface="+mn-cs"/>
                      </a:endParaRPr>
                    </a:p>
                  </a:txBody>
                  <a:tcPr marL="144000" marR="144000" marT="90000" marB="90000" anchor="ctr"/>
                </a:tc>
                <a:extLst>
                  <a:ext uri="{0D108BD9-81ED-4DB2-BD59-A6C34878D82A}">
                    <a16:rowId xmlns:a16="http://schemas.microsoft.com/office/drawing/2014/main" val="1236938923"/>
                  </a:ext>
                </a:extLst>
              </a:tr>
              <a:tr h="1778398">
                <a:tc>
                  <a:txBody>
                    <a:bodyPr/>
                    <a:lstStyle/>
                    <a:p>
                      <a:pPr marL="0" algn="l"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Canolbarth Cymru*</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0.35</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1.21</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£93</a:t>
                      </a:r>
                    </a:p>
                  </a:txBody>
                  <a:tcPr marL="144000" marR="144000" marT="90000" marB="90000" anchor="ctr"/>
                </a:tc>
                <a:extLst>
                  <a:ext uri="{0D108BD9-81ED-4DB2-BD59-A6C34878D82A}">
                    <a16:rowId xmlns:a16="http://schemas.microsoft.com/office/drawing/2014/main" val="2818411631"/>
                  </a:ext>
                </a:extLst>
              </a:tr>
              <a:tr h="1778398">
                <a:tc>
                  <a:txBody>
                    <a:bodyPr/>
                    <a:lstStyle/>
                    <a:p>
                      <a:pPr marL="0" algn="l"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Gogledd Cymru</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1.44</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5.08</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£426</a:t>
                      </a:r>
                    </a:p>
                  </a:txBody>
                  <a:tcPr marL="144000" marR="144000" marT="90000" marB="90000" anchor="ctr"/>
                </a:tc>
                <a:extLst>
                  <a:ext uri="{0D108BD9-81ED-4DB2-BD59-A6C34878D82A}">
                    <a16:rowId xmlns:a16="http://schemas.microsoft.com/office/drawing/2014/main" val="3992828607"/>
                  </a:ext>
                </a:extLst>
              </a:tr>
              <a:tr h="1778398">
                <a:tc>
                  <a:txBody>
                    <a:bodyPr/>
                    <a:lstStyle/>
                    <a:p>
                      <a:pPr marL="0" algn="l"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De-ddwyrain Cymru*</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0.71</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1.74</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£221</a:t>
                      </a:r>
                    </a:p>
                  </a:txBody>
                  <a:tcPr marL="144000" marR="144000" marT="90000" marB="90000" anchor="ctr"/>
                </a:tc>
                <a:extLst>
                  <a:ext uri="{0D108BD9-81ED-4DB2-BD59-A6C34878D82A}">
                    <a16:rowId xmlns:a16="http://schemas.microsoft.com/office/drawing/2014/main" val="2748172669"/>
                  </a:ext>
                </a:extLst>
              </a:tr>
              <a:tr h="1778398">
                <a:tc>
                  <a:txBody>
                    <a:bodyPr/>
                    <a:lstStyle/>
                    <a:p>
                      <a:pPr marL="0" algn="l" defTabSz="914400" rtl="0" eaLnBrk="1" fontAlgn="b"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De-orllewin Cymru*</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0.87</a:t>
                      </a:r>
                    </a:p>
                  </a:txBody>
                  <a:tcPr marL="144000" marR="144000" marT="90000" marB="90000" anchor="ctr"/>
                </a:tc>
                <a:tc>
                  <a:txBody>
                    <a:bodyPr/>
                    <a:lstStyle/>
                    <a:p>
                      <a:pPr marL="0" algn="ctr" defTabSz="914400" rtl="0" eaLnBrk="1" fontAlgn="ctr" latinLnBrk="0" hangingPunct="1"/>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2.72</a:t>
                      </a:r>
                    </a:p>
                  </a:txBody>
                  <a:tcPr marL="144000" marR="144000" marT="90000" marB="90000" anchor="ctr"/>
                </a:tc>
                <a:tc>
                  <a:txBody>
                    <a:bodyPr/>
                    <a:lstStyle/>
                    <a:p>
                      <a:pPr marL="0" algn="ctr" defTabSz="914400" rtl="0" eaLnBrk="1" fontAlgn="ctr" latinLnBrk="0" hangingPunct="1"/>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£227</a:t>
                      </a:r>
                    </a:p>
                  </a:txBody>
                  <a:tcPr marL="144000" marR="144000" marT="90000" marB="90000" anchor="ctr"/>
                </a:tc>
                <a:extLst>
                  <a:ext uri="{0D108BD9-81ED-4DB2-BD59-A6C34878D82A}">
                    <a16:rowId xmlns:a16="http://schemas.microsoft.com/office/drawing/2014/main" val="2175300980"/>
                  </a:ext>
                </a:extLst>
              </a:tr>
            </a:tbl>
          </a:graphicData>
        </a:graphic>
      </p:graphicFrame>
      <p:sp>
        <p:nvSpPr>
          <p:cNvPr id="4" name="Text Placeholder 3">
            <a:extLst>
              <a:ext uri="{FF2B5EF4-FFF2-40B4-BE49-F238E27FC236}">
                <a16:creationId xmlns:a16="http://schemas.microsoft.com/office/drawing/2014/main" id="{7B231CDC-F547-A082-7965-5200C6A564A8}"/>
              </a:ext>
            </a:extLst>
          </p:cNvPr>
          <p:cNvSpPr>
            <a:spLocks noGrp="1"/>
          </p:cNvSpPr>
          <p:nvPr>
            <p:ph type="body" sz="quarter" idx="15"/>
          </p:nvPr>
        </p:nvSpPr>
        <p:spPr>
          <a:xfrm>
            <a:off x="561975" y="12119373"/>
            <a:ext cx="20528218" cy="998175"/>
          </a:xfrm>
        </p:spPr>
        <p:txBody>
          <a:bodyPr/>
          <a:lstStyle/>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*Mae’r maint sylfaen rhwng 30 a 100. Argymhellir defnyddio'r amcangyfrifon fel rhai dangosol yn unig. </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Cymru 914</a:t>
            </a:r>
          </a:p>
        </p:txBody>
      </p:sp>
    </p:spTree>
    <p:extLst>
      <p:ext uri="{BB962C8B-B14F-4D97-AF65-F5344CB8AC3E}">
        <p14:creationId xmlns:p14="http://schemas.microsoft.com/office/powerpoint/2010/main" val="444609213"/>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5F2F6E-F379-1B58-8AFD-BFBE4C2C3033}"/>
              </a:ext>
            </a:extLst>
          </p:cNvPr>
          <p:cNvSpPr>
            <a:spLocks noGrp="1"/>
          </p:cNvSpPr>
          <p:nvPr>
            <p:ph type="title" idx="4294967295"/>
          </p:nvPr>
        </p:nvSpPr>
        <p:spPr>
          <a:xfrm>
            <a:off x="695878" y="1799303"/>
            <a:ext cx="23115588" cy="1084269"/>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6000" b="0" i="0" u="none" strike="noStrike" cap="none" baseline="0">
                <a:solidFill>
                  <a:srgbClr val="D6DCE5"/>
                </a:solidFill>
                <a:effectLst/>
                <a:uFill>
                  <a:solidFill>
                    <a:prstClr val="black">
                      <a:alpha val="0"/>
                    </a:prstClr>
                  </a:solidFill>
                </a:uFill>
                <a:latin typeface="Wales Sans Body"/>
                <a:ea typeface="Wales Sans Body"/>
                <a:cs typeface="Wales Sans Body"/>
              </a:rPr>
              <a:t>Proffil teithiau Cymru 2023</a:t>
            </a:r>
          </a:p>
        </p:txBody>
      </p:sp>
    </p:spTree>
    <p:extLst>
      <p:ext uri="{BB962C8B-B14F-4D97-AF65-F5344CB8AC3E}">
        <p14:creationId xmlns:p14="http://schemas.microsoft.com/office/powerpoint/2010/main" val="530742378"/>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Amser trefnu llety 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5" y="2105029"/>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Gostyngodd amseroedd trefnu llety yn 2023 ar gyfer pob math o daith. Roedd 39% o deithiau gwyliau yng Nghymru yn 2023 wedi’u trefnu 2 fis neu fwy ymlaen llaw, sy’n ostyngiad o 10 pwynt canran o gymharu â 2022. Mae teithiau sy'n trefnu ymhellach ymlaen llaw yn tueddu i fod yn hwy o ran hyd, 3.9 diwrnod ar gyfer y rhai sy'n archebu 6+ mis ymlaen llaw o gymharu â 2.9 diwrnod cyfartalog fesul taith yn gyffredinol. Fodd bynnag, mae gan deithiau sy'n cael eu trefnu 2 i 3 wythnos ymlaen llaw wariant cyfartalog uwch o £124, o gymharu â £82 y noson ar gyfartaledd ar gyfer teithiau Cymru gyfan.</a:t>
            </a:r>
          </a:p>
        </p:txBody>
      </p:sp>
      <p:sp>
        <p:nvSpPr>
          <p:cNvPr id="9" name="TextBox 8">
            <a:extLst>
              <a:ext uri="{FF2B5EF4-FFF2-40B4-BE49-F238E27FC236}">
                <a16:creationId xmlns:a16="http://schemas.microsoft.com/office/drawing/2014/main" id="{CB6AE6EF-AF02-E549-2797-4C5252B6A337}"/>
              </a:ext>
            </a:extLst>
          </p:cNvPr>
          <p:cNvSpPr txBox="1"/>
          <p:nvPr/>
        </p:nvSpPr>
        <p:spPr>
          <a:xfrm>
            <a:off x="561974" y="3797300"/>
            <a:ext cx="23223538" cy="687600"/>
          </a:xfrm>
          <a:prstGeom prst="rect">
            <a:avLst/>
          </a:prstGeom>
          <a:solidFill>
            <a:schemeClr val="accent1"/>
          </a:solidFill>
        </p:spPr>
        <p:txBody>
          <a:bodyPr wrap="none" lIns="90000" tIns="36000" rIns="90000" bIns="36000" rtlCol="0" anchor="ctr">
            <a:noAutofit/>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Amser Trefnu Teithiau 2023</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4" y="4484900"/>
            <a:ext cx="23223538" cy="74943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5" name="Content Placeholder 8" descr="Two column charts, for total trips and holiday trips depicting the booking lead time in 2022 for example less than a week versus 6 months or more.">
            <a:extLst>
              <a:ext uri="{FF2B5EF4-FFF2-40B4-BE49-F238E27FC236}">
                <a16:creationId xmlns:a16="http://schemas.microsoft.com/office/drawing/2014/main" id="{8993C099-F1D5-7F52-3F55-1B4F6066B297}"/>
              </a:ext>
            </a:extLst>
          </p:cNvPr>
          <p:cNvGraphicFramePr/>
          <p:nvPr>
            <p:extLst>
              <p:ext uri="{D42A27DB-BD31-4B8C-83A1-F6EECF244321}">
                <p14:modId xmlns:p14="http://schemas.microsoft.com/office/powerpoint/2010/main" val="306465891"/>
              </p:ext>
            </p:extLst>
          </p:nvPr>
        </p:nvGraphicFramePr>
        <p:xfrm>
          <a:off x="561973" y="4531585"/>
          <a:ext cx="23223538" cy="743317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p:txBody>
          <a:bodyPr/>
          <a:lstStyle/>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Cymru 914</a:t>
            </a:r>
          </a:p>
        </p:txBody>
      </p:sp>
    </p:spTree>
    <p:extLst>
      <p:ext uri="{BB962C8B-B14F-4D97-AF65-F5344CB8AC3E}">
        <p14:creationId xmlns:p14="http://schemas.microsoft.com/office/powerpoint/2010/main" val="1678083776"/>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Dull o drefnu 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5" y="2105029"/>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Gwefannau teithio, darparwyr llety a threfnwyr teithiau oedd y dull mwyaf cyffredin o drefnu gwyliau i Gymru yn 2023. Ychydig iawn o newid a oedd mewn dulliau trefnu rhwng 2022 a 2023, sy’n cyd-fynd â thueddiadau ledled Prydain Fawr. Gostyngodd cyfran y teithiau a drefnwyd drwy wefan deithio fel Booking.com yn Ch1 2023 o 7 pwynt canran. </a:t>
            </a:r>
            <a:endParaRPr lang="en-US">
              <a:highlight>
                <a:srgbClr val="FFFF00"/>
              </a:highlight>
            </a:endParaRPr>
          </a:p>
        </p:txBody>
      </p:sp>
      <p:sp>
        <p:nvSpPr>
          <p:cNvPr id="9" name="TextBox 8">
            <a:extLst>
              <a:ext uri="{FF2B5EF4-FFF2-40B4-BE49-F238E27FC236}">
                <a16:creationId xmlns:a16="http://schemas.microsoft.com/office/drawing/2014/main" id="{CB6AE6EF-AF02-E549-2797-4C5252B6A337}"/>
              </a:ext>
            </a:extLst>
          </p:cNvPr>
          <p:cNvSpPr txBox="1"/>
          <p:nvPr/>
        </p:nvSpPr>
        <p:spPr>
          <a:xfrm>
            <a:off x="561974" y="3797300"/>
            <a:ext cx="23223538" cy="687600"/>
          </a:xfrm>
          <a:prstGeom prst="rect">
            <a:avLst/>
          </a:prstGeom>
          <a:solidFill>
            <a:schemeClr val="accent1"/>
          </a:solidFill>
        </p:spPr>
        <p:txBody>
          <a:bodyPr wrap="none" lIns="90000" tIns="36000" rIns="90000" bIns="36000" rtlCol="0" anchor="ctr">
            <a:noAutofit/>
          </a:bodyPr>
          <a:lstStyle/>
          <a:p>
            <a:pPr algn="ctr"/>
            <a:r>
              <a:rPr lang="cy-GB" sz="2800" b="1" i="0" u="none" strike="noStrike" cap="none" baseline="0">
                <a:solidFill>
                  <a:srgbClr val="FFFFFF"/>
                </a:solidFill>
                <a:effectLst/>
                <a:uFill>
                  <a:solidFill>
                    <a:prstClr val="black">
                      <a:alpha val="0"/>
                    </a:prstClr>
                  </a:solidFill>
                </a:uFill>
                <a:latin typeface="Wales Sans Headline"/>
                <a:ea typeface="Wales Sans Headline"/>
                <a:cs typeface="Wales Sans Headline"/>
              </a:rPr>
              <a:t>Dull o Drefnu 2023</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4" y="4484901"/>
            <a:ext cx="23223538" cy="590301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5" name="Content Placeholder 8" descr="Two column charts, for total trips and holiday trips depicting the booking method in 2022 for example through a travel agent.">
            <a:extLst>
              <a:ext uri="{FF2B5EF4-FFF2-40B4-BE49-F238E27FC236}">
                <a16:creationId xmlns:a16="http://schemas.microsoft.com/office/drawing/2014/main" id="{09A384A1-6A61-508C-D071-C1DC5EC530FF}"/>
              </a:ext>
            </a:extLst>
          </p:cNvPr>
          <p:cNvGraphicFramePr/>
          <p:nvPr>
            <p:extLst>
              <p:ext uri="{D42A27DB-BD31-4B8C-83A1-F6EECF244321}">
                <p14:modId xmlns:p14="http://schemas.microsoft.com/office/powerpoint/2010/main" val="1846000911"/>
              </p:ext>
            </p:extLst>
          </p:nvPr>
        </p:nvGraphicFramePr>
        <p:xfrm>
          <a:off x="561974" y="4624599"/>
          <a:ext cx="23223538" cy="584181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Table 13">
            <a:extLst>
              <a:ext uri="{FF2B5EF4-FFF2-40B4-BE49-F238E27FC236}">
                <a16:creationId xmlns:a16="http://schemas.microsoft.com/office/drawing/2014/main" id="{C9DB61CC-1333-7F4C-49E1-69C6C6485767}"/>
              </a:ext>
            </a:extLst>
          </p:cNvPr>
          <p:cNvGraphicFramePr>
            <a:graphicFrameLocks noGrp="1"/>
          </p:cNvGraphicFramePr>
          <p:nvPr>
            <p:extLst>
              <p:ext uri="{D42A27DB-BD31-4B8C-83A1-F6EECF244321}">
                <p14:modId xmlns:p14="http://schemas.microsoft.com/office/powerpoint/2010/main" val="4035160701"/>
              </p:ext>
            </p:extLst>
          </p:nvPr>
        </p:nvGraphicFramePr>
        <p:xfrm>
          <a:off x="561974" y="10449116"/>
          <a:ext cx="23223538" cy="1451520"/>
        </p:xfrm>
        <a:graphic>
          <a:graphicData uri="http://schemas.openxmlformats.org/drawingml/2006/table">
            <a:tbl>
              <a:tblPr firstRow="1">
                <a:tableStyleId>{5C22544A-7EE6-4342-B048-85BDC9FD1C3A}</a:tableStyleId>
              </a:tblPr>
              <a:tblGrid>
                <a:gridCol w="7768836">
                  <a:extLst>
                    <a:ext uri="{9D8B030D-6E8A-4147-A177-3AD203B41FA5}">
                      <a16:colId xmlns:a16="http://schemas.microsoft.com/office/drawing/2014/main" val="4151203183"/>
                    </a:ext>
                  </a:extLst>
                </a:gridCol>
                <a:gridCol w="8639392">
                  <a:extLst>
                    <a:ext uri="{9D8B030D-6E8A-4147-A177-3AD203B41FA5}">
                      <a16:colId xmlns:a16="http://schemas.microsoft.com/office/drawing/2014/main" val="1708166836"/>
                    </a:ext>
                  </a:extLst>
                </a:gridCol>
                <a:gridCol w="6815310">
                  <a:extLst>
                    <a:ext uri="{9D8B030D-6E8A-4147-A177-3AD203B41FA5}">
                      <a16:colId xmlns:a16="http://schemas.microsoft.com/office/drawing/2014/main" val="3868306913"/>
                    </a:ext>
                  </a:extLst>
                </a:gridCol>
              </a:tblGrid>
              <a:tr h="684000">
                <a:tc>
                  <a:txBody>
                    <a:bodyPr/>
                    <a:lstStyle/>
                    <a:p>
                      <a:pPr algn="l" fontAlgn="ctr"/>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Heb drefnu/ddim yn berthnasol</a:t>
                      </a:r>
                      <a:endParaRPr lang="en-US" sz="2400" b="0" i="0" u="none" strike="noStrike">
                        <a:solidFill>
                          <a:schemeClr val="bg1"/>
                        </a:solidFill>
                        <a:effectLst/>
                        <a:latin typeface="Arial" panose="020B0604020202020204" pitchFamily="34" charset="0"/>
                      </a:endParaRPr>
                    </a:p>
                  </a:txBody>
                  <a:tcPr marL="180000" marR="180000" marT="180000" marB="180000" anchor="ctr">
                    <a:solidFill>
                      <a:schemeClr val="accent1"/>
                    </a:solidFill>
                  </a:tcP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36%</a:t>
                      </a:r>
                      <a:endParaRPr lang="en-GB" sz="2400" b="0" i="0" u="none" strike="noStrike">
                        <a:solidFill>
                          <a:schemeClr val="tx1"/>
                        </a:solidFill>
                        <a:effectLst/>
                        <a:latin typeface="Arial" panose="020B0604020202020204" pitchFamily="34" charset="0"/>
                      </a:endParaRPr>
                    </a:p>
                  </a:txBody>
                  <a:tcPr marL="180000" marR="180000" marT="180000" marB="180000" anchor="b">
                    <a:solidFill>
                      <a:schemeClr val="accent6">
                        <a:lumMod val="10000"/>
                        <a:lumOff val="90000"/>
                      </a:schemeClr>
                    </a:solidFill>
                  </a:tcP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13%</a:t>
                      </a:r>
                      <a:endParaRPr lang="en-GB" sz="2400" b="0" i="0" u="none" strike="noStrike">
                        <a:solidFill>
                          <a:schemeClr val="tx1"/>
                        </a:solidFill>
                        <a:effectLst/>
                        <a:latin typeface="Arial" panose="020B0604020202020204" pitchFamily="34" charset="0"/>
                      </a:endParaRPr>
                    </a:p>
                  </a:txBody>
                  <a:tcPr marL="180000" marR="180000" marT="180000" marB="180000" anchor="b">
                    <a:solidFill>
                      <a:schemeClr val="accent6">
                        <a:lumMod val="10000"/>
                        <a:lumOff val="90000"/>
                      </a:schemeClr>
                    </a:solidFill>
                  </a:tcPr>
                </a:tc>
                <a:extLst>
                  <a:ext uri="{0D108BD9-81ED-4DB2-BD59-A6C34878D82A}">
                    <a16:rowId xmlns:a16="http://schemas.microsoft.com/office/drawing/2014/main" val="3403205850"/>
                  </a:ext>
                </a:extLst>
              </a:tr>
              <a:tr h="684000">
                <a:tc>
                  <a:txBody>
                    <a:bodyPr/>
                    <a:lstStyle/>
                    <a:p>
                      <a:pPr algn="l" fontAlgn="ctr"/>
                      <a:r>
                        <a:rPr lang="cy-GB" sz="2400" b="0" i="0" u="none" strike="noStrike" cap="none" baseline="0">
                          <a:solidFill>
                            <a:srgbClr val="FFFFFF"/>
                          </a:solidFill>
                          <a:effectLst/>
                          <a:uFill>
                            <a:solidFill>
                              <a:prstClr val="black">
                                <a:alpha val="0"/>
                              </a:prstClr>
                            </a:solidFill>
                          </a:uFill>
                          <a:latin typeface="Wales Sans Body"/>
                          <a:ea typeface="Wales Sans Body"/>
                          <a:cs typeface="Wales Sans Body"/>
                        </a:rPr>
                        <a:t>Arall/Ddim yn gwybod</a:t>
                      </a:r>
                      <a:endParaRPr lang="en-GB" sz="2400" b="0" i="0" u="none" strike="noStrike">
                        <a:solidFill>
                          <a:schemeClr val="bg1"/>
                        </a:solidFill>
                        <a:effectLst/>
                        <a:latin typeface="Arial" panose="020B0604020202020204" pitchFamily="34" charset="0"/>
                      </a:endParaRPr>
                    </a:p>
                  </a:txBody>
                  <a:tcPr marL="180000" marR="180000" marT="180000" marB="180000" anchor="ctr">
                    <a:solidFill>
                      <a:schemeClr val="accent1"/>
                    </a:solidFill>
                  </a:tcP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10%</a:t>
                      </a:r>
                      <a:endParaRPr lang="en-GB" sz="2400" b="0" i="0" u="none" strike="noStrike">
                        <a:solidFill>
                          <a:schemeClr val="tx1"/>
                        </a:solidFill>
                        <a:effectLst/>
                        <a:latin typeface="Arial" panose="020B0604020202020204" pitchFamily="34" charset="0"/>
                      </a:endParaRPr>
                    </a:p>
                  </a:txBody>
                  <a:tcPr marL="180000" marR="180000" marT="180000" marB="180000" anchor="b">
                    <a:solidFill>
                      <a:schemeClr val="accent6">
                        <a:lumMod val="10000"/>
                        <a:lumOff val="90000"/>
                      </a:schemeClr>
                    </a:solidFill>
                  </a:tcPr>
                </a:tc>
                <a:tc>
                  <a:txBody>
                    <a:bodyPr/>
                    <a:lstStyle/>
                    <a:p>
                      <a:pPr algn="ctr" fontAlgn="b"/>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17%</a:t>
                      </a:r>
                      <a:endParaRPr lang="en-GB" sz="2400" b="0" i="0" u="none" strike="noStrike" dirty="0">
                        <a:solidFill>
                          <a:schemeClr val="tx1"/>
                        </a:solidFill>
                        <a:effectLst/>
                        <a:latin typeface="Arial" panose="020B0604020202020204" pitchFamily="34" charset="0"/>
                      </a:endParaRPr>
                    </a:p>
                  </a:txBody>
                  <a:tcPr marL="180000" marR="180000" marT="180000" marB="180000" anchor="b">
                    <a:solidFill>
                      <a:schemeClr val="accent6">
                        <a:lumMod val="10000"/>
                        <a:lumOff val="90000"/>
                      </a:schemeClr>
                    </a:solidFill>
                  </a:tcPr>
                </a:tc>
                <a:extLst>
                  <a:ext uri="{0D108BD9-81ED-4DB2-BD59-A6C34878D82A}">
                    <a16:rowId xmlns:a16="http://schemas.microsoft.com/office/drawing/2014/main" val="1341271803"/>
                  </a:ext>
                </a:extLst>
              </a:tr>
            </a:tbl>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p:txBody>
          <a:bodyPr/>
          <a:lstStyle/>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Cymru 914</a:t>
            </a:r>
          </a:p>
        </p:txBody>
      </p:sp>
    </p:spTree>
    <p:extLst>
      <p:ext uri="{BB962C8B-B14F-4D97-AF65-F5344CB8AC3E}">
        <p14:creationId xmlns:p14="http://schemas.microsoft.com/office/powerpoint/2010/main" val="1851139513"/>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Trafnidiaeth a ddefnyddiwyd i deithio i’r prif gyrchfan yn 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5" y="2105029"/>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Cerbydau modur preifat oedd y prif fath o gludiant a ddefnyddiwyd ar deithiau dros nos yng Nghymru. Roedd hyn yn arbennig o wir ar gyfer teithiau gwyliau (88%). Er bod gwledydd eraill wedi gweld cynydd bach yn y defnydd o drafnidiaeth gyhoeddus, ni fu unrhyw newidiadau sylweddol yn y drafnidiaeth a ddefnyddiwyd rhwng 2022 a 2023 yng Nghymru. Gan fod teithiau yng Nghymru wedi'u gwasgaru'n fwy cyfartal ar draws mathau o leoliadau (dinasoedd, trefi bach, glan môr a chefn gwlad) efallai fod mwy o ddibyniaeth ar ddefnyddio car.</a:t>
            </a:r>
          </a:p>
        </p:txBody>
      </p:sp>
      <p:sp>
        <p:nvSpPr>
          <p:cNvPr id="9" name="TextBox 8">
            <a:extLst>
              <a:ext uri="{FF2B5EF4-FFF2-40B4-BE49-F238E27FC236}">
                <a16:creationId xmlns:a16="http://schemas.microsoft.com/office/drawing/2014/main" id="{CB6AE6EF-AF02-E549-2797-4C5252B6A337}"/>
              </a:ext>
            </a:extLst>
          </p:cNvPr>
          <p:cNvSpPr txBox="1"/>
          <p:nvPr/>
        </p:nvSpPr>
        <p:spPr>
          <a:xfrm>
            <a:off x="561974" y="3797300"/>
            <a:ext cx="23223538" cy="687600"/>
          </a:xfrm>
          <a:prstGeom prst="rect">
            <a:avLst/>
          </a:prstGeom>
          <a:solidFill>
            <a:schemeClr val="accent1"/>
          </a:solidFill>
        </p:spPr>
        <p:txBody>
          <a:bodyPr wrap="none" lIns="90000" tIns="36000" rIns="90000" bIns="36000" rtlCol="0" anchor="ctr">
            <a:noAutofit/>
          </a:bodyPr>
          <a:lstStyle/>
          <a:p>
            <a:pPr algn="ctr"/>
            <a:r>
              <a:rPr lang="cy-GB" sz="2800" b="1" i="0" u="none" strike="noStrike" cap="none" baseline="0">
                <a:solidFill>
                  <a:srgbClr val="FFFFFF"/>
                </a:solidFill>
                <a:effectLst/>
                <a:uFill>
                  <a:solidFill>
                    <a:prstClr val="black">
                      <a:alpha val="0"/>
                    </a:prstClr>
                  </a:solidFill>
                </a:uFill>
                <a:latin typeface="Wales Sans Headline"/>
                <a:ea typeface="Wales Sans Headline"/>
                <a:cs typeface="Wales Sans Headline"/>
              </a:rPr>
              <a:t>Trafnidiaeth a ddefnyddiwyd i deithio i’r prif gyrchfan yn 2023</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4" y="4484900"/>
            <a:ext cx="23223538" cy="74943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7" name="Content Placeholder 8" descr="Column chart for total trips depicting the transport used on trips in 2022.">
            <a:extLst>
              <a:ext uri="{FF2B5EF4-FFF2-40B4-BE49-F238E27FC236}">
                <a16:creationId xmlns:a16="http://schemas.microsoft.com/office/drawing/2014/main" id="{497300D1-A50D-A712-59E6-86C2D27543D1}"/>
              </a:ext>
            </a:extLst>
          </p:cNvPr>
          <p:cNvGraphicFramePr/>
          <p:nvPr>
            <p:extLst>
              <p:ext uri="{D42A27DB-BD31-4B8C-83A1-F6EECF244321}">
                <p14:modId xmlns:p14="http://schemas.microsoft.com/office/powerpoint/2010/main" val="1566768868"/>
              </p:ext>
            </p:extLst>
          </p:nvPr>
        </p:nvGraphicFramePr>
        <p:xfrm>
          <a:off x="561976" y="4546098"/>
          <a:ext cx="23223538" cy="7217533"/>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p:txBody>
          <a:bodyPr/>
          <a:lstStyle/>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Cymru 914</a:t>
            </a:r>
          </a:p>
        </p:txBody>
      </p:sp>
    </p:spTree>
    <p:extLst>
      <p:ext uri="{BB962C8B-B14F-4D97-AF65-F5344CB8AC3E}">
        <p14:creationId xmlns:p14="http://schemas.microsoft.com/office/powerpoint/2010/main" val="4251310999"/>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Llety a ddefnyddiwyd ar deithiau dros nos yn 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39754" y="1944343"/>
            <a:ext cx="23223538" cy="1552572"/>
          </a:xfrm>
        </p:spPr>
        <p:txBody>
          <a:bodyPr/>
          <a:lstStyle/>
          <a:p>
            <a:r>
              <a:rPr lang="cy-GB" sz="2800" b="0" i="0" u="none" strike="noStrike" cap="none" baseline="0" dirty="0">
                <a:solidFill>
                  <a:srgbClr val="000000"/>
                </a:solidFill>
                <a:effectLst/>
                <a:uFill>
                  <a:solidFill>
                    <a:prstClr val="black">
                      <a:alpha val="0"/>
                    </a:prstClr>
                  </a:solidFill>
                </a:uFill>
                <a:latin typeface="Wales Sans Body"/>
                <a:ea typeface="Wales Sans Body"/>
                <a:cs typeface="Wales Sans Body"/>
              </a:rPr>
              <a:t>Aros mewn gwesty oedd y math mwyaf cyffredin o lety a ddefnyddiwyd ar deithiau dros nos yng Nghymru, ac yna cartref preifat rhywun, a welodd gynnydd o 4 pwynt canran yn 2023. Yn 2022, roedd roedd yn well gan y rhan fwyaf wersylla yng Nghymru, dros fathau eraill o lety di-wasanaeth, ond yn 2023 mae newid i lety hunanarlwyo (+4 pwynt canran), sy’n bennaf oherwydd y newid yn newidiadau’r rheini yng nghyfnod bywyd teuluol (+4 pwynt canran hunanarlwyo a -5 pwynt canran gwersylla). Llety hunanarlwyo oedd â'r gwariant cyfartalog uchaf fesul taith, sef £338, a'r cyfnod cyfartalog hiraf o 3.5 noson. Mae’n bosibl bod y newid i aros yng nghartref preifat rhywun yn gysylltiedig â’r cynnydd mewn ymweld â ffrindiau a pherthnasau yn 2023 o ganlyniad i gostau byw cynyddol.</a:t>
            </a:r>
          </a:p>
        </p:txBody>
      </p:sp>
      <p:sp>
        <p:nvSpPr>
          <p:cNvPr id="9" name="TextBox 8">
            <a:extLst>
              <a:ext uri="{FF2B5EF4-FFF2-40B4-BE49-F238E27FC236}">
                <a16:creationId xmlns:a16="http://schemas.microsoft.com/office/drawing/2014/main" id="{CB6AE6EF-AF02-E549-2797-4C5252B6A337}"/>
              </a:ext>
            </a:extLst>
          </p:cNvPr>
          <p:cNvSpPr txBox="1"/>
          <p:nvPr/>
        </p:nvSpPr>
        <p:spPr>
          <a:xfrm>
            <a:off x="550864" y="3964523"/>
            <a:ext cx="19684375" cy="687600"/>
          </a:xfrm>
          <a:prstGeom prst="rect">
            <a:avLst/>
          </a:prstGeom>
          <a:solidFill>
            <a:schemeClr val="accent1"/>
          </a:solidFill>
        </p:spPr>
        <p:txBody>
          <a:bodyPr wrap="none" lIns="90000" tIns="36000" rIns="90000" bIns="36000" rtlCol="0" anchor="ctr">
            <a:noAutofit/>
          </a:bodyPr>
          <a:lstStyle/>
          <a:p>
            <a:pPr algn="ctr"/>
            <a:r>
              <a:rPr lang="cy-GB" sz="2800" b="1" i="0" u="none" strike="noStrike" cap="none" baseline="0">
                <a:solidFill>
                  <a:srgbClr val="FFFFFF"/>
                </a:solidFill>
                <a:effectLst/>
                <a:uFill>
                  <a:solidFill>
                    <a:prstClr val="black">
                      <a:alpha val="0"/>
                    </a:prstClr>
                  </a:solidFill>
                </a:uFill>
                <a:latin typeface="Wales Sans Headline"/>
                <a:ea typeface="Wales Sans Headline"/>
                <a:cs typeface="Wales Sans Headline"/>
              </a:rPr>
              <a:t>Llety a Ddefnyddir yng Nghymru 2023</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50864" y="4652123"/>
            <a:ext cx="19684375" cy="74943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5" name="Chart 4" descr="Bar chart depicting the proportion of trips which used different types of accommodation i.e. self-catering.">
            <a:extLst>
              <a:ext uri="{FF2B5EF4-FFF2-40B4-BE49-F238E27FC236}">
                <a16:creationId xmlns:a16="http://schemas.microsoft.com/office/drawing/2014/main" id="{B77F0E4F-4597-3460-61C6-5DD393871920}"/>
              </a:ext>
            </a:extLst>
          </p:cNvPr>
          <p:cNvGraphicFramePr/>
          <p:nvPr>
            <p:extLst>
              <p:ext uri="{D42A27DB-BD31-4B8C-83A1-F6EECF244321}">
                <p14:modId xmlns:p14="http://schemas.microsoft.com/office/powerpoint/2010/main" val="3154512771"/>
              </p:ext>
            </p:extLst>
          </p:nvPr>
        </p:nvGraphicFramePr>
        <p:xfrm>
          <a:off x="704965" y="4784600"/>
          <a:ext cx="19376174" cy="71215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Table 29">
            <a:extLst>
              <a:ext uri="{FF2B5EF4-FFF2-40B4-BE49-F238E27FC236}">
                <a16:creationId xmlns:a16="http://schemas.microsoft.com/office/drawing/2014/main" id="{2E3A94AA-31CE-8D34-45CA-D250992BE83C}"/>
              </a:ext>
            </a:extLst>
          </p:cNvPr>
          <p:cNvGraphicFramePr>
            <a:graphicFrameLocks noGrp="1"/>
          </p:cNvGraphicFramePr>
          <p:nvPr>
            <p:extLst>
              <p:ext uri="{D42A27DB-BD31-4B8C-83A1-F6EECF244321}">
                <p14:modId xmlns:p14="http://schemas.microsoft.com/office/powerpoint/2010/main" val="223264271"/>
              </p:ext>
            </p:extLst>
          </p:nvPr>
        </p:nvGraphicFramePr>
        <p:xfrm>
          <a:off x="20574608" y="3964521"/>
          <a:ext cx="3188684" cy="8281355"/>
        </p:xfrm>
        <a:graphic>
          <a:graphicData uri="http://schemas.openxmlformats.org/drawingml/2006/table">
            <a:tbl>
              <a:tblPr firstRow="1" bandRow="1">
                <a:tableStyleId>{5C22544A-7EE6-4342-B048-85BDC9FD1C3A}</a:tableStyleId>
              </a:tblPr>
              <a:tblGrid>
                <a:gridCol w="3188684">
                  <a:extLst>
                    <a:ext uri="{9D8B030D-6E8A-4147-A177-3AD203B41FA5}">
                      <a16:colId xmlns:a16="http://schemas.microsoft.com/office/drawing/2014/main" val="81361600"/>
                    </a:ext>
                  </a:extLst>
                </a:gridCol>
              </a:tblGrid>
              <a:tr h="1363663">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Cyfartalog fesul Taith</a:t>
                      </a:r>
                    </a:p>
                  </a:txBody>
                  <a:tcPr marL="182880" marR="182880" marT="91440" marB="91440" anchor="ctr"/>
                </a:tc>
                <a:extLst>
                  <a:ext uri="{0D108BD9-81ED-4DB2-BD59-A6C34878D82A}">
                    <a16:rowId xmlns:a16="http://schemas.microsoft.com/office/drawing/2014/main" val="1236938923"/>
                  </a:ext>
                </a:extLst>
              </a:tr>
              <a:tr h="1363663">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£274</a:t>
                      </a:r>
                    </a:p>
                  </a:txBody>
                  <a:tcPr marL="180000" marR="180000" marT="93600" marB="93600" anchor="ctr">
                    <a:solidFill>
                      <a:srgbClr val="CCCCCF"/>
                    </a:solidFill>
                  </a:tcPr>
                </a:tc>
                <a:extLst>
                  <a:ext uri="{0D108BD9-81ED-4DB2-BD59-A6C34878D82A}">
                    <a16:rowId xmlns:a16="http://schemas.microsoft.com/office/drawing/2014/main" val="2818411631"/>
                  </a:ext>
                </a:extLst>
              </a:tr>
              <a:tr h="1363663">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£338</a:t>
                      </a:r>
                    </a:p>
                  </a:txBody>
                  <a:tcPr marL="180000" marR="180000" marT="93600" marB="93600" anchor="ctr"/>
                </a:tc>
                <a:extLst>
                  <a:ext uri="{0D108BD9-81ED-4DB2-BD59-A6C34878D82A}">
                    <a16:rowId xmlns:a16="http://schemas.microsoft.com/office/drawing/2014/main" val="3992828607"/>
                  </a:ext>
                </a:extLst>
              </a:tr>
              <a:tr h="1363663">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£211</a:t>
                      </a:r>
                    </a:p>
                  </a:txBody>
                  <a:tcPr marL="180000" marR="180000" marT="93600" marB="93600" anchor="ctr"/>
                </a:tc>
                <a:extLst>
                  <a:ext uri="{0D108BD9-81ED-4DB2-BD59-A6C34878D82A}">
                    <a16:rowId xmlns:a16="http://schemas.microsoft.com/office/drawing/2014/main" val="664184207"/>
                  </a:ext>
                </a:extLst>
              </a:tr>
              <a:tr h="1363663">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£143</a:t>
                      </a:r>
                    </a:p>
                  </a:txBody>
                  <a:tcPr marL="180000" marR="180000" marT="93600" marB="93600" anchor="ctr"/>
                </a:tc>
                <a:extLst>
                  <a:ext uri="{0D108BD9-81ED-4DB2-BD59-A6C34878D82A}">
                    <a16:rowId xmlns:a16="http://schemas.microsoft.com/office/drawing/2014/main" val="120076929"/>
                  </a:ext>
                </a:extLst>
              </a:tr>
              <a:tr h="1363663">
                <a:tc>
                  <a:txBody>
                    <a:bodyPr/>
                    <a:lstStyle/>
                    <a:p>
                      <a:pPr algn="ctr" fontAlgn="b"/>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£290</a:t>
                      </a:r>
                    </a:p>
                  </a:txBody>
                  <a:tcPr marL="180000" marR="180000" marT="93600" marB="93600" anchor="ctr"/>
                </a:tc>
                <a:extLst>
                  <a:ext uri="{0D108BD9-81ED-4DB2-BD59-A6C34878D82A}">
                    <a16:rowId xmlns:a16="http://schemas.microsoft.com/office/drawing/2014/main" val="1080092033"/>
                  </a:ext>
                </a:extLst>
              </a:tr>
            </a:tbl>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a:xfrm>
            <a:off x="561975" y="12378353"/>
            <a:ext cx="20528218" cy="998175"/>
          </a:xfrm>
        </p:spPr>
        <p:txBody>
          <a:bodyPr/>
          <a:lstStyle/>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Sylfaen: Cymru 914</a:t>
            </a:r>
          </a:p>
        </p:txBody>
      </p:sp>
    </p:spTree>
    <p:extLst>
      <p:ext uri="{BB962C8B-B14F-4D97-AF65-F5344CB8AC3E}">
        <p14:creationId xmlns:p14="http://schemas.microsoft.com/office/powerpoint/2010/main" val="2024572598"/>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Cam bywyd a phroffil oedran ar gyfer teithiau domestig 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5" y="2105029"/>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Teithiau gan rai yng nghyfnod bywyd teuluol yw’r gyfran fwyaf o deithiau yng Nghymru, yn yr un modd ag yn 2022. Fodd bynnag, mewn cyferbyniad â 2022, mae gan deuluoedd y gwariant cyfartalog uchaf fesul taith o’r holl segmentau erbyn hyn, sef £245 yn 2023 o’i gymharu â £206 yn 2022. Roedd cynnydd o 4 pwynt canran yng nghyfran yr unigolion annibynnol iau a aeth ar deithiau yn 2023, o gymharu â’r flwyddyn flaenorol. Gwneir 52% o deithiau yng Nghymru gan bobl rhwng 16 a 34 oed, sy’n broffil iau na chyfartaledd Prydain Fawr o 44%.</a:t>
            </a:r>
          </a:p>
        </p:txBody>
      </p:sp>
      <p:sp>
        <p:nvSpPr>
          <p:cNvPr id="9" name="TextBox 8">
            <a:extLst>
              <a:ext uri="{FF2B5EF4-FFF2-40B4-BE49-F238E27FC236}">
                <a16:creationId xmlns:a16="http://schemas.microsoft.com/office/drawing/2014/main" id="{CB6AE6EF-AF02-E549-2797-4C5252B6A337}"/>
              </a:ext>
            </a:extLst>
          </p:cNvPr>
          <p:cNvSpPr txBox="1"/>
          <p:nvPr/>
        </p:nvSpPr>
        <p:spPr>
          <a:xfrm>
            <a:off x="561975" y="3797300"/>
            <a:ext cx="11485601" cy="687600"/>
          </a:xfrm>
          <a:prstGeom prst="rect">
            <a:avLst/>
          </a:prstGeom>
          <a:solidFill>
            <a:schemeClr val="accent1"/>
          </a:solidFill>
        </p:spPr>
        <p:txBody>
          <a:bodyPr wrap="none" lIns="90000" tIns="36000" rIns="90000" bIns="36000" rtlCol="0" anchor="ctr">
            <a:noAutofit/>
          </a:bodyPr>
          <a:lstStyle/>
          <a:p>
            <a:pPr algn="ctr"/>
            <a:r>
              <a:rPr lang="cy-GB" sz="2800" b="1" i="0" u="none" strike="noStrike" cap="none" baseline="0">
                <a:solidFill>
                  <a:srgbClr val="FFFFFF"/>
                </a:solidFill>
                <a:effectLst/>
                <a:uFill>
                  <a:solidFill>
                    <a:prstClr val="black">
                      <a:alpha val="0"/>
                    </a:prstClr>
                  </a:solidFill>
                </a:uFill>
                <a:latin typeface="Wales Sans Headline"/>
                <a:ea typeface="Wales Sans Headline"/>
                <a:cs typeface="Wales Sans Headline"/>
              </a:rPr>
              <a:t>CAM BYWYD</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5" y="4484901"/>
            <a:ext cx="11485601" cy="74943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5" name="Content Placeholder 8" descr="Column chart depicting the proportion of trips by people of each lifestage i.e. pre-nesters, families, older independents and retirement age.">
            <a:extLst>
              <a:ext uri="{FF2B5EF4-FFF2-40B4-BE49-F238E27FC236}">
                <a16:creationId xmlns:a16="http://schemas.microsoft.com/office/drawing/2014/main" id="{9882DDBF-A1CB-45B4-BCBA-2DF053CC045D}"/>
              </a:ext>
            </a:extLst>
          </p:cNvPr>
          <p:cNvGraphicFramePr/>
          <p:nvPr>
            <p:extLst>
              <p:ext uri="{D42A27DB-BD31-4B8C-83A1-F6EECF244321}">
                <p14:modId xmlns:p14="http://schemas.microsoft.com/office/powerpoint/2010/main" val="3214128875"/>
              </p:ext>
            </p:extLst>
          </p:nvPr>
        </p:nvGraphicFramePr>
        <p:xfrm>
          <a:off x="714376" y="4698499"/>
          <a:ext cx="11054838" cy="7280775"/>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9BC35CEF-EB0D-CC71-C545-5F91E3F91A04}"/>
              </a:ext>
            </a:extLst>
          </p:cNvPr>
          <p:cNvSpPr txBox="1"/>
          <p:nvPr/>
        </p:nvSpPr>
        <p:spPr>
          <a:xfrm>
            <a:off x="12299910" y="3797300"/>
            <a:ext cx="11485601" cy="687600"/>
          </a:xfrm>
          <a:prstGeom prst="rect">
            <a:avLst/>
          </a:prstGeom>
          <a:solidFill>
            <a:schemeClr val="accent1"/>
          </a:solidFill>
        </p:spPr>
        <p:txBody>
          <a:bodyPr wrap="none" lIns="90000" tIns="36000" rIns="90000" bIns="36000" rtlCol="0" anchor="ctr">
            <a:noAutofit/>
          </a:bodyPr>
          <a:lstStyle>
            <a:defPPr>
              <a:defRPr lang="en-US"/>
            </a:defPPr>
            <a:lvl1pPr>
              <a:defRPr sz="1600" b="1">
                <a:solidFill>
                  <a:schemeClr val="accent1"/>
                </a:solidFill>
              </a:defRPr>
            </a:lvl1pPr>
          </a:lstStyle>
          <a:p>
            <a:pPr algn="ctr"/>
            <a:r>
              <a:rPr lang="cy-GB" sz="2800" b="1" i="0" u="none" strike="noStrike" cap="none" baseline="0">
                <a:solidFill>
                  <a:srgbClr val="FFFFFF"/>
                </a:solidFill>
                <a:effectLst/>
                <a:uFill>
                  <a:solidFill>
                    <a:prstClr val="black">
                      <a:alpha val="0"/>
                    </a:prstClr>
                  </a:solidFill>
                </a:uFill>
                <a:latin typeface="Wales Sans Headline"/>
                <a:ea typeface="Wales Sans Headline"/>
                <a:cs typeface="Wales Sans Headline"/>
              </a:rPr>
              <a:t>OEDRAN</a:t>
            </a:r>
          </a:p>
        </p:txBody>
      </p:sp>
      <p:sp>
        <p:nvSpPr>
          <p:cNvPr id="14" name="Rectangle 13">
            <a:extLst>
              <a:ext uri="{FF2B5EF4-FFF2-40B4-BE49-F238E27FC236}">
                <a16:creationId xmlns:a16="http://schemas.microsoft.com/office/drawing/2014/main" id="{20D1A514-9734-00A7-C5B5-0043B72DD599}"/>
              </a:ext>
              <a:ext uri="{C183D7F6-B498-43B3-948B-1728B52AA6E4}">
                <adec:decorative xmlns:adec="http://schemas.microsoft.com/office/drawing/2017/decorative" val="1"/>
              </a:ext>
            </a:extLst>
          </p:cNvPr>
          <p:cNvSpPr/>
          <p:nvPr/>
        </p:nvSpPr>
        <p:spPr>
          <a:xfrm>
            <a:off x="12299910" y="4484901"/>
            <a:ext cx="11485601" cy="74943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7" name="Content Placeholder 8" descr="Column chart depicting the proportion of trips by people of each age group.">
            <a:extLst>
              <a:ext uri="{FF2B5EF4-FFF2-40B4-BE49-F238E27FC236}">
                <a16:creationId xmlns:a16="http://schemas.microsoft.com/office/drawing/2014/main" id="{44EDDBEB-015C-965F-45AB-A3F9B31FB00B}"/>
              </a:ext>
            </a:extLst>
          </p:cNvPr>
          <p:cNvGraphicFramePr/>
          <p:nvPr>
            <p:extLst>
              <p:ext uri="{D42A27DB-BD31-4B8C-83A1-F6EECF244321}">
                <p14:modId xmlns:p14="http://schemas.microsoft.com/office/powerpoint/2010/main" val="2750338411"/>
              </p:ext>
            </p:extLst>
          </p:nvPr>
        </p:nvGraphicFramePr>
        <p:xfrm>
          <a:off x="12515292" y="4698499"/>
          <a:ext cx="11054838" cy="7280775"/>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9AB3651A-0E9F-728B-5F11-94D94CAC3EC0}"/>
              </a:ext>
            </a:extLst>
          </p:cNvPr>
          <p:cNvSpPr txBox="1"/>
          <p:nvPr/>
        </p:nvSpPr>
        <p:spPr>
          <a:xfrm>
            <a:off x="561975" y="11981950"/>
            <a:ext cx="12192000" cy="45720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*Mae’r maint sylfaen o dan 30.</a:t>
            </a:r>
          </a:p>
        </p:txBody>
      </p:sp>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a:xfrm>
            <a:off x="561975" y="12566943"/>
            <a:ext cx="20528218" cy="998175"/>
          </a:xfrm>
        </p:spPr>
        <p:txBody>
          <a:bodyPr/>
          <a:lstStyle/>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 </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Cymru 914</a:t>
            </a:r>
          </a:p>
        </p:txBody>
      </p:sp>
    </p:spTree>
    <p:extLst>
      <p:ext uri="{BB962C8B-B14F-4D97-AF65-F5344CB8AC3E}">
        <p14:creationId xmlns:p14="http://schemas.microsoft.com/office/powerpoint/2010/main" val="2065156579"/>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Maint grŵp teithiau 2023</a:t>
            </a: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5" y="2105029"/>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Fel yn 2022, roedd 6 o bob 10 grŵp teithio yn cynnwys 2 berson neu lai. Pobl annibynnol iau sydd fwyaf tebygol o fynd ar deithiau unigol (35% o'i gymharu ag 20% ​​yn gyffredinol) ac roedd gostyngiad o 7 pwynt canran yng nghyfran y teithiau gan y rhai o oedran ymddeol sy'n mynd ar deithiau unigol. Yn 2023, roedd gostyngiad bach yng nghyfran y teithiau a oedd yn cynnwys plentyn (-3 pwynt canran), o gymharu â 2022, ond gostyngiad o 15 pwynt canran mewn teithiau gyda phlant ymhlith y rhai o oedran ymddeol.</a:t>
            </a:r>
          </a:p>
        </p:txBody>
      </p:sp>
      <p:sp>
        <p:nvSpPr>
          <p:cNvPr id="9" name="TextBox 8">
            <a:extLst>
              <a:ext uri="{FF2B5EF4-FFF2-40B4-BE49-F238E27FC236}">
                <a16:creationId xmlns:a16="http://schemas.microsoft.com/office/drawing/2014/main" id="{CB6AE6EF-AF02-E549-2797-4C5252B6A337}"/>
              </a:ext>
            </a:extLst>
          </p:cNvPr>
          <p:cNvSpPr txBox="1"/>
          <p:nvPr/>
        </p:nvSpPr>
        <p:spPr>
          <a:xfrm>
            <a:off x="561975" y="3797300"/>
            <a:ext cx="11485601" cy="687600"/>
          </a:xfrm>
          <a:prstGeom prst="rect">
            <a:avLst/>
          </a:prstGeom>
          <a:solidFill>
            <a:schemeClr val="accent1"/>
          </a:solidFill>
        </p:spPr>
        <p:txBody>
          <a:bodyPr wrap="none" lIns="90000" tIns="36000" rIns="90000" bIns="36000" rtlCol="0" anchor="ctr">
            <a:noAutofit/>
          </a:bodyPr>
          <a:lstStyle/>
          <a:p>
            <a:pPr algn="ctr"/>
            <a:r>
              <a:rPr lang="cy-GB" sz="2800" b="1" i="0" u="none" strike="noStrike" cap="none" baseline="0">
                <a:solidFill>
                  <a:srgbClr val="FFFFFF"/>
                </a:solidFill>
                <a:effectLst/>
                <a:uFill>
                  <a:solidFill>
                    <a:prstClr val="black">
                      <a:alpha val="0"/>
                    </a:prstClr>
                  </a:solidFill>
                </a:uFill>
                <a:latin typeface="Wales Sans Headline"/>
                <a:ea typeface="Wales Sans Headline"/>
                <a:cs typeface="Wales Sans Headline"/>
              </a:rPr>
              <a:t>Maint y Grŵp</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5" y="4484901"/>
            <a:ext cx="11485601" cy="74943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7" name="Content Placeholder 8" descr="Column chart depicting the proportion of trips by party size, for example solo travellers versus 10+ person parties.">
            <a:extLst>
              <a:ext uri="{FF2B5EF4-FFF2-40B4-BE49-F238E27FC236}">
                <a16:creationId xmlns:a16="http://schemas.microsoft.com/office/drawing/2014/main" id="{26A9A78E-C3E5-A414-F6AF-ABD65A87C8D4}"/>
              </a:ext>
            </a:extLst>
          </p:cNvPr>
          <p:cNvGraphicFramePr/>
          <p:nvPr>
            <p:extLst>
              <p:ext uri="{D42A27DB-BD31-4B8C-83A1-F6EECF244321}">
                <p14:modId xmlns:p14="http://schemas.microsoft.com/office/powerpoint/2010/main" val="1268012443"/>
              </p:ext>
            </p:extLst>
          </p:nvPr>
        </p:nvGraphicFramePr>
        <p:xfrm>
          <a:off x="714376" y="4698499"/>
          <a:ext cx="11054838" cy="7280775"/>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9BC35CEF-EB0D-CC71-C545-5F91E3F91A04}"/>
              </a:ext>
            </a:extLst>
          </p:cNvPr>
          <p:cNvSpPr txBox="1"/>
          <p:nvPr/>
        </p:nvSpPr>
        <p:spPr>
          <a:xfrm>
            <a:off x="12299910" y="3797300"/>
            <a:ext cx="11485601" cy="687600"/>
          </a:xfrm>
          <a:prstGeom prst="rect">
            <a:avLst/>
          </a:prstGeom>
          <a:solidFill>
            <a:schemeClr val="accent1"/>
          </a:solidFill>
        </p:spPr>
        <p:txBody>
          <a:bodyPr wrap="none" lIns="90000" tIns="36000" rIns="90000" bIns="36000" rtlCol="0" anchor="ctr">
            <a:noAutofit/>
          </a:bodyPr>
          <a:lstStyle>
            <a:defPPr>
              <a:defRPr lang="en-US"/>
            </a:defPPr>
            <a:lvl1pPr>
              <a:defRPr sz="1600" b="1">
                <a:solidFill>
                  <a:schemeClr val="accent1"/>
                </a:solidFill>
              </a:defRPr>
            </a:lvl1pPr>
          </a:lstStyle>
          <a:p>
            <a:pPr algn="ctr"/>
            <a:r>
              <a:rPr lang="cy-GB" sz="2800" b="1" i="0" u="none" strike="noStrike" cap="none" baseline="0">
                <a:solidFill>
                  <a:srgbClr val="FFFFFF"/>
                </a:solidFill>
                <a:effectLst/>
                <a:uFill>
                  <a:solidFill>
                    <a:prstClr val="black">
                      <a:alpha val="0"/>
                    </a:prstClr>
                  </a:solidFill>
                </a:uFill>
                <a:latin typeface="Wales Sans Headline"/>
                <a:ea typeface="Wales Sans Headline"/>
                <a:cs typeface="Wales Sans Headline"/>
              </a:rPr>
              <a:t>Plant (o dan 16 oed) mewn Grŵp Teithio</a:t>
            </a:r>
          </a:p>
        </p:txBody>
      </p:sp>
      <p:sp>
        <p:nvSpPr>
          <p:cNvPr id="14" name="Rectangle 13">
            <a:extLst>
              <a:ext uri="{FF2B5EF4-FFF2-40B4-BE49-F238E27FC236}">
                <a16:creationId xmlns:a16="http://schemas.microsoft.com/office/drawing/2014/main" id="{20D1A514-9734-00A7-C5B5-0043B72DD599}"/>
              </a:ext>
              <a:ext uri="{C183D7F6-B498-43B3-948B-1728B52AA6E4}">
                <adec:decorative xmlns:adec="http://schemas.microsoft.com/office/drawing/2017/decorative" val="1"/>
              </a:ext>
            </a:extLst>
          </p:cNvPr>
          <p:cNvSpPr/>
          <p:nvPr/>
        </p:nvSpPr>
        <p:spPr>
          <a:xfrm>
            <a:off x="12299910" y="4484901"/>
            <a:ext cx="11485601" cy="74943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6" name="Chart 5" descr="Pie chart depicting to proportion of children in the trip party in 2022.">
            <a:extLst>
              <a:ext uri="{FF2B5EF4-FFF2-40B4-BE49-F238E27FC236}">
                <a16:creationId xmlns:a16="http://schemas.microsoft.com/office/drawing/2014/main" id="{CCDBCA8B-EB63-C2B4-9A47-F8A8CD9BDFC7}"/>
              </a:ext>
            </a:extLst>
          </p:cNvPr>
          <p:cNvGraphicFramePr/>
          <p:nvPr>
            <p:extLst>
              <p:ext uri="{D42A27DB-BD31-4B8C-83A1-F6EECF244321}">
                <p14:modId xmlns:p14="http://schemas.microsoft.com/office/powerpoint/2010/main" val="4271393427"/>
              </p:ext>
            </p:extLst>
          </p:nvPr>
        </p:nvGraphicFramePr>
        <p:xfrm>
          <a:off x="12299910" y="4546099"/>
          <a:ext cx="11485601" cy="74331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p:txBody>
          <a:bodyPr/>
          <a:lstStyle/>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Cymru 914</a:t>
            </a:r>
          </a:p>
        </p:txBody>
      </p:sp>
    </p:spTree>
    <p:extLst>
      <p:ext uri="{BB962C8B-B14F-4D97-AF65-F5344CB8AC3E}">
        <p14:creationId xmlns:p14="http://schemas.microsoft.com/office/powerpoint/2010/main" val="3730666724"/>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Cyfansoddiad grŵp teithiau 2023</a:t>
            </a: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5" y="2105029"/>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Roedd 1 o bob 5 taith yng Nghymru yn rhan o grŵp mwy yn 2023, a dathliadau oedd y math grŵp mawr mwyaf poblogaidd. Roedd gan deithiau gyda grwpiau mwy wariant cyfartalog uwch fesul taith yn 2023 (£248 o’i gymharu â £237 ar gyfer y rhai nad oeddent yn rhan o grŵp mwy) ac roeddent yn fyrrach o ran hyd (2.4 diwrnod) na’r rhai nad oeddent yn rhan o grŵp mwy (3 diwrnod).</a:t>
            </a:r>
          </a:p>
        </p:txBody>
      </p:sp>
      <p:sp>
        <p:nvSpPr>
          <p:cNvPr id="9" name="TextBox 8">
            <a:extLst>
              <a:ext uri="{FF2B5EF4-FFF2-40B4-BE49-F238E27FC236}">
                <a16:creationId xmlns:a16="http://schemas.microsoft.com/office/drawing/2014/main" id="{CB6AE6EF-AF02-E549-2797-4C5252B6A337}"/>
              </a:ext>
            </a:extLst>
          </p:cNvPr>
          <p:cNvSpPr txBox="1"/>
          <p:nvPr/>
        </p:nvSpPr>
        <p:spPr>
          <a:xfrm>
            <a:off x="561975" y="3797300"/>
            <a:ext cx="11485601" cy="687600"/>
          </a:xfrm>
          <a:prstGeom prst="rect">
            <a:avLst/>
          </a:prstGeom>
          <a:solidFill>
            <a:schemeClr val="accent1"/>
          </a:solidFill>
        </p:spPr>
        <p:txBody>
          <a:bodyPr wrap="none" lIns="90000" tIns="36000" rIns="90000" bIns="36000" rtlCol="0" anchor="ctr">
            <a:noAutofit/>
          </a:bodyPr>
          <a:lstStyle/>
          <a:p>
            <a:pPr algn="ctr"/>
            <a:r>
              <a:rPr lang="cy-GB" sz="2800" b="1" i="0" u="none" strike="noStrike" cap="none" baseline="0">
                <a:solidFill>
                  <a:srgbClr val="FFFFFF"/>
                </a:solidFill>
                <a:effectLst/>
                <a:uFill>
                  <a:solidFill>
                    <a:prstClr val="black">
                      <a:alpha val="0"/>
                    </a:prstClr>
                  </a:solidFill>
                </a:uFill>
                <a:latin typeface="Wales Sans Headline"/>
                <a:ea typeface="Wales Sans Headline"/>
                <a:cs typeface="Wales Sans Headline"/>
              </a:rPr>
              <a:t>Rhan o Grŵp Mawr</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5" y="4484901"/>
            <a:ext cx="11485601" cy="74943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6" name="Chart 5" descr="Pie chart depicting whether the trip was part of a larger group, for example tour group or school trip.">
            <a:extLst>
              <a:ext uri="{FF2B5EF4-FFF2-40B4-BE49-F238E27FC236}">
                <a16:creationId xmlns:a16="http://schemas.microsoft.com/office/drawing/2014/main" id="{403A9892-6A85-6DE3-B505-190C8CFADB8A}"/>
              </a:ext>
            </a:extLst>
          </p:cNvPr>
          <p:cNvGraphicFramePr/>
          <p:nvPr>
            <p:extLst>
              <p:ext uri="{D42A27DB-BD31-4B8C-83A1-F6EECF244321}">
                <p14:modId xmlns:p14="http://schemas.microsoft.com/office/powerpoint/2010/main" val="1541951268"/>
              </p:ext>
            </p:extLst>
          </p:nvPr>
        </p:nvGraphicFramePr>
        <p:xfrm>
          <a:off x="561975" y="4546099"/>
          <a:ext cx="11485601" cy="7433175"/>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9BC35CEF-EB0D-CC71-C545-5F91E3F91A04}"/>
              </a:ext>
            </a:extLst>
          </p:cNvPr>
          <p:cNvSpPr txBox="1"/>
          <p:nvPr/>
        </p:nvSpPr>
        <p:spPr>
          <a:xfrm>
            <a:off x="12299910" y="3797300"/>
            <a:ext cx="11485601" cy="687600"/>
          </a:xfrm>
          <a:prstGeom prst="rect">
            <a:avLst/>
          </a:prstGeom>
          <a:solidFill>
            <a:schemeClr val="accent1"/>
          </a:solidFill>
        </p:spPr>
        <p:txBody>
          <a:bodyPr wrap="none" lIns="90000" tIns="36000" rIns="90000" bIns="36000" rtlCol="0" anchor="ctr">
            <a:noAutofit/>
          </a:bodyPr>
          <a:lstStyle>
            <a:defPPr>
              <a:defRPr lang="en-US"/>
            </a:defPPr>
            <a:lvl1pPr>
              <a:defRPr sz="1600" b="1">
                <a:solidFill>
                  <a:schemeClr val="accent1"/>
                </a:solidFill>
              </a:defRPr>
            </a:lvl1pPr>
          </a:lstStyle>
          <a:p>
            <a:pPr algn="ctr"/>
            <a:r>
              <a:rPr lang="cy-GB" sz="2800" b="1" i="0" u="none" strike="noStrike" cap="none" baseline="0">
                <a:solidFill>
                  <a:srgbClr val="FFFFFF"/>
                </a:solidFill>
                <a:effectLst/>
                <a:uFill>
                  <a:solidFill>
                    <a:prstClr val="black">
                      <a:alpha val="0"/>
                    </a:prstClr>
                  </a:solidFill>
                </a:uFill>
                <a:latin typeface="Wales Sans Headline"/>
                <a:ea typeface="Wales Sans Headline"/>
                <a:cs typeface="Wales Sans Headline"/>
              </a:rPr>
              <a:t>Math o Grŵp Mawr*</a:t>
            </a:r>
          </a:p>
        </p:txBody>
      </p:sp>
      <p:sp>
        <p:nvSpPr>
          <p:cNvPr id="14" name="Rectangle 13">
            <a:extLst>
              <a:ext uri="{FF2B5EF4-FFF2-40B4-BE49-F238E27FC236}">
                <a16:creationId xmlns:a16="http://schemas.microsoft.com/office/drawing/2014/main" id="{20D1A514-9734-00A7-C5B5-0043B72DD599}"/>
              </a:ext>
              <a:ext uri="{C183D7F6-B498-43B3-948B-1728B52AA6E4}">
                <adec:decorative xmlns:adec="http://schemas.microsoft.com/office/drawing/2017/decorative" val="1"/>
              </a:ext>
            </a:extLst>
          </p:cNvPr>
          <p:cNvSpPr/>
          <p:nvPr/>
        </p:nvSpPr>
        <p:spPr>
          <a:xfrm>
            <a:off x="12299910" y="4484901"/>
            <a:ext cx="11485601" cy="74943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7" name="Content Placeholder 8" descr="Column chart depicting the type of large group for example 5% of visits were part of a celebration such as a birthday or stag do.">
            <a:extLst>
              <a:ext uri="{FF2B5EF4-FFF2-40B4-BE49-F238E27FC236}">
                <a16:creationId xmlns:a16="http://schemas.microsoft.com/office/drawing/2014/main" id="{24862890-07B2-815D-68C5-4402B89D2D07}"/>
              </a:ext>
            </a:extLst>
          </p:cNvPr>
          <p:cNvGraphicFramePr/>
          <p:nvPr>
            <p:extLst>
              <p:ext uri="{D42A27DB-BD31-4B8C-83A1-F6EECF244321}">
                <p14:modId xmlns:p14="http://schemas.microsoft.com/office/powerpoint/2010/main" val="510961182"/>
              </p:ext>
            </p:extLst>
          </p:nvPr>
        </p:nvGraphicFramePr>
        <p:xfrm>
          <a:off x="12515292" y="4698499"/>
          <a:ext cx="11054838" cy="7280775"/>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a:xfrm>
            <a:off x="561974" y="12040472"/>
            <a:ext cx="21878925" cy="998175"/>
          </a:xfrm>
        </p:spPr>
        <p:txBody>
          <a:bodyPr/>
          <a:lstStyle/>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*Mae meintiau sylfaen o dan 30 ar gyfer pob math o grŵp mawr, ac eithrio dathliadau megis penblwyddi, sydd â maint sylfaen rhwng 30 a 100 a dylid eu trin fel rhai dangosol.</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Cymru 914</a:t>
            </a:r>
          </a:p>
        </p:txBody>
      </p:sp>
    </p:spTree>
    <p:extLst>
      <p:ext uri="{BB962C8B-B14F-4D97-AF65-F5344CB8AC3E}">
        <p14:creationId xmlns:p14="http://schemas.microsoft.com/office/powerpoint/2010/main" val="1079264544"/>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B7DB98B-B423-3C55-EE4D-9FABF4242BB5}"/>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Ymweliadau fesul rhanbarth cartref a rhanbarth ymweliad 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9" name="Text Placeholder 8">
            <a:extLst>
              <a:ext uri="{FF2B5EF4-FFF2-40B4-BE49-F238E27FC236}">
                <a16:creationId xmlns:a16="http://schemas.microsoft.com/office/drawing/2014/main" id="{8DDE60CC-F1F8-AF66-59C6-F4B78CD85F2C}"/>
              </a:ext>
            </a:extLst>
          </p:cNvPr>
          <p:cNvSpPr>
            <a:spLocks noGrp="1"/>
          </p:cNvSpPr>
          <p:nvPr>
            <p:ph type="body" sz="quarter" idx="14"/>
          </p:nvPr>
        </p:nvSpPr>
        <p:spPr>
          <a:xfrm>
            <a:off x="561975" y="2105029"/>
            <a:ext cx="23223538" cy="1552572"/>
          </a:xfrm>
        </p:spPr>
        <p:txBody>
          <a:bodyPr/>
          <a:lstStyle/>
          <a:p>
            <a:r>
              <a:rPr lang="cy-GB" sz="2800" b="0" i="0" u="none" strike="noStrike" cap="none" baseline="0">
                <a:solidFill>
                  <a:srgbClr val="000000"/>
                </a:solidFill>
                <a:effectLst/>
                <a:uFill>
                  <a:solidFill>
                    <a:prstClr val="black">
                      <a:alpha val="0"/>
                    </a:prstClr>
                  </a:solidFill>
                </a:uFill>
                <a:latin typeface="Wales Sans Body"/>
                <a:ea typeface="Wales Sans Body"/>
                <a:cs typeface="Wales Sans Body"/>
              </a:rPr>
              <a:t>Gogledd Cymru sydd fwyaf poblogaidd ymhlith trigolion Lloegr. Fodd bynnag, mae hyn yn amrywio fesul rhanbarth. Roedd yn well gan y rhan fwyaf o drigolion Llundain y De-ddwyrain, yn wahanol i ymwelwyr o Ogledd-orllewin Lloegr a oedd yn ffafrio Gogledd Cymru yn fawr. Yn gyffredinol, cymerodd trigolion Cymru fwy o deithiau yn y De Ddwyrain, ond cymerodd pob rhanbarth fwy o deithiau o fewn eu rhanbarth eu hunain, yn enwedig Gogledd Cymru ar 69%.</a:t>
            </a:r>
          </a:p>
        </p:txBody>
      </p:sp>
      <p:sp>
        <p:nvSpPr>
          <p:cNvPr id="2" name="Rectangle 1">
            <a:extLst>
              <a:ext uri="{FF2B5EF4-FFF2-40B4-BE49-F238E27FC236}">
                <a16:creationId xmlns:a16="http://schemas.microsoft.com/office/drawing/2014/main" id="{1E33294D-7FA6-BD6E-639F-47B074CAA093}"/>
              </a:ext>
            </a:extLst>
          </p:cNvPr>
          <p:cNvSpPr/>
          <p:nvPr/>
        </p:nvSpPr>
        <p:spPr>
          <a:xfrm>
            <a:off x="731519" y="3559555"/>
            <a:ext cx="22286158" cy="6035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ctr"/>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RHANBARTH CARTREF</a:t>
            </a:r>
          </a:p>
        </p:txBody>
      </p:sp>
      <p:sp>
        <p:nvSpPr>
          <p:cNvPr id="3" name="Rectangle 2">
            <a:extLst>
              <a:ext uri="{FF2B5EF4-FFF2-40B4-BE49-F238E27FC236}">
                <a16:creationId xmlns:a16="http://schemas.microsoft.com/office/drawing/2014/main" id="{22A1B892-151B-04D3-4CFA-64A8CC4EFBC6}"/>
              </a:ext>
            </a:extLst>
          </p:cNvPr>
          <p:cNvSpPr/>
          <p:nvPr/>
        </p:nvSpPr>
        <p:spPr>
          <a:xfrm rot="16200000">
            <a:off x="-2925063" y="7819641"/>
            <a:ext cx="7911467" cy="59830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ctr"/>
            <a:r>
              <a:rPr lang="cy-GB" sz="2400" b="1" i="0" u="none" strike="noStrike" cap="none" baseline="0">
                <a:solidFill>
                  <a:srgbClr val="FFFFFF"/>
                </a:solidFill>
                <a:effectLst/>
                <a:uFill>
                  <a:solidFill>
                    <a:prstClr val="black">
                      <a:alpha val="0"/>
                    </a:prstClr>
                  </a:solidFill>
                </a:uFill>
                <a:latin typeface="Wales Sans Body"/>
                <a:ea typeface="Wales Sans Body"/>
                <a:cs typeface="Wales Sans Body"/>
              </a:rPr>
              <a:t>Y RHANBARTH YR YMWELWYD AG EF</a:t>
            </a:r>
          </a:p>
        </p:txBody>
      </p:sp>
      <p:graphicFrame>
        <p:nvGraphicFramePr>
          <p:cNvPr id="16" name="Table 15">
            <a:extLst>
              <a:ext uri="{FF2B5EF4-FFF2-40B4-BE49-F238E27FC236}">
                <a16:creationId xmlns:a16="http://schemas.microsoft.com/office/drawing/2014/main" id="{91B00273-E58A-C654-DB82-8C607BB3A9B9}"/>
              </a:ext>
            </a:extLst>
          </p:cNvPr>
          <p:cNvGraphicFramePr>
            <a:graphicFrameLocks noGrp="1"/>
          </p:cNvGraphicFramePr>
          <p:nvPr>
            <p:extLst>
              <p:ext uri="{D42A27DB-BD31-4B8C-83A1-F6EECF244321}">
                <p14:modId xmlns:p14="http://schemas.microsoft.com/office/powerpoint/2010/main" val="1868013857"/>
              </p:ext>
            </p:extLst>
          </p:nvPr>
        </p:nvGraphicFramePr>
        <p:xfrm>
          <a:off x="1329822" y="4163058"/>
          <a:ext cx="21687854" cy="7933148"/>
        </p:xfrm>
        <a:graphic>
          <a:graphicData uri="http://schemas.openxmlformats.org/drawingml/2006/table">
            <a:tbl>
              <a:tblPr firstRow="1">
                <a:tableStyleId>{5C22544A-7EE6-4342-B048-85BDC9FD1C3A}</a:tableStyleId>
              </a:tblPr>
              <a:tblGrid>
                <a:gridCol w="1956777">
                  <a:extLst>
                    <a:ext uri="{9D8B030D-6E8A-4147-A177-3AD203B41FA5}">
                      <a16:colId xmlns:a16="http://schemas.microsoft.com/office/drawing/2014/main" val="2174929458"/>
                    </a:ext>
                  </a:extLst>
                </a:gridCol>
                <a:gridCol w="1679672">
                  <a:extLst>
                    <a:ext uri="{9D8B030D-6E8A-4147-A177-3AD203B41FA5}">
                      <a16:colId xmlns:a16="http://schemas.microsoft.com/office/drawing/2014/main" val="1584825255"/>
                    </a:ext>
                  </a:extLst>
                </a:gridCol>
                <a:gridCol w="1072579">
                  <a:extLst>
                    <a:ext uri="{9D8B030D-6E8A-4147-A177-3AD203B41FA5}">
                      <a16:colId xmlns:a16="http://schemas.microsoft.com/office/drawing/2014/main" val="67136709"/>
                    </a:ext>
                  </a:extLst>
                </a:gridCol>
                <a:gridCol w="1466850">
                  <a:extLst>
                    <a:ext uri="{9D8B030D-6E8A-4147-A177-3AD203B41FA5}">
                      <a16:colId xmlns:a16="http://schemas.microsoft.com/office/drawing/2014/main" val="1814728453"/>
                    </a:ext>
                  </a:extLst>
                </a:gridCol>
                <a:gridCol w="1291058">
                  <a:extLst>
                    <a:ext uri="{9D8B030D-6E8A-4147-A177-3AD203B41FA5}">
                      <a16:colId xmlns:a16="http://schemas.microsoft.com/office/drawing/2014/main" val="715981334"/>
                    </a:ext>
                  </a:extLst>
                </a:gridCol>
                <a:gridCol w="1580102">
                  <a:extLst>
                    <a:ext uri="{9D8B030D-6E8A-4147-A177-3AD203B41FA5}">
                      <a16:colId xmlns:a16="http://schemas.microsoft.com/office/drawing/2014/main" val="85602049"/>
                    </a:ext>
                  </a:extLst>
                </a:gridCol>
                <a:gridCol w="1580102">
                  <a:extLst>
                    <a:ext uri="{9D8B030D-6E8A-4147-A177-3AD203B41FA5}">
                      <a16:colId xmlns:a16="http://schemas.microsoft.com/office/drawing/2014/main" val="2288096517"/>
                    </a:ext>
                  </a:extLst>
                </a:gridCol>
                <a:gridCol w="1580102">
                  <a:extLst>
                    <a:ext uri="{9D8B030D-6E8A-4147-A177-3AD203B41FA5}">
                      <a16:colId xmlns:a16="http://schemas.microsoft.com/office/drawing/2014/main" val="3728714588"/>
                    </a:ext>
                  </a:extLst>
                </a:gridCol>
                <a:gridCol w="1580102">
                  <a:extLst>
                    <a:ext uri="{9D8B030D-6E8A-4147-A177-3AD203B41FA5}">
                      <a16:colId xmlns:a16="http://schemas.microsoft.com/office/drawing/2014/main" val="2522348616"/>
                    </a:ext>
                  </a:extLst>
                </a:gridCol>
                <a:gridCol w="1580102">
                  <a:extLst>
                    <a:ext uri="{9D8B030D-6E8A-4147-A177-3AD203B41FA5}">
                      <a16:colId xmlns:a16="http://schemas.microsoft.com/office/drawing/2014/main" val="967591757"/>
                    </a:ext>
                  </a:extLst>
                </a:gridCol>
                <a:gridCol w="1580102">
                  <a:extLst>
                    <a:ext uri="{9D8B030D-6E8A-4147-A177-3AD203B41FA5}">
                      <a16:colId xmlns:a16="http://schemas.microsoft.com/office/drawing/2014/main" val="3791987286"/>
                    </a:ext>
                  </a:extLst>
                </a:gridCol>
                <a:gridCol w="1580102">
                  <a:extLst>
                    <a:ext uri="{9D8B030D-6E8A-4147-A177-3AD203B41FA5}">
                      <a16:colId xmlns:a16="http://schemas.microsoft.com/office/drawing/2014/main" val="3737681813"/>
                    </a:ext>
                  </a:extLst>
                </a:gridCol>
                <a:gridCol w="1580102">
                  <a:extLst>
                    <a:ext uri="{9D8B030D-6E8A-4147-A177-3AD203B41FA5}">
                      <a16:colId xmlns:a16="http://schemas.microsoft.com/office/drawing/2014/main" val="4213811460"/>
                    </a:ext>
                  </a:extLst>
                </a:gridCol>
                <a:gridCol w="1580102">
                  <a:extLst>
                    <a:ext uri="{9D8B030D-6E8A-4147-A177-3AD203B41FA5}">
                      <a16:colId xmlns:a16="http://schemas.microsoft.com/office/drawing/2014/main" val="1935570276"/>
                    </a:ext>
                  </a:extLst>
                </a:gridCol>
              </a:tblGrid>
              <a:tr h="2080034">
                <a:tc>
                  <a:txBody>
                    <a:bodyPr/>
                    <a:lstStyle/>
                    <a:p>
                      <a:pPr algn="ctr" fontAlgn="ctr"/>
                      <a:r>
                        <a:rPr lang="en-GB" sz="2400" b="0" u="none" strike="noStrike">
                          <a:solidFill>
                            <a:schemeClr val="tx1"/>
                          </a:solidFill>
                          <a:effectLst/>
                          <a:latin typeface="+mn-lt"/>
                        </a:rPr>
                        <a:t> </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cy-GB" sz="2400" b="0" i="0" u="none" strike="noStrike" cap="none" baseline="0">
                          <a:solidFill>
                            <a:srgbClr val="FFFFFF"/>
                          </a:solidFill>
                          <a:effectLst/>
                          <a:uFill>
                            <a:solidFill>
                              <a:prstClr val="black">
                                <a:alpha val="0"/>
                              </a:prstClr>
                            </a:solidFill>
                          </a:uFill>
                          <a:latin typeface="Wales Sans Body"/>
                          <a:ea typeface="Wales Sans Body"/>
                          <a:cs typeface="Wales Sans Body"/>
                        </a:rPr>
                        <a:t>Rhwyd Lloegr</a:t>
                      </a:r>
                      <a:endParaRPr lang="en-GB" sz="2400" b="0" i="0" u="none" strike="noStrike">
                        <a:solidFill>
                          <a:schemeClr val="bg1"/>
                        </a:solidFill>
                        <a:effectLst/>
                        <a:latin typeface="+mn-lt"/>
                      </a:endParaRPr>
                    </a:p>
                  </a:txBody>
                  <a:tcPr marL="36000" marR="36000" marT="36000" marB="36000" anchor="ctr">
                    <a:solidFill>
                      <a:schemeClr val="accent1"/>
                    </a:solidFill>
                  </a:tcPr>
                </a:tc>
                <a:tc>
                  <a:txBody>
                    <a:bodyPr/>
                    <a:lstStyle/>
                    <a:p>
                      <a:pPr marL="0" marR="0" indent="0" algn="l"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Dwyrain Lloegr</a:t>
                      </a:r>
                    </a:p>
                  </a:txBody>
                  <a:tcPr marL="7620" marR="7620" marT="7620" marB="0" anchor="ctr">
                    <a:solidFill>
                      <a:schemeClr val="accent1">
                        <a:lumMod val="20000"/>
                        <a:lumOff val="80000"/>
                      </a:schemeClr>
                    </a:solidFill>
                  </a:tcPr>
                </a:tc>
                <a:tc>
                  <a:txBody>
                    <a:bodyPr/>
                    <a:lstStyle/>
                    <a:p>
                      <a:pPr marL="0" marR="0" indent="0" algn="l"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Dwyrain Canolbarth Lloegr</a:t>
                      </a:r>
                    </a:p>
                  </a:txBody>
                  <a:tcPr marL="36000" marR="36000" marT="36000" marB="36000" anchor="ctr">
                    <a:solidFill>
                      <a:schemeClr val="accent1">
                        <a:lumMod val="20000"/>
                        <a:lumOff val="80000"/>
                      </a:schemeClr>
                    </a:solidFill>
                  </a:tcP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Llundain</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Gogledd-orllewin Lloegr</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De-ddwyrain Lloegr</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De-orllewin Lloegr</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Gorllewin Canolbarth Lloegr</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Gweddill Lloegr (Nid Llundain)</a:t>
                      </a:r>
                      <a:endParaRPr lang="en-US"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cy-GB" sz="2400" b="0" i="0" u="none" strike="noStrike" cap="none" baseline="0">
                          <a:solidFill>
                            <a:srgbClr val="FFFFFF"/>
                          </a:solidFill>
                          <a:effectLst/>
                          <a:uFill>
                            <a:solidFill>
                              <a:prstClr val="black">
                                <a:alpha val="0"/>
                              </a:prstClr>
                            </a:solidFill>
                          </a:uFill>
                          <a:latin typeface="Wales Sans Body"/>
                          <a:ea typeface="Wales Sans Body"/>
                          <a:cs typeface="Wales Sans Body"/>
                        </a:rPr>
                        <a:t>Rhwyd Cymru</a:t>
                      </a:r>
                      <a:endParaRPr lang="en-GB" sz="2400" b="0" i="0" u="none" strike="noStrike">
                        <a:solidFill>
                          <a:schemeClr val="bg1"/>
                        </a:solidFill>
                        <a:effectLst/>
                        <a:latin typeface="+mn-lt"/>
                      </a:endParaRPr>
                    </a:p>
                  </a:txBody>
                  <a:tcPr marL="36000" marR="36000" marT="36000" marB="36000" anchor="ctr">
                    <a:solidFill>
                      <a:schemeClr val="accent1"/>
                    </a:solidFill>
                  </a:tcP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Gogledd Cymru</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De-ddwyrain Cymru</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De-orllewin Cymru</a:t>
                      </a:r>
                      <a:endParaRPr lang="en-GB" sz="2400" b="0" i="0" u="none" strike="noStrike" kern="1200">
                        <a:solidFill>
                          <a:schemeClr val="tx1"/>
                        </a:solidFill>
                        <a:effectLst/>
                        <a:latin typeface="+mn-lt"/>
                        <a:ea typeface="+mn-ea"/>
                        <a:cs typeface="+mn-cs"/>
                      </a:endParaRPr>
                    </a:p>
                  </a:txBody>
                  <a:tcPr marL="36000" marR="36000" marT="36000" marB="36000" anchor="ctr">
                    <a:solidFill>
                      <a:schemeClr val="accent1">
                        <a:lumMod val="20000"/>
                        <a:lumOff val="80000"/>
                      </a:schemeClr>
                    </a:solidFill>
                  </a:tcPr>
                </a:tc>
                <a:extLst>
                  <a:ext uri="{0D108BD9-81ED-4DB2-BD59-A6C34878D82A}">
                    <a16:rowId xmlns:a16="http://schemas.microsoft.com/office/drawing/2014/main" val="3850225442"/>
                  </a:ext>
                </a:extLst>
              </a:tr>
              <a:tr h="1088798">
                <a:tc>
                  <a:txBody>
                    <a:bodyPr/>
                    <a:lstStyle/>
                    <a:p>
                      <a:pPr algn="l"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Maint y sylfaen </a:t>
                      </a:r>
                    </a:p>
                    <a:p>
                      <a:pPr algn="l"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rhanbarth cartref</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44546A"/>
                          </a:solidFill>
                          <a:effectLst/>
                          <a:uFill>
                            <a:solidFill>
                              <a:prstClr val="black">
                                <a:alpha val="0"/>
                              </a:prstClr>
                            </a:solidFill>
                          </a:uFill>
                          <a:latin typeface="Wales Sans Body"/>
                          <a:ea typeface="Wales Sans Body"/>
                          <a:cs typeface="Wales Sans Body"/>
                        </a:rPr>
                        <a:t>426</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44546A"/>
                          </a:solidFill>
                          <a:effectLst/>
                          <a:uFill>
                            <a:solidFill>
                              <a:prstClr val="black">
                                <a:alpha val="0"/>
                              </a:prstClr>
                            </a:solidFill>
                          </a:uFill>
                          <a:latin typeface="Wales Sans Body"/>
                          <a:ea typeface="Wales Sans Body"/>
                          <a:cs typeface="Wales Sans Body"/>
                        </a:rPr>
                        <a:t>31</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44546A"/>
                          </a:solidFill>
                          <a:effectLst/>
                          <a:uFill>
                            <a:solidFill>
                              <a:prstClr val="black">
                                <a:alpha val="0"/>
                              </a:prstClr>
                            </a:solidFill>
                          </a:uFill>
                          <a:latin typeface="Wales Sans Body"/>
                          <a:ea typeface="Wales Sans Body"/>
                          <a:cs typeface="Wales Sans Body"/>
                        </a:rPr>
                        <a:t>43</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44546A"/>
                          </a:solidFill>
                          <a:effectLst/>
                          <a:uFill>
                            <a:solidFill>
                              <a:prstClr val="black">
                                <a:alpha val="0"/>
                              </a:prstClr>
                            </a:solidFill>
                          </a:uFill>
                          <a:latin typeface="Wales Sans Body"/>
                          <a:ea typeface="Wales Sans Body"/>
                          <a:cs typeface="Wales Sans Body"/>
                        </a:rPr>
                        <a:t>54</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44546A"/>
                          </a:solidFill>
                          <a:effectLst/>
                          <a:uFill>
                            <a:solidFill>
                              <a:prstClr val="black">
                                <a:alpha val="0"/>
                              </a:prstClr>
                            </a:solidFill>
                          </a:uFill>
                          <a:latin typeface="Wales Sans Body"/>
                          <a:ea typeface="Wales Sans Body"/>
                          <a:cs typeface="Wales Sans Body"/>
                        </a:rPr>
                        <a:t>100</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44546A"/>
                          </a:solidFill>
                          <a:effectLst/>
                          <a:uFill>
                            <a:solidFill>
                              <a:prstClr val="black">
                                <a:alpha val="0"/>
                              </a:prstClr>
                            </a:solidFill>
                          </a:uFill>
                          <a:latin typeface="Wales Sans Body"/>
                          <a:ea typeface="Wales Sans Body"/>
                          <a:cs typeface="Wales Sans Body"/>
                        </a:rPr>
                        <a:t>48</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44546A"/>
                          </a:solidFill>
                          <a:effectLst/>
                          <a:uFill>
                            <a:solidFill>
                              <a:prstClr val="black">
                                <a:alpha val="0"/>
                              </a:prstClr>
                            </a:solidFill>
                          </a:uFill>
                          <a:latin typeface="Wales Sans Body"/>
                          <a:ea typeface="Wales Sans Body"/>
                          <a:cs typeface="Wales Sans Body"/>
                        </a:rPr>
                        <a:t>46</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44546A"/>
                          </a:solidFill>
                          <a:effectLst/>
                          <a:uFill>
                            <a:solidFill>
                              <a:prstClr val="black">
                                <a:alpha val="0"/>
                              </a:prstClr>
                            </a:solidFill>
                          </a:uFill>
                          <a:latin typeface="Wales Sans Body"/>
                          <a:ea typeface="Wales Sans Body"/>
                          <a:cs typeface="Wales Sans Body"/>
                        </a:rPr>
                        <a:t>70</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44546A"/>
                          </a:solidFill>
                          <a:effectLst/>
                          <a:uFill>
                            <a:solidFill>
                              <a:prstClr val="black">
                                <a:alpha val="0"/>
                              </a:prstClr>
                            </a:solidFill>
                          </a:uFill>
                          <a:latin typeface="Wales Sans Body"/>
                          <a:ea typeface="Wales Sans Body"/>
                          <a:cs typeface="Wales Sans Body"/>
                        </a:rPr>
                        <a:t>372</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44546A"/>
                          </a:solidFill>
                          <a:effectLst/>
                          <a:uFill>
                            <a:solidFill>
                              <a:prstClr val="black">
                                <a:alpha val="0"/>
                              </a:prstClr>
                            </a:solidFill>
                          </a:uFill>
                          <a:latin typeface="Wales Sans Body"/>
                          <a:ea typeface="Wales Sans Body"/>
                          <a:cs typeface="Wales Sans Body"/>
                        </a:rPr>
                        <a:t>465</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44546A"/>
                          </a:solidFill>
                          <a:effectLst/>
                          <a:uFill>
                            <a:solidFill>
                              <a:prstClr val="black">
                                <a:alpha val="0"/>
                              </a:prstClr>
                            </a:solidFill>
                          </a:uFill>
                          <a:latin typeface="Wales Sans Body"/>
                          <a:ea typeface="Wales Sans Body"/>
                          <a:cs typeface="Wales Sans Body"/>
                        </a:rPr>
                        <a:t>63</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44546A"/>
                          </a:solidFill>
                          <a:effectLst/>
                          <a:uFill>
                            <a:solidFill>
                              <a:prstClr val="black">
                                <a:alpha val="0"/>
                              </a:prstClr>
                            </a:solidFill>
                          </a:uFill>
                          <a:latin typeface="Wales Sans Body"/>
                          <a:ea typeface="Wales Sans Body"/>
                          <a:cs typeface="Wales Sans Body"/>
                        </a:rPr>
                        <a:t>247</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44546A"/>
                          </a:solidFill>
                          <a:effectLst/>
                          <a:uFill>
                            <a:solidFill>
                              <a:prstClr val="black">
                                <a:alpha val="0"/>
                              </a:prstClr>
                            </a:solidFill>
                          </a:uFill>
                          <a:latin typeface="Wales Sans Body"/>
                          <a:ea typeface="Wales Sans Body"/>
                          <a:cs typeface="Wales Sans Body"/>
                        </a:rPr>
                        <a:t>124</a:t>
                      </a:r>
                    </a:p>
                  </a:txBody>
                  <a:tcPr marL="7620" marR="7620" marT="7620" marB="0" anchor="ctr">
                    <a:solidFill>
                      <a:srgbClr val="CBCED4"/>
                    </a:solidFill>
                  </a:tcPr>
                </a:tc>
                <a:extLst>
                  <a:ext uri="{0D108BD9-81ED-4DB2-BD59-A6C34878D82A}">
                    <a16:rowId xmlns:a16="http://schemas.microsoft.com/office/drawing/2014/main" val="88540207"/>
                  </a:ext>
                </a:extLst>
              </a:tr>
              <a:tr h="1070239">
                <a:tc>
                  <a:txBody>
                    <a:bodyPr/>
                    <a:lstStyle/>
                    <a:p>
                      <a:pPr algn="l"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Canolbarth Cymru</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10%</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14%</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15%</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10%</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6%</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4%</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7%</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14%</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10%</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8%</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6%</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6%</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12%</a:t>
                      </a:r>
                    </a:p>
                  </a:txBody>
                  <a:tcPr marL="7620" marR="7620" marT="7620" marB="0" anchor="ctr">
                    <a:solidFill>
                      <a:srgbClr val="E7E8EB"/>
                    </a:solidFill>
                  </a:tcPr>
                </a:tc>
                <a:extLst>
                  <a:ext uri="{0D108BD9-81ED-4DB2-BD59-A6C34878D82A}">
                    <a16:rowId xmlns:a16="http://schemas.microsoft.com/office/drawing/2014/main" val="2066326459"/>
                  </a:ext>
                </a:extLst>
              </a:tr>
              <a:tr h="1070239">
                <a:tc>
                  <a:txBody>
                    <a:bodyPr/>
                    <a:lstStyle/>
                    <a:p>
                      <a:pPr algn="l"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Gogledd Cymru</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37%</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18%</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28%</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13%</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71%</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23%</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26%</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44%</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41%</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16%</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69%</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4%</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4%</a:t>
                      </a:r>
                    </a:p>
                  </a:txBody>
                  <a:tcPr marL="7620" marR="7620" marT="7620" marB="0" anchor="ctr">
                    <a:solidFill>
                      <a:srgbClr val="CBCED4"/>
                    </a:solidFill>
                  </a:tcPr>
                </a:tc>
                <a:extLst>
                  <a:ext uri="{0D108BD9-81ED-4DB2-BD59-A6C34878D82A}">
                    <a16:rowId xmlns:a16="http://schemas.microsoft.com/office/drawing/2014/main" val="3656607021"/>
                  </a:ext>
                </a:extLst>
              </a:tr>
              <a:tr h="1088798">
                <a:tc>
                  <a:txBody>
                    <a:bodyPr/>
                    <a:lstStyle/>
                    <a:p>
                      <a:pPr algn="l"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De-ddwyrain Cymru</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32%</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46%</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39%</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55%</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14%</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41%</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34%</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25%</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29%</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40%</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15%</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51%</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37%</a:t>
                      </a:r>
                    </a:p>
                  </a:txBody>
                  <a:tcPr marL="7620" marR="7620" marT="7620" marB="0" anchor="ctr">
                    <a:solidFill>
                      <a:srgbClr val="E7E8EB"/>
                    </a:solidFill>
                  </a:tcPr>
                </a:tc>
                <a:extLst>
                  <a:ext uri="{0D108BD9-81ED-4DB2-BD59-A6C34878D82A}">
                    <a16:rowId xmlns:a16="http://schemas.microsoft.com/office/drawing/2014/main" val="1561417016"/>
                  </a:ext>
                </a:extLst>
              </a:tr>
              <a:tr h="1088798">
                <a:tc>
                  <a:txBody>
                    <a:bodyPr/>
                    <a:lstStyle/>
                    <a:p>
                      <a:pPr algn="l" fontAlgn="b"/>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De-orllewin Cymru</a:t>
                      </a:r>
                      <a:endParaRPr lang="en-GB" sz="2400" b="0" i="0" u="none" strike="noStrike" dirty="0">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20%</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26%</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21%</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24%</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8%</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29%</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27%</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16%</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19%</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34%</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8%</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35%</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49%</a:t>
                      </a:r>
                    </a:p>
                  </a:txBody>
                  <a:tcPr marL="7620" marR="7620" marT="7620" marB="0" anchor="ctr">
                    <a:solidFill>
                      <a:srgbClr val="CBCED4"/>
                    </a:solidFill>
                  </a:tcPr>
                </a:tc>
                <a:extLst>
                  <a:ext uri="{0D108BD9-81ED-4DB2-BD59-A6C34878D82A}">
                    <a16:rowId xmlns:a16="http://schemas.microsoft.com/office/drawing/2014/main" val="2122058739"/>
                  </a:ext>
                </a:extLst>
              </a:tr>
            </a:tbl>
          </a:graphicData>
        </a:graphic>
      </p:graphicFrame>
      <p:sp>
        <p:nvSpPr>
          <p:cNvPr id="10" name="Text Placeholder 9">
            <a:extLst>
              <a:ext uri="{FF2B5EF4-FFF2-40B4-BE49-F238E27FC236}">
                <a16:creationId xmlns:a16="http://schemas.microsoft.com/office/drawing/2014/main" id="{10E05E2F-C62D-5147-B83B-8E1DF82A1AFF}"/>
              </a:ext>
            </a:extLst>
          </p:cNvPr>
          <p:cNvSpPr>
            <a:spLocks noGrp="1"/>
          </p:cNvSpPr>
          <p:nvPr>
            <p:ph type="body" sz="quarter" idx="15"/>
          </p:nvPr>
        </p:nvSpPr>
        <p:spPr>
          <a:xfrm>
            <a:off x="731518" y="12102575"/>
            <a:ext cx="20528218" cy="998175"/>
          </a:xfrm>
        </p:spPr>
        <p:txBody>
          <a:bodyPr/>
          <a:lstStyle/>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*Noder bod y tabl uchod yn seiliedig ar deithiau yng Nghymru, felly nid yw'r canrannau yn cynnwys teithiau yn Lloegr a'r Alban. Mae rhanbarthau cartref â maint sylfaen llai na 30 wedi'u heithrio. Ar gyfer meintiau sylfaen rhwng 30 a 100. Argymhellir defnyddio'r amcangyfrifon fel rhai dangosol yn unig.</a:t>
            </a:r>
          </a:p>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Sylfaen: Cymru 914</a:t>
            </a:r>
          </a:p>
        </p:txBody>
      </p:sp>
    </p:spTree>
    <p:extLst>
      <p:ext uri="{BB962C8B-B14F-4D97-AF65-F5344CB8AC3E}">
        <p14:creationId xmlns:p14="http://schemas.microsoft.com/office/powerpoint/2010/main" val="996505068"/>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64F7B4-1D7A-CC36-CAE9-02FE37058753}"/>
              </a:ext>
            </a:extLst>
          </p:cNvPr>
          <p:cNvSpPr>
            <a:spLocks noGrp="1"/>
          </p:cNvSpPr>
          <p:nvPr>
            <p:ph type="title" idx="4294967295"/>
          </p:nvPr>
        </p:nvSpPr>
        <p:spPr>
          <a:xfrm>
            <a:off x="697937" y="760449"/>
            <a:ext cx="23115588" cy="1038854"/>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6000" b="0" i="0" u="none" strike="noStrike" cap="none" baseline="0">
                <a:solidFill>
                  <a:srgbClr val="D6DCE5"/>
                </a:solidFill>
                <a:effectLst/>
                <a:uFill>
                  <a:solidFill>
                    <a:prstClr val="black">
                      <a:alpha val="0"/>
                    </a:prstClr>
                  </a:solidFill>
                </a:uFill>
                <a:latin typeface="Wales Sans Headline"/>
                <a:ea typeface="Wales Sans Headline"/>
                <a:cs typeface="Wales Sans Headline"/>
              </a:rPr>
              <a:t>ATODIAD</a:t>
            </a:r>
          </a:p>
        </p:txBody>
      </p:sp>
    </p:spTree>
    <p:extLst>
      <p:ext uri="{BB962C8B-B14F-4D97-AF65-F5344CB8AC3E}">
        <p14:creationId xmlns:p14="http://schemas.microsoft.com/office/powerpoint/2010/main" val="2603096701"/>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FC95425-EC97-1E16-CAD2-1168142D7967}"/>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Diben teithiau fesul chwarter ym Mhrydain Fawr</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4" name="Rectangle 3">
            <a:extLst>
              <a:ext uri="{FF2B5EF4-FFF2-40B4-BE49-F238E27FC236}">
                <a16:creationId xmlns:a16="http://schemas.microsoft.com/office/drawing/2014/main" id="{285BCEEF-A0C8-90CC-2F99-CEBFC1A06A1B}"/>
              </a:ext>
            </a:extLst>
          </p:cNvPr>
          <p:cNvSpPr/>
          <p:nvPr/>
        </p:nvSpPr>
        <p:spPr>
          <a:xfrm>
            <a:off x="576257" y="2105025"/>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Diben y Teithiau (miliynau)</a:t>
            </a:r>
          </a:p>
        </p:txBody>
      </p:sp>
      <p:sp>
        <p:nvSpPr>
          <p:cNvPr id="3" name="Rectangle 2">
            <a:extLst>
              <a:ext uri="{FF2B5EF4-FFF2-40B4-BE49-F238E27FC236}">
                <a16:creationId xmlns:a16="http://schemas.microsoft.com/office/drawing/2014/main" id="{6A0A0AB0-70C5-5DB8-DE72-86BAE98A67E8}"/>
              </a:ext>
              <a:ext uri="{C183D7F6-B498-43B3-948B-1728B52AA6E4}">
                <adec:decorative xmlns:adec="http://schemas.microsoft.com/office/drawing/2017/decorative" val="1"/>
              </a:ext>
            </a:extLst>
          </p:cNvPr>
          <p:cNvSpPr/>
          <p:nvPr/>
        </p:nvSpPr>
        <p:spPr>
          <a:xfrm>
            <a:off x="576257" y="2793180"/>
            <a:ext cx="16476069" cy="918609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8" name="Content Placeholder 12" descr="Line chart depicting trips by purpose in millions to GB, England, Scotland and Wales by quarter between Q2 2021 and Q4 2022.">
            <a:extLst>
              <a:ext uri="{FF2B5EF4-FFF2-40B4-BE49-F238E27FC236}">
                <a16:creationId xmlns:a16="http://schemas.microsoft.com/office/drawing/2014/main" id="{CE478EE7-2F52-BE7B-A3F2-E2E17E511776}"/>
              </a:ext>
            </a:extLst>
          </p:cNvPr>
          <p:cNvGraphicFramePr/>
          <p:nvPr>
            <p:extLst>
              <p:ext uri="{D42A27DB-BD31-4B8C-83A1-F6EECF244321}">
                <p14:modId xmlns:p14="http://schemas.microsoft.com/office/powerpoint/2010/main" val="124467576"/>
              </p:ext>
            </p:extLst>
          </p:nvPr>
        </p:nvGraphicFramePr>
        <p:xfrm>
          <a:off x="675112" y="2793180"/>
          <a:ext cx="16278358" cy="918609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Table 10">
            <a:extLst>
              <a:ext uri="{FF2B5EF4-FFF2-40B4-BE49-F238E27FC236}">
                <a16:creationId xmlns:a16="http://schemas.microsoft.com/office/drawing/2014/main" id="{F05507D4-BD4C-3BE9-A745-C7B0546DFEBE}"/>
              </a:ext>
            </a:extLst>
          </p:cNvPr>
          <p:cNvGraphicFramePr>
            <a:graphicFrameLocks noGrp="1"/>
          </p:cNvGraphicFramePr>
          <p:nvPr>
            <p:extLst>
              <p:ext uri="{D42A27DB-BD31-4B8C-83A1-F6EECF244321}">
                <p14:modId xmlns:p14="http://schemas.microsoft.com/office/powerpoint/2010/main" val="4124703068"/>
              </p:ext>
            </p:extLst>
          </p:nvPr>
        </p:nvGraphicFramePr>
        <p:xfrm>
          <a:off x="17288890" y="2105023"/>
          <a:ext cx="6498735" cy="9874254"/>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1645709">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Taith</a:t>
                      </a:r>
                    </a:p>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Diben</a:t>
                      </a:r>
                    </a:p>
                  </a:txBody>
                  <a:tcPr marL="90000" marR="90000" marT="46800" marB="46800"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Nifer y Teithiau 2023</a:t>
                      </a:r>
                    </a:p>
                  </a:txBody>
                  <a:tcPr marL="90000" marR="90000" marT="46800" marB="46800"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Cyfran y Teithiau</a:t>
                      </a:r>
                    </a:p>
                  </a:txBody>
                  <a:tcPr marL="90000" marR="90000" marT="46800" marB="46800" anchor="ctr"/>
                </a:tc>
                <a:extLst>
                  <a:ext uri="{0D108BD9-81ED-4DB2-BD59-A6C34878D82A}">
                    <a16:rowId xmlns:a16="http://schemas.microsoft.com/office/drawing/2014/main" val="1236938923"/>
                  </a:ext>
                </a:extLst>
              </a:tr>
              <a:tr h="1645709">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Cyfanswm y Teithiau</a:t>
                      </a:r>
                      <a:endParaRPr lang="en-GB" sz="2400">
                        <a:solidFill>
                          <a:schemeClr val="tx1"/>
                        </a:solidFill>
                      </a:endParaRPr>
                    </a:p>
                  </a:txBody>
                  <a:tcPr marL="90000" marR="90000" marT="46800" marB="46800" anchor="ctr"/>
                </a:tc>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117.4</a:t>
                      </a:r>
                    </a:p>
                  </a:txBody>
                  <a:tcPr marL="90000" marR="90000" marT="46800" marB="46800" anchor="ctr"/>
                </a:tc>
                <a:tc>
                  <a:txBody>
                    <a:bodyPr/>
                    <a:lstStyle/>
                    <a:p>
                      <a:pPr algn="ctr"/>
                      <a:endParaRPr lang="en-GB" sz="2400">
                        <a:solidFill>
                          <a:schemeClr val="tx1"/>
                        </a:solidFill>
                      </a:endParaRPr>
                    </a:p>
                  </a:txBody>
                  <a:tcPr marL="90000" marR="90000" marT="46800" marB="46800" anchor="ctr"/>
                </a:tc>
                <a:extLst>
                  <a:ext uri="{0D108BD9-81ED-4DB2-BD59-A6C34878D82A}">
                    <a16:rowId xmlns:a16="http://schemas.microsoft.com/office/drawing/2014/main" val="2818411631"/>
                  </a:ext>
                </a:extLst>
              </a:tr>
              <a:tr h="1645709">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Teithiau Gwyliau</a:t>
                      </a:r>
                      <a:endParaRPr lang="en-GB" sz="2400">
                        <a:solidFill>
                          <a:schemeClr val="tx1"/>
                        </a:solidFill>
                      </a:endParaRPr>
                    </a:p>
                  </a:txBody>
                  <a:tcPr marL="90000" marR="90000" marT="46800" marB="46800" anchor="ctr"/>
                </a:tc>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37.2</a:t>
                      </a:r>
                    </a:p>
                  </a:txBody>
                  <a:tcPr marL="90000" marR="90000" marT="46800" marB="46800" anchor="ctr"/>
                </a:tc>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32%</a:t>
                      </a:r>
                      <a:endParaRPr lang="en-GB" sz="2400">
                        <a:solidFill>
                          <a:schemeClr val="tx1"/>
                        </a:solidFill>
                      </a:endParaRPr>
                    </a:p>
                  </a:txBody>
                  <a:tcPr marL="90000" marR="90000" marT="46800" marB="46800" anchor="ctr"/>
                </a:tc>
                <a:extLst>
                  <a:ext uri="{0D108BD9-81ED-4DB2-BD59-A6C34878D82A}">
                    <a16:rowId xmlns:a16="http://schemas.microsoft.com/office/drawing/2014/main" val="3992828607"/>
                  </a:ext>
                </a:extLst>
              </a:tr>
              <a:tr h="1645709">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Ymweld â Ffrindiau a Pherthnasau</a:t>
                      </a:r>
                      <a:endParaRPr lang="en-GB" sz="2400">
                        <a:solidFill>
                          <a:schemeClr val="tx1"/>
                        </a:solidFill>
                      </a:endParaRP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43.1</a:t>
                      </a:r>
                      <a:endParaRPr lang="en-GB" sz="2400" kern="1200">
                        <a:solidFill>
                          <a:schemeClr val="tx1"/>
                        </a:solidFill>
                        <a:latin typeface="+mn-lt"/>
                        <a:ea typeface="+mn-ea"/>
                        <a:cs typeface="+mn-cs"/>
                      </a:endParaRPr>
                    </a:p>
                  </a:txBody>
                  <a:tcPr marL="90000" marR="90000" marT="46800" marB="46800" anchor="ctr"/>
                </a:tc>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37%</a:t>
                      </a:r>
                      <a:endParaRPr lang="en-GB" sz="24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664184207"/>
                  </a:ext>
                </a:extLst>
              </a:tr>
              <a:tr h="1645709">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Teithiau </a:t>
                      </a:r>
                    </a:p>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Busnes</a:t>
                      </a:r>
                      <a:endParaRPr lang="en-GB" sz="2400">
                        <a:solidFill>
                          <a:schemeClr val="tx1"/>
                        </a:solidFill>
                      </a:endParaRPr>
                    </a:p>
                  </a:txBody>
                  <a:tcPr marL="90000" marR="90000" marT="46800" marB="46800" anchor="ctr"/>
                </a:tc>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6.2</a:t>
                      </a:r>
                      <a:endParaRPr lang="en-GB" sz="2400">
                        <a:solidFill>
                          <a:schemeClr val="tx1"/>
                        </a:solidFill>
                      </a:endParaRPr>
                    </a:p>
                  </a:txBody>
                  <a:tcPr marL="90000" marR="90000" marT="46800" marB="46800" anchor="ctr"/>
                </a:tc>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5%</a:t>
                      </a:r>
                      <a:endParaRPr lang="en-GB" sz="2400">
                        <a:solidFill>
                          <a:schemeClr val="tx1"/>
                        </a:solidFill>
                      </a:endParaRPr>
                    </a:p>
                  </a:txBody>
                  <a:tcPr marL="90000" marR="90000" marT="46800" marB="46800" anchor="ctr"/>
                </a:tc>
                <a:extLst>
                  <a:ext uri="{0D108BD9-81ED-4DB2-BD59-A6C34878D82A}">
                    <a16:rowId xmlns:a16="http://schemas.microsoft.com/office/drawing/2014/main" val="120076929"/>
                  </a:ext>
                </a:extLst>
              </a:tr>
              <a:tr h="1645709">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Teithiau Amrywiol</a:t>
                      </a:r>
                      <a:endParaRPr lang="en-GB" sz="2400">
                        <a:solidFill>
                          <a:schemeClr val="tx1"/>
                        </a:solidFill>
                        <a:latin typeface="+mn-lt"/>
                      </a:endParaRPr>
                    </a:p>
                  </a:txBody>
                  <a:tcPr marL="90000" marR="90000" marT="46800" marB="46800" anchor="ctr"/>
                </a:tc>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30.9</a:t>
                      </a:r>
                      <a:endParaRPr lang="en-GB" sz="2400">
                        <a:solidFill>
                          <a:schemeClr val="tx1"/>
                        </a:solidFill>
                      </a:endParaRPr>
                    </a:p>
                  </a:txBody>
                  <a:tcPr marL="90000" marR="90000" marT="46800" marB="46800" anchor="ctr"/>
                </a:tc>
                <a:tc>
                  <a:txBody>
                    <a:bodyPr/>
                    <a:lstStyle/>
                    <a:p>
                      <a:pPr algn="ct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26%</a:t>
                      </a:r>
                      <a:endParaRPr lang="en-GB" sz="2400" dirty="0">
                        <a:solidFill>
                          <a:schemeClr val="tx1"/>
                        </a:solidFill>
                      </a:endParaRPr>
                    </a:p>
                  </a:txBody>
                  <a:tcPr marL="90000" marR="90000" marT="46800" marB="46800" anchor="ctr"/>
                </a:tc>
                <a:extLst>
                  <a:ext uri="{0D108BD9-81ED-4DB2-BD59-A6C34878D82A}">
                    <a16:rowId xmlns:a16="http://schemas.microsoft.com/office/drawing/2014/main" val="1808989355"/>
                  </a:ext>
                </a:extLst>
              </a:tr>
            </a:tbl>
          </a:graphicData>
        </a:graphic>
      </p:graphicFrame>
      <p:sp>
        <p:nvSpPr>
          <p:cNvPr id="6" name="Text Placeholder 5">
            <a:extLst>
              <a:ext uri="{FF2B5EF4-FFF2-40B4-BE49-F238E27FC236}">
                <a16:creationId xmlns:a16="http://schemas.microsoft.com/office/drawing/2014/main" id="{9408ECE4-4906-F8C7-81FB-A8806FCA7EAA}"/>
              </a:ext>
            </a:extLst>
          </p:cNvPr>
          <p:cNvSpPr>
            <a:spLocks noGrp="1"/>
          </p:cNvSpPr>
          <p:nvPr>
            <p:ph type="body" sz="quarter" idx="14"/>
          </p:nvPr>
        </p:nvSpPr>
        <p:spPr>
          <a:xfrm>
            <a:off x="675112" y="12168342"/>
            <a:ext cx="20528218" cy="998175"/>
          </a:xfrm>
        </p:spPr>
        <p:txBody>
          <a:bodyPr/>
          <a:lstStyle/>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Prydain Fawr 9,245; Lloegr 7,279; Yr Alban 1,265; Cymru 914</a:t>
            </a:r>
          </a:p>
        </p:txBody>
      </p:sp>
    </p:spTree>
    <p:extLst>
      <p:ext uri="{BB962C8B-B14F-4D97-AF65-F5344CB8AC3E}">
        <p14:creationId xmlns:p14="http://schemas.microsoft.com/office/powerpoint/2010/main" val="498843070"/>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FC95425-EC97-1E16-CAD2-1168142D7967}"/>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Gwariant cyfartalog fesul diben teithiau ym Mhrydain Fawr</a:t>
            </a:r>
          </a:p>
        </p:txBody>
      </p:sp>
      <p:sp>
        <p:nvSpPr>
          <p:cNvPr id="4" name="Rectangle 3">
            <a:extLst>
              <a:ext uri="{FF2B5EF4-FFF2-40B4-BE49-F238E27FC236}">
                <a16:creationId xmlns:a16="http://schemas.microsoft.com/office/drawing/2014/main" id="{285BCEEF-A0C8-90CC-2F99-CEBFC1A06A1B}"/>
              </a:ext>
            </a:extLst>
          </p:cNvPr>
          <p:cNvSpPr/>
          <p:nvPr/>
        </p:nvSpPr>
        <p:spPr>
          <a:xfrm>
            <a:off x="576257" y="2105025"/>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Cyfartalog yn ôl Diben y Daith (miliynau)</a:t>
            </a:r>
          </a:p>
        </p:txBody>
      </p:sp>
      <p:sp>
        <p:nvSpPr>
          <p:cNvPr id="3" name="Rectangle 2">
            <a:extLst>
              <a:ext uri="{FF2B5EF4-FFF2-40B4-BE49-F238E27FC236}">
                <a16:creationId xmlns:a16="http://schemas.microsoft.com/office/drawing/2014/main" id="{6A0A0AB0-70C5-5DB8-DE72-86BAE98A67E8}"/>
              </a:ext>
              <a:ext uri="{C183D7F6-B498-43B3-948B-1728B52AA6E4}">
                <adec:decorative xmlns:adec="http://schemas.microsoft.com/office/drawing/2017/decorative" val="1"/>
              </a:ext>
            </a:extLst>
          </p:cNvPr>
          <p:cNvSpPr/>
          <p:nvPr/>
        </p:nvSpPr>
        <p:spPr>
          <a:xfrm>
            <a:off x="576257" y="2793180"/>
            <a:ext cx="16476069" cy="918609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8" name="Content Placeholder 12" descr="Line chart depicting average spend by purpose in GB, England, Scotland and Wales by quarter between Q2 2021 and Q4 2022.">
            <a:extLst>
              <a:ext uri="{FF2B5EF4-FFF2-40B4-BE49-F238E27FC236}">
                <a16:creationId xmlns:a16="http://schemas.microsoft.com/office/drawing/2014/main" id="{CE478EE7-2F52-BE7B-A3F2-E2E17E511776}"/>
              </a:ext>
            </a:extLst>
          </p:cNvPr>
          <p:cNvGraphicFramePr/>
          <p:nvPr>
            <p:extLst>
              <p:ext uri="{D42A27DB-BD31-4B8C-83A1-F6EECF244321}">
                <p14:modId xmlns:p14="http://schemas.microsoft.com/office/powerpoint/2010/main" val="3025455008"/>
              </p:ext>
            </p:extLst>
          </p:nvPr>
        </p:nvGraphicFramePr>
        <p:xfrm>
          <a:off x="675112" y="2793180"/>
          <a:ext cx="16278358" cy="918609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Table 1">
            <a:extLst>
              <a:ext uri="{FF2B5EF4-FFF2-40B4-BE49-F238E27FC236}">
                <a16:creationId xmlns:a16="http://schemas.microsoft.com/office/drawing/2014/main" id="{2BC689BA-75A7-083E-FF31-4492C4AF9AF4}"/>
              </a:ext>
            </a:extLst>
          </p:cNvPr>
          <p:cNvGraphicFramePr>
            <a:graphicFrameLocks noGrp="1"/>
          </p:cNvGraphicFramePr>
          <p:nvPr>
            <p:extLst>
              <p:ext uri="{D42A27DB-BD31-4B8C-83A1-F6EECF244321}">
                <p14:modId xmlns:p14="http://schemas.microsoft.com/office/powerpoint/2010/main" val="4177877494"/>
              </p:ext>
            </p:extLst>
          </p:nvPr>
        </p:nvGraphicFramePr>
        <p:xfrm>
          <a:off x="17288890" y="2105026"/>
          <a:ext cx="6498735" cy="9886950"/>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2595600">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Taith</a:t>
                      </a:r>
                    </a:p>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Diben</a:t>
                      </a:r>
                    </a:p>
                  </a:txBody>
                  <a:tcPr marL="90000" marR="90000" marT="46800" marB="46800"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Cyfartalog</a:t>
                      </a:r>
                    </a:p>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Fesul Taith</a:t>
                      </a:r>
                    </a:p>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 2022</a:t>
                      </a:r>
                      <a:endParaRPr lang="en-GB" sz="2800">
                        <a:solidFill>
                          <a:schemeClr val="bg1"/>
                        </a:solidFill>
                      </a:endParaRPr>
                    </a:p>
                  </a:txBody>
                  <a:tcPr marL="90000" marR="90000" marT="46800" marB="46800"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Gwariant Cyfartalog</a:t>
                      </a:r>
                    </a:p>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Fesul Taith</a:t>
                      </a:r>
                    </a:p>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2023</a:t>
                      </a:r>
                    </a:p>
                  </a:txBody>
                  <a:tcPr marL="90000" marR="90000" marT="46800" marB="46800" anchor="ctr"/>
                </a:tc>
                <a:extLst>
                  <a:ext uri="{0D108BD9-81ED-4DB2-BD59-A6C34878D82A}">
                    <a16:rowId xmlns:a16="http://schemas.microsoft.com/office/drawing/2014/main" val="1236938923"/>
                  </a:ext>
                </a:extLst>
              </a:tr>
              <a:tr h="1458270">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Cyfanswm y Teithiau</a:t>
                      </a:r>
                      <a:endParaRPr lang="en-GB" sz="2400">
                        <a:solidFill>
                          <a:schemeClr val="tx1"/>
                        </a:solidFill>
                      </a:endParaRP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£259</a:t>
                      </a: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£266</a:t>
                      </a:r>
                    </a:p>
                  </a:txBody>
                  <a:tcPr marL="90000" marR="90000" marT="46800" marB="46800" anchor="ctr"/>
                </a:tc>
                <a:extLst>
                  <a:ext uri="{0D108BD9-81ED-4DB2-BD59-A6C34878D82A}">
                    <a16:rowId xmlns:a16="http://schemas.microsoft.com/office/drawing/2014/main" val="2818411631"/>
                  </a:ext>
                </a:extLst>
              </a:tr>
              <a:tr h="1458270">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Teithiau Gwyliau</a:t>
                      </a:r>
                      <a:endParaRPr lang="en-GB" sz="2400">
                        <a:solidFill>
                          <a:schemeClr val="tx1"/>
                        </a:solidFill>
                      </a:endParaRP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£325</a:t>
                      </a: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£330</a:t>
                      </a:r>
                    </a:p>
                  </a:txBody>
                  <a:tcPr marL="90000" marR="90000" marT="46800" marB="46800" anchor="ctr"/>
                </a:tc>
                <a:extLst>
                  <a:ext uri="{0D108BD9-81ED-4DB2-BD59-A6C34878D82A}">
                    <a16:rowId xmlns:a16="http://schemas.microsoft.com/office/drawing/2014/main" val="3992828607"/>
                  </a:ext>
                </a:extLst>
              </a:tr>
              <a:tr h="1458270">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Ymweld â Ffrindiau a Pherthnasau</a:t>
                      </a:r>
                      <a:endParaRPr lang="en-GB" sz="2400">
                        <a:solidFill>
                          <a:schemeClr val="tx1"/>
                        </a:solidFill>
                      </a:endParaRP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£170</a:t>
                      </a: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£172</a:t>
                      </a:r>
                    </a:p>
                  </a:txBody>
                  <a:tcPr marL="90000" marR="90000" marT="46800" marB="46800" anchor="ctr"/>
                </a:tc>
                <a:extLst>
                  <a:ext uri="{0D108BD9-81ED-4DB2-BD59-A6C34878D82A}">
                    <a16:rowId xmlns:a16="http://schemas.microsoft.com/office/drawing/2014/main" val="664184207"/>
                  </a:ext>
                </a:extLst>
              </a:tr>
              <a:tr h="1458270">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Teithiau Busnes</a:t>
                      </a:r>
                      <a:endParaRPr lang="en-GB" sz="2400">
                        <a:solidFill>
                          <a:schemeClr val="tx1"/>
                        </a:solidFill>
                      </a:endParaRP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£321</a:t>
                      </a: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£365</a:t>
                      </a:r>
                    </a:p>
                  </a:txBody>
                  <a:tcPr marL="90000" marR="90000" marT="46800" marB="46800" anchor="ctr"/>
                </a:tc>
                <a:extLst>
                  <a:ext uri="{0D108BD9-81ED-4DB2-BD59-A6C34878D82A}">
                    <a16:rowId xmlns:a16="http://schemas.microsoft.com/office/drawing/2014/main" val="120076929"/>
                  </a:ext>
                </a:extLst>
              </a:tr>
              <a:tr h="1458270">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Teithiau Amrywiol</a:t>
                      </a:r>
                      <a:endParaRPr lang="en-GB" sz="2400">
                        <a:solidFill>
                          <a:schemeClr val="tx1"/>
                        </a:solidFill>
                        <a:latin typeface="+mn-lt"/>
                      </a:endParaRP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£282</a:t>
                      </a:r>
                    </a:p>
                  </a:txBody>
                  <a:tcPr marL="90000" marR="90000" marT="46800" marB="46800" anchor="ctr"/>
                </a:tc>
                <a:tc>
                  <a:txBody>
                    <a:bodyPr/>
                    <a:lstStyle/>
                    <a:p>
                      <a:pPr algn="ctr" fontAlgn="b"/>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£300</a:t>
                      </a:r>
                    </a:p>
                  </a:txBody>
                  <a:tcPr marL="90000" marR="90000" marT="46800" marB="46800" anchor="ctr"/>
                </a:tc>
                <a:extLst>
                  <a:ext uri="{0D108BD9-81ED-4DB2-BD59-A6C34878D82A}">
                    <a16:rowId xmlns:a16="http://schemas.microsoft.com/office/drawing/2014/main" val="1808989355"/>
                  </a:ext>
                </a:extLst>
              </a:tr>
            </a:tbl>
          </a:graphicData>
        </a:graphic>
      </p:graphicFrame>
      <p:sp>
        <p:nvSpPr>
          <p:cNvPr id="6" name="Text Placeholder 5">
            <a:extLst>
              <a:ext uri="{FF2B5EF4-FFF2-40B4-BE49-F238E27FC236}">
                <a16:creationId xmlns:a16="http://schemas.microsoft.com/office/drawing/2014/main" id="{9408ECE4-4906-F8C7-81FB-A8806FCA7EAA}"/>
              </a:ext>
            </a:extLst>
          </p:cNvPr>
          <p:cNvSpPr>
            <a:spLocks noGrp="1"/>
          </p:cNvSpPr>
          <p:nvPr>
            <p:ph type="body" sz="quarter" idx="14"/>
          </p:nvPr>
        </p:nvSpPr>
        <p:spPr/>
        <p:txBody>
          <a:bodyPr/>
          <a:lstStyle/>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Prydain Fawr 9,245; Lloegr 7,279; Yr Alban 1,265; Cymru 914</a:t>
            </a:r>
          </a:p>
          <a:p>
            <a:pPr>
              <a:spcBef>
                <a:spcPts val="300"/>
              </a:spcBef>
            </a:pPr>
            <a:endParaRPr lang="en-US" sz="2400"/>
          </a:p>
        </p:txBody>
      </p:sp>
    </p:spTree>
    <p:extLst>
      <p:ext uri="{BB962C8B-B14F-4D97-AF65-F5344CB8AC3E}">
        <p14:creationId xmlns:p14="http://schemas.microsoft.com/office/powerpoint/2010/main" val="2746220231"/>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FC95425-EC97-1E16-CAD2-1168142D7967}"/>
              </a:ext>
            </a:extLst>
          </p:cNvPr>
          <p:cNvSpPr>
            <a:spLocks noGrp="1"/>
          </p:cNvSpPr>
          <p:nvPr>
            <p:ph type="title" idx="4294967295"/>
          </p:nvPr>
        </p:nvSpPr>
        <p:spPr>
          <a:xfrm>
            <a:off x="561975" y="764336"/>
            <a:ext cx="23223536"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a:solidFill>
                  <a:srgbClr val="000000"/>
                </a:solidFill>
                <a:effectLst/>
                <a:uFill>
                  <a:solidFill>
                    <a:prstClr val="black">
                      <a:alpha val="0"/>
                    </a:prstClr>
                  </a:solidFill>
                </a:uFill>
                <a:latin typeface="Wales Sans Headline"/>
                <a:ea typeface="Wales Sans Headline"/>
                <a:cs typeface="Wales Sans Headline"/>
              </a:rPr>
              <a:t>Hyd teithiau ym Mhrydain Fawr 2023</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4" name="Rectangle 3">
            <a:extLst>
              <a:ext uri="{FF2B5EF4-FFF2-40B4-BE49-F238E27FC236}">
                <a16:creationId xmlns:a16="http://schemas.microsoft.com/office/drawing/2014/main" id="{285BCEEF-A0C8-90CC-2F99-CEBFC1A06A1B}"/>
              </a:ext>
            </a:extLst>
          </p:cNvPr>
          <p:cNvSpPr/>
          <p:nvPr/>
        </p:nvSpPr>
        <p:spPr>
          <a:xfrm>
            <a:off x="576257" y="2105025"/>
            <a:ext cx="2322353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Hyd y Daith</a:t>
            </a:r>
          </a:p>
        </p:txBody>
      </p:sp>
      <p:sp>
        <p:nvSpPr>
          <p:cNvPr id="3" name="Rectangle 2">
            <a:extLst>
              <a:ext uri="{FF2B5EF4-FFF2-40B4-BE49-F238E27FC236}">
                <a16:creationId xmlns:a16="http://schemas.microsoft.com/office/drawing/2014/main" id="{6A0A0AB0-70C5-5DB8-DE72-86BAE98A67E8}"/>
              </a:ext>
              <a:ext uri="{C183D7F6-B498-43B3-948B-1728B52AA6E4}">
                <adec:decorative xmlns:adec="http://schemas.microsoft.com/office/drawing/2017/decorative" val="1"/>
              </a:ext>
            </a:extLst>
          </p:cNvPr>
          <p:cNvSpPr/>
          <p:nvPr/>
        </p:nvSpPr>
        <p:spPr>
          <a:xfrm>
            <a:off x="576256" y="2793180"/>
            <a:ext cx="23223536" cy="918609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400">
              <a:solidFill>
                <a:schemeClr val="tx1"/>
              </a:solidFill>
            </a:endParaRPr>
          </a:p>
        </p:txBody>
      </p:sp>
      <p:graphicFrame>
        <p:nvGraphicFramePr>
          <p:cNvPr id="2" name="Content Placeholder 8" descr="Duration of trips by trip purpose for GB, England, Scotland and Wales in 2022. Proportion shown for 1-3 nights, 4-7 nights and 8+ nights.">
            <a:extLst>
              <a:ext uri="{FF2B5EF4-FFF2-40B4-BE49-F238E27FC236}">
                <a16:creationId xmlns:a16="http://schemas.microsoft.com/office/drawing/2014/main" id="{53D85D0E-BFC9-5D54-F3D9-ECABD72B5A8A}"/>
              </a:ext>
            </a:extLst>
          </p:cNvPr>
          <p:cNvGraphicFramePr/>
          <p:nvPr>
            <p:extLst>
              <p:ext uri="{D42A27DB-BD31-4B8C-83A1-F6EECF244321}">
                <p14:modId xmlns:p14="http://schemas.microsoft.com/office/powerpoint/2010/main" val="777827269"/>
              </p:ext>
            </p:extLst>
          </p:nvPr>
        </p:nvGraphicFramePr>
        <p:xfrm>
          <a:off x="576256" y="2793180"/>
          <a:ext cx="23223536" cy="918609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5">
            <a:extLst>
              <a:ext uri="{FF2B5EF4-FFF2-40B4-BE49-F238E27FC236}">
                <a16:creationId xmlns:a16="http://schemas.microsoft.com/office/drawing/2014/main" id="{9408ECE4-4906-F8C7-81FB-A8806FCA7EAA}"/>
              </a:ext>
            </a:extLst>
          </p:cNvPr>
          <p:cNvSpPr>
            <a:spLocks noGrp="1"/>
          </p:cNvSpPr>
          <p:nvPr>
            <p:ph type="body" sz="quarter" idx="14"/>
          </p:nvPr>
        </p:nvSpPr>
        <p:spPr/>
        <p:txBody>
          <a:bodyPr/>
          <a:lstStyle/>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Prydain Fawr 9,245; Lloegr 7,279; Yr Alban 1,265; Cymru 914</a:t>
            </a:r>
          </a:p>
          <a:p>
            <a:pPr>
              <a:spcBef>
                <a:spcPts val="300"/>
              </a:spcBef>
            </a:pPr>
            <a:endParaRPr lang="en-US" sz="2400"/>
          </a:p>
        </p:txBody>
      </p:sp>
    </p:spTree>
    <p:extLst>
      <p:ext uri="{BB962C8B-B14F-4D97-AF65-F5344CB8AC3E}">
        <p14:creationId xmlns:p14="http://schemas.microsoft.com/office/powerpoint/2010/main" val="143210006"/>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FC95425-EC97-1E16-CAD2-1168142D7967}"/>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lang="cy-GB" sz="4800" b="0" i="0" u="none" strike="noStrike" cap="none" baseline="0" dirty="0">
                <a:solidFill>
                  <a:srgbClr val="000000"/>
                </a:solidFill>
                <a:effectLst/>
                <a:uFill>
                  <a:solidFill>
                    <a:prstClr val="black">
                      <a:alpha val="0"/>
                    </a:prstClr>
                  </a:solidFill>
                </a:uFill>
                <a:latin typeface="Wales Sans Headline"/>
                <a:ea typeface="Wales Sans Headline"/>
                <a:cs typeface="Wales Sans Headline"/>
              </a:rPr>
              <a:t>Hyd cyfartalog taith fesul chwarter ym Mhrydain Fawr</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4" name="Rectangle 3">
            <a:extLst>
              <a:ext uri="{FF2B5EF4-FFF2-40B4-BE49-F238E27FC236}">
                <a16:creationId xmlns:a16="http://schemas.microsoft.com/office/drawing/2014/main" id="{285BCEEF-A0C8-90CC-2F99-CEBFC1A06A1B}"/>
              </a:ext>
            </a:extLst>
          </p:cNvPr>
          <p:cNvSpPr/>
          <p:nvPr/>
        </p:nvSpPr>
        <p:spPr>
          <a:xfrm>
            <a:off x="576257" y="2105025"/>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Hyd Cyfartalog Taith (miliynau)</a:t>
            </a:r>
          </a:p>
        </p:txBody>
      </p:sp>
      <p:sp>
        <p:nvSpPr>
          <p:cNvPr id="3" name="Rectangle 2">
            <a:extLst>
              <a:ext uri="{FF2B5EF4-FFF2-40B4-BE49-F238E27FC236}">
                <a16:creationId xmlns:a16="http://schemas.microsoft.com/office/drawing/2014/main" id="{6A0A0AB0-70C5-5DB8-DE72-86BAE98A67E8}"/>
              </a:ext>
              <a:ext uri="{C183D7F6-B498-43B3-948B-1728B52AA6E4}">
                <adec:decorative xmlns:adec="http://schemas.microsoft.com/office/drawing/2017/decorative" val="1"/>
              </a:ext>
            </a:extLst>
          </p:cNvPr>
          <p:cNvSpPr/>
          <p:nvPr/>
        </p:nvSpPr>
        <p:spPr>
          <a:xfrm>
            <a:off x="576257" y="2793180"/>
            <a:ext cx="16476069" cy="918609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2" name="Content Placeholder 12" descr="Line chart depicting average duration of trips to GB, England, Scotland and Wales by quarter between Q2 2021 and Q4 2022.">
            <a:extLst>
              <a:ext uri="{FF2B5EF4-FFF2-40B4-BE49-F238E27FC236}">
                <a16:creationId xmlns:a16="http://schemas.microsoft.com/office/drawing/2014/main" id="{16CCFC0E-49BC-20F1-6ADA-8F707F5F0E82}"/>
              </a:ext>
            </a:extLst>
          </p:cNvPr>
          <p:cNvGraphicFramePr/>
          <p:nvPr>
            <p:extLst>
              <p:ext uri="{D42A27DB-BD31-4B8C-83A1-F6EECF244321}">
                <p14:modId xmlns:p14="http://schemas.microsoft.com/office/powerpoint/2010/main" val="3297350194"/>
              </p:ext>
            </p:extLst>
          </p:nvPr>
        </p:nvGraphicFramePr>
        <p:xfrm>
          <a:off x="675112" y="2793180"/>
          <a:ext cx="16278358" cy="918609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a:extLst>
              <a:ext uri="{FF2B5EF4-FFF2-40B4-BE49-F238E27FC236}">
                <a16:creationId xmlns:a16="http://schemas.microsoft.com/office/drawing/2014/main" id="{06BCAA9C-9DAA-8DA5-86A3-D32165EFE058}"/>
              </a:ext>
            </a:extLst>
          </p:cNvPr>
          <p:cNvGraphicFramePr>
            <a:graphicFrameLocks noGrp="1"/>
          </p:cNvGraphicFramePr>
          <p:nvPr>
            <p:extLst>
              <p:ext uri="{D42A27DB-BD31-4B8C-83A1-F6EECF244321}">
                <p14:modId xmlns:p14="http://schemas.microsoft.com/office/powerpoint/2010/main" val="1318965474"/>
              </p:ext>
            </p:extLst>
          </p:nvPr>
        </p:nvGraphicFramePr>
        <p:xfrm>
          <a:off x="17288890" y="2105023"/>
          <a:ext cx="6498735" cy="9858378"/>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1643063">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Taith</a:t>
                      </a:r>
                    </a:p>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Diben</a:t>
                      </a:r>
                    </a:p>
                  </a:txBody>
                  <a:tcPr marL="90000" marR="90000" marT="46800" marB="46800"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Hyd Cyfartalog</a:t>
                      </a:r>
                    </a:p>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 2022</a:t>
                      </a:r>
                    </a:p>
                  </a:txBody>
                  <a:tcPr marL="90000" marR="90000" marT="46800" marB="46800" anchor="ctr"/>
                </a:tc>
                <a:tc>
                  <a:txBody>
                    <a:bodyPr/>
                    <a:lstStyle/>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Hyd Cyfartalog</a:t>
                      </a:r>
                    </a:p>
                    <a:p>
                      <a:pPr algn="ctr"/>
                      <a:r>
                        <a:rPr lang="cy-GB" sz="2800" b="1" i="0" u="none" strike="noStrike" cap="none" baseline="0">
                          <a:solidFill>
                            <a:srgbClr val="FFFFFF"/>
                          </a:solidFill>
                          <a:effectLst/>
                          <a:uFill>
                            <a:solidFill>
                              <a:prstClr val="black">
                                <a:alpha val="0"/>
                              </a:prstClr>
                            </a:solidFill>
                          </a:uFill>
                          <a:latin typeface="Wales Sans Body"/>
                          <a:ea typeface="Wales Sans Body"/>
                          <a:cs typeface="Wales Sans Body"/>
                        </a:rPr>
                        <a:t>2023</a:t>
                      </a:r>
                    </a:p>
                  </a:txBody>
                  <a:tcPr marL="90000" marR="90000" marT="46800" marB="46800" anchor="ctr"/>
                </a:tc>
                <a:extLst>
                  <a:ext uri="{0D108BD9-81ED-4DB2-BD59-A6C34878D82A}">
                    <a16:rowId xmlns:a16="http://schemas.microsoft.com/office/drawing/2014/main" val="1236938923"/>
                  </a:ext>
                </a:extLst>
              </a:tr>
              <a:tr h="1643063">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Cyfanswm y Teithiau</a:t>
                      </a:r>
                      <a:endParaRPr lang="en-GB" sz="2400">
                        <a:solidFill>
                          <a:schemeClr val="tx1"/>
                        </a:solidFill>
                      </a:endParaRP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3.0</a:t>
                      </a: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2.9</a:t>
                      </a:r>
                    </a:p>
                  </a:txBody>
                  <a:tcPr marL="90000" marR="90000" marT="46800" marB="46800" anchor="ctr"/>
                </a:tc>
                <a:extLst>
                  <a:ext uri="{0D108BD9-81ED-4DB2-BD59-A6C34878D82A}">
                    <a16:rowId xmlns:a16="http://schemas.microsoft.com/office/drawing/2014/main" val="2818411631"/>
                  </a:ext>
                </a:extLst>
              </a:tr>
              <a:tr h="1643063">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Teithiau Gwyliau</a:t>
                      </a:r>
                      <a:endParaRPr lang="en-GB" sz="2400">
                        <a:solidFill>
                          <a:schemeClr val="tx1"/>
                        </a:solidFill>
                      </a:endParaRP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3.7</a:t>
                      </a: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3.5</a:t>
                      </a:r>
                    </a:p>
                  </a:txBody>
                  <a:tcPr marL="90000" marR="90000" marT="46800" marB="46800" anchor="ctr"/>
                </a:tc>
                <a:extLst>
                  <a:ext uri="{0D108BD9-81ED-4DB2-BD59-A6C34878D82A}">
                    <a16:rowId xmlns:a16="http://schemas.microsoft.com/office/drawing/2014/main" val="3992828607"/>
                  </a:ext>
                </a:extLst>
              </a:tr>
              <a:tr h="1643063">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Ymweld â Ffrindiau a Pherthnasau</a:t>
                      </a:r>
                      <a:endParaRPr lang="en-GB" sz="2400">
                        <a:solidFill>
                          <a:schemeClr val="tx1"/>
                        </a:solidFill>
                      </a:endParaRP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2.8</a:t>
                      </a: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2.7</a:t>
                      </a:r>
                    </a:p>
                  </a:txBody>
                  <a:tcPr marL="90000" marR="90000" marT="46800" marB="46800" anchor="ctr"/>
                </a:tc>
                <a:extLst>
                  <a:ext uri="{0D108BD9-81ED-4DB2-BD59-A6C34878D82A}">
                    <a16:rowId xmlns:a16="http://schemas.microsoft.com/office/drawing/2014/main" val="664184207"/>
                  </a:ext>
                </a:extLst>
              </a:tr>
              <a:tr h="1643063">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Teithiau Busnes</a:t>
                      </a:r>
                      <a:endParaRPr lang="en-GB" sz="2400">
                        <a:solidFill>
                          <a:schemeClr val="tx1"/>
                        </a:solidFill>
                      </a:endParaRP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2.9</a:t>
                      </a: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2.9</a:t>
                      </a:r>
                    </a:p>
                  </a:txBody>
                  <a:tcPr marL="90000" marR="90000" marT="46800" marB="46800" anchor="ctr"/>
                </a:tc>
                <a:extLst>
                  <a:ext uri="{0D108BD9-81ED-4DB2-BD59-A6C34878D82A}">
                    <a16:rowId xmlns:a16="http://schemas.microsoft.com/office/drawing/2014/main" val="120076929"/>
                  </a:ext>
                </a:extLst>
              </a:tr>
              <a:tr h="1643063">
                <a:tc>
                  <a:txBody>
                    <a:bodyPr/>
                    <a:lstStyle/>
                    <a:p>
                      <a:pPr algn="ct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Teithiau Amrywiol</a:t>
                      </a:r>
                      <a:endParaRPr lang="en-GB" sz="2400">
                        <a:solidFill>
                          <a:schemeClr val="tx1"/>
                        </a:solidFill>
                        <a:latin typeface="+mn-lt"/>
                      </a:endParaRPr>
                    </a:p>
                  </a:txBody>
                  <a:tcPr marL="90000" marR="90000" marT="46800" marB="46800" anchor="ctr"/>
                </a:tc>
                <a:tc>
                  <a:txBody>
                    <a:bodyPr/>
                    <a:lstStyle/>
                    <a:p>
                      <a:pPr algn="ctr" fontAlgn="b"/>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2.4</a:t>
                      </a:r>
                    </a:p>
                  </a:txBody>
                  <a:tcPr marL="90000" marR="90000" marT="46800" marB="46800" anchor="ctr"/>
                </a:tc>
                <a:tc>
                  <a:txBody>
                    <a:bodyPr/>
                    <a:lstStyle/>
                    <a:p>
                      <a:pPr algn="ctr" fontAlgn="b"/>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2.4</a:t>
                      </a:r>
                    </a:p>
                  </a:txBody>
                  <a:tcPr marL="90000" marR="90000" marT="46800" marB="46800" anchor="ctr"/>
                </a:tc>
                <a:extLst>
                  <a:ext uri="{0D108BD9-81ED-4DB2-BD59-A6C34878D82A}">
                    <a16:rowId xmlns:a16="http://schemas.microsoft.com/office/drawing/2014/main" val="1808989355"/>
                  </a:ext>
                </a:extLst>
              </a:tr>
            </a:tbl>
          </a:graphicData>
        </a:graphic>
      </p:graphicFrame>
      <p:sp>
        <p:nvSpPr>
          <p:cNvPr id="6" name="Text Placeholder 5">
            <a:extLst>
              <a:ext uri="{FF2B5EF4-FFF2-40B4-BE49-F238E27FC236}">
                <a16:creationId xmlns:a16="http://schemas.microsoft.com/office/drawing/2014/main" id="{9408ECE4-4906-F8C7-81FB-A8806FCA7EAA}"/>
              </a:ext>
            </a:extLst>
          </p:cNvPr>
          <p:cNvSpPr>
            <a:spLocks noGrp="1"/>
          </p:cNvSpPr>
          <p:nvPr>
            <p:ph type="body" sz="quarter" idx="14"/>
          </p:nvPr>
        </p:nvSpPr>
        <p:spPr/>
        <p:txBody>
          <a:bodyPr/>
          <a:lstStyle/>
          <a:p>
            <a:pPr>
              <a:spcBef>
                <a:spcPts val="300"/>
              </a:spcBef>
            </a:pPr>
            <a:r>
              <a:rPr lang="cy-GB" sz="2400" b="0" i="0" u="none" strike="noStrike" cap="none" baseline="0" dirty="0">
                <a:solidFill>
                  <a:srgbClr val="000000"/>
                </a:solidFill>
                <a:effectLst/>
                <a:uFill>
                  <a:solidFill>
                    <a:prstClr val="black">
                      <a:alpha val="0"/>
                    </a:prstClr>
                  </a:solidFill>
                </a:uFill>
                <a:latin typeface="Wales Sans Body"/>
                <a:ea typeface="Wales Sans Body"/>
                <a:cs typeface="Wales Sans Body"/>
              </a:rPr>
              <a:t>Ffynhonnell: Arolwg Twristiaeth Prydain Fawr (GBTS) 2023</a:t>
            </a:r>
          </a:p>
          <a:p>
            <a:pPr>
              <a:spcBef>
                <a:spcPts val="300"/>
              </a:spcBef>
            </a:pPr>
            <a:r>
              <a:rPr lang="cy-GB" sz="2400" b="0" i="0" u="none" strike="noStrike" cap="none" baseline="0">
                <a:solidFill>
                  <a:srgbClr val="000000"/>
                </a:solidFill>
                <a:effectLst/>
                <a:uFill>
                  <a:solidFill>
                    <a:prstClr val="black">
                      <a:alpha val="0"/>
                    </a:prstClr>
                  </a:solidFill>
                </a:uFill>
                <a:latin typeface="Wales Sans Body"/>
                <a:ea typeface="Wales Sans Body"/>
                <a:cs typeface="Wales Sans Body"/>
              </a:rPr>
              <a:t>Sylfaen: Prydain Fawr 9,245; Lloegr 7,279; Yr Alban 1,265; Cymru 914</a:t>
            </a:r>
          </a:p>
          <a:p>
            <a:pPr>
              <a:spcBef>
                <a:spcPts val="300"/>
              </a:spcBef>
            </a:pPr>
            <a:endParaRPr lang="en-US" sz="2400" dirty="0"/>
          </a:p>
        </p:txBody>
      </p:sp>
    </p:spTree>
    <p:extLst>
      <p:ext uri="{BB962C8B-B14F-4D97-AF65-F5344CB8AC3E}">
        <p14:creationId xmlns:p14="http://schemas.microsoft.com/office/powerpoint/2010/main" val="1502957250"/>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24.03.31"/>
  <p:tag name="AS_TITLE" val="Aspose.Slides for Java"/>
  <p:tag name="AS_VERSION" val="24.3"/>
</p:tagLst>
</file>

<file path=ppt/theme/theme1.xml><?xml version="1.0" encoding="utf-8"?>
<a:theme xmlns:a="http://schemas.openxmlformats.org/drawingml/2006/main" name="Office Theme">
  <a:themeElements>
    <a:clrScheme name="England and wales">
      <a:dk1>
        <a:srgbClr val="000000"/>
      </a:dk1>
      <a:lt1>
        <a:srgbClr val="FFFFFF"/>
      </a:lt1>
      <a:dk2>
        <a:srgbClr val="44546A"/>
      </a:dk2>
      <a:lt2>
        <a:srgbClr val="949494"/>
      </a:lt2>
      <a:accent1>
        <a:srgbClr val="003D6B"/>
      </a:accent1>
      <a:accent2>
        <a:srgbClr val="D67D00"/>
      </a:accent2>
      <a:accent3>
        <a:srgbClr val="850018"/>
      </a:accent3>
      <a:accent4>
        <a:srgbClr val="57A0A2"/>
      </a:accent4>
      <a:accent5>
        <a:srgbClr val="5D99C6"/>
      </a:accent5>
      <a:accent6>
        <a:srgbClr val="071527"/>
      </a:accent6>
      <a:hlink>
        <a:srgbClr val="0360A6"/>
      </a:hlink>
      <a:folHlink>
        <a:srgbClr val="EB0000"/>
      </a:folHlink>
    </a:clrScheme>
    <a:fontScheme name="Custom 20">
      <a:majorFont>
        <a:latin typeface="Wales Sans Headline"/>
        <a:ea typeface="Helvetica"/>
        <a:cs typeface="Helvetica"/>
      </a:majorFont>
      <a:minorFont>
        <a:latin typeface="Wales Sans Body"/>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25400" cap="flat">
          <a:solidFill>
            <a:schemeClr val="accent1"/>
          </a:solidFill>
          <a:prstDash val="solid"/>
          <a:round/>
        </a:ln>
        <a:effectLst/>
        <a:sp3d/>
      </a:spPr>
      <a:bodyPr rot="0" spcFirstLastPara="1" vertOverflow="overflow" horzOverflow="overflow" vert="horz" wrap="square" lIns="121918" tIns="121918" rIns="121918" bIns="121918"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121918" tIns="121918" rIns="121918" bIns="121918"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Aptos Display" panose="0211000402020202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Aptos" panose="0211000402020202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Calibri"/>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25400" cap="flat">
          <a:solidFill>
            <a:schemeClr val="accent1"/>
          </a:solidFill>
          <a:prstDash val="solid"/>
          <a:round/>
        </a:ln>
        <a:effectLst/>
        <a:sp3d/>
      </a:spPr>
      <a:bodyPr rot="0" spcFirstLastPara="1" vertOverflow="overflow" horzOverflow="overflow" vert="horz" wrap="square" lIns="121918" tIns="121918" rIns="121918" bIns="121918"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121918" tIns="121918" rIns="121918" bIns="121918"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A56883447</value>
    </field>
    <field name="Objective-Title">
      <value order="0">Wales_GBTS_Annual_Report_2023_FINAL CYM</value>
    </field>
    <field name="Objective-Description">
      <value order="0"/>
    </field>
    <field name="Objective-CreationStamp">
      <value order="0">2025-02-14T13:46:07Z</value>
    </field>
    <field name="Objective-IsApproved">
      <value order="0">false</value>
    </field>
    <field name="Objective-IsPublished">
      <value order="0">false</value>
    </field>
    <field name="Objective-DatePublished">
      <value order="0"/>
    </field>
    <field name="Objective-ModificationStamp">
      <value order="0">2025-02-20T12:56:31Z</value>
    </field>
    <field name="Objective-Owner">
      <value order="0">Starkey, Joanne (EET - Tourism, Marketing, Events and Creative - Tourism Development)</value>
    </field>
    <field name="Objective-Path">
      <value order="0">Objective Global Folder:#Business File Plan:WG Organisational Groups:OLD - Pre April 2024 - Economy, Treasury &amp; Constitution:Economy, Treasury &amp; Constitution (ETC) - Culture, Sport &amp; Tourism - Tourism Development:1 - Save:Tourism Research &amp; Insights:GBTS &amp; GBDVS:Joint GBTS &amp; GBDVS Surveys - BMG - 2020-2024:Tourism &amp; Marketing - Tourism Research - Great Britain Tourism Survey - Outcomes and Deliverables - 2020-2024:Annual Report 2023</value>
    </field>
    <field name="Objective-Parent">
      <value order="0">Annual Report 2023</value>
    </field>
    <field name="Objective-State">
      <value order="0">Being Edited</value>
    </field>
    <field name="Objective-VersionId">
      <value order="0">vA103439948</value>
    </field>
    <field name="Objective-Version">
      <value order="0">6.1</value>
    </field>
    <field name="Objective-VersionNumber">
      <value order="0">9</value>
    </field>
    <field name="Objective-VersionComment">
      <value order="0"/>
    </field>
    <field name="Objective-FileNumber">
      <value order="0">qA1407349</value>
    </field>
    <field name="Objective-Classification">
      <value order="0">Official</value>
    </field>
    <field name="Objective-Caveats">
      <value order="0"/>
    </field>
  </systemFields>
  <catalogues>
    <catalogue name="Document Type Catalogue" type="type" ori="id:cA14">
      <field name="Objective-Date Acquired">
        <value order="0">2025-02-14T00:00:00Z</value>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0</TotalTime>
  <Words>9445</Words>
  <Application>Microsoft Office PowerPoint</Application>
  <PresentationFormat>Custom</PresentationFormat>
  <Paragraphs>1584</Paragraphs>
  <Slides>48</Slides>
  <Notes>11</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48</vt:i4>
      </vt:variant>
    </vt:vector>
  </HeadingPairs>
  <TitlesOfParts>
    <vt:vector size="62" baseType="lpstr">
      <vt:lpstr>Aptos</vt:lpstr>
      <vt:lpstr>Aptos Display</vt:lpstr>
      <vt:lpstr>Arial</vt:lpstr>
      <vt:lpstr>Calibri</vt:lpstr>
      <vt:lpstr>Calibri Light</vt:lpstr>
      <vt:lpstr>Cymru Sans Body</vt:lpstr>
      <vt:lpstr>Cymru Sans Headline</vt:lpstr>
      <vt:lpstr>Cymru Sans Headline Medium</vt:lpstr>
      <vt:lpstr>Symbol</vt:lpstr>
      <vt:lpstr>Wales Sans Body</vt:lpstr>
      <vt:lpstr>Wales Sans Headline</vt:lpstr>
      <vt:lpstr>Wales Sans Headline Medium</vt:lpstr>
      <vt:lpstr>Office Theme</vt:lpstr>
      <vt:lpstr>1_Office Theme</vt:lpstr>
      <vt:lpstr>Arolwg Twristiaeth Prydain Fawr Cymru (GBTS)</vt:lpstr>
      <vt:lpstr>Cymerodd trigolion Prydain Fawr 1.3 biliwn o dripiau undydd a thros nos ym Mhrydain Fawr yn 2023. Gwariant ar yr holl dripiau domestig ym Mhrydain Fawr yn 2023 oedd £83.2 biliwn</vt:lpstr>
      <vt:lpstr>Cynnwys</vt:lpstr>
      <vt:lpstr>Cyflwyniad</vt:lpstr>
      <vt:lpstr>Methodoleg (1/2)</vt:lpstr>
      <vt:lpstr>Methodoleg (2/2)</vt:lpstr>
      <vt:lpstr>Diffiniadau</vt:lpstr>
      <vt:lpstr>Cyd-destun</vt:lpstr>
      <vt:lpstr>Crynodeb</vt:lpstr>
      <vt:lpstr>Crynodeb o'r canfyddiadau (1/2)</vt:lpstr>
      <vt:lpstr>Crynodeb o'r canfyddiadau (2/2)</vt:lpstr>
      <vt:lpstr>Cipolwg ar ystadegau twristiaeth dros nos 2023 Prydain Fawr</vt:lpstr>
      <vt:lpstr>Teithiau domestig dros nos fesul mis yn 2023</vt:lpstr>
      <vt:lpstr>Teithiau dros nos domestig fesul chwarter 2022-2023</vt:lpstr>
      <vt:lpstr>Cyfanswm teithiau fesul chwarter 2022-2023</vt:lpstr>
      <vt:lpstr>Nosweithiau a dreuliwyd ar daith fesul chwarter 2022-2023</vt:lpstr>
      <vt:lpstr>Cenedl breswylio fesul gwlad cyrchfan yn 2023</vt:lpstr>
      <vt:lpstr>Gwariant cyfartalog fesul taith 2022-2023</vt:lpstr>
      <vt:lpstr>Gwariant cyfartalog fesul noson 2022-2023</vt:lpstr>
      <vt:lpstr>Cyfartaledd nosweithiau fesul taith 2022-2023</vt:lpstr>
      <vt:lpstr>Teithiau Cymru</vt:lpstr>
      <vt:lpstr>Crynodeb o deithiau dros nos yng Nghymru yn 2023</vt:lpstr>
      <vt:lpstr>Diben teithiau dros nos fesul chwarter</vt:lpstr>
      <vt:lpstr>Gwariant cyfartalog yn ôl diben y daith</vt:lpstr>
      <vt:lpstr>Hyd y daith</vt:lpstr>
      <vt:lpstr>Hyd cyfartalog taith fesul chwarter</vt:lpstr>
      <vt:lpstr>Math o leoliad y prif le yr ymwelwyd ag ef dros nos</vt:lpstr>
      <vt:lpstr>Math o leoliad y prif le yr ymwelwyd ag ef 2023</vt:lpstr>
      <vt:lpstr>Teithiau a gwariant fesul prif gweithgareddau a gyflawnwyd 2023</vt:lpstr>
      <vt:lpstr>Gwariant teithiau fesul prif gweithgareddau a gyflawnwyd 2023</vt:lpstr>
      <vt:lpstr>Dadansoddi gwariant teithiau 2023</vt:lpstr>
      <vt:lpstr>Teithiau fesul chwarter 2022-2023</vt:lpstr>
      <vt:lpstr>Teithiau a gwariant fesul rhanbarth preswylio 2023</vt:lpstr>
      <vt:lpstr>Ymwelwyd â theithiau a gwariant fesul rhanbarth yn 2023</vt:lpstr>
      <vt:lpstr>Proffil teithiau Cymru 2023</vt:lpstr>
      <vt:lpstr>Amser trefnu llety 2023</vt:lpstr>
      <vt:lpstr>Dull o drefnu 2023</vt:lpstr>
      <vt:lpstr>Trafnidiaeth a ddefnyddiwyd i deithio i’r prif gyrchfan yn 2023</vt:lpstr>
      <vt:lpstr>Llety a ddefnyddiwyd ar deithiau dros nos yn 2023</vt:lpstr>
      <vt:lpstr>Cam bywyd a phroffil oedran ar gyfer teithiau domestig 2023</vt:lpstr>
      <vt:lpstr>Maint grŵp teithiau 2023</vt:lpstr>
      <vt:lpstr>Cyfansoddiad grŵp teithiau 2023</vt:lpstr>
      <vt:lpstr>Ymweliadau fesul rhanbarth cartref a rhanbarth ymweliad 2023</vt:lpstr>
      <vt:lpstr>ATODIAD</vt:lpstr>
      <vt:lpstr>Diben teithiau fesul chwarter ym Mhrydain Fawr</vt:lpstr>
      <vt:lpstr>Gwariant cyfartalog fesul diben teithiau ym Mhrydain Fawr</vt:lpstr>
      <vt:lpstr>Hyd teithiau ym Mhrydain Fawr 2023</vt:lpstr>
      <vt:lpstr>Hyd cyfartalog taith fesul chwarter ym Mhrydain Fawr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2025-02-20T13:39:43Z</dcterms:modified>
</cp:coreProperties>
</file>